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7"/>
  </p:notesMasterIdLst>
  <p:sldIdLst>
    <p:sldId id="301" r:id="rId2"/>
    <p:sldId id="383" r:id="rId3"/>
    <p:sldId id="303" r:id="rId4"/>
    <p:sldId id="305" r:id="rId5"/>
    <p:sldId id="304" r:id="rId6"/>
    <p:sldId id="306" r:id="rId7"/>
    <p:sldId id="308" r:id="rId8"/>
    <p:sldId id="307" r:id="rId9"/>
    <p:sldId id="312" r:id="rId10"/>
    <p:sldId id="313" r:id="rId11"/>
    <p:sldId id="314" r:id="rId12"/>
    <p:sldId id="316" r:id="rId13"/>
    <p:sldId id="317" r:id="rId14"/>
    <p:sldId id="319" r:id="rId15"/>
    <p:sldId id="320" r:id="rId16"/>
    <p:sldId id="409" r:id="rId17"/>
    <p:sldId id="322" r:id="rId18"/>
    <p:sldId id="302" r:id="rId19"/>
    <p:sldId id="321" r:id="rId20"/>
    <p:sldId id="327" r:id="rId21"/>
    <p:sldId id="328" r:id="rId22"/>
    <p:sldId id="332" r:id="rId23"/>
    <p:sldId id="329" r:id="rId24"/>
    <p:sldId id="330" r:id="rId25"/>
    <p:sldId id="333" r:id="rId26"/>
    <p:sldId id="324" r:id="rId27"/>
    <p:sldId id="325" r:id="rId28"/>
    <p:sldId id="323" r:id="rId29"/>
    <p:sldId id="326" r:id="rId30"/>
    <p:sldId id="335" r:id="rId31"/>
    <p:sldId id="337" r:id="rId32"/>
    <p:sldId id="410" r:id="rId33"/>
    <p:sldId id="338" r:id="rId34"/>
    <p:sldId id="336" r:id="rId35"/>
    <p:sldId id="339" r:id="rId36"/>
    <p:sldId id="411" r:id="rId37"/>
    <p:sldId id="412" r:id="rId38"/>
    <p:sldId id="342" r:id="rId39"/>
    <p:sldId id="371" r:id="rId40"/>
    <p:sldId id="344" r:id="rId41"/>
    <p:sldId id="343" r:id="rId42"/>
    <p:sldId id="346" r:id="rId43"/>
    <p:sldId id="385" r:id="rId44"/>
    <p:sldId id="404" r:id="rId45"/>
    <p:sldId id="386" r:id="rId46"/>
    <p:sldId id="368" r:id="rId47"/>
    <p:sldId id="405" r:id="rId48"/>
    <p:sldId id="387" r:id="rId49"/>
    <p:sldId id="388" r:id="rId50"/>
    <p:sldId id="403" r:id="rId51"/>
    <p:sldId id="389" r:id="rId52"/>
    <p:sldId id="362" r:id="rId53"/>
    <p:sldId id="408" r:id="rId54"/>
    <p:sldId id="392" r:id="rId55"/>
    <p:sldId id="407" r:id="rId56"/>
    <p:sldId id="393" r:id="rId57"/>
    <p:sldId id="394" r:id="rId58"/>
    <p:sldId id="353" r:id="rId59"/>
    <p:sldId id="395" r:id="rId60"/>
    <p:sldId id="354" r:id="rId61"/>
    <p:sldId id="376" r:id="rId62"/>
    <p:sldId id="373" r:id="rId63"/>
    <p:sldId id="378" r:id="rId64"/>
    <p:sldId id="377" r:id="rId65"/>
    <p:sldId id="396" r:id="rId66"/>
    <p:sldId id="397" r:id="rId67"/>
    <p:sldId id="398" r:id="rId68"/>
    <p:sldId id="399" r:id="rId69"/>
    <p:sldId id="379" r:id="rId70"/>
    <p:sldId id="380" r:id="rId71"/>
    <p:sldId id="381" r:id="rId72"/>
    <p:sldId id="370" r:id="rId73"/>
    <p:sldId id="382" r:id="rId74"/>
    <p:sldId id="413" r:id="rId75"/>
    <p:sldId id="300" r:id="rId7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7F09"/>
    <a:srgbClr val="FF6600"/>
    <a:srgbClr val="2D1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249" autoAdjust="0"/>
  </p:normalViewPr>
  <p:slideViewPr>
    <p:cSldViewPr>
      <p:cViewPr varScale="1">
        <p:scale>
          <a:sx n="86" d="100"/>
          <a:sy n="86" d="100"/>
        </p:scale>
        <p:origin x="1050" y="8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697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22E45-F1CD-4F6F-A7B5-4DD6BD580AB3}" type="datetimeFigureOut">
              <a:rPr lang="es-ES" smtClean="0"/>
              <a:pPr/>
              <a:t>22/09/2019</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D7219-A141-45C8-8676-DB0044FE9DBC}" type="slidenum">
              <a:rPr lang="es-ES" smtClean="0"/>
              <a:pPr/>
              <a:t>‹Nº›</a:t>
            </a:fld>
            <a:endParaRPr lang="es-ES"/>
          </a:p>
        </p:txBody>
      </p:sp>
    </p:spTree>
    <p:extLst>
      <p:ext uri="{BB962C8B-B14F-4D97-AF65-F5344CB8AC3E}">
        <p14:creationId xmlns:p14="http://schemas.microsoft.com/office/powerpoint/2010/main" val="324347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E8793F-57A3-4401-B7CF-BBB92D1D5FB0}" type="slidenum">
              <a:rPr lang="es-ES"/>
              <a:pPr fontAlgn="base">
                <a:spcBef>
                  <a:spcPct val="0"/>
                </a:spcBef>
                <a:spcAft>
                  <a:spcPct val="0"/>
                </a:spcAft>
                <a:defRPr/>
              </a:pPr>
              <a:t>4</a:t>
            </a:fld>
            <a:endParaRPr lang="es-ES"/>
          </a:p>
        </p:txBody>
      </p:sp>
      <p:sp>
        <p:nvSpPr>
          <p:cNvPr id="1584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4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t>El 80% del cuadro estaría explicado por factores geneticos (relevancia en el desarrollo del TDAH). Estimada en estudios gemelos/ adoptivos. Heredabilidad muy alta en comporación a otras patologías psiquiatricas.</a:t>
            </a:r>
          </a:p>
          <a:p>
            <a:pPr eaLnBrk="1" hangingPunct="1">
              <a:spcBef>
                <a:spcPct val="0"/>
              </a:spcBef>
            </a:pPr>
            <a:endParaRPr lang="es-ES"/>
          </a:p>
          <a:p>
            <a:pPr eaLnBrk="1" hangingPunct="1">
              <a:spcBef>
                <a:spcPct val="0"/>
              </a:spcBef>
            </a:pPr>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B0207-DF91-4846-9F34-F2787A2BC809}" type="slidenum">
              <a:rPr lang="es-ES"/>
              <a:pPr/>
              <a:t>18</a:t>
            </a:fld>
            <a:endParaRPr lang="es-E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r>
              <a:rPr lang="es-ES"/>
              <a:t>ANÁLISIS FUNCIONAL</a:t>
            </a:r>
          </a:p>
        </p:txBody>
      </p:sp>
    </p:spTree>
    <p:extLst>
      <p:ext uri="{BB962C8B-B14F-4D97-AF65-F5344CB8AC3E}">
        <p14:creationId xmlns:p14="http://schemas.microsoft.com/office/powerpoint/2010/main" val="309303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C9E13B-BDA0-43C3-9980-02A47AFE15E1}" type="slidenum">
              <a:rPr lang="es-ES"/>
              <a:pPr/>
              <a:t>19</a:t>
            </a:fld>
            <a:endParaRPr lang="es-E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s-ES" dirty="0"/>
              <a:t>T.</a:t>
            </a:r>
            <a:r>
              <a:rPr lang="es-ES" baseline="0" dirty="0"/>
              <a:t> conductual: entrenamiento a padres en el manejo conductual de los síntomas</a:t>
            </a:r>
            <a:endParaRPr lang="es-E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45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E4322A-EFF8-4B56-9F78-46A87ACE7706}" type="slidenum">
              <a:rPr lang="es-ES"/>
              <a:pPr fontAlgn="base">
                <a:spcBef>
                  <a:spcPct val="0"/>
                </a:spcBef>
                <a:spcAft>
                  <a:spcPct val="0"/>
                </a:spcAft>
                <a:defRPr/>
              </a:pPr>
              <a:t>22</a:t>
            </a:fld>
            <a:endParaRPr lang="es-ES"/>
          </a:p>
        </p:txBody>
      </p:sp>
      <p:sp>
        <p:nvSpPr>
          <p:cNvPr id="59443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5B576B2C-70F9-4D8C-9545-909877369DBC}" type="slidenum">
              <a:rPr lang="es-ES" sz="1200">
                <a:latin typeface="Calibri" pitchFamily="34" charset="0"/>
              </a:rPr>
              <a:pPr algn="r"/>
              <a:t>22</a:t>
            </a:fld>
            <a:endParaRPr lang="es-ES" sz="1200">
              <a:latin typeface="Calibri" pitchFamily="34" charset="0"/>
            </a:endParaRPr>
          </a:p>
        </p:txBody>
      </p:sp>
      <p:sp>
        <p:nvSpPr>
          <p:cNvPr id="5944323"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5944324" name="Rectangle 3"/>
          <p:cNvSpPr>
            <a:spLocks noGrp="1" noChangeArrowheads="1"/>
          </p:cNvSpPr>
          <p:nvPr>
            <p:ph type="body" idx="1"/>
          </p:nvPr>
        </p:nvSpPr>
        <p:spPr bwMode="auto">
          <a:xfrm>
            <a:off x="914400" y="4343400"/>
            <a:ext cx="5029200" cy="4114800"/>
          </a:xfrm>
          <a:noFill/>
        </p:spPr>
        <p:txBody>
          <a:bodyPr wrap="square" lIns="92354" tIns="46177" rIns="92354" bIns="46177" numCol="1" anchor="t" anchorCtr="0" compatLnSpc="1">
            <a:prstTxWarp prst="textNoShape">
              <a:avLst/>
            </a:prstTxWarp>
          </a:bodyPr>
          <a:lstStyle/>
          <a:p>
            <a:pPr algn="just"/>
            <a:r>
              <a:rPr lang="es-ES" sz="1200" dirty="0"/>
              <a:t>En los cuatro casos se reducen los síntomas de forma significativa, </a:t>
            </a:r>
            <a:r>
              <a:rPr lang="es-ES" sz="1200" dirty="0">
                <a:solidFill>
                  <a:srgbClr val="3366CC"/>
                </a:solidFill>
              </a:rPr>
              <a:t>el grupo farmacologico y el combinado</a:t>
            </a:r>
            <a:r>
              <a:rPr lang="es-ES" sz="1200" dirty="0"/>
              <a:t> son estadísticamente superiores al conductual y al comunitario en cuanto a los síntomas nucleares del trastorno. </a:t>
            </a:r>
          </a:p>
          <a:p>
            <a:pPr algn="just"/>
            <a:r>
              <a:rPr lang="es-ES" sz="1200" dirty="0">
                <a:solidFill>
                  <a:srgbClr val="3366CC"/>
                </a:solidFill>
              </a:rPr>
              <a:t>El tratamiento combinado</a:t>
            </a:r>
            <a:r>
              <a:rPr lang="es-ES" sz="1200" dirty="0"/>
              <a:t> ofrece modestas pero importantes ventajas, permite por ejemplo reducir la cantidad de fármaco a utilizar, incrementa el grado de satisfacción de padres y maestros, y mejora las habilidades sociales de los niños.</a:t>
            </a:r>
            <a:r>
              <a:rPr lang="es-ES" sz="1200" b="1" dirty="0"/>
              <a:t> </a:t>
            </a:r>
          </a:p>
          <a:p>
            <a:pPr algn="just"/>
            <a:r>
              <a:rPr lang="es-ES" sz="1200" dirty="0"/>
              <a:t>El resultado mas destacado es que el algoritmo farmacológico por si solo era más efectivo que el tratamiento conductual solo o el tratamiento desde la comunidad. </a:t>
            </a:r>
            <a:endParaRPr lang="es-ES_tradnl" sz="2000" dirty="0"/>
          </a:p>
          <a:p>
            <a:pPr algn="just"/>
            <a:r>
              <a:rPr lang="es-ES" sz="1200" dirty="0"/>
              <a:t>Con el </a:t>
            </a:r>
            <a:r>
              <a:rPr lang="es-ES" sz="1200" dirty="0">
                <a:solidFill>
                  <a:srgbClr val="3366CC"/>
                </a:solidFill>
              </a:rPr>
              <a:t>tratamiento combinad</a:t>
            </a:r>
            <a:r>
              <a:rPr lang="es-ES" sz="1200" dirty="0"/>
              <a:t>o se obtenía una mayor mejoría en los síntomas no nucleares del TDAH, como la ansiedad </a:t>
            </a:r>
          </a:p>
          <a:p>
            <a:pPr algn="just"/>
            <a:r>
              <a:rPr lang="es-ES" sz="1200" dirty="0"/>
              <a:t>Concretando según las puntuaciones de los padres los </a:t>
            </a:r>
            <a:r>
              <a:rPr lang="es-ES" sz="1200" dirty="0">
                <a:solidFill>
                  <a:srgbClr val="3366CC"/>
                </a:solidFill>
              </a:rPr>
              <a:t>niños con medicación solamente y los niños en el grupo de tratamiento combinado</a:t>
            </a:r>
            <a:r>
              <a:rPr lang="es-ES" sz="1200" dirty="0"/>
              <a:t> puntuaban mejor en inatención y en conducta impulsiva que los niños con tratamiento conductual. Los maestros también observaban estas diferencias pero solo respecto a las valoraciones sobre la atención. Al establecer un parámetro único que valore el nivel de éxito del tratamiento se obtienen resultados similares: el 62% de los individuos del grupo de tratamiento combinado y del grupo de tratamiento farmacológico obtiene este nivel de éxito preestablecido mientras que solo el 30% de los individuos de los otros dos grupos de tratamiento lo consiguen. </a:t>
            </a:r>
          </a:p>
          <a:p>
            <a:r>
              <a:rPr lang="es-ES" sz="1200" dirty="0"/>
              <a:t>El tratamiento multimodal produce un 12% mas de éxitos que el tratamiento </a:t>
            </a:r>
            <a:r>
              <a:rPr lang="es-ES" sz="1200" dirty="0" err="1"/>
              <a:t>unimodal</a:t>
            </a:r>
            <a:r>
              <a:rPr lang="es-ES" sz="1200" dirty="0"/>
              <a:t> con solo medicación (68% versus 56%). </a:t>
            </a:r>
          </a:p>
          <a:p>
            <a:r>
              <a:rPr lang="es-ES" sz="1200" dirty="0"/>
              <a:t>Los niños con TDAH con trastornos </a:t>
            </a:r>
            <a:r>
              <a:rPr lang="es-ES" sz="1200" dirty="0" err="1"/>
              <a:t>comórbidos</a:t>
            </a:r>
            <a:r>
              <a:rPr lang="es-ES" sz="1200" dirty="0"/>
              <a:t> añadidos o con menos recursos familiares más probablemente se beneficien del tratamiento combinado y del psicosocial. </a:t>
            </a:r>
            <a:r>
              <a:rPr lang="es-ES" sz="1050" i="1" dirty="0" err="1">
                <a:solidFill>
                  <a:srgbClr val="006666"/>
                </a:solidFill>
              </a:rPr>
              <a:t>Swanson</a:t>
            </a:r>
            <a:r>
              <a:rPr lang="es-ES" sz="1050" i="1" dirty="0">
                <a:solidFill>
                  <a:srgbClr val="006666"/>
                </a:solidFill>
              </a:rPr>
              <a:t> et al (2001)</a:t>
            </a:r>
            <a:endParaRPr lang="es-ES_tradnl" sz="1200" dirty="0"/>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pPr algn="just"/>
            <a:r>
              <a:rPr lang="es-ES" sz="1200" dirty="0"/>
              <a:t>Al controlar el tamaño de la muestra se observan que las diferencias entre el tratamiento combinado y el farmacológico son más evidentes, considerando que el 58% de la muestra responde mejor al tratamiento combinado que al farmacológico (</a:t>
            </a:r>
            <a:r>
              <a:rPr lang="es-ES" sz="1200" dirty="0" err="1"/>
              <a:t>Conners</a:t>
            </a:r>
            <a:r>
              <a:rPr lang="es-ES" sz="1200" dirty="0"/>
              <a:t> et al. 2001)</a:t>
            </a:r>
            <a:endParaRPr lang="es-ES_tradnl" sz="2000" dirty="0"/>
          </a:p>
          <a:p>
            <a:r>
              <a:rPr lang="es-ES" sz="1200" dirty="0">
                <a:solidFill>
                  <a:srgbClr val="3366CC"/>
                </a:solidFill>
              </a:rPr>
              <a:t>Las puntuaciones en los otros parámetros</a:t>
            </a:r>
            <a:r>
              <a:rPr lang="es-ES" sz="1200" dirty="0"/>
              <a:t> (agresividad, síntomas </a:t>
            </a:r>
            <a:r>
              <a:rPr lang="es-ES" sz="1200" dirty="0" err="1"/>
              <a:t>internalizantes</a:t>
            </a:r>
            <a:r>
              <a:rPr lang="es-ES" sz="1200" dirty="0"/>
              <a:t>, habilidades sociales y relación padres-niños) </a:t>
            </a:r>
            <a:r>
              <a:rPr lang="es-ES" sz="1200" dirty="0">
                <a:solidFill>
                  <a:srgbClr val="3366CC"/>
                </a:solidFill>
              </a:rPr>
              <a:t>no presentaban diferencias significativas entre el grupo de tratamiento únicamente farmacológico y el grupo con solo tratamiento conductual. </a:t>
            </a:r>
            <a:endParaRPr lang="es-ES" sz="1200" dirty="0"/>
          </a:p>
          <a:p>
            <a:r>
              <a:rPr lang="es-ES" sz="1200" dirty="0">
                <a:solidFill>
                  <a:srgbClr val="3366CC"/>
                </a:solidFill>
              </a:rPr>
              <a:t>El grupo combinado </a:t>
            </a:r>
            <a:r>
              <a:rPr lang="es-ES" sz="1200" dirty="0"/>
              <a:t>se diferenciaba del</a:t>
            </a:r>
            <a:r>
              <a:rPr lang="es-ES" sz="1200" dirty="0">
                <a:solidFill>
                  <a:srgbClr val="3366CC"/>
                </a:solidFill>
              </a:rPr>
              <a:t> grupo con solo tratamiento conductual</a:t>
            </a:r>
            <a:r>
              <a:rPr lang="es-ES" sz="1200" dirty="0"/>
              <a:t> en la </a:t>
            </a:r>
            <a:r>
              <a:rPr lang="es-ES" sz="1200" dirty="0">
                <a:solidFill>
                  <a:srgbClr val="3366CC"/>
                </a:solidFill>
              </a:rPr>
              <a:t>agresividad puntuada por los padres y en los síntomas </a:t>
            </a:r>
            <a:r>
              <a:rPr lang="es-ES" sz="1200" dirty="0" err="1">
                <a:solidFill>
                  <a:srgbClr val="3366CC"/>
                </a:solidFill>
              </a:rPr>
              <a:t>internalizantes</a:t>
            </a:r>
            <a:r>
              <a:rPr lang="es-ES" sz="1200" dirty="0">
                <a:solidFill>
                  <a:srgbClr val="3366CC"/>
                </a:solidFill>
              </a:rPr>
              <a:t> valorados por los padres, también en las puntuaciones de rendimiento académico en lectura</a:t>
            </a:r>
            <a:r>
              <a:rPr lang="es-ES" sz="1200" dirty="0"/>
              <a:t>. No se observaron diferencias significativas en ningún parámetro entre el grupo combinado y el grupo con solo tratamiento farmacológico. </a:t>
            </a:r>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endParaRPr lang="es-ES" sz="1200" dirty="0"/>
          </a:p>
          <a:p>
            <a:endParaRPr lang="es-ES_tradnl" sz="2000" dirty="0"/>
          </a:p>
          <a:p>
            <a:endParaRPr lang="ca-ES" sz="1200" dirty="0"/>
          </a:p>
          <a:p>
            <a:endParaRPr lang="ca-ES" sz="1200" dirty="0"/>
          </a:p>
          <a:p>
            <a:pPr algn="just"/>
            <a:r>
              <a:rPr lang="es-ES" sz="1200" dirty="0"/>
              <a:t>En los cuatro casos se reducen los síntomas de forma significativa, </a:t>
            </a:r>
            <a:r>
              <a:rPr lang="es-ES" sz="1200" dirty="0">
                <a:solidFill>
                  <a:srgbClr val="3366CC"/>
                </a:solidFill>
              </a:rPr>
              <a:t>el grupo farmacologico y el combinado</a:t>
            </a:r>
            <a:r>
              <a:rPr lang="es-ES" sz="1200" dirty="0"/>
              <a:t> son estadísticamente superiores al conductual y al comunitario en cuanto a los síntomas nucleares del trastorno. </a:t>
            </a:r>
          </a:p>
          <a:p>
            <a:pPr algn="just"/>
            <a:r>
              <a:rPr lang="es-ES" sz="1200" dirty="0">
                <a:solidFill>
                  <a:srgbClr val="3366CC"/>
                </a:solidFill>
              </a:rPr>
              <a:t>El tratamiento combinado</a:t>
            </a:r>
            <a:r>
              <a:rPr lang="es-ES" sz="1200" dirty="0"/>
              <a:t> ofrece modestas pero importantes ventajas, permite por ejemplo reducir la cantidad de fármaco a utilizar, incrementa el grado de satisfacción de padres y maestros, y mejora las habilidades sociales de los niños.</a:t>
            </a:r>
            <a:r>
              <a:rPr lang="es-ES" sz="1200" b="1" dirty="0"/>
              <a:t> </a:t>
            </a:r>
          </a:p>
          <a:p>
            <a:pPr algn="just"/>
            <a:r>
              <a:rPr lang="es-ES" sz="1200" dirty="0"/>
              <a:t>El resultado mas destacado es que el algoritmo farmacológico por si solo era más efectivo que el tratamiento conductual solo o el tratamiento desde la comunidad. </a:t>
            </a:r>
            <a:endParaRPr lang="es-ES_tradnl" sz="2000" dirty="0"/>
          </a:p>
          <a:p>
            <a:pPr algn="just"/>
            <a:r>
              <a:rPr lang="es-ES" sz="1200" dirty="0"/>
              <a:t>Con el </a:t>
            </a:r>
            <a:r>
              <a:rPr lang="es-ES" sz="1200" dirty="0">
                <a:solidFill>
                  <a:srgbClr val="3366CC"/>
                </a:solidFill>
              </a:rPr>
              <a:t>tratamiento combinad</a:t>
            </a:r>
            <a:r>
              <a:rPr lang="es-ES" sz="1200" dirty="0"/>
              <a:t>o se obtenía una mayor mejoría en los síntomas no nucleares del TDAH, como la ansiedad </a:t>
            </a:r>
          </a:p>
          <a:p>
            <a:pPr algn="just"/>
            <a:r>
              <a:rPr lang="es-ES" sz="1200" dirty="0"/>
              <a:t>Concretando según las puntuaciones de los padres los </a:t>
            </a:r>
            <a:r>
              <a:rPr lang="es-ES" sz="1200" dirty="0">
                <a:solidFill>
                  <a:srgbClr val="3366CC"/>
                </a:solidFill>
              </a:rPr>
              <a:t>niños con medicación solamente y los niños en el grupo de tratamiento combinado</a:t>
            </a:r>
            <a:r>
              <a:rPr lang="es-ES" sz="1200" dirty="0"/>
              <a:t> puntuaban mejor en inatención y en conducta impulsiva que los niños con tratamiento conductual. Los maestros también observaban estas diferencias pero solo respecto a las valoraciones sobre la atención. Al establecer un parámetro único que valore el nivel de éxito del tratamiento se obtienen resultados similares: el 62% de los individuos del grupo de tratamiento combinado y del grupo de tratamiento farmacológico obtiene este nivel de éxito preestablecido mientras que solo el 30% de los individuos de los otros dos grupos de tratamiento lo consiguen. </a:t>
            </a:r>
          </a:p>
          <a:p>
            <a:r>
              <a:rPr lang="es-ES" sz="1200" dirty="0"/>
              <a:t>El tratamiento multimodal produce un 12% mas de éxitos que el tratamiento </a:t>
            </a:r>
            <a:r>
              <a:rPr lang="es-ES" sz="1200" dirty="0" err="1"/>
              <a:t>unimodal</a:t>
            </a:r>
            <a:r>
              <a:rPr lang="es-ES" sz="1200" dirty="0"/>
              <a:t> con solo medicación (68% versus 56%). </a:t>
            </a:r>
          </a:p>
          <a:p>
            <a:r>
              <a:rPr lang="es-ES" sz="1200" dirty="0"/>
              <a:t>Los niños con TDAH con trastornos </a:t>
            </a:r>
            <a:r>
              <a:rPr lang="es-ES" sz="1200" dirty="0" err="1"/>
              <a:t>comórbidos</a:t>
            </a:r>
            <a:r>
              <a:rPr lang="es-ES" sz="1200" dirty="0"/>
              <a:t> añadidos o con menos recursos familiares más probablemente se beneficien del tratamiento combinado y del psicosocial. </a:t>
            </a:r>
            <a:r>
              <a:rPr lang="es-ES" sz="1050" i="1" dirty="0" err="1">
                <a:solidFill>
                  <a:srgbClr val="006666"/>
                </a:solidFill>
              </a:rPr>
              <a:t>Swanson</a:t>
            </a:r>
            <a:r>
              <a:rPr lang="es-ES" sz="1050" i="1" dirty="0">
                <a:solidFill>
                  <a:srgbClr val="006666"/>
                </a:solidFill>
              </a:rPr>
              <a:t> et al (2001)</a:t>
            </a:r>
            <a:endParaRPr lang="es-ES_tradnl" sz="1200" dirty="0"/>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pPr algn="just"/>
            <a:r>
              <a:rPr lang="es-ES" sz="1200" dirty="0"/>
              <a:t>Al controlar el tamaño de la muestra se observan que las diferencias entre el tratamiento combinado y el farmacológico son más evidentes, considerando que el 58% de la muestra responde mejor al tratamiento combinado que al farmacológico (</a:t>
            </a:r>
            <a:r>
              <a:rPr lang="es-ES" sz="1200" dirty="0" err="1"/>
              <a:t>Conners</a:t>
            </a:r>
            <a:r>
              <a:rPr lang="es-ES" sz="1200" dirty="0"/>
              <a:t> et al. 2001)</a:t>
            </a:r>
            <a:endParaRPr lang="es-ES_tradnl" sz="2000" dirty="0"/>
          </a:p>
          <a:p>
            <a:r>
              <a:rPr lang="es-ES" sz="1200" dirty="0">
                <a:solidFill>
                  <a:srgbClr val="3366CC"/>
                </a:solidFill>
              </a:rPr>
              <a:t>Las puntuaciones en los otros parámetros</a:t>
            </a:r>
            <a:r>
              <a:rPr lang="es-ES" sz="1200" dirty="0"/>
              <a:t> (agresividad, síntomas </a:t>
            </a:r>
            <a:r>
              <a:rPr lang="es-ES" sz="1200" dirty="0" err="1"/>
              <a:t>internalizantes</a:t>
            </a:r>
            <a:r>
              <a:rPr lang="es-ES" sz="1200" dirty="0"/>
              <a:t>, habilidades sociales y relación padres-niños) </a:t>
            </a:r>
            <a:r>
              <a:rPr lang="es-ES" sz="1200" dirty="0">
                <a:solidFill>
                  <a:srgbClr val="3366CC"/>
                </a:solidFill>
              </a:rPr>
              <a:t>no presentaban diferencias significativas entre el grupo de tratamiento únicamente farmacológico y el grupo con solo tratamiento conductual. </a:t>
            </a:r>
            <a:endParaRPr lang="es-ES" sz="1200" dirty="0"/>
          </a:p>
          <a:p>
            <a:r>
              <a:rPr lang="es-ES" sz="1200" dirty="0">
                <a:solidFill>
                  <a:srgbClr val="3366CC"/>
                </a:solidFill>
              </a:rPr>
              <a:t>El grupo combinado </a:t>
            </a:r>
            <a:r>
              <a:rPr lang="es-ES" sz="1200" dirty="0"/>
              <a:t>se diferenciaba del</a:t>
            </a:r>
            <a:r>
              <a:rPr lang="es-ES" sz="1200" dirty="0">
                <a:solidFill>
                  <a:srgbClr val="3366CC"/>
                </a:solidFill>
              </a:rPr>
              <a:t> grupo con solo tratamiento conductual</a:t>
            </a:r>
            <a:r>
              <a:rPr lang="es-ES" sz="1200" dirty="0"/>
              <a:t> en la </a:t>
            </a:r>
            <a:r>
              <a:rPr lang="es-ES" sz="1200" dirty="0">
                <a:solidFill>
                  <a:srgbClr val="3366CC"/>
                </a:solidFill>
              </a:rPr>
              <a:t>agresividad puntuada por los padres y en los síntomas </a:t>
            </a:r>
            <a:r>
              <a:rPr lang="es-ES" sz="1200" dirty="0" err="1">
                <a:solidFill>
                  <a:srgbClr val="3366CC"/>
                </a:solidFill>
              </a:rPr>
              <a:t>internalizantes</a:t>
            </a:r>
            <a:r>
              <a:rPr lang="es-ES" sz="1200" dirty="0">
                <a:solidFill>
                  <a:srgbClr val="3366CC"/>
                </a:solidFill>
              </a:rPr>
              <a:t> valorados por los padres, también en las puntuaciones de rendimiento académico en lectura</a:t>
            </a:r>
            <a:r>
              <a:rPr lang="es-ES" sz="1200" dirty="0"/>
              <a:t>. No se observaron diferencias significativas en ningún parámetro entre el grupo combinado y el grupo con solo tratamiento farmacológico. </a:t>
            </a:r>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endParaRPr lang="es-ES" sz="1200" dirty="0"/>
          </a:p>
          <a:p>
            <a:endParaRPr lang="es-ES_tradnl" sz="2000" dirty="0"/>
          </a:p>
          <a:p>
            <a:endParaRPr lang="ca-ES" sz="1200" dirty="0"/>
          </a:p>
          <a:p>
            <a:endParaRPr lang="ca-ES" sz="1200" dirty="0"/>
          </a:p>
          <a:p>
            <a:pPr algn="just"/>
            <a:r>
              <a:rPr lang="es-ES" sz="1200" dirty="0"/>
              <a:t>En los cuatro casos se reducen los síntomas de forma significativa, </a:t>
            </a:r>
            <a:r>
              <a:rPr lang="es-ES" sz="1200" dirty="0">
                <a:solidFill>
                  <a:srgbClr val="3366CC"/>
                </a:solidFill>
              </a:rPr>
              <a:t>el grupo farmacologico y el combinado</a:t>
            </a:r>
            <a:r>
              <a:rPr lang="es-ES" sz="1200" dirty="0"/>
              <a:t> son estadísticamente superiores al conductual y al comunitario en cuanto a los síntomas nucleares del trastorno. </a:t>
            </a:r>
          </a:p>
          <a:p>
            <a:pPr algn="just"/>
            <a:r>
              <a:rPr lang="es-ES" sz="1200" dirty="0">
                <a:solidFill>
                  <a:srgbClr val="3366CC"/>
                </a:solidFill>
              </a:rPr>
              <a:t>El tratamiento combinado</a:t>
            </a:r>
            <a:r>
              <a:rPr lang="es-ES" sz="1200" dirty="0"/>
              <a:t> ofrece modestas pero importantes ventajas, permite por ejemplo reducir la cantidad de fármaco a utilizar, incrementa el grado de satisfacción de padres y maestros, y mejora las habilidades sociales de los niños.</a:t>
            </a:r>
            <a:r>
              <a:rPr lang="es-ES" sz="1200" b="1" dirty="0"/>
              <a:t> </a:t>
            </a:r>
          </a:p>
          <a:p>
            <a:pPr algn="just"/>
            <a:r>
              <a:rPr lang="es-ES" sz="1200" dirty="0"/>
              <a:t>El resultado mas destacado es que el algoritmo farmacológico por si solo era más efectivo que el tratamiento conductual solo o el tratamiento desde la comunidad. </a:t>
            </a:r>
            <a:endParaRPr lang="es-ES_tradnl" sz="2000" dirty="0"/>
          </a:p>
          <a:p>
            <a:pPr algn="just"/>
            <a:r>
              <a:rPr lang="es-ES" sz="1200" dirty="0"/>
              <a:t>Con el </a:t>
            </a:r>
            <a:r>
              <a:rPr lang="es-ES" sz="1200" dirty="0">
                <a:solidFill>
                  <a:srgbClr val="3366CC"/>
                </a:solidFill>
              </a:rPr>
              <a:t>tratamiento combinad</a:t>
            </a:r>
            <a:r>
              <a:rPr lang="es-ES" sz="1200" dirty="0"/>
              <a:t>o se obtenía una mayor mejoría en los síntomas no nucleares del TDAH, como la ansiedad </a:t>
            </a:r>
          </a:p>
          <a:p>
            <a:pPr algn="just"/>
            <a:r>
              <a:rPr lang="es-ES" sz="1200" dirty="0"/>
              <a:t>Concretando según las puntuaciones de los padres los </a:t>
            </a:r>
            <a:r>
              <a:rPr lang="es-ES" sz="1200" dirty="0">
                <a:solidFill>
                  <a:srgbClr val="3366CC"/>
                </a:solidFill>
              </a:rPr>
              <a:t>niños con medicación solamente y los niños en el grupo de tratamiento combinado</a:t>
            </a:r>
            <a:r>
              <a:rPr lang="es-ES" sz="1200" dirty="0"/>
              <a:t> puntuaban mejor en inatención y en conducta impulsiva que los niños con tratamiento conductual. Los maestros también observaban estas diferencias pero solo respecto a las valoraciones sobre la atención. Al establecer un parámetro único que valore el nivel de éxito del tratamiento se obtienen resultados similares: el 62% de los individuos del grupo de tratamiento combinado y del grupo de tratamiento farmacológico obtiene este nivel de éxito preestablecido mientras que solo el 30% de los individuos de los otros dos grupos de tratamiento lo consiguen. </a:t>
            </a:r>
          </a:p>
          <a:p>
            <a:r>
              <a:rPr lang="es-ES" sz="1200" dirty="0"/>
              <a:t>El tratamiento multimodal produce un 12% mas de éxitos que el tratamiento </a:t>
            </a:r>
            <a:r>
              <a:rPr lang="es-ES" sz="1200" dirty="0" err="1"/>
              <a:t>unimodal</a:t>
            </a:r>
            <a:r>
              <a:rPr lang="es-ES" sz="1200" dirty="0"/>
              <a:t> con solo medicación (68% versus 56%). </a:t>
            </a:r>
          </a:p>
          <a:p>
            <a:r>
              <a:rPr lang="es-ES" sz="1200" dirty="0"/>
              <a:t>Los niños con TDAH con trastornos </a:t>
            </a:r>
            <a:r>
              <a:rPr lang="es-ES" sz="1200" dirty="0" err="1"/>
              <a:t>comórbidos</a:t>
            </a:r>
            <a:r>
              <a:rPr lang="es-ES" sz="1200" dirty="0"/>
              <a:t> añadidos o con menos recursos familiares más probablemente se beneficien del tratamiento combinado y del psicosocial. </a:t>
            </a:r>
            <a:r>
              <a:rPr lang="es-ES" sz="1050" i="1" dirty="0" err="1">
                <a:solidFill>
                  <a:srgbClr val="006666"/>
                </a:solidFill>
              </a:rPr>
              <a:t>Swanson</a:t>
            </a:r>
            <a:r>
              <a:rPr lang="es-ES" sz="1050" i="1" dirty="0">
                <a:solidFill>
                  <a:srgbClr val="006666"/>
                </a:solidFill>
              </a:rPr>
              <a:t> et al (2001)</a:t>
            </a:r>
            <a:endParaRPr lang="es-ES_tradnl" sz="1200" dirty="0"/>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pPr algn="just"/>
            <a:r>
              <a:rPr lang="es-ES" sz="1200" dirty="0"/>
              <a:t>Al controlar el tamaño de la muestra se observan que las diferencias entre el tratamiento combinado y el farmacológico son más evidentes, considerando que el 58% de la muestra responde mejor al tratamiento combinado que al farmacológico (</a:t>
            </a:r>
            <a:r>
              <a:rPr lang="es-ES" sz="1200" dirty="0" err="1"/>
              <a:t>Conners</a:t>
            </a:r>
            <a:r>
              <a:rPr lang="es-ES" sz="1200" dirty="0"/>
              <a:t> et al. 2001)</a:t>
            </a:r>
            <a:endParaRPr lang="es-ES_tradnl" sz="2000" dirty="0"/>
          </a:p>
          <a:p>
            <a:r>
              <a:rPr lang="es-ES" sz="1200" dirty="0">
                <a:solidFill>
                  <a:srgbClr val="3366CC"/>
                </a:solidFill>
              </a:rPr>
              <a:t>Las puntuaciones en los otros parámetros</a:t>
            </a:r>
            <a:r>
              <a:rPr lang="es-ES" sz="1200" dirty="0"/>
              <a:t> (agresividad, síntomas </a:t>
            </a:r>
            <a:r>
              <a:rPr lang="es-ES" sz="1200" dirty="0" err="1"/>
              <a:t>internalizantes</a:t>
            </a:r>
            <a:r>
              <a:rPr lang="es-ES" sz="1200" dirty="0"/>
              <a:t>, habilidades sociales y relación padres-niños) </a:t>
            </a:r>
            <a:r>
              <a:rPr lang="es-ES" sz="1200" dirty="0">
                <a:solidFill>
                  <a:srgbClr val="3366CC"/>
                </a:solidFill>
              </a:rPr>
              <a:t>no presentaban diferencias significativas entre el grupo de tratamiento únicamente farmacológico y el grupo con solo tratamiento conductual. </a:t>
            </a:r>
            <a:endParaRPr lang="es-ES" sz="1200" dirty="0"/>
          </a:p>
          <a:p>
            <a:r>
              <a:rPr lang="es-ES" sz="1200" dirty="0">
                <a:solidFill>
                  <a:srgbClr val="3366CC"/>
                </a:solidFill>
              </a:rPr>
              <a:t>El grupo combinado </a:t>
            </a:r>
            <a:r>
              <a:rPr lang="es-ES" sz="1200" dirty="0"/>
              <a:t>se diferenciaba del</a:t>
            </a:r>
            <a:r>
              <a:rPr lang="es-ES" sz="1200" dirty="0">
                <a:solidFill>
                  <a:srgbClr val="3366CC"/>
                </a:solidFill>
              </a:rPr>
              <a:t> grupo con solo tratamiento conductual</a:t>
            </a:r>
            <a:r>
              <a:rPr lang="es-ES" sz="1200" dirty="0"/>
              <a:t> en la </a:t>
            </a:r>
            <a:r>
              <a:rPr lang="es-ES" sz="1200" dirty="0">
                <a:solidFill>
                  <a:srgbClr val="3366CC"/>
                </a:solidFill>
              </a:rPr>
              <a:t>agresividad puntuada por los padres y en los síntomas </a:t>
            </a:r>
            <a:r>
              <a:rPr lang="es-ES" sz="1200" dirty="0" err="1">
                <a:solidFill>
                  <a:srgbClr val="3366CC"/>
                </a:solidFill>
              </a:rPr>
              <a:t>internalizantes</a:t>
            </a:r>
            <a:r>
              <a:rPr lang="es-ES" sz="1200" dirty="0">
                <a:solidFill>
                  <a:srgbClr val="3366CC"/>
                </a:solidFill>
              </a:rPr>
              <a:t> valorados por los padres, también en las puntuaciones de rendimiento académico en lectura</a:t>
            </a:r>
            <a:r>
              <a:rPr lang="es-ES" sz="1200" dirty="0"/>
              <a:t>. No se observaron diferencias significativas en ningún parámetro entre el grupo combinado y el grupo con solo tratamiento farmacológico. </a:t>
            </a:r>
          </a:p>
          <a:p>
            <a:r>
              <a:rPr lang="es-ES" sz="1200" dirty="0"/>
              <a:t>Estos dos grupos se diferenciaban significativamente del grupo del tratamiento en la comunidad en las puntuaciones de los padres y maestros de los síntomas nucleares del TDAH. Esto no ocurría entre el grupo de tratamiento conductual único y el grupo de tratamiento en la comunidad. </a:t>
            </a:r>
          </a:p>
          <a:p>
            <a:endParaRPr lang="es-ES" sz="1200" dirty="0"/>
          </a:p>
          <a:p>
            <a:endParaRPr lang="es-ES_tradnl" sz="2000" dirty="0"/>
          </a:p>
          <a:p>
            <a:endParaRPr lang="ca-ES" sz="1200" dirty="0"/>
          </a:p>
          <a:p>
            <a:endParaRPr lang="ca-ES" sz="1200" dirty="0"/>
          </a:p>
        </p:txBody>
      </p:sp>
    </p:spTree>
    <p:extLst>
      <p:ext uri="{BB962C8B-B14F-4D97-AF65-F5344CB8AC3E}">
        <p14:creationId xmlns:p14="http://schemas.microsoft.com/office/powerpoint/2010/main" val="882275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0289" name="1 Marcador de imagen de diapositiva"/>
          <p:cNvSpPr>
            <a:spLocks noGrp="1" noRot="1" noChangeAspect="1"/>
          </p:cNvSpPr>
          <p:nvPr>
            <p:ph type="sldImg"/>
          </p:nvPr>
        </p:nvSpPr>
        <p:spPr bwMode="auto">
          <a:noFill/>
          <a:ln>
            <a:solidFill>
              <a:srgbClr val="000000"/>
            </a:solidFill>
            <a:miter lim="800000"/>
            <a:headEnd/>
            <a:tailEnd/>
          </a:ln>
        </p:spPr>
      </p:sp>
      <p:sp>
        <p:nvSpPr>
          <p:cNvPr id="59002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33632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AC11C9-7C0C-4B07-BE88-8C2B34839537}" type="slidenum">
              <a:rPr lang="es-ES"/>
              <a:pPr fontAlgn="base">
                <a:spcBef>
                  <a:spcPct val="0"/>
                </a:spcBef>
                <a:spcAft>
                  <a:spcPct val="0"/>
                </a:spcAft>
                <a:defRPr/>
              </a:pPr>
              <a:t>34</a:t>
            </a:fld>
            <a:endParaRPr lang="es-ES"/>
          </a:p>
        </p:txBody>
      </p:sp>
    </p:spTree>
    <p:extLst>
      <p:ext uri="{BB962C8B-B14F-4D97-AF65-F5344CB8AC3E}">
        <p14:creationId xmlns:p14="http://schemas.microsoft.com/office/powerpoint/2010/main" val="3988583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99EE2-851E-094F-AEC6-1D34BE442A9A}" type="slidenum">
              <a:rPr lang="es-ES"/>
              <a:pPr/>
              <a:t>38</a:t>
            </a:fld>
            <a:endParaRPr lang="es-ES"/>
          </a:p>
        </p:txBody>
      </p:sp>
      <p:sp>
        <p:nvSpPr>
          <p:cNvPr id="45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endParaRPr lang="es-E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txBox="1">
            <a:spLocks noGrp="1" noChangeArrowheads="1"/>
          </p:cNvSpPr>
          <p:nvPr/>
        </p:nvSpPr>
        <p:spPr>
          <a:xfrm>
            <a:off x="3884613" y="8685213"/>
            <a:ext cx="2971800" cy="457200"/>
          </a:xfrm>
          <a:prstGeom prst="rect">
            <a:avLst/>
          </a:prstGeom>
          <a:noFill/>
        </p:spPr>
        <p:txBody>
          <a:bodyPr anchor="b"/>
          <a:lstStyle/>
          <a:p>
            <a:pPr algn="r" fontAlgn="auto">
              <a:spcBef>
                <a:spcPts val="0"/>
              </a:spcBef>
              <a:spcAft>
                <a:spcPts val="0"/>
              </a:spcAft>
              <a:defRPr/>
            </a:pPr>
            <a:fld id="{E677F159-B1F9-4D88-8ED0-2EABE1BC4AE3}" type="slidenum">
              <a:rPr lang="es-ES_tradnl" sz="1200">
                <a:latin typeface="+mn-lt"/>
              </a:rPr>
              <a:pPr algn="r" fontAlgn="auto">
                <a:spcBef>
                  <a:spcPts val="0"/>
                </a:spcBef>
                <a:spcAft>
                  <a:spcPts val="0"/>
                </a:spcAft>
                <a:defRPr/>
              </a:pPr>
              <a:t>39</a:t>
            </a:fld>
            <a:endParaRPr lang="es-ES_tradnl" sz="1200">
              <a:latin typeface="+mn-lt"/>
            </a:endParaRPr>
          </a:p>
        </p:txBody>
      </p:sp>
      <p:sp>
        <p:nvSpPr>
          <p:cNvPr id="6048770"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p:spPr>
      </p:sp>
      <p:sp>
        <p:nvSpPr>
          <p:cNvPr id="6048771" name="Rectangle 3"/>
          <p:cNvSpPr>
            <a:spLocks noGrp="1" noChangeArrowheads="1"/>
          </p:cNvSpPr>
          <p:nvPr>
            <p:ph type="body" idx="1"/>
          </p:nvPr>
        </p:nvSpPr>
        <p:spPr bwMode="auto">
          <a:xfrm>
            <a:off x="914400" y="4344988"/>
            <a:ext cx="5029200" cy="4111625"/>
          </a:xfrm>
          <a:noFill/>
        </p:spPr>
        <p:txBody>
          <a:bodyPr wrap="square" numCol="1" anchor="t" anchorCtr="0" compatLnSpc="1">
            <a:prstTxWarp prst="textNoShape">
              <a:avLst/>
            </a:prstTxWarp>
          </a:bodyPr>
          <a:lstStyle/>
          <a:p>
            <a:pPr eaLnBrk="1" hangingPunct="1"/>
            <a:endParaRPr lang="es-ES_tradn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599EE2-851E-094F-AEC6-1D34BE442A9A}" type="slidenum">
              <a:rPr lang="es-ES"/>
              <a:pPr/>
              <a:t>40</a:t>
            </a:fld>
            <a:endParaRPr lang="es-ES"/>
          </a:p>
        </p:txBody>
      </p:sp>
      <p:sp>
        <p:nvSpPr>
          <p:cNvPr id="450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5059" name="Rectangle 3"/>
          <p:cNvSpPr>
            <a:spLocks noGrp="1" noChangeArrowheads="1"/>
          </p:cNvSpPr>
          <p:nvPr>
            <p:ph type="body" idx="1"/>
          </p:nvPr>
        </p:nvSpPr>
        <p:spPr/>
        <p:txBody>
          <a:bodyPr/>
          <a:lstStyle/>
          <a:p>
            <a:r>
              <a:rPr lang="es-ES" dirty="0"/>
              <a:t>Estimulantes:</a:t>
            </a:r>
            <a:r>
              <a:rPr lang="es-ES" baseline="0" dirty="0"/>
              <a:t> la </a:t>
            </a:r>
            <a:r>
              <a:rPr lang="es-ES" baseline="0" dirty="0" err="1"/>
              <a:t>medicacion</a:t>
            </a:r>
            <a:r>
              <a:rPr lang="es-ES" baseline="0" dirty="0"/>
              <a:t> eleva el nivel de alerta y actividad del SNC por tener una estructura y </a:t>
            </a:r>
            <a:r>
              <a:rPr lang="es-ES" baseline="0" dirty="0" err="1"/>
              <a:t>accion</a:t>
            </a:r>
            <a:r>
              <a:rPr lang="es-ES" baseline="0" dirty="0"/>
              <a:t> similar a las catecolaminas (DA,NA)</a:t>
            </a:r>
          </a:p>
          <a:p>
            <a:r>
              <a:rPr lang="es-ES" baseline="0" dirty="0"/>
              <a:t>65-75% hasta el punto de dejar d e cumplir criterios </a:t>
            </a:r>
            <a:r>
              <a:rPr lang="es-ES" baseline="0" dirty="0" err="1"/>
              <a:t>diagnosticos</a:t>
            </a:r>
            <a:r>
              <a:rPr lang="es-ES" baseline="0" dirty="0"/>
              <a:t> con medicación</a:t>
            </a:r>
            <a:endParaRPr lang="es-ES" dirty="0"/>
          </a:p>
        </p:txBody>
      </p:sp>
    </p:spTree>
    <p:extLst>
      <p:ext uri="{BB962C8B-B14F-4D97-AF65-F5344CB8AC3E}">
        <p14:creationId xmlns:p14="http://schemas.microsoft.com/office/powerpoint/2010/main" val="2021370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787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678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dirty="0"/>
              <a:t>MEJORA EL NIVEL COGNITIVO ( ATENCION + MEMORIA A CORTO</a:t>
            </a:r>
            <a:r>
              <a:rPr lang="es-ES" baseline="0" dirty="0"/>
              <a:t> PLAZO Y EL APRENDIZAJE)</a:t>
            </a:r>
          </a:p>
          <a:p>
            <a:pPr eaLnBrk="1" hangingPunct="1">
              <a:spcBef>
                <a:spcPct val="0"/>
              </a:spcBef>
            </a:pPr>
            <a:r>
              <a:rPr lang="es-ES" baseline="0" dirty="0"/>
              <a:t>MEJORA A NIVEL CONDUCTUAL </a:t>
            </a:r>
            <a:r>
              <a:rPr lang="es-ES" baseline="0"/>
              <a:t>( </a:t>
            </a:r>
            <a:endParaRPr lang="es-ES" dirty="0"/>
          </a:p>
        </p:txBody>
      </p:sp>
      <p:sp>
        <p:nvSpPr>
          <p:cNvPr id="1491971"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63906D1-E323-461E-A840-DF32BF29A5FB}" type="slidenum">
              <a:rPr lang="es-ES" sz="1200">
                <a:latin typeface="+mn-lt"/>
              </a:rPr>
              <a:pPr algn="r">
                <a:defRPr/>
              </a:pPr>
              <a:t>41</a:t>
            </a:fld>
            <a:endParaRPr lang="es-ES" sz="1200">
              <a:latin typeface="+mn-lt"/>
            </a:endParaRPr>
          </a:p>
        </p:txBody>
      </p:sp>
    </p:spTree>
    <p:extLst>
      <p:ext uri="{BB962C8B-B14F-4D97-AF65-F5344CB8AC3E}">
        <p14:creationId xmlns:p14="http://schemas.microsoft.com/office/powerpoint/2010/main" val="316538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4017" name="1 Marcador de imagen de diapositiva"/>
          <p:cNvSpPr>
            <a:spLocks noGrp="1" noRot="1" noChangeAspect="1"/>
          </p:cNvSpPr>
          <p:nvPr>
            <p:ph type="sldImg"/>
          </p:nvPr>
        </p:nvSpPr>
        <p:spPr bwMode="auto">
          <a:noFill/>
          <a:ln>
            <a:solidFill>
              <a:srgbClr val="000000"/>
            </a:solidFill>
            <a:miter lim="800000"/>
            <a:headEnd/>
            <a:tailEnd/>
          </a:ln>
        </p:spPr>
      </p:sp>
      <p:sp>
        <p:nvSpPr>
          <p:cNvPr id="59740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39571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74ED6A-80F1-4F0B-81AA-364554D48EBD}" type="slidenum">
              <a:rPr lang="es-ES"/>
              <a:pPr fontAlgn="base">
                <a:spcBef>
                  <a:spcPct val="0"/>
                </a:spcBef>
                <a:spcAft>
                  <a:spcPct val="0"/>
                </a:spcAft>
                <a:defRPr/>
              </a:pPr>
              <a:t>42</a:t>
            </a:fld>
            <a:endParaRPr lang="es-ES"/>
          </a:p>
        </p:txBody>
      </p:sp>
    </p:spTree>
    <p:extLst>
      <p:ext uri="{BB962C8B-B14F-4D97-AF65-F5344CB8AC3E}">
        <p14:creationId xmlns:p14="http://schemas.microsoft.com/office/powerpoint/2010/main" val="1535880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CCCE9-F004-E34D-8344-C90D3BD2701B}" type="slidenum">
              <a:rPr lang="es-ES"/>
              <a:pPr/>
              <a:t>43</a:t>
            </a:fld>
            <a:endParaRPr lang="es-ES"/>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p:txBody>
          <a:bodyPr/>
          <a:lstStyle/>
          <a:p>
            <a:r>
              <a:rPr lang="es-ES" dirty="0"/>
              <a:t>Menor uso ilegal  en acción prolongada.</a:t>
            </a:r>
          </a:p>
        </p:txBody>
      </p:sp>
    </p:spTree>
    <p:extLst>
      <p:ext uri="{BB962C8B-B14F-4D97-AF65-F5344CB8AC3E}">
        <p14:creationId xmlns:p14="http://schemas.microsoft.com/office/powerpoint/2010/main" val="3745842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672817-38AF-4DB0-A0B3-9D40F8FBA47B}" type="slidenum">
              <a:rPr lang="es-ES"/>
              <a:pPr/>
              <a:t>6</a:t>
            </a:fld>
            <a:endParaRPr lang="es-E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s-ES" dirty="0"/>
              <a:t>Sería conveniente:</a:t>
            </a:r>
          </a:p>
          <a:p>
            <a:endParaRPr lang="es-ES" dirty="0"/>
          </a:p>
          <a:p>
            <a:r>
              <a:rPr lang="es-ES" dirty="0"/>
              <a:t>SENSIBILIZAR a la población general, y a los políticos en particular, sobre los factores de riesgo CONOCIDOS con el objetivo de REDUCIR/ELIMINAR el mayor número posible.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dosis se suele aumentar 5-10mg al día- Dosis </a:t>
            </a:r>
            <a:r>
              <a:rPr lang="es-ES" dirty="0" err="1"/>
              <a:t>maxima</a:t>
            </a:r>
            <a:r>
              <a:rPr lang="es-ES" dirty="0"/>
              <a:t> 90 mg/día</a:t>
            </a:r>
          </a:p>
        </p:txBody>
      </p:sp>
      <p:sp>
        <p:nvSpPr>
          <p:cNvPr id="4" name="Marcador de número de diapositiva 3"/>
          <p:cNvSpPr>
            <a:spLocks noGrp="1"/>
          </p:cNvSpPr>
          <p:nvPr>
            <p:ph type="sldNum" sz="quarter" idx="10"/>
          </p:nvPr>
        </p:nvSpPr>
        <p:spPr/>
        <p:txBody>
          <a:bodyPr/>
          <a:lstStyle/>
          <a:p>
            <a:fld id="{8A0B6CB1-8C41-49B7-9BAA-0E2027E1E73F}" type="slidenum">
              <a:rPr lang="es-ES" smtClean="0"/>
              <a:pPr/>
              <a:t>45</a:t>
            </a:fld>
            <a:endParaRPr lang="es-ES"/>
          </a:p>
        </p:txBody>
      </p:sp>
    </p:spTree>
    <p:extLst>
      <p:ext uri="{BB962C8B-B14F-4D97-AF65-F5344CB8AC3E}">
        <p14:creationId xmlns:p14="http://schemas.microsoft.com/office/powerpoint/2010/main" val="31664642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96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C9A4E0-6FF3-4E56-8757-BD6A9F504693}" type="slidenum">
              <a:rPr lang="es-ES" smtClean="0">
                <a:latin typeface="Arial" charset="0"/>
              </a:rPr>
              <a:pPr fontAlgn="base">
                <a:spcBef>
                  <a:spcPct val="0"/>
                </a:spcBef>
                <a:spcAft>
                  <a:spcPct val="0"/>
                </a:spcAft>
              </a:pPr>
              <a:t>46</a:t>
            </a:fld>
            <a:endParaRPr lang="es-ES">
              <a:latin typeface="Arial" charset="0"/>
            </a:endParaRPr>
          </a:p>
        </p:txBody>
      </p:sp>
      <p:sp>
        <p:nvSpPr>
          <p:cNvPr id="59996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996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Tree>
    <p:extLst>
      <p:ext uri="{BB962C8B-B14F-4D97-AF65-F5344CB8AC3E}">
        <p14:creationId xmlns:p14="http://schemas.microsoft.com/office/powerpoint/2010/main" val="572496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9DD7219-A141-45C8-8676-DB0044FE9DBC}" type="slidenum">
              <a:rPr lang="es-ES" smtClean="0"/>
              <a:pPr/>
              <a:t>47</a:t>
            </a:fld>
            <a:endParaRPr lang="es-ES"/>
          </a:p>
        </p:txBody>
      </p:sp>
    </p:spTree>
    <p:extLst>
      <p:ext uri="{BB962C8B-B14F-4D97-AF65-F5344CB8AC3E}">
        <p14:creationId xmlns:p14="http://schemas.microsoft.com/office/powerpoint/2010/main" val="3557056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Subir dosis cada 6-8 días según respuesta </a:t>
            </a:r>
            <a:r>
              <a:rPr lang="es-ES" dirty="0" err="1"/>
              <a:t>clinica</a:t>
            </a:r>
            <a:r>
              <a:rPr lang="es-ES" dirty="0"/>
              <a:t> y tolerancia . Dosis </a:t>
            </a:r>
            <a:r>
              <a:rPr lang="es-ES" dirty="0" err="1"/>
              <a:t>maxima</a:t>
            </a:r>
            <a:r>
              <a:rPr lang="es-ES" dirty="0"/>
              <a:t> 100mg/día. LI se </a:t>
            </a:r>
            <a:r>
              <a:rPr lang="es-ES" dirty="0" err="1"/>
              <a:t>absoreve</a:t>
            </a:r>
            <a:r>
              <a:rPr lang="es-ES" dirty="0"/>
              <a:t> en PH acido del </a:t>
            </a:r>
            <a:r>
              <a:rPr lang="es-ES" dirty="0" err="1"/>
              <a:t>estomagoy</a:t>
            </a:r>
            <a:r>
              <a:rPr lang="es-ES" dirty="0"/>
              <a:t> los de LR en el más </a:t>
            </a:r>
            <a:r>
              <a:rPr lang="es-ES" dirty="0" err="1"/>
              <a:t>basico</a:t>
            </a:r>
            <a:r>
              <a:rPr lang="es-ES" dirty="0"/>
              <a:t> del intestino por ello la toma simultanea</a:t>
            </a:r>
            <a:r>
              <a:rPr lang="es-ES" baseline="0" dirty="0"/>
              <a:t> de </a:t>
            </a:r>
            <a:r>
              <a:rPr lang="es-ES" baseline="0" dirty="0" err="1"/>
              <a:t>antiacidos</a:t>
            </a:r>
            <a:r>
              <a:rPr lang="es-ES" baseline="0" dirty="0"/>
              <a:t> y bicarbonato puede retrasar </a:t>
            </a:r>
            <a:r>
              <a:rPr lang="es-ES" baseline="0" dirty="0" err="1"/>
              <a:t>absorcion</a:t>
            </a:r>
            <a:r>
              <a:rPr lang="es-ES" baseline="0" dirty="0"/>
              <a:t> de LI y un movimiento intestinal lento dificultar absorción de LP.</a:t>
            </a:r>
          </a:p>
          <a:p>
            <a:endParaRPr lang="es-ES" dirty="0"/>
          </a:p>
        </p:txBody>
      </p:sp>
      <p:sp>
        <p:nvSpPr>
          <p:cNvPr id="4" name="Marcador de número de diapositiva 3"/>
          <p:cNvSpPr>
            <a:spLocks noGrp="1"/>
          </p:cNvSpPr>
          <p:nvPr>
            <p:ph type="sldNum" sz="quarter" idx="10"/>
          </p:nvPr>
        </p:nvSpPr>
        <p:spPr/>
        <p:txBody>
          <a:bodyPr/>
          <a:lstStyle/>
          <a:p>
            <a:fld id="{8A0B6CB1-8C41-49B7-9BAA-0E2027E1E73F}" type="slidenum">
              <a:rPr lang="es-ES" smtClean="0"/>
              <a:pPr/>
              <a:t>48</a:t>
            </a:fld>
            <a:endParaRPr lang="es-ES"/>
          </a:p>
        </p:txBody>
      </p:sp>
    </p:spTree>
    <p:extLst>
      <p:ext uri="{BB962C8B-B14F-4D97-AF65-F5344CB8AC3E}">
        <p14:creationId xmlns:p14="http://schemas.microsoft.com/office/powerpoint/2010/main" val="2721793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Tx/>
              <a:buChar char="•"/>
            </a:pPr>
            <a:r>
              <a:rPr lang="es-ES" dirty="0" err="1"/>
              <a:t>Liberacion</a:t>
            </a:r>
            <a:r>
              <a:rPr lang="es-ES" dirty="0"/>
              <a:t> prolongada </a:t>
            </a:r>
            <a:r>
              <a:rPr lang="es-ES" dirty="0" err="1"/>
              <a:t>accion</a:t>
            </a:r>
            <a:r>
              <a:rPr lang="es-ES" dirty="0"/>
              <a:t> intermedia.</a:t>
            </a:r>
          </a:p>
          <a:p>
            <a:pPr marL="171450" indent="-171450">
              <a:buFontTx/>
              <a:buChar char="•"/>
            </a:pPr>
            <a:r>
              <a:rPr lang="es-ES" dirty="0"/>
              <a:t>Primer pico 1.5 hora y2º pico a las 4 horas</a:t>
            </a:r>
          </a:p>
        </p:txBody>
      </p:sp>
      <p:sp>
        <p:nvSpPr>
          <p:cNvPr id="4" name="Marcador de número de diapositiva 3"/>
          <p:cNvSpPr>
            <a:spLocks noGrp="1"/>
          </p:cNvSpPr>
          <p:nvPr>
            <p:ph type="sldNum" sz="quarter" idx="10"/>
          </p:nvPr>
        </p:nvSpPr>
        <p:spPr/>
        <p:txBody>
          <a:bodyPr/>
          <a:lstStyle/>
          <a:p>
            <a:fld id="{8A0B6CB1-8C41-49B7-9BAA-0E2027E1E73F}" type="slidenum">
              <a:rPr lang="es-ES" smtClean="0"/>
              <a:pPr/>
              <a:t>49</a:t>
            </a:fld>
            <a:endParaRPr lang="es-ES"/>
          </a:p>
        </p:txBody>
      </p:sp>
    </p:spTree>
    <p:extLst>
      <p:ext uri="{BB962C8B-B14F-4D97-AF65-F5344CB8AC3E}">
        <p14:creationId xmlns:p14="http://schemas.microsoft.com/office/powerpoint/2010/main" val="2377286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CCCE9-F004-E34D-8344-C90D3BD2701B}" type="slidenum">
              <a:rPr lang="es-ES"/>
              <a:pPr/>
              <a:t>54</a:t>
            </a:fld>
            <a:endParaRPr lang="es-ES"/>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p:txBody>
          <a:bodyPr/>
          <a:lstStyle/>
          <a:p>
            <a:r>
              <a:rPr lang="es-ES" dirty="0"/>
              <a:t>Menor uso ilegal  en acción prolongada. Aprobada en Europa en diciembre del 2012.</a:t>
            </a:r>
          </a:p>
          <a:p>
            <a:endParaRPr lang="es-ES" dirty="0"/>
          </a:p>
        </p:txBody>
      </p:sp>
    </p:spTree>
    <p:extLst>
      <p:ext uri="{BB962C8B-B14F-4D97-AF65-F5344CB8AC3E}">
        <p14:creationId xmlns:p14="http://schemas.microsoft.com/office/powerpoint/2010/main" val="3247606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87325" indent="-187325">
              <a:lnSpc>
                <a:spcPct val="130000"/>
              </a:lnSpc>
              <a:buFont typeface="Wingdings" pitchFamily="2" charset="2"/>
              <a:buChar char="§"/>
            </a:pPr>
            <a:r>
              <a:rPr lang="es-ES_tradnl" sz="1200" dirty="0">
                <a:solidFill>
                  <a:srgbClr val="000000"/>
                </a:solidFill>
                <a:latin typeface="Arial Narrow" pitchFamily="34" charset="0"/>
              </a:rPr>
              <a:t>Los alimentos ricos en grasas pueden llegar a retrasar su absorción hasta 4 horas (evitar desayunos copiosos)</a:t>
            </a:r>
          </a:p>
          <a:p>
            <a:pPr marL="187325" indent="-187325">
              <a:lnSpc>
                <a:spcPct val="130000"/>
              </a:lnSpc>
              <a:buFont typeface="Wingdings" pitchFamily="2" charset="2"/>
              <a:buChar char="§"/>
            </a:pPr>
            <a:r>
              <a:rPr lang="es-ES_tradnl" sz="1200" dirty="0">
                <a:solidFill>
                  <a:srgbClr val="000000"/>
                </a:solidFill>
                <a:latin typeface="Arial Narrow" pitchFamily="34" charset="0"/>
              </a:rPr>
              <a:t>Metabolización hepática ¿? (CYP450 , CYP2D6).</a:t>
            </a:r>
          </a:p>
          <a:p>
            <a:pPr marL="187325" indent="-187325">
              <a:lnSpc>
                <a:spcPct val="130000"/>
              </a:lnSpc>
              <a:buFont typeface="Wingdings" pitchFamily="2" charset="2"/>
              <a:buChar char="§"/>
            </a:pPr>
            <a:r>
              <a:rPr lang="es-ES_tradnl" sz="1200" dirty="0">
                <a:solidFill>
                  <a:srgbClr val="000000"/>
                </a:solidFill>
                <a:latin typeface="Arial Narrow" pitchFamily="34" charset="0"/>
              </a:rPr>
              <a:t>Se elimina por la orina (no detectable en plasma 8 horas tras la dosis</a:t>
            </a:r>
            <a:r>
              <a:rPr lang="es-ES_tradnl" sz="1200" dirty="0">
                <a:solidFill>
                  <a:srgbClr val="FFFFFF"/>
                </a:solidFill>
                <a:latin typeface="Arial Narrow" pitchFamily="34" charset="0"/>
              </a:rPr>
              <a:t>)</a:t>
            </a:r>
          </a:p>
          <a:p>
            <a:pPr marL="187325" indent="-187325">
              <a:lnSpc>
                <a:spcPct val="130000"/>
              </a:lnSpc>
              <a:buFont typeface="Wingdings" pitchFamily="2" charset="2"/>
              <a:buChar char="§"/>
            </a:pPr>
            <a:r>
              <a:rPr lang="es-ES_tradnl" sz="1200" dirty="0">
                <a:solidFill>
                  <a:srgbClr val="FFFF00"/>
                </a:solidFill>
                <a:latin typeface="Arial Narrow" pitchFamily="34" charset="0"/>
              </a:rPr>
              <a:t>Rápido acceso al SNC</a:t>
            </a:r>
            <a:endParaRPr lang="es-ES" dirty="0"/>
          </a:p>
        </p:txBody>
      </p:sp>
      <p:sp>
        <p:nvSpPr>
          <p:cNvPr id="4" name="Marcador de número de diapositiva 3"/>
          <p:cNvSpPr>
            <a:spLocks noGrp="1"/>
          </p:cNvSpPr>
          <p:nvPr>
            <p:ph type="sldNum" sz="quarter" idx="10"/>
          </p:nvPr>
        </p:nvSpPr>
        <p:spPr/>
        <p:txBody>
          <a:bodyPr/>
          <a:lstStyle/>
          <a:p>
            <a:fld id="{D9DD7219-A141-45C8-8676-DB0044FE9DBC}" type="slidenum">
              <a:rPr lang="es-ES" smtClean="0"/>
              <a:pPr/>
              <a:t>55</a:t>
            </a:fld>
            <a:endParaRPr lang="es-ES"/>
          </a:p>
        </p:txBody>
      </p:sp>
    </p:spTree>
    <p:extLst>
      <p:ext uri="{BB962C8B-B14F-4D97-AF65-F5344CB8AC3E}">
        <p14:creationId xmlns:p14="http://schemas.microsoft.com/office/powerpoint/2010/main" val="2709018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CCCE9-F004-E34D-8344-C90D3BD2701B}" type="slidenum">
              <a:rPr lang="es-ES"/>
              <a:pPr/>
              <a:t>56</a:t>
            </a:fld>
            <a:endParaRPr lang="es-ES"/>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p:txBody>
          <a:bodyPr/>
          <a:lstStyle/>
          <a:p>
            <a:r>
              <a:rPr lang="es-ES" dirty="0"/>
              <a:t>En general Menor uso ilegal  en acción prolongada.</a:t>
            </a:r>
            <a:r>
              <a:rPr lang="es-ES" baseline="0" dirty="0"/>
              <a:t> </a:t>
            </a:r>
            <a:r>
              <a:rPr lang="es-ES" dirty="0"/>
              <a:t>Al cabo de 1 mes si no efectivo debe</a:t>
            </a:r>
            <a:r>
              <a:rPr lang="es-ES" baseline="0" dirty="0"/>
              <a:t> suspenderse la medicación</a:t>
            </a:r>
            <a:endParaRPr lang="es-ES" dirty="0"/>
          </a:p>
          <a:p>
            <a:endParaRPr lang="es-ES" dirty="0"/>
          </a:p>
        </p:txBody>
      </p:sp>
    </p:spTree>
    <p:extLst>
      <p:ext uri="{BB962C8B-B14F-4D97-AF65-F5344CB8AC3E}">
        <p14:creationId xmlns:p14="http://schemas.microsoft.com/office/powerpoint/2010/main" val="2161899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4CCCE9-F004-E34D-8344-C90D3BD2701B}" type="slidenum">
              <a:rPr lang="es-ES"/>
              <a:pPr/>
              <a:t>57</a:t>
            </a:fld>
            <a:endParaRPr lang="es-ES"/>
          </a:p>
        </p:txBody>
      </p:sp>
      <p:sp>
        <p:nvSpPr>
          <p:cNvPr id="706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p:txBody>
          <a:bodyPr/>
          <a:lstStyle/>
          <a:p>
            <a:r>
              <a:rPr lang="es-ES" dirty="0"/>
              <a:t>En general Menor uso ilegal  en acción prolongada.</a:t>
            </a:r>
            <a:r>
              <a:rPr lang="es-ES" baseline="0" dirty="0"/>
              <a:t> </a:t>
            </a:r>
            <a:r>
              <a:rPr lang="es-ES" dirty="0"/>
              <a:t>Al cabo de 1 mes si no efectivo debe</a:t>
            </a:r>
            <a:r>
              <a:rPr lang="es-ES" baseline="0" dirty="0"/>
              <a:t> suspenderse la medicación</a:t>
            </a:r>
            <a:endParaRPr lang="es-ES" dirty="0"/>
          </a:p>
          <a:p>
            <a:endParaRPr lang="es-ES" dirty="0"/>
          </a:p>
        </p:txBody>
      </p:sp>
    </p:spTree>
    <p:extLst>
      <p:ext uri="{BB962C8B-B14F-4D97-AF65-F5344CB8AC3E}">
        <p14:creationId xmlns:p14="http://schemas.microsoft.com/office/powerpoint/2010/main" val="1871562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3B6A3F-ECE4-8844-8A65-0149F61EF7F1}" type="slidenum">
              <a:rPr lang="es-ES"/>
              <a:pPr/>
              <a:t>58</a:t>
            </a:fld>
            <a:endParaRPr lang="es-ES"/>
          </a:p>
        </p:txBody>
      </p:sp>
      <p:sp>
        <p:nvSpPr>
          <p:cNvPr id="2867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8675" name="Rectangle 3"/>
          <p:cNvSpPr>
            <a:spLocks noGrp="1" noChangeArrowheads="1"/>
          </p:cNvSpPr>
          <p:nvPr>
            <p:ph type="body" idx="1"/>
          </p:nvPr>
        </p:nvSpPr>
        <p:spPr/>
        <p:txBody>
          <a:bodyPr/>
          <a:lstStyle/>
          <a:p>
            <a:r>
              <a:rPr lang="es-ES" dirty="0"/>
              <a:t>DISTRIBUIDOS POR ORDEN</a:t>
            </a:r>
            <a:r>
              <a:rPr lang="es-ES" baseline="0" dirty="0"/>
              <a:t> DE FRECUENCIA. </a:t>
            </a:r>
            <a:r>
              <a:rPr lang="es-ES" dirty="0"/>
              <a:t>Aparecen al inicio del tratamiento o al aumentar la dosis, Si es es marcado o persistente disminuir dosis y si no retirada. Se previenen con inicio a dosis bajas ascenso gradual/lento de dosis (cada</a:t>
            </a:r>
            <a:r>
              <a:rPr lang="es-ES" baseline="0" dirty="0"/>
              <a:t> 5-8 días)</a:t>
            </a:r>
            <a:r>
              <a:rPr lang="es-ES" dirty="0"/>
              <a:t>.</a:t>
            </a:r>
          </a:p>
        </p:txBody>
      </p:sp>
    </p:spTree>
    <p:extLst>
      <p:ext uri="{BB962C8B-B14F-4D97-AF65-F5344CB8AC3E}">
        <p14:creationId xmlns:p14="http://schemas.microsoft.com/office/powerpoint/2010/main" val="52631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763D69-9CE8-4C93-A68F-B1375AFCE8B2}" type="slidenum">
              <a:rPr lang="es-ES"/>
              <a:pPr/>
              <a:t>7</a:t>
            </a:fld>
            <a:endParaRPr lang="es-ES"/>
          </a:p>
        </p:txBody>
      </p:sp>
      <p:sp>
        <p:nvSpPr>
          <p:cNvPr id="628738" name="Rectangle 2"/>
          <p:cNvSpPr>
            <a:spLocks noGrp="1" noRot="1" noChangeAspect="1" noChangeArrowheads="1" noTextEdit="1"/>
          </p:cNvSpPr>
          <p:nvPr>
            <p:ph type="sldImg"/>
          </p:nvPr>
        </p:nvSpPr>
        <p:spPr>
          <a:ln/>
        </p:spPr>
      </p:sp>
      <p:sp>
        <p:nvSpPr>
          <p:cNvPr id="628739" name="Rectangle 3"/>
          <p:cNvSpPr>
            <a:spLocks noGrp="1" noChangeArrowheads="1"/>
          </p:cNvSpPr>
          <p:nvPr>
            <p:ph type="body" idx="1"/>
          </p:nvPr>
        </p:nvSpPr>
        <p:spPr/>
        <p:txBody>
          <a:bodyPr/>
          <a:lstStyle/>
          <a:p>
            <a:r>
              <a:rPr lang="es-ES" dirty="0"/>
              <a:t>Sería conveniente:</a:t>
            </a:r>
          </a:p>
          <a:p>
            <a:r>
              <a:rPr lang="es-ES" dirty="0"/>
              <a:t>Seguir a los niños hiperactivos hasta la edad adulta y SENSIBILIZARLOS sobre su problemática</a:t>
            </a:r>
            <a:r>
              <a:rPr lang="es-ES" b="1" dirty="0"/>
              <a:t>, ALERTARLOS para realizar una detección precoz en su posible </a:t>
            </a:r>
            <a:r>
              <a:rPr lang="es-ES" b="1" dirty="0" err="1"/>
              <a:t>descencencia</a:t>
            </a:r>
            <a:r>
              <a:rPr lang="es-ES" b="1" dirty="0"/>
              <a:t>, y ADIESTRARLOS para el manejo de la misma.</a:t>
            </a:r>
          </a:p>
        </p:txBody>
      </p:sp>
    </p:spTree>
    <p:extLst>
      <p:ext uri="{BB962C8B-B14F-4D97-AF65-F5344CB8AC3E}">
        <p14:creationId xmlns:p14="http://schemas.microsoft.com/office/powerpoint/2010/main" val="17521122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5779" name="2 Marcador de notas"/>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p>
        </p:txBody>
      </p:sp>
      <p:sp>
        <p:nvSpPr>
          <p:cNvPr id="6451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4882CA-C0E7-4A1B-BB33-E9EBBA00FCA1}" type="slidenum">
              <a:rPr lang="es-ES"/>
              <a:pPr fontAlgn="base">
                <a:spcBef>
                  <a:spcPct val="0"/>
                </a:spcBef>
                <a:spcAft>
                  <a:spcPct val="0"/>
                </a:spcAft>
                <a:defRPr/>
              </a:pPr>
              <a:t>61</a:t>
            </a:fld>
            <a:endParaRPr lang="es-ES"/>
          </a:p>
        </p:txBody>
      </p:sp>
    </p:spTree>
    <p:extLst>
      <p:ext uri="{BB962C8B-B14F-4D97-AF65-F5344CB8AC3E}">
        <p14:creationId xmlns:p14="http://schemas.microsoft.com/office/powerpoint/2010/main" val="2518702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D9DD7219-A141-45C8-8676-DB0044FE9DBC}" type="slidenum">
              <a:rPr lang="es-ES" smtClean="0"/>
              <a:pPr/>
              <a:t>64</a:t>
            </a:fld>
            <a:endParaRPr lang="es-ES"/>
          </a:p>
        </p:txBody>
      </p:sp>
    </p:spTree>
    <p:extLst>
      <p:ext uri="{BB962C8B-B14F-4D97-AF65-F5344CB8AC3E}">
        <p14:creationId xmlns:p14="http://schemas.microsoft.com/office/powerpoint/2010/main" val="633197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0289" name="1 Marcador de imagen de diapositiva"/>
          <p:cNvSpPr>
            <a:spLocks noGrp="1" noRot="1" noChangeAspect="1"/>
          </p:cNvSpPr>
          <p:nvPr>
            <p:ph type="sldImg"/>
          </p:nvPr>
        </p:nvSpPr>
        <p:spPr bwMode="auto">
          <a:noFill/>
          <a:ln>
            <a:solidFill>
              <a:srgbClr val="000000"/>
            </a:solidFill>
            <a:miter lim="800000"/>
            <a:headEnd/>
            <a:tailEnd/>
          </a:ln>
        </p:spPr>
      </p:sp>
      <p:sp>
        <p:nvSpPr>
          <p:cNvPr id="59002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33632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AC11C9-7C0C-4B07-BE88-8C2B34839537}" type="slidenum">
              <a:rPr lang="es-ES"/>
              <a:pPr fontAlgn="base">
                <a:spcBef>
                  <a:spcPct val="0"/>
                </a:spcBef>
                <a:spcAft>
                  <a:spcPct val="0"/>
                </a:spcAft>
                <a:defRPr/>
              </a:pPr>
              <a:t>72</a:t>
            </a:fld>
            <a:endParaRPr lang="es-ES"/>
          </a:p>
        </p:txBody>
      </p:sp>
    </p:spTree>
    <p:extLst>
      <p:ext uri="{BB962C8B-B14F-4D97-AF65-F5344CB8AC3E}">
        <p14:creationId xmlns:p14="http://schemas.microsoft.com/office/powerpoint/2010/main" val="2860773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TDAH requiere de un correcto reconocimiento y tratamiento precoz del TDAH. De lo contrario, este trastorno puede ocasionar serios problemas en el desarrollo del niño, entre ellos, una disminución del rendimiento académico, dificultades en la adaptación social y como resultado, serios desajustes emocionales</a:t>
            </a:r>
          </a:p>
        </p:txBody>
      </p:sp>
      <p:sp>
        <p:nvSpPr>
          <p:cNvPr id="4" name="Marcador de número de diapositiva 3"/>
          <p:cNvSpPr>
            <a:spLocks noGrp="1"/>
          </p:cNvSpPr>
          <p:nvPr>
            <p:ph type="sldNum" sz="quarter" idx="10"/>
          </p:nvPr>
        </p:nvSpPr>
        <p:spPr/>
        <p:txBody>
          <a:bodyPr/>
          <a:lstStyle/>
          <a:p>
            <a:fld id="{D9DD7219-A141-45C8-8676-DB0044FE9DBC}" type="slidenum">
              <a:rPr lang="es-ES" smtClean="0"/>
              <a:pPr/>
              <a:t>75</a:t>
            </a:fld>
            <a:endParaRPr lang="es-ES"/>
          </a:p>
        </p:txBody>
      </p:sp>
    </p:spTree>
    <p:extLst>
      <p:ext uri="{BB962C8B-B14F-4D97-AF65-F5344CB8AC3E}">
        <p14:creationId xmlns:p14="http://schemas.microsoft.com/office/powerpoint/2010/main" val="182719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8D6FA4-44FC-46FB-9060-F620EFBB3607}" type="slidenum">
              <a:rPr lang="es-ES"/>
              <a:pPr fontAlgn="base">
                <a:spcBef>
                  <a:spcPct val="0"/>
                </a:spcBef>
                <a:spcAft>
                  <a:spcPct val="0"/>
                </a:spcAft>
                <a:defRPr/>
              </a:pPr>
              <a:t>8</a:t>
            </a:fld>
            <a:endParaRPr lang="es-ES"/>
          </a:p>
        </p:txBody>
      </p:sp>
      <p:sp>
        <p:nvSpPr>
          <p:cNvPr id="55930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C2386D6-A24D-4001-9A55-0D134F3B9FE0}" type="slidenum">
              <a:rPr lang="es-ES" sz="1200">
                <a:latin typeface="Calibri" pitchFamily="34" charset="0"/>
              </a:rPr>
              <a:pPr algn="r"/>
              <a:t>8</a:t>
            </a:fld>
            <a:endParaRPr lang="es-ES" sz="1200">
              <a:latin typeface="Calibri" pitchFamily="34" charset="0"/>
            </a:endParaRPr>
          </a:p>
        </p:txBody>
      </p:sp>
      <p:sp>
        <p:nvSpPr>
          <p:cNvPr id="5593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93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Genetic risk high but not complete</a:t>
            </a:r>
          </a:p>
          <a:p>
            <a:pPr eaLnBrk="1" hangingPunct="1">
              <a:spcBef>
                <a:spcPct val="0"/>
              </a:spcBef>
            </a:pPr>
            <a:r>
              <a:rPr lang="en-US" dirty="0"/>
              <a:t>Incomplete </a:t>
            </a:r>
            <a:r>
              <a:rPr lang="en-US" dirty="0" err="1"/>
              <a:t>penetrance</a:t>
            </a:r>
            <a:endParaRPr lang="en-US" dirty="0"/>
          </a:p>
          <a:p>
            <a:pPr eaLnBrk="1" hangingPunct="1">
              <a:spcBef>
                <a:spcPct val="0"/>
              </a:spcBef>
            </a:pPr>
            <a:r>
              <a:rPr lang="en-US" dirty="0"/>
              <a:t>Non genetic risks</a:t>
            </a:r>
          </a:p>
          <a:p>
            <a:pPr eaLnBrk="1" hangingPunct="1">
              <a:spcBef>
                <a:spcPct val="0"/>
              </a:spcBef>
            </a:pPr>
            <a:r>
              <a:rPr lang="en-US" dirty="0"/>
              <a:t>Variable expression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B1C5C2-531A-4E3E-9FD3-6F533F9742C1}" type="slidenum">
              <a:rPr lang="es-ES"/>
              <a:pPr/>
              <a:t>10</a:t>
            </a:fld>
            <a:endParaRPr lang="es-ES"/>
          </a:p>
        </p:txBody>
      </p:sp>
      <p:sp>
        <p:nvSpPr>
          <p:cNvPr id="718850" name="Rectangle 2"/>
          <p:cNvSpPr>
            <a:spLocks noGrp="1" noRot="1" noChangeAspect="1" noChangeArrowheads="1" noTextEdit="1"/>
          </p:cNvSpPr>
          <p:nvPr>
            <p:ph type="sldImg"/>
          </p:nvPr>
        </p:nvSpPr>
        <p:spPr>
          <a:ln/>
        </p:spPr>
      </p:sp>
      <p:sp>
        <p:nvSpPr>
          <p:cNvPr id="718851" name="Rectangle 3"/>
          <p:cNvSpPr>
            <a:spLocks noGrp="1" noChangeArrowheads="1"/>
          </p:cNvSpPr>
          <p:nvPr>
            <p:ph type="body" idx="1"/>
          </p:nvPr>
        </p:nvSpPr>
        <p:spPr/>
        <p:txBody>
          <a:bodyPr/>
          <a:lstStyle/>
          <a:p>
            <a:r>
              <a:rPr lang="en-US" altLang="en-US" b="1"/>
              <a:t>Slide 14: A Variety of Functional &amp; Structural Differences Appear in the ADHD Brain </a:t>
            </a:r>
            <a:r>
              <a:rPr lang="en-US" altLang="en-US"/>
              <a:t> </a:t>
            </a:r>
          </a:p>
          <a:p>
            <a:r>
              <a:rPr lang="en-US" altLang="en-US"/>
              <a:t> </a:t>
            </a:r>
          </a:p>
          <a:p>
            <a:r>
              <a:rPr lang="en-US" altLang="en-US" b="1"/>
              <a:t>Within the past decade</a:t>
            </a:r>
            <a:r>
              <a:rPr lang="en-US" altLang="en-US"/>
              <a:t>, imaging studies using MRI or CT have demonstrated structural differences between the ADHD brain and the normal brain. These </a:t>
            </a:r>
            <a:r>
              <a:rPr lang="en-US" altLang="en-US" b="1"/>
              <a:t>studies have consistently shown that the prefrontal cortex, and two basal ganglia — the caudate nucleus and the globus pallidus — are significantly smaller in children with ADHD</a:t>
            </a:r>
            <a:r>
              <a:rPr lang="en-US" altLang="en-US"/>
              <a:t>. </a:t>
            </a:r>
            <a:r>
              <a:rPr lang="en-US" altLang="en-US" b="1"/>
              <a:t>These are the very areas of the brain that regulate attention</a:t>
            </a:r>
            <a:r>
              <a:rPr lang="en-US" altLang="en-US"/>
              <a:t>. Thus, these findings are consistent with functional studies of the ADHD brain</a:t>
            </a:r>
          </a:p>
          <a:p>
            <a:endParaRPr lang="en-US" altLang="en-US"/>
          </a:p>
          <a:p>
            <a:r>
              <a:rPr lang="en-US" altLang="en-US"/>
              <a:t>Most recently, it was found that the vermis region of the cerebellum is smaller in children with ADHD. Although the exact function of this region is not known, evidence suggests that it may function in regulating motivation.</a:t>
            </a:r>
          </a:p>
          <a:p>
            <a:endParaRPr lang="en-US" altLang="en-US"/>
          </a:p>
          <a:p>
            <a:r>
              <a:rPr lang="en-US" altLang="en-US" sz="500"/>
              <a:t>Bush G, Fraizer JA, Rauch SL. Anterior cingulate cortex dysfunction in ADHD revealed by MRI and the Counting Stroop. </a:t>
            </a:r>
            <a:r>
              <a:rPr lang="en-US" altLang="en-US" sz="500" i="1"/>
              <a:t>Biol Psychiatry.</a:t>
            </a:r>
            <a:r>
              <a:rPr lang="en-US" altLang="en-US" sz="500"/>
              <a:t> 1999;45(12):1542-1552.</a:t>
            </a:r>
            <a:endParaRPr lang="en-US" altLang="en-US"/>
          </a:p>
          <a:p>
            <a:endParaRPr lang="en-US" altLang="en-US"/>
          </a:p>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5553" name="1 Marcador de imagen de diapositiva"/>
          <p:cNvSpPr>
            <a:spLocks noGrp="1" noRot="1" noChangeAspect="1"/>
          </p:cNvSpPr>
          <p:nvPr>
            <p:ph type="sldImg"/>
          </p:nvPr>
        </p:nvSpPr>
        <p:spPr bwMode="auto">
          <a:noFill/>
          <a:ln>
            <a:solidFill>
              <a:srgbClr val="000000"/>
            </a:solidFill>
            <a:miter lim="800000"/>
            <a:headEnd/>
            <a:tailEnd/>
          </a:ln>
        </p:spPr>
      </p:sp>
      <p:sp>
        <p:nvSpPr>
          <p:cNvPr id="5655554" name="2 Marcador de notas"/>
          <p:cNvSpPr>
            <a:spLocks noGrp="1"/>
          </p:cNvSpPr>
          <p:nvPr>
            <p:ph type="body" idx="1"/>
          </p:nvPr>
        </p:nvSpPr>
        <p:spPr bwMode="auto">
          <a:noFill/>
        </p:spPr>
        <p:txBody>
          <a:bodyPr wrap="square" numCol="1" anchor="t" anchorCtr="0" compatLnSpc="1">
            <a:prstTxWarp prst="textNoShape">
              <a:avLst/>
            </a:prstTxWarp>
          </a:bodyPr>
          <a:lstStyle/>
          <a:p>
            <a:r>
              <a:rPr lang="es-ES" dirty="0"/>
              <a:t>Desde 1937 se sabe que los estimulantes (anfetamina) mejoran los síntomas del TDAH</a:t>
            </a:r>
          </a:p>
          <a:p>
            <a:r>
              <a:rPr lang="es-ES" dirty="0"/>
              <a:t>Y desde la década de los 90 se ha comprobado que los estimulantes incrementan la actividad metabólica cerebral</a:t>
            </a:r>
          </a:p>
          <a:p>
            <a:pPr>
              <a:lnSpc>
                <a:spcPct val="95000"/>
              </a:lnSpc>
              <a:spcBef>
                <a:spcPct val="0"/>
              </a:spcBef>
            </a:pPr>
            <a:r>
              <a:rPr lang="es-ES" b="1" dirty="0"/>
              <a:t>http://news.biocompare.com/newsstory.asp?id=16586</a:t>
            </a:r>
          </a:p>
          <a:p>
            <a:endParaRPr lang="es-ES" dirty="0"/>
          </a:p>
          <a:p>
            <a:r>
              <a:rPr lang="es-ES" dirty="0"/>
              <a:t>Desde 1937 se sabe que los estimulantes (anfetamina) mejoran los síntomas del TDAH</a:t>
            </a:r>
          </a:p>
          <a:p>
            <a:r>
              <a:rPr lang="es-ES" dirty="0"/>
              <a:t>Y desde la década de los 90 se ha comprobado que los estimulantes incrementan la actividad metabólica cerebral</a:t>
            </a:r>
          </a:p>
          <a:p>
            <a:pPr>
              <a:lnSpc>
                <a:spcPct val="95000"/>
              </a:lnSpc>
              <a:spcBef>
                <a:spcPct val="0"/>
              </a:spcBef>
            </a:pPr>
            <a:r>
              <a:rPr lang="es-ES" b="1" dirty="0"/>
              <a:t>http://news.biocompare.com/newsstory.asp?id=16586</a:t>
            </a:r>
          </a:p>
          <a:p>
            <a:endParaRPr lang="es-ES" dirty="0"/>
          </a:p>
          <a:p>
            <a:pPr eaLnBrk="1" hangingPunct="1">
              <a:spcBef>
                <a:spcPct val="0"/>
              </a:spcBef>
            </a:pPr>
            <a:endParaRPr lang="es-ES" dirty="0"/>
          </a:p>
        </p:txBody>
      </p:sp>
      <p:sp>
        <p:nvSpPr>
          <p:cNvPr id="11161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52D64F-EF20-42EE-A0B7-8CC95EEB1281}" type="slidenum">
              <a:rPr lang="es-MX"/>
              <a:pPr fontAlgn="base">
                <a:spcBef>
                  <a:spcPct val="0"/>
                </a:spcBef>
                <a:spcAft>
                  <a:spcPct val="0"/>
                </a:spcAft>
                <a:defRPr/>
              </a:pPr>
              <a:t>11</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4593" name="1 Marcador de imagen de diapositiva"/>
          <p:cNvSpPr>
            <a:spLocks noGrp="1" noRot="1" noChangeAspect="1"/>
          </p:cNvSpPr>
          <p:nvPr>
            <p:ph type="sldImg"/>
          </p:nvPr>
        </p:nvSpPr>
        <p:spPr bwMode="auto">
          <a:noFill/>
          <a:ln>
            <a:solidFill>
              <a:srgbClr val="000000"/>
            </a:solidFill>
            <a:miter lim="800000"/>
            <a:headEnd/>
            <a:tailEnd/>
          </a:ln>
        </p:spPr>
      </p:sp>
      <p:sp>
        <p:nvSpPr>
          <p:cNvPr id="561459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07315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833CB7-D830-47FC-9E2F-B15F98297D36}" type="slidenum">
              <a:rPr lang="es-MX"/>
              <a:pPr fontAlgn="base">
                <a:spcBef>
                  <a:spcPct val="0"/>
                </a:spcBef>
                <a:spcAft>
                  <a:spcPct val="0"/>
                </a:spcAft>
                <a:defRPr/>
              </a:pPr>
              <a:t>13</a:t>
            </a:fld>
            <a:endParaRPr lang="es-MX"/>
          </a:p>
        </p:txBody>
      </p:sp>
    </p:spTree>
    <p:extLst>
      <p:ext uri="{BB962C8B-B14F-4D97-AF65-F5344CB8AC3E}">
        <p14:creationId xmlns:p14="http://schemas.microsoft.com/office/powerpoint/2010/main" val="1391236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4353" name="1 Marcador de imagen de diapositiva"/>
          <p:cNvSpPr>
            <a:spLocks noGrp="1" noRot="1" noChangeAspect="1"/>
          </p:cNvSpPr>
          <p:nvPr>
            <p:ph type="sldImg"/>
          </p:nvPr>
        </p:nvSpPr>
        <p:spPr bwMode="auto">
          <a:noFill/>
          <a:ln>
            <a:solidFill>
              <a:srgbClr val="000000"/>
            </a:solidFill>
            <a:miter lim="800000"/>
            <a:headEnd/>
            <a:tailEnd/>
          </a:ln>
        </p:spPr>
      </p:sp>
      <p:sp>
        <p:nvSpPr>
          <p:cNvPr id="560435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p>
        </p:txBody>
      </p:sp>
      <p:sp>
        <p:nvSpPr>
          <p:cNvPr id="1042435"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1A7399-5030-48B2-94AF-1F6388CA5120}" type="slidenum">
              <a:rPr lang="es-MX"/>
              <a:pPr fontAlgn="base">
                <a:spcBef>
                  <a:spcPct val="0"/>
                </a:spcBef>
                <a:spcAft>
                  <a:spcPct val="0"/>
                </a:spcAft>
                <a:defRPr/>
              </a:pPr>
              <a:t>14</a:t>
            </a:fld>
            <a:endParaRPr lang="es-MX"/>
          </a:p>
        </p:txBody>
      </p:sp>
    </p:spTree>
    <p:extLst>
      <p:ext uri="{BB962C8B-B14F-4D97-AF65-F5344CB8AC3E}">
        <p14:creationId xmlns:p14="http://schemas.microsoft.com/office/powerpoint/2010/main" val="3299697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7245C7-AE3E-4254-BF88-2918A3DFA24E}" type="slidenum">
              <a:rPr lang="es-ES"/>
              <a:pPr fontAlgn="base">
                <a:spcBef>
                  <a:spcPct val="0"/>
                </a:spcBef>
                <a:spcAft>
                  <a:spcPct val="0"/>
                </a:spcAft>
                <a:defRPr/>
              </a:pPr>
              <a:t>15</a:t>
            </a:fld>
            <a:endParaRPr lang="es-ES"/>
          </a:p>
        </p:txBody>
      </p:sp>
      <p:sp>
        <p:nvSpPr>
          <p:cNvPr id="5618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18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s-ES"/>
              <a:t>Estudios Moleculares sobre el funcionamiento cerebral. Que sucede en los espacios intersinápticos. Que pasa con las sustancias químicas que pasan información entre las neuronas.</a:t>
            </a:r>
          </a:p>
        </p:txBody>
      </p:sp>
    </p:spTree>
    <p:extLst>
      <p:ext uri="{BB962C8B-B14F-4D97-AF65-F5344CB8AC3E}">
        <p14:creationId xmlns:p14="http://schemas.microsoft.com/office/powerpoint/2010/main" val="1575112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581025" y="0"/>
            <a:ext cx="8382000" cy="1066800"/>
          </a:xfrm>
        </p:spPr>
        <p:txBody>
          <a:bodyPr/>
          <a:lstStyle/>
          <a:p>
            <a:r>
              <a:rPr lang="es-ES"/>
              <a:t>Haga clic para modificar el estilo de título del patrón</a:t>
            </a:r>
          </a:p>
        </p:txBody>
      </p:sp>
      <p:sp>
        <p:nvSpPr>
          <p:cNvPr id="3" name="2 Marcador de gráfico"/>
          <p:cNvSpPr>
            <a:spLocks noGrp="1"/>
          </p:cNvSpPr>
          <p:nvPr>
            <p:ph type="chart" idx="1"/>
          </p:nvPr>
        </p:nvSpPr>
        <p:spPr>
          <a:xfrm>
            <a:off x="990600" y="1219200"/>
            <a:ext cx="7972425" cy="5257800"/>
          </a:xfrm>
        </p:spPr>
        <p:txBody>
          <a:bodyPr/>
          <a:lstStyle/>
          <a:p>
            <a:endParaRPr lang="es-ES"/>
          </a:p>
        </p:txBody>
      </p:sp>
    </p:spTree>
    <p:extLst>
      <p:ext uri="{BB962C8B-B14F-4D97-AF65-F5344CB8AC3E}">
        <p14:creationId xmlns:p14="http://schemas.microsoft.com/office/powerpoint/2010/main" val="52997059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quarter" idx="2"/>
          </p:nvPr>
        </p:nvSpPr>
        <p:spPr>
          <a:xfrm>
            <a:off x="4648200" y="1600200"/>
            <a:ext cx="4038600" cy="21859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contenido"/>
          <p:cNvSpPr>
            <a:spLocks noGrp="1"/>
          </p:cNvSpPr>
          <p:nvPr>
            <p:ph sz="quarter" idx="3"/>
          </p:nvPr>
        </p:nvSpPr>
        <p:spPr>
          <a:xfrm>
            <a:off x="4648200" y="3938588"/>
            <a:ext cx="4038600" cy="218757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fecha"/>
          <p:cNvSpPr>
            <a:spLocks noGrp="1"/>
          </p:cNvSpPr>
          <p:nvPr>
            <p:ph type="dt" sz="half" idx="10"/>
          </p:nvPr>
        </p:nvSpPr>
        <p:spPr>
          <a:xfrm>
            <a:off x="457200" y="6251575"/>
            <a:ext cx="2133600" cy="476250"/>
          </a:xfrm>
          <a:prstGeom prst="rect">
            <a:avLst/>
          </a:prstGeom>
        </p:spPr>
        <p:txBody>
          <a:bodyPr/>
          <a:lstStyle>
            <a:lvl1pPr>
              <a:defRPr/>
            </a:lvl1pPr>
          </a:lstStyle>
          <a:p>
            <a:pPr>
              <a:defRPr/>
            </a:pPr>
            <a:endParaRPr lang="es-ES"/>
          </a:p>
        </p:txBody>
      </p:sp>
      <p:sp>
        <p:nvSpPr>
          <p:cNvPr id="7" name="6 Marcador de número de diapositiva"/>
          <p:cNvSpPr>
            <a:spLocks noGrp="1"/>
          </p:cNvSpPr>
          <p:nvPr>
            <p:ph type="sldNum" sz="quarter" idx="11"/>
          </p:nvPr>
        </p:nvSpPr>
        <p:spPr>
          <a:xfrm>
            <a:off x="6553200" y="6248400"/>
            <a:ext cx="2133600" cy="476250"/>
          </a:xfrm>
          <a:prstGeom prst="rect">
            <a:avLst/>
          </a:prstGeom>
        </p:spPr>
        <p:txBody>
          <a:bodyPr/>
          <a:lstStyle>
            <a:lvl1pPr>
              <a:defRPr/>
            </a:lvl1pPr>
          </a:lstStyle>
          <a:p>
            <a:pPr>
              <a:defRPr/>
            </a:pPr>
            <a:fld id="{6F86F208-DEC9-4E77-89A8-D7C093CA1C01}" type="slidenum">
              <a:rPr lang="es-ES"/>
              <a:pPr>
                <a:defRPr/>
              </a:pPr>
              <a:t>‹Nº›</a:t>
            </a:fld>
            <a:endParaRPr lang="es-ES"/>
          </a:p>
        </p:txBody>
      </p:sp>
      <p:sp>
        <p:nvSpPr>
          <p:cNvPr id="8" name="7 Marcador de pie de página"/>
          <p:cNvSpPr>
            <a:spLocks noGrp="1"/>
          </p:cNvSpPr>
          <p:nvPr>
            <p:ph type="ftr" sz="quarter" idx="12"/>
          </p:nvPr>
        </p:nvSpPr>
        <p:spPr>
          <a:xfrm>
            <a:off x="3124200" y="6248400"/>
            <a:ext cx="2895600" cy="476250"/>
          </a:xfrm>
          <a:prstGeom prst="rect">
            <a:avLst/>
          </a:prstGeom>
        </p:spPr>
        <p:txBody>
          <a:bodyPr/>
          <a:lstStyle>
            <a:lvl1pPr>
              <a:defRPr/>
            </a:lvl1pPr>
          </a:lstStyle>
          <a:p>
            <a:pPr>
              <a:defRPr/>
            </a:pPr>
            <a:endParaRPr lang="es-ES"/>
          </a:p>
        </p:txBody>
      </p:sp>
    </p:spTree>
    <p:extLst>
      <p:ext uri="{BB962C8B-B14F-4D97-AF65-F5344CB8AC3E}">
        <p14:creationId xmlns:p14="http://schemas.microsoft.com/office/powerpoint/2010/main" val="26015253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hart">
  <p:cSld name="Título, text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85800" y="0"/>
            <a:ext cx="8382000" cy="1066800"/>
          </a:xfrm>
        </p:spPr>
        <p:txBody>
          <a:bodyPr/>
          <a:lstStyle/>
          <a:p>
            <a:r>
              <a:rPr lang="es-ES"/>
              <a:t>Haga clic para modificar el estilo de título del patrón</a:t>
            </a:r>
            <a:endParaRPr lang="es-MX"/>
          </a:p>
        </p:txBody>
      </p:sp>
      <p:sp>
        <p:nvSpPr>
          <p:cNvPr id="3" name="2 Marcador de texto"/>
          <p:cNvSpPr>
            <a:spLocks noGrp="1"/>
          </p:cNvSpPr>
          <p:nvPr>
            <p:ph type="body" sz="half" idx="1"/>
          </p:nvPr>
        </p:nvSpPr>
        <p:spPr>
          <a:xfrm>
            <a:off x="990600" y="1219200"/>
            <a:ext cx="396240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gráfico"/>
          <p:cNvSpPr>
            <a:spLocks noGrp="1"/>
          </p:cNvSpPr>
          <p:nvPr>
            <p:ph type="chart" sz="half" idx="2"/>
          </p:nvPr>
        </p:nvSpPr>
        <p:spPr>
          <a:xfrm>
            <a:off x="5105400" y="1219200"/>
            <a:ext cx="3962400" cy="5257800"/>
          </a:xfrm>
        </p:spPr>
        <p:txBody>
          <a:bodyPr/>
          <a:lstStyle/>
          <a:p>
            <a:pPr lvl="0"/>
            <a:endParaRPr lang="es-MX" noProof="0"/>
          </a:p>
        </p:txBody>
      </p:sp>
    </p:spTree>
    <p:extLst>
      <p:ext uri="{BB962C8B-B14F-4D97-AF65-F5344CB8AC3E}">
        <p14:creationId xmlns:p14="http://schemas.microsoft.com/office/powerpoint/2010/main" val="262488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7A847CFC-816F-41D0-AAC0-9BF4FEBC753E}" type="datetimeFigureOut">
              <a:rPr lang="es-ES" smtClean="0"/>
              <a:pPr/>
              <a:t>22/09/2019</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90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7" name="Picture 1" descr="C:\Users\eferre14\AppData\Local\Microsoft\Windows\Temporary Internet Files\Content.Outlook\R6LNOYSY\LOGO INGADA.jpg"/>
          <p:cNvPicPr>
            <a:picLocks noChangeAspect="1" noChangeArrowheads="1"/>
          </p:cNvPicPr>
          <p:nvPr userDrawn="1"/>
        </p:nvPicPr>
        <p:blipFill>
          <a:blip r:embed="rId17" cstate="print"/>
          <a:srcRect/>
          <a:stretch>
            <a:fillRect/>
          </a:stretch>
        </p:blipFill>
        <p:spPr bwMode="auto">
          <a:xfrm>
            <a:off x="0" y="5814479"/>
            <a:ext cx="1684659" cy="1043521"/>
          </a:xfrm>
          <a:prstGeom prst="rect">
            <a:avLst/>
          </a:prstGeom>
          <a:blipFill dpi="0" rotWithShape="1">
            <a:blip r:embed="rId18" cstate="print"/>
            <a:srcRect/>
            <a:tile tx="0" ty="0" sx="100000" sy="100000" flip="none" algn="tl"/>
          </a:blipFill>
          <a:effec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3.png"/><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tdahytu.es/tdah-y-el-cerebro/" TargetMode="External"/><Relationship Id="rId2" Type="http://schemas.openxmlformats.org/officeDocument/2006/relationships/slideLayout" Target="../slideLayouts/slideLayout6.xml"/><Relationship Id="rId1" Type="http://schemas.openxmlformats.org/officeDocument/2006/relationships/video" Target="https://www.youtube.com/embed/eyjFxlk17V0" TargetMode="Externa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8.e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TRATAMIENTO%20FARMACOLOGICO%20DEL%20TDAH%202019.pptx" TargetMode="External"/><Relationship Id="rId2" Type="http://schemas.openxmlformats.org/officeDocument/2006/relationships/slideLayout" Target="../slideLayouts/slideLayout6.xml"/><Relationship Id="rId1" Type="http://schemas.openxmlformats.org/officeDocument/2006/relationships/video" Target="https://www.youtube.com/embed/1NIqgRWTKxk" TargetMode="Externa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oleObject" Target="../embeddings/oleObject1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21.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2.bin"/><Relationship Id="rId5" Type="http://schemas.openxmlformats.org/officeDocument/2006/relationships/image" Target="../media/image25.png"/><Relationship Id="rId4" Type="http://schemas.openxmlformats.org/officeDocument/2006/relationships/oleObject" Target="../embeddings/oleObject11.bin"/><Relationship Id="rId9" Type="http://schemas.openxmlformats.org/officeDocument/2006/relationships/image" Target="../media/image27.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oleObject" Target="../embeddings/oleObject13.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0.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9.e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r>
              <a:rPr lang="es-ES" b="1" u="sng" dirty="0">
                <a:solidFill>
                  <a:srgbClr val="F07F0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ASPECTOS CLÍNICOS DEL TDAH II</a:t>
            </a:r>
          </a:p>
        </p:txBody>
      </p:sp>
      <p:sp>
        <p:nvSpPr>
          <p:cNvPr id="3" name="2 Subtítulo"/>
          <p:cNvSpPr>
            <a:spLocks noGrp="1"/>
          </p:cNvSpPr>
          <p:nvPr>
            <p:ph type="subTitle" idx="1"/>
          </p:nvPr>
        </p:nvSpPr>
        <p:spPr>
          <a:xfrm>
            <a:off x="1403648" y="4293096"/>
            <a:ext cx="6400800" cy="1752600"/>
          </a:xfrm>
        </p:spPr>
        <p:txBody>
          <a:bodyPr>
            <a:normAutofit/>
          </a:bodyPr>
          <a:lstStyle/>
          <a:p>
            <a:r>
              <a:rPr lang="es-ES" sz="2800" dirty="0">
                <a:solidFill>
                  <a:schemeClr val="accent5">
                    <a:lumMod val="75000"/>
                  </a:schemeClr>
                </a:solidFill>
                <a:latin typeface="Arial" panose="020B0604020202020204" pitchFamily="34" charset="0"/>
                <a:cs typeface="Arial" panose="020B0604020202020204" pitchFamily="34" charset="0"/>
              </a:rPr>
              <a:t>Curso “Tratamiento del TDAH en el Ámbito Educativo”</a:t>
            </a:r>
          </a:p>
          <a:p>
            <a:endParaRPr lang="es-ES" sz="2800" dirty="0">
              <a:latin typeface="Arial" panose="020B0604020202020204" pitchFamily="34" charset="0"/>
              <a:cs typeface="Arial" panose="020B0604020202020204" pitchFamily="34" charset="0"/>
            </a:endParaRPr>
          </a:p>
        </p:txBody>
      </p:sp>
      <p:pic>
        <p:nvPicPr>
          <p:cNvPr id="4" name="Picture 2" descr="Inici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76672"/>
            <a:ext cx="2914650"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Resultado de imagen de fundacion maria jose jo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2185" y="254373"/>
            <a:ext cx="1481815" cy="9779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204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34" name="Rectangle 1034"/>
          <p:cNvSpPr>
            <a:spLocks noGrp="1" noChangeArrowheads="1"/>
          </p:cNvSpPr>
          <p:nvPr>
            <p:ph type="title"/>
          </p:nvPr>
        </p:nvSpPr>
        <p:spPr>
          <a:xfrm>
            <a:off x="285720" y="128981"/>
            <a:ext cx="8229600" cy="1067771"/>
          </a:xfrm>
        </p:spPr>
        <p:txBody>
          <a:bodyPr>
            <a:normAutofit fontScale="90000"/>
          </a:bodyPr>
          <a:lstStyle/>
          <a:p>
            <a:br>
              <a:rPr lang="es-ES_tradnl" sz="3600" dirty="0">
                <a:solidFill>
                  <a:srgbClr val="FFFFFF"/>
                </a:solidFill>
                <a:latin typeface="Arial" panose="020B0604020202020204" pitchFamily="34" charset="0"/>
                <a:cs typeface="Arial" panose="020B0604020202020204" pitchFamily="34" charset="0"/>
              </a:rPr>
            </a:br>
            <a:r>
              <a:rPr lang="en-US" sz="2400" b="1" dirty="0" err="1">
                <a:solidFill>
                  <a:schemeClr val="accent1"/>
                </a:solidFill>
                <a:latin typeface="Arial" panose="020B0604020202020204" pitchFamily="34" charset="0"/>
                <a:cs typeface="Arial" panose="020B0604020202020204" pitchFamily="34" charset="0"/>
              </a:rPr>
              <a:t>Reducción</a:t>
            </a:r>
            <a:r>
              <a:rPr lang="en-US" sz="2400" b="1" dirty="0">
                <a:solidFill>
                  <a:schemeClr val="accent1"/>
                </a:solidFill>
                <a:latin typeface="Arial" panose="020B0604020202020204" pitchFamily="34" charset="0"/>
                <a:cs typeface="Arial" panose="020B0604020202020204" pitchFamily="34" charset="0"/>
              </a:rPr>
              <a:t> Anterior de  </a:t>
            </a:r>
            <a:r>
              <a:rPr lang="en-US" sz="2400" b="1" dirty="0" err="1">
                <a:solidFill>
                  <a:schemeClr val="accent1"/>
                </a:solidFill>
                <a:latin typeface="Arial" panose="020B0604020202020204" pitchFamily="34" charset="0"/>
                <a:cs typeface="Arial" panose="020B0604020202020204" pitchFamily="34" charset="0"/>
              </a:rPr>
              <a:t>actividad</a:t>
            </a:r>
            <a:r>
              <a:rPr lang="en-US" sz="2400" b="1" dirty="0">
                <a:solidFill>
                  <a:schemeClr val="accent1"/>
                </a:solidFill>
                <a:latin typeface="Arial" panose="020B0604020202020204" pitchFamily="34" charset="0"/>
                <a:cs typeface="Arial" panose="020B0604020202020204" pitchFamily="34" charset="0"/>
              </a:rPr>
              <a:t> en </a:t>
            </a:r>
            <a:r>
              <a:rPr lang="en-US" sz="2400" b="1" dirty="0" err="1">
                <a:solidFill>
                  <a:schemeClr val="accent1"/>
                </a:solidFill>
                <a:latin typeface="Arial" panose="020B0604020202020204" pitchFamily="34" charset="0"/>
                <a:cs typeface="Arial" panose="020B0604020202020204" pitchFamily="34" charset="0"/>
              </a:rPr>
              <a:t>Circunvolución</a:t>
            </a:r>
            <a:r>
              <a:rPr lang="en-US" sz="2400" b="1" dirty="0">
                <a:solidFill>
                  <a:schemeClr val="accent1"/>
                </a:solidFill>
                <a:latin typeface="Arial" panose="020B0604020202020204" pitchFamily="34" charset="0"/>
                <a:cs typeface="Arial" panose="020B0604020202020204" pitchFamily="34" charset="0"/>
              </a:rPr>
              <a:t> </a:t>
            </a:r>
            <a:r>
              <a:rPr lang="en-US" sz="2400" b="1" dirty="0" err="1">
                <a:solidFill>
                  <a:schemeClr val="accent1"/>
                </a:solidFill>
                <a:latin typeface="Arial" panose="020B0604020202020204" pitchFamily="34" charset="0"/>
                <a:cs typeface="Arial" panose="020B0604020202020204" pitchFamily="34" charset="0"/>
              </a:rPr>
              <a:t>Cingulada</a:t>
            </a:r>
            <a:r>
              <a:rPr lang="en-US" sz="2400" b="1" dirty="0">
                <a:solidFill>
                  <a:schemeClr val="accent1"/>
                </a:solidFill>
                <a:latin typeface="Arial" panose="020B0604020202020204" pitchFamily="34" charset="0"/>
                <a:cs typeface="Arial" panose="020B0604020202020204" pitchFamily="34" charset="0"/>
              </a:rPr>
              <a:t> en TDAH</a:t>
            </a:r>
            <a:br>
              <a:rPr lang="en-US" sz="3600" dirty="0">
                <a:solidFill>
                  <a:schemeClr val="accent2"/>
                </a:solidFill>
                <a:latin typeface="Arial" panose="020B0604020202020204" pitchFamily="34" charset="0"/>
                <a:cs typeface="Arial" panose="020B0604020202020204" pitchFamily="34" charset="0"/>
              </a:rPr>
            </a:br>
            <a:br>
              <a:rPr lang="es-ES_tradnl" sz="3600" dirty="0">
                <a:solidFill>
                  <a:schemeClr val="accent2"/>
                </a:solidFill>
                <a:latin typeface="Arial" panose="020B0604020202020204" pitchFamily="34" charset="0"/>
                <a:cs typeface="Arial" panose="020B0604020202020204" pitchFamily="34" charset="0"/>
              </a:rPr>
            </a:br>
            <a:endParaRPr lang="es-ES_tradnl" sz="2400" dirty="0">
              <a:solidFill>
                <a:schemeClr val="accent2"/>
              </a:solidFill>
              <a:latin typeface="Arial" panose="020B0604020202020204" pitchFamily="34" charset="0"/>
              <a:cs typeface="Arial" panose="020B0604020202020204" pitchFamily="34" charset="0"/>
            </a:endParaRPr>
          </a:p>
        </p:txBody>
      </p:sp>
      <p:pic>
        <p:nvPicPr>
          <p:cNvPr id="717828" name="Picture 1028" descr="slide7"/>
          <p:cNvPicPr>
            <a:picLocks noChangeAspect="1" noChangeArrowheads="1"/>
          </p:cNvPicPr>
          <p:nvPr/>
        </p:nvPicPr>
        <p:blipFill>
          <a:blip r:embed="rId3" cstate="print">
            <a:lum contrast="24000"/>
          </a:blip>
          <a:srcRect/>
          <a:stretch>
            <a:fillRect/>
          </a:stretch>
        </p:blipFill>
        <p:spPr bwMode="auto">
          <a:xfrm>
            <a:off x="285720" y="1188481"/>
            <a:ext cx="7918450" cy="3795713"/>
          </a:xfrm>
          <a:prstGeom prst="rect">
            <a:avLst/>
          </a:prstGeom>
          <a:noFill/>
          <a:ln w="19050">
            <a:solidFill>
              <a:schemeClr val="accent1"/>
            </a:solidFill>
            <a:miter lim="800000"/>
            <a:headEnd/>
            <a:tailEnd/>
          </a:ln>
        </p:spPr>
      </p:pic>
      <p:sp>
        <p:nvSpPr>
          <p:cNvPr id="717830" name="Text Box 1030"/>
          <p:cNvSpPr txBox="1">
            <a:spLocks noChangeArrowheads="1"/>
          </p:cNvSpPr>
          <p:nvPr/>
        </p:nvSpPr>
        <p:spPr bwMode="auto">
          <a:xfrm>
            <a:off x="2339752" y="6071370"/>
            <a:ext cx="6660232" cy="523210"/>
          </a:xfrm>
          <a:prstGeom prst="rect">
            <a:avLst/>
          </a:prstGeom>
          <a:noFill/>
          <a:ln w="9525">
            <a:noFill/>
            <a:miter lim="800000"/>
            <a:headEnd/>
            <a:tailEnd/>
          </a:ln>
          <a:effectLst/>
        </p:spPr>
        <p:txBody>
          <a:bodyPr wrap="square" lIns="91429" tIns="45715" rIns="91429" bIns="45715">
            <a:spAutoFit/>
          </a:bodyPr>
          <a:lstStyle/>
          <a:p>
            <a:pPr algn="r" eaLnBrk="1" hangingPunct="1"/>
            <a:r>
              <a:rPr lang="en-US" altLang="en-US" sz="1400" dirty="0">
                <a:solidFill>
                  <a:srgbClr val="595959"/>
                </a:solidFill>
                <a:latin typeface="Arial" panose="020B0604020202020204" pitchFamily="34" charset="0"/>
                <a:cs typeface="Arial" panose="020B0604020202020204" pitchFamily="34" charset="0"/>
              </a:rPr>
              <a:t>MGH-NMR Center &amp; Harvard- MIT CITP; Bush G, et al. </a:t>
            </a:r>
            <a:r>
              <a:rPr lang="en-US" altLang="en-US" sz="1400" i="1" dirty="0" err="1">
                <a:solidFill>
                  <a:srgbClr val="595959"/>
                </a:solidFill>
                <a:latin typeface="Arial" panose="020B0604020202020204" pitchFamily="34" charset="0"/>
                <a:cs typeface="Arial" panose="020B0604020202020204" pitchFamily="34" charset="0"/>
              </a:rPr>
              <a:t>Biol</a:t>
            </a:r>
            <a:r>
              <a:rPr lang="en-US" altLang="en-US" sz="1400" i="1" dirty="0">
                <a:solidFill>
                  <a:srgbClr val="595959"/>
                </a:solidFill>
                <a:latin typeface="Arial" panose="020B0604020202020204" pitchFamily="34" charset="0"/>
                <a:cs typeface="Arial" panose="020B0604020202020204" pitchFamily="34" charset="0"/>
              </a:rPr>
              <a:t> Psychiatry</a:t>
            </a:r>
            <a:r>
              <a:rPr lang="en-US" altLang="en-US" sz="1400" dirty="0">
                <a:solidFill>
                  <a:srgbClr val="595959"/>
                </a:solidFill>
                <a:latin typeface="Arial" panose="020B0604020202020204" pitchFamily="34" charset="0"/>
                <a:cs typeface="Arial" panose="020B0604020202020204" pitchFamily="34" charset="0"/>
              </a:rPr>
              <a:t>. 1999;45(12):1542-1552.</a:t>
            </a:r>
          </a:p>
        </p:txBody>
      </p:sp>
      <p:sp>
        <p:nvSpPr>
          <p:cNvPr id="717832" name="Text Box 1032"/>
          <p:cNvSpPr txBox="1">
            <a:spLocks noChangeArrowheads="1"/>
          </p:cNvSpPr>
          <p:nvPr/>
        </p:nvSpPr>
        <p:spPr bwMode="auto">
          <a:xfrm>
            <a:off x="344258" y="5120882"/>
            <a:ext cx="3028586" cy="400110"/>
          </a:xfrm>
          <a:prstGeom prst="rect">
            <a:avLst/>
          </a:prstGeom>
          <a:noFill/>
          <a:ln w="9525">
            <a:noFill/>
            <a:miter lim="800000"/>
            <a:headEnd/>
            <a:tailEnd/>
          </a:ln>
          <a:effectLst/>
        </p:spPr>
        <p:txBody>
          <a:bodyPr wrap="none">
            <a:spAutoFit/>
          </a:bodyPr>
          <a:lstStyle/>
          <a:p>
            <a:pPr algn="ctr"/>
            <a:r>
              <a:rPr lang="es-ES" sz="2000" b="1" dirty="0">
                <a:latin typeface="Arial" panose="020B0604020202020204" pitchFamily="34" charset="0"/>
                <a:cs typeface="Arial" panose="020B0604020202020204" pitchFamily="34" charset="0"/>
              </a:rPr>
              <a:t>Tarea cognitiva: </a:t>
            </a:r>
            <a:r>
              <a:rPr lang="es-ES" sz="2000" b="1" dirty="0" err="1">
                <a:latin typeface="Arial" panose="020B0604020202020204" pitchFamily="34" charset="0"/>
                <a:cs typeface="Arial" panose="020B0604020202020204" pitchFamily="34" charset="0"/>
              </a:rPr>
              <a:t>Stroop</a:t>
            </a:r>
            <a:endParaRPr lang="es-ES" sz="2000" b="1" dirty="0">
              <a:latin typeface="Arial" panose="020B0604020202020204" pitchFamily="34" charset="0"/>
              <a:cs typeface="Arial" panose="020B0604020202020204" pitchFamily="34" charset="0"/>
            </a:endParaRPr>
          </a:p>
        </p:txBody>
      </p:sp>
      <p:sp>
        <p:nvSpPr>
          <p:cNvPr id="6" name="5 Rectángulo"/>
          <p:cNvSpPr/>
          <p:nvPr/>
        </p:nvSpPr>
        <p:spPr>
          <a:xfrm>
            <a:off x="3714744" y="5173839"/>
            <a:ext cx="5429256" cy="646331"/>
          </a:xfrm>
          <a:prstGeom prst="rect">
            <a:avLst/>
          </a:prstGeom>
        </p:spPr>
        <p:txBody>
          <a:bodyPr wrap="square">
            <a:spAutoFit/>
          </a:bodyPr>
          <a:lstStyle/>
          <a:p>
            <a:pPr algn="ctr" eaLnBrk="0" hangingPunct="0"/>
            <a:r>
              <a:rPr lang="en-US" altLang="en-US" dirty="0" err="1">
                <a:solidFill>
                  <a:srgbClr val="2D1701"/>
                </a:solidFill>
                <a:latin typeface="Arial" panose="020B0604020202020204" pitchFamily="34" charset="0"/>
                <a:cs typeface="Arial" panose="020B0604020202020204" pitchFamily="34" charset="0"/>
              </a:rPr>
              <a:t>Fallos</a:t>
            </a:r>
            <a:r>
              <a:rPr lang="en-US" altLang="en-US" dirty="0">
                <a:solidFill>
                  <a:srgbClr val="2D1701"/>
                </a:solidFill>
                <a:latin typeface="Arial" panose="020B0604020202020204" pitchFamily="34" charset="0"/>
                <a:cs typeface="Arial" panose="020B0604020202020204" pitchFamily="34" charset="0"/>
              </a:rPr>
              <a:t> del </a:t>
            </a:r>
            <a:r>
              <a:rPr lang="en-US" altLang="en-US" dirty="0" err="1">
                <a:solidFill>
                  <a:srgbClr val="2D1701"/>
                </a:solidFill>
                <a:latin typeface="Arial" panose="020B0604020202020204" pitchFamily="34" charset="0"/>
                <a:cs typeface="Arial" panose="020B0604020202020204" pitchFamily="34" charset="0"/>
              </a:rPr>
              <a:t>cerebro</a:t>
            </a:r>
            <a:r>
              <a:rPr lang="en-US" altLang="en-US" dirty="0">
                <a:solidFill>
                  <a:srgbClr val="2D1701"/>
                </a:solidFill>
                <a:latin typeface="Arial" panose="020B0604020202020204" pitchFamily="34" charset="0"/>
                <a:cs typeface="Arial" panose="020B0604020202020204" pitchFamily="34" charset="0"/>
              </a:rPr>
              <a:t> en TDAH </a:t>
            </a:r>
            <a:r>
              <a:rPr lang="en-US" altLang="en-US" dirty="0" err="1">
                <a:solidFill>
                  <a:srgbClr val="2D1701"/>
                </a:solidFill>
                <a:latin typeface="Arial" panose="020B0604020202020204" pitchFamily="34" charset="0"/>
                <a:cs typeface="Arial" panose="020B0604020202020204" pitchFamily="34" charset="0"/>
              </a:rPr>
              <a:t>para</a:t>
            </a:r>
            <a:r>
              <a:rPr lang="en-US" altLang="en-US" dirty="0">
                <a:solidFill>
                  <a:srgbClr val="2D1701"/>
                </a:solidFill>
                <a:latin typeface="Arial" panose="020B0604020202020204" pitchFamily="34" charset="0"/>
                <a:cs typeface="Arial" panose="020B0604020202020204" pitchFamily="34" charset="0"/>
              </a:rPr>
              <a:t> </a:t>
            </a:r>
            <a:r>
              <a:rPr lang="en-US" altLang="en-US" dirty="0" err="1">
                <a:solidFill>
                  <a:srgbClr val="2D1701"/>
                </a:solidFill>
                <a:latin typeface="Arial" panose="020B0604020202020204" pitchFamily="34" charset="0"/>
                <a:cs typeface="Arial" panose="020B0604020202020204" pitchFamily="34" charset="0"/>
              </a:rPr>
              <a:t>utilizar</a:t>
            </a:r>
            <a:r>
              <a:rPr lang="en-US" altLang="en-US" dirty="0">
                <a:solidFill>
                  <a:srgbClr val="2D1701"/>
                </a:solidFill>
                <a:latin typeface="Arial" panose="020B0604020202020204" pitchFamily="34" charset="0"/>
                <a:cs typeface="Arial" panose="020B0604020202020204" pitchFamily="34" charset="0"/>
              </a:rPr>
              <a:t> </a:t>
            </a:r>
            <a:r>
              <a:rPr lang="en-US" altLang="en-US" dirty="0" err="1">
                <a:solidFill>
                  <a:srgbClr val="2D1701"/>
                </a:solidFill>
                <a:latin typeface="Arial" panose="020B0604020202020204" pitchFamily="34" charset="0"/>
                <a:cs typeface="Arial" panose="020B0604020202020204" pitchFamily="34" charset="0"/>
              </a:rPr>
              <a:t>una</a:t>
            </a:r>
            <a:r>
              <a:rPr lang="en-US" altLang="en-US" dirty="0">
                <a:solidFill>
                  <a:srgbClr val="2D1701"/>
                </a:solidFill>
                <a:latin typeface="Arial" panose="020B0604020202020204" pitchFamily="34" charset="0"/>
                <a:cs typeface="Arial" panose="020B0604020202020204" pitchFamily="34" charset="0"/>
              </a:rPr>
              <a:t> </a:t>
            </a:r>
            <a:r>
              <a:rPr lang="en-US" altLang="en-US" dirty="0" err="1">
                <a:solidFill>
                  <a:srgbClr val="2D1701"/>
                </a:solidFill>
                <a:latin typeface="Arial" panose="020B0604020202020204" pitchFamily="34" charset="0"/>
                <a:cs typeface="Arial" panose="020B0604020202020204" pitchFamily="34" charset="0"/>
              </a:rPr>
              <a:t>vía</a:t>
            </a:r>
            <a:r>
              <a:rPr lang="en-US" altLang="en-US" dirty="0">
                <a:solidFill>
                  <a:srgbClr val="2D1701"/>
                </a:solidFill>
                <a:latin typeface="Arial" panose="020B0604020202020204" pitchFamily="34" charset="0"/>
                <a:cs typeface="Arial" panose="020B0604020202020204" pitchFamily="34" charset="0"/>
              </a:rPr>
              <a:t> normal en el </a:t>
            </a:r>
            <a:r>
              <a:rPr lang="en-US" altLang="en-US" dirty="0" err="1">
                <a:solidFill>
                  <a:srgbClr val="2D1701"/>
                </a:solidFill>
                <a:latin typeface="Arial" panose="020B0604020202020204" pitchFamily="34" charset="0"/>
                <a:cs typeface="Arial" panose="020B0604020202020204" pitchFamily="34" charset="0"/>
              </a:rPr>
              <a:t>procesamiento</a:t>
            </a:r>
            <a:r>
              <a:rPr lang="en-US" altLang="en-US" dirty="0">
                <a:solidFill>
                  <a:srgbClr val="2D1701"/>
                </a:solidFill>
                <a:latin typeface="Arial" panose="020B0604020202020204" pitchFamily="34" charset="0"/>
                <a:cs typeface="Arial" panose="020B0604020202020204" pitchFamily="34" charset="0"/>
              </a:rPr>
              <a:t> de la </a:t>
            </a:r>
            <a:r>
              <a:rPr lang="en-US" altLang="en-US" dirty="0" err="1">
                <a:solidFill>
                  <a:srgbClr val="2D1701"/>
                </a:solidFill>
                <a:latin typeface="Arial" panose="020B0604020202020204" pitchFamily="34" charset="0"/>
                <a:cs typeface="Arial" panose="020B0604020202020204" pitchFamily="34" charset="0"/>
              </a:rPr>
              <a:t>información</a:t>
            </a:r>
            <a:endParaRPr lang="en-US" altLang="en-US" dirty="0">
              <a:solidFill>
                <a:srgbClr val="2D170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04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Rot="1" noChangeArrowheads="1"/>
          </p:cNvSpPr>
          <p:nvPr>
            <p:ph type="title"/>
          </p:nvPr>
        </p:nvSpPr>
        <p:spPr>
          <a:xfrm>
            <a:off x="535382" y="32151"/>
            <a:ext cx="8229600" cy="1143000"/>
          </a:xfrm>
        </p:spPr>
        <p:txBody>
          <a:bodyPr>
            <a:normAutofit/>
          </a:bodyPr>
          <a:lstStyle/>
          <a:p>
            <a:pPr eaLnBrk="1" fontAlgn="auto" hangingPunct="1">
              <a:spcAft>
                <a:spcPts val="0"/>
              </a:spcAft>
              <a:defRPr/>
            </a:pPr>
            <a:r>
              <a:rPr lang="es-ES" sz="3200" b="1" dirty="0">
                <a:solidFill>
                  <a:schemeClr val="accent1"/>
                </a:solidFill>
                <a:latin typeface="Arial" panose="020B0604020202020204" pitchFamily="34" charset="0"/>
                <a:cs typeface="Arial" panose="020B0604020202020204" pitchFamily="34" charset="0"/>
              </a:rPr>
              <a:t>Estudios de </a:t>
            </a:r>
            <a:r>
              <a:rPr lang="es-ES" sz="3200" b="1" dirty="0" err="1">
                <a:solidFill>
                  <a:schemeClr val="accent1"/>
                </a:solidFill>
                <a:latin typeface="Arial" panose="020B0604020202020204" pitchFamily="34" charset="0"/>
                <a:cs typeface="Arial" panose="020B0604020202020204" pitchFamily="34" charset="0"/>
              </a:rPr>
              <a:t>Neuroimagen</a:t>
            </a:r>
            <a:r>
              <a:rPr lang="es-ES" sz="3200" b="1" dirty="0">
                <a:solidFill>
                  <a:schemeClr val="accent1"/>
                </a:solidFill>
                <a:latin typeface="Arial" panose="020B0604020202020204" pitchFamily="34" charset="0"/>
                <a:cs typeface="Arial" panose="020B0604020202020204" pitchFamily="34" charset="0"/>
              </a:rPr>
              <a:t> Funcional</a:t>
            </a:r>
          </a:p>
        </p:txBody>
      </p:sp>
      <p:sp>
        <p:nvSpPr>
          <p:cNvPr id="468997" name="Rectangle 3"/>
          <p:cNvSpPr>
            <a:spLocks noGrp="1" noChangeArrowheads="1"/>
          </p:cNvSpPr>
          <p:nvPr>
            <p:ph type="body" sz="half" idx="1"/>
          </p:nvPr>
        </p:nvSpPr>
        <p:spPr>
          <a:xfrm>
            <a:off x="-180975" y="1412875"/>
            <a:ext cx="9074150" cy="1223963"/>
          </a:xfrm>
        </p:spPr>
        <p:txBody>
          <a:bodyPr/>
          <a:lstStyle/>
          <a:p>
            <a:pPr lvl="1" algn="just" eaLnBrk="1" hangingPunct="1">
              <a:lnSpc>
                <a:spcPct val="80000"/>
              </a:lnSpc>
              <a:buFont typeface="Wingdings" pitchFamily="2" charset="2"/>
              <a:buNone/>
            </a:pPr>
            <a:r>
              <a:rPr lang="es-ES" sz="2400" dirty="0">
                <a:latin typeface="Arial" panose="020B0604020202020204" pitchFamily="34" charset="0"/>
                <a:cs typeface="Arial" panose="020B0604020202020204" pitchFamily="34" charset="0"/>
              </a:rPr>
              <a:t>	Algunos estudios han demostrado la “reversibilidad” de las alteraciones funcionales con el tratamiento con </a:t>
            </a:r>
            <a:r>
              <a:rPr lang="es-ES" sz="2400" dirty="0" err="1">
                <a:latin typeface="Arial" panose="020B0604020202020204" pitchFamily="34" charset="0"/>
                <a:cs typeface="Arial" panose="020B0604020202020204" pitchFamily="34" charset="0"/>
              </a:rPr>
              <a:t>Metilfenidato</a:t>
            </a:r>
            <a:r>
              <a:rPr lang="es-ES" sz="2400" dirty="0">
                <a:latin typeface="Arial" panose="020B0604020202020204" pitchFamily="34" charset="0"/>
                <a:cs typeface="Arial" panose="020B0604020202020204" pitchFamily="34" charset="0"/>
              </a:rPr>
              <a:t>.</a:t>
            </a:r>
          </a:p>
          <a:p>
            <a:pPr lvl="1" algn="just" eaLnBrk="1" hangingPunct="1">
              <a:lnSpc>
                <a:spcPct val="80000"/>
              </a:lnSpc>
            </a:pPr>
            <a:endParaRPr lang="es-ES" sz="2400" dirty="0">
              <a:latin typeface="Arial" panose="020B0604020202020204" pitchFamily="34" charset="0"/>
              <a:cs typeface="Arial" panose="020B0604020202020204" pitchFamily="34" charset="0"/>
            </a:endParaRPr>
          </a:p>
          <a:p>
            <a:pPr lvl="2" algn="just" eaLnBrk="1" hangingPunct="1">
              <a:lnSpc>
                <a:spcPct val="80000"/>
              </a:lnSpc>
            </a:pPr>
            <a:endParaRPr lang="es-ES" dirty="0">
              <a:latin typeface="Arial" panose="020B0604020202020204" pitchFamily="34" charset="0"/>
              <a:cs typeface="Arial" panose="020B0604020202020204" pitchFamily="34" charset="0"/>
            </a:endParaRPr>
          </a:p>
        </p:txBody>
      </p:sp>
      <p:graphicFrame>
        <p:nvGraphicFramePr>
          <p:cNvPr id="468995" name="Object 9"/>
          <p:cNvGraphicFramePr>
            <a:graphicFrameLocks noGrp="1" noChangeAspect="1"/>
          </p:cNvGraphicFramePr>
          <p:nvPr>
            <p:ph sz="quarter" idx="2"/>
          </p:nvPr>
        </p:nvGraphicFramePr>
        <p:xfrm>
          <a:off x="1619250" y="2781300"/>
          <a:ext cx="2835275" cy="3024188"/>
        </p:xfrm>
        <a:graphic>
          <a:graphicData uri="http://schemas.openxmlformats.org/presentationml/2006/ole">
            <mc:AlternateContent xmlns:mc="http://schemas.openxmlformats.org/markup-compatibility/2006">
              <mc:Choice xmlns:v="urn:schemas-microsoft-com:vml" Requires="v">
                <p:oleObj spid="_x0000_s6512" name="Imagen de mapa de bits" r:id="rId4" imgW="3134162" imgH="3343742" progId="PBrush">
                  <p:embed/>
                </p:oleObj>
              </mc:Choice>
              <mc:Fallback>
                <p:oleObj name="Imagen de mapa de bits" r:id="rId4" imgW="3134162" imgH="3343742" progId="PBrush">
                  <p:embed/>
                  <p:pic>
                    <p:nvPicPr>
                      <p:cNvPr id="0" name="Picture 23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2781300"/>
                        <a:ext cx="2835275" cy="3024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aphicFrame>
        <p:nvGraphicFramePr>
          <p:cNvPr id="468994" name="Object 10"/>
          <p:cNvGraphicFramePr>
            <a:graphicFrameLocks noGrp="1" noChangeAspect="1"/>
          </p:cNvGraphicFramePr>
          <p:nvPr>
            <p:ph sz="quarter" idx="3"/>
          </p:nvPr>
        </p:nvGraphicFramePr>
        <p:xfrm>
          <a:off x="5292725" y="2781300"/>
          <a:ext cx="2719388" cy="2952750"/>
        </p:xfrm>
        <a:graphic>
          <a:graphicData uri="http://schemas.openxmlformats.org/presentationml/2006/ole">
            <mc:AlternateContent xmlns:mc="http://schemas.openxmlformats.org/markup-compatibility/2006">
              <mc:Choice xmlns:v="urn:schemas-microsoft-com:vml" Requires="v">
                <p:oleObj spid="_x0000_s6513" name="Imagen de mapa de bits" r:id="rId6" imgW="3115110" imgH="3381847" progId="PBrush">
                  <p:embed/>
                </p:oleObj>
              </mc:Choice>
              <mc:Fallback>
                <p:oleObj name="Imagen de mapa de bits" r:id="rId6" imgW="3115110" imgH="3381847" progId="PBrush">
                  <p:embed/>
                  <p:pic>
                    <p:nvPicPr>
                      <p:cNvPr id="0" name="Picture 23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2781300"/>
                        <a:ext cx="2719388" cy="2952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4102" name="Rectangle 5"/>
          <p:cNvSpPr>
            <a:spLocks noChangeArrowheads="1"/>
          </p:cNvSpPr>
          <p:nvPr/>
        </p:nvSpPr>
        <p:spPr bwMode="auto">
          <a:xfrm>
            <a:off x="5507038" y="5805488"/>
            <a:ext cx="3326552" cy="646331"/>
          </a:xfrm>
          <a:prstGeom prst="rect">
            <a:avLst/>
          </a:prstGeom>
          <a:noFill/>
          <a:ln w="9525">
            <a:noFill/>
            <a:miter lim="800000"/>
            <a:headEnd/>
            <a:tailEnd/>
          </a:ln>
        </p:spPr>
        <p:txBody>
          <a:bodyPr wrap="none">
            <a:spAutoFit/>
          </a:bodyPr>
          <a:lstStyle/>
          <a:p>
            <a:pPr fontAlgn="auto">
              <a:spcBef>
                <a:spcPts val="0"/>
              </a:spcBef>
              <a:spcAft>
                <a:spcPts val="0"/>
              </a:spcAft>
              <a:defRPr/>
            </a:pPr>
            <a:r>
              <a:rPr lang="es-ES_tradnl" b="1" dirty="0">
                <a:latin typeface="Arial" panose="020B0604020202020204" pitchFamily="34" charset="0"/>
                <a:cs typeface="Arial" panose="020B0604020202020204" pitchFamily="34" charset="0"/>
              </a:rPr>
              <a:t>Mejora a</a:t>
            </a:r>
            <a:r>
              <a:rPr lang="en-US" b="1" dirty="0" err="1">
                <a:latin typeface="Arial" panose="020B0604020202020204" pitchFamily="34" charset="0"/>
                <a:cs typeface="Arial" panose="020B0604020202020204" pitchFamily="34" charset="0"/>
              </a:rPr>
              <a:t>ctividad</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metabólica</a:t>
            </a:r>
            <a:r>
              <a:rPr lang="en-US" b="1" dirty="0">
                <a:latin typeface="Arial" panose="020B0604020202020204" pitchFamily="34" charset="0"/>
                <a:cs typeface="Arial" panose="020B0604020202020204" pitchFamily="34" charset="0"/>
              </a:rPr>
              <a:t> </a:t>
            </a:r>
          </a:p>
          <a:p>
            <a:pPr fontAlgn="auto">
              <a:spcBef>
                <a:spcPts val="0"/>
              </a:spcBef>
              <a:spcAft>
                <a:spcPts val="0"/>
              </a:spcAft>
              <a:defRPr/>
            </a:pPr>
            <a:r>
              <a:rPr lang="en-US" b="1" dirty="0">
                <a:latin typeface="Arial" panose="020B0604020202020204" pitchFamily="34" charset="0"/>
                <a:cs typeface="Arial" panose="020B0604020202020204" pitchFamily="34" charset="0"/>
              </a:rPr>
              <a:t>cortical con </a:t>
            </a:r>
            <a:r>
              <a:rPr lang="en-US" b="1" dirty="0" err="1">
                <a:latin typeface="Arial" panose="020B0604020202020204" pitchFamily="34" charset="0"/>
                <a:cs typeface="Arial" panose="020B0604020202020204" pitchFamily="34" charset="0"/>
              </a:rPr>
              <a:t>estimulantes</a:t>
            </a:r>
            <a:endParaRPr lang="es-ES" b="1" dirty="0">
              <a:latin typeface="Arial" panose="020B0604020202020204" pitchFamily="34" charset="0"/>
              <a:cs typeface="Arial" panose="020B0604020202020204" pitchFamily="34" charset="0"/>
            </a:endParaRPr>
          </a:p>
        </p:txBody>
      </p:sp>
      <p:sp>
        <p:nvSpPr>
          <p:cNvPr id="468999" name="Rectangle 7"/>
          <p:cNvSpPr>
            <a:spLocks noChangeArrowheads="1"/>
          </p:cNvSpPr>
          <p:nvPr/>
        </p:nvSpPr>
        <p:spPr bwMode="auto">
          <a:xfrm>
            <a:off x="2411760" y="6491288"/>
            <a:ext cx="5433667" cy="338554"/>
          </a:xfrm>
          <a:prstGeom prst="rect">
            <a:avLst/>
          </a:prstGeom>
          <a:noFill/>
          <a:ln w="9525">
            <a:noFill/>
            <a:miter lim="800000"/>
            <a:headEnd/>
            <a:tailEnd/>
          </a:ln>
        </p:spPr>
        <p:txBody>
          <a:bodyPr wrap="none">
            <a:spAutoFit/>
          </a:bodyPr>
          <a:lstStyle/>
          <a:p>
            <a:r>
              <a:rPr lang="es-ES" sz="1600" b="1" dirty="0">
                <a:solidFill>
                  <a:schemeClr val="accent2"/>
                </a:solidFill>
                <a:latin typeface="Arial" panose="020B0604020202020204" pitchFamily="34" charset="0"/>
                <a:cs typeface="Arial" panose="020B0604020202020204" pitchFamily="34" charset="0"/>
              </a:rPr>
              <a:t>http://news.biocompare.com/newsstory.asp?id=16586</a:t>
            </a:r>
          </a:p>
        </p:txBody>
      </p:sp>
      <p:sp>
        <p:nvSpPr>
          <p:cNvPr id="4104" name="Text Box 8"/>
          <p:cNvSpPr txBox="1">
            <a:spLocks noChangeArrowheads="1"/>
          </p:cNvSpPr>
          <p:nvPr/>
        </p:nvSpPr>
        <p:spPr bwMode="auto">
          <a:xfrm>
            <a:off x="684213" y="2636838"/>
            <a:ext cx="935037" cy="369887"/>
          </a:xfrm>
          <a:prstGeom prst="rect">
            <a:avLst/>
          </a:prstGeom>
          <a:noFill/>
          <a:ln w="9525">
            <a:noFill/>
            <a:miter lim="800000"/>
            <a:headEnd/>
            <a:tailEnd/>
          </a:ln>
        </p:spPr>
        <p:txBody>
          <a:bodyPr>
            <a:spAutoFit/>
          </a:bodyPr>
          <a:lstStyle/>
          <a:p>
            <a:pPr fontAlgn="auto">
              <a:spcBef>
                <a:spcPts val="0"/>
              </a:spcBef>
              <a:spcAft>
                <a:spcPts val="0"/>
              </a:spcAft>
              <a:defRPr/>
            </a:pPr>
            <a:r>
              <a:rPr lang="es-ES" b="1" dirty="0">
                <a:solidFill>
                  <a:srgbClr val="FF0000"/>
                </a:solidFill>
                <a:latin typeface="Calibri" pitchFamily="34" charset="0"/>
              </a:rPr>
              <a:t>ANTES</a:t>
            </a:r>
          </a:p>
        </p:txBody>
      </p:sp>
      <p:sp>
        <p:nvSpPr>
          <p:cNvPr id="4105" name="Text Box 9"/>
          <p:cNvSpPr txBox="1">
            <a:spLocks noChangeArrowheads="1"/>
          </p:cNvSpPr>
          <p:nvPr/>
        </p:nvSpPr>
        <p:spPr bwMode="auto">
          <a:xfrm>
            <a:off x="8027988" y="2420938"/>
            <a:ext cx="1042593" cy="369332"/>
          </a:xfrm>
          <a:prstGeom prst="rect">
            <a:avLst/>
          </a:prstGeom>
          <a:noFill/>
          <a:ln w="9525">
            <a:noFill/>
            <a:miter lim="800000"/>
            <a:headEnd/>
            <a:tailEnd/>
          </a:ln>
        </p:spPr>
        <p:txBody>
          <a:bodyPr wrap="none">
            <a:spAutoFit/>
          </a:bodyPr>
          <a:lstStyle/>
          <a:p>
            <a:pPr fontAlgn="auto">
              <a:spcBef>
                <a:spcPts val="0"/>
              </a:spcBef>
              <a:spcAft>
                <a:spcPts val="0"/>
              </a:spcAft>
              <a:defRPr/>
            </a:pPr>
            <a:r>
              <a:rPr lang="es-ES" b="1" dirty="0">
                <a:solidFill>
                  <a:srgbClr val="FF0000"/>
                </a:solidFill>
                <a:latin typeface="Calibri" pitchFamily="34" charset="0"/>
              </a:rPr>
              <a:t>DESPUÉS</a:t>
            </a:r>
          </a:p>
        </p:txBody>
      </p:sp>
    </p:spTree>
    <p:extLst>
      <p:ext uri="{BB962C8B-B14F-4D97-AF65-F5344CB8AC3E}">
        <p14:creationId xmlns:p14="http://schemas.microsoft.com/office/powerpoint/2010/main" val="208444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8686800" cy="1143000"/>
          </a:xfrm>
        </p:spPr>
        <p:txBody>
          <a:bodyPr>
            <a:noAutofit/>
          </a:bodyPr>
          <a:lstStyle/>
          <a:p>
            <a:r>
              <a:rPr lang="es-ES" sz="3600" b="1" dirty="0">
                <a:solidFill>
                  <a:schemeClr val="accent1"/>
                </a:solidFill>
                <a:latin typeface="Arial" panose="020B0604020202020204" pitchFamily="34" charset="0"/>
                <a:cs typeface="Arial" panose="020B0604020202020204" pitchFamily="34" charset="0"/>
              </a:rPr>
              <a:t>Circuitos Neuronales afectados en TDAH</a:t>
            </a:r>
          </a:p>
        </p:txBody>
      </p:sp>
      <p:sp>
        <p:nvSpPr>
          <p:cNvPr id="4" name="3 Llamada de flecha hacia abajo"/>
          <p:cNvSpPr/>
          <p:nvPr/>
        </p:nvSpPr>
        <p:spPr>
          <a:xfrm>
            <a:off x="785786" y="1357298"/>
            <a:ext cx="7572428" cy="250033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solidFill>
                  <a:schemeClr val="bg1"/>
                </a:solidFill>
                <a:latin typeface="Arial" panose="020B0604020202020204" pitchFamily="34" charset="0"/>
                <a:cs typeface="Arial" panose="020B0604020202020204" pitchFamily="34" charset="0"/>
              </a:rPr>
              <a:t>Convergencia hallazgos </a:t>
            </a:r>
            <a:r>
              <a:rPr lang="es-ES" sz="3200" dirty="0" err="1">
                <a:solidFill>
                  <a:schemeClr val="bg1"/>
                </a:solidFill>
                <a:latin typeface="Arial" panose="020B0604020202020204" pitchFamily="34" charset="0"/>
                <a:cs typeface="Arial" panose="020B0604020202020204" pitchFamily="34" charset="0"/>
              </a:rPr>
              <a:t>Neuroanatómicos</a:t>
            </a:r>
            <a:r>
              <a:rPr lang="es-ES" sz="3200" dirty="0">
                <a:solidFill>
                  <a:schemeClr val="bg1"/>
                </a:solidFill>
                <a:latin typeface="Arial" panose="020B0604020202020204" pitchFamily="34" charset="0"/>
                <a:cs typeface="Arial" panose="020B0604020202020204" pitchFamily="34" charset="0"/>
              </a:rPr>
              <a:t> y </a:t>
            </a:r>
            <a:r>
              <a:rPr lang="es-ES" sz="3200" dirty="0" err="1">
                <a:solidFill>
                  <a:schemeClr val="bg1"/>
                </a:solidFill>
                <a:latin typeface="Arial" panose="020B0604020202020204" pitchFamily="34" charset="0"/>
                <a:cs typeface="Arial" panose="020B0604020202020204" pitchFamily="34" charset="0"/>
              </a:rPr>
              <a:t>Neurofuncionales</a:t>
            </a:r>
            <a:endParaRPr lang="es-ES" sz="3200" dirty="0">
              <a:solidFill>
                <a:schemeClr val="bg1"/>
              </a:solidFill>
              <a:latin typeface="Arial" panose="020B0604020202020204" pitchFamily="34" charset="0"/>
              <a:cs typeface="Arial" panose="020B0604020202020204" pitchFamily="34" charset="0"/>
            </a:endParaRPr>
          </a:p>
        </p:txBody>
      </p:sp>
      <p:sp>
        <p:nvSpPr>
          <p:cNvPr id="5" name="4 CuadroTexto"/>
          <p:cNvSpPr txBox="1"/>
          <p:nvPr/>
        </p:nvSpPr>
        <p:spPr>
          <a:xfrm>
            <a:off x="1475656" y="3992359"/>
            <a:ext cx="7527780" cy="2677656"/>
          </a:xfrm>
          <a:prstGeom prst="rect">
            <a:avLst/>
          </a:prstGeom>
          <a:noFill/>
        </p:spPr>
        <p:txBody>
          <a:bodyPr wrap="square" rtlCol="0">
            <a:spAutoFit/>
          </a:bodyPr>
          <a:lstStyle/>
          <a:p>
            <a:r>
              <a:rPr lang="es-ES" sz="2400" b="1" u="sng" dirty="0">
                <a:latin typeface="Arial" panose="020B0604020202020204" pitchFamily="34" charset="0"/>
                <a:cs typeface="Arial" panose="020B0604020202020204" pitchFamily="34" charset="0"/>
              </a:rPr>
              <a:t>Alteración de un CIRCUITO ESPECÍFICO en TDAH:</a:t>
            </a:r>
          </a:p>
          <a:p>
            <a:endParaRPr lang="es-ES" sz="2400" dirty="0">
              <a:solidFill>
                <a:srgbClr val="FFFF00"/>
              </a:solidFill>
              <a:latin typeface="Arial" panose="020B0604020202020204" pitchFamily="34" charset="0"/>
              <a:cs typeface="Arial" panose="020B0604020202020204" pitchFamily="34" charset="0"/>
            </a:endParaRPr>
          </a:p>
          <a:p>
            <a:pPr lvl="1">
              <a:buFontTx/>
              <a:buChar char="-"/>
            </a:pPr>
            <a:r>
              <a:rPr lang="es-ES" sz="2400" dirty="0">
                <a:solidFill>
                  <a:schemeClr val="accent2"/>
                </a:solidFill>
                <a:latin typeface="Arial" panose="020B0604020202020204" pitchFamily="34" charset="0"/>
                <a:cs typeface="Arial" panose="020B0604020202020204" pitchFamily="34" charset="0"/>
              </a:rPr>
              <a:t>Regiones PREFRONTALES (derecha)</a:t>
            </a:r>
          </a:p>
          <a:p>
            <a:pPr lvl="1">
              <a:buFontTx/>
              <a:buChar char="-"/>
            </a:pPr>
            <a:r>
              <a:rPr lang="es-ES" sz="2400" dirty="0">
                <a:solidFill>
                  <a:schemeClr val="accent2"/>
                </a:solidFill>
                <a:latin typeface="Arial" panose="020B0604020202020204" pitchFamily="34" charset="0"/>
                <a:cs typeface="Arial" panose="020B0604020202020204" pitchFamily="34" charset="0"/>
              </a:rPr>
              <a:t>Ganglios de la base</a:t>
            </a:r>
          </a:p>
          <a:p>
            <a:pPr lvl="1">
              <a:buFontTx/>
              <a:buChar char="-"/>
            </a:pPr>
            <a:r>
              <a:rPr lang="es-ES" sz="2400" dirty="0">
                <a:solidFill>
                  <a:schemeClr val="accent2"/>
                </a:solidFill>
                <a:latin typeface="Arial" panose="020B0604020202020204" pitchFamily="34" charset="0"/>
                <a:cs typeface="Arial" panose="020B0604020202020204" pitchFamily="34" charset="0"/>
              </a:rPr>
              <a:t>Cerebelo</a:t>
            </a:r>
          </a:p>
          <a:p>
            <a:pPr>
              <a:buFontTx/>
              <a:buChar char="-"/>
            </a:pPr>
            <a:endParaRPr lang="es-ES" sz="2400" dirty="0">
              <a:solidFill>
                <a:srgbClr val="FFFF00"/>
              </a:solidFill>
              <a:latin typeface="Arial" panose="020B0604020202020204" pitchFamily="34" charset="0"/>
              <a:cs typeface="Arial" panose="020B0604020202020204" pitchFamily="34" charset="0"/>
            </a:endParaRPr>
          </a:p>
          <a:p>
            <a:r>
              <a:rPr lang="es-ES" sz="2400" dirty="0">
                <a:solidFill>
                  <a:srgbClr val="FFFF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5222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3569" name="Rectangle 2"/>
          <p:cNvSpPr>
            <a:spLocks noChangeArrowheads="1"/>
          </p:cNvSpPr>
          <p:nvPr/>
        </p:nvSpPr>
        <p:spPr bwMode="auto">
          <a:xfrm>
            <a:off x="0" y="0"/>
            <a:ext cx="9296400" cy="6858000"/>
          </a:xfrm>
          <a:prstGeom prst="rect">
            <a:avLst/>
          </a:prstGeom>
          <a:solidFill>
            <a:schemeClr val="bg1"/>
          </a:solidFill>
          <a:ln w="9525">
            <a:solidFill>
              <a:schemeClr val="bg1"/>
            </a:solidFill>
            <a:miter lim="800000"/>
            <a:headEnd/>
            <a:tailEnd/>
          </a:ln>
        </p:spPr>
        <p:txBody>
          <a:bodyPr wrap="none" anchor="ctr"/>
          <a:lstStyle/>
          <a:p>
            <a:pPr>
              <a:spcBef>
                <a:spcPct val="30000"/>
              </a:spcBef>
              <a:buFont typeface="Wingdings" pitchFamily="2" charset="2"/>
              <a:buChar char="n"/>
            </a:pPr>
            <a:endParaRPr lang="es-MX" sz="1100">
              <a:latin typeface="Arial" panose="020B0604020202020204" pitchFamily="34" charset="0"/>
              <a:cs typeface="Arial" panose="020B0604020202020204" pitchFamily="34" charset="0"/>
            </a:endParaRPr>
          </a:p>
        </p:txBody>
      </p:sp>
      <p:sp>
        <p:nvSpPr>
          <p:cNvPr id="5613570" name="Rectangle 3"/>
          <p:cNvSpPr>
            <a:spLocks noChangeArrowheads="1"/>
          </p:cNvSpPr>
          <p:nvPr/>
        </p:nvSpPr>
        <p:spPr bwMode="auto">
          <a:xfrm>
            <a:off x="6521450" y="2074863"/>
            <a:ext cx="5446713" cy="0"/>
          </a:xfrm>
          <a:prstGeom prst="rect">
            <a:avLst/>
          </a:prstGeom>
          <a:noFill/>
          <a:ln w="9525">
            <a:noFill/>
            <a:miter lim="800000"/>
            <a:headEnd/>
            <a:tailEnd/>
          </a:ln>
        </p:spPr>
        <p:txBody>
          <a:bodyPr>
            <a:spAutoFit/>
          </a:bodyPr>
          <a:lstStyle/>
          <a:p>
            <a:pPr>
              <a:spcBef>
                <a:spcPct val="30000"/>
              </a:spcBef>
              <a:buFont typeface="Wingdings" pitchFamily="2" charset="2"/>
              <a:buChar char="n"/>
            </a:pPr>
            <a:endParaRPr lang="es-MX" sz="1200">
              <a:latin typeface="Calibri" pitchFamily="34" charset="0"/>
            </a:endParaRPr>
          </a:p>
        </p:txBody>
      </p:sp>
      <p:pic>
        <p:nvPicPr>
          <p:cNvPr id="5613571" name="Picture 4" descr="http://chaos.usc.es/WEB_CAOS/imaxes/cerebro.jpg"/>
          <p:cNvPicPr>
            <a:picLocks noChangeAspect="1" noChangeArrowheads="1"/>
          </p:cNvPicPr>
          <p:nvPr/>
        </p:nvPicPr>
        <p:blipFill>
          <a:blip r:embed="rId3" cstate="print"/>
          <a:srcRect/>
          <a:stretch>
            <a:fillRect/>
          </a:stretch>
        </p:blipFill>
        <p:spPr bwMode="auto">
          <a:xfrm>
            <a:off x="942952" y="651662"/>
            <a:ext cx="7229498" cy="5248245"/>
          </a:xfrm>
          <a:prstGeom prst="rect">
            <a:avLst/>
          </a:prstGeom>
          <a:noFill/>
          <a:ln w="9525">
            <a:solidFill>
              <a:schemeClr val="bg2"/>
            </a:solidFill>
            <a:miter lim="800000"/>
            <a:headEnd/>
            <a:tailEnd/>
          </a:ln>
        </p:spPr>
      </p:pic>
      <p:sp>
        <p:nvSpPr>
          <p:cNvPr id="5613572" name="Rectangle 5"/>
          <p:cNvSpPr>
            <a:spLocks noChangeArrowheads="1"/>
          </p:cNvSpPr>
          <p:nvPr/>
        </p:nvSpPr>
        <p:spPr bwMode="auto">
          <a:xfrm>
            <a:off x="5610225" y="7664450"/>
            <a:ext cx="3571875" cy="0"/>
          </a:xfrm>
          <a:prstGeom prst="rect">
            <a:avLst/>
          </a:prstGeom>
          <a:noFill/>
          <a:ln w="9525">
            <a:noFill/>
            <a:miter lim="800000"/>
            <a:headEnd/>
            <a:tailEnd/>
          </a:ln>
        </p:spPr>
        <p:txBody>
          <a:bodyPr>
            <a:spAutoFit/>
          </a:bodyPr>
          <a:lstStyle/>
          <a:p>
            <a:pPr>
              <a:spcBef>
                <a:spcPct val="30000"/>
              </a:spcBef>
              <a:buFont typeface="Wingdings" pitchFamily="2" charset="2"/>
              <a:buChar char="n"/>
            </a:pPr>
            <a:endParaRPr lang="es-MX" sz="1200">
              <a:latin typeface="Calibri" pitchFamily="34" charset="0"/>
            </a:endParaRPr>
          </a:p>
        </p:txBody>
      </p:sp>
      <p:sp>
        <p:nvSpPr>
          <p:cNvPr id="5613573" name="Rectangle 6"/>
          <p:cNvSpPr>
            <a:spLocks noChangeArrowheads="1"/>
          </p:cNvSpPr>
          <p:nvPr/>
        </p:nvSpPr>
        <p:spPr bwMode="auto">
          <a:xfrm>
            <a:off x="1403350" y="4508500"/>
            <a:ext cx="2808288" cy="503238"/>
          </a:xfrm>
          <a:prstGeom prst="rect">
            <a:avLst/>
          </a:prstGeom>
          <a:solidFill>
            <a:srgbClr val="FFCC66"/>
          </a:solidFill>
          <a:ln w="9525">
            <a:solidFill>
              <a:schemeClr val="bg1"/>
            </a:solidFill>
            <a:miter lim="800000"/>
            <a:headEnd/>
            <a:tailEnd/>
          </a:ln>
        </p:spPr>
        <p:txBody>
          <a:bodyPr wrap="none" anchor="ctr"/>
          <a:lstStyle/>
          <a:p>
            <a:pPr>
              <a:spcBef>
                <a:spcPct val="30000"/>
              </a:spcBef>
              <a:buFont typeface="Wingdings" pitchFamily="2" charset="2"/>
              <a:buNone/>
            </a:pPr>
            <a:r>
              <a:rPr lang="es-ES" sz="1600" b="1">
                <a:solidFill>
                  <a:srgbClr val="FF0000"/>
                </a:solidFill>
                <a:latin typeface="Arial" panose="020B0604020202020204" pitchFamily="34" charset="0"/>
                <a:cs typeface="Arial" panose="020B0604020202020204" pitchFamily="34" charset="0"/>
              </a:rPr>
              <a:t>REGION SUBCORTICAL</a:t>
            </a:r>
          </a:p>
        </p:txBody>
      </p:sp>
      <p:sp>
        <p:nvSpPr>
          <p:cNvPr id="5613574" name="Oval 7"/>
          <p:cNvSpPr>
            <a:spLocks noChangeArrowheads="1"/>
          </p:cNvSpPr>
          <p:nvPr/>
        </p:nvSpPr>
        <p:spPr bwMode="auto">
          <a:xfrm rot="2657919">
            <a:off x="1800225" y="701675"/>
            <a:ext cx="1587500" cy="3548063"/>
          </a:xfrm>
          <a:prstGeom prst="ellipse">
            <a:avLst/>
          </a:prstGeom>
          <a:noFill/>
          <a:ln w="98425">
            <a:solidFill>
              <a:srgbClr val="FF6600"/>
            </a:solidFill>
            <a:prstDash val="sysDot"/>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3575" name="Line 8"/>
          <p:cNvSpPr>
            <a:spLocks noChangeShapeType="1"/>
          </p:cNvSpPr>
          <p:nvPr/>
        </p:nvSpPr>
        <p:spPr bwMode="auto">
          <a:xfrm flipV="1">
            <a:off x="2819400" y="2057400"/>
            <a:ext cx="4191000" cy="228600"/>
          </a:xfrm>
          <a:prstGeom prst="line">
            <a:avLst/>
          </a:prstGeom>
          <a:noFill/>
          <a:ln w="88900">
            <a:solidFill>
              <a:srgbClr val="92D050"/>
            </a:solidFill>
            <a:round/>
            <a:headEnd type="stealth" w="med" len="med"/>
            <a:tailEnd type="triangle" w="med" len="lg"/>
          </a:ln>
        </p:spPr>
        <p:txBody>
          <a:bodyPr/>
          <a:lstStyle/>
          <a:p>
            <a:endParaRPr lang="es-ES"/>
          </a:p>
        </p:txBody>
      </p:sp>
      <p:sp>
        <p:nvSpPr>
          <p:cNvPr id="5613576" name="Line 9"/>
          <p:cNvSpPr>
            <a:spLocks noChangeShapeType="1"/>
          </p:cNvSpPr>
          <p:nvPr/>
        </p:nvSpPr>
        <p:spPr bwMode="auto">
          <a:xfrm>
            <a:off x="2411413" y="2492375"/>
            <a:ext cx="4343400" cy="2895600"/>
          </a:xfrm>
          <a:prstGeom prst="line">
            <a:avLst/>
          </a:prstGeom>
          <a:noFill/>
          <a:ln w="88900">
            <a:solidFill>
              <a:srgbClr val="92D050"/>
            </a:solidFill>
            <a:round/>
            <a:headEnd type="stealth" w="med" len="med"/>
            <a:tailEnd type="triangle" w="med" len="lg"/>
          </a:ln>
        </p:spPr>
        <p:txBody>
          <a:bodyPr/>
          <a:lstStyle/>
          <a:p>
            <a:endParaRPr lang="es-ES"/>
          </a:p>
        </p:txBody>
      </p:sp>
      <p:sp>
        <p:nvSpPr>
          <p:cNvPr id="5613577" name="Line 11"/>
          <p:cNvSpPr>
            <a:spLocks noChangeShapeType="1"/>
          </p:cNvSpPr>
          <p:nvPr/>
        </p:nvSpPr>
        <p:spPr bwMode="auto">
          <a:xfrm>
            <a:off x="2771775" y="2349500"/>
            <a:ext cx="2819400" cy="3352800"/>
          </a:xfrm>
          <a:prstGeom prst="line">
            <a:avLst/>
          </a:prstGeom>
          <a:noFill/>
          <a:ln w="88900">
            <a:solidFill>
              <a:srgbClr val="92D050"/>
            </a:solidFill>
            <a:round/>
            <a:headEnd type="stealth" w="med" len="med"/>
            <a:tailEnd type="triangle" w="med" len="lg"/>
          </a:ln>
        </p:spPr>
        <p:txBody>
          <a:bodyPr/>
          <a:lstStyle/>
          <a:p>
            <a:endParaRPr lang="es-ES"/>
          </a:p>
        </p:txBody>
      </p:sp>
      <p:sp>
        <p:nvSpPr>
          <p:cNvPr id="5613578" name="Line 17"/>
          <p:cNvSpPr>
            <a:spLocks noChangeShapeType="1"/>
          </p:cNvSpPr>
          <p:nvPr/>
        </p:nvSpPr>
        <p:spPr bwMode="auto">
          <a:xfrm>
            <a:off x="2700338" y="2276475"/>
            <a:ext cx="5181600" cy="1524000"/>
          </a:xfrm>
          <a:prstGeom prst="line">
            <a:avLst/>
          </a:prstGeom>
          <a:noFill/>
          <a:ln w="88900">
            <a:solidFill>
              <a:srgbClr val="92D050"/>
            </a:solidFill>
            <a:round/>
            <a:headEnd type="stealth" w="med" len="med"/>
            <a:tailEnd type="triangle" w="med" len="lg"/>
          </a:ln>
        </p:spPr>
        <p:txBody>
          <a:bodyPr/>
          <a:lstStyle/>
          <a:p>
            <a:endParaRPr lang="es-ES"/>
          </a:p>
        </p:txBody>
      </p:sp>
      <p:sp>
        <p:nvSpPr>
          <p:cNvPr id="1258514" name="Rectangle 18"/>
          <p:cNvSpPr>
            <a:spLocks noChangeArrowheads="1"/>
          </p:cNvSpPr>
          <p:nvPr/>
        </p:nvSpPr>
        <p:spPr bwMode="auto">
          <a:xfrm>
            <a:off x="1285852" y="142852"/>
            <a:ext cx="6389704" cy="609600"/>
          </a:xfrm>
          <a:prstGeom prst="rect">
            <a:avLst/>
          </a:prstGeom>
          <a:noFill/>
          <a:ln w="9525">
            <a:noFill/>
            <a:miter lim="800000"/>
            <a:headEnd/>
            <a:tailEnd/>
          </a:ln>
          <a:effectLst/>
        </p:spPr>
        <p:txBody>
          <a:bodyPr anchor="ctr"/>
          <a:lstStyle/>
          <a:p>
            <a:pPr algn="r" fontAlgn="auto">
              <a:spcBef>
                <a:spcPts val="0"/>
              </a:spcBef>
              <a:spcAft>
                <a:spcPts val="0"/>
              </a:spcAft>
              <a:defRPr/>
            </a:pPr>
            <a:r>
              <a:rPr lang="es-ES_tradnl" sz="2000" b="1" dirty="0">
                <a:solidFill>
                  <a:srgbClr val="F07F09"/>
                </a:solidFill>
                <a:latin typeface="Arial" panose="020B0604020202020204" pitchFamily="34" charset="0"/>
                <a:cs typeface="Arial" panose="020B0604020202020204" pitchFamily="34" charset="0"/>
              </a:rPr>
              <a:t>BASES NEUROBIOLÓGICAS DE LA ATENCIÓN</a:t>
            </a:r>
            <a:endParaRPr lang="es-ES" sz="2000" b="1" dirty="0">
              <a:solidFill>
                <a:srgbClr val="F07F09"/>
              </a:solidFill>
              <a:latin typeface="Arial" panose="020B0604020202020204" pitchFamily="34" charset="0"/>
              <a:cs typeface="Arial" panose="020B0604020202020204" pitchFamily="34" charset="0"/>
            </a:endParaRPr>
          </a:p>
        </p:txBody>
      </p:sp>
      <p:sp>
        <p:nvSpPr>
          <p:cNvPr id="5613580" name="Text Box 13"/>
          <p:cNvSpPr txBox="1">
            <a:spLocks noChangeArrowheads="1"/>
          </p:cNvSpPr>
          <p:nvPr/>
        </p:nvSpPr>
        <p:spPr bwMode="auto">
          <a:xfrm>
            <a:off x="879475" y="1517650"/>
            <a:ext cx="2434449" cy="338554"/>
          </a:xfrm>
          <a:prstGeom prst="rect">
            <a:avLst/>
          </a:prstGeom>
          <a:solidFill>
            <a:srgbClr val="FFCC66"/>
          </a:solidFill>
          <a:ln w="9525">
            <a:noFill/>
            <a:miter lim="800000"/>
            <a:headEnd/>
            <a:tailEnd/>
          </a:ln>
        </p:spPr>
        <p:txBody>
          <a:bodyPr wrap="none">
            <a:spAutoFit/>
          </a:bodyPr>
          <a:lstStyle/>
          <a:p>
            <a:r>
              <a:rPr lang="es-ES" sz="1600" b="1">
                <a:solidFill>
                  <a:srgbClr val="FF0000"/>
                </a:solidFill>
                <a:latin typeface="Arial" panose="020B0604020202020204" pitchFamily="34" charset="0"/>
                <a:cs typeface="Arial" panose="020B0604020202020204" pitchFamily="34" charset="0"/>
              </a:rPr>
              <a:t>REGION PREFRONTAL</a:t>
            </a:r>
          </a:p>
        </p:txBody>
      </p:sp>
      <p:sp>
        <p:nvSpPr>
          <p:cNvPr id="5613581" name="Oval 14"/>
          <p:cNvSpPr>
            <a:spLocks noChangeArrowheads="1"/>
          </p:cNvSpPr>
          <p:nvPr/>
        </p:nvSpPr>
        <p:spPr bwMode="auto">
          <a:xfrm>
            <a:off x="3492500" y="3068638"/>
            <a:ext cx="1584325" cy="1439862"/>
          </a:xfrm>
          <a:prstGeom prst="ellipse">
            <a:avLst/>
          </a:prstGeom>
          <a:noFill/>
          <a:ln w="76200">
            <a:solidFill>
              <a:srgbClr val="FF0000"/>
            </a:solidFill>
            <a:prstDash val="dash"/>
            <a:round/>
            <a:headEnd/>
            <a:tailEnd/>
          </a:ln>
        </p:spPr>
        <p:txBody>
          <a:bodyPr wrap="none" anchor="ctr"/>
          <a:lstStyle/>
          <a:p>
            <a:endParaRPr lang="es-MX">
              <a:latin typeface="Calibri" pitchFamily="34" charset="0"/>
            </a:endParaRPr>
          </a:p>
        </p:txBody>
      </p:sp>
      <p:sp>
        <p:nvSpPr>
          <p:cNvPr id="5613582" name="Oval 15"/>
          <p:cNvSpPr>
            <a:spLocks noChangeArrowheads="1"/>
          </p:cNvSpPr>
          <p:nvPr/>
        </p:nvSpPr>
        <p:spPr bwMode="auto">
          <a:xfrm>
            <a:off x="5651500" y="5157788"/>
            <a:ext cx="914400" cy="914400"/>
          </a:xfrm>
          <a:prstGeom prst="ellipse">
            <a:avLst/>
          </a:prstGeom>
          <a:noFill/>
          <a:ln w="76200">
            <a:solidFill>
              <a:srgbClr val="FF0000"/>
            </a:solidFill>
            <a:prstDash val="dash"/>
            <a:round/>
            <a:headEnd/>
            <a:tailEnd/>
          </a:ln>
        </p:spPr>
        <p:txBody>
          <a:bodyPr wrap="none" anchor="ctr"/>
          <a:lstStyle/>
          <a:p>
            <a:endParaRPr lang="es-MX">
              <a:latin typeface="Calibri" pitchFamily="34" charset="0"/>
            </a:endParaRPr>
          </a:p>
        </p:txBody>
      </p:sp>
      <p:sp>
        <p:nvSpPr>
          <p:cNvPr id="5613583" name="Text Box 16"/>
          <p:cNvSpPr txBox="1">
            <a:spLocks noChangeArrowheads="1"/>
          </p:cNvSpPr>
          <p:nvPr/>
        </p:nvSpPr>
        <p:spPr bwMode="auto">
          <a:xfrm>
            <a:off x="6711950" y="5549900"/>
            <a:ext cx="1321196" cy="338554"/>
          </a:xfrm>
          <a:prstGeom prst="rect">
            <a:avLst/>
          </a:prstGeom>
          <a:solidFill>
            <a:srgbClr val="FFCC66"/>
          </a:solidFill>
          <a:ln w="9525">
            <a:noFill/>
            <a:miter lim="800000"/>
            <a:headEnd/>
            <a:tailEnd/>
          </a:ln>
        </p:spPr>
        <p:txBody>
          <a:bodyPr wrap="none">
            <a:spAutoFit/>
          </a:bodyPr>
          <a:lstStyle/>
          <a:p>
            <a:r>
              <a:rPr lang="es-ES" sz="1600" b="1">
                <a:solidFill>
                  <a:srgbClr val="FF0000"/>
                </a:solidFill>
                <a:latin typeface="Arial" panose="020B0604020202020204" pitchFamily="34" charset="0"/>
                <a:cs typeface="Arial" panose="020B0604020202020204" pitchFamily="34" charset="0"/>
              </a:rPr>
              <a:t>CEREBELO</a:t>
            </a:r>
          </a:p>
        </p:txBody>
      </p:sp>
      <p:sp>
        <p:nvSpPr>
          <p:cNvPr id="80913" name="Rectangle 17"/>
          <p:cNvSpPr>
            <a:spLocks noChangeArrowheads="1"/>
          </p:cNvSpPr>
          <p:nvPr/>
        </p:nvSpPr>
        <p:spPr bwMode="auto">
          <a:xfrm>
            <a:off x="1315869" y="5933430"/>
            <a:ext cx="6913562" cy="584775"/>
          </a:xfrm>
          <a:prstGeom prst="rect">
            <a:avLst/>
          </a:prstGeom>
          <a:solidFill>
            <a:schemeClr val="hlink"/>
          </a:solidFill>
          <a:ln w="9525">
            <a:noFill/>
            <a:miter lim="800000"/>
            <a:headEnd/>
            <a:tailEnd/>
          </a:ln>
          <a:effectLst/>
        </p:spPr>
        <p:txBody>
          <a:bodyPr>
            <a:spAutoFit/>
          </a:bodyPr>
          <a:lstStyle/>
          <a:p>
            <a:pPr fontAlgn="auto">
              <a:spcBef>
                <a:spcPts val="0"/>
              </a:spcBef>
              <a:spcAft>
                <a:spcPts val="0"/>
              </a:spcAft>
              <a:defRPr/>
            </a:pPr>
            <a:r>
              <a:rPr lang="es-ES" sz="16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DISFUNCIÓN CIRCUITOS FRONTO- SUBCORTICALES </a:t>
            </a:r>
          </a:p>
          <a:p>
            <a:pPr fontAlgn="auto">
              <a:spcBef>
                <a:spcPts val="0"/>
              </a:spcBef>
              <a:spcAft>
                <a:spcPts val="0"/>
              </a:spcAft>
              <a:defRPr/>
            </a:pPr>
            <a:r>
              <a:rPr lang="es-ES" sz="1600" b="1" dirty="0">
                <a:solidFill>
                  <a:srgbClr val="FFFF00"/>
                </a:solidFill>
                <a:effectLst>
                  <a:outerShdw blurRad="38100" dist="38100" dir="2700000" algn="tl">
                    <a:srgbClr val="000000"/>
                  </a:outerShdw>
                </a:effectLst>
                <a:latin typeface="Arial" panose="020B0604020202020204" pitchFamily="34" charset="0"/>
                <a:cs typeface="Arial" panose="020B0604020202020204" pitchFamily="34" charset="0"/>
              </a:rPr>
              <a:t>( REGIONES PREFRONTALES Y GANGLIOS BASALES).</a:t>
            </a:r>
          </a:p>
        </p:txBody>
      </p:sp>
    </p:spTree>
    <p:extLst>
      <p:ext uri="{BB962C8B-B14F-4D97-AF65-F5344CB8AC3E}">
        <p14:creationId xmlns:p14="http://schemas.microsoft.com/office/powerpoint/2010/main" val="195556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11484" y="909074"/>
            <a:ext cx="9144000" cy="4734288"/>
          </a:xfrm>
        </p:spPr>
        <p:txBody>
          <a:bodyPr>
            <a:normAutofit/>
          </a:bodyPr>
          <a:lstStyle/>
          <a:p>
            <a:pPr marL="365760" indent="-256032" eaLnBrk="1" fontAlgn="auto" hangingPunct="1">
              <a:spcAft>
                <a:spcPts val="0"/>
              </a:spcAft>
              <a:buFont typeface="Wingdings" pitchFamily="2" charset="2"/>
              <a:buNone/>
              <a:defRPr/>
            </a:pPr>
            <a:endParaRPr lang="es-ES" sz="2800" dirty="0">
              <a:latin typeface="Arial" panose="020B0604020202020204" pitchFamily="34" charset="0"/>
              <a:cs typeface="Arial" panose="020B0604020202020204" pitchFamily="34" charset="0"/>
            </a:endParaRPr>
          </a:p>
          <a:p>
            <a:pPr marL="365760" indent="-256032" eaLnBrk="1" fontAlgn="auto" hangingPunct="1">
              <a:spcAft>
                <a:spcPts val="0"/>
              </a:spcAft>
              <a:buFont typeface="Wingdings 3"/>
              <a:buChar char=""/>
              <a:defRPr/>
            </a:pPr>
            <a:r>
              <a:rPr lang="es-ES" sz="1800" dirty="0">
                <a:latin typeface="Arial" panose="020B0604020202020204" pitchFamily="34" charset="0"/>
                <a:cs typeface="Arial" panose="020B0604020202020204" pitchFamily="34" charset="0"/>
              </a:rPr>
              <a:t>La </a:t>
            </a:r>
            <a:r>
              <a:rPr lang="es-ES" sz="1800" u="sng" dirty="0">
                <a:latin typeface="Arial" panose="020B0604020202020204" pitchFamily="34" charset="0"/>
                <a:cs typeface="Arial" panose="020B0604020202020204" pitchFamily="34" charset="0"/>
              </a:rPr>
              <a:t>dopamina</a:t>
            </a:r>
            <a:r>
              <a:rPr lang="es-ES" sz="1800" dirty="0">
                <a:latin typeface="Arial" panose="020B0604020202020204" pitchFamily="34" charset="0"/>
                <a:cs typeface="Arial" panose="020B0604020202020204" pitchFamily="34" charset="0"/>
              </a:rPr>
              <a:t> (DA) y la </a:t>
            </a:r>
            <a:r>
              <a:rPr lang="es-ES" sz="1800" u="sng" dirty="0" err="1">
                <a:latin typeface="Arial" panose="020B0604020202020204" pitchFamily="34" charset="0"/>
                <a:cs typeface="Arial" panose="020B0604020202020204" pitchFamily="34" charset="0"/>
              </a:rPr>
              <a:t>Noradrenalina</a:t>
            </a:r>
            <a:r>
              <a:rPr lang="es-ES" sz="1800" dirty="0">
                <a:latin typeface="Arial" panose="020B0604020202020204" pitchFamily="34" charset="0"/>
                <a:cs typeface="Arial" panose="020B0604020202020204" pitchFamily="34" charset="0"/>
              </a:rPr>
              <a:t> (NA) son los transmisores fundamentales de los circuitos asociados al TDAH (implicados en síntomas y mecanismos de acción de estimulantes).</a:t>
            </a:r>
          </a:p>
          <a:p>
            <a:pPr marL="365760" indent="-256032" eaLnBrk="1" fontAlgn="auto" hangingPunct="1">
              <a:spcAft>
                <a:spcPts val="0"/>
              </a:spcAft>
              <a:buNone/>
              <a:defRPr/>
            </a:pPr>
            <a:r>
              <a:rPr lang="es-ES" sz="1800" dirty="0">
                <a:latin typeface="Arial" panose="020B0604020202020204" pitchFamily="34" charset="0"/>
                <a:cs typeface="Arial" panose="020B0604020202020204" pitchFamily="34" charset="0"/>
              </a:rPr>
              <a:t> </a:t>
            </a:r>
          </a:p>
          <a:p>
            <a:pPr marL="365760" indent="-256032" eaLnBrk="1" fontAlgn="auto" hangingPunct="1">
              <a:spcAft>
                <a:spcPts val="0"/>
              </a:spcAft>
              <a:buFont typeface="Wingdings 3"/>
              <a:buChar char=""/>
              <a:defRPr/>
            </a:pPr>
            <a:r>
              <a:rPr lang="es-ES" sz="1800" dirty="0">
                <a:latin typeface="Arial" panose="020B0604020202020204" pitchFamily="34" charset="0"/>
                <a:cs typeface="Arial" panose="020B0604020202020204" pitchFamily="34" charset="0"/>
              </a:rPr>
              <a:t>En TDAH habrá </a:t>
            </a:r>
            <a:r>
              <a:rPr lang="es-ES" sz="1800" u="sng" dirty="0">
                <a:latin typeface="Arial" panose="020B0604020202020204" pitchFamily="34" charset="0"/>
                <a:cs typeface="Arial" panose="020B0604020202020204" pitchFamily="34" charset="0"/>
              </a:rPr>
              <a:t>una disminución y desequilibrio </a:t>
            </a:r>
            <a:r>
              <a:rPr lang="es-ES" sz="1800" dirty="0">
                <a:latin typeface="Arial" panose="020B0604020202020204" pitchFamily="34" charset="0"/>
                <a:cs typeface="Arial" panose="020B0604020202020204" pitchFamily="34" charset="0"/>
              </a:rPr>
              <a:t>en sistemas DA y NA.</a:t>
            </a:r>
          </a:p>
          <a:p>
            <a:pPr marL="365760" indent="-256032" eaLnBrk="1" fontAlgn="auto" hangingPunct="1">
              <a:spcAft>
                <a:spcPts val="0"/>
              </a:spcAft>
              <a:buNone/>
              <a:defRPr/>
            </a:pPr>
            <a:endParaRPr lang="es-ES" sz="1800" u="sng" dirty="0">
              <a:latin typeface="Arial" panose="020B0604020202020204" pitchFamily="34" charset="0"/>
              <a:cs typeface="Arial" panose="020B0604020202020204" pitchFamily="34" charset="0"/>
            </a:endParaRPr>
          </a:p>
          <a:p>
            <a:pPr marL="365760" indent="-256032" eaLnBrk="1" fontAlgn="auto" hangingPunct="1">
              <a:spcAft>
                <a:spcPts val="0"/>
              </a:spcAft>
              <a:buFont typeface="Wingdings 3"/>
              <a:buChar char=""/>
              <a:defRPr/>
            </a:pPr>
            <a:r>
              <a:rPr lang="es-ES" sz="1800" u="sng" dirty="0">
                <a:latin typeface="Arial" panose="020B0604020202020204" pitchFamily="34" charset="0"/>
                <a:cs typeface="Arial" panose="020B0604020202020204" pitchFamily="34" charset="0"/>
              </a:rPr>
              <a:t>Menor proporcionalidad </a:t>
            </a:r>
            <a:r>
              <a:rPr lang="es-ES" sz="1800" dirty="0">
                <a:latin typeface="Arial" panose="020B0604020202020204" pitchFamily="34" charset="0"/>
                <a:cs typeface="Arial" panose="020B0604020202020204" pitchFamily="34" charset="0"/>
              </a:rPr>
              <a:t>de DA y NA, localizada en ciertas regiones cerebrales ( Lóbulos frontales/ganglios de la base).</a:t>
            </a:r>
          </a:p>
          <a:p>
            <a:pPr marL="365760" indent="-256032" eaLnBrk="1" fontAlgn="auto" hangingPunct="1">
              <a:spcAft>
                <a:spcPts val="0"/>
              </a:spcAft>
              <a:buFont typeface="Wingdings" pitchFamily="2" charset="2"/>
              <a:buNone/>
              <a:defRPr/>
            </a:pPr>
            <a:endParaRPr lang="es-ES" sz="1800" dirty="0">
              <a:latin typeface="Arial" panose="020B0604020202020204" pitchFamily="34" charset="0"/>
              <a:cs typeface="Arial" panose="020B0604020202020204" pitchFamily="34" charset="0"/>
            </a:endParaRPr>
          </a:p>
          <a:p>
            <a:pPr marL="365760" indent="-256032" eaLnBrk="1" fontAlgn="auto" hangingPunct="1">
              <a:spcAft>
                <a:spcPts val="0"/>
              </a:spcAft>
              <a:buFont typeface="Wingdings 3"/>
              <a:buChar char=""/>
              <a:defRPr/>
            </a:pPr>
            <a:r>
              <a:rPr lang="es-ES" sz="1800" dirty="0">
                <a:latin typeface="Arial" panose="020B0604020202020204" pitchFamily="34" charset="0"/>
                <a:cs typeface="Arial" panose="020B0604020202020204" pitchFamily="34" charset="0"/>
              </a:rPr>
              <a:t>Evidencias en base a estudios de diversas índoles: Hallazgos  de Genética Molecular, Estudios con animales, Estudios con Neuroimagen Funcional, Estudios </a:t>
            </a:r>
            <a:r>
              <a:rPr lang="es-ES" sz="1800" dirty="0" err="1">
                <a:latin typeface="Arial" panose="020B0604020202020204" pitchFamily="34" charset="0"/>
                <a:cs typeface="Arial" panose="020B0604020202020204" pitchFamily="34" charset="0"/>
              </a:rPr>
              <a:t>Neurofarmacológicos</a:t>
            </a:r>
            <a:r>
              <a:rPr lang="es-ES" sz="1800" dirty="0">
                <a:latin typeface="Arial" panose="020B0604020202020204" pitchFamily="34" charset="0"/>
                <a:cs typeface="Arial" panose="020B0604020202020204" pitchFamily="34" charset="0"/>
              </a:rPr>
              <a:t> (mecanismo de acción de medicamentos para tratar el TDAH).</a:t>
            </a:r>
          </a:p>
        </p:txBody>
      </p:sp>
      <p:sp>
        <p:nvSpPr>
          <p:cNvPr id="38914" name="Rectangle 2"/>
          <p:cNvSpPr>
            <a:spLocks noGrp="1" noRot="1" noChangeArrowheads="1"/>
          </p:cNvSpPr>
          <p:nvPr>
            <p:ph type="title"/>
          </p:nvPr>
        </p:nvSpPr>
        <p:spPr>
          <a:xfrm>
            <a:off x="0" y="0"/>
            <a:ext cx="9144000" cy="908050"/>
          </a:xfrm>
        </p:spPr>
        <p:txBody>
          <a:bodyPr>
            <a:normAutofit/>
          </a:bodyPr>
          <a:lstStyle/>
          <a:p>
            <a:pPr algn="l" eaLnBrk="1" fontAlgn="auto" hangingPunct="1">
              <a:spcAft>
                <a:spcPts val="0"/>
              </a:spcAft>
              <a:defRPr/>
            </a:pPr>
            <a:r>
              <a:rPr lang="es-ES" sz="3600" b="1" dirty="0">
                <a:solidFill>
                  <a:schemeClr val="accent1"/>
                </a:solidFill>
                <a:latin typeface="Arial" panose="020B0604020202020204" pitchFamily="34" charset="0"/>
                <a:cs typeface="Arial" panose="020B0604020202020204" pitchFamily="34" charset="0"/>
              </a:rPr>
              <a:t>   Fisiopatología del TDAH </a:t>
            </a:r>
          </a:p>
        </p:txBody>
      </p:sp>
      <p:pic>
        <p:nvPicPr>
          <p:cNvPr id="4" name="Picture 4" descr="synapse"/>
          <p:cNvPicPr>
            <a:picLocks noChangeAspect="1" noChangeArrowheads="1"/>
          </p:cNvPicPr>
          <p:nvPr/>
        </p:nvPicPr>
        <p:blipFill>
          <a:blip r:embed="rId3" cstate="print"/>
          <a:srcRect/>
          <a:stretch>
            <a:fillRect/>
          </a:stretch>
        </p:blipFill>
        <p:spPr bwMode="auto">
          <a:xfrm>
            <a:off x="5004048" y="5454765"/>
            <a:ext cx="3786943" cy="1314882"/>
          </a:xfrm>
          <a:prstGeom prst="rect">
            <a:avLst/>
          </a:prstGeom>
          <a:noFill/>
          <a:ln w="9525">
            <a:noFill/>
            <a:miter lim="800000"/>
            <a:headEnd/>
            <a:tailEnd/>
          </a:ln>
          <a:effectLst>
            <a:outerShdw dist="71842" dir="2700000" algn="ctr" rotWithShape="0">
              <a:schemeClr val="tx1"/>
            </a:outerShdw>
          </a:effectLst>
        </p:spPr>
      </p:pic>
    </p:spTree>
    <p:extLst>
      <p:ext uri="{BB962C8B-B14F-4D97-AF65-F5344CB8AC3E}">
        <p14:creationId xmlns:p14="http://schemas.microsoft.com/office/powerpoint/2010/main" val="182163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7665" name="Freeform 2"/>
          <p:cNvSpPr>
            <a:spLocks/>
          </p:cNvSpPr>
          <p:nvPr/>
        </p:nvSpPr>
        <p:spPr bwMode="auto">
          <a:xfrm>
            <a:off x="1691680" y="5108575"/>
            <a:ext cx="6428383" cy="927100"/>
          </a:xfrm>
          <a:custGeom>
            <a:avLst/>
            <a:gdLst>
              <a:gd name="T0" fmla="*/ 2147483647 w 4695"/>
              <a:gd name="T1" fmla="*/ 2147483647 h 584"/>
              <a:gd name="T2" fmla="*/ 2147483647 w 4695"/>
              <a:gd name="T3" fmla="*/ 0 h 584"/>
              <a:gd name="T4" fmla="*/ 2147483647 w 4695"/>
              <a:gd name="T5" fmla="*/ 2147483647 h 584"/>
              <a:gd name="T6" fmla="*/ 2147483647 w 4695"/>
              <a:gd name="T7" fmla="*/ 2147483647 h 584"/>
              <a:gd name="T8" fmla="*/ 2147483647 w 4695"/>
              <a:gd name="T9" fmla="*/ 2147483647 h 584"/>
              <a:gd name="T10" fmla="*/ 2147483647 w 4695"/>
              <a:gd name="T11" fmla="*/ 2147483647 h 584"/>
              <a:gd name="T12" fmla="*/ 2147483647 w 4695"/>
              <a:gd name="T13" fmla="*/ 2147483647 h 584"/>
              <a:gd name="T14" fmla="*/ 2147483647 w 4695"/>
              <a:gd name="T15" fmla="*/ 2147483647 h 584"/>
              <a:gd name="T16" fmla="*/ 2147483647 w 4695"/>
              <a:gd name="T17" fmla="*/ 2147483647 h 584"/>
              <a:gd name="T18" fmla="*/ 2147483647 w 4695"/>
              <a:gd name="T19" fmla="*/ 2147483647 h 584"/>
              <a:gd name="T20" fmla="*/ 2147483647 w 4695"/>
              <a:gd name="T21" fmla="*/ 2147483647 h 584"/>
              <a:gd name="T22" fmla="*/ 2147483647 w 4695"/>
              <a:gd name="T23" fmla="*/ 2147483647 h 584"/>
              <a:gd name="T24" fmla="*/ 2147483647 w 4695"/>
              <a:gd name="T25" fmla="*/ 2147483647 h 584"/>
              <a:gd name="T26" fmla="*/ 2147483647 w 4695"/>
              <a:gd name="T27" fmla="*/ 2147483647 h 584"/>
              <a:gd name="T28" fmla="*/ 2147483647 w 4695"/>
              <a:gd name="T29" fmla="*/ 2147483647 h 584"/>
              <a:gd name="T30" fmla="*/ 2147483647 w 4695"/>
              <a:gd name="T31" fmla="*/ 2147483647 h 584"/>
              <a:gd name="T32" fmla="*/ 2147483647 w 4695"/>
              <a:gd name="T33" fmla="*/ 2147483647 h 584"/>
              <a:gd name="T34" fmla="*/ 2147483647 w 4695"/>
              <a:gd name="T35" fmla="*/ 2147483647 h 584"/>
              <a:gd name="T36" fmla="*/ 2147483647 w 4695"/>
              <a:gd name="T37" fmla="*/ 2147483647 h 584"/>
              <a:gd name="T38" fmla="*/ 2147483647 w 4695"/>
              <a:gd name="T39" fmla="*/ 2147483647 h 584"/>
              <a:gd name="T40" fmla="*/ 2147483647 w 4695"/>
              <a:gd name="T41" fmla="*/ 2147483647 h 584"/>
              <a:gd name="T42" fmla="*/ 2147483647 w 4695"/>
              <a:gd name="T43" fmla="*/ 2147483647 h 584"/>
              <a:gd name="T44" fmla="*/ 2147483647 w 4695"/>
              <a:gd name="T45" fmla="*/ 2147483647 h 584"/>
              <a:gd name="T46" fmla="*/ 2147483647 w 4695"/>
              <a:gd name="T47" fmla="*/ 2147483647 h 584"/>
              <a:gd name="T48" fmla="*/ 2147483647 w 4695"/>
              <a:gd name="T49" fmla="*/ 2147483647 h 584"/>
              <a:gd name="T50" fmla="*/ 2147483647 w 4695"/>
              <a:gd name="T51" fmla="*/ 2147483647 h 584"/>
              <a:gd name="T52" fmla="*/ 2147483647 w 4695"/>
              <a:gd name="T53" fmla="*/ 2147483647 h 584"/>
              <a:gd name="T54" fmla="*/ 2147483647 w 4695"/>
              <a:gd name="T55" fmla="*/ 2147483647 h 584"/>
              <a:gd name="T56" fmla="*/ 2147483647 w 4695"/>
              <a:gd name="T57" fmla="*/ 2147483647 h 584"/>
              <a:gd name="T58" fmla="*/ 2147483647 w 4695"/>
              <a:gd name="T59" fmla="*/ 2147483647 h 584"/>
              <a:gd name="T60" fmla="*/ 2147483647 w 4695"/>
              <a:gd name="T61" fmla="*/ 2147483647 h 584"/>
              <a:gd name="T62" fmla="*/ 2147483647 w 4695"/>
              <a:gd name="T63" fmla="*/ 2147483647 h 584"/>
              <a:gd name="T64" fmla="*/ 2147483647 w 4695"/>
              <a:gd name="T65" fmla="*/ 2147483647 h 584"/>
              <a:gd name="T66" fmla="*/ 2147483647 w 4695"/>
              <a:gd name="T67" fmla="*/ 2147483647 h 584"/>
              <a:gd name="T68" fmla="*/ 2147483647 w 4695"/>
              <a:gd name="T69" fmla="*/ 2147483647 h 584"/>
              <a:gd name="T70" fmla="*/ 2147483647 w 4695"/>
              <a:gd name="T71" fmla="*/ 2147483647 h 584"/>
              <a:gd name="T72" fmla="*/ 2147483647 w 4695"/>
              <a:gd name="T73" fmla="*/ 2147483647 h 584"/>
              <a:gd name="T74" fmla="*/ 2147483647 w 4695"/>
              <a:gd name="T75" fmla="*/ 2147483647 h 584"/>
              <a:gd name="T76" fmla="*/ 2147483647 w 4695"/>
              <a:gd name="T77" fmla="*/ 2147483647 h 584"/>
              <a:gd name="T78" fmla="*/ 2147483647 w 4695"/>
              <a:gd name="T79" fmla="*/ 2147483647 h 584"/>
              <a:gd name="T80" fmla="*/ 2147483647 w 4695"/>
              <a:gd name="T81" fmla="*/ 2147483647 h 584"/>
              <a:gd name="T82" fmla="*/ 2147483647 w 4695"/>
              <a:gd name="T83" fmla="*/ 2147483647 h 584"/>
              <a:gd name="T84" fmla="*/ 2147483647 w 4695"/>
              <a:gd name="T85" fmla="*/ 2147483647 h 584"/>
              <a:gd name="T86" fmla="*/ 2147483647 w 4695"/>
              <a:gd name="T87" fmla="*/ 2147483647 h 5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95"/>
              <a:gd name="T133" fmla="*/ 0 h 584"/>
              <a:gd name="T134" fmla="*/ 4695 w 4695"/>
              <a:gd name="T135" fmla="*/ 584 h 5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95" h="584">
                <a:moveTo>
                  <a:pt x="51" y="297"/>
                </a:moveTo>
                <a:lnTo>
                  <a:pt x="29" y="179"/>
                </a:lnTo>
                <a:lnTo>
                  <a:pt x="116" y="67"/>
                </a:lnTo>
                <a:lnTo>
                  <a:pt x="174" y="45"/>
                </a:lnTo>
                <a:lnTo>
                  <a:pt x="232" y="22"/>
                </a:lnTo>
                <a:lnTo>
                  <a:pt x="290" y="0"/>
                </a:lnTo>
                <a:lnTo>
                  <a:pt x="348" y="0"/>
                </a:lnTo>
                <a:lnTo>
                  <a:pt x="406" y="22"/>
                </a:lnTo>
                <a:lnTo>
                  <a:pt x="464" y="22"/>
                </a:lnTo>
                <a:lnTo>
                  <a:pt x="551" y="67"/>
                </a:lnTo>
                <a:lnTo>
                  <a:pt x="608" y="90"/>
                </a:lnTo>
                <a:lnTo>
                  <a:pt x="666" y="112"/>
                </a:lnTo>
                <a:lnTo>
                  <a:pt x="753" y="179"/>
                </a:lnTo>
                <a:lnTo>
                  <a:pt x="811" y="179"/>
                </a:lnTo>
                <a:lnTo>
                  <a:pt x="869" y="202"/>
                </a:lnTo>
                <a:lnTo>
                  <a:pt x="985" y="247"/>
                </a:lnTo>
                <a:lnTo>
                  <a:pt x="1043" y="247"/>
                </a:lnTo>
                <a:lnTo>
                  <a:pt x="1101" y="247"/>
                </a:lnTo>
                <a:lnTo>
                  <a:pt x="1159" y="247"/>
                </a:lnTo>
                <a:lnTo>
                  <a:pt x="1246" y="269"/>
                </a:lnTo>
                <a:lnTo>
                  <a:pt x="1304" y="269"/>
                </a:lnTo>
                <a:lnTo>
                  <a:pt x="1362" y="269"/>
                </a:lnTo>
                <a:lnTo>
                  <a:pt x="1420" y="269"/>
                </a:lnTo>
                <a:lnTo>
                  <a:pt x="1478" y="292"/>
                </a:lnTo>
                <a:lnTo>
                  <a:pt x="1536" y="292"/>
                </a:lnTo>
                <a:lnTo>
                  <a:pt x="1594" y="292"/>
                </a:lnTo>
                <a:lnTo>
                  <a:pt x="1652" y="292"/>
                </a:lnTo>
                <a:lnTo>
                  <a:pt x="1710" y="314"/>
                </a:lnTo>
                <a:lnTo>
                  <a:pt x="1767" y="314"/>
                </a:lnTo>
                <a:lnTo>
                  <a:pt x="1825" y="314"/>
                </a:lnTo>
                <a:lnTo>
                  <a:pt x="1883" y="314"/>
                </a:lnTo>
                <a:lnTo>
                  <a:pt x="1941" y="314"/>
                </a:lnTo>
                <a:lnTo>
                  <a:pt x="1999" y="314"/>
                </a:lnTo>
                <a:lnTo>
                  <a:pt x="2057" y="314"/>
                </a:lnTo>
                <a:lnTo>
                  <a:pt x="2115" y="314"/>
                </a:lnTo>
                <a:lnTo>
                  <a:pt x="2173" y="314"/>
                </a:lnTo>
                <a:lnTo>
                  <a:pt x="2231" y="314"/>
                </a:lnTo>
                <a:lnTo>
                  <a:pt x="2289" y="314"/>
                </a:lnTo>
                <a:lnTo>
                  <a:pt x="2347" y="314"/>
                </a:lnTo>
                <a:lnTo>
                  <a:pt x="2405" y="314"/>
                </a:lnTo>
                <a:lnTo>
                  <a:pt x="2521" y="292"/>
                </a:lnTo>
                <a:lnTo>
                  <a:pt x="2782" y="292"/>
                </a:lnTo>
                <a:lnTo>
                  <a:pt x="2840" y="292"/>
                </a:lnTo>
                <a:lnTo>
                  <a:pt x="2898" y="269"/>
                </a:lnTo>
                <a:lnTo>
                  <a:pt x="2955" y="269"/>
                </a:lnTo>
                <a:lnTo>
                  <a:pt x="3013" y="269"/>
                </a:lnTo>
                <a:lnTo>
                  <a:pt x="3071" y="269"/>
                </a:lnTo>
                <a:lnTo>
                  <a:pt x="3129" y="269"/>
                </a:lnTo>
                <a:lnTo>
                  <a:pt x="3187" y="269"/>
                </a:lnTo>
                <a:lnTo>
                  <a:pt x="3245" y="292"/>
                </a:lnTo>
                <a:lnTo>
                  <a:pt x="3303" y="292"/>
                </a:lnTo>
                <a:lnTo>
                  <a:pt x="3361" y="292"/>
                </a:lnTo>
                <a:lnTo>
                  <a:pt x="3419" y="292"/>
                </a:lnTo>
                <a:lnTo>
                  <a:pt x="3477" y="292"/>
                </a:lnTo>
                <a:lnTo>
                  <a:pt x="3535" y="292"/>
                </a:lnTo>
                <a:lnTo>
                  <a:pt x="3767" y="292"/>
                </a:lnTo>
                <a:lnTo>
                  <a:pt x="3825" y="292"/>
                </a:lnTo>
                <a:lnTo>
                  <a:pt x="3883" y="292"/>
                </a:lnTo>
                <a:lnTo>
                  <a:pt x="3941" y="269"/>
                </a:lnTo>
                <a:lnTo>
                  <a:pt x="4028" y="247"/>
                </a:lnTo>
                <a:lnTo>
                  <a:pt x="4086" y="247"/>
                </a:lnTo>
                <a:lnTo>
                  <a:pt x="4143" y="224"/>
                </a:lnTo>
                <a:lnTo>
                  <a:pt x="4230" y="157"/>
                </a:lnTo>
                <a:lnTo>
                  <a:pt x="4288" y="135"/>
                </a:lnTo>
                <a:lnTo>
                  <a:pt x="4346" y="90"/>
                </a:lnTo>
                <a:lnTo>
                  <a:pt x="4404" y="90"/>
                </a:lnTo>
                <a:lnTo>
                  <a:pt x="4462" y="67"/>
                </a:lnTo>
                <a:lnTo>
                  <a:pt x="4520" y="67"/>
                </a:lnTo>
                <a:lnTo>
                  <a:pt x="4578" y="67"/>
                </a:lnTo>
                <a:lnTo>
                  <a:pt x="4636" y="90"/>
                </a:lnTo>
                <a:lnTo>
                  <a:pt x="4694" y="135"/>
                </a:lnTo>
                <a:lnTo>
                  <a:pt x="4694" y="179"/>
                </a:lnTo>
                <a:lnTo>
                  <a:pt x="4694" y="224"/>
                </a:lnTo>
                <a:lnTo>
                  <a:pt x="4694" y="269"/>
                </a:lnTo>
                <a:lnTo>
                  <a:pt x="4636" y="336"/>
                </a:lnTo>
                <a:lnTo>
                  <a:pt x="4578" y="359"/>
                </a:lnTo>
                <a:lnTo>
                  <a:pt x="4520" y="381"/>
                </a:lnTo>
                <a:lnTo>
                  <a:pt x="4462" y="381"/>
                </a:lnTo>
                <a:lnTo>
                  <a:pt x="4404" y="381"/>
                </a:lnTo>
                <a:lnTo>
                  <a:pt x="4346" y="404"/>
                </a:lnTo>
                <a:lnTo>
                  <a:pt x="4259" y="404"/>
                </a:lnTo>
                <a:lnTo>
                  <a:pt x="4172" y="426"/>
                </a:lnTo>
                <a:lnTo>
                  <a:pt x="4086" y="426"/>
                </a:lnTo>
                <a:lnTo>
                  <a:pt x="4028" y="426"/>
                </a:lnTo>
                <a:lnTo>
                  <a:pt x="3970" y="448"/>
                </a:lnTo>
                <a:lnTo>
                  <a:pt x="3912" y="448"/>
                </a:lnTo>
                <a:lnTo>
                  <a:pt x="3854" y="471"/>
                </a:lnTo>
                <a:lnTo>
                  <a:pt x="3738" y="493"/>
                </a:lnTo>
                <a:lnTo>
                  <a:pt x="3651" y="516"/>
                </a:lnTo>
                <a:lnTo>
                  <a:pt x="3564" y="538"/>
                </a:lnTo>
                <a:lnTo>
                  <a:pt x="3506" y="538"/>
                </a:lnTo>
                <a:lnTo>
                  <a:pt x="3419" y="561"/>
                </a:lnTo>
                <a:lnTo>
                  <a:pt x="3361" y="561"/>
                </a:lnTo>
                <a:lnTo>
                  <a:pt x="3303" y="561"/>
                </a:lnTo>
                <a:lnTo>
                  <a:pt x="3245" y="561"/>
                </a:lnTo>
                <a:lnTo>
                  <a:pt x="3187" y="561"/>
                </a:lnTo>
                <a:lnTo>
                  <a:pt x="3129" y="561"/>
                </a:lnTo>
                <a:lnTo>
                  <a:pt x="3042" y="561"/>
                </a:lnTo>
                <a:lnTo>
                  <a:pt x="2492" y="516"/>
                </a:lnTo>
                <a:lnTo>
                  <a:pt x="2434" y="516"/>
                </a:lnTo>
                <a:lnTo>
                  <a:pt x="2376" y="516"/>
                </a:lnTo>
                <a:lnTo>
                  <a:pt x="2086" y="538"/>
                </a:lnTo>
                <a:lnTo>
                  <a:pt x="1999" y="538"/>
                </a:lnTo>
                <a:lnTo>
                  <a:pt x="1941" y="538"/>
                </a:lnTo>
                <a:lnTo>
                  <a:pt x="1854" y="538"/>
                </a:lnTo>
                <a:lnTo>
                  <a:pt x="1796" y="538"/>
                </a:lnTo>
                <a:lnTo>
                  <a:pt x="1739" y="561"/>
                </a:lnTo>
                <a:lnTo>
                  <a:pt x="1652" y="561"/>
                </a:lnTo>
                <a:lnTo>
                  <a:pt x="1594" y="561"/>
                </a:lnTo>
                <a:lnTo>
                  <a:pt x="1536" y="561"/>
                </a:lnTo>
                <a:lnTo>
                  <a:pt x="1478" y="561"/>
                </a:lnTo>
                <a:lnTo>
                  <a:pt x="1391" y="583"/>
                </a:lnTo>
                <a:lnTo>
                  <a:pt x="1304" y="583"/>
                </a:lnTo>
                <a:lnTo>
                  <a:pt x="1246" y="583"/>
                </a:lnTo>
                <a:lnTo>
                  <a:pt x="1159" y="561"/>
                </a:lnTo>
                <a:lnTo>
                  <a:pt x="1072" y="561"/>
                </a:lnTo>
                <a:lnTo>
                  <a:pt x="985" y="561"/>
                </a:lnTo>
                <a:lnTo>
                  <a:pt x="898" y="538"/>
                </a:lnTo>
                <a:lnTo>
                  <a:pt x="840" y="538"/>
                </a:lnTo>
                <a:lnTo>
                  <a:pt x="782" y="538"/>
                </a:lnTo>
                <a:lnTo>
                  <a:pt x="695" y="516"/>
                </a:lnTo>
                <a:lnTo>
                  <a:pt x="608" y="493"/>
                </a:lnTo>
                <a:lnTo>
                  <a:pt x="551" y="471"/>
                </a:lnTo>
                <a:lnTo>
                  <a:pt x="493" y="426"/>
                </a:lnTo>
                <a:lnTo>
                  <a:pt x="435" y="404"/>
                </a:lnTo>
                <a:lnTo>
                  <a:pt x="348" y="359"/>
                </a:lnTo>
                <a:lnTo>
                  <a:pt x="261" y="336"/>
                </a:lnTo>
                <a:lnTo>
                  <a:pt x="203" y="314"/>
                </a:lnTo>
                <a:lnTo>
                  <a:pt x="87" y="359"/>
                </a:lnTo>
                <a:lnTo>
                  <a:pt x="87" y="292"/>
                </a:lnTo>
                <a:lnTo>
                  <a:pt x="0" y="157"/>
                </a:lnTo>
                <a:lnTo>
                  <a:pt x="87" y="292"/>
                </a:lnTo>
                <a:lnTo>
                  <a:pt x="51" y="297"/>
                </a:lnTo>
              </a:path>
            </a:pathLst>
          </a:custGeom>
          <a:solidFill>
            <a:srgbClr val="6E0043"/>
          </a:solidFill>
          <a:ln w="12700" cap="rnd" cmpd="sng">
            <a:noFill/>
            <a:prstDash val="solid"/>
            <a:round/>
            <a:headEnd type="none" w="med" len="med"/>
            <a:tailEnd type="none" w="med" len="med"/>
          </a:ln>
        </p:spPr>
        <p:txBody>
          <a:bodyPr/>
          <a:lstStyle/>
          <a:p>
            <a:endParaRPr lang="es-ES"/>
          </a:p>
        </p:txBody>
      </p:sp>
      <p:sp>
        <p:nvSpPr>
          <p:cNvPr id="5617666" name="Rectangle 3"/>
          <p:cNvSpPr>
            <a:spLocks noChangeArrowheads="1"/>
          </p:cNvSpPr>
          <p:nvPr/>
        </p:nvSpPr>
        <p:spPr bwMode="auto">
          <a:xfrm>
            <a:off x="1979712" y="5799138"/>
            <a:ext cx="7164288" cy="1058862"/>
          </a:xfrm>
          <a:prstGeom prst="rect">
            <a:avLst/>
          </a:prstGeom>
          <a:solidFill>
            <a:srgbClr val="6E0043"/>
          </a:soli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nvGrpSpPr>
          <p:cNvPr id="2" name="Group 4"/>
          <p:cNvGrpSpPr>
            <a:grpSpLocks/>
          </p:cNvGrpSpPr>
          <p:nvPr/>
        </p:nvGrpSpPr>
        <p:grpSpPr bwMode="auto">
          <a:xfrm>
            <a:off x="3001963" y="1587500"/>
            <a:ext cx="3024187" cy="3706813"/>
            <a:chOff x="1891" y="1000"/>
            <a:chExt cx="1905" cy="2335"/>
          </a:xfrm>
        </p:grpSpPr>
        <p:grpSp>
          <p:nvGrpSpPr>
            <p:cNvPr id="3" name="Group 5"/>
            <p:cNvGrpSpPr>
              <a:grpSpLocks/>
            </p:cNvGrpSpPr>
            <p:nvPr/>
          </p:nvGrpSpPr>
          <p:grpSpPr bwMode="auto">
            <a:xfrm>
              <a:off x="1891" y="1049"/>
              <a:ext cx="1825" cy="2286"/>
              <a:chOff x="1891" y="1049"/>
              <a:chExt cx="1825" cy="2286"/>
            </a:xfrm>
          </p:grpSpPr>
          <p:sp>
            <p:nvSpPr>
              <p:cNvPr id="5617756" name="Oval 6"/>
              <p:cNvSpPr>
                <a:spLocks noChangeArrowheads="1"/>
              </p:cNvSpPr>
              <p:nvPr/>
            </p:nvSpPr>
            <p:spPr bwMode="auto">
              <a:xfrm>
                <a:off x="1891" y="2461"/>
                <a:ext cx="1825" cy="874"/>
              </a:xfrm>
              <a:prstGeom prst="ellipse">
                <a:avLst/>
              </a:prstGeom>
              <a:solidFill>
                <a:srgbClr val="6E0043"/>
              </a:solidFill>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57" name="Rectangle 7"/>
              <p:cNvSpPr>
                <a:spLocks noChangeArrowheads="1"/>
              </p:cNvSpPr>
              <p:nvPr/>
            </p:nvSpPr>
            <p:spPr bwMode="auto">
              <a:xfrm rot="1080000">
                <a:off x="2847" y="1049"/>
                <a:ext cx="609" cy="1881"/>
              </a:xfrm>
              <a:prstGeom prst="rect">
                <a:avLst/>
              </a:prstGeom>
              <a:solidFill>
                <a:srgbClr val="6E0043"/>
              </a:soli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58" name="Freeform 8"/>
              <p:cNvSpPr>
                <a:spLocks/>
              </p:cNvSpPr>
              <p:nvPr/>
            </p:nvSpPr>
            <p:spPr bwMode="auto">
              <a:xfrm>
                <a:off x="2151" y="2058"/>
                <a:ext cx="1509" cy="1008"/>
              </a:xfrm>
              <a:custGeom>
                <a:avLst/>
                <a:gdLst>
                  <a:gd name="T0" fmla="*/ 696 w 1509"/>
                  <a:gd name="T1" fmla="*/ 0 h 1008"/>
                  <a:gd name="T2" fmla="*/ 638 w 1509"/>
                  <a:gd name="T3" fmla="*/ 90 h 1008"/>
                  <a:gd name="T4" fmla="*/ 551 w 1509"/>
                  <a:gd name="T5" fmla="*/ 201 h 1008"/>
                  <a:gd name="T6" fmla="*/ 464 w 1509"/>
                  <a:gd name="T7" fmla="*/ 291 h 1008"/>
                  <a:gd name="T8" fmla="*/ 348 w 1509"/>
                  <a:gd name="T9" fmla="*/ 336 h 1008"/>
                  <a:gd name="T10" fmla="*/ 261 w 1509"/>
                  <a:gd name="T11" fmla="*/ 425 h 1008"/>
                  <a:gd name="T12" fmla="*/ 174 w 1509"/>
                  <a:gd name="T13" fmla="*/ 492 h 1008"/>
                  <a:gd name="T14" fmla="*/ 58 w 1509"/>
                  <a:gd name="T15" fmla="*/ 559 h 1008"/>
                  <a:gd name="T16" fmla="*/ 0 w 1509"/>
                  <a:gd name="T17" fmla="*/ 649 h 1008"/>
                  <a:gd name="T18" fmla="*/ 58 w 1509"/>
                  <a:gd name="T19" fmla="*/ 738 h 1008"/>
                  <a:gd name="T20" fmla="*/ 145 w 1509"/>
                  <a:gd name="T21" fmla="*/ 850 h 1008"/>
                  <a:gd name="T22" fmla="*/ 232 w 1509"/>
                  <a:gd name="T23" fmla="*/ 917 h 1008"/>
                  <a:gd name="T24" fmla="*/ 406 w 1509"/>
                  <a:gd name="T25" fmla="*/ 962 h 1008"/>
                  <a:gd name="T26" fmla="*/ 522 w 1509"/>
                  <a:gd name="T27" fmla="*/ 1007 h 1008"/>
                  <a:gd name="T28" fmla="*/ 638 w 1509"/>
                  <a:gd name="T29" fmla="*/ 1007 h 1008"/>
                  <a:gd name="T30" fmla="*/ 754 w 1509"/>
                  <a:gd name="T31" fmla="*/ 1007 h 1008"/>
                  <a:gd name="T32" fmla="*/ 899 w 1509"/>
                  <a:gd name="T33" fmla="*/ 985 h 1008"/>
                  <a:gd name="T34" fmla="*/ 1044 w 1509"/>
                  <a:gd name="T35" fmla="*/ 940 h 1008"/>
                  <a:gd name="T36" fmla="*/ 1160 w 1509"/>
                  <a:gd name="T37" fmla="*/ 917 h 1008"/>
                  <a:gd name="T38" fmla="*/ 1276 w 1509"/>
                  <a:gd name="T39" fmla="*/ 850 h 1008"/>
                  <a:gd name="T40" fmla="*/ 1392 w 1509"/>
                  <a:gd name="T41" fmla="*/ 828 h 1008"/>
                  <a:gd name="T42" fmla="*/ 1508 w 1509"/>
                  <a:gd name="T43" fmla="*/ 783 h 1008"/>
                  <a:gd name="T44" fmla="*/ 1421 w 1509"/>
                  <a:gd name="T45" fmla="*/ 716 h 1008"/>
                  <a:gd name="T46" fmla="*/ 1363 w 1509"/>
                  <a:gd name="T47" fmla="*/ 627 h 1008"/>
                  <a:gd name="T48" fmla="*/ 1305 w 1509"/>
                  <a:gd name="T49" fmla="*/ 537 h 1008"/>
                  <a:gd name="T50" fmla="*/ 1247 w 1509"/>
                  <a:gd name="T51" fmla="*/ 448 h 1008"/>
                  <a:gd name="T52" fmla="*/ 1218 w 1509"/>
                  <a:gd name="T53" fmla="*/ 358 h 1008"/>
                  <a:gd name="T54" fmla="*/ 1189 w 1509"/>
                  <a:gd name="T55" fmla="*/ 269 h 1008"/>
                  <a:gd name="T56" fmla="*/ 1160 w 1509"/>
                  <a:gd name="T57" fmla="*/ 179 h 1008"/>
                  <a:gd name="T58" fmla="*/ 1131 w 1509"/>
                  <a:gd name="T59" fmla="*/ 90 h 1008"/>
                  <a:gd name="T60" fmla="*/ 1015 w 1509"/>
                  <a:gd name="T61" fmla="*/ 22 h 1008"/>
                  <a:gd name="T62" fmla="*/ 899 w 1509"/>
                  <a:gd name="T63" fmla="*/ 22 h 1008"/>
                  <a:gd name="T64" fmla="*/ 783 w 1509"/>
                  <a:gd name="T65" fmla="*/ 22 h 1008"/>
                  <a:gd name="T66" fmla="*/ 667 w 1509"/>
                  <a:gd name="T67" fmla="*/ 45 h 10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09"/>
                  <a:gd name="T103" fmla="*/ 0 h 1008"/>
                  <a:gd name="T104" fmla="*/ 1509 w 1509"/>
                  <a:gd name="T105" fmla="*/ 1008 h 10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09" h="1008">
                    <a:moveTo>
                      <a:pt x="696" y="0"/>
                    </a:moveTo>
                    <a:lnTo>
                      <a:pt x="696" y="0"/>
                    </a:lnTo>
                    <a:lnTo>
                      <a:pt x="667" y="22"/>
                    </a:lnTo>
                    <a:lnTo>
                      <a:pt x="638" y="90"/>
                    </a:lnTo>
                    <a:lnTo>
                      <a:pt x="580" y="157"/>
                    </a:lnTo>
                    <a:lnTo>
                      <a:pt x="551" y="201"/>
                    </a:lnTo>
                    <a:lnTo>
                      <a:pt x="493" y="246"/>
                    </a:lnTo>
                    <a:lnTo>
                      <a:pt x="464" y="291"/>
                    </a:lnTo>
                    <a:lnTo>
                      <a:pt x="406" y="313"/>
                    </a:lnTo>
                    <a:lnTo>
                      <a:pt x="348" y="336"/>
                    </a:lnTo>
                    <a:lnTo>
                      <a:pt x="290" y="380"/>
                    </a:lnTo>
                    <a:lnTo>
                      <a:pt x="261" y="425"/>
                    </a:lnTo>
                    <a:lnTo>
                      <a:pt x="203" y="448"/>
                    </a:lnTo>
                    <a:lnTo>
                      <a:pt x="174" y="492"/>
                    </a:lnTo>
                    <a:lnTo>
                      <a:pt x="116" y="515"/>
                    </a:lnTo>
                    <a:lnTo>
                      <a:pt x="58" y="559"/>
                    </a:lnTo>
                    <a:lnTo>
                      <a:pt x="0" y="604"/>
                    </a:lnTo>
                    <a:lnTo>
                      <a:pt x="0" y="649"/>
                    </a:lnTo>
                    <a:lnTo>
                      <a:pt x="29" y="694"/>
                    </a:lnTo>
                    <a:lnTo>
                      <a:pt x="58" y="738"/>
                    </a:lnTo>
                    <a:lnTo>
                      <a:pt x="116" y="806"/>
                    </a:lnTo>
                    <a:lnTo>
                      <a:pt x="145" y="850"/>
                    </a:lnTo>
                    <a:lnTo>
                      <a:pt x="203" y="873"/>
                    </a:lnTo>
                    <a:lnTo>
                      <a:pt x="232" y="917"/>
                    </a:lnTo>
                    <a:lnTo>
                      <a:pt x="319" y="940"/>
                    </a:lnTo>
                    <a:lnTo>
                      <a:pt x="406" y="962"/>
                    </a:lnTo>
                    <a:lnTo>
                      <a:pt x="464" y="985"/>
                    </a:lnTo>
                    <a:lnTo>
                      <a:pt x="522" y="1007"/>
                    </a:lnTo>
                    <a:lnTo>
                      <a:pt x="580" y="1007"/>
                    </a:lnTo>
                    <a:lnTo>
                      <a:pt x="638" y="1007"/>
                    </a:lnTo>
                    <a:lnTo>
                      <a:pt x="696" y="1007"/>
                    </a:lnTo>
                    <a:lnTo>
                      <a:pt x="754" y="1007"/>
                    </a:lnTo>
                    <a:lnTo>
                      <a:pt x="841" y="985"/>
                    </a:lnTo>
                    <a:lnTo>
                      <a:pt x="899" y="985"/>
                    </a:lnTo>
                    <a:lnTo>
                      <a:pt x="986" y="962"/>
                    </a:lnTo>
                    <a:lnTo>
                      <a:pt x="1044" y="940"/>
                    </a:lnTo>
                    <a:lnTo>
                      <a:pt x="1102" y="940"/>
                    </a:lnTo>
                    <a:lnTo>
                      <a:pt x="1160" y="917"/>
                    </a:lnTo>
                    <a:lnTo>
                      <a:pt x="1218" y="895"/>
                    </a:lnTo>
                    <a:lnTo>
                      <a:pt x="1276" y="850"/>
                    </a:lnTo>
                    <a:lnTo>
                      <a:pt x="1334" y="850"/>
                    </a:lnTo>
                    <a:lnTo>
                      <a:pt x="1392" y="828"/>
                    </a:lnTo>
                    <a:lnTo>
                      <a:pt x="1450" y="806"/>
                    </a:lnTo>
                    <a:lnTo>
                      <a:pt x="1508" y="783"/>
                    </a:lnTo>
                    <a:lnTo>
                      <a:pt x="1479" y="738"/>
                    </a:lnTo>
                    <a:lnTo>
                      <a:pt x="1421" y="716"/>
                    </a:lnTo>
                    <a:lnTo>
                      <a:pt x="1421" y="671"/>
                    </a:lnTo>
                    <a:lnTo>
                      <a:pt x="1363" y="627"/>
                    </a:lnTo>
                    <a:lnTo>
                      <a:pt x="1334" y="582"/>
                    </a:lnTo>
                    <a:lnTo>
                      <a:pt x="1305" y="537"/>
                    </a:lnTo>
                    <a:lnTo>
                      <a:pt x="1276" y="492"/>
                    </a:lnTo>
                    <a:lnTo>
                      <a:pt x="1247" y="448"/>
                    </a:lnTo>
                    <a:lnTo>
                      <a:pt x="1218" y="403"/>
                    </a:lnTo>
                    <a:lnTo>
                      <a:pt x="1218" y="358"/>
                    </a:lnTo>
                    <a:lnTo>
                      <a:pt x="1189" y="313"/>
                    </a:lnTo>
                    <a:lnTo>
                      <a:pt x="1189" y="269"/>
                    </a:lnTo>
                    <a:lnTo>
                      <a:pt x="1160" y="224"/>
                    </a:lnTo>
                    <a:lnTo>
                      <a:pt x="1160" y="179"/>
                    </a:lnTo>
                    <a:lnTo>
                      <a:pt x="1160" y="134"/>
                    </a:lnTo>
                    <a:lnTo>
                      <a:pt x="1131" y="90"/>
                    </a:lnTo>
                    <a:lnTo>
                      <a:pt x="1073" y="45"/>
                    </a:lnTo>
                    <a:lnTo>
                      <a:pt x="1015" y="22"/>
                    </a:lnTo>
                    <a:lnTo>
                      <a:pt x="957" y="22"/>
                    </a:lnTo>
                    <a:lnTo>
                      <a:pt x="899" y="22"/>
                    </a:lnTo>
                    <a:lnTo>
                      <a:pt x="841" y="22"/>
                    </a:lnTo>
                    <a:lnTo>
                      <a:pt x="783" y="22"/>
                    </a:lnTo>
                    <a:lnTo>
                      <a:pt x="725" y="45"/>
                    </a:lnTo>
                    <a:lnTo>
                      <a:pt x="667" y="45"/>
                    </a:lnTo>
                  </a:path>
                </a:pathLst>
              </a:custGeom>
              <a:solidFill>
                <a:srgbClr val="6E0043"/>
              </a:solidFill>
              <a:ln w="12700" cap="rnd" cmpd="sng">
                <a:noFill/>
                <a:prstDash val="solid"/>
                <a:round/>
                <a:headEnd type="none" w="med" len="med"/>
                <a:tailEnd type="none" w="med" len="med"/>
              </a:ln>
            </p:spPr>
            <p:txBody>
              <a:bodyPr/>
              <a:lstStyle/>
              <a:p>
                <a:endParaRPr lang="es-ES"/>
              </a:p>
            </p:txBody>
          </p:sp>
        </p:grpSp>
        <p:sp>
          <p:nvSpPr>
            <p:cNvPr id="5617755" name="AutoShape 9"/>
            <p:cNvSpPr>
              <a:spLocks noChangeArrowheads="1"/>
            </p:cNvSpPr>
            <p:nvPr/>
          </p:nvSpPr>
          <p:spPr bwMode="auto">
            <a:xfrm>
              <a:off x="3008" y="1000"/>
              <a:ext cx="788" cy="446"/>
            </a:xfrm>
            <a:prstGeom prst="parallelogram">
              <a:avLst>
                <a:gd name="adj" fmla="val 35868"/>
              </a:avLst>
            </a:prstGeom>
            <a:solidFill>
              <a:srgbClr val="6E0043"/>
            </a:soli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sp>
        <p:nvSpPr>
          <p:cNvPr id="5617668" name="Oval 10"/>
          <p:cNvSpPr>
            <a:spLocks noChangeArrowheads="1"/>
          </p:cNvSpPr>
          <p:nvPr/>
        </p:nvSpPr>
        <p:spPr bwMode="auto">
          <a:xfrm>
            <a:off x="3460750" y="4405313"/>
            <a:ext cx="552450" cy="425450"/>
          </a:xfrm>
          <a:prstGeom prst="ellipse">
            <a:avLst/>
          </a:prstGeom>
          <a:gradFill rotWithShape="0">
            <a:gsLst>
              <a:gs pos="0">
                <a:srgbClr val="6E0043"/>
              </a:gs>
              <a:gs pos="50000">
                <a:srgbClr val="420028"/>
              </a:gs>
              <a:gs pos="100000">
                <a:srgbClr val="6E0043"/>
              </a:gs>
            </a:gsLst>
            <a:lin ang="5400000" scaled="1"/>
          </a:gradFill>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69" name="Oval 11"/>
          <p:cNvSpPr>
            <a:spLocks noChangeArrowheads="1"/>
          </p:cNvSpPr>
          <p:nvPr/>
        </p:nvSpPr>
        <p:spPr bwMode="auto">
          <a:xfrm>
            <a:off x="3322638" y="4619625"/>
            <a:ext cx="552450" cy="425450"/>
          </a:xfrm>
          <a:prstGeom prst="ellipse">
            <a:avLst/>
          </a:prstGeom>
          <a:gradFill rotWithShape="0">
            <a:gsLst>
              <a:gs pos="0">
                <a:srgbClr val="6E0043"/>
              </a:gs>
              <a:gs pos="50000">
                <a:srgbClr val="420028"/>
              </a:gs>
              <a:gs pos="100000">
                <a:srgbClr val="6E0043"/>
              </a:gs>
            </a:gsLst>
            <a:lin ang="5400000" scaled="1"/>
          </a:gradFill>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0" name="AutoShape 12"/>
          <p:cNvSpPr>
            <a:spLocks noChangeArrowheads="1"/>
          </p:cNvSpPr>
          <p:nvPr/>
        </p:nvSpPr>
        <p:spPr bwMode="auto">
          <a:xfrm>
            <a:off x="3375025" y="4746625"/>
            <a:ext cx="125413" cy="96838"/>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1" name="AutoShape 13"/>
          <p:cNvSpPr>
            <a:spLocks noChangeArrowheads="1"/>
          </p:cNvSpPr>
          <p:nvPr/>
        </p:nvSpPr>
        <p:spPr bwMode="auto">
          <a:xfrm rot="-3600000">
            <a:off x="3409950" y="4872038"/>
            <a:ext cx="125413"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2" name="AutoShape 14"/>
          <p:cNvSpPr>
            <a:spLocks noChangeArrowheads="1"/>
          </p:cNvSpPr>
          <p:nvPr/>
        </p:nvSpPr>
        <p:spPr bwMode="auto">
          <a:xfrm rot="780000">
            <a:off x="3592513" y="4899025"/>
            <a:ext cx="127000"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3" name="AutoShape 15"/>
          <p:cNvSpPr>
            <a:spLocks noChangeArrowheads="1"/>
          </p:cNvSpPr>
          <p:nvPr/>
        </p:nvSpPr>
        <p:spPr bwMode="auto">
          <a:xfrm rot="-1080000">
            <a:off x="3502025" y="4687888"/>
            <a:ext cx="123825" cy="92075"/>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4" name="AutoShape 16"/>
          <p:cNvSpPr>
            <a:spLocks noChangeArrowheads="1"/>
          </p:cNvSpPr>
          <p:nvPr/>
        </p:nvSpPr>
        <p:spPr bwMode="auto">
          <a:xfrm rot="10800000">
            <a:off x="3548063" y="4818063"/>
            <a:ext cx="125412" cy="9525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5" name="AutoShape 17"/>
          <p:cNvSpPr>
            <a:spLocks noChangeArrowheads="1"/>
          </p:cNvSpPr>
          <p:nvPr/>
        </p:nvSpPr>
        <p:spPr bwMode="auto">
          <a:xfrm rot="1140000">
            <a:off x="3721100" y="4829175"/>
            <a:ext cx="123825"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6" name="AutoShape 18"/>
          <p:cNvSpPr>
            <a:spLocks noChangeArrowheads="1"/>
          </p:cNvSpPr>
          <p:nvPr/>
        </p:nvSpPr>
        <p:spPr bwMode="auto">
          <a:xfrm>
            <a:off x="3686175" y="4695825"/>
            <a:ext cx="125413"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7" name="AutoShape 19"/>
          <p:cNvSpPr>
            <a:spLocks noChangeArrowheads="1"/>
          </p:cNvSpPr>
          <p:nvPr/>
        </p:nvSpPr>
        <p:spPr bwMode="auto">
          <a:xfrm rot="-2760000">
            <a:off x="3813970" y="4625181"/>
            <a:ext cx="125412" cy="92075"/>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8" name="AutoShape 20"/>
          <p:cNvSpPr>
            <a:spLocks noChangeArrowheads="1"/>
          </p:cNvSpPr>
          <p:nvPr/>
        </p:nvSpPr>
        <p:spPr bwMode="auto">
          <a:xfrm rot="1620000">
            <a:off x="3502025" y="4508500"/>
            <a:ext cx="123825"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79" name="AutoShape 21"/>
          <p:cNvSpPr>
            <a:spLocks noChangeArrowheads="1"/>
          </p:cNvSpPr>
          <p:nvPr/>
        </p:nvSpPr>
        <p:spPr bwMode="auto">
          <a:xfrm>
            <a:off x="3721100" y="4427538"/>
            <a:ext cx="123825"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0" name="AutoShape 22"/>
          <p:cNvSpPr>
            <a:spLocks noChangeArrowheads="1"/>
          </p:cNvSpPr>
          <p:nvPr/>
        </p:nvSpPr>
        <p:spPr bwMode="auto">
          <a:xfrm rot="-840000">
            <a:off x="3848100" y="4500563"/>
            <a:ext cx="125413"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1" name="AutoShape 23"/>
          <p:cNvSpPr>
            <a:spLocks noChangeArrowheads="1"/>
          </p:cNvSpPr>
          <p:nvPr/>
        </p:nvSpPr>
        <p:spPr bwMode="auto">
          <a:xfrm>
            <a:off x="3697288" y="4537075"/>
            <a:ext cx="127000" cy="92075"/>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2" name="AutoShape 24"/>
          <p:cNvSpPr>
            <a:spLocks noChangeArrowheads="1"/>
          </p:cNvSpPr>
          <p:nvPr/>
        </p:nvSpPr>
        <p:spPr bwMode="auto">
          <a:xfrm rot="-1980000">
            <a:off x="3581400" y="4454525"/>
            <a:ext cx="127000"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3" name="Oval 25"/>
          <p:cNvSpPr>
            <a:spLocks noChangeArrowheads="1"/>
          </p:cNvSpPr>
          <p:nvPr/>
        </p:nvSpPr>
        <p:spPr bwMode="auto">
          <a:xfrm>
            <a:off x="4565650" y="4295775"/>
            <a:ext cx="552450" cy="428625"/>
          </a:xfrm>
          <a:prstGeom prst="ellipse">
            <a:avLst/>
          </a:prstGeom>
          <a:gradFill rotWithShape="0">
            <a:gsLst>
              <a:gs pos="0">
                <a:srgbClr val="6E0043"/>
              </a:gs>
              <a:gs pos="50000">
                <a:srgbClr val="420028"/>
              </a:gs>
              <a:gs pos="100000">
                <a:srgbClr val="6E0043"/>
              </a:gs>
            </a:gsLst>
            <a:lin ang="5400000" scaled="1"/>
          </a:gradFill>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4" name="AutoShape 26"/>
          <p:cNvSpPr>
            <a:spLocks noChangeArrowheads="1"/>
          </p:cNvSpPr>
          <p:nvPr/>
        </p:nvSpPr>
        <p:spPr bwMode="auto">
          <a:xfrm>
            <a:off x="4640263" y="4357688"/>
            <a:ext cx="125412" cy="9525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5" name="AutoShape 27"/>
          <p:cNvSpPr>
            <a:spLocks noChangeArrowheads="1"/>
          </p:cNvSpPr>
          <p:nvPr/>
        </p:nvSpPr>
        <p:spPr bwMode="auto">
          <a:xfrm rot="-1620000">
            <a:off x="4697413" y="4524375"/>
            <a:ext cx="125412" cy="96838"/>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6" name="AutoShape 28"/>
          <p:cNvSpPr>
            <a:spLocks noChangeArrowheads="1"/>
          </p:cNvSpPr>
          <p:nvPr/>
        </p:nvSpPr>
        <p:spPr bwMode="auto">
          <a:xfrm rot="-960000">
            <a:off x="4754563" y="4419600"/>
            <a:ext cx="125412" cy="92075"/>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7" name="AutoShape 29"/>
          <p:cNvSpPr>
            <a:spLocks noChangeArrowheads="1"/>
          </p:cNvSpPr>
          <p:nvPr/>
        </p:nvSpPr>
        <p:spPr bwMode="auto">
          <a:xfrm>
            <a:off x="4927600" y="4411663"/>
            <a:ext cx="125413" cy="92075"/>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8" name="AutoShape 30"/>
          <p:cNvSpPr>
            <a:spLocks noChangeArrowheads="1"/>
          </p:cNvSpPr>
          <p:nvPr/>
        </p:nvSpPr>
        <p:spPr bwMode="auto">
          <a:xfrm rot="4620000">
            <a:off x="4617244" y="4474369"/>
            <a:ext cx="123825"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89" name="AutoShape 31"/>
          <p:cNvSpPr>
            <a:spLocks noChangeArrowheads="1"/>
          </p:cNvSpPr>
          <p:nvPr/>
        </p:nvSpPr>
        <p:spPr bwMode="auto">
          <a:xfrm rot="12600000" flipH="1">
            <a:off x="3881438" y="5370513"/>
            <a:ext cx="125412"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0" name="AutoShape 32"/>
          <p:cNvSpPr>
            <a:spLocks noChangeArrowheads="1"/>
          </p:cNvSpPr>
          <p:nvPr/>
        </p:nvSpPr>
        <p:spPr bwMode="auto">
          <a:xfrm rot="2040000">
            <a:off x="4846638" y="4516438"/>
            <a:ext cx="125412"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1" name="Line 33"/>
          <p:cNvSpPr>
            <a:spLocks noChangeShapeType="1"/>
          </p:cNvSpPr>
          <p:nvPr/>
        </p:nvSpPr>
        <p:spPr bwMode="auto">
          <a:xfrm>
            <a:off x="4762500" y="4197350"/>
            <a:ext cx="53975" cy="149225"/>
          </a:xfrm>
          <a:prstGeom prst="line">
            <a:avLst/>
          </a:prstGeom>
          <a:noFill/>
          <a:ln w="25400">
            <a:solidFill>
              <a:srgbClr val="618FFD"/>
            </a:solidFill>
            <a:round/>
            <a:headEnd/>
            <a:tailEnd/>
          </a:ln>
        </p:spPr>
        <p:txBody>
          <a:bodyPr wrap="none" anchor="ctr"/>
          <a:lstStyle/>
          <a:p>
            <a:endParaRPr lang="es-ES"/>
          </a:p>
        </p:txBody>
      </p:sp>
      <p:sp>
        <p:nvSpPr>
          <p:cNvPr id="5617692" name="Line 34"/>
          <p:cNvSpPr>
            <a:spLocks noChangeShapeType="1"/>
          </p:cNvSpPr>
          <p:nvPr/>
        </p:nvSpPr>
        <p:spPr bwMode="auto">
          <a:xfrm>
            <a:off x="4902200" y="4197350"/>
            <a:ext cx="53975" cy="149225"/>
          </a:xfrm>
          <a:prstGeom prst="line">
            <a:avLst/>
          </a:prstGeom>
          <a:noFill/>
          <a:ln w="25400">
            <a:solidFill>
              <a:srgbClr val="618FFD"/>
            </a:solidFill>
            <a:round/>
            <a:headEnd/>
            <a:tailEnd/>
          </a:ln>
        </p:spPr>
        <p:txBody>
          <a:bodyPr wrap="none" anchor="ctr"/>
          <a:lstStyle/>
          <a:p>
            <a:endParaRPr lang="es-ES"/>
          </a:p>
        </p:txBody>
      </p:sp>
      <p:sp>
        <p:nvSpPr>
          <p:cNvPr id="5617693" name="Oval 35"/>
          <p:cNvSpPr>
            <a:spLocks noChangeArrowheads="1"/>
          </p:cNvSpPr>
          <p:nvPr/>
        </p:nvSpPr>
        <p:spPr bwMode="auto">
          <a:xfrm>
            <a:off x="4214813" y="4911725"/>
            <a:ext cx="379412" cy="390525"/>
          </a:xfrm>
          <a:prstGeom prst="ellipse">
            <a:avLst/>
          </a:prstGeom>
          <a:gradFill rotWithShape="0">
            <a:gsLst>
              <a:gs pos="0">
                <a:srgbClr val="210014"/>
              </a:gs>
              <a:gs pos="50000">
                <a:srgbClr val="6E0043"/>
              </a:gs>
              <a:gs pos="100000">
                <a:srgbClr val="210014"/>
              </a:gs>
            </a:gsLst>
            <a:lin ang="5400000" scaled="1"/>
          </a:gradFill>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4" name="AutoShape 36"/>
          <p:cNvSpPr>
            <a:spLocks noChangeArrowheads="1"/>
          </p:cNvSpPr>
          <p:nvPr/>
        </p:nvSpPr>
        <p:spPr bwMode="auto">
          <a:xfrm rot="-7260000">
            <a:off x="4294981" y="5052220"/>
            <a:ext cx="123825"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5" name="AutoShape 37"/>
          <p:cNvSpPr>
            <a:spLocks noChangeArrowheads="1"/>
          </p:cNvSpPr>
          <p:nvPr/>
        </p:nvSpPr>
        <p:spPr bwMode="auto">
          <a:xfrm rot="10800000" flipH="1">
            <a:off x="4157663" y="5370513"/>
            <a:ext cx="125412"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6" name="AutoShape 38"/>
          <p:cNvSpPr>
            <a:spLocks noChangeArrowheads="1"/>
          </p:cNvSpPr>
          <p:nvPr/>
        </p:nvSpPr>
        <p:spPr bwMode="auto">
          <a:xfrm rot="10800000" flipH="1">
            <a:off x="4545013" y="5400675"/>
            <a:ext cx="127000" cy="9525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7" name="AutoShape 39"/>
          <p:cNvSpPr>
            <a:spLocks noChangeArrowheads="1"/>
          </p:cNvSpPr>
          <p:nvPr/>
        </p:nvSpPr>
        <p:spPr bwMode="auto">
          <a:xfrm rot="11220000" flipH="1">
            <a:off x="4367213" y="5484813"/>
            <a:ext cx="125412"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8" name="AutoShape 40"/>
          <p:cNvSpPr>
            <a:spLocks noChangeArrowheads="1"/>
          </p:cNvSpPr>
          <p:nvPr/>
        </p:nvSpPr>
        <p:spPr bwMode="auto">
          <a:xfrm rot="12720000" flipH="1">
            <a:off x="4868863" y="5345113"/>
            <a:ext cx="125412"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699" name="AutoShape 41"/>
          <p:cNvSpPr>
            <a:spLocks noChangeArrowheads="1"/>
          </p:cNvSpPr>
          <p:nvPr/>
        </p:nvSpPr>
        <p:spPr bwMode="auto">
          <a:xfrm rot="8040000" flipH="1">
            <a:off x="5846763" y="5389563"/>
            <a:ext cx="125412" cy="93662"/>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0" name="Rectangle 42"/>
          <p:cNvSpPr>
            <a:spLocks noChangeArrowheads="1"/>
          </p:cNvSpPr>
          <p:nvPr/>
        </p:nvSpPr>
        <p:spPr bwMode="auto">
          <a:xfrm rot="900000">
            <a:off x="3276600" y="556260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01" name="AutoShape 43"/>
          <p:cNvSpPr>
            <a:spLocks noChangeArrowheads="1"/>
          </p:cNvSpPr>
          <p:nvPr/>
        </p:nvSpPr>
        <p:spPr bwMode="auto">
          <a:xfrm rot="12000000" flipH="1">
            <a:off x="3308350" y="5543550"/>
            <a:ext cx="152400" cy="1524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2" name="Rectangle 44"/>
          <p:cNvSpPr>
            <a:spLocks noChangeArrowheads="1"/>
          </p:cNvSpPr>
          <p:nvPr/>
        </p:nvSpPr>
        <p:spPr bwMode="auto">
          <a:xfrm rot="480000">
            <a:off x="3594100" y="560070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3" name="AutoShape 45"/>
          <p:cNvSpPr>
            <a:spLocks noChangeArrowheads="1"/>
          </p:cNvSpPr>
          <p:nvPr/>
        </p:nvSpPr>
        <p:spPr bwMode="auto">
          <a:xfrm rot="11220000" flipH="1">
            <a:off x="3617913" y="5591175"/>
            <a:ext cx="127000" cy="9525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04" name="Oval 46"/>
          <p:cNvSpPr>
            <a:spLocks noChangeArrowheads="1"/>
          </p:cNvSpPr>
          <p:nvPr/>
        </p:nvSpPr>
        <p:spPr bwMode="auto">
          <a:xfrm>
            <a:off x="4349750" y="5283200"/>
            <a:ext cx="146050" cy="57150"/>
          </a:xfrm>
          <a:prstGeom prst="ellipse">
            <a:avLst/>
          </a:prstGeom>
          <a:ln w="12700">
            <a:noFill/>
            <a:round/>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5" name="Rectangle 47"/>
          <p:cNvSpPr>
            <a:spLocks noChangeArrowheads="1"/>
          </p:cNvSpPr>
          <p:nvPr/>
        </p:nvSpPr>
        <p:spPr bwMode="auto">
          <a:xfrm rot="240000">
            <a:off x="4051300" y="560070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6" name="AutoShape 48"/>
          <p:cNvSpPr>
            <a:spLocks noChangeArrowheads="1"/>
          </p:cNvSpPr>
          <p:nvPr/>
        </p:nvSpPr>
        <p:spPr bwMode="auto">
          <a:xfrm rot="10980000" flipH="1">
            <a:off x="4075113" y="5591175"/>
            <a:ext cx="127000" cy="9525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07" name="Rectangle 49"/>
          <p:cNvSpPr>
            <a:spLocks noChangeArrowheads="1"/>
          </p:cNvSpPr>
          <p:nvPr/>
        </p:nvSpPr>
        <p:spPr bwMode="auto">
          <a:xfrm rot="120000">
            <a:off x="4337050" y="560070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08" name="AutoShape 50"/>
          <p:cNvSpPr>
            <a:spLocks noChangeArrowheads="1"/>
          </p:cNvSpPr>
          <p:nvPr/>
        </p:nvSpPr>
        <p:spPr bwMode="auto">
          <a:xfrm rot="11220000" flipH="1">
            <a:off x="4349750" y="5562600"/>
            <a:ext cx="152400" cy="1524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nvGrpSpPr>
          <p:cNvPr id="4" name="Group 51"/>
          <p:cNvGrpSpPr>
            <a:grpSpLocks/>
          </p:cNvGrpSpPr>
          <p:nvPr/>
        </p:nvGrpSpPr>
        <p:grpSpPr bwMode="auto">
          <a:xfrm>
            <a:off x="5113338" y="5551488"/>
            <a:ext cx="152400" cy="315912"/>
            <a:chOff x="3221" y="3497"/>
            <a:chExt cx="96" cy="199"/>
          </a:xfrm>
        </p:grpSpPr>
        <p:sp>
          <p:nvSpPr>
            <p:cNvPr id="5617752" name="Rectangle 52"/>
            <p:cNvSpPr>
              <a:spLocks noChangeArrowheads="1"/>
            </p:cNvSpPr>
            <p:nvPr/>
          </p:nvSpPr>
          <p:spPr bwMode="auto">
            <a:xfrm rot="-360000">
              <a:off x="3221" y="3504"/>
              <a:ext cx="96" cy="192"/>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53" name="AutoShape 53"/>
            <p:cNvSpPr>
              <a:spLocks noChangeArrowheads="1"/>
            </p:cNvSpPr>
            <p:nvPr/>
          </p:nvSpPr>
          <p:spPr bwMode="auto">
            <a:xfrm rot="10380000" flipH="1">
              <a:off x="3223" y="3497"/>
              <a:ext cx="80" cy="6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sp>
        <p:nvSpPr>
          <p:cNvPr id="5617710" name="Rectangle 54"/>
          <p:cNvSpPr>
            <a:spLocks noChangeArrowheads="1"/>
          </p:cNvSpPr>
          <p:nvPr/>
        </p:nvSpPr>
        <p:spPr bwMode="auto">
          <a:xfrm rot="-180000">
            <a:off x="4838700" y="557530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11" name="AutoShape 55"/>
          <p:cNvSpPr>
            <a:spLocks noChangeArrowheads="1"/>
          </p:cNvSpPr>
          <p:nvPr/>
        </p:nvSpPr>
        <p:spPr bwMode="auto">
          <a:xfrm rot="10500000" flipH="1">
            <a:off x="4838700" y="5530850"/>
            <a:ext cx="152400" cy="1524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12" name="AutoShape 56"/>
          <p:cNvSpPr>
            <a:spLocks noChangeArrowheads="1"/>
          </p:cNvSpPr>
          <p:nvPr/>
        </p:nvSpPr>
        <p:spPr bwMode="auto">
          <a:xfrm rot="3540000" flipH="1">
            <a:off x="4864101" y="5491162"/>
            <a:ext cx="125412" cy="93663"/>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nvGrpSpPr>
          <p:cNvPr id="5" name="Group 57"/>
          <p:cNvGrpSpPr>
            <a:grpSpLocks/>
          </p:cNvGrpSpPr>
          <p:nvPr/>
        </p:nvGrpSpPr>
        <p:grpSpPr bwMode="auto">
          <a:xfrm>
            <a:off x="5648325" y="5530850"/>
            <a:ext cx="152400" cy="317500"/>
            <a:chOff x="3558" y="3484"/>
            <a:chExt cx="96" cy="200"/>
          </a:xfrm>
        </p:grpSpPr>
        <p:sp>
          <p:nvSpPr>
            <p:cNvPr id="5617750" name="Rectangle 58"/>
            <p:cNvSpPr>
              <a:spLocks noChangeArrowheads="1"/>
            </p:cNvSpPr>
            <p:nvPr/>
          </p:nvSpPr>
          <p:spPr bwMode="auto">
            <a:xfrm rot="-420000">
              <a:off x="3558" y="3492"/>
              <a:ext cx="96" cy="192"/>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51" name="AutoShape 59"/>
            <p:cNvSpPr>
              <a:spLocks noChangeArrowheads="1"/>
            </p:cNvSpPr>
            <p:nvPr/>
          </p:nvSpPr>
          <p:spPr bwMode="auto">
            <a:xfrm rot="10320000" flipH="1">
              <a:off x="3558" y="3484"/>
              <a:ext cx="80" cy="60"/>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grpSp>
      <p:sp>
        <p:nvSpPr>
          <p:cNvPr id="5617714" name="Rectangle 60"/>
          <p:cNvSpPr>
            <a:spLocks noChangeArrowheads="1"/>
          </p:cNvSpPr>
          <p:nvPr/>
        </p:nvSpPr>
        <p:spPr bwMode="auto">
          <a:xfrm rot="-420000">
            <a:off x="5902325" y="5568950"/>
            <a:ext cx="152400" cy="304800"/>
          </a:xfrm>
          <a:prstGeom prst="rect">
            <a:avLst/>
          </a:prstGeom>
          <a:gradFill rotWithShape="0">
            <a:gsLst>
              <a:gs pos="0">
                <a:srgbClr val="E2CCD9"/>
              </a:gs>
              <a:gs pos="100000">
                <a:srgbClr val="6E0043"/>
              </a:gs>
            </a:gsLst>
            <a:path path="shape">
              <a:fillToRect l="50000" t="50000" r="50000" b="50000"/>
            </a:path>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15" name="AutoShape 61"/>
          <p:cNvSpPr>
            <a:spLocks noChangeArrowheads="1"/>
          </p:cNvSpPr>
          <p:nvPr/>
        </p:nvSpPr>
        <p:spPr bwMode="auto">
          <a:xfrm rot="10500000" flipH="1">
            <a:off x="5899150" y="5518150"/>
            <a:ext cx="152400" cy="1524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16" name="Line 62"/>
          <p:cNvSpPr>
            <a:spLocks noChangeShapeType="1"/>
          </p:cNvSpPr>
          <p:nvPr/>
        </p:nvSpPr>
        <p:spPr bwMode="auto">
          <a:xfrm>
            <a:off x="5067300" y="5029200"/>
            <a:ext cx="25400" cy="209550"/>
          </a:xfrm>
          <a:prstGeom prst="line">
            <a:avLst/>
          </a:prstGeom>
          <a:noFill/>
          <a:ln w="76200">
            <a:solidFill>
              <a:schemeClr val="hlink"/>
            </a:solidFill>
            <a:round/>
            <a:headEnd/>
            <a:tailEnd/>
          </a:ln>
        </p:spPr>
        <p:txBody>
          <a:bodyPr wrap="none" anchor="ctr"/>
          <a:lstStyle/>
          <a:p>
            <a:endParaRPr lang="es-ES"/>
          </a:p>
        </p:txBody>
      </p:sp>
      <p:sp>
        <p:nvSpPr>
          <p:cNvPr id="5617717" name="Line 63"/>
          <p:cNvSpPr>
            <a:spLocks noChangeShapeType="1"/>
          </p:cNvSpPr>
          <p:nvPr/>
        </p:nvSpPr>
        <p:spPr bwMode="auto">
          <a:xfrm>
            <a:off x="5283200" y="4997450"/>
            <a:ext cx="25400" cy="209550"/>
          </a:xfrm>
          <a:prstGeom prst="line">
            <a:avLst/>
          </a:prstGeom>
          <a:noFill/>
          <a:ln w="76200">
            <a:solidFill>
              <a:schemeClr val="hlink"/>
            </a:solidFill>
            <a:round/>
            <a:headEnd/>
            <a:tailEnd/>
          </a:ln>
        </p:spPr>
        <p:txBody>
          <a:bodyPr wrap="none" anchor="ctr"/>
          <a:lstStyle/>
          <a:p>
            <a:endParaRPr lang="es-ES"/>
          </a:p>
        </p:txBody>
      </p:sp>
      <p:sp>
        <p:nvSpPr>
          <p:cNvPr id="5617718" name="Rectangle 64"/>
          <p:cNvSpPr>
            <a:spLocks noChangeArrowheads="1"/>
          </p:cNvSpPr>
          <p:nvPr/>
        </p:nvSpPr>
        <p:spPr bwMode="auto">
          <a:xfrm rot="-2580000">
            <a:off x="3228975" y="4056063"/>
            <a:ext cx="155575" cy="171450"/>
          </a:xfrm>
          <a:prstGeom prst="rect">
            <a:avLst/>
          </a:prstGeom>
          <a:gradFill rotWithShape="0">
            <a:gsLst>
              <a:gs pos="0">
                <a:srgbClr val="A8668E"/>
              </a:gs>
              <a:gs pos="100000">
                <a:srgbClr val="6E0043"/>
              </a:gs>
            </a:gsLst>
            <a:lin ang="2700000" scaled="1"/>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19" name="AutoShape 65"/>
          <p:cNvSpPr>
            <a:spLocks noChangeArrowheads="1"/>
          </p:cNvSpPr>
          <p:nvPr/>
        </p:nvSpPr>
        <p:spPr bwMode="auto">
          <a:xfrm rot="8040000" flipH="1">
            <a:off x="3186112" y="4032251"/>
            <a:ext cx="161925" cy="1397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0" name="Rectangle 66"/>
          <p:cNvSpPr>
            <a:spLocks noChangeArrowheads="1"/>
          </p:cNvSpPr>
          <p:nvPr/>
        </p:nvSpPr>
        <p:spPr bwMode="auto">
          <a:xfrm rot="-2580000">
            <a:off x="3533775" y="3910013"/>
            <a:ext cx="155575" cy="171450"/>
          </a:xfrm>
          <a:prstGeom prst="rect">
            <a:avLst/>
          </a:prstGeom>
          <a:gradFill rotWithShape="0">
            <a:gsLst>
              <a:gs pos="0">
                <a:srgbClr val="A8668E"/>
              </a:gs>
              <a:gs pos="100000">
                <a:srgbClr val="6E0043"/>
              </a:gs>
            </a:gsLst>
            <a:lin ang="2700000" scaled="1"/>
          </a:gradFill>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useBgFill="1">
        <p:nvSpPr>
          <p:cNvPr id="5617721" name="AutoShape 67"/>
          <p:cNvSpPr>
            <a:spLocks noChangeArrowheads="1"/>
          </p:cNvSpPr>
          <p:nvPr/>
        </p:nvSpPr>
        <p:spPr bwMode="auto">
          <a:xfrm rot="8040000" flipH="1">
            <a:off x="3484562" y="3879851"/>
            <a:ext cx="161925" cy="139700"/>
          </a:xfrm>
          <a:prstGeom prst="triangle">
            <a:avLst>
              <a:gd name="adj" fmla="val 49995"/>
            </a:avLst>
          </a:prstGeom>
          <a:ln w="12700">
            <a:no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2" name="AutoShape 68"/>
          <p:cNvSpPr>
            <a:spLocks noChangeArrowheads="1"/>
          </p:cNvSpPr>
          <p:nvPr/>
        </p:nvSpPr>
        <p:spPr bwMode="auto">
          <a:xfrm rot="3420000">
            <a:off x="4304506" y="3767932"/>
            <a:ext cx="123825" cy="96838"/>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3" name="AutoShape 69"/>
          <p:cNvSpPr>
            <a:spLocks noChangeArrowheads="1"/>
          </p:cNvSpPr>
          <p:nvPr/>
        </p:nvSpPr>
        <p:spPr bwMode="auto">
          <a:xfrm rot="540000">
            <a:off x="4514850" y="3754438"/>
            <a:ext cx="123825"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4" name="AutoShape 70"/>
          <p:cNvSpPr>
            <a:spLocks noChangeArrowheads="1"/>
          </p:cNvSpPr>
          <p:nvPr/>
        </p:nvSpPr>
        <p:spPr bwMode="auto">
          <a:xfrm rot="-3780000">
            <a:off x="4374356" y="3583782"/>
            <a:ext cx="123825" cy="96838"/>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5" name="AutoShape 71"/>
          <p:cNvSpPr>
            <a:spLocks noChangeArrowheads="1"/>
          </p:cNvSpPr>
          <p:nvPr/>
        </p:nvSpPr>
        <p:spPr bwMode="auto">
          <a:xfrm rot="-3540000">
            <a:off x="4539456" y="3418682"/>
            <a:ext cx="123825" cy="96838"/>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6" name="AutoShape 72"/>
          <p:cNvSpPr>
            <a:spLocks noChangeArrowheads="1"/>
          </p:cNvSpPr>
          <p:nvPr/>
        </p:nvSpPr>
        <p:spPr bwMode="auto">
          <a:xfrm rot="960000">
            <a:off x="4622800" y="3614738"/>
            <a:ext cx="123825"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27" name="Freeform 73"/>
          <p:cNvSpPr>
            <a:spLocks/>
          </p:cNvSpPr>
          <p:nvPr/>
        </p:nvSpPr>
        <p:spPr bwMode="auto">
          <a:xfrm>
            <a:off x="4648200" y="3505200"/>
            <a:ext cx="1588" cy="1588"/>
          </a:xfrm>
          <a:custGeom>
            <a:avLst/>
            <a:gdLst>
              <a:gd name="T0" fmla="*/ 0 w 1"/>
              <a:gd name="T1" fmla="*/ 0 h 1"/>
              <a:gd name="T2" fmla="*/ 0 w 1"/>
              <a:gd name="T3" fmla="*/ 0 h 1"/>
              <a:gd name="T4" fmla="*/ 0 w 1"/>
              <a:gd name="T5" fmla="*/ 0 h 1"/>
              <a:gd name="T6" fmla="*/ 0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0"/>
                </a:moveTo>
                <a:lnTo>
                  <a:pt x="0" y="0"/>
                </a:lnTo>
              </a:path>
            </a:pathLst>
          </a:custGeom>
          <a:solidFill>
            <a:schemeClr val="accent1"/>
          </a:solidFill>
          <a:ln w="12700" cap="rnd" cmpd="sng">
            <a:solidFill>
              <a:schemeClr val="tx1"/>
            </a:solidFill>
            <a:prstDash val="solid"/>
            <a:round/>
            <a:headEnd type="none" w="med" len="med"/>
            <a:tailEnd type="none" w="med" len="med"/>
          </a:ln>
        </p:spPr>
        <p:txBody>
          <a:bodyPr/>
          <a:lstStyle/>
          <a:p>
            <a:endParaRPr lang="es-ES"/>
          </a:p>
        </p:txBody>
      </p:sp>
      <p:sp>
        <p:nvSpPr>
          <p:cNvPr id="5617728" name="Line 74"/>
          <p:cNvSpPr>
            <a:spLocks noChangeShapeType="1"/>
          </p:cNvSpPr>
          <p:nvPr/>
        </p:nvSpPr>
        <p:spPr bwMode="auto">
          <a:xfrm flipH="1">
            <a:off x="4648200" y="2298700"/>
            <a:ext cx="304800" cy="965200"/>
          </a:xfrm>
          <a:prstGeom prst="line">
            <a:avLst/>
          </a:prstGeom>
          <a:noFill/>
          <a:ln w="25400">
            <a:solidFill>
              <a:srgbClr val="FFFFFF"/>
            </a:solidFill>
            <a:round/>
            <a:headEnd/>
            <a:tailEnd type="triangle" w="med" len="med"/>
          </a:ln>
        </p:spPr>
        <p:txBody>
          <a:bodyPr wrap="none" anchor="ctr"/>
          <a:lstStyle/>
          <a:p>
            <a:endParaRPr lang="es-ES"/>
          </a:p>
        </p:txBody>
      </p:sp>
      <p:sp>
        <p:nvSpPr>
          <p:cNvPr id="5617729" name="Line 75"/>
          <p:cNvSpPr>
            <a:spLocks noChangeShapeType="1"/>
          </p:cNvSpPr>
          <p:nvPr/>
        </p:nvSpPr>
        <p:spPr bwMode="auto">
          <a:xfrm flipH="1">
            <a:off x="5791200" y="1993900"/>
            <a:ext cx="304800" cy="965200"/>
          </a:xfrm>
          <a:prstGeom prst="line">
            <a:avLst/>
          </a:prstGeom>
          <a:noFill/>
          <a:ln w="25400">
            <a:solidFill>
              <a:srgbClr val="FFFFFF"/>
            </a:solidFill>
            <a:round/>
            <a:headEnd/>
            <a:tailEnd type="triangle" w="med" len="med"/>
          </a:ln>
        </p:spPr>
        <p:txBody>
          <a:bodyPr wrap="none" anchor="ctr"/>
          <a:lstStyle/>
          <a:p>
            <a:endParaRPr lang="es-ES"/>
          </a:p>
        </p:txBody>
      </p:sp>
      <p:sp>
        <p:nvSpPr>
          <p:cNvPr id="5617730" name="Freeform 76"/>
          <p:cNvSpPr>
            <a:spLocks/>
          </p:cNvSpPr>
          <p:nvPr/>
        </p:nvSpPr>
        <p:spPr bwMode="auto">
          <a:xfrm>
            <a:off x="4648200" y="3886200"/>
            <a:ext cx="230188" cy="388938"/>
          </a:xfrm>
          <a:custGeom>
            <a:avLst/>
            <a:gdLst>
              <a:gd name="T0" fmla="*/ 0 w 145"/>
              <a:gd name="T1" fmla="*/ 0 h 245"/>
              <a:gd name="T2" fmla="*/ 2147483647 w 145"/>
              <a:gd name="T3" fmla="*/ 2147483647 h 245"/>
              <a:gd name="T4" fmla="*/ 2147483647 w 145"/>
              <a:gd name="T5" fmla="*/ 2147483647 h 245"/>
              <a:gd name="T6" fmla="*/ 2147483647 w 145"/>
              <a:gd name="T7" fmla="*/ 2147483647 h 245"/>
              <a:gd name="T8" fmla="*/ 2147483647 w 145"/>
              <a:gd name="T9" fmla="*/ 2147483647 h 245"/>
              <a:gd name="T10" fmla="*/ 2147483647 w 145"/>
              <a:gd name="T11" fmla="*/ 2147483647 h 245"/>
              <a:gd name="T12" fmla="*/ 2147483647 w 145"/>
              <a:gd name="T13" fmla="*/ 2147483647 h 245"/>
              <a:gd name="T14" fmla="*/ 2147483647 w 145"/>
              <a:gd name="T15" fmla="*/ 2147483647 h 245"/>
              <a:gd name="T16" fmla="*/ 2147483647 w 145"/>
              <a:gd name="T17" fmla="*/ 2147483647 h 245"/>
              <a:gd name="T18" fmla="*/ 2147483647 w 145"/>
              <a:gd name="T19" fmla="*/ 2147483647 h 245"/>
              <a:gd name="T20" fmla="*/ 2147483647 w 145"/>
              <a:gd name="T21" fmla="*/ 2147483647 h 245"/>
              <a:gd name="T22" fmla="*/ 2147483647 w 145"/>
              <a:gd name="T23" fmla="*/ 2147483647 h 245"/>
              <a:gd name="T24" fmla="*/ 2147483647 w 145"/>
              <a:gd name="T25" fmla="*/ 2147483647 h 245"/>
              <a:gd name="T26" fmla="*/ 2147483647 w 145"/>
              <a:gd name="T27" fmla="*/ 2147483647 h 245"/>
              <a:gd name="T28" fmla="*/ 2147483647 w 145"/>
              <a:gd name="T29" fmla="*/ 2147483647 h 245"/>
              <a:gd name="T30" fmla="*/ 2147483647 w 145"/>
              <a:gd name="T31" fmla="*/ 2147483647 h 245"/>
              <a:gd name="T32" fmla="*/ 2147483647 w 145"/>
              <a:gd name="T33" fmla="*/ 2147483647 h 245"/>
              <a:gd name="T34" fmla="*/ 2147483647 w 145"/>
              <a:gd name="T35" fmla="*/ 2147483647 h 245"/>
              <a:gd name="T36" fmla="*/ 2147483647 w 145"/>
              <a:gd name="T37" fmla="*/ 2147483647 h 245"/>
              <a:gd name="T38" fmla="*/ 2147483647 w 145"/>
              <a:gd name="T39" fmla="*/ 2147483647 h 245"/>
              <a:gd name="T40" fmla="*/ 2147483647 w 145"/>
              <a:gd name="T41" fmla="*/ 2147483647 h 245"/>
              <a:gd name="T42" fmla="*/ 2147483647 w 145"/>
              <a:gd name="T43" fmla="*/ 2147483647 h 245"/>
              <a:gd name="T44" fmla="*/ 2147483647 w 145"/>
              <a:gd name="T45" fmla="*/ 2147483647 h 245"/>
              <a:gd name="T46" fmla="*/ 2147483647 w 145"/>
              <a:gd name="T47" fmla="*/ 2147483647 h 245"/>
              <a:gd name="T48" fmla="*/ 2147483647 w 145"/>
              <a:gd name="T49" fmla="*/ 2147483647 h 245"/>
              <a:gd name="T50" fmla="*/ 2147483647 w 145"/>
              <a:gd name="T51" fmla="*/ 2147483647 h 245"/>
              <a:gd name="T52" fmla="*/ 2147483647 w 145"/>
              <a:gd name="T53" fmla="*/ 2147483647 h 245"/>
              <a:gd name="T54" fmla="*/ 2147483647 w 145"/>
              <a:gd name="T55" fmla="*/ 2147483647 h 245"/>
              <a:gd name="T56" fmla="*/ 2147483647 w 145"/>
              <a:gd name="T57" fmla="*/ 2147483647 h 245"/>
              <a:gd name="T58" fmla="*/ 2147483647 w 145"/>
              <a:gd name="T59" fmla="*/ 2147483647 h 245"/>
              <a:gd name="T60" fmla="*/ 2147483647 w 145"/>
              <a:gd name="T61" fmla="*/ 2147483647 h 2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45"/>
              <a:gd name="T94" fmla="*/ 0 h 245"/>
              <a:gd name="T95" fmla="*/ 145 w 145"/>
              <a:gd name="T96" fmla="*/ 245 h 24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45" h="245">
                <a:moveTo>
                  <a:pt x="0" y="0"/>
                </a:moveTo>
                <a:lnTo>
                  <a:pt x="8" y="8"/>
                </a:lnTo>
                <a:lnTo>
                  <a:pt x="16" y="16"/>
                </a:lnTo>
                <a:lnTo>
                  <a:pt x="24" y="24"/>
                </a:lnTo>
                <a:lnTo>
                  <a:pt x="28" y="32"/>
                </a:lnTo>
                <a:lnTo>
                  <a:pt x="36" y="40"/>
                </a:lnTo>
                <a:lnTo>
                  <a:pt x="40" y="48"/>
                </a:lnTo>
                <a:lnTo>
                  <a:pt x="44" y="56"/>
                </a:lnTo>
                <a:lnTo>
                  <a:pt x="52" y="64"/>
                </a:lnTo>
                <a:lnTo>
                  <a:pt x="64" y="76"/>
                </a:lnTo>
                <a:lnTo>
                  <a:pt x="68" y="84"/>
                </a:lnTo>
                <a:lnTo>
                  <a:pt x="76" y="88"/>
                </a:lnTo>
                <a:lnTo>
                  <a:pt x="76" y="96"/>
                </a:lnTo>
                <a:lnTo>
                  <a:pt x="84" y="100"/>
                </a:lnTo>
                <a:lnTo>
                  <a:pt x="84" y="108"/>
                </a:lnTo>
                <a:lnTo>
                  <a:pt x="88" y="116"/>
                </a:lnTo>
                <a:lnTo>
                  <a:pt x="92" y="124"/>
                </a:lnTo>
                <a:lnTo>
                  <a:pt x="100" y="136"/>
                </a:lnTo>
                <a:lnTo>
                  <a:pt x="100" y="144"/>
                </a:lnTo>
                <a:lnTo>
                  <a:pt x="104" y="152"/>
                </a:lnTo>
                <a:lnTo>
                  <a:pt x="108" y="160"/>
                </a:lnTo>
                <a:lnTo>
                  <a:pt x="112" y="168"/>
                </a:lnTo>
                <a:lnTo>
                  <a:pt x="116" y="176"/>
                </a:lnTo>
                <a:lnTo>
                  <a:pt x="120" y="184"/>
                </a:lnTo>
                <a:lnTo>
                  <a:pt x="124" y="192"/>
                </a:lnTo>
                <a:lnTo>
                  <a:pt x="132" y="208"/>
                </a:lnTo>
                <a:lnTo>
                  <a:pt x="132" y="216"/>
                </a:lnTo>
                <a:lnTo>
                  <a:pt x="136" y="224"/>
                </a:lnTo>
                <a:lnTo>
                  <a:pt x="136" y="232"/>
                </a:lnTo>
                <a:lnTo>
                  <a:pt x="140" y="244"/>
                </a:lnTo>
                <a:lnTo>
                  <a:pt x="144" y="240"/>
                </a:lnTo>
              </a:path>
            </a:pathLst>
          </a:custGeom>
          <a:noFill/>
          <a:ln w="25400" cap="rnd" cmpd="sng">
            <a:solidFill>
              <a:srgbClr val="FFFFFF"/>
            </a:solidFill>
            <a:prstDash val="solid"/>
            <a:round/>
            <a:headEnd type="none" w="med" len="med"/>
            <a:tailEnd type="triangle" w="med" len="med"/>
          </a:ln>
        </p:spPr>
        <p:txBody>
          <a:bodyPr/>
          <a:lstStyle/>
          <a:p>
            <a:endParaRPr lang="es-ES"/>
          </a:p>
        </p:txBody>
      </p:sp>
      <p:sp>
        <p:nvSpPr>
          <p:cNvPr id="5617731" name="AutoShape 77"/>
          <p:cNvSpPr>
            <a:spLocks noChangeArrowheads="1"/>
          </p:cNvSpPr>
          <p:nvPr/>
        </p:nvSpPr>
        <p:spPr bwMode="auto">
          <a:xfrm rot="2640000">
            <a:off x="5118100" y="4694238"/>
            <a:ext cx="123825" cy="96837"/>
          </a:xfrm>
          <a:prstGeom prst="triangle">
            <a:avLst>
              <a:gd name="adj" fmla="val 49995"/>
            </a:avLst>
          </a:prstGeom>
          <a:solidFill>
            <a:srgbClr val="FAFD00"/>
          </a:solidFill>
          <a:ln w="12700">
            <a:solidFill>
              <a:schemeClr val="tx1"/>
            </a:solidFill>
            <a:miter lim="800000"/>
            <a:headEnd/>
            <a:tailEnd/>
          </a:ln>
        </p:spPr>
        <p:txBody>
          <a:bodyPr wrap="none" anchor="ctr"/>
          <a:lstStyle/>
          <a:p>
            <a:pPr>
              <a:spcBef>
                <a:spcPct val="30000"/>
              </a:spcBef>
              <a:buFont typeface="Wingdings" pitchFamily="2" charset="2"/>
              <a:buChar char="n"/>
            </a:pPr>
            <a:endParaRPr lang="es-MX" sz="1200">
              <a:latin typeface="Calibri" pitchFamily="34" charset="0"/>
            </a:endParaRPr>
          </a:p>
        </p:txBody>
      </p:sp>
      <p:sp>
        <p:nvSpPr>
          <p:cNvPr id="5617732" name="Freeform 78"/>
          <p:cNvSpPr>
            <a:spLocks/>
          </p:cNvSpPr>
          <p:nvPr/>
        </p:nvSpPr>
        <p:spPr bwMode="auto">
          <a:xfrm>
            <a:off x="4832350" y="3848100"/>
            <a:ext cx="452438" cy="827088"/>
          </a:xfrm>
          <a:custGeom>
            <a:avLst/>
            <a:gdLst>
              <a:gd name="T0" fmla="*/ 2147483647 w 285"/>
              <a:gd name="T1" fmla="*/ 2147483647 h 521"/>
              <a:gd name="T2" fmla="*/ 2147483647 w 285"/>
              <a:gd name="T3" fmla="*/ 2147483647 h 521"/>
              <a:gd name="T4" fmla="*/ 2147483647 w 285"/>
              <a:gd name="T5" fmla="*/ 2147483647 h 521"/>
              <a:gd name="T6" fmla="*/ 2147483647 w 285"/>
              <a:gd name="T7" fmla="*/ 2147483647 h 521"/>
              <a:gd name="T8" fmla="*/ 2147483647 w 285"/>
              <a:gd name="T9" fmla="*/ 2147483647 h 521"/>
              <a:gd name="T10" fmla="*/ 2147483647 w 285"/>
              <a:gd name="T11" fmla="*/ 2147483647 h 521"/>
              <a:gd name="T12" fmla="*/ 2147483647 w 285"/>
              <a:gd name="T13" fmla="*/ 2147483647 h 521"/>
              <a:gd name="T14" fmla="*/ 2147483647 w 285"/>
              <a:gd name="T15" fmla="*/ 2147483647 h 521"/>
              <a:gd name="T16" fmla="*/ 2147483647 w 285"/>
              <a:gd name="T17" fmla="*/ 2147483647 h 521"/>
              <a:gd name="T18" fmla="*/ 2147483647 w 285"/>
              <a:gd name="T19" fmla="*/ 2147483647 h 521"/>
              <a:gd name="T20" fmla="*/ 2147483647 w 285"/>
              <a:gd name="T21" fmla="*/ 2147483647 h 521"/>
              <a:gd name="T22" fmla="*/ 2147483647 w 285"/>
              <a:gd name="T23" fmla="*/ 2147483647 h 521"/>
              <a:gd name="T24" fmla="*/ 2147483647 w 285"/>
              <a:gd name="T25" fmla="*/ 2147483647 h 521"/>
              <a:gd name="T26" fmla="*/ 2147483647 w 285"/>
              <a:gd name="T27" fmla="*/ 2147483647 h 521"/>
              <a:gd name="T28" fmla="*/ 2147483647 w 285"/>
              <a:gd name="T29" fmla="*/ 2147483647 h 521"/>
              <a:gd name="T30" fmla="*/ 2147483647 w 285"/>
              <a:gd name="T31" fmla="*/ 2147483647 h 521"/>
              <a:gd name="T32" fmla="*/ 2147483647 w 285"/>
              <a:gd name="T33" fmla="*/ 2147483647 h 521"/>
              <a:gd name="T34" fmla="*/ 2147483647 w 285"/>
              <a:gd name="T35" fmla="*/ 2147483647 h 521"/>
              <a:gd name="T36" fmla="*/ 2147483647 w 285"/>
              <a:gd name="T37" fmla="*/ 2147483647 h 521"/>
              <a:gd name="T38" fmla="*/ 2147483647 w 285"/>
              <a:gd name="T39" fmla="*/ 2147483647 h 521"/>
              <a:gd name="T40" fmla="*/ 2147483647 w 285"/>
              <a:gd name="T41" fmla="*/ 2147483647 h 521"/>
              <a:gd name="T42" fmla="*/ 2147483647 w 285"/>
              <a:gd name="T43" fmla="*/ 2147483647 h 521"/>
              <a:gd name="T44" fmla="*/ 2147483647 w 285"/>
              <a:gd name="T45" fmla="*/ 2147483647 h 521"/>
              <a:gd name="T46" fmla="*/ 2147483647 w 285"/>
              <a:gd name="T47" fmla="*/ 2147483647 h 521"/>
              <a:gd name="T48" fmla="*/ 2147483647 w 285"/>
              <a:gd name="T49" fmla="*/ 2147483647 h 521"/>
              <a:gd name="T50" fmla="*/ 2147483647 w 285"/>
              <a:gd name="T51" fmla="*/ 2147483647 h 521"/>
              <a:gd name="T52" fmla="*/ 2147483647 w 285"/>
              <a:gd name="T53" fmla="*/ 2147483647 h 521"/>
              <a:gd name="T54" fmla="*/ 2147483647 w 285"/>
              <a:gd name="T55" fmla="*/ 2147483647 h 521"/>
              <a:gd name="T56" fmla="*/ 2147483647 w 285"/>
              <a:gd name="T57" fmla="*/ 2147483647 h 521"/>
              <a:gd name="T58" fmla="*/ 2147483647 w 285"/>
              <a:gd name="T59" fmla="*/ 0 h 521"/>
              <a:gd name="T60" fmla="*/ 2147483647 w 285"/>
              <a:gd name="T61" fmla="*/ 2147483647 h 521"/>
              <a:gd name="T62" fmla="*/ 2147483647 w 285"/>
              <a:gd name="T63" fmla="*/ 2147483647 h 521"/>
              <a:gd name="T64" fmla="*/ 2147483647 w 285"/>
              <a:gd name="T65" fmla="*/ 2147483647 h 5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5"/>
              <a:gd name="T100" fmla="*/ 0 h 521"/>
              <a:gd name="T101" fmla="*/ 285 w 285"/>
              <a:gd name="T102" fmla="*/ 521 h 5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5" h="521">
                <a:moveTo>
                  <a:pt x="268" y="504"/>
                </a:moveTo>
                <a:lnTo>
                  <a:pt x="264" y="520"/>
                </a:lnTo>
                <a:lnTo>
                  <a:pt x="268" y="512"/>
                </a:lnTo>
                <a:lnTo>
                  <a:pt x="272" y="496"/>
                </a:lnTo>
                <a:lnTo>
                  <a:pt x="276" y="484"/>
                </a:lnTo>
                <a:lnTo>
                  <a:pt x="276" y="476"/>
                </a:lnTo>
                <a:lnTo>
                  <a:pt x="280" y="464"/>
                </a:lnTo>
                <a:lnTo>
                  <a:pt x="284" y="456"/>
                </a:lnTo>
                <a:lnTo>
                  <a:pt x="284" y="444"/>
                </a:lnTo>
                <a:lnTo>
                  <a:pt x="284" y="436"/>
                </a:lnTo>
                <a:lnTo>
                  <a:pt x="284" y="412"/>
                </a:lnTo>
                <a:lnTo>
                  <a:pt x="284" y="404"/>
                </a:lnTo>
                <a:lnTo>
                  <a:pt x="284" y="396"/>
                </a:lnTo>
                <a:lnTo>
                  <a:pt x="284" y="384"/>
                </a:lnTo>
                <a:lnTo>
                  <a:pt x="284" y="376"/>
                </a:lnTo>
                <a:lnTo>
                  <a:pt x="284" y="360"/>
                </a:lnTo>
                <a:lnTo>
                  <a:pt x="284" y="348"/>
                </a:lnTo>
                <a:lnTo>
                  <a:pt x="284" y="332"/>
                </a:lnTo>
                <a:lnTo>
                  <a:pt x="280" y="324"/>
                </a:lnTo>
                <a:lnTo>
                  <a:pt x="276" y="312"/>
                </a:lnTo>
                <a:lnTo>
                  <a:pt x="276" y="304"/>
                </a:lnTo>
                <a:lnTo>
                  <a:pt x="272" y="296"/>
                </a:lnTo>
                <a:lnTo>
                  <a:pt x="272" y="284"/>
                </a:lnTo>
                <a:lnTo>
                  <a:pt x="268" y="276"/>
                </a:lnTo>
                <a:lnTo>
                  <a:pt x="264" y="264"/>
                </a:lnTo>
                <a:lnTo>
                  <a:pt x="260" y="252"/>
                </a:lnTo>
                <a:lnTo>
                  <a:pt x="260" y="236"/>
                </a:lnTo>
                <a:lnTo>
                  <a:pt x="256" y="228"/>
                </a:lnTo>
                <a:lnTo>
                  <a:pt x="252" y="220"/>
                </a:lnTo>
                <a:lnTo>
                  <a:pt x="248" y="212"/>
                </a:lnTo>
                <a:lnTo>
                  <a:pt x="244" y="200"/>
                </a:lnTo>
                <a:lnTo>
                  <a:pt x="240" y="192"/>
                </a:lnTo>
                <a:lnTo>
                  <a:pt x="236" y="184"/>
                </a:lnTo>
                <a:lnTo>
                  <a:pt x="232" y="176"/>
                </a:lnTo>
                <a:lnTo>
                  <a:pt x="232" y="168"/>
                </a:lnTo>
                <a:lnTo>
                  <a:pt x="228" y="160"/>
                </a:lnTo>
                <a:lnTo>
                  <a:pt x="220" y="144"/>
                </a:lnTo>
                <a:lnTo>
                  <a:pt x="216" y="136"/>
                </a:lnTo>
                <a:lnTo>
                  <a:pt x="212" y="128"/>
                </a:lnTo>
                <a:lnTo>
                  <a:pt x="208" y="120"/>
                </a:lnTo>
                <a:lnTo>
                  <a:pt x="204" y="112"/>
                </a:lnTo>
                <a:lnTo>
                  <a:pt x="196" y="104"/>
                </a:lnTo>
                <a:lnTo>
                  <a:pt x="188" y="96"/>
                </a:lnTo>
                <a:lnTo>
                  <a:pt x="188" y="88"/>
                </a:lnTo>
                <a:lnTo>
                  <a:pt x="160" y="60"/>
                </a:lnTo>
                <a:lnTo>
                  <a:pt x="152" y="52"/>
                </a:lnTo>
                <a:lnTo>
                  <a:pt x="144" y="48"/>
                </a:lnTo>
                <a:lnTo>
                  <a:pt x="136" y="44"/>
                </a:lnTo>
                <a:lnTo>
                  <a:pt x="128" y="40"/>
                </a:lnTo>
                <a:lnTo>
                  <a:pt x="120" y="36"/>
                </a:lnTo>
                <a:lnTo>
                  <a:pt x="116" y="28"/>
                </a:lnTo>
                <a:lnTo>
                  <a:pt x="104" y="24"/>
                </a:lnTo>
                <a:lnTo>
                  <a:pt x="96" y="20"/>
                </a:lnTo>
                <a:lnTo>
                  <a:pt x="88" y="16"/>
                </a:lnTo>
                <a:lnTo>
                  <a:pt x="80" y="12"/>
                </a:lnTo>
                <a:lnTo>
                  <a:pt x="72" y="8"/>
                </a:lnTo>
                <a:lnTo>
                  <a:pt x="64" y="8"/>
                </a:lnTo>
                <a:lnTo>
                  <a:pt x="56" y="4"/>
                </a:lnTo>
                <a:lnTo>
                  <a:pt x="48" y="0"/>
                </a:lnTo>
                <a:lnTo>
                  <a:pt x="40" y="0"/>
                </a:lnTo>
                <a:lnTo>
                  <a:pt x="32" y="0"/>
                </a:lnTo>
                <a:lnTo>
                  <a:pt x="24" y="4"/>
                </a:lnTo>
                <a:lnTo>
                  <a:pt x="16" y="8"/>
                </a:lnTo>
                <a:lnTo>
                  <a:pt x="12" y="16"/>
                </a:lnTo>
                <a:lnTo>
                  <a:pt x="8" y="24"/>
                </a:lnTo>
                <a:lnTo>
                  <a:pt x="4" y="32"/>
                </a:lnTo>
                <a:lnTo>
                  <a:pt x="0" y="40"/>
                </a:lnTo>
              </a:path>
            </a:pathLst>
          </a:custGeom>
          <a:noFill/>
          <a:ln w="25400" cap="rnd" cmpd="sng">
            <a:solidFill>
              <a:srgbClr val="FFFFFF"/>
            </a:solidFill>
            <a:prstDash val="solid"/>
            <a:round/>
            <a:headEnd type="none" w="med" len="med"/>
            <a:tailEnd type="triangle" w="med" len="med"/>
          </a:ln>
        </p:spPr>
        <p:txBody>
          <a:bodyPr/>
          <a:lstStyle/>
          <a:p>
            <a:endParaRPr lang="es-ES"/>
          </a:p>
        </p:txBody>
      </p:sp>
      <p:sp>
        <p:nvSpPr>
          <p:cNvPr id="5617733" name="Freeform 79"/>
          <p:cNvSpPr>
            <a:spLocks/>
          </p:cNvSpPr>
          <p:nvPr/>
        </p:nvSpPr>
        <p:spPr bwMode="auto">
          <a:xfrm>
            <a:off x="5130800" y="4908550"/>
            <a:ext cx="109538" cy="604838"/>
          </a:xfrm>
          <a:custGeom>
            <a:avLst/>
            <a:gdLst>
              <a:gd name="T0" fmla="*/ 2147483647 w 69"/>
              <a:gd name="T1" fmla="*/ 2147483647 h 381"/>
              <a:gd name="T2" fmla="*/ 2147483647 w 69"/>
              <a:gd name="T3" fmla="*/ 2147483647 h 381"/>
              <a:gd name="T4" fmla="*/ 2147483647 w 69"/>
              <a:gd name="T5" fmla="*/ 2147483647 h 381"/>
              <a:gd name="T6" fmla="*/ 2147483647 w 69"/>
              <a:gd name="T7" fmla="*/ 2147483647 h 381"/>
              <a:gd name="T8" fmla="*/ 2147483647 w 69"/>
              <a:gd name="T9" fmla="*/ 2147483647 h 381"/>
              <a:gd name="T10" fmla="*/ 2147483647 w 69"/>
              <a:gd name="T11" fmla="*/ 2147483647 h 381"/>
              <a:gd name="T12" fmla="*/ 2147483647 w 69"/>
              <a:gd name="T13" fmla="*/ 2147483647 h 381"/>
              <a:gd name="T14" fmla="*/ 2147483647 w 69"/>
              <a:gd name="T15" fmla="*/ 2147483647 h 381"/>
              <a:gd name="T16" fmla="*/ 2147483647 w 69"/>
              <a:gd name="T17" fmla="*/ 2147483647 h 381"/>
              <a:gd name="T18" fmla="*/ 2147483647 w 69"/>
              <a:gd name="T19" fmla="*/ 2147483647 h 381"/>
              <a:gd name="T20" fmla="*/ 2147483647 w 69"/>
              <a:gd name="T21" fmla="*/ 2147483647 h 381"/>
              <a:gd name="T22" fmla="*/ 2147483647 w 69"/>
              <a:gd name="T23" fmla="*/ 2147483647 h 381"/>
              <a:gd name="T24" fmla="*/ 2147483647 w 69"/>
              <a:gd name="T25" fmla="*/ 2147483647 h 381"/>
              <a:gd name="T26" fmla="*/ 2147483647 w 69"/>
              <a:gd name="T27" fmla="*/ 2147483647 h 381"/>
              <a:gd name="T28" fmla="*/ 2147483647 w 69"/>
              <a:gd name="T29" fmla="*/ 2147483647 h 381"/>
              <a:gd name="T30" fmla="*/ 2147483647 w 69"/>
              <a:gd name="T31" fmla="*/ 2147483647 h 381"/>
              <a:gd name="T32" fmla="*/ 2147483647 w 69"/>
              <a:gd name="T33" fmla="*/ 2147483647 h 381"/>
              <a:gd name="T34" fmla="*/ 2147483647 w 69"/>
              <a:gd name="T35" fmla="*/ 2147483647 h 381"/>
              <a:gd name="T36" fmla="*/ 2147483647 w 69"/>
              <a:gd name="T37" fmla="*/ 2147483647 h 381"/>
              <a:gd name="T38" fmla="*/ 2147483647 w 69"/>
              <a:gd name="T39" fmla="*/ 2147483647 h 381"/>
              <a:gd name="T40" fmla="*/ 2147483647 w 69"/>
              <a:gd name="T41" fmla="*/ 2147483647 h 381"/>
              <a:gd name="T42" fmla="*/ 2147483647 w 69"/>
              <a:gd name="T43" fmla="*/ 2147483647 h 381"/>
              <a:gd name="T44" fmla="*/ 2147483647 w 69"/>
              <a:gd name="T45" fmla="*/ 2147483647 h 381"/>
              <a:gd name="T46" fmla="*/ 2147483647 w 69"/>
              <a:gd name="T47" fmla="*/ 2147483647 h 381"/>
              <a:gd name="T48" fmla="*/ 2147483647 w 69"/>
              <a:gd name="T49" fmla="*/ 2147483647 h 381"/>
              <a:gd name="T50" fmla="*/ 2147483647 w 69"/>
              <a:gd name="T51" fmla="*/ 2147483647 h 381"/>
              <a:gd name="T52" fmla="*/ 2147483647 w 69"/>
              <a:gd name="T53" fmla="*/ 2147483647 h 381"/>
              <a:gd name="T54" fmla="*/ 2147483647 w 69"/>
              <a:gd name="T55" fmla="*/ 2147483647 h 381"/>
              <a:gd name="T56" fmla="*/ 2147483647 w 69"/>
              <a:gd name="T57" fmla="*/ 2147483647 h 381"/>
              <a:gd name="T58" fmla="*/ 2147483647 w 69"/>
              <a:gd name="T59" fmla="*/ 2147483647 h 381"/>
              <a:gd name="T60" fmla="*/ 2147483647 w 69"/>
              <a:gd name="T61" fmla="*/ 2147483647 h 381"/>
              <a:gd name="T62" fmla="*/ 2147483647 w 69"/>
              <a:gd name="T63" fmla="*/ 2147483647 h 381"/>
              <a:gd name="T64" fmla="*/ 2147483647 w 69"/>
              <a:gd name="T65" fmla="*/ 2147483647 h 381"/>
              <a:gd name="T66" fmla="*/ 2147483647 w 69"/>
              <a:gd name="T67" fmla="*/ 2147483647 h 381"/>
              <a:gd name="T68" fmla="*/ 2147483647 w 69"/>
              <a:gd name="T69" fmla="*/ 2147483647 h 381"/>
              <a:gd name="T70" fmla="*/ 2147483647 w 69"/>
              <a:gd name="T71" fmla="*/ 2147483647 h 381"/>
              <a:gd name="T72" fmla="*/ 2147483647 w 69"/>
              <a:gd name="T73" fmla="*/ 2147483647 h 381"/>
              <a:gd name="T74" fmla="*/ 2147483647 w 69"/>
              <a:gd name="T75" fmla="*/ 2147483647 h 381"/>
              <a:gd name="T76" fmla="*/ 2147483647 w 69"/>
              <a:gd name="T77" fmla="*/ 2147483647 h 381"/>
              <a:gd name="T78" fmla="*/ 2147483647 w 69"/>
              <a:gd name="T79" fmla="*/ 2147483647 h 381"/>
              <a:gd name="T80" fmla="*/ 0 w 69"/>
              <a:gd name="T81" fmla="*/ 2147483647 h 381"/>
              <a:gd name="T82" fmla="*/ 0 w 69"/>
              <a:gd name="T83" fmla="*/ 2147483647 h 381"/>
              <a:gd name="T84" fmla="*/ 0 w 69"/>
              <a:gd name="T85" fmla="*/ 2147483647 h 381"/>
              <a:gd name="T86" fmla="*/ 0 w 69"/>
              <a:gd name="T87" fmla="*/ 2147483647 h 381"/>
              <a:gd name="T88" fmla="*/ 0 w 69"/>
              <a:gd name="T89" fmla="*/ 2147483647 h 381"/>
              <a:gd name="T90" fmla="*/ 2147483647 w 69"/>
              <a:gd name="T91" fmla="*/ 0 h 3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9"/>
              <a:gd name="T139" fmla="*/ 0 h 381"/>
              <a:gd name="T140" fmla="*/ 69 w 69"/>
              <a:gd name="T141" fmla="*/ 381 h 38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9" h="381">
                <a:moveTo>
                  <a:pt x="32" y="364"/>
                </a:moveTo>
                <a:lnTo>
                  <a:pt x="32" y="380"/>
                </a:lnTo>
                <a:lnTo>
                  <a:pt x="40" y="372"/>
                </a:lnTo>
                <a:lnTo>
                  <a:pt x="48" y="372"/>
                </a:lnTo>
                <a:lnTo>
                  <a:pt x="52" y="364"/>
                </a:lnTo>
                <a:lnTo>
                  <a:pt x="56" y="356"/>
                </a:lnTo>
                <a:lnTo>
                  <a:pt x="60" y="348"/>
                </a:lnTo>
                <a:lnTo>
                  <a:pt x="64" y="340"/>
                </a:lnTo>
                <a:lnTo>
                  <a:pt x="68" y="332"/>
                </a:lnTo>
                <a:lnTo>
                  <a:pt x="68" y="320"/>
                </a:lnTo>
                <a:lnTo>
                  <a:pt x="68" y="312"/>
                </a:lnTo>
                <a:lnTo>
                  <a:pt x="68" y="304"/>
                </a:lnTo>
                <a:lnTo>
                  <a:pt x="68" y="292"/>
                </a:lnTo>
                <a:lnTo>
                  <a:pt x="64" y="284"/>
                </a:lnTo>
                <a:lnTo>
                  <a:pt x="60" y="264"/>
                </a:lnTo>
                <a:lnTo>
                  <a:pt x="60" y="256"/>
                </a:lnTo>
                <a:lnTo>
                  <a:pt x="60" y="248"/>
                </a:lnTo>
                <a:lnTo>
                  <a:pt x="56" y="240"/>
                </a:lnTo>
                <a:lnTo>
                  <a:pt x="56" y="232"/>
                </a:lnTo>
                <a:lnTo>
                  <a:pt x="52" y="224"/>
                </a:lnTo>
                <a:lnTo>
                  <a:pt x="52" y="216"/>
                </a:lnTo>
                <a:lnTo>
                  <a:pt x="52" y="208"/>
                </a:lnTo>
                <a:lnTo>
                  <a:pt x="52" y="200"/>
                </a:lnTo>
                <a:lnTo>
                  <a:pt x="48" y="188"/>
                </a:lnTo>
                <a:lnTo>
                  <a:pt x="48" y="180"/>
                </a:lnTo>
                <a:lnTo>
                  <a:pt x="48" y="172"/>
                </a:lnTo>
                <a:lnTo>
                  <a:pt x="44" y="164"/>
                </a:lnTo>
                <a:lnTo>
                  <a:pt x="44" y="156"/>
                </a:lnTo>
                <a:lnTo>
                  <a:pt x="40" y="148"/>
                </a:lnTo>
                <a:lnTo>
                  <a:pt x="40" y="140"/>
                </a:lnTo>
                <a:lnTo>
                  <a:pt x="32" y="132"/>
                </a:lnTo>
                <a:lnTo>
                  <a:pt x="32" y="124"/>
                </a:lnTo>
                <a:lnTo>
                  <a:pt x="24" y="116"/>
                </a:lnTo>
                <a:lnTo>
                  <a:pt x="20" y="108"/>
                </a:lnTo>
                <a:lnTo>
                  <a:pt x="16" y="100"/>
                </a:lnTo>
                <a:lnTo>
                  <a:pt x="12" y="88"/>
                </a:lnTo>
                <a:lnTo>
                  <a:pt x="8" y="76"/>
                </a:lnTo>
                <a:lnTo>
                  <a:pt x="4" y="68"/>
                </a:lnTo>
                <a:lnTo>
                  <a:pt x="4" y="60"/>
                </a:lnTo>
                <a:lnTo>
                  <a:pt x="4" y="52"/>
                </a:lnTo>
                <a:lnTo>
                  <a:pt x="0" y="40"/>
                </a:lnTo>
                <a:lnTo>
                  <a:pt x="0" y="32"/>
                </a:lnTo>
                <a:lnTo>
                  <a:pt x="0" y="24"/>
                </a:lnTo>
                <a:lnTo>
                  <a:pt x="0" y="16"/>
                </a:lnTo>
                <a:lnTo>
                  <a:pt x="0" y="8"/>
                </a:lnTo>
                <a:lnTo>
                  <a:pt x="4" y="0"/>
                </a:lnTo>
              </a:path>
            </a:pathLst>
          </a:custGeom>
          <a:noFill/>
          <a:ln w="25400" cap="rnd" cmpd="sng">
            <a:solidFill>
              <a:srgbClr val="FFFFFF"/>
            </a:solidFill>
            <a:prstDash val="solid"/>
            <a:round/>
            <a:headEnd type="none" w="med" len="med"/>
            <a:tailEnd type="triangle" w="med" len="med"/>
          </a:ln>
        </p:spPr>
        <p:txBody>
          <a:bodyPr/>
          <a:lstStyle/>
          <a:p>
            <a:endParaRPr lang="es-ES"/>
          </a:p>
        </p:txBody>
      </p:sp>
      <p:sp>
        <p:nvSpPr>
          <p:cNvPr id="5617734" name="Rectangle 80"/>
          <p:cNvSpPr>
            <a:spLocks noChangeArrowheads="1"/>
          </p:cNvSpPr>
          <p:nvPr/>
        </p:nvSpPr>
        <p:spPr bwMode="auto">
          <a:xfrm>
            <a:off x="3065463" y="6257925"/>
            <a:ext cx="1580560" cy="397545"/>
          </a:xfrm>
          <a:prstGeom prst="rect">
            <a:avLst/>
          </a:prstGeom>
          <a:noFill/>
          <a:ln w="12700">
            <a:noFill/>
            <a:miter lim="800000"/>
            <a:headEnd/>
            <a:tailEnd/>
          </a:ln>
        </p:spPr>
        <p:txBody>
          <a:bodyPr wrap="none" lIns="90487" tIns="44450" rIns="90487" bIns="44450">
            <a:spAutoFit/>
          </a:bodyPr>
          <a:lstStyle/>
          <a:p>
            <a:r>
              <a:rPr lang="en-US" altLang="en-US" sz="2000" b="1">
                <a:solidFill>
                  <a:schemeClr val="bg1"/>
                </a:solidFill>
                <a:latin typeface="Arial" panose="020B0604020202020204" pitchFamily="34" charset="0"/>
                <a:cs typeface="Arial" panose="020B0604020202020204" pitchFamily="34" charset="0"/>
              </a:rPr>
              <a:t>Receptores</a:t>
            </a:r>
          </a:p>
        </p:txBody>
      </p:sp>
      <p:sp>
        <p:nvSpPr>
          <p:cNvPr id="5617735" name="Line 81"/>
          <p:cNvSpPr>
            <a:spLocks noChangeShapeType="1"/>
          </p:cNvSpPr>
          <p:nvPr/>
        </p:nvSpPr>
        <p:spPr bwMode="auto">
          <a:xfrm flipH="1">
            <a:off x="4267200" y="5956300"/>
            <a:ext cx="152400" cy="355600"/>
          </a:xfrm>
          <a:prstGeom prst="line">
            <a:avLst/>
          </a:prstGeom>
          <a:noFill/>
          <a:ln w="25400">
            <a:solidFill>
              <a:srgbClr val="FFFFFF"/>
            </a:solidFill>
            <a:round/>
            <a:headEnd/>
            <a:tailEnd/>
          </a:ln>
        </p:spPr>
        <p:txBody>
          <a:bodyPr wrap="none" anchor="ctr"/>
          <a:lstStyle/>
          <a:p>
            <a:endParaRPr lang="es-ES"/>
          </a:p>
        </p:txBody>
      </p:sp>
      <p:sp>
        <p:nvSpPr>
          <p:cNvPr id="5617736" name="Line 82"/>
          <p:cNvSpPr>
            <a:spLocks noChangeShapeType="1"/>
          </p:cNvSpPr>
          <p:nvPr/>
        </p:nvSpPr>
        <p:spPr bwMode="auto">
          <a:xfrm flipH="1">
            <a:off x="4267200" y="5956300"/>
            <a:ext cx="685800" cy="355600"/>
          </a:xfrm>
          <a:prstGeom prst="line">
            <a:avLst/>
          </a:prstGeom>
          <a:noFill/>
          <a:ln w="25400">
            <a:solidFill>
              <a:srgbClr val="FFFFFF"/>
            </a:solidFill>
            <a:round/>
            <a:headEnd/>
            <a:tailEnd/>
          </a:ln>
        </p:spPr>
        <p:txBody>
          <a:bodyPr wrap="none" anchor="ctr"/>
          <a:lstStyle/>
          <a:p>
            <a:endParaRPr lang="es-ES"/>
          </a:p>
        </p:txBody>
      </p:sp>
      <p:sp>
        <p:nvSpPr>
          <p:cNvPr id="5617737" name="Rectangle 83"/>
          <p:cNvSpPr>
            <a:spLocks noChangeArrowheads="1"/>
          </p:cNvSpPr>
          <p:nvPr/>
        </p:nvSpPr>
        <p:spPr bwMode="auto">
          <a:xfrm>
            <a:off x="1922953" y="5327045"/>
            <a:ext cx="1447511" cy="459100"/>
          </a:xfrm>
          <a:prstGeom prst="rect">
            <a:avLst/>
          </a:prstGeom>
          <a:noFill/>
          <a:ln w="12700">
            <a:noFill/>
            <a:miter lim="800000"/>
            <a:headEnd/>
            <a:tailEnd/>
          </a:ln>
        </p:spPr>
        <p:txBody>
          <a:bodyPr wrap="none" lIns="90487" tIns="44450" rIns="90487" bIns="44450">
            <a:spAutoFit/>
          </a:bodyPr>
          <a:lstStyle/>
          <a:p>
            <a:r>
              <a:rPr lang="en-US" altLang="en-US" sz="2400" b="1" dirty="0" err="1">
                <a:solidFill>
                  <a:srgbClr val="00B0F0"/>
                </a:solidFill>
                <a:latin typeface="Helvetica" pitchFamily="34" charset="0"/>
              </a:rPr>
              <a:t>Sinapsis</a:t>
            </a:r>
            <a:endParaRPr lang="en-US" altLang="en-US" sz="2400" b="1" dirty="0">
              <a:solidFill>
                <a:srgbClr val="00B0F0"/>
              </a:solidFill>
              <a:latin typeface="Helvetica" pitchFamily="34" charset="0"/>
            </a:endParaRPr>
          </a:p>
        </p:txBody>
      </p:sp>
      <p:sp>
        <p:nvSpPr>
          <p:cNvPr id="5617738" name="Rectangle 84"/>
          <p:cNvSpPr>
            <a:spLocks noChangeArrowheads="1"/>
          </p:cNvSpPr>
          <p:nvPr/>
        </p:nvSpPr>
        <p:spPr bwMode="auto">
          <a:xfrm>
            <a:off x="2347420" y="2819400"/>
            <a:ext cx="1907572" cy="705321"/>
          </a:xfrm>
          <a:prstGeom prst="rect">
            <a:avLst/>
          </a:prstGeom>
          <a:noFill/>
          <a:ln w="12700">
            <a:noFill/>
            <a:miter lim="800000"/>
            <a:headEnd/>
            <a:tailEnd/>
          </a:ln>
        </p:spPr>
        <p:txBody>
          <a:bodyPr wrap="none" lIns="90487" tIns="44450" rIns="90487" bIns="44450">
            <a:spAutoFit/>
          </a:bodyPr>
          <a:lstStyle/>
          <a:p>
            <a:pPr algn="ctr"/>
            <a:r>
              <a:rPr lang="en-US" altLang="en-US" sz="2000" b="1">
                <a:latin typeface="Arial" panose="020B0604020202020204" pitchFamily="34" charset="0"/>
                <a:cs typeface="Arial" panose="020B0604020202020204" pitchFamily="34" charset="0"/>
              </a:rPr>
              <a:t>Dopamina</a:t>
            </a:r>
          </a:p>
          <a:p>
            <a:pPr algn="ctr"/>
            <a:r>
              <a:rPr lang="en-US" altLang="en-US" sz="2000" b="1">
                <a:latin typeface="Arial" panose="020B0604020202020204" pitchFamily="34" charset="0"/>
                <a:cs typeface="Arial" panose="020B0604020202020204" pitchFamily="34" charset="0"/>
              </a:rPr>
              <a:t>Noradrenalina</a:t>
            </a:r>
          </a:p>
        </p:txBody>
      </p:sp>
      <p:sp>
        <p:nvSpPr>
          <p:cNvPr id="5617739" name="Line 85"/>
          <p:cNvSpPr>
            <a:spLocks noChangeShapeType="1"/>
          </p:cNvSpPr>
          <p:nvPr/>
        </p:nvSpPr>
        <p:spPr bwMode="auto">
          <a:xfrm flipH="1" flipV="1">
            <a:off x="4178300" y="3384550"/>
            <a:ext cx="222250" cy="171450"/>
          </a:xfrm>
          <a:prstGeom prst="line">
            <a:avLst/>
          </a:prstGeom>
          <a:noFill/>
          <a:ln w="25400">
            <a:solidFill>
              <a:schemeClr val="bg1"/>
            </a:solidFill>
            <a:round/>
            <a:headEnd/>
            <a:tailEnd/>
          </a:ln>
        </p:spPr>
        <p:txBody>
          <a:bodyPr wrap="none" anchor="ctr"/>
          <a:lstStyle/>
          <a:p>
            <a:endParaRPr lang="es-ES"/>
          </a:p>
        </p:txBody>
      </p:sp>
      <p:sp>
        <p:nvSpPr>
          <p:cNvPr id="5617740" name="Rectangle 86"/>
          <p:cNvSpPr>
            <a:spLocks noChangeArrowheads="1"/>
          </p:cNvSpPr>
          <p:nvPr/>
        </p:nvSpPr>
        <p:spPr bwMode="auto">
          <a:xfrm>
            <a:off x="4843463" y="2574925"/>
            <a:ext cx="385762" cy="301625"/>
          </a:xfrm>
          <a:prstGeom prst="rect">
            <a:avLst/>
          </a:prstGeom>
          <a:noFill/>
          <a:ln w="12700">
            <a:noFill/>
            <a:miter lim="800000"/>
            <a:headEnd/>
            <a:tailEnd/>
          </a:ln>
        </p:spPr>
        <p:txBody>
          <a:bodyPr wrap="none" lIns="90487" tIns="44450" rIns="90487" bIns="44450">
            <a:spAutoFit/>
          </a:bodyPr>
          <a:lstStyle/>
          <a:p>
            <a:r>
              <a:rPr lang="en-US" altLang="en-US" sz="1400" b="1">
                <a:solidFill>
                  <a:srgbClr val="FFFFFF"/>
                </a:solidFill>
                <a:latin typeface="Helvetica" pitchFamily="34" charset="0"/>
              </a:rPr>
              <a:t>TH</a:t>
            </a:r>
          </a:p>
        </p:txBody>
      </p:sp>
      <p:sp>
        <p:nvSpPr>
          <p:cNvPr id="5617741" name="Rectangle 87"/>
          <p:cNvSpPr>
            <a:spLocks noChangeArrowheads="1"/>
          </p:cNvSpPr>
          <p:nvPr/>
        </p:nvSpPr>
        <p:spPr bwMode="auto">
          <a:xfrm>
            <a:off x="5980409" y="2270125"/>
            <a:ext cx="1251945" cy="705321"/>
          </a:xfrm>
          <a:prstGeom prst="rect">
            <a:avLst/>
          </a:prstGeom>
          <a:noFill/>
          <a:ln w="12700">
            <a:noFill/>
            <a:miter lim="800000"/>
            <a:headEnd/>
            <a:tailEnd/>
          </a:ln>
        </p:spPr>
        <p:txBody>
          <a:bodyPr wrap="none" lIns="90487" tIns="44450" rIns="90487" bIns="44450">
            <a:spAutoFit/>
          </a:bodyPr>
          <a:lstStyle/>
          <a:p>
            <a:pPr algn="ctr"/>
            <a:r>
              <a:rPr lang="en-US" altLang="en-US" sz="2000" b="1" dirty="0" err="1">
                <a:latin typeface="Arial" panose="020B0604020202020204" pitchFamily="34" charset="0"/>
                <a:cs typeface="Arial" panose="020B0604020202020204" pitchFamily="34" charset="0"/>
              </a:rPr>
              <a:t>Impulso</a:t>
            </a:r>
            <a:r>
              <a:rPr lang="en-US" altLang="en-US" sz="2000" b="1" dirty="0">
                <a:latin typeface="Arial" panose="020B0604020202020204" pitchFamily="34" charset="0"/>
                <a:cs typeface="Arial" panose="020B0604020202020204" pitchFamily="34" charset="0"/>
              </a:rPr>
              <a:t> </a:t>
            </a:r>
          </a:p>
          <a:p>
            <a:pPr algn="ctr"/>
            <a:r>
              <a:rPr lang="en-US" altLang="en-US" sz="2000" b="1" dirty="0" err="1">
                <a:latin typeface="Arial" panose="020B0604020202020204" pitchFamily="34" charset="0"/>
                <a:cs typeface="Arial" panose="020B0604020202020204" pitchFamily="34" charset="0"/>
              </a:rPr>
              <a:t>nervioso</a:t>
            </a:r>
            <a:endParaRPr lang="en-US" altLang="en-US" sz="2000" b="1" dirty="0">
              <a:latin typeface="Arial" panose="020B0604020202020204" pitchFamily="34" charset="0"/>
              <a:cs typeface="Arial" panose="020B0604020202020204" pitchFamily="34" charset="0"/>
            </a:endParaRPr>
          </a:p>
        </p:txBody>
      </p:sp>
      <p:sp>
        <p:nvSpPr>
          <p:cNvPr id="5617742" name="Rectangle 88"/>
          <p:cNvSpPr>
            <a:spLocks noChangeArrowheads="1"/>
          </p:cNvSpPr>
          <p:nvPr/>
        </p:nvSpPr>
        <p:spPr bwMode="auto">
          <a:xfrm>
            <a:off x="5497513" y="4600575"/>
            <a:ext cx="1970087" cy="366767"/>
          </a:xfrm>
          <a:prstGeom prst="rect">
            <a:avLst/>
          </a:prstGeom>
          <a:solidFill>
            <a:srgbClr val="FFFF99"/>
          </a:solidFill>
          <a:ln w="12700">
            <a:noFill/>
            <a:miter lim="800000"/>
            <a:headEnd/>
            <a:tailEnd/>
          </a:ln>
        </p:spPr>
        <p:txBody>
          <a:bodyPr lIns="90487" tIns="44450" rIns="90487" bIns="44450">
            <a:spAutoFit/>
          </a:bodyPr>
          <a:lstStyle/>
          <a:p>
            <a:r>
              <a:rPr lang="en-US" altLang="en-US" b="1" dirty="0" err="1">
                <a:solidFill>
                  <a:srgbClr val="2D1701"/>
                </a:solidFill>
                <a:latin typeface="Arial" panose="020B0604020202020204" pitchFamily="34" charset="0"/>
                <a:cs typeface="Arial" panose="020B0604020202020204" pitchFamily="34" charset="0"/>
              </a:rPr>
              <a:t>Transportador</a:t>
            </a:r>
            <a:endParaRPr lang="en-US" altLang="en-US" b="1" dirty="0">
              <a:solidFill>
                <a:srgbClr val="2D1701"/>
              </a:solidFill>
              <a:latin typeface="Arial" panose="020B0604020202020204" pitchFamily="34" charset="0"/>
              <a:cs typeface="Arial" panose="020B0604020202020204" pitchFamily="34" charset="0"/>
            </a:endParaRPr>
          </a:p>
        </p:txBody>
      </p:sp>
      <p:sp>
        <p:nvSpPr>
          <p:cNvPr id="5617743" name="Line 89"/>
          <p:cNvSpPr>
            <a:spLocks noChangeShapeType="1"/>
          </p:cNvSpPr>
          <p:nvPr/>
        </p:nvSpPr>
        <p:spPr bwMode="auto">
          <a:xfrm flipH="1">
            <a:off x="5410200" y="4965700"/>
            <a:ext cx="228600" cy="127000"/>
          </a:xfrm>
          <a:prstGeom prst="line">
            <a:avLst/>
          </a:prstGeom>
          <a:noFill/>
          <a:ln w="25400">
            <a:solidFill>
              <a:srgbClr val="FFFFFF"/>
            </a:solidFill>
            <a:round/>
            <a:headEnd/>
            <a:tailEnd/>
          </a:ln>
        </p:spPr>
        <p:txBody>
          <a:bodyPr wrap="none" anchor="ctr"/>
          <a:lstStyle/>
          <a:p>
            <a:endParaRPr lang="es-ES"/>
          </a:p>
        </p:txBody>
      </p:sp>
      <p:sp>
        <p:nvSpPr>
          <p:cNvPr id="5617745" name="Rectangle 91"/>
          <p:cNvSpPr>
            <a:spLocks noChangeArrowheads="1"/>
          </p:cNvSpPr>
          <p:nvPr/>
        </p:nvSpPr>
        <p:spPr bwMode="auto">
          <a:xfrm>
            <a:off x="4284663" y="152400"/>
            <a:ext cx="180975" cy="1003300"/>
          </a:xfrm>
          <a:prstGeom prst="rect">
            <a:avLst/>
          </a:prstGeom>
          <a:noFill/>
          <a:ln w="12700">
            <a:noFill/>
            <a:miter lim="800000"/>
            <a:headEnd/>
            <a:tailEnd/>
          </a:ln>
        </p:spPr>
        <p:txBody>
          <a:bodyPr wrap="none" lIns="90487" tIns="44450" rIns="90487" bIns="44450">
            <a:spAutoFit/>
          </a:bodyPr>
          <a:lstStyle/>
          <a:p>
            <a:pPr algn="ctr"/>
            <a:endParaRPr lang="en-US" altLang="en-US" sz="2800" b="1">
              <a:solidFill>
                <a:srgbClr val="FAFD00"/>
              </a:solidFill>
              <a:latin typeface="Helvetica" pitchFamily="34" charset="0"/>
            </a:endParaRPr>
          </a:p>
          <a:p>
            <a:pPr algn="ctr"/>
            <a:endParaRPr lang="en-US" altLang="en-US">
              <a:solidFill>
                <a:srgbClr val="FFFFFF"/>
              </a:solidFill>
              <a:latin typeface="Helvetica" pitchFamily="34" charset="0"/>
            </a:endParaRPr>
          </a:p>
        </p:txBody>
      </p:sp>
      <p:sp>
        <p:nvSpPr>
          <p:cNvPr id="5617746" name="Line 92"/>
          <p:cNvSpPr>
            <a:spLocks noChangeShapeType="1"/>
          </p:cNvSpPr>
          <p:nvPr/>
        </p:nvSpPr>
        <p:spPr bwMode="auto">
          <a:xfrm flipH="1">
            <a:off x="6705600" y="2514600"/>
            <a:ext cx="914400" cy="1828800"/>
          </a:xfrm>
          <a:prstGeom prst="line">
            <a:avLst/>
          </a:prstGeom>
          <a:noFill/>
          <a:ln w="174625">
            <a:solidFill>
              <a:srgbClr val="FFFF00"/>
            </a:solidFill>
            <a:round/>
            <a:headEnd/>
            <a:tailEnd type="triangle" w="med" len="med"/>
          </a:ln>
        </p:spPr>
        <p:txBody>
          <a:bodyPr wrap="none" anchor="ctr"/>
          <a:lstStyle/>
          <a:p>
            <a:endParaRPr lang="es-ES"/>
          </a:p>
        </p:txBody>
      </p:sp>
      <p:sp>
        <p:nvSpPr>
          <p:cNvPr id="5617747" name="Text Box 93"/>
          <p:cNvSpPr txBox="1">
            <a:spLocks noChangeArrowheads="1"/>
          </p:cNvSpPr>
          <p:nvPr/>
        </p:nvSpPr>
        <p:spPr bwMode="auto">
          <a:xfrm>
            <a:off x="5295900" y="6487642"/>
            <a:ext cx="4500594" cy="338554"/>
          </a:xfrm>
          <a:prstGeom prst="rect">
            <a:avLst/>
          </a:prstGeom>
          <a:noFill/>
          <a:ln w="9525">
            <a:noFill/>
            <a:miter lim="800000"/>
            <a:headEnd/>
            <a:tailEnd/>
          </a:ln>
        </p:spPr>
        <p:txBody>
          <a:bodyPr wrap="square">
            <a:spAutoFit/>
          </a:bodyPr>
          <a:lstStyle/>
          <a:p>
            <a:r>
              <a:rPr lang="en-US" altLang="en-US" sz="1600" b="1" dirty="0" err="1">
                <a:solidFill>
                  <a:schemeClr val="bg1"/>
                </a:solidFill>
                <a:latin typeface="Arial" panose="020B0604020202020204" pitchFamily="34" charset="0"/>
                <a:cs typeface="Arial" panose="020B0604020202020204" pitchFamily="34" charset="0"/>
              </a:rPr>
              <a:t>Wilens</a:t>
            </a:r>
            <a:r>
              <a:rPr lang="en-US" altLang="en-US" sz="1600" b="1" dirty="0">
                <a:solidFill>
                  <a:schemeClr val="bg1"/>
                </a:solidFill>
                <a:latin typeface="Arial" panose="020B0604020202020204" pitchFamily="34" charset="0"/>
                <a:cs typeface="Arial" panose="020B0604020202020204" pitchFamily="34" charset="0"/>
              </a:rPr>
              <a:t> &amp; Spencer. </a:t>
            </a:r>
            <a:r>
              <a:rPr lang="en-US" altLang="en-US" sz="1600" b="1" dirty="0" err="1">
                <a:solidFill>
                  <a:schemeClr val="bg1"/>
                </a:solidFill>
                <a:latin typeface="Arial" panose="020B0604020202020204" pitchFamily="34" charset="0"/>
                <a:cs typeface="Arial" panose="020B0604020202020204" pitchFamily="34" charset="0"/>
              </a:rPr>
              <a:t>Amph</a:t>
            </a:r>
            <a:r>
              <a:rPr lang="en-US" altLang="en-US" sz="1600" b="1" dirty="0">
                <a:solidFill>
                  <a:schemeClr val="bg1"/>
                </a:solidFill>
                <a:latin typeface="Arial" panose="020B0604020202020204" pitchFamily="34" charset="0"/>
                <a:cs typeface="Arial" panose="020B0604020202020204" pitchFamily="34" charset="0"/>
              </a:rPr>
              <a:t> </a:t>
            </a:r>
            <a:r>
              <a:rPr lang="en-US" altLang="en-US" sz="1600" b="1" dirty="0" err="1">
                <a:solidFill>
                  <a:schemeClr val="bg1"/>
                </a:solidFill>
                <a:latin typeface="Arial" panose="020B0604020202020204" pitchFamily="34" charset="0"/>
                <a:cs typeface="Arial" panose="020B0604020202020204" pitchFamily="34" charset="0"/>
              </a:rPr>
              <a:t>Pharm</a:t>
            </a:r>
            <a:r>
              <a:rPr lang="en-US" altLang="en-US" sz="1600" b="1" dirty="0">
                <a:solidFill>
                  <a:schemeClr val="bg1"/>
                </a:solidFill>
                <a:latin typeface="Arial" panose="020B0604020202020204" pitchFamily="34" charset="0"/>
                <a:cs typeface="Arial" panose="020B0604020202020204" pitchFamily="34" charset="0"/>
              </a:rPr>
              <a:t>, 1998</a:t>
            </a:r>
          </a:p>
        </p:txBody>
      </p:sp>
      <p:sp>
        <p:nvSpPr>
          <p:cNvPr id="1271902" name="Rectangle 94"/>
          <p:cNvSpPr>
            <a:spLocks noGrp="1" noChangeArrowheads="1"/>
          </p:cNvSpPr>
          <p:nvPr>
            <p:ph type="title" idx="4294967295"/>
          </p:nvPr>
        </p:nvSpPr>
        <p:spPr>
          <a:xfrm>
            <a:off x="0" y="0"/>
            <a:ext cx="9144000" cy="1219200"/>
          </a:xfrm>
        </p:spPr>
        <p:txBody>
          <a:bodyPr rtlCol="0">
            <a:normAutofit/>
          </a:bodyPr>
          <a:lstStyle/>
          <a:p>
            <a:pPr eaLnBrk="1" fontAlgn="auto" hangingPunct="1">
              <a:lnSpc>
                <a:spcPct val="90000"/>
              </a:lnSpc>
              <a:spcAft>
                <a:spcPts val="0"/>
              </a:spcAft>
              <a:defRPr/>
            </a:pPr>
            <a:r>
              <a:rPr lang="en-US" altLang="en-US" sz="3600" dirty="0" err="1"/>
              <a:t>Transmisión</a:t>
            </a:r>
            <a:r>
              <a:rPr lang="en-US" altLang="en-US" sz="3600" dirty="0"/>
              <a:t> de </a:t>
            </a:r>
            <a:r>
              <a:rPr lang="en-US" altLang="en-US" sz="3600" dirty="0" err="1"/>
              <a:t>catecolaminas</a:t>
            </a:r>
            <a:r>
              <a:rPr lang="en-US" altLang="en-US" sz="3600" dirty="0"/>
              <a:t> y TDAH</a:t>
            </a:r>
            <a:endParaRPr lang="en-GB" altLang="en-GB" sz="3600" dirty="0"/>
          </a:p>
        </p:txBody>
      </p:sp>
      <p:sp>
        <p:nvSpPr>
          <p:cNvPr id="5617749" name="Text Box 95"/>
          <p:cNvSpPr txBox="1">
            <a:spLocks noChangeArrowheads="1"/>
          </p:cNvSpPr>
          <p:nvPr/>
        </p:nvSpPr>
        <p:spPr bwMode="auto">
          <a:xfrm>
            <a:off x="357158" y="357166"/>
            <a:ext cx="8282845" cy="1292662"/>
          </a:xfrm>
          <a:prstGeom prst="rect">
            <a:avLst/>
          </a:prstGeom>
          <a:solidFill>
            <a:srgbClr val="FFCC66"/>
          </a:solidFill>
          <a:ln w="9525">
            <a:noFill/>
            <a:miter lim="800000"/>
            <a:headEnd/>
            <a:tailEnd/>
          </a:ln>
        </p:spPr>
        <p:txBody>
          <a:bodyPr wrap="square">
            <a:spAutoFit/>
          </a:bodyPr>
          <a:lstStyle/>
          <a:p>
            <a:r>
              <a:rPr lang="es-ES" sz="2000" b="1" dirty="0">
                <a:solidFill>
                  <a:schemeClr val="accent2">
                    <a:lumMod val="50000"/>
                  </a:schemeClr>
                </a:solidFill>
                <a:latin typeface="Arial" panose="020B0604020202020204" pitchFamily="34" charset="0"/>
                <a:ea typeface="SimHei" pitchFamily="2" charset="-122"/>
                <a:cs typeface="Arial" panose="020B0604020202020204" pitchFamily="34" charset="0"/>
              </a:rPr>
              <a:t>TDAH:</a:t>
            </a:r>
          </a:p>
          <a:p>
            <a:pPr>
              <a:buFontTx/>
              <a:buChar char="-"/>
            </a:pPr>
            <a:r>
              <a:rPr lang="es-ES" sz="2000" b="1" dirty="0">
                <a:solidFill>
                  <a:schemeClr val="accent2">
                    <a:lumMod val="50000"/>
                  </a:schemeClr>
                </a:solidFill>
                <a:latin typeface="Arial" panose="020B0604020202020204" pitchFamily="34" charset="0"/>
                <a:ea typeface="SimHei" pitchFamily="2" charset="-122"/>
                <a:cs typeface="Arial" panose="020B0604020202020204" pitchFamily="34" charset="0"/>
              </a:rPr>
              <a:t>Aumento de actividad del sistema Transportador de Dopamina</a:t>
            </a:r>
          </a:p>
          <a:p>
            <a:pPr>
              <a:buFontTx/>
              <a:buChar char="-"/>
            </a:pPr>
            <a:r>
              <a:rPr lang="es-ES" sz="2000" b="1" dirty="0">
                <a:solidFill>
                  <a:schemeClr val="accent2">
                    <a:lumMod val="50000"/>
                  </a:schemeClr>
                </a:solidFill>
                <a:latin typeface="Arial" panose="020B0604020202020204" pitchFamily="34" charset="0"/>
                <a:ea typeface="SimHei" pitchFamily="2" charset="-122"/>
                <a:cs typeface="Arial" panose="020B0604020202020204" pitchFamily="34" charset="0"/>
              </a:rPr>
              <a:t>Disminución en la Sensibilidad de Receptores</a:t>
            </a:r>
          </a:p>
          <a:p>
            <a:pPr>
              <a:buFontTx/>
              <a:buChar char="-"/>
            </a:pPr>
            <a:endParaRPr lang="es-E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1682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832" y="1207547"/>
            <a:ext cx="8229600" cy="1143000"/>
          </a:xfrm>
        </p:spPr>
        <p:txBody>
          <a:bodyPr>
            <a:normAutofit fontScale="90000"/>
          </a:bodyPr>
          <a:lstStyle/>
          <a:p>
            <a:br>
              <a:rPr lang="es-ES" sz="2700" dirty="0">
                <a:solidFill>
                  <a:srgbClr val="FF6600"/>
                </a:solidFill>
                <a:latin typeface="Arial" panose="020B0604020202020204" pitchFamily="34" charset="0"/>
                <a:cs typeface="Arial" panose="020B0604020202020204" pitchFamily="34" charset="0"/>
              </a:rPr>
            </a:br>
            <a:br>
              <a:rPr lang="es-ES" sz="2700" dirty="0">
                <a:solidFill>
                  <a:srgbClr val="FF6600"/>
                </a:solidFill>
                <a:latin typeface="Arial" panose="020B0604020202020204" pitchFamily="34" charset="0"/>
                <a:cs typeface="Arial" panose="020B0604020202020204" pitchFamily="34" charset="0"/>
              </a:rPr>
            </a:br>
            <a:br>
              <a:rPr lang="es-ES" sz="2700" dirty="0">
                <a:solidFill>
                  <a:srgbClr val="FF6600"/>
                </a:solidFill>
                <a:latin typeface="Arial" panose="020B0604020202020204" pitchFamily="34" charset="0"/>
                <a:cs typeface="Arial" panose="020B0604020202020204" pitchFamily="34" charset="0"/>
              </a:rPr>
            </a:br>
            <a:br>
              <a:rPr lang="es-ES" sz="2700" dirty="0">
                <a:solidFill>
                  <a:srgbClr val="FF6600"/>
                </a:solidFill>
                <a:latin typeface="Arial" panose="020B0604020202020204" pitchFamily="34" charset="0"/>
                <a:cs typeface="Arial" panose="020B0604020202020204" pitchFamily="34" charset="0"/>
              </a:rPr>
            </a:br>
            <a:br>
              <a:rPr lang="es-ES" sz="2800" dirty="0">
                <a:solidFill>
                  <a:srgbClr val="FF6600"/>
                </a:solidFill>
                <a:latin typeface="Arial" panose="020B0604020202020204" pitchFamily="34" charset="0"/>
                <a:cs typeface="Arial" panose="020B0604020202020204" pitchFamily="34" charset="0"/>
              </a:rPr>
            </a:br>
            <a:r>
              <a:rPr lang="es-ES" sz="2800" dirty="0">
                <a:hlinkClick r:id="rId3"/>
              </a:rPr>
              <a:t>http://www.tdahytu.es/tdah-y-el-cerebro/</a:t>
            </a:r>
            <a:br>
              <a:rPr lang="es-ES" sz="2700" dirty="0">
                <a:solidFill>
                  <a:srgbClr val="FF6600"/>
                </a:solidFill>
                <a:latin typeface="Arial" panose="020B0604020202020204" pitchFamily="34" charset="0"/>
                <a:cs typeface="Arial" panose="020B0604020202020204" pitchFamily="34" charset="0"/>
              </a:rPr>
            </a:br>
            <a:br>
              <a:rPr lang="es-ES" dirty="0">
                <a:solidFill>
                  <a:srgbClr val="FF6600"/>
                </a:solidFill>
                <a:latin typeface="Arial" panose="020B0604020202020204" pitchFamily="34" charset="0"/>
                <a:cs typeface="Arial" panose="020B0604020202020204" pitchFamily="34" charset="0"/>
              </a:rPr>
            </a:br>
            <a:endParaRPr lang="es-ES" dirty="0">
              <a:solidFill>
                <a:srgbClr val="FF6600"/>
              </a:solidFill>
              <a:latin typeface="Arial" panose="020B0604020202020204" pitchFamily="34" charset="0"/>
              <a:cs typeface="Arial" panose="020B0604020202020204" pitchFamily="34" charset="0"/>
            </a:endParaRPr>
          </a:p>
        </p:txBody>
      </p:sp>
      <p:pic>
        <p:nvPicPr>
          <p:cNvPr id="3" name="Elementos multimedia en línea 2" title="TDAH y el cerebro">
            <a:hlinkClick r:id="" action="ppaction://media"/>
            <a:extLst>
              <a:ext uri="{FF2B5EF4-FFF2-40B4-BE49-F238E27FC236}">
                <a16:creationId xmlns:a16="http://schemas.microsoft.com/office/drawing/2014/main" id="{5A4D991F-FC61-4AAB-9F84-7F3987B5E08C}"/>
              </a:ext>
            </a:extLst>
          </p:cNvPr>
          <p:cNvPicPr>
            <a:picLocks noRot="1" noChangeAspect="1"/>
          </p:cNvPicPr>
          <p:nvPr>
            <a:videoFile r:link="rId1"/>
          </p:nvPr>
        </p:nvPicPr>
        <p:blipFill>
          <a:blip r:embed="rId4"/>
          <a:stretch>
            <a:fillRect/>
          </a:stretch>
        </p:blipFill>
        <p:spPr>
          <a:xfrm>
            <a:off x="2059632" y="3046165"/>
            <a:ext cx="4572000" cy="2571750"/>
          </a:xfrm>
          <a:prstGeom prst="rect">
            <a:avLst/>
          </a:prstGeom>
        </p:spPr>
      </p:pic>
      <p:sp>
        <p:nvSpPr>
          <p:cNvPr id="4" name="Estrella: 5 puntas 3">
            <a:extLst>
              <a:ext uri="{FF2B5EF4-FFF2-40B4-BE49-F238E27FC236}">
                <a16:creationId xmlns:a16="http://schemas.microsoft.com/office/drawing/2014/main" id="{95B86804-AEE2-41F6-941F-6B9C987BEF63}"/>
              </a:ext>
            </a:extLst>
          </p:cNvPr>
          <p:cNvSpPr/>
          <p:nvPr/>
        </p:nvSpPr>
        <p:spPr>
          <a:xfrm>
            <a:off x="8676456" y="6525344"/>
            <a:ext cx="122312"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82833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93" name="Rectangle 9"/>
          <p:cNvSpPr>
            <a:spLocks noGrp="1" noChangeArrowheads="1"/>
          </p:cNvSpPr>
          <p:nvPr>
            <p:ph type="title"/>
          </p:nvPr>
        </p:nvSpPr>
        <p:spPr>
          <a:xfrm>
            <a:off x="457200" y="188640"/>
            <a:ext cx="8229600" cy="794842"/>
          </a:xfrm>
        </p:spPr>
        <p:txBody>
          <a:bodyPr>
            <a:noAutofit/>
          </a:bodyPr>
          <a:lstStyle/>
          <a:p>
            <a:pPr>
              <a:defRPr/>
            </a:pPr>
            <a:br>
              <a:rPr lang="es-ES_tradnl" sz="3200" dirty="0">
                <a:latin typeface="Arial" panose="020B0604020202020204" pitchFamily="34" charset="0"/>
                <a:cs typeface="Arial" panose="020B0604020202020204" pitchFamily="34" charset="0"/>
              </a:rPr>
            </a:br>
            <a:r>
              <a:rPr lang="es-ES" sz="3600" b="1" dirty="0">
                <a:solidFill>
                  <a:schemeClr val="accent1"/>
                </a:solidFill>
                <a:latin typeface="Arial" panose="020B0604020202020204" pitchFamily="34" charset="0"/>
                <a:cs typeface="Arial" panose="020B0604020202020204" pitchFamily="34" charset="0"/>
              </a:rPr>
              <a:t>TRATAMIENTO DEL TDAH </a:t>
            </a:r>
            <a:br>
              <a:rPr lang="es-ES_tradnl" sz="3200" dirty="0">
                <a:latin typeface="Arial" panose="020B0604020202020204" pitchFamily="34" charset="0"/>
                <a:cs typeface="Arial" panose="020B0604020202020204" pitchFamily="34" charset="0"/>
              </a:rPr>
            </a:br>
            <a:endParaRPr lang="es-ES_tradnl" sz="3600" dirty="0">
              <a:latin typeface="Arial" panose="020B0604020202020204" pitchFamily="34" charset="0"/>
              <a:cs typeface="Arial" panose="020B0604020202020204" pitchFamily="34" charset="0"/>
            </a:endParaRPr>
          </a:p>
        </p:txBody>
      </p:sp>
      <p:sp>
        <p:nvSpPr>
          <p:cNvPr id="5935106" name="Rectangle 10"/>
          <p:cNvSpPr>
            <a:spLocks noGrp="1" noChangeArrowheads="1"/>
          </p:cNvSpPr>
          <p:nvPr>
            <p:ph idx="1"/>
          </p:nvPr>
        </p:nvSpPr>
        <p:spPr>
          <a:xfrm>
            <a:off x="0" y="1094357"/>
            <a:ext cx="9144000" cy="5572140"/>
          </a:xfrm>
        </p:spPr>
        <p:txBody>
          <a:bodyPr>
            <a:normAutofit/>
          </a:bodyPr>
          <a:lstStyle/>
          <a:p>
            <a:pPr eaLnBrk="1" hangingPunct="1">
              <a:buFont typeface="Wingdings" pitchFamily="2" charset="2"/>
              <a:buNone/>
            </a:pPr>
            <a:r>
              <a:rPr lang="es-ES_tradnl" sz="1800" b="1" dirty="0">
                <a:solidFill>
                  <a:schemeClr val="accent4">
                    <a:lumMod val="50000"/>
                  </a:schemeClr>
                </a:solidFill>
                <a:latin typeface="Arial" panose="020B0604020202020204" pitchFamily="34" charset="0"/>
                <a:cs typeface="Arial" panose="020B0604020202020204" pitchFamily="34" charset="0"/>
              </a:rPr>
              <a:t>El profesional clínico = coordinador (tratamiento Multimodal):</a:t>
            </a:r>
          </a:p>
          <a:p>
            <a:pPr eaLnBrk="1" hangingPunct="1"/>
            <a:r>
              <a:rPr lang="es-ES_tradnl" sz="1800" dirty="0">
                <a:latin typeface="Arial" panose="020B0604020202020204" pitchFamily="34" charset="0"/>
                <a:cs typeface="Arial" panose="020B0604020202020204" pitchFamily="34" charset="0"/>
              </a:rPr>
              <a:t>Fortaleciendo una cooperación estrecha entre padres, paciente, y escuela.</a:t>
            </a:r>
          </a:p>
          <a:p>
            <a:pPr eaLnBrk="1" hangingPunct="1"/>
            <a:endParaRPr lang="es-ES_tradnl" sz="1800" dirty="0">
              <a:latin typeface="Arial" panose="020B0604020202020204" pitchFamily="34" charset="0"/>
              <a:cs typeface="Arial" panose="020B0604020202020204" pitchFamily="34" charset="0"/>
            </a:endParaRPr>
          </a:p>
          <a:p>
            <a:pPr eaLnBrk="1" hangingPunct="1">
              <a:spcBef>
                <a:spcPct val="40000"/>
              </a:spcBef>
              <a:buFont typeface="Wingdings" pitchFamily="2" charset="2"/>
              <a:buNone/>
            </a:pPr>
            <a:r>
              <a:rPr lang="es-ES_tradnl" sz="1800" b="1" dirty="0">
                <a:solidFill>
                  <a:schemeClr val="accent4">
                    <a:lumMod val="50000"/>
                  </a:schemeClr>
                </a:solidFill>
                <a:latin typeface="Arial" panose="020B0604020202020204" pitchFamily="34" charset="0"/>
                <a:cs typeface="Arial" panose="020B0604020202020204" pitchFamily="34" charset="0"/>
              </a:rPr>
              <a:t>Es un trastorno crónico: </a:t>
            </a:r>
          </a:p>
          <a:p>
            <a:pPr eaLnBrk="1" hangingPunct="1"/>
            <a:r>
              <a:rPr lang="es-ES_tradnl" sz="1800" dirty="0">
                <a:solidFill>
                  <a:schemeClr val="accent4">
                    <a:lumMod val="50000"/>
                  </a:schemeClr>
                </a:solidFill>
                <a:latin typeface="Arial" panose="020B0604020202020204" pitchFamily="34" charset="0"/>
                <a:cs typeface="Arial" panose="020B0604020202020204" pitchFamily="34" charset="0"/>
              </a:rPr>
              <a:t>Necesita continuos planteamientos </a:t>
            </a:r>
            <a:r>
              <a:rPr lang="es-ES_tradnl" sz="1800" dirty="0">
                <a:latin typeface="Arial" panose="020B0604020202020204" pitchFamily="34" charset="0"/>
                <a:cs typeface="Arial" panose="020B0604020202020204" pitchFamily="34" charset="0"/>
              </a:rPr>
              <a:t>terapéuticos ante situaciones problemáticas de nueva aparición.</a:t>
            </a:r>
          </a:p>
          <a:p>
            <a:pPr eaLnBrk="1" hangingPunct="1"/>
            <a:r>
              <a:rPr lang="es-ES_tradnl" sz="1800" dirty="0">
                <a:latin typeface="Arial" panose="020B0604020202020204" pitchFamily="34" charset="0"/>
                <a:cs typeface="Arial" panose="020B0604020202020204" pitchFamily="34" charset="0"/>
              </a:rPr>
              <a:t>Indicado proceder con pruebas de retirada de medicación para valorar  la necesidad de continuidad de tratamiento (30-50% presentarán todavía síntomas en edad adulta).</a:t>
            </a:r>
          </a:p>
          <a:p>
            <a:pPr eaLnBrk="1" hangingPunct="1">
              <a:buNone/>
            </a:pPr>
            <a:endParaRPr lang="es-ES_tradnl" sz="1800" dirty="0">
              <a:latin typeface="Arial" panose="020B0604020202020204" pitchFamily="34" charset="0"/>
              <a:cs typeface="Arial" panose="020B0604020202020204" pitchFamily="34" charset="0"/>
            </a:endParaRPr>
          </a:p>
          <a:p>
            <a:pPr eaLnBrk="1" hangingPunct="1">
              <a:spcBef>
                <a:spcPct val="40000"/>
              </a:spcBef>
              <a:buFont typeface="Wingdings" pitchFamily="2" charset="2"/>
              <a:buNone/>
            </a:pPr>
            <a:r>
              <a:rPr lang="es-ES_tradnl" sz="1800" b="1" dirty="0">
                <a:solidFill>
                  <a:schemeClr val="accent4">
                    <a:lumMod val="50000"/>
                  </a:schemeClr>
                </a:solidFill>
                <a:latin typeface="Arial" panose="020B0604020202020204" pitchFamily="34" charset="0"/>
                <a:cs typeface="Arial" panose="020B0604020202020204" pitchFamily="34" charset="0"/>
              </a:rPr>
              <a:t>El plan terapéutico individualizado:</a:t>
            </a:r>
          </a:p>
          <a:p>
            <a:pPr eaLnBrk="1" hangingPunct="1"/>
            <a:r>
              <a:rPr lang="es-ES_tradnl" sz="1800" dirty="0">
                <a:latin typeface="Arial" panose="020B0604020202020204" pitchFamily="34" charset="0"/>
                <a:cs typeface="Arial" panose="020B0604020202020204" pitchFamily="34" charset="0"/>
              </a:rPr>
              <a:t>De acuerdo a  los síntomas de TDAH, comorbilidad asociada , limitación funcional (relaciones sociales,/familiares), impacto académico.</a:t>
            </a:r>
          </a:p>
          <a:p>
            <a:pPr eaLnBrk="1" hangingPunct="1"/>
            <a:r>
              <a:rPr lang="es-ES_tradnl" sz="1800" dirty="0">
                <a:latin typeface="Arial" panose="020B0604020202020204" pitchFamily="34" charset="0"/>
                <a:cs typeface="Arial" panose="020B0604020202020204" pitchFamily="34" charset="0"/>
              </a:rPr>
              <a:t>Establecer  objetivos terapéuticos concretos.</a:t>
            </a:r>
          </a:p>
        </p:txBody>
      </p:sp>
    </p:spTree>
    <p:extLst>
      <p:ext uri="{BB962C8B-B14F-4D97-AF65-F5344CB8AC3E}">
        <p14:creationId xmlns:p14="http://schemas.microsoft.com/office/powerpoint/2010/main" val="17467587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3176588" y="2565400"/>
            <a:ext cx="3352800" cy="2595563"/>
            <a:chOff x="2182" y="1899"/>
            <a:chExt cx="1921" cy="1283"/>
          </a:xfrm>
        </p:grpSpPr>
        <p:sp>
          <p:nvSpPr>
            <p:cNvPr id="545823" name="Freeform 31"/>
            <p:cNvSpPr>
              <a:spLocks/>
            </p:cNvSpPr>
            <p:nvPr/>
          </p:nvSpPr>
          <p:spPr bwMode="auto">
            <a:xfrm>
              <a:off x="2182" y="1899"/>
              <a:ext cx="1921" cy="1283"/>
            </a:xfrm>
            <a:custGeom>
              <a:avLst/>
              <a:gdLst/>
              <a:ahLst/>
              <a:cxnLst>
                <a:cxn ang="0">
                  <a:pos x="516" y="224"/>
                </a:cxn>
                <a:cxn ang="0">
                  <a:pos x="498" y="107"/>
                </a:cxn>
                <a:cxn ang="0">
                  <a:pos x="561" y="13"/>
                </a:cxn>
                <a:cxn ang="0">
                  <a:pos x="705" y="3"/>
                </a:cxn>
                <a:cxn ang="0">
                  <a:pos x="776" y="58"/>
                </a:cxn>
                <a:cxn ang="0">
                  <a:pos x="792" y="154"/>
                </a:cxn>
                <a:cxn ang="0">
                  <a:pos x="778" y="257"/>
                </a:cxn>
                <a:cxn ang="0">
                  <a:pos x="848" y="318"/>
                </a:cxn>
                <a:cxn ang="0">
                  <a:pos x="954" y="344"/>
                </a:cxn>
                <a:cxn ang="0">
                  <a:pos x="998" y="392"/>
                </a:cxn>
                <a:cxn ang="0">
                  <a:pos x="1000" y="460"/>
                </a:cxn>
                <a:cxn ang="0">
                  <a:pos x="1041" y="521"/>
                </a:cxn>
                <a:cxn ang="0">
                  <a:pos x="1125" y="533"/>
                </a:cxn>
                <a:cxn ang="0">
                  <a:pos x="1216" y="528"/>
                </a:cxn>
                <a:cxn ang="0">
                  <a:pos x="1270" y="558"/>
                </a:cxn>
                <a:cxn ang="0">
                  <a:pos x="1283" y="665"/>
                </a:cxn>
                <a:cxn ang="0">
                  <a:pos x="1270" y="808"/>
                </a:cxn>
                <a:cxn ang="0">
                  <a:pos x="1215" y="842"/>
                </a:cxn>
                <a:cxn ang="0">
                  <a:pos x="1116" y="837"/>
                </a:cxn>
                <a:cxn ang="0">
                  <a:pos x="1043" y="848"/>
                </a:cxn>
                <a:cxn ang="0">
                  <a:pos x="1002" y="890"/>
                </a:cxn>
                <a:cxn ang="0">
                  <a:pos x="998" y="971"/>
                </a:cxn>
                <a:cxn ang="0">
                  <a:pos x="951" y="1027"/>
                </a:cxn>
                <a:cxn ang="0">
                  <a:pos x="866" y="1046"/>
                </a:cxn>
                <a:cxn ang="0">
                  <a:pos x="792" y="1085"/>
                </a:cxn>
                <a:cxn ang="0">
                  <a:pos x="776" y="1164"/>
                </a:cxn>
                <a:cxn ang="0">
                  <a:pos x="792" y="1261"/>
                </a:cxn>
                <a:cxn ang="0">
                  <a:pos x="757" y="1353"/>
                </a:cxn>
                <a:cxn ang="0">
                  <a:pos x="695" y="1401"/>
                </a:cxn>
                <a:cxn ang="0">
                  <a:pos x="599" y="1406"/>
                </a:cxn>
                <a:cxn ang="0">
                  <a:pos x="527" y="1370"/>
                </a:cxn>
                <a:cxn ang="0">
                  <a:pos x="493" y="1301"/>
                </a:cxn>
                <a:cxn ang="0">
                  <a:pos x="502" y="1220"/>
                </a:cxn>
                <a:cxn ang="0">
                  <a:pos x="507" y="1147"/>
                </a:cxn>
                <a:cxn ang="0">
                  <a:pos x="459" y="1095"/>
                </a:cxn>
                <a:cxn ang="0">
                  <a:pos x="380" y="1075"/>
                </a:cxn>
                <a:cxn ang="0">
                  <a:pos x="304" y="1045"/>
                </a:cxn>
                <a:cxn ang="0">
                  <a:pos x="284" y="964"/>
                </a:cxn>
                <a:cxn ang="0">
                  <a:pos x="261" y="897"/>
                </a:cxn>
                <a:cxn ang="0">
                  <a:pos x="185" y="872"/>
                </a:cxn>
                <a:cxn ang="0">
                  <a:pos x="108" y="879"/>
                </a:cxn>
                <a:cxn ang="0">
                  <a:pos x="25" y="858"/>
                </a:cxn>
                <a:cxn ang="0">
                  <a:pos x="1" y="764"/>
                </a:cxn>
                <a:cxn ang="0">
                  <a:pos x="6" y="629"/>
                </a:cxn>
                <a:cxn ang="0">
                  <a:pos x="31" y="548"/>
                </a:cxn>
                <a:cxn ang="0">
                  <a:pos x="95" y="527"/>
                </a:cxn>
                <a:cxn ang="0">
                  <a:pos x="190" y="534"/>
                </a:cxn>
                <a:cxn ang="0">
                  <a:pos x="274" y="502"/>
                </a:cxn>
                <a:cxn ang="0">
                  <a:pos x="289" y="427"/>
                </a:cxn>
                <a:cxn ang="0">
                  <a:pos x="320" y="353"/>
                </a:cxn>
                <a:cxn ang="0">
                  <a:pos x="409" y="327"/>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FFFF00"/>
            </a:solidFill>
            <a:ln w="12700">
              <a:solidFill>
                <a:srgbClr val="000000"/>
              </a:solidFill>
              <a:prstDash val="solid"/>
              <a:round/>
              <a:headEnd/>
              <a:tailEnd/>
            </a:ln>
            <a:effectLst/>
          </p:spPr>
          <p:txBody>
            <a:bodyPr/>
            <a:lstStyle/>
            <a:p>
              <a:endParaRPr lang="es-ES"/>
            </a:p>
          </p:txBody>
        </p:sp>
        <p:sp>
          <p:nvSpPr>
            <p:cNvPr id="545824" name="Text Box 32"/>
            <p:cNvSpPr txBox="1">
              <a:spLocks noChangeArrowheads="1"/>
            </p:cNvSpPr>
            <p:nvPr/>
          </p:nvSpPr>
          <p:spPr bwMode="auto">
            <a:xfrm>
              <a:off x="2612" y="2371"/>
              <a:ext cx="1012" cy="348"/>
            </a:xfrm>
            <a:prstGeom prst="rect">
              <a:avLst/>
            </a:prstGeom>
            <a:noFill/>
            <a:ln w="12700" cap="sq">
              <a:noFill/>
              <a:miter lim="800000"/>
              <a:headEnd/>
              <a:tailEnd/>
            </a:ln>
            <a:effectLst/>
          </p:spPr>
          <p:txBody>
            <a:bodyPr wrap="none" lIns="91429" tIns="45715" rIns="91429" bIns="45715" anchor="ctr">
              <a:spAutoFit/>
            </a:bodyPr>
            <a:lstStyle/>
            <a:p>
              <a:pPr algn="ctr">
                <a:spcBef>
                  <a:spcPct val="50000"/>
                </a:spcBef>
              </a:pPr>
              <a:r>
                <a:rPr lang="en-US" altLang="en-US" sz="4000" b="1" dirty="0">
                  <a:solidFill>
                    <a:srgbClr val="3A003A"/>
                  </a:solidFill>
                  <a:latin typeface="Arial Black" pitchFamily="34" charset="0"/>
                </a:rPr>
                <a:t>TDAH</a:t>
              </a:r>
              <a:endParaRPr lang="en-US" altLang="en-US" sz="4000" dirty="0">
                <a:solidFill>
                  <a:srgbClr val="660066"/>
                </a:solidFill>
                <a:latin typeface="Arial Black" pitchFamily="34" charset="0"/>
              </a:endParaRPr>
            </a:p>
          </p:txBody>
        </p:sp>
      </p:grpSp>
      <p:sp>
        <p:nvSpPr>
          <p:cNvPr id="545794" name="Rectangle 2"/>
          <p:cNvSpPr>
            <a:spLocks noGrp="1" noChangeArrowheads="1"/>
          </p:cNvSpPr>
          <p:nvPr>
            <p:ph type="title"/>
          </p:nvPr>
        </p:nvSpPr>
        <p:spPr>
          <a:xfrm>
            <a:off x="142844" y="274638"/>
            <a:ext cx="8786874" cy="1143000"/>
          </a:xfrm>
        </p:spPr>
        <p:txBody>
          <a:bodyPr>
            <a:noAutofit/>
          </a:bodyPr>
          <a:lstStyle/>
          <a:p>
            <a:r>
              <a:rPr lang="es-ES_tradnl" sz="3600" b="1" dirty="0">
                <a:solidFill>
                  <a:schemeClr val="accent3">
                    <a:lumMod val="50000"/>
                  </a:schemeClr>
                </a:solidFill>
                <a:latin typeface="Arial" panose="020B0604020202020204" pitchFamily="34" charset="0"/>
                <a:cs typeface="Arial" panose="020B0604020202020204" pitchFamily="34" charset="0"/>
              </a:rPr>
              <a:t>Objetivos Sintomáticos </a:t>
            </a:r>
            <a:r>
              <a:rPr lang="es-ES_tradnl" sz="3600" b="1" dirty="0" err="1">
                <a:solidFill>
                  <a:schemeClr val="accent3">
                    <a:lumMod val="50000"/>
                  </a:schemeClr>
                </a:solidFill>
                <a:latin typeface="Arial" panose="020B0604020202020204" pitchFamily="34" charset="0"/>
                <a:cs typeface="Arial" panose="020B0604020202020204" pitchFamily="34" charset="0"/>
              </a:rPr>
              <a:t>semi</a:t>
            </a:r>
            <a:r>
              <a:rPr lang="es-ES_tradnl" sz="3600" b="1" dirty="0">
                <a:solidFill>
                  <a:schemeClr val="accent3">
                    <a:lumMod val="50000"/>
                  </a:schemeClr>
                </a:solidFill>
                <a:latin typeface="Arial" panose="020B0604020202020204" pitchFamily="34" charset="0"/>
                <a:cs typeface="Arial" panose="020B0604020202020204" pitchFamily="34" charset="0"/>
              </a:rPr>
              <a:t>-específicos</a:t>
            </a:r>
          </a:p>
        </p:txBody>
      </p:sp>
      <p:sp>
        <p:nvSpPr>
          <p:cNvPr id="545800" name="Oval 8"/>
          <p:cNvSpPr>
            <a:spLocks noChangeArrowheads="1"/>
          </p:cNvSpPr>
          <p:nvPr/>
        </p:nvSpPr>
        <p:spPr bwMode="auto">
          <a:xfrm>
            <a:off x="5410200" y="1524000"/>
            <a:ext cx="2667000" cy="1676400"/>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s-ES" sz="2000" b="1" dirty="0">
                <a:solidFill>
                  <a:schemeClr val="bg1"/>
                </a:solidFill>
                <a:latin typeface="Arial" panose="020B0604020202020204" pitchFamily="34" charset="0"/>
                <a:cs typeface="Arial" panose="020B0604020202020204" pitchFamily="34" charset="0"/>
              </a:rPr>
              <a:t>Inatención</a:t>
            </a:r>
          </a:p>
          <a:p>
            <a:pPr algn="ctr"/>
            <a:r>
              <a:rPr lang="es-ES" sz="2000" b="1" dirty="0">
                <a:solidFill>
                  <a:schemeClr val="bg1"/>
                </a:solidFill>
                <a:latin typeface="Arial" panose="020B0604020202020204" pitchFamily="34" charset="0"/>
                <a:cs typeface="Arial" panose="020B0604020202020204" pitchFamily="34" charset="0"/>
              </a:rPr>
              <a:t>Hiperactividad</a:t>
            </a:r>
          </a:p>
          <a:p>
            <a:pPr algn="ctr"/>
            <a:r>
              <a:rPr lang="es-ES" sz="2000" b="1" dirty="0">
                <a:solidFill>
                  <a:schemeClr val="bg1"/>
                </a:solidFill>
                <a:latin typeface="Arial" panose="020B0604020202020204" pitchFamily="34" charset="0"/>
                <a:cs typeface="Arial" panose="020B0604020202020204" pitchFamily="34" charset="0"/>
              </a:rPr>
              <a:t>Impulsividad</a:t>
            </a:r>
          </a:p>
        </p:txBody>
      </p:sp>
      <p:grpSp>
        <p:nvGrpSpPr>
          <p:cNvPr id="3" name="Group 34"/>
          <p:cNvGrpSpPr>
            <a:grpSpLocks/>
          </p:cNvGrpSpPr>
          <p:nvPr/>
        </p:nvGrpSpPr>
        <p:grpSpPr bwMode="auto">
          <a:xfrm>
            <a:off x="1600200" y="2971800"/>
            <a:ext cx="4267200" cy="3352800"/>
            <a:chOff x="1008" y="1872"/>
            <a:chExt cx="2688" cy="2112"/>
          </a:xfrm>
        </p:grpSpPr>
        <p:sp>
          <p:nvSpPr>
            <p:cNvPr id="545799" name="Oval 7"/>
            <p:cNvSpPr>
              <a:spLocks noChangeArrowheads="1"/>
            </p:cNvSpPr>
            <p:nvPr/>
          </p:nvSpPr>
          <p:spPr bwMode="auto">
            <a:xfrm>
              <a:off x="1008" y="2928"/>
              <a:ext cx="1680" cy="1056"/>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s-ES" sz="2000" dirty="0">
                  <a:solidFill>
                    <a:srgbClr val="FFFFFF"/>
                  </a:solidFill>
                  <a:latin typeface="Arial" panose="020B0604020202020204" pitchFamily="34" charset="0"/>
                  <a:cs typeface="Arial" panose="020B0604020202020204" pitchFamily="34" charset="0"/>
                </a:rPr>
                <a:t>Problemas</a:t>
              </a:r>
            </a:p>
            <a:p>
              <a:pPr algn="ctr"/>
              <a:r>
                <a:rPr lang="es-ES" sz="2000" dirty="0">
                  <a:solidFill>
                    <a:srgbClr val="FFFFFF"/>
                  </a:solidFill>
                  <a:latin typeface="Arial" panose="020B0604020202020204" pitchFamily="34" charset="0"/>
                  <a:cs typeface="Arial" panose="020B0604020202020204" pitchFamily="34" charset="0"/>
                </a:rPr>
                <a:t>De aprendizaje</a:t>
              </a:r>
            </a:p>
            <a:p>
              <a:pPr algn="ctr"/>
              <a:r>
                <a:rPr lang="es-ES" sz="2000" dirty="0">
                  <a:solidFill>
                    <a:srgbClr val="FFFFFF"/>
                  </a:solidFill>
                  <a:latin typeface="Arial" panose="020B0604020202020204" pitchFamily="34" charset="0"/>
                  <a:cs typeface="Arial" panose="020B0604020202020204" pitchFamily="34" charset="0"/>
                </a:rPr>
                <a:t>Académicos</a:t>
              </a:r>
            </a:p>
          </p:txBody>
        </p:sp>
        <p:sp>
          <p:nvSpPr>
            <p:cNvPr id="545802" name="Line 10"/>
            <p:cNvSpPr>
              <a:spLocks noChangeShapeType="1"/>
            </p:cNvSpPr>
            <p:nvPr/>
          </p:nvSpPr>
          <p:spPr bwMode="auto">
            <a:xfrm flipH="1">
              <a:off x="2352" y="1872"/>
              <a:ext cx="1344" cy="1152"/>
            </a:xfrm>
            <a:prstGeom prst="line">
              <a:avLst/>
            </a:prstGeom>
            <a:noFill/>
            <a:ln w="38100" cap="sq">
              <a:solidFill>
                <a:schemeClr val="tx1"/>
              </a:solidFill>
              <a:round/>
              <a:headEnd type="triangle" w="med" len="med"/>
              <a:tailEnd type="triangle" w="med" len="med"/>
            </a:ln>
            <a:effectLst/>
          </p:spPr>
          <p:txBody>
            <a:bodyPr/>
            <a:lstStyle/>
            <a:p>
              <a:endParaRPr lang="es-ES" sz="1600">
                <a:latin typeface="Arial" panose="020B0604020202020204" pitchFamily="34" charset="0"/>
                <a:cs typeface="Arial" panose="020B0604020202020204" pitchFamily="34" charset="0"/>
              </a:endParaRPr>
            </a:p>
          </p:txBody>
        </p:sp>
      </p:grpSp>
      <p:sp>
        <p:nvSpPr>
          <p:cNvPr id="545803" name="Line 11"/>
          <p:cNvSpPr>
            <a:spLocks noChangeShapeType="1"/>
          </p:cNvSpPr>
          <p:nvPr/>
        </p:nvSpPr>
        <p:spPr bwMode="auto">
          <a:xfrm>
            <a:off x="3733800" y="2971800"/>
            <a:ext cx="2133600" cy="1905000"/>
          </a:xfrm>
          <a:prstGeom prst="line">
            <a:avLst/>
          </a:prstGeom>
          <a:noFill/>
          <a:ln w="38100" cap="sq">
            <a:solidFill>
              <a:schemeClr val="tx1"/>
            </a:solidFill>
            <a:round/>
            <a:headEnd type="triangle" w="med" len="med"/>
            <a:tailEnd type="triangle" w="med" len="med"/>
          </a:ln>
          <a:effectLst/>
        </p:spPr>
        <p:txBody>
          <a:bodyPr/>
          <a:lstStyle/>
          <a:p>
            <a:endParaRPr lang="es-ES"/>
          </a:p>
        </p:txBody>
      </p:sp>
      <p:grpSp>
        <p:nvGrpSpPr>
          <p:cNvPr id="4" name="Group 35"/>
          <p:cNvGrpSpPr>
            <a:grpSpLocks/>
          </p:cNvGrpSpPr>
          <p:nvPr/>
        </p:nvGrpSpPr>
        <p:grpSpPr bwMode="auto">
          <a:xfrm>
            <a:off x="1600200" y="1524000"/>
            <a:ext cx="3810000" cy="1676400"/>
            <a:chOff x="1008" y="960"/>
            <a:chExt cx="2400" cy="1056"/>
          </a:xfrm>
        </p:grpSpPr>
        <p:sp>
          <p:nvSpPr>
            <p:cNvPr id="545798" name="Oval 6"/>
            <p:cNvSpPr>
              <a:spLocks noChangeArrowheads="1"/>
            </p:cNvSpPr>
            <p:nvPr/>
          </p:nvSpPr>
          <p:spPr bwMode="auto">
            <a:xfrm>
              <a:off x="1008" y="960"/>
              <a:ext cx="1680" cy="1056"/>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s-ES" sz="2000" dirty="0">
                  <a:solidFill>
                    <a:srgbClr val="FFFFFF"/>
                  </a:solidFill>
                  <a:latin typeface="Arial" panose="020B0604020202020204" pitchFamily="34" charset="0"/>
                  <a:cs typeface="Arial" panose="020B0604020202020204" pitchFamily="34" charset="0"/>
                </a:rPr>
                <a:t>Problemas</a:t>
              </a:r>
              <a:br>
                <a:rPr lang="es-ES" sz="2000" dirty="0">
                  <a:solidFill>
                    <a:srgbClr val="FFFFFF"/>
                  </a:solidFill>
                  <a:latin typeface="Arial" panose="020B0604020202020204" pitchFamily="34" charset="0"/>
                  <a:cs typeface="Arial" panose="020B0604020202020204" pitchFamily="34" charset="0"/>
                </a:rPr>
              </a:br>
              <a:r>
                <a:rPr lang="es-ES" sz="2000" dirty="0">
                  <a:solidFill>
                    <a:srgbClr val="FFFFFF"/>
                  </a:solidFill>
                  <a:latin typeface="Arial" panose="020B0604020202020204" pitchFamily="34" charset="0"/>
                  <a:cs typeface="Arial" panose="020B0604020202020204" pitchFamily="34" charset="0"/>
                </a:rPr>
                <a:t>emocionales</a:t>
              </a:r>
            </a:p>
          </p:txBody>
        </p:sp>
        <p:sp>
          <p:nvSpPr>
            <p:cNvPr id="545810" name="Line 18"/>
            <p:cNvSpPr>
              <a:spLocks noChangeShapeType="1"/>
            </p:cNvSpPr>
            <p:nvPr/>
          </p:nvSpPr>
          <p:spPr bwMode="auto">
            <a:xfrm>
              <a:off x="2688" y="1488"/>
              <a:ext cx="720" cy="0"/>
            </a:xfrm>
            <a:prstGeom prst="line">
              <a:avLst/>
            </a:prstGeom>
            <a:noFill/>
            <a:ln w="38100" cap="sq">
              <a:solidFill>
                <a:schemeClr val="tx1"/>
              </a:solidFill>
              <a:round/>
              <a:headEnd type="triangle" w="med" len="med"/>
              <a:tailEnd type="triangle" w="med" len="med"/>
            </a:ln>
            <a:effectLst/>
          </p:spPr>
          <p:txBody>
            <a:bodyPr/>
            <a:lstStyle/>
            <a:p>
              <a:endParaRPr lang="es-ES" sz="1600">
                <a:latin typeface="Arial" panose="020B0604020202020204" pitchFamily="34" charset="0"/>
                <a:cs typeface="Arial" panose="020B0604020202020204" pitchFamily="34" charset="0"/>
              </a:endParaRPr>
            </a:p>
          </p:txBody>
        </p:sp>
      </p:grpSp>
      <p:sp>
        <p:nvSpPr>
          <p:cNvPr id="545811" name="Line 19"/>
          <p:cNvSpPr>
            <a:spLocks noChangeShapeType="1"/>
          </p:cNvSpPr>
          <p:nvPr/>
        </p:nvSpPr>
        <p:spPr bwMode="auto">
          <a:xfrm>
            <a:off x="2819400" y="3200400"/>
            <a:ext cx="0" cy="1447800"/>
          </a:xfrm>
          <a:prstGeom prst="line">
            <a:avLst/>
          </a:prstGeom>
          <a:noFill/>
          <a:ln w="38100" cap="sq">
            <a:solidFill>
              <a:schemeClr val="tx1"/>
            </a:solidFill>
            <a:round/>
            <a:headEnd type="triangle" w="med" len="med"/>
            <a:tailEnd type="triangle" w="med" len="med"/>
          </a:ln>
          <a:effectLst/>
        </p:spPr>
        <p:txBody>
          <a:bodyPr/>
          <a:lstStyle/>
          <a:p>
            <a:endParaRPr lang="es-ES"/>
          </a:p>
        </p:txBody>
      </p:sp>
      <p:grpSp>
        <p:nvGrpSpPr>
          <p:cNvPr id="5" name="Group 33"/>
          <p:cNvGrpSpPr>
            <a:grpSpLocks/>
          </p:cNvGrpSpPr>
          <p:nvPr/>
        </p:nvGrpSpPr>
        <p:grpSpPr bwMode="auto">
          <a:xfrm>
            <a:off x="5410200" y="3200400"/>
            <a:ext cx="2667000" cy="3124200"/>
            <a:chOff x="3408" y="2016"/>
            <a:chExt cx="1680" cy="1968"/>
          </a:xfrm>
        </p:grpSpPr>
        <p:sp>
          <p:nvSpPr>
            <p:cNvPr id="545801" name="Oval 9"/>
            <p:cNvSpPr>
              <a:spLocks noChangeArrowheads="1"/>
            </p:cNvSpPr>
            <p:nvPr/>
          </p:nvSpPr>
          <p:spPr bwMode="auto">
            <a:xfrm>
              <a:off x="3408" y="2928"/>
              <a:ext cx="1680" cy="1056"/>
            </a:xfrm>
            <a:prstGeom prst="ellipse">
              <a:avLst/>
            </a:prstGeom>
            <a:solidFill>
              <a:schemeClr val="accent1"/>
            </a:solidFill>
            <a:ln w="12700" cap="sq">
              <a:solidFill>
                <a:schemeClr val="tx1"/>
              </a:solidFill>
              <a:round/>
              <a:headEnd type="none" w="sm" len="sm"/>
              <a:tailEnd type="none" w="sm" len="sm"/>
            </a:ln>
            <a:effectLst/>
          </p:spPr>
          <p:txBody>
            <a:bodyPr wrap="none" anchor="ctr"/>
            <a:lstStyle/>
            <a:p>
              <a:pPr algn="ctr"/>
              <a:r>
                <a:rPr lang="es-ES" sz="2000" dirty="0">
                  <a:solidFill>
                    <a:srgbClr val="FFFFFF"/>
                  </a:solidFill>
                  <a:latin typeface="Arial" panose="020B0604020202020204" pitchFamily="34" charset="0"/>
                  <a:cs typeface="Arial" panose="020B0604020202020204" pitchFamily="34" charset="0"/>
                </a:rPr>
                <a:t>Problemas</a:t>
              </a:r>
            </a:p>
            <a:p>
              <a:pPr algn="ctr"/>
              <a:r>
                <a:rPr lang="es-ES" sz="2000" dirty="0">
                  <a:solidFill>
                    <a:srgbClr val="FFFFFF"/>
                  </a:solidFill>
                  <a:latin typeface="Arial" panose="020B0604020202020204" pitchFamily="34" charset="0"/>
                  <a:cs typeface="Arial" panose="020B0604020202020204" pitchFamily="34" charset="0"/>
                </a:rPr>
                <a:t>De conducta</a:t>
              </a:r>
            </a:p>
          </p:txBody>
        </p:sp>
        <p:sp>
          <p:nvSpPr>
            <p:cNvPr id="545814" name="Line 22"/>
            <p:cNvSpPr>
              <a:spLocks noChangeShapeType="1"/>
            </p:cNvSpPr>
            <p:nvPr/>
          </p:nvSpPr>
          <p:spPr bwMode="auto">
            <a:xfrm>
              <a:off x="4272" y="2016"/>
              <a:ext cx="0" cy="912"/>
            </a:xfrm>
            <a:prstGeom prst="line">
              <a:avLst/>
            </a:prstGeom>
            <a:noFill/>
            <a:ln w="38100" cap="sq">
              <a:solidFill>
                <a:schemeClr val="tx1"/>
              </a:solidFill>
              <a:round/>
              <a:headEnd type="triangle" w="med" len="med"/>
              <a:tailEnd type="triangle" w="med" len="med"/>
            </a:ln>
            <a:effectLst/>
          </p:spPr>
          <p:txBody>
            <a:bodyPr/>
            <a:lstStyle/>
            <a:p>
              <a:endParaRPr lang="es-ES" sz="1600">
                <a:latin typeface="Arial" panose="020B0604020202020204" pitchFamily="34" charset="0"/>
                <a:cs typeface="Arial" panose="020B0604020202020204" pitchFamily="34" charset="0"/>
              </a:endParaRPr>
            </a:p>
          </p:txBody>
        </p:sp>
      </p:grpSp>
      <p:sp>
        <p:nvSpPr>
          <p:cNvPr id="545815" name="Line 23"/>
          <p:cNvSpPr>
            <a:spLocks noChangeShapeType="1"/>
          </p:cNvSpPr>
          <p:nvPr/>
        </p:nvSpPr>
        <p:spPr bwMode="auto">
          <a:xfrm>
            <a:off x="4267200" y="5486400"/>
            <a:ext cx="1143000" cy="0"/>
          </a:xfrm>
          <a:prstGeom prst="line">
            <a:avLst/>
          </a:prstGeom>
          <a:noFill/>
          <a:ln w="38100" cap="sq">
            <a:solidFill>
              <a:schemeClr val="tx1"/>
            </a:solidFill>
            <a:round/>
            <a:headEnd type="triangle" w="med" len="med"/>
            <a:tailEnd type="triangle" w="med" len="med"/>
          </a:ln>
          <a:effectLst/>
        </p:spPr>
        <p:txBody>
          <a:bodyPr/>
          <a:lstStyle/>
          <a:p>
            <a:endParaRPr lang="es-ES"/>
          </a:p>
        </p:txBody>
      </p:sp>
    </p:spTree>
    <p:extLst>
      <p:ext uri="{BB962C8B-B14F-4D97-AF65-F5344CB8AC3E}">
        <p14:creationId xmlns:p14="http://schemas.microsoft.com/office/powerpoint/2010/main" val="104950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58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ppt_h/2"/>
                                          </p:val>
                                        </p:tav>
                                        <p:tav tm="100000">
                                          <p:val>
                                            <p:strVal val="#ppt_y"/>
                                          </p:val>
                                        </p:tav>
                                      </p:tavLst>
                                    </p:anim>
                                    <p:anim calcmode="lin" valueType="num">
                                      <p:cBhvr>
                                        <p:cTn id="13" dur="500" fill="hold"/>
                                        <p:tgtEl>
                                          <p:spTgt spid="5"/>
                                        </p:tgtEl>
                                        <p:attrNameLst>
                                          <p:attrName>ppt_w</p:attrName>
                                        </p:attrNameLst>
                                      </p:cBhvr>
                                      <p:tavLst>
                                        <p:tav tm="0">
                                          <p:val>
                                            <p:strVal val="#ppt_w"/>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ppt_w/2"/>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strips(down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7" presetClass="entr" presetSubtype="4" fill="hold" grpId="0" nodeType="clickEffect">
                                  <p:stCondLst>
                                    <p:cond delay="0"/>
                                  </p:stCondLst>
                                  <p:childTnLst>
                                    <p:set>
                                      <p:cBhvr>
                                        <p:cTn id="31" dur="1" fill="hold">
                                          <p:stCondLst>
                                            <p:cond delay="0"/>
                                          </p:stCondLst>
                                        </p:cTn>
                                        <p:tgtEl>
                                          <p:spTgt spid="545811"/>
                                        </p:tgtEl>
                                        <p:attrNameLst>
                                          <p:attrName>style.visibility</p:attrName>
                                        </p:attrNameLst>
                                      </p:cBhvr>
                                      <p:to>
                                        <p:strVal val="visible"/>
                                      </p:to>
                                    </p:set>
                                    <p:anim calcmode="lin" valueType="num">
                                      <p:cBhvr>
                                        <p:cTn id="32" dur="500" fill="hold"/>
                                        <p:tgtEl>
                                          <p:spTgt spid="545811"/>
                                        </p:tgtEl>
                                        <p:attrNameLst>
                                          <p:attrName>ppt_x</p:attrName>
                                        </p:attrNameLst>
                                      </p:cBhvr>
                                      <p:tavLst>
                                        <p:tav tm="0">
                                          <p:val>
                                            <p:strVal val="#ppt_x"/>
                                          </p:val>
                                        </p:tav>
                                        <p:tav tm="100000">
                                          <p:val>
                                            <p:strVal val="#ppt_x"/>
                                          </p:val>
                                        </p:tav>
                                      </p:tavLst>
                                    </p:anim>
                                    <p:anim calcmode="lin" valueType="num">
                                      <p:cBhvr>
                                        <p:cTn id="33" dur="500" fill="hold"/>
                                        <p:tgtEl>
                                          <p:spTgt spid="545811"/>
                                        </p:tgtEl>
                                        <p:attrNameLst>
                                          <p:attrName>ppt_y</p:attrName>
                                        </p:attrNameLst>
                                      </p:cBhvr>
                                      <p:tavLst>
                                        <p:tav tm="0">
                                          <p:val>
                                            <p:strVal val="#ppt_y+#ppt_h/2"/>
                                          </p:val>
                                        </p:tav>
                                        <p:tav tm="100000">
                                          <p:val>
                                            <p:strVal val="#ppt_y"/>
                                          </p:val>
                                        </p:tav>
                                      </p:tavLst>
                                    </p:anim>
                                    <p:anim calcmode="lin" valueType="num">
                                      <p:cBhvr>
                                        <p:cTn id="34" dur="500" fill="hold"/>
                                        <p:tgtEl>
                                          <p:spTgt spid="545811"/>
                                        </p:tgtEl>
                                        <p:attrNameLst>
                                          <p:attrName>ppt_w</p:attrName>
                                        </p:attrNameLst>
                                      </p:cBhvr>
                                      <p:tavLst>
                                        <p:tav tm="0">
                                          <p:val>
                                            <p:strVal val="#ppt_w"/>
                                          </p:val>
                                        </p:tav>
                                        <p:tav tm="100000">
                                          <p:val>
                                            <p:strVal val="#ppt_w"/>
                                          </p:val>
                                        </p:tav>
                                      </p:tavLst>
                                    </p:anim>
                                    <p:anim calcmode="lin" valueType="num">
                                      <p:cBhvr>
                                        <p:cTn id="35" dur="500" fill="hold"/>
                                        <p:tgtEl>
                                          <p:spTgt spid="545811"/>
                                        </p:tgtEl>
                                        <p:attrNameLst>
                                          <p:attrName>ppt_h</p:attrName>
                                        </p:attrNameLst>
                                      </p:cBhvr>
                                      <p:tavLst>
                                        <p:tav tm="0">
                                          <p:val>
                                            <p:fltVal val="0"/>
                                          </p:val>
                                        </p:tav>
                                        <p:tav tm="100000">
                                          <p:val>
                                            <p:strVal val="#ppt_h"/>
                                          </p:val>
                                        </p:tav>
                                      </p:tavLst>
                                    </p:anim>
                                  </p:childTnLst>
                                </p:cTn>
                              </p:par>
                            </p:childTnLst>
                          </p:cTn>
                        </p:par>
                        <p:par>
                          <p:cTn id="36" fill="hold">
                            <p:stCondLst>
                              <p:cond delay="500"/>
                            </p:stCondLst>
                            <p:childTnLst>
                              <p:par>
                                <p:cTn id="37" presetID="17" presetClass="entr" presetSubtype="10" fill="hold" grpId="0" nodeType="afterEffect">
                                  <p:stCondLst>
                                    <p:cond delay="0"/>
                                  </p:stCondLst>
                                  <p:childTnLst>
                                    <p:set>
                                      <p:cBhvr>
                                        <p:cTn id="38" dur="1" fill="hold">
                                          <p:stCondLst>
                                            <p:cond delay="0"/>
                                          </p:stCondLst>
                                        </p:cTn>
                                        <p:tgtEl>
                                          <p:spTgt spid="545815"/>
                                        </p:tgtEl>
                                        <p:attrNameLst>
                                          <p:attrName>style.visibility</p:attrName>
                                        </p:attrNameLst>
                                      </p:cBhvr>
                                      <p:to>
                                        <p:strVal val="visible"/>
                                      </p:to>
                                    </p:set>
                                    <p:anim calcmode="lin" valueType="num">
                                      <p:cBhvr>
                                        <p:cTn id="39" dur="500" fill="hold"/>
                                        <p:tgtEl>
                                          <p:spTgt spid="545815"/>
                                        </p:tgtEl>
                                        <p:attrNameLst>
                                          <p:attrName>ppt_w</p:attrName>
                                        </p:attrNameLst>
                                      </p:cBhvr>
                                      <p:tavLst>
                                        <p:tav tm="0">
                                          <p:val>
                                            <p:fltVal val="0"/>
                                          </p:val>
                                        </p:tav>
                                        <p:tav tm="100000">
                                          <p:val>
                                            <p:strVal val="#ppt_w"/>
                                          </p:val>
                                        </p:tav>
                                      </p:tavLst>
                                    </p:anim>
                                    <p:anim calcmode="lin" valueType="num">
                                      <p:cBhvr>
                                        <p:cTn id="40" dur="500" fill="hold"/>
                                        <p:tgtEl>
                                          <p:spTgt spid="545815"/>
                                        </p:tgtEl>
                                        <p:attrNameLst>
                                          <p:attrName>ppt_h</p:attrName>
                                        </p:attrNameLst>
                                      </p:cBhvr>
                                      <p:tavLst>
                                        <p:tav tm="0">
                                          <p:val>
                                            <p:strVal val="#ppt_h"/>
                                          </p:val>
                                        </p:tav>
                                        <p:tav tm="100000">
                                          <p:val>
                                            <p:strVal val="#ppt_h"/>
                                          </p:val>
                                        </p:tav>
                                      </p:tavLst>
                                    </p:anim>
                                  </p:childTnLst>
                                </p:cTn>
                              </p:par>
                            </p:childTnLst>
                          </p:cTn>
                        </p:par>
                        <p:par>
                          <p:cTn id="41" fill="hold">
                            <p:stCondLst>
                              <p:cond delay="1000"/>
                            </p:stCondLst>
                            <p:childTnLst>
                              <p:par>
                                <p:cTn id="42" presetID="18" presetClass="entr" presetSubtype="6" fill="hold" grpId="0" nodeType="afterEffect">
                                  <p:stCondLst>
                                    <p:cond delay="0"/>
                                  </p:stCondLst>
                                  <p:childTnLst>
                                    <p:set>
                                      <p:cBhvr>
                                        <p:cTn id="43" dur="1" fill="hold">
                                          <p:stCondLst>
                                            <p:cond delay="0"/>
                                          </p:stCondLst>
                                        </p:cTn>
                                        <p:tgtEl>
                                          <p:spTgt spid="545803"/>
                                        </p:tgtEl>
                                        <p:attrNameLst>
                                          <p:attrName>style.visibility</p:attrName>
                                        </p:attrNameLst>
                                      </p:cBhvr>
                                      <p:to>
                                        <p:strVal val="visible"/>
                                      </p:to>
                                    </p:set>
                                    <p:animEffect transition="in" filter="strips(downRight)">
                                      <p:cBhvr>
                                        <p:cTn id="44" dur="500"/>
                                        <p:tgtEl>
                                          <p:spTgt spid="545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800" grpId="0" animBg="1" autoUpdateAnimBg="0"/>
      <p:bldP spid="545803" grpId="0" animBg="1"/>
      <p:bldP spid="545811" grpId="0" animBg="1"/>
      <p:bldP spid="5458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rrowheads="1"/>
          </p:cNvSpPr>
          <p:nvPr>
            <p:ph type="title"/>
          </p:nvPr>
        </p:nvSpPr>
        <p:spPr>
          <a:xfrm>
            <a:off x="285720" y="0"/>
            <a:ext cx="8229600" cy="928670"/>
          </a:xfrm>
        </p:spPr>
        <p:txBody>
          <a:bodyPr>
            <a:normAutofit/>
          </a:bodyPr>
          <a:lstStyle/>
          <a:p>
            <a:r>
              <a:rPr lang="es-ES" sz="2800" b="1" dirty="0">
                <a:solidFill>
                  <a:schemeClr val="accent1"/>
                </a:solidFill>
                <a:latin typeface="Arial" panose="020B0604020202020204" pitchFamily="34" charset="0"/>
                <a:cs typeface="Arial" panose="020B0604020202020204" pitchFamily="34" charset="0"/>
              </a:rPr>
              <a:t>TRATAMIENTO DEL TDAH: TIPOS </a:t>
            </a:r>
          </a:p>
        </p:txBody>
      </p:sp>
      <p:sp>
        <p:nvSpPr>
          <p:cNvPr id="161795" name="Rectangle 3"/>
          <p:cNvSpPr>
            <a:spLocks noGrp="1" noChangeArrowheads="1"/>
          </p:cNvSpPr>
          <p:nvPr>
            <p:ph idx="1"/>
          </p:nvPr>
        </p:nvSpPr>
        <p:spPr>
          <a:xfrm>
            <a:off x="3434953" y="3265959"/>
            <a:ext cx="5298138" cy="2160240"/>
          </a:xfrm>
          <a:prstGeom prst="roundRect">
            <a:avLst/>
          </a:prstGeo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pPr algn="just"/>
            <a:endParaRPr lang="es-ES" sz="1600" b="1" i="1" dirty="0">
              <a:solidFill>
                <a:srgbClr val="002060"/>
              </a:solidFill>
              <a:latin typeface="Arial" panose="020B0604020202020204" pitchFamily="34" charset="0"/>
              <a:cs typeface="Arial" panose="020B0604020202020204" pitchFamily="34" charset="0"/>
            </a:endParaRPr>
          </a:p>
          <a:p>
            <a:pPr algn="just"/>
            <a:r>
              <a:rPr lang="es-ES" sz="1600" b="1" i="1" dirty="0">
                <a:solidFill>
                  <a:srgbClr val="002060"/>
                </a:solidFill>
                <a:latin typeface="Arial" panose="020B0604020202020204" pitchFamily="34" charset="0"/>
                <a:cs typeface="Arial" panose="020B0604020202020204" pitchFamily="34" charset="0"/>
              </a:rPr>
              <a:t>Reeducaciones Psicopedagógicas</a:t>
            </a:r>
          </a:p>
          <a:p>
            <a:pPr algn="just">
              <a:buNone/>
            </a:pPr>
            <a:r>
              <a:rPr lang="es-ES" sz="1600" b="1" dirty="0">
                <a:solidFill>
                  <a:srgbClr val="FFFF00"/>
                </a:solidFill>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(apoyo escolar).</a:t>
            </a:r>
            <a:endParaRPr lang="es-ES" sz="1600" b="1" dirty="0">
              <a:solidFill>
                <a:srgbClr val="FF0000"/>
              </a:solidFill>
              <a:latin typeface="Arial" panose="020B0604020202020204" pitchFamily="34" charset="0"/>
              <a:cs typeface="Arial" panose="020B0604020202020204" pitchFamily="34" charset="0"/>
            </a:endParaRPr>
          </a:p>
          <a:p>
            <a:pPr algn="just">
              <a:buNone/>
            </a:pPr>
            <a:endParaRPr lang="es-ES" sz="1600" b="1" dirty="0">
              <a:solidFill>
                <a:srgbClr val="002060"/>
              </a:solidFill>
              <a:latin typeface="Arial" panose="020B0604020202020204" pitchFamily="34" charset="0"/>
              <a:cs typeface="Arial" panose="020B0604020202020204" pitchFamily="34" charset="0"/>
            </a:endParaRPr>
          </a:p>
          <a:p>
            <a:pPr algn="just"/>
            <a:r>
              <a:rPr lang="es-ES" sz="1600" b="1" i="1" dirty="0">
                <a:solidFill>
                  <a:srgbClr val="002060"/>
                </a:solidFill>
                <a:latin typeface="Arial" panose="020B0604020202020204" pitchFamily="34" charset="0"/>
                <a:cs typeface="Arial" panose="020B0604020202020204" pitchFamily="34" charset="0"/>
              </a:rPr>
              <a:t>Psicoeducación</a:t>
            </a:r>
            <a:r>
              <a:rPr lang="es-ES" sz="1600" b="1" dirty="0">
                <a:solidFill>
                  <a:srgbClr val="002060"/>
                </a:solidFill>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(orientación a padres y profesores)</a:t>
            </a:r>
          </a:p>
          <a:p>
            <a:r>
              <a:rPr lang="es-ES" sz="1600" b="1" i="1" dirty="0">
                <a:solidFill>
                  <a:srgbClr val="002060"/>
                </a:solidFill>
                <a:latin typeface="Arial" panose="020B0604020202020204" pitchFamily="34" charset="0"/>
                <a:cs typeface="Arial" panose="020B0604020202020204" pitchFamily="34" charset="0"/>
              </a:rPr>
              <a:t>Apoyo al paciente </a:t>
            </a:r>
            <a:r>
              <a:rPr lang="es-ES" sz="1600" b="1" dirty="0">
                <a:latin typeface="Arial" panose="020B0604020202020204" pitchFamily="34" charset="0"/>
                <a:cs typeface="Arial" panose="020B0604020202020204" pitchFamily="34" charset="0"/>
              </a:rPr>
              <a:t>(terapia cognitiva, Técnicas de autocontrol emocional, relajación,…)</a:t>
            </a:r>
          </a:p>
        </p:txBody>
      </p:sp>
      <p:sp>
        <p:nvSpPr>
          <p:cNvPr id="161798" name="Text Box 6"/>
          <p:cNvSpPr txBox="1">
            <a:spLocks noChangeArrowheads="1"/>
          </p:cNvSpPr>
          <p:nvPr/>
        </p:nvSpPr>
        <p:spPr bwMode="auto">
          <a:xfrm>
            <a:off x="611560" y="3429000"/>
            <a:ext cx="2785696" cy="1834158"/>
          </a:xfrm>
          <a:prstGeom prst="rightArrow">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000" b="1" dirty="0">
                <a:latin typeface="Arial" panose="020B0604020202020204" pitchFamily="34" charset="0"/>
                <a:cs typeface="Arial" panose="020B0604020202020204" pitchFamily="34" charset="0"/>
              </a:rPr>
              <a:t>Intervención </a:t>
            </a:r>
          </a:p>
          <a:p>
            <a:pPr algn="ctr"/>
            <a:r>
              <a:rPr lang="es-ES" sz="2000" b="1" dirty="0">
                <a:latin typeface="Arial" panose="020B0604020202020204" pitchFamily="34" charset="0"/>
                <a:cs typeface="Arial" panose="020B0604020202020204" pitchFamily="34" charset="0"/>
              </a:rPr>
              <a:t>Psicosocial</a:t>
            </a:r>
          </a:p>
          <a:p>
            <a:endParaRPr lang="es-ES" sz="1400" b="1" dirty="0">
              <a:latin typeface="Arial" panose="020B0604020202020204" pitchFamily="34" charset="0"/>
              <a:cs typeface="Arial" panose="020B0604020202020204" pitchFamily="34" charset="0"/>
            </a:endParaRPr>
          </a:p>
        </p:txBody>
      </p:sp>
      <p:sp>
        <p:nvSpPr>
          <p:cNvPr id="161801" name="Text Box 9"/>
          <p:cNvSpPr txBox="1">
            <a:spLocks noChangeArrowheads="1"/>
          </p:cNvSpPr>
          <p:nvPr/>
        </p:nvSpPr>
        <p:spPr bwMode="auto">
          <a:xfrm>
            <a:off x="611560" y="1099482"/>
            <a:ext cx="2785697" cy="1406188"/>
          </a:xfrm>
          <a:prstGeom prst="rightArrow">
            <a:avLst>
              <a:gd name="adj1" fmla="val 50000"/>
              <a:gd name="adj2" fmla="val 55361"/>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ES" sz="2000" b="1" dirty="0">
                <a:latin typeface="Arial" panose="020B0604020202020204" pitchFamily="34" charset="0"/>
                <a:cs typeface="Arial" panose="020B0604020202020204" pitchFamily="34" charset="0"/>
              </a:rPr>
              <a:t>Terapia</a:t>
            </a:r>
          </a:p>
          <a:p>
            <a:pPr algn="ctr"/>
            <a:r>
              <a:rPr lang="es-ES" sz="2000" b="1" dirty="0">
                <a:latin typeface="Arial" panose="020B0604020202020204" pitchFamily="34" charset="0"/>
                <a:cs typeface="Arial" panose="020B0604020202020204" pitchFamily="34" charset="0"/>
              </a:rPr>
              <a:t>Combinada</a:t>
            </a:r>
          </a:p>
        </p:txBody>
      </p:sp>
      <p:sp>
        <p:nvSpPr>
          <p:cNvPr id="2" name="Rectángulo: esquinas redondeadas 1">
            <a:extLst>
              <a:ext uri="{FF2B5EF4-FFF2-40B4-BE49-F238E27FC236}">
                <a16:creationId xmlns:a16="http://schemas.microsoft.com/office/drawing/2014/main" id="{5A9005A5-5766-4512-BA57-E4BD01287BE2}"/>
              </a:ext>
            </a:extLst>
          </p:cNvPr>
          <p:cNvSpPr/>
          <p:nvPr/>
        </p:nvSpPr>
        <p:spPr>
          <a:xfrm>
            <a:off x="3434953" y="829485"/>
            <a:ext cx="5174564" cy="19690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S" sz="1600" b="1" u="sng" dirty="0">
                <a:solidFill>
                  <a:schemeClr val="tx2">
                    <a:lumMod val="10000"/>
                  </a:schemeClr>
                </a:solidFill>
                <a:latin typeface="Arial" panose="020B0604020202020204" pitchFamily="34" charset="0"/>
                <a:cs typeface="Arial" panose="020B0604020202020204" pitchFamily="34" charset="0"/>
              </a:rPr>
              <a:t>Tratamiento </a:t>
            </a:r>
            <a:r>
              <a:rPr lang="es-ES" sz="1600" b="1" u="sng" dirty="0" err="1">
                <a:solidFill>
                  <a:schemeClr val="tx2">
                    <a:lumMod val="10000"/>
                  </a:schemeClr>
                </a:solidFill>
                <a:latin typeface="Arial" panose="020B0604020202020204" pitchFamily="34" charset="0"/>
                <a:cs typeface="Arial" panose="020B0604020202020204" pitchFamily="34" charset="0"/>
              </a:rPr>
              <a:t>MultiModal</a:t>
            </a:r>
            <a:r>
              <a:rPr lang="es-ES" sz="1600" b="1" u="sng" dirty="0">
                <a:solidFill>
                  <a:schemeClr val="tx2">
                    <a:lumMod val="10000"/>
                  </a:schemeClr>
                </a:solidFill>
                <a:latin typeface="Arial" panose="020B0604020202020204" pitchFamily="34" charset="0"/>
                <a:cs typeface="Arial" panose="020B0604020202020204" pitchFamily="34" charset="0"/>
              </a:rPr>
              <a:t> </a:t>
            </a:r>
          </a:p>
          <a:p>
            <a:pPr>
              <a:buFont typeface="Wingdings" pitchFamily="2" charset="2"/>
              <a:buNone/>
            </a:pPr>
            <a:endParaRPr lang="es-E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b="1" i="1" dirty="0">
                <a:solidFill>
                  <a:srgbClr val="002060"/>
                </a:solidFill>
                <a:latin typeface="Arial" panose="020B0604020202020204" pitchFamily="34" charset="0"/>
                <a:cs typeface="Arial" panose="020B0604020202020204" pitchFamily="34" charset="0"/>
              </a:rPr>
              <a:t>Tratamiento Farmacológico </a:t>
            </a:r>
          </a:p>
          <a:p>
            <a:pPr>
              <a:buNone/>
            </a:pPr>
            <a:r>
              <a:rPr lang="es-ES" sz="1600" dirty="0">
                <a:latin typeface="Arial" panose="020B0604020202020204" pitchFamily="34" charset="0"/>
                <a:cs typeface="Arial" panose="020B0604020202020204" pitchFamily="34" charset="0"/>
              </a:rPr>
              <a:t>	(aborda elementos biológicos centrales).</a:t>
            </a:r>
          </a:p>
          <a:p>
            <a:pPr>
              <a:buNone/>
            </a:pPr>
            <a:endParaRPr lang="es-ES" sz="1600" b="1" i="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1600" b="1" i="1" dirty="0">
                <a:solidFill>
                  <a:srgbClr val="002060"/>
                </a:solidFill>
                <a:latin typeface="Arial" panose="020B0604020202020204" pitchFamily="34" charset="0"/>
                <a:cs typeface="Arial" panose="020B0604020202020204" pitchFamily="34" charset="0"/>
              </a:rPr>
              <a:t>Terapia Conductual</a:t>
            </a:r>
          </a:p>
          <a:p>
            <a:pPr>
              <a:buNone/>
            </a:pPr>
            <a:endParaRPr lang="es-ES" sz="1600" b="1" dirty="0">
              <a:latin typeface="Arial" panose="020B0604020202020204" pitchFamily="34" charset="0"/>
              <a:cs typeface="Arial" panose="020B0604020202020204" pitchFamily="34" charset="0"/>
            </a:endParaRPr>
          </a:p>
        </p:txBody>
      </p:sp>
      <p:sp>
        <p:nvSpPr>
          <p:cNvPr id="3" name="CuadroTexto 2">
            <a:extLst>
              <a:ext uri="{FF2B5EF4-FFF2-40B4-BE49-F238E27FC236}">
                <a16:creationId xmlns:a16="http://schemas.microsoft.com/office/drawing/2014/main" id="{BB0738CD-AE0C-4D73-807A-A4747E876AE8}"/>
              </a:ext>
            </a:extLst>
          </p:cNvPr>
          <p:cNvSpPr txBox="1"/>
          <p:nvPr/>
        </p:nvSpPr>
        <p:spPr>
          <a:xfrm>
            <a:off x="0" y="4846293"/>
            <a:ext cx="2664296" cy="923330"/>
          </a:xfrm>
          <a:prstGeom prst="rect">
            <a:avLst/>
          </a:prstGeom>
          <a:noFill/>
        </p:spPr>
        <p:txBody>
          <a:bodyPr wrap="square" rtlCol="0">
            <a:spAutoFit/>
          </a:bodyPr>
          <a:lstStyle/>
          <a:p>
            <a:pPr algn="ctr"/>
            <a:r>
              <a:rPr lang="es-ES" dirty="0">
                <a:latin typeface="Arial" panose="020B0604020202020204" pitchFamily="34" charset="0"/>
                <a:cs typeface="Arial" panose="020B0604020202020204" pitchFamily="34" charset="0"/>
              </a:rPr>
              <a:t>(actitudes/estrategias</a:t>
            </a:r>
          </a:p>
          <a:p>
            <a:pPr algn="ctr"/>
            <a:r>
              <a:rPr lang="es-ES" dirty="0">
                <a:latin typeface="Arial" panose="020B0604020202020204" pitchFamily="34" charset="0"/>
                <a:cs typeface="Arial" panose="020B0604020202020204" pitchFamily="34" charset="0"/>
              </a:rPr>
              <a:t>de vida del paciente </a:t>
            </a:r>
          </a:p>
          <a:p>
            <a:pPr algn="ctr"/>
            <a:r>
              <a:rPr lang="es-ES" dirty="0">
                <a:latin typeface="Arial" panose="020B0604020202020204" pitchFamily="34" charset="0"/>
                <a:cs typeface="Arial" panose="020B0604020202020204" pitchFamily="34" charset="0"/>
              </a:rPr>
              <a:t>y familia).</a:t>
            </a:r>
          </a:p>
        </p:txBody>
      </p:sp>
    </p:spTree>
    <p:extLst>
      <p:ext uri="{BB962C8B-B14F-4D97-AF65-F5344CB8AC3E}">
        <p14:creationId xmlns:p14="http://schemas.microsoft.com/office/powerpoint/2010/main" val="249353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4233" y="188640"/>
            <a:ext cx="8229600" cy="1008112"/>
          </a:xfrm>
        </p:spPr>
        <p:txBody>
          <a:bodyPr>
            <a:normAutofit/>
          </a:bodyPr>
          <a:lstStyle/>
          <a:p>
            <a:r>
              <a:rPr lang="es-ES" sz="4000" b="1" dirty="0">
                <a:solidFill>
                  <a:schemeClr val="accent1"/>
                </a:solidFill>
                <a:latin typeface="Arial" panose="020B0604020202020204" pitchFamily="34" charset="0"/>
                <a:cs typeface="Arial" panose="020B0604020202020204" pitchFamily="34" charset="0"/>
              </a:rPr>
              <a:t>PUNTOS A TRATAR</a:t>
            </a:r>
          </a:p>
        </p:txBody>
      </p:sp>
      <p:sp>
        <p:nvSpPr>
          <p:cNvPr id="3" name="Marcador de contenido 2"/>
          <p:cNvSpPr>
            <a:spLocks noGrp="1"/>
          </p:cNvSpPr>
          <p:nvPr>
            <p:ph idx="1"/>
          </p:nvPr>
        </p:nvSpPr>
        <p:spPr>
          <a:xfrm>
            <a:off x="7033" y="1340768"/>
            <a:ext cx="9144000" cy="4752528"/>
          </a:xfrm>
        </p:spPr>
        <p:txBody>
          <a:bodyPr>
            <a:normAutofit/>
          </a:bodyPr>
          <a:lstStyle/>
          <a:p>
            <a:r>
              <a:rPr lang="es-ES" sz="2000" dirty="0">
                <a:latin typeface="Arial" panose="020B0604020202020204" pitchFamily="34" charset="0"/>
                <a:cs typeface="Arial" panose="020B0604020202020204" pitchFamily="34" charset="0"/>
              </a:rPr>
              <a:t>Etiología y fisiopatología del TDAH</a:t>
            </a:r>
          </a:p>
          <a:p>
            <a:r>
              <a:rPr lang="es-ES" sz="2000" dirty="0">
                <a:latin typeface="Arial" panose="020B0604020202020204" pitchFamily="34" charset="0"/>
                <a:cs typeface="Arial" panose="020B0604020202020204" pitchFamily="34" charset="0"/>
              </a:rPr>
              <a:t>Tratamiento multimodal </a:t>
            </a:r>
          </a:p>
          <a:p>
            <a:r>
              <a:rPr lang="es-ES" sz="2000" dirty="0">
                <a:latin typeface="Arial" panose="020B0604020202020204" pitchFamily="34" charset="0"/>
                <a:cs typeface="Arial" panose="020B0604020202020204" pitchFamily="34" charset="0"/>
              </a:rPr>
              <a:t>Indicaciones del Tratamiento Farmacológico.</a:t>
            </a:r>
          </a:p>
          <a:p>
            <a:r>
              <a:rPr lang="es-ES" sz="2000" dirty="0">
                <a:latin typeface="Arial" panose="020B0604020202020204" pitchFamily="34" charset="0"/>
                <a:cs typeface="Arial" panose="020B0604020202020204" pitchFamily="34" charset="0"/>
              </a:rPr>
              <a:t>Tipos de Tratamiento Farmacológico:</a:t>
            </a:r>
          </a:p>
          <a:p>
            <a:pPr lvl="1"/>
            <a:r>
              <a:rPr lang="es-ES" sz="2000" dirty="0">
                <a:latin typeface="Arial" panose="020B0604020202020204" pitchFamily="34" charset="0"/>
                <a:cs typeface="Arial" panose="020B0604020202020204" pitchFamily="34" charset="0"/>
              </a:rPr>
              <a:t>Fármacos Estimulantes</a:t>
            </a:r>
            <a:r>
              <a:rPr lang="es-ES" sz="2000" dirty="0">
                <a:solidFill>
                  <a:srgbClr val="002060"/>
                </a:solidFill>
                <a:latin typeface="Arial" panose="020B0604020202020204" pitchFamily="34" charset="0"/>
                <a:cs typeface="Arial" panose="020B0604020202020204" pitchFamily="34" charset="0"/>
              </a:rPr>
              <a:t>.</a:t>
            </a:r>
          </a:p>
          <a:p>
            <a:pPr lvl="1"/>
            <a:r>
              <a:rPr lang="es-ES" sz="2000" dirty="0">
                <a:latin typeface="Arial" panose="020B0604020202020204" pitchFamily="34" charset="0"/>
                <a:cs typeface="Arial" panose="020B0604020202020204" pitchFamily="34" charset="0"/>
              </a:rPr>
              <a:t> Fármacos No estimulantes.</a:t>
            </a:r>
          </a:p>
          <a:p>
            <a:pPr lvl="1"/>
            <a:r>
              <a:rPr lang="es-ES" sz="2000" dirty="0">
                <a:latin typeface="Arial" panose="020B0604020202020204" pitchFamily="34" charset="0"/>
                <a:cs typeface="Arial" panose="020B0604020202020204" pitchFamily="34" charset="0"/>
              </a:rPr>
              <a:t>Tratamientos farmacológicos de segunda línea. </a:t>
            </a:r>
          </a:p>
          <a:p>
            <a:r>
              <a:rPr lang="es-ES" sz="2000" dirty="0">
                <a:latin typeface="Arial" panose="020B0604020202020204" pitchFamily="34" charset="0"/>
                <a:cs typeface="Arial" panose="020B0604020202020204" pitchFamily="34" charset="0"/>
              </a:rPr>
              <a:t>Mitos y Errores sobre el Tratamiento Farmacológico.</a:t>
            </a:r>
          </a:p>
        </p:txBody>
      </p:sp>
    </p:spTree>
    <p:extLst>
      <p:ext uri="{BB962C8B-B14F-4D97-AF65-F5344CB8AC3E}">
        <p14:creationId xmlns:p14="http://schemas.microsoft.com/office/powerpoint/2010/main" val="108237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1" name="Rectangle 5"/>
          <p:cNvSpPr>
            <a:spLocks noGrp="1" noChangeArrowheads="1"/>
          </p:cNvSpPr>
          <p:nvPr>
            <p:ph type="title"/>
          </p:nvPr>
        </p:nvSpPr>
        <p:spPr/>
        <p:txBody>
          <a:bodyPr>
            <a:normAutofit/>
          </a:bodyPr>
          <a:lstStyle/>
          <a:p>
            <a:pPr eaLnBrk="1" hangingPunct="1">
              <a:defRPr/>
            </a:pPr>
            <a:r>
              <a:rPr lang="es-ES_tradnl" sz="3200" b="1" dirty="0">
                <a:solidFill>
                  <a:schemeClr val="accent1"/>
                </a:solidFill>
                <a:latin typeface="Arial Narrow" pitchFamily="34" charset="0"/>
              </a:rPr>
              <a:t>EVIDENCIAS CIENTIFICAS QUE APOYAN TRATAMIENTO MULTIMODAL</a:t>
            </a:r>
          </a:p>
        </p:txBody>
      </p:sp>
      <p:sp>
        <p:nvSpPr>
          <p:cNvPr id="5936130" name="Rectangle 6"/>
          <p:cNvSpPr>
            <a:spLocks noGrp="1" noChangeArrowheads="1"/>
          </p:cNvSpPr>
          <p:nvPr>
            <p:ph idx="1"/>
          </p:nvPr>
        </p:nvSpPr>
        <p:spPr/>
        <p:txBody>
          <a:bodyPr>
            <a:normAutofit/>
          </a:bodyPr>
          <a:lstStyle/>
          <a:p>
            <a:pPr eaLnBrk="1" hangingPunct="1">
              <a:spcBef>
                <a:spcPct val="35000"/>
              </a:spcBef>
            </a:pPr>
            <a:r>
              <a:rPr lang="es-ES_tradnl" sz="2300" dirty="0">
                <a:latin typeface="Arial Narrow" pitchFamily="34" charset="0"/>
              </a:rPr>
              <a:t>El informe de consenso de la NIMH (</a:t>
            </a:r>
            <a:r>
              <a:rPr lang="es-ES_tradnl" sz="2300" dirty="0" err="1">
                <a:latin typeface="Arial Narrow" pitchFamily="34" charset="0"/>
              </a:rPr>
              <a:t>National</a:t>
            </a:r>
            <a:r>
              <a:rPr lang="es-ES_tradnl" sz="2300" dirty="0">
                <a:latin typeface="Arial Narrow" pitchFamily="34" charset="0"/>
              </a:rPr>
              <a:t> </a:t>
            </a:r>
            <a:r>
              <a:rPr lang="es-ES_tradnl" sz="2300" dirty="0" err="1">
                <a:latin typeface="Arial Narrow" pitchFamily="34" charset="0"/>
              </a:rPr>
              <a:t>Institute</a:t>
            </a:r>
            <a:r>
              <a:rPr lang="es-ES_tradnl" sz="2300" dirty="0">
                <a:latin typeface="Arial Narrow" pitchFamily="34" charset="0"/>
              </a:rPr>
              <a:t> of Mental </a:t>
            </a:r>
            <a:r>
              <a:rPr lang="es-ES_tradnl" sz="2300" dirty="0" err="1">
                <a:latin typeface="Arial Narrow" pitchFamily="34" charset="0"/>
              </a:rPr>
              <a:t>Health</a:t>
            </a:r>
            <a:r>
              <a:rPr lang="es-ES_tradnl" sz="2300" dirty="0">
                <a:latin typeface="Arial Narrow" pitchFamily="34" charset="0"/>
              </a:rPr>
              <a:t>) publicado en Febrero de 2000 insiste no solamente en la demostrada eficacia del tratamiento farmacológico en el TDAH  sino también asigna a </a:t>
            </a:r>
            <a:r>
              <a:rPr lang="es-ES_tradnl" sz="2300" b="1" dirty="0">
                <a:latin typeface="Arial Narrow" pitchFamily="34" charset="0"/>
              </a:rPr>
              <a:t>las terapias comportamentales y a los tratamientos combinados</a:t>
            </a:r>
            <a:r>
              <a:rPr lang="es-ES_tradnl" sz="2300" dirty="0">
                <a:latin typeface="Arial Narrow" pitchFamily="34" charset="0"/>
              </a:rPr>
              <a:t> (multimodales) un papel relevante en el abordaje terapéutico del TDAH </a:t>
            </a:r>
            <a:r>
              <a:rPr lang="es-ES_tradnl" sz="2100" i="1" dirty="0">
                <a:latin typeface="Arial Narrow" pitchFamily="34" charset="0"/>
              </a:rPr>
              <a:t>(Jensen., 2000, </a:t>
            </a:r>
            <a:r>
              <a:rPr lang="es-ES_tradnl" sz="2100" i="1" dirty="0" err="1">
                <a:latin typeface="Arial Narrow" pitchFamily="34" charset="0"/>
              </a:rPr>
              <a:t>Pelham</a:t>
            </a:r>
            <a:r>
              <a:rPr lang="es-ES_tradnl" sz="2100" i="1" dirty="0">
                <a:latin typeface="Arial Narrow" pitchFamily="34" charset="0"/>
              </a:rPr>
              <a:t> et al., 1998, Spencer et al., 1996).</a:t>
            </a:r>
          </a:p>
          <a:p>
            <a:pPr eaLnBrk="1" hangingPunct="1">
              <a:spcBef>
                <a:spcPct val="35000"/>
              </a:spcBef>
            </a:pPr>
            <a:r>
              <a:rPr lang="es-ES_tradnl" sz="2300" dirty="0">
                <a:latin typeface="Arial Narrow" pitchFamily="34" charset="0"/>
              </a:rPr>
              <a:t>No obstante el informe de consenso internacional sobre TDAH Y Trastornos de Conducta (Febrero 2003 revisado</a:t>
            </a:r>
            <a:r>
              <a:rPr lang="es-ES_tradnl" sz="2300" b="1" dirty="0">
                <a:latin typeface="Arial Narrow" pitchFamily="34" charset="0"/>
              </a:rPr>
              <a:t>) da al tratamiento farmacológico el papel protagonista </a:t>
            </a:r>
            <a:r>
              <a:rPr lang="es-ES_tradnl" sz="2300" dirty="0">
                <a:latin typeface="Arial Narrow" pitchFamily="34" charset="0"/>
              </a:rPr>
              <a:t>con un tratamiento psicosocial como coadyuvante </a:t>
            </a:r>
            <a:r>
              <a:rPr lang="es-ES_tradnl" sz="2100" i="1" dirty="0">
                <a:latin typeface="Arial Narrow" pitchFamily="34" charset="0"/>
              </a:rPr>
              <a:t>(</a:t>
            </a:r>
            <a:r>
              <a:rPr lang="es-ES_tradnl" sz="2100" i="1" dirty="0" err="1">
                <a:latin typeface="Arial Narrow" pitchFamily="34" charset="0"/>
              </a:rPr>
              <a:t>Kutcher</a:t>
            </a:r>
            <a:r>
              <a:rPr lang="es-ES_tradnl" sz="2100" i="1" dirty="0">
                <a:latin typeface="Arial Narrow" pitchFamily="34" charset="0"/>
              </a:rPr>
              <a:t>, Aman, Brooks, </a:t>
            </a:r>
            <a:r>
              <a:rPr lang="es-ES_tradnl" sz="2100" i="1" dirty="0" err="1">
                <a:latin typeface="Arial Narrow" pitchFamily="34" charset="0"/>
              </a:rPr>
              <a:t>vanDaalen</a:t>
            </a:r>
            <a:r>
              <a:rPr lang="es-ES_tradnl" sz="2100" i="1" dirty="0">
                <a:latin typeface="Arial Narrow" pitchFamily="34" charset="0"/>
              </a:rPr>
              <a:t>, </a:t>
            </a:r>
            <a:r>
              <a:rPr lang="es-ES_tradnl" sz="2100" i="1" dirty="0" err="1">
                <a:latin typeface="Arial Narrow" pitchFamily="34" charset="0"/>
              </a:rPr>
              <a:t>Fegrt</a:t>
            </a:r>
            <a:r>
              <a:rPr lang="es-ES_tradnl" sz="2100" i="1" dirty="0">
                <a:latin typeface="Arial Narrow" pitchFamily="34" charset="0"/>
              </a:rPr>
              <a:t>, </a:t>
            </a:r>
            <a:r>
              <a:rPr lang="es-ES_tradnl" sz="2100" i="1" dirty="0" err="1">
                <a:latin typeface="Arial Narrow" pitchFamily="34" charset="0"/>
              </a:rPr>
              <a:t>Findling</a:t>
            </a:r>
            <a:r>
              <a:rPr lang="es-ES_tradnl" sz="2100" i="1" dirty="0">
                <a:latin typeface="Arial Narrow" pitchFamily="34" charset="0"/>
              </a:rPr>
              <a:t>, </a:t>
            </a:r>
            <a:r>
              <a:rPr lang="es-ES_tradnl" sz="2100" i="1" dirty="0" err="1">
                <a:latin typeface="Arial Narrow" pitchFamily="34" charset="0"/>
              </a:rPr>
              <a:t>Greenhill</a:t>
            </a:r>
            <a:r>
              <a:rPr lang="es-ES_tradnl" sz="2100" i="1" dirty="0">
                <a:latin typeface="Arial Narrow" pitchFamily="34" charset="0"/>
              </a:rPr>
              <a:t>, </a:t>
            </a:r>
            <a:r>
              <a:rPr lang="es-ES_tradnl" sz="2100" i="1" dirty="0" err="1">
                <a:latin typeface="Arial Narrow" pitchFamily="34" charset="0"/>
              </a:rPr>
              <a:t>Huss</a:t>
            </a:r>
            <a:r>
              <a:rPr lang="es-ES_tradnl" sz="2100" i="1" dirty="0">
                <a:latin typeface="Arial Narrow" pitchFamily="34" charset="0"/>
              </a:rPr>
              <a:t>, </a:t>
            </a:r>
            <a:r>
              <a:rPr lang="es-ES_tradnl" sz="2100" i="1" dirty="0" err="1">
                <a:latin typeface="Arial Narrow" pitchFamily="34" charset="0"/>
              </a:rPr>
              <a:t>Kusumakar</a:t>
            </a:r>
            <a:r>
              <a:rPr lang="es-ES_tradnl" sz="2100" i="1" dirty="0">
                <a:latin typeface="Arial Narrow" pitchFamily="34" charset="0"/>
              </a:rPr>
              <a:t>, Pine, Taylor y </a:t>
            </a:r>
            <a:r>
              <a:rPr lang="es-ES_tradnl" sz="2100" i="1" dirty="0" err="1">
                <a:latin typeface="Arial Narrow" pitchFamily="34" charset="0"/>
              </a:rPr>
              <a:t>Tyano</a:t>
            </a:r>
            <a:r>
              <a:rPr lang="es-ES_tradnl" sz="2100" i="1" dirty="0">
                <a:latin typeface="Arial Narrow" pitchFamily="34" charset="0"/>
              </a:rPr>
              <a:t>)</a:t>
            </a:r>
          </a:p>
        </p:txBody>
      </p:sp>
    </p:spTree>
    <p:extLst>
      <p:ext uri="{BB962C8B-B14F-4D97-AF65-F5344CB8AC3E}">
        <p14:creationId xmlns:p14="http://schemas.microsoft.com/office/powerpoint/2010/main" val="2973728703"/>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21" name="Rectangle 5"/>
          <p:cNvSpPr>
            <a:spLocks noGrp="1" noChangeArrowheads="1"/>
          </p:cNvSpPr>
          <p:nvPr>
            <p:ph type="title"/>
          </p:nvPr>
        </p:nvSpPr>
        <p:spPr/>
        <p:txBody>
          <a:bodyPr>
            <a:normAutofit fontScale="90000"/>
          </a:bodyPr>
          <a:lstStyle/>
          <a:p>
            <a:pPr eaLnBrk="1" hangingPunct="1">
              <a:defRPr/>
            </a:pPr>
            <a:r>
              <a:rPr lang="es-ES_tradnl" sz="3200" b="1" dirty="0">
                <a:solidFill>
                  <a:schemeClr val="accent1"/>
                </a:solidFill>
                <a:latin typeface="+mn-lt"/>
              </a:rPr>
              <a:t>EVIDENCIAS CIENTIFICAS QUE APOYAN TRATAMIENTO MULTIMODAL:</a:t>
            </a:r>
            <a:br>
              <a:rPr lang="es-ES_tradnl" sz="3200" b="1" dirty="0">
                <a:solidFill>
                  <a:schemeClr val="accent1"/>
                </a:solidFill>
                <a:latin typeface="+mn-lt"/>
              </a:rPr>
            </a:br>
            <a:r>
              <a:rPr lang="es-ES_tradnl" sz="3200" b="1" dirty="0">
                <a:solidFill>
                  <a:schemeClr val="accent1"/>
                </a:solidFill>
                <a:latin typeface="+mn-lt"/>
              </a:rPr>
              <a:t>GPC y </a:t>
            </a:r>
            <a:r>
              <a:rPr lang="es-ES_tradnl" sz="3200" b="1" dirty="0" err="1">
                <a:solidFill>
                  <a:schemeClr val="accent1"/>
                </a:solidFill>
                <a:latin typeface="+mn-lt"/>
              </a:rPr>
              <a:t>Consensus</a:t>
            </a:r>
            <a:r>
              <a:rPr lang="es-ES_tradnl" sz="3200" b="1" dirty="0">
                <a:solidFill>
                  <a:schemeClr val="accent1"/>
                </a:solidFill>
                <a:latin typeface="+mn-lt"/>
              </a:rPr>
              <a:t> Internacionales</a:t>
            </a:r>
          </a:p>
        </p:txBody>
      </p:sp>
      <p:sp>
        <p:nvSpPr>
          <p:cNvPr id="5936130" name="Rectangle 6"/>
          <p:cNvSpPr>
            <a:spLocks noGrp="1" noChangeArrowheads="1"/>
          </p:cNvSpPr>
          <p:nvPr>
            <p:ph idx="1"/>
          </p:nvPr>
        </p:nvSpPr>
        <p:spPr>
          <a:xfrm>
            <a:off x="0" y="1857364"/>
            <a:ext cx="9144000" cy="3947900"/>
          </a:xfrm>
        </p:spPr>
        <p:txBody>
          <a:bodyPr>
            <a:normAutofit lnSpcReduction="10000"/>
          </a:bodyPr>
          <a:lstStyle/>
          <a:p>
            <a:pPr eaLnBrk="1" hangingPunct="1">
              <a:spcBef>
                <a:spcPct val="35000"/>
              </a:spcBef>
            </a:pPr>
            <a:r>
              <a:rPr lang="es-ES_tradnl" sz="2300" dirty="0"/>
              <a:t>NICE -</a:t>
            </a:r>
            <a:r>
              <a:rPr lang="es-ES_tradnl" sz="2300" dirty="0" err="1"/>
              <a:t>National</a:t>
            </a:r>
            <a:r>
              <a:rPr lang="es-ES_tradnl" sz="2300" dirty="0"/>
              <a:t> </a:t>
            </a:r>
            <a:r>
              <a:rPr lang="es-ES_tradnl" sz="2300" dirty="0" err="1"/>
              <a:t>Insitute</a:t>
            </a:r>
            <a:r>
              <a:rPr lang="es-ES_tradnl" sz="2300" dirty="0"/>
              <a:t> </a:t>
            </a:r>
            <a:r>
              <a:rPr lang="es-ES_tradnl" sz="2300" dirty="0" err="1"/>
              <a:t>for</a:t>
            </a:r>
            <a:r>
              <a:rPr lang="es-ES_tradnl" sz="2300" dirty="0"/>
              <a:t> </a:t>
            </a:r>
            <a:r>
              <a:rPr lang="es-ES_tradnl" sz="2300" dirty="0" err="1"/>
              <a:t>Health</a:t>
            </a:r>
            <a:r>
              <a:rPr lang="es-ES_tradnl" sz="2300" dirty="0"/>
              <a:t> and </a:t>
            </a:r>
            <a:r>
              <a:rPr lang="es-ES_tradnl" sz="2300" dirty="0" err="1"/>
              <a:t>Clinical</a:t>
            </a:r>
            <a:r>
              <a:rPr lang="es-ES_tradnl" sz="2300" dirty="0"/>
              <a:t> </a:t>
            </a:r>
            <a:r>
              <a:rPr lang="es-ES_tradnl" sz="2300" dirty="0" err="1"/>
              <a:t>Excellence</a:t>
            </a:r>
            <a:r>
              <a:rPr lang="es-ES_tradnl" sz="2300" dirty="0"/>
              <a:t>(Reino Unido). 2008</a:t>
            </a:r>
          </a:p>
          <a:p>
            <a:pPr eaLnBrk="1" hangingPunct="1">
              <a:spcBef>
                <a:spcPct val="35000"/>
              </a:spcBef>
            </a:pPr>
            <a:r>
              <a:rPr lang="es-ES_tradnl" sz="2300" dirty="0"/>
              <a:t>SIGN- </a:t>
            </a:r>
            <a:r>
              <a:rPr lang="es-ES_tradnl" sz="2300" dirty="0" err="1"/>
              <a:t>Scotish</a:t>
            </a:r>
            <a:r>
              <a:rPr lang="es-ES_tradnl" sz="2300" dirty="0"/>
              <a:t> </a:t>
            </a:r>
            <a:r>
              <a:rPr lang="es-ES_tradnl" sz="2300" dirty="0" err="1"/>
              <a:t>Intercollegiates</a:t>
            </a:r>
            <a:r>
              <a:rPr lang="es-ES_tradnl" sz="2300" dirty="0"/>
              <a:t> </a:t>
            </a:r>
            <a:r>
              <a:rPr lang="es-ES_tradnl" sz="2300" dirty="0" err="1"/>
              <a:t>Guidelines</a:t>
            </a:r>
            <a:r>
              <a:rPr lang="es-ES_tradnl" sz="2300" dirty="0"/>
              <a:t> Network. 2001</a:t>
            </a:r>
          </a:p>
          <a:p>
            <a:pPr eaLnBrk="1" hangingPunct="1">
              <a:spcBef>
                <a:spcPct val="35000"/>
              </a:spcBef>
            </a:pPr>
            <a:r>
              <a:rPr lang="es-ES_tradnl" sz="2300" dirty="0"/>
              <a:t>AACAP-American </a:t>
            </a:r>
            <a:r>
              <a:rPr lang="es-ES_tradnl" sz="2300" dirty="0" err="1"/>
              <a:t>Academy</a:t>
            </a:r>
            <a:r>
              <a:rPr lang="es-ES_tradnl" sz="2300" dirty="0"/>
              <a:t> of </a:t>
            </a:r>
            <a:r>
              <a:rPr lang="es-ES_tradnl" sz="2300" dirty="0" err="1"/>
              <a:t>Child</a:t>
            </a:r>
            <a:r>
              <a:rPr lang="es-ES_tradnl" sz="2300" dirty="0"/>
              <a:t> and </a:t>
            </a:r>
            <a:r>
              <a:rPr lang="es-ES_tradnl" sz="2300" dirty="0" err="1"/>
              <a:t>Adolescent</a:t>
            </a:r>
            <a:r>
              <a:rPr lang="es-ES_tradnl" sz="2300" dirty="0"/>
              <a:t> </a:t>
            </a:r>
            <a:r>
              <a:rPr lang="es-ES_tradnl" sz="2300" dirty="0" err="1"/>
              <a:t>Psychiatry</a:t>
            </a:r>
            <a:r>
              <a:rPr lang="es-ES_tradnl" sz="2300" dirty="0"/>
              <a:t> (EE.UU.) 1997/ rev.2007.</a:t>
            </a:r>
          </a:p>
          <a:p>
            <a:pPr eaLnBrk="1" hangingPunct="1">
              <a:spcBef>
                <a:spcPct val="35000"/>
              </a:spcBef>
            </a:pPr>
            <a:r>
              <a:rPr lang="es-ES_tradnl" sz="2300" dirty="0"/>
              <a:t>CCHMC- Cincinnati </a:t>
            </a:r>
            <a:r>
              <a:rPr lang="es-ES_tradnl" sz="2300" dirty="0" err="1"/>
              <a:t>Children´s</a:t>
            </a:r>
            <a:r>
              <a:rPr lang="es-ES_tradnl" sz="2300" dirty="0"/>
              <a:t> Hospital </a:t>
            </a:r>
            <a:r>
              <a:rPr lang="es-ES_tradnl" sz="2300" dirty="0" err="1"/>
              <a:t>Medical</a:t>
            </a:r>
            <a:r>
              <a:rPr lang="es-ES_tradnl" sz="2300" dirty="0"/>
              <a:t> Center (EE.UU.). 2004.</a:t>
            </a:r>
          </a:p>
          <a:p>
            <a:pPr eaLnBrk="1" hangingPunct="1">
              <a:spcBef>
                <a:spcPct val="35000"/>
              </a:spcBef>
            </a:pPr>
            <a:r>
              <a:rPr lang="es-ES_tradnl" sz="2300" dirty="0" err="1"/>
              <a:t>European</a:t>
            </a:r>
            <a:r>
              <a:rPr lang="es-ES_tradnl" sz="2300" dirty="0"/>
              <a:t> </a:t>
            </a:r>
            <a:r>
              <a:rPr lang="es-ES_tradnl" sz="2300" dirty="0" err="1"/>
              <a:t>Clinical</a:t>
            </a:r>
            <a:r>
              <a:rPr lang="es-ES_tradnl" sz="2300" dirty="0"/>
              <a:t> </a:t>
            </a:r>
            <a:r>
              <a:rPr lang="es-ES_tradnl" sz="2300" dirty="0" err="1"/>
              <a:t>Guidelines</a:t>
            </a:r>
            <a:r>
              <a:rPr lang="es-ES_tradnl" sz="2300" dirty="0"/>
              <a:t> </a:t>
            </a:r>
            <a:r>
              <a:rPr lang="es-ES_tradnl" sz="2300" dirty="0" err="1"/>
              <a:t>for</a:t>
            </a:r>
            <a:r>
              <a:rPr lang="es-ES_tradnl" sz="2300" dirty="0"/>
              <a:t> </a:t>
            </a:r>
            <a:r>
              <a:rPr lang="es-ES_tradnl" sz="2300" dirty="0" err="1"/>
              <a:t>hyperkinetic</a:t>
            </a:r>
            <a:r>
              <a:rPr lang="es-ES_tradnl" sz="2300" dirty="0"/>
              <a:t> disorder,2004:European Network </a:t>
            </a:r>
            <a:r>
              <a:rPr lang="es-ES_tradnl" sz="2300" dirty="0" err="1"/>
              <a:t>for</a:t>
            </a:r>
            <a:r>
              <a:rPr lang="es-ES_tradnl" sz="2300" dirty="0"/>
              <a:t> </a:t>
            </a:r>
            <a:r>
              <a:rPr lang="es-ES_tradnl" sz="2300" dirty="0" err="1"/>
              <a:t>Hyperkinetic</a:t>
            </a:r>
            <a:r>
              <a:rPr lang="es-ES_tradnl" sz="2300" dirty="0"/>
              <a:t> </a:t>
            </a:r>
            <a:r>
              <a:rPr lang="es-ES_tradnl" sz="2300" dirty="0" err="1"/>
              <a:t>Disorders</a:t>
            </a:r>
            <a:r>
              <a:rPr lang="es-ES_tradnl" sz="2300" dirty="0"/>
              <a:t>/ ESCAP (</a:t>
            </a:r>
            <a:r>
              <a:rPr lang="es-ES_tradnl" sz="2300" dirty="0" err="1"/>
              <a:t>European</a:t>
            </a:r>
            <a:r>
              <a:rPr lang="es-ES_tradnl" sz="2300" dirty="0"/>
              <a:t> </a:t>
            </a:r>
            <a:r>
              <a:rPr lang="es-ES_tradnl" sz="2300" dirty="0" err="1"/>
              <a:t>Society</a:t>
            </a:r>
            <a:r>
              <a:rPr lang="es-ES_tradnl" sz="2300" dirty="0"/>
              <a:t> </a:t>
            </a:r>
            <a:r>
              <a:rPr lang="es-ES_tradnl" sz="2300" dirty="0" err="1"/>
              <a:t>for</a:t>
            </a:r>
            <a:r>
              <a:rPr lang="es-ES_tradnl" sz="2300" dirty="0"/>
              <a:t> </a:t>
            </a:r>
            <a:r>
              <a:rPr lang="es-ES_tradnl" sz="2300" dirty="0" err="1"/>
              <a:t>Child</a:t>
            </a:r>
            <a:r>
              <a:rPr lang="es-ES_tradnl" sz="2300" dirty="0"/>
              <a:t> and </a:t>
            </a:r>
            <a:r>
              <a:rPr lang="es-ES_tradnl" sz="2300" dirty="0" err="1"/>
              <a:t>Adolescent</a:t>
            </a:r>
            <a:r>
              <a:rPr lang="es-ES_tradnl" sz="2300" dirty="0"/>
              <a:t> </a:t>
            </a:r>
            <a:r>
              <a:rPr lang="es-ES_tradnl" sz="2300" dirty="0" err="1"/>
              <a:t>Psychiatry</a:t>
            </a:r>
            <a:r>
              <a:rPr lang="es-ES_tradnl" sz="2300" dirty="0"/>
              <a:t>).</a:t>
            </a:r>
          </a:p>
          <a:p>
            <a:pPr eaLnBrk="1" hangingPunct="1">
              <a:spcBef>
                <a:spcPct val="35000"/>
              </a:spcBef>
            </a:pPr>
            <a:r>
              <a:rPr lang="es-ES_tradnl" sz="2300" dirty="0"/>
              <a:t>Global </a:t>
            </a:r>
            <a:r>
              <a:rPr lang="es-ES_tradnl" sz="2300" dirty="0" err="1"/>
              <a:t>consensus</a:t>
            </a:r>
            <a:r>
              <a:rPr lang="es-ES_tradnl" sz="2300" dirty="0"/>
              <a:t> </a:t>
            </a:r>
            <a:r>
              <a:rPr lang="es-ES_tradnl" sz="2300" dirty="0" err="1"/>
              <a:t>on</a:t>
            </a:r>
            <a:r>
              <a:rPr lang="es-ES_tradnl" sz="2300" dirty="0"/>
              <a:t> ADHD/HKD,2005.</a:t>
            </a:r>
          </a:p>
        </p:txBody>
      </p:sp>
    </p:spTree>
    <p:extLst>
      <p:ext uri="{BB962C8B-B14F-4D97-AF65-F5344CB8AC3E}">
        <p14:creationId xmlns:p14="http://schemas.microsoft.com/office/powerpoint/2010/main" val="3546019518"/>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idx="4294967295"/>
          </p:nvPr>
        </p:nvSpPr>
        <p:spPr>
          <a:xfrm>
            <a:off x="357158" y="785794"/>
            <a:ext cx="8786842" cy="812818"/>
          </a:xfrm>
        </p:spPr>
        <p:txBody>
          <a:bodyPr/>
          <a:lstStyle/>
          <a:p>
            <a:pPr algn="l" eaLnBrk="1" fontAlgn="auto" hangingPunct="1">
              <a:spcAft>
                <a:spcPts val="0"/>
              </a:spcAft>
              <a:defRPr/>
            </a:pPr>
            <a:r>
              <a:rPr lang="es-ES" altLang="en-US" sz="1600" dirty="0">
                <a:latin typeface="Arial" panose="020B0604020202020204" pitchFamily="34" charset="0"/>
                <a:cs typeface="Arial" panose="020B0604020202020204" pitchFamily="34" charset="0"/>
              </a:rPr>
              <a:t>Tasa de éxito expresada  en % de pacientes que alcanzan una respuesta excelente al final del periodo de tratamiento según el criterio operativo previamente definido.</a:t>
            </a:r>
            <a:r>
              <a:rPr lang="es-ES" altLang="en-US" sz="1800" dirty="0">
                <a:latin typeface="Arial" panose="020B0604020202020204" pitchFamily="34" charset="0"/>
                <a:cs typeface="Arial" panose="020B0604020202020204" pitchFamily="34" charset="0"/>
              </a:rPr>
              <a:t> </a:t>
            </a:r>
            <a:endParaRPr lang="es-ES" altLang="en-GB" sz="1800" dirty="0">
              <a:latin typeface="Arial" panose="020B0604020202020204" pitchFamily="34" charset="0"/>
              <a:cs typeface="Arial" panose="020B0604020202020204" pitchFamily="34" charset="0"/>
            </a:endParaRPr>
          </a:p>
        </p:txBody>
      </p:sp>
      <p:graphicFrame>
        <p:nvGraphicFramePr>
          <p:cNvPr id="4366338" name="Object 3"/>
          <p:cNvGraphicFramePr>
            <a:graphicFrameLocks noChangeAspect="1"/>
          </p:cNvGraphicFramePr>
          <p:nvPr>
            <p:extLst/>
          </p:nvPr>
        </p:nvGraphicFramePr>
        <p:xfrm>
          <a:off x="762000" y="1604962"/>
          <a:ext cx="8021638" cy="4470400"/>
        </p:xfrm>
        <a:graphic>
          <a:graphicData uri="http://schemas.openxmlformats.org/presentationml/2006/ole">
            <mc:AlternateContent xmlns:mc="http://schemas.openxmlformats.org/markup-compatibility/2006">
              <mc:Choice xmlns:v="urn:schemas-microsoft-com:vml" Requires="v">
                <p:oleObj spid="_x0000_s23558" name="Gráfico" r:id="rId4" imgW="7277400" imgH="4068360" progId="MSGraph.Chart.8">
                  <p:embed followColorScheme="full"/>
                </p:oleObj>
              </mc:Choice>
              <mc:Fallback>
                <p:oleObj name="Gráfico" r:id="rId4" imgW="7277400" imgH="4068360" progId="MSGraph.Chart.8">
                  <p:embed followColorScheme="full"/>
                  <p:pic>
                    <p:nvPicPr>
                      <p:cNvPr id="4366338"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04962"/>
                        <a:ext cx="8021638" cy="4470400"/>
                      </a:xfrm>
                      <a:prstGeom prst="rect">
                        <a:avLst/>
                      </a:prstGeom>
                      <a:solidFill>
                        <a:srgbClr val="0070C0"/>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4366340" name="Rectangle 4"/>
          <p:cNvSpPr>
            <a:spLocks noChangeArrowheads="1"/>
          </p:cNvSpPr>
          <p:nvPr/>
        </p:nvSpPr>
        <p:spPr bwMode="auto">
          <a:xfrm>
            <a:off x="762000" y="685800"/>
            <a:ext cx="7772400" cy="1143000"/>
          </a:xfrm>
          <a:prstGeom prst="rect">
            <a:avLst/>
          </a:prstGeom>
          <a:noFill/>
          <a:ln w="9525">
            <a:noFill/>
            <a:miter lim="800000"/>
            <a:headEnd/>
            <a:tailEnd/>
          </a:ln>
        </p:spPr>
        <p:txBody>
          <a:bodyPr anchor="ctr"/>
          <a:lstStyle/>
          <a:p>
            <a:pPr algn="ctr" defTabSz="762000"/>
            <a:r>
              <a:rPr lang="en-US" sz="4000" b="1">
                <a:solidFill>
                  <a:schemeClr val="tx2"/>
                </a:solidFill>
                <a:latin typeface="Lucida Sans Unicode" pitchFamily="34" charset="0"/>
              </a:rPr>
              <a:t> </a:t>
            </a:r>
          </a:p>
        </p:txBody>
      </p:sp>
      <p:sp>
        <p:nvSpPr>
          <p:cNvPr id="1302533" name="Rectangle 5"/>
          <p:cNvSpPr>
            <a:spLocks noChangeArrowheads="1"/>
          </p:cNvSpPr>
          <p:nvPr/>
        </p:nvSpPr>
        <p:spPr bwMode="auto">
          <a:xfrm>
            <a:off x="1908175" y="1989138"/>
            <a:ext cx="6172200" cy="304800"/>
          </a:xfrm>
          <a:prstGeom prst="rect">
            <a:avLst/>
          </a:prstGeom>
          <a:noFill/>
          <a:ln w="12700" cap="rnd">
            <a:noFill/>
            <a:miter lim="800000"/>
            <a:headEnd/>
            <a:tailEnd/>
          </a:ln>
          <a:effectLst/>
        </p:spPr>
        <p:txBody>
          <a:bodyPr>
            <a:spAutoFit/>
          </a:bodyPr>
          <a:lstStyle/>
          <a:p>
            <a:pPr algn="ctr" eaLnBrk="0" fontAlgn="auto" hangingPunct="0">
              <a:spcBef>
                <a:spcPts val="0"/>
              </a:spcBef>
              <a:spcAft>
                <a:spcPts val="0"/>
              </a:spcAft>
              <a:defRPr/>
            </a:pPr>
            <a:r>
              <a:rPr lang="en-US" sz="1400" dirty="0">
                <a:solidFill>
                  <a:schemeClr val="bg1"/>
                </a:solidFill>
                <a:effectLst>
                  <a:outerShdw blurRad="38100" dist="38100" dir="2700000" algn="tl">
                    <a:srgbClr val="000000"/>
                  </a:outerShdw>
                </a:effectLst>
                <a:latin typeface="+mn-lt"/>
              </a:rPr>
              <a:t>n = 579</a:t>
            </a:r>
          </a:p>
        </p:txBody>
      </p:sp>
      <p:sp>
        <p:nvSpPr>
          <p:cNvPr id="4366342" name="Text Box 6"/>
          <p:cNvSpPr txBox="1">
            <a:spLocks noChangeArrowheads="1"/>
          </p:cNvSpPr>
          <p:nvPr/>
        </p:nvSpPr>
        <p:spPr bwMode="auto">
          <a:xfrm>
            <a:off x="2115931" y="6300286"/>
            <a:ext cx="6770711" cy="501676"/>
          </a:xfrm>
          <a:prstGeom prst="rect">
            <a:avLst/>
          </a:prstGeom>
          <a:noFill/>
          <a:ln w="12700">
            <a:noFill/>
            <a:miter lim="800000"/>
            <a:headEnd/>
            <a:tailEnd/>
          </a:ln>
        </p:spPr>
        <p:txBody>
          <a:bodyPr wrap="square" anchor="b">
            <a:spAutoFit/>
          </a:bodyPr>
          <a:lstStyle/>
          <a:p>
            <a:pPr>
              <a:lnSpc>
                <a:spcPct val="95000"/>
              </a:lnSpc>
            </a:pPr>
            <a:r>
              <a:rPr lang="en-GB" altLang="en-GB" sz="1400" b="1" dirty="0" err="1">
                <a:latin typeface="Arial" panose="020B0604020202020204" pitchFamily="34" charset="0"/>
                <a:cs typeface="Arial" panose="020B0604020202020204" pitchFamily="34" charset="0"/>
              </a:rPr>
              <a:t>Modificado</a:t>
            </a:r>
            <a:r>
              <a:rPr lang="en-GB" altLang="en-GB" sz="1400" b="1" dirty="0">
                <a:latin typeface="Arial" panose="020B0604020202020204" pitchFamily="34" charset="0"/>
                <a:cs typeface="Arial" panose="020B0604020202020204" pitchFamily="34" charset="0"/>
              </a:rPr>
              <a:t> de Swanson et al. J Am </a:t>
            </a:r>
            <a:r>
              <a:rPr lang="en-GB" altLang="en-GB" sz="1400" b="1" dirty="0" err="1">
                <a:latin typeface="Arial" panose="020B0604020202020204" pitchFamily="34" charset="0"/>
                <a:cs typeface="Arial" panose="020B0604020202020204" pitchFamily="34" charset="0"/>
              </a:rPr>
              <a:t>Acad</a:t>
            </a:r>
            <a:r>
              <a:rPr lang="en-GB" altLang="en-GB" sz="1400" b="1" dirty="0">
                <a:latin typeface="Arial" panose="020B0604020202020204" pitchFamily="34" charset="0"/>
                <a:cs typeface="Arial" panose="020B0604020202020204" pitchFamily="34" charset="0"/>
              </a:rPr>
              <a:t> Child </a:t>
            </a:r>
            <a:r>
              <a:rPr lang="en-GB" altLang="en-GB" sz="1400" b="1" dirty="0" err="1">
                <a:latin typeface="Arial" panose="020B0604020202020204" pitchFamily="34" charset="0"/>
                <a:cs typeface="Arial" panose="020B0604020202020204" pitchFamily="34" charset="0"/>
              </a:rPr>
              <a:t>Adolesc</a:t>
            </a:r>
            <a:r>
              <a:rPr lang="en-GB" altLang="en-GB" sz="1400" b="1" dirty="0">
                <a:latin typeface="Arial" panose="020B0604020202020204" pitchFamily="34" charset="0"/>
                <a:cs typeface="Arial" panose="020B0604020202020204" pitchFamily="34" charset="0"/>
              </a:rPr>
              <a:t> Psychiatry, 2001, 40(2):168-179</a:t>
            </a:r>
            <a:endParaRPr lang="en-US" altLang="en-US" sz="1400" b="1" dirty="0">
              <a:latin typeface="Arial" panose="020B0604020202020204" pitchFamily="34" charset="0"/>
              <a:cs typeface="Arial" panose="020B0604020202020204" pitchFamily="34" charset="0"/>
            </a:endParaRPr>
          </a:p>
        </p:txBody>
      </p:sp>
      <p:grpSp>
        <p:nvGrpSpPr>
          <p:cNvPr id="2" name="Group 7"/>
          <p:cNvGrpSpPr>
            <a:grpSpLocks/>
          </p:cNvGrpSpPr>
          <p:nvPr/>
        </p:nvGrpSpPr>
        <p:grpSpPr bwMode="auto">
          <a:xfrm>
            <a:off x="2579688" y="2533650"/>
            <a:ext cx="1524000" cy="152400"/>
            <a:chOff x="1584" y="1728"/>
            <a:chExt cx="960" cy="96"/>
          </a:xfrm>
        </p:grpSpPr>
        <p:sp>
          <p:nvSpPr>
            <p:cNvPr id="4366360" name="Line 8"/>
            <p:cNvSpPr>
              <a:spLocks noChangeShapeType="1"/>
            </p:cNvSpPr>
            <p:nvPr/>
          </p:nvSpPr>
          <p:spPr bwMode="auto">
            <a:xfrm>
              <a:off x="1584" y="1728"/>
              <a:ext cx="960" cy="0"/>
            </a:xfrm>
            <a:prstGeom prst="line">
              <a:avLst/>
            </a:prstGeom>
            <a:noFill/>
            <a:ln w="19050">
              <a:solidFill>
                <a:schemeClr val="tx1"/>
              </a:solidFill>
              <a:round/>
              <a:headEnd/>
              <a:tailEnd/>
            </a:ln>
          </p:spPr>
          <p:txBody>
            <a:bodyPr/>
            <a:lstStyle/>
            <a:p>
              <a:endParaRPr lang="es-ES"/>
            </a:p>
          </p:txBody>
        </p:sp>
        <p:sp>
          <p:nvSpPr>
            <p:cNvPr id="4366361" name="Line 9"/>
            <p:cNvSpPr>
              <a:spLocks noChangeShapeType="1"/>
            </p:cNvSpPr>
            <p:nvPr/>
          </p:nvSpPr>
          <p:spPr bwMode="auto">
            <a:xfrm>
              <a:off x="1584" y="1728"/>
              <a:ext cx="0" cy="96"/>
            </a:xfrm>
            <a:prstGeom prst="line">
              <a:avLst/>
            </a:prstGeom>
            <a:noFill/>
            <a:ln w="19050">
              <a:solidFill>
                <a:schemeClr val="tx1"/>
              </a:solidFill>
              <a:round/>
              <a:headEnd/>
              <a:tailEnd/>
            </a:ln>
          </p:spPr>
          <p:txBody>
            <a:bodyPr/>
            <a:lstStyle/>
            <a:p>
              <a:endParaRPr lang="es-ES"/>
            </a:p>
          </p:txBody>
        </p:sp>
        <p:sp>
          <p:nvSpPr>
            <p:cNvPr id="4366362" name="Line 10"/>
            <p:cNvSpPr>
              <a:spLocks noChangeShapeType="1"/>
            </p:cNvSpPr>
            <p:nvPr/>
          </p:nvSpPr>
          <p:spPr bwMode="auto">
            <a:xfrm>
              <a:off x="2544" y="1728"/>
              <a:ext cx="0" cy="96"/>
            </a:xfrm>
            <a:prstGeom prst="line">
              <a:avLst/>
            </a:prstGeom>
            <a:noFill/>
            <a:ln w="19050">
              <a:solidFill>
                <a:schemeClr val="tx1"/>
              </a:solidFill>
              <a:round/>
              <a:headEnd/>
              <a:tailEnd/>
            </a:ln>
          </p:spPr>
          <p:txBody>
            <a:bodyPr/>
            <a:lstStyle/>
            <a:p>
              <a:endParaRPr lang="es-ES"/>
            </a:p>
          </p:txBody>
        </p:sp>
      </p:grpSp>
      <p:grpSp>
        <p:nvGrpSpPr>
          <p:cNvPr id="3" name="Group 11"/>
          <p:cNvGrpSpPr>
            <a:grpSpLocks/>
          </p:cNvGrpSpPr>
          <p:nvPr/>
        </p:nvGrpSpPr>
        <p:grpSpPr bwMode="auto">
          <a:xfrm>
            <a:off x="5703888" y="3587750"/>
            <a:ext cx="1524000" cy="152400"/>
            <a:chOff x="1584" y="1728"/>
            <a:chExt cx="960" cy="96"/>
          </a:xfrm>
        </p:grpSpPr>
        <p:sp>
          <p:nvSpPr>
            <p:cNvPr id="4366357" name="Line 12"/>
            <p:cNvSpPr>
              <a:spLocks noChangeShapeType="1"/>
            </p:cNvSpPr>
            <p:nvPr/>
          </p:nvSpPr>
          <p:spPr bwMode="auto">
            <a:xfrm>
              <a:off x="1584" y="1728"/>
              <a:ext cx="960" cy="0"/>
            </a:xfrm>
            <a:prstGeom prst="line">
              <a:avLst/>
            </a:prstGeom>
            <a:noFill/>
            <a:ln w="19050">
              <a:solidFill>
                <a:schemeClr val="tx1"/>
              </a:solidFill>
              <a:round/>
              <a:headEnd/>
              <a:tailEnd/>
            </a:ln>
          </p:spPr>
          <p:txBody>
            <a:bodyPr/>
            <a:lstStyle/>
            <a:p>
              <a:endParaRPr lang="es-ES"/>
            </a:p>
          </p:txBody>
        </p:sp>
        <p:sp>
          <p:nvSpPr>
            <p:cNvPr id="4366358" name="Line 13"/>
            <p:cNvSpPr>
              <a:spLocks noChangeShapeType="1"/>
            </p:cNvSpPr>
            <p:nvPr/>
          </p:nvSpPr>
          <p:spPr bwMode="auto">
            <a:xfrm>
              <a:off x="1584" y="1728"/>
              <a:ext cx="0" cy="96"/>
            </a:xfrm>
            <a:prstGeom prst="line">
              <a:avLst/>
            </a:prstGeom>
            <a:noFill/>
            <a:ln w="19050">
              <a:solidFill>
                <a:schemeClr val="tx1"/>
              </a:solidFill>
              <a:round/>
              <a:headEnd/>
              <a:tailEnd/>
            </a:ln>
          </p:spPr>
          <p:txBody>
            <a:bodyPr/>
            <a:lstStyle/>
            <a:p>
              <a:endParaRPr lang="es-ES"/>
            </a:p>
          </p:txBody>
        </p:sp>
        <p:sp>
          <p:nvSpPr>
            <p:cNvPr id="4366359" name="Line 14"/>
            <p:cNvSpPr>
              <a:spLocks noChangeShapeType="1"/>
            </p:cNvSpPr>
            <p:nvPr/>
          </p:nvSpPr>
          <p:spPr bwMode="auto">
            <a:xfrm>
              <a:off x="2544" y="1728"/>
              <a:ext cx="0" cy="96"/>
            </a:xfrm>
            <a:prstGeom prst="line">
              <a:avLst/>
            </a:prstGeom>
            <a:noFill/>
            <a:ln w="19050">
              <a:solidFill>
                <a:schemeClr val="tx1"/>
              </a:solidFill>
              <a:round/>
              <a:headEnd/>
              <a:tailEnd/>
            </a:ln>
          </p:spPr>
          <p:txBody>
            <a:bodyPr/>
            <a:lstStyle/>
            <a:p>
              <a:endParaRPr lang="es-ES"/>
            </a:p>
          </p:txBody>
        </p:sp>
      </p:grpSp>
      <p:sp>
        <p:nvSpPr>
          <p:cNvPr id="4366345" name="Line 15"/>
          <p:cNvSpPr>
            <a:spLocks noChangeShapeType="1"/>
          </p:cNvSpPr>
          <p:nvPr/>
        </p:nvSpPr>
        <p:spPr bwMode="auto">
          <a:xfrm>
            <a:off x="3417888" y="2298700"/>
            <a:ext cx="3124200" cy="0"/>
          </a:xfrm>
          <a:prstGeom prst="line">
            <a:avLst/>
          </a:prstGeom>
          <a:noFill/>
          <a:ln w="19050">
            <a:solidFill>
              <a:schemeClr val="tx1"/>
            </a:solidFill>
            <a:round/>
            <a:headEnd/>
            <a:tailEnd/>
          </a:ln>
        </p:spPr>
        <p:txBody>
          <a:bodyPr/>
          <a:lstStyle/>
          <a:p>
            <a:endParaRPr lang="es-ES" dirty="0"/>
          </a:p>
        </p:txBody>
      </p:sp>
      <p:sp>
        <p:nvSpPr>
          <p:cNvPr id="4366346" name="Line 16"/>
          <p:cNvSpPr>
            <a:spLocks noChangeShapeType="1"/>
          </p:cNvSpPr>
          <p:nvPr/>
        </p:nvSpPr>
        <p:spPr bwMode="auto">
          <a:xfrm>
            <a:off x="3417888" y="2298700"/>
            <a:ext cx="0" cy="228600"/>
          </a:xfrm>
          <a:prstGeom prst="line">
            <a:avLst/>
          </a:prstGeom>
          <a:noFill/>
          <a:ln w="19050">
            <a:solidFill>
              <a:schemeClr val="tx1"/>
            </a:solidFill>
            <a:round/>
            <a:headEnd/>
            <a:tailEnd/>
          </a:ln>
        </p:spPr>
        <p:txBody>
          <a:bodyPr/>
          <a:lstStyle/>
          <a:p>
            <a:endParaRPr lang="es-ES"/>
          </a:p>
        </p:txBody>
      </p:sp>
      <p:sp>
        <p:nvSpPr>
          <p:cNvPr id="4366347" name="Line 17"/>
          <p:cNvSpPr>
            <a:spLocks noChangeShapeType="1"/>
          </p:cNvSpPr>
          <p:nvPr/>
        </p:nvSpPr>
        <p:spPr bwMode="auto">
          <a:xfrm>
            <a:off x="6529388" y="2292350"/>
            <a:ext cx="0" cy="1295400"/>
          </a:xfrm>
          <a:prstGeom prst="line">
            <a:avLst/>
          </a:prstGeom>
          <a:noFill/>
          <a:ln w="19050">
            <a:solidFill>
              <a:schemeClr val="tx1"/>
            </a:solidFill>
            <a:round/>
            <a:headEnd/>
            <a:tailEnd/>
          </a:ln>
        </p:spPr>
        <p:txBody>
          <a:bodyPr/>
          <a:lstStyle/>
          <a:p>
            <a:endParaRPr lang="es-ES"/>
          </a:p>
        </p:txBody>
      </p:sp>
      <p:sp>
        <p:nvSpPr>
          <p:cNvPr id="4366348" name="Text Box 18"/>
          <p:cNvSpPr txBox="1">
            <a:spLocks noChangeArrowheads="1"/>
          </p:cNvSpPr>
          <p:nvPr/>
        </p:nvSpPr>
        <p:spPr bwMode="auto">
          <a:xfrm>
            <a:off x="6299200" y="3517900"/>
            <a:ext cx="568548" cy="307777"/>
          </a:xfrm>
          <a:prstGeom prst="rect">
            <a:avLst/>
          </a:prstGeom>
          <a:noFill/>
          <a:ln w="9525">
            <a:noFill/>
            <a:miter lim="800000"/>
            <a:headEnd/>
            <a:tailEnd/>
          </a:ln>
        </p:spPr>
        <p:txBody>
          <a:bodyPr wrap="none">
            <a:spAutoFit/>
          </a:bodyPr>
          <a:lstStyle/>
          <a:p>
            <a:r>
              <a:rPr lang="es-ES_tradnl" sz="1400" i="1">
                <a:solidFill>
                  <a:srgbClr val="7F7F7F"/>
                </a:solidFill>
                <a:latin typeface="Lucida Sans Unicode" pitchFamily="34" charset="0"/>
              </a:rPr>
              <a:t>n.s.</a:t>
            </a:r>
            <a:endParaRPr lang="es-ES" sz="1400" i="1">
              <a:solidFill>
                <a:srgbClr val="7F7F7F"/>
              </a:solidFill>
              <a:latin typeface="Lucida Sans Unicode" pitchFamily="34" charset="0"/>
            </a:endParaRPr>
          </a:p>
        </p:txBody>
      </p:sp>
      <p:sp>
        <p:nvSpPr>
          <p:cNvPr id="4366349" name="Text Box 19"/>
          <p:cNvSpPr txBox="1">
            <a:spLocks noChangeArrowheads="1"/>
          </p:cNvSpPr>
          <p:nvPr/>
        </p:nvSpPr>
        <p:spPr bwMode="auto">
          <a:xfrm>
            <a:off x="5143504" y="1928802"/>
            <a:ext cx="431528" cy="707886"/>
          </a:xfrm>
          <a:prstGeom prst="rect">
            <a:avLst/>
          </a:prstGeom>
          <a:noFill/>
          <a:ln w="9525">
            <a:noFill/>
            <a:miter lim="800000"/>
            <a:headEnd/>
            <a:tailEnd/>
          </a:ln>
        </p:spPr>
        <p:txBody>
          <a:bodyPr wrap="none">
            <a:spAutoFit/>
          </a:bodyPr>
          <a:lstStyle/>
          <a:p>
            <a:r>
              <a:rPr lang="es-ES_tradnl" sz="4000" b="1" i="1" dirty="0">
                <a:solidFill>
                  <a:schemeClr val="bg1"/>
                </a:solidFill>
                <a:latin typeface="Lucida Sans Unicode" pitchFamily="34" charset="0"/>
              </a:rPr>
              <a:t>*</a:t>
            </a:r>
            <a:endParaRPr lang="es-ES" sz="4000" b="1" i="1" dirty="0">
              <a:solidFill>
                <a:schemeClr val="bg1"/>
              </a:solidFill>
              <a:latin typeface="Lucida Sans Unicode" pitchFamily="34" charset="0"/>
            </a:endParaRPr>
          </a:p>
        </p:txBody>
      </p:sp>
      <p:sp>
        <p:nvSpPr>
          <p:cNvPr id="4366351" name="Text Box 21"/>
          <p:cNvSpPr txBox="1">
            <a:spLocks noChangeArrowheads="1"/>
          </p:cNvSpPr>
          <p:nvPr/>
        </p:nvSpPr>
        <p:spPr bwMode="auto">
          <a:xfrm>
            <a:off x="2083579" y="3958283"/>
            <a:ext cx="990600" cy="396875"/>
          </a:xfrm>
          <a:prstGeom prst="rect">
            <a:avLst/>
          </a:prstGeom>
          <a:noFill/>
          <a:ln w="9525">
            <a:noFill/>
            <a:miter lim="800000"/>
            <a:headEnd/>
            <a:tailEnd/>
          </a:ln>
        </p:spPr>
        <p:txBody>
          <a:bodyPr lIns="0" tIns="0" rIns="0" bIns="0" anchor="ctr" anchorCtr="1">
            <a:spAutoFit/>
          </a:bodyPr>
          <a:lstStyle/>
          <a:p>
            <a:pPr algn="ctr"/>
            <a:r>
              <a:rPr lang="es-ES_tradnl" sz="1300" b="1" dirty="0" err="1">
                <a:solidFill>
                  <a:schemeClr val="bg1"/>
                </a:solidFill>
                <a:latin typeface="Lucida Sans Unicode" pitchFamily="34" charset="0"/>
              </a:rPr>
              <a:t>Tto</a:t>
            </a:r>
            <a:r>
              <a:rPr lang="es-ES_tradnl" sz="1300" b="1" dirty="0">
                <a:solidFill>
                  <a:schemeClr val="bg1"/>
                </a:solidFill>
                <a:latin typeface="Lucida Sans Unicode" pitchFamily="34" charset="0"/>
              </a:rPr>
              <a:t>.</a:t>
            </a:r>
          </a:p>
          <a:p>
            <a:pPr algn="ctr"/>
            <a:r>
              <a:rPr lang="es-ES_tradnl" sz="1300" b="1" dirty="0">
                <a:solidFill>
                  <a:schemeClr val="bg1"/>
                </a:solidFill>
                <a:latin typeface="Lucida Sans Unicode" pitchFamily="34" charset="0"/>
              </a:rPr>
              <a:t>Combinado</a:t>
            </a:r>
            <a:endParaRPr lang="en-US" sz="1300" b="1" dirty="0">
              <a:solidFill>
                <a:schemeClr val="bg1"/>
              </a:solidFill>
              <a:latin typeface="Lucida Sans Unicode" pitchFamily="34" charset="0"/>
            </a:endParaRPr>
          </a:p>
        </p:txBody>
      </p:sp>
      <p:sp>
        <p:nvSpPr>
          <p:cNvPr id="4366352" name="Text Box 22"/>
          <p:cNvSpPr txBox="1">
            <a:spLocks noChangeArrowheads="1"/>
          </p:cNvSpPr>
          <p:nvPr/>
        </p:nvSpPr>
        <p:spPr bwMode="auto">
          <a:xfrm>
            <a:off x="3794919" y="4184936"/>
            <a:ext cx="990600" cy="396875"/>
          </a:xfrm>
          <a:prstGeom prst="rect">
            <a:avLst/>
          </a:prstGeom>
          <a:noFill/>
          <a:ln w="9525">
            <a:noFill/>
            <a:miter lim="800000"/>
            <a:headEnd/>
            <a:tailEnd/>
          </a:ln>
        </p:spPr>
        <p:txBody>
          <a:bodyPr lIns="0" tIns="0" rIns="0" bIns="0" anchor="ctr" anchorCtr="1">
            <a:spAutoFit/>
          </a:bodyPr>
          <a:lstStyle/>
          <a:p>
            <a:pPr algn="ctr"/>
            <a:r>
              <a:rPr lang="es-ES_tradnl" sz="1300" b="1" dirty="0">
                <a:solidFill>
                  <a:schemeClr val="bg1"/>
                </a:solidFill>
                <a:latin typeface="Lucida Sans Unicode" pitchFamily="34" charset="0"/>
              </a:rPr>
              <a:t>Farm.</a:t>
            </a:r>
          </a:p>
          <a:p>
            <a:pPr algn="ctr"/>
            <a:r>
              <a:rPr lang="es-ES_tradnl" sz="1300" b="1" dirty="0">
                <a:solidFill>
                  <a:schemeClr val="bg1"/>
                </a:solidFill>
                <a:latin typeface="Lucida Sans Unicode" pitchFamily="34" charset="0"/>
              </a:rPr>
              <a:t>Controlado</a:t>
            </a:r>
            <a:endParaRPr lang="en-US" sz="1300" b="1" dirty="0">
              <a:solidFill>
                <a:schemeClr val="bg1"/>
              </a:solidFill>
              <a:latin typeface="Lucida Sans Unicode" pitchFamily="34" charset="0"/>
            </a:endParaRPr>
          </a:p>
        </p:txBody>
      </p:sp>
      <p:sp>
        <p:nvSpPr>
          <p:cNvPr id="4366353" name="Text Box 23"/>
          <p:cNvSpPr txBox="1">
            <a:spLocks noChangeArrowheads="1"/>
          </p:cNvSpPr>
          <p:nvPr/>
        </p:nvSpPr>
        <p:spPr bwMode="auto">
          <a:xfrm>
            <a:off x="5572458" y="4482592"/>
            <a:ext cx="990600" cy="198438"/>
          </a:xfrm>
          <a:prstGeom prst="rect">
            <a:avLst/>
          </a:prstGeom>
          <a:noFill/>
          <a:ln w="9525">
            <a:noFill/>
            <a:miter lim="800000"/>
            <a:headEnd/>
            <a:tailEnd/>
          </a:ln>
        </p:spPr>
        <p:txBody>
          <a:bodyPr lIns="0" tIns="0" rIns="0" bIns="0" anchor="ctr" anchorCtr="1">
            <a:spAutoFit/>
          </a:bodyPr>
          <a:lstStyle/>
          <a:p>
            <a:pPr algn="ctr"/>
            <a:r>
              <a:rPr lang="es-ES_tradnl" sz="1300" b="1" dirty="0">
                <a:solidFill>
                  <a:schemeClr val="bg1"/>
                </a:solidFill>
                <a:latin typeface="Lucida Sans Unicode" pitchFamily="34" charset="0"/>
              </a:rPr>
              <a:t>Conductual</a:t>
            </a:r>
            <a:endParaRPr lang="en-US" sz="1300" b="1" dirty="0">
              <a:solidFill>
                <a:schemeClr val="bg1"/>
              </a:solidFill>
              <a:latin typeface="Lucida Sans Unicode" pitchFamily="34" charset="0"/>
            </a:endParaRPr>
          </a:p>
        </p:txBody>
      </p:sp>
      <p:sp>
        <p:nvSpPr>
          <p:cNvPr id="4366354" name="Text Box 24"/>
          <p:cNvSpPr txBox="1">
            <a:spLocks noChangeArrowheads="1"/>
          </p:cNvSpPr>
          <p:nvPr/>
        </p:nvSpPr>
        <p:spPr bwMode="auto">
          <a:xfrm>
            <a:off x="7227888" y="4677588"/>
            <a:ext cx="990600" cy="198437"/>
          </a:xfrm>
          <a:prstGeom prst="rect">
            <a:avLst/>
          </a:prstGeom>
          <a:noFill/>
          <a:ln w="9525">
            <a:noFill/>
            <a:miter lim="800000"/>
            <a:headEnd/>
            <a:tailEnd/>
          </a:ln>
        </p:spPr>
        <p:txBody>
          <a:bodyPr lIns="0" tIns="0" rIns="0" bIns="0" anchor="ctr" anchorCtr="1">
            <a:spAutoFit/>
          </a:bodyPr>
          <a:lstStyle/>
          <a:p>
            <a:pPr algn="ctr"/>
            <a:r>
              <a:rPr lang="es-ES_tradnl" sz="1300" b="1" dirty="0">
                <a:solidFill>
                  <a:schemeClr val="bg1"/>
                </a:solidFill>
                <a:latin typeface="Lucida Sans Unicode" pitchFamily="34" charset="0"/>
              </a:rPr>
              <a:t>Habitual</a:t>
            </a:r>
            <a:endParaRPr lang="en-US" sz="1300" b="1" dirty="0">
              <a:solidFill>
                <a:schemeClr val="bg1"/>
              </a:solidFill>
              <a:latin typeface="Lucida Sans Unicode" pitchFamily="34" charset="0"/>
            </a:endParaRPr>
          </a:p>
        </p:txBody>
      </p:sp>
      <p:sp>
        <p:nvSpPr>
          <p:cNvPr id="1302553" name="Rectangle 25"/>
          <p:cNvSpPr>
            <a:spLocks noChangeArrowheads="1"/>
          </p:cNvSpPr>
          <p:nvPr/>
        </p:nvSpPr>
        <p:spPr bwMode="auto">
          <a:xfrm>
            <a:off x="357158" y="203126"/>
            <a:ext cx="8534400" cy="773112"/>
          </a:xfrm>
          <a:prstGeom prst="rect">
            <a:avLst/>
          </a:prstGeom>
          <a:noFill/>
          <a:ln w="9525">
            <a:noFill/>
            <a:miter lim="800000"/>
            <a:headEnd/>
            <a:tailEnd/>
          </a:ln>
          <a:effectLst/>
        </p:spPr>
        <p:txBody>
          <a:bodyPr anchor="ctr"/>
          <a:lstStyle/>
          <a:p>
            <a:pPr fontAlgn="auto">
              <a:spcBef>
                <a:spcPts val="0"/>
              </a:spcBef>
              <a:spcAft>
                <a:spcPts val="0"/>
              </a:spcAft>
              <a:defRPr/>
            </a:pPr>
            <a:r>
              <a:rPr lang="es-ES" altLang="en-US" sz="3200" b="1" dirty="0">
                <a:solidFill>
                  <a:schemeClr val="accent1"/>
                </a:solidFill>
                <a:latin typeface="Arial" panose="020B0604020202020204" pitchFamily="34" charset="0"/>
                <a:cs typeface="Arial" panose="020B0604020202020204" pitchFamily="34" charset="0"/>
              </a:rPr>
              <a:t>Estudio MTA:</a:t>
            </a:r>
            <a:r>
              <a:rPr lang="en-US" altLang="en-US" sz="3200" b="1" dirty="0">
                <a:solidFill>
                  <a:schemeClr val="accent1"/>
                </a:solidFill>
                <a:latin typeface="Arial" panose="020B0604020202020204" pitchFamily="34" charset="0"/>
                <a:cs typeface="Arial" panose="020B0604020202020204" pitchFamily="34" charset="0"/>
              </a:rPr>
              <a:t>Multimodal Treatment Study</a:t>
            </a:r>
            <a:endParaRPr lang="es-ES" altLang="en-GB" sz="3200" b="1" dirty="0">
              <a:solidFill>
                <a:schemeClr val="accent1"/>
              </a:solidFill>
              <a:latin typeface="Arial" panose="020B0604020202020204" pitchFamily="34" charset="0"/>
              <a:cs typeface="Arial" panose="020B0604020202020204" pitchFamily="34" charset="0"/>
            </a:endParaRPr>
          </a:p>
        </p:txBody>
      </p:sp>
      <p:sp>
        <p:nvSpPr>
          <p:cNvPr id="4366356" name="Text Box 26"/>
          <p:cNvSpPr txBox="1">
            <a:spLocks noChangeArrowheads="1"/>
          </p:cNvSpPr>
          <p:nvPr/>
        </p:nvSpPr>
        <p:spPr bwMode="auto">
          <a:xfrm>
            <a:off x="3200400" y="2514600"/>
            <a:ext cx="469900" cy="304800"/>
          </a:xfrm>
          <a:prstGeom prst="rect">
            <a:avLst/>
          </a:prstGeom>
          <a:noFill/>
          <a:ln w="9525">
            <a:noFill/>
            <a:miter lim="800000"/>
            <a:headEnd/>
            <a:tailEnd/>
          </a:ln>
        </p:spPr>
        <p:txBody>
          <a:bodyPr wrap="none">
            <a:spAutoFit/>
          </a:bodyPr>
          <a:lstStyle/>
          <a:p>
            <a:r>
              <a:rPr lang="es-ES_tradnl" sz="1400" i="1">
                <a:solidFill>
                  <a:schemeClr val="bg1"/>
                </a:solidFill>
                <a:latin typeface="Lucida Sans Unicode" pitchFamily="34" charset="0"/>
              </a:rPr>
              <a:t>n.s.</a:t>
            </a:r>
            <a:endParaRPr lang="es-ES" sz="1400" i="1">
              <a:solidFill>
                <a:schemeClr val="bg1"/>
              </a:solidFill>
              <a:latin typeface="Lucida Sans Unicode" pitchFamily="34" charset="0"/>
            </a:endParaRPr>
          </a:p>
        </p:txBody>
      </p:sp>
    </p:spTree>
    <p:extLst>
      <p:ext uri="{BB962C8B-B14F-4D97-AF65-F5344CB8AC3E}">
        <p14:creationId xmlns:p14="http://schemas.microsoft.com/office/powerpoint/2010/main" val="857555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6" name="Rectangle 4"/>
          <p:cNvSpPr>
            <a:spLocks noGrp="1" noChangeArrowheads="1"/>
          </p:cNvSpPr>
          <p:nvPr>
            <p:ph type="title"/>
          </p:nvPr>
        </p:nvSpPr>
        <p:spPr>
          <a:xfrm>
            <a:off x="0" y="0"/>
            <a:ext cx="9144000" cy="1143000"/>
          </a:xfrm>
        </p:spPr>
        <p:txBody>
          <a:bodyPr>
            <a:normAutofit fontScale="90000"/>
          </a:bodyPr>
          <a:lstStyle/>
          <a:p>
            <a:pPr eaLnBrk="1" hangingPunct="1">
              <a:defRPr/>
            </a:pPr>
            <a:r>
              <a:rPr lang="es-ES_tradnl" sz="4000" b="1" dirty="0">
                <a:solidFill>
                  <a:schemeClr val="accent1"/>
                </a:solidFill>
                <a:latin typeface="Arial Narrow" pitchFamily="34" charset="0"/>
              </a:rPr>
              <a:t>Estudio MTA: Multimodal </a:t>
            </a:r>
            <a:r>
              <a:rPr lang="es-ES_tradnl" sz="4000" b="1" dirty="0" err="1">
                <a:solidFill>
                  <a:schemeClr val="accent1"/>
                </a:solidFill>
                <a:latin typeface="Arial Narrow" pitchFamily="34" charset="0"/>
              </a:rPr>
              <a:t>Treatment</a:t>
            </a:r>
            <a:r>
              <a:rPr lang="es-ES_tradnl" sz="4000" b="1" dirty="0">
                <a:solidFill>
                  <a:schemeClr val="accent1"/>
                </a:solidFill>
                <a:latin typeface="Arial Narrow" pitchFamily="34" charset="0"/>
              </a:rPr>
              <a:t> </a:t>
            </a:r>
            <a:r>
              <a:rPr lang="es-ES_tradnl" sz="4000" b="1" dirty="0" err="1">
                <a:solidFill>
                  <a:schemeClr val="accent1"/>
                </a:solidFill>
                <a:latin typeface="Arial Narrow" pitchFamily="34" charset="0"/>
              </a:rPr>
              <a:t>Study</a:t>
            </a:r>
            <a:r>
              <a:rPr lang="es-ES_tradnl" sz="4000" b="1" dirty="0">
                <a:solidFill>
                  <a:schemeClr val="accent1"/>
                </a:solidFill>
                <a:latin typeface="Arial Narrow" pitchFamily="34" charset="0"/>
              </a:rPr>
              <a:t> (1999) </a:t>
            </a:r>
          </a:p>
        </p:txBody>
      </p:sp>
      <p:sp>
        <p:nvSpPr>
          <p:cNvPr id="5939202" name="Rectangle 5"/>
          <p:cNvSpPr>
            <a:spLocks noGrp="1" noChangeArrowheads="1"/>
          </p:cNvSpPr>
          <p:nvPr>
            <p:ph idx="1"/>
          </p:nvPr>
        </p:nvSpPr>
        <p:spPr>
          <a:xfrm>
            <a:off x="0" y="1142984"/>
            <a:ext cx="9144000" cy="4590272"/>
          </a:xfrm>
        </p:spPr>
        <p:txBody>
          <a:bodyPr>
            <a:normAutofit/>
          </a:bodyPr>
          <a:lstStyle/>
          <a:p>
            <a:pPr eaLnBrk="1" hangingPunct="1">
              <a:spcBef>
                <a:spcPct val="45000"/>
              </a:spcBef>
            </a:pPr>
            <a:r>
              <a:rPr lang="es-ES_tradnl" sz="2000" dirty="0"/>
              <a:t>Es el </a:t>
            </a:r>
            <a:r>
              <a:rPr lang="es-ES_tradnl" sz="2000" u="sng" dirty="0"/>
              <a:t>primer estudio clínico </a:t>
            </a:r>
            <a:r>
              <a:rPr lang="es-ES_tradnl" sz="2000" dirty="0"/>
              <a:t>de la historia, centrado en un  Trastorno Infantil.</a:t>
            </a:r>
          </a:p>
          <a:p>
            <a:pPr eaLnBrk="1" hangingPunct="1">
              <a:spcBef>
                <a:spcPct val="45000"/>
              </a:spcBef>
            </a:pPr>
            <a:r>
              <a:rPr lang="es-ES_tradnl" sz="2000" dirty="0"/>
              <a:t>Estudio de referencia  en el </a:t>
            </a:r>
            <a:r>
              <a:rPr lang="es-ES_tradnl" sz="2000" u="sng" dirty="0"/>
              <a:t>tratamiento del TDAH</a:t>
            </a:r>
            <a:r>
              <a:rPr lang="es-ES_tradnl" sz="2000" dirty="0"/>
              <a:t>.</a:t>
            </a:r>
          </a:p>
          <a:p>
            <a:pPr>
              <a:spcBef>
                <a:spcPct val="45000"/>
              </a:spcBef>
            </a:pPr>
            <a:r>
              <a:rPr lang="es-ES" altLang="en-US" sz="2000" dirty="0"/>
              <a:t>Co-patrocinado por el </a:t>
            </a:r>
            <a:r>
              <a:rPr lang="es-ES" altLang="en-US" sz="2000" u="sng" dirty="0"/>
              <a:t>NIMH</a:t>
            </a:r>
            <a:r>
              <a:rPr lang="es-ES" altLang="en-US" sz="2000" dirty="0"/>
              <a:t> (</a:t>
            </a:r>
            <a:r>
              <a:rPr lang="es-ES" altLang="en-US" sz="2000" i="1" dirty="0" err="1"/>
              <a:t>National</a:t>
            </a:r>
            <a:r>
              <a:rPr lang="es-ES" altLang="en-US" sz="2000" i="1" dirty="0"/>
              <a:t> </a:t>
            </a:r>
            <a:r>
              <a:rPr lang="es-ES" altLang="en-US" sz="2000" i="1" dirty="0" err="1"/>
              <a:t>Institute</a:t>
            </a:r>
            <a:r>
              <a:rPr lang="es-ES" altLang="en-US" sz="2000" i="1" dirty="0"/>
              <a:t> of Mental </a:t>
            </a:r>
            <a:r>
              <a:rPr lang="es-ES" altLang="en-US" sz="2000" i="1" dirty="0" err="1"/>
              <a:t>Health</a:t>
            </a:r>
            <a:r>
              <a:rPr lang="es-ES" altLang="en-US" sz="2000" dirty="0"/>
              <a:t>) y el </a:t>
            </a:r>
            <a:r>
              <a:rPr lang="es-ES" altLang="en-US" sz="2000" i="1" dirty="0" err="1"/>
              <a:t>Department</a:t>
            </a:r>
            <a:r>
              <a:rPr lang="es-ES" altLang="en-US" sz="2000" i="1" dirty="0"/>
              <a:t> of </a:t>
            </a:r>
            <a:r>
              <a:rPr lang="es-ES" altLang="en-US" sz="2000" i="1" dirty="0" err="1"/>
              <a:t>Education</a:t>
            </a:r>
            <a:r>
              <a:rPr lang="es-ES" altLang="en-US" sz="2000" i="1" dirty="0"/>
              <a:t> </a:t>
            </a:r>
            <a:r>
              <a:rPr lang="es-ES" altLang="en-US" sz="2000" dirty="0"/>
              <a:t>del gobierno de EE.UU. </a:t>
            </a:r>
          </a:p>
          <a:p>
            <a:pPr eaLnBrk="1" hangingPunct="1">
              <a:spcBef>
                <a:spcPct val="45000"/>
              </a:spcBef>
            </a:pPr>
            <a:r>
              <a:rPr lang="es-ES_tradnl" sz="2000" dirty="0"/>
              <a:t>Estudio </a:t>
            </a:r>
            <a:r>
              <a:rPr lang="es-ES_tradnl" sz="2000" u="sng" dirty="0" err="1"/>
              <a:t>multicéntrico</a:t>
            </a:r>
            <a:r>
              <a:rPr lang="es-ES_tradnl" sz="2000" dirty="0"/>
              <a:t> (intervienen 6 equipos de investigación independientes) y </a:t>
            </a:r>
            <a:r>
              <a:rPr lang="es-ES_tradnl" sz="2000" u="sng" dirty="0" err="1"/>
              <a:t>randomizado</a:t>
            </a:r>
            <a:r>
              <a:rPr lang="es-ES_tradnl" sz="2000" dirty="0"/>
              <a:t> de 14 meses de seguimiento</a:t>
            </a:r>
          </a:p>
          <a:p>
            <a:pPr eaLnBrk="1" hangingPunct="1">
              <a:spcBef>
                <a:spcPct val="45000"/>
              </a:spcBef>
            </a:pPr>
            <a:r>
              <a:rPr lang="es-ES_tradnl" sz="2000" dirty="0"/>
              <a:t>Muestra de 579 niños con </a:t>
            </a:r>
            <a:r>
              <a:rPr lang="es-ES_tradnl" sz="2000" u="sng" dirty="0"/>
              <a:t>TDAH subtipo combinado </a:t>
            </a:r>
            <a:r>
              <a:rPr lang="es-ES_tradnl" sz="2000" dirty="0"/>
              <a:t>y edades comprendidas entre 7 años – 9. años y 9 meses. Incluyen pacientes con </a:t>
            </a:r>
            <a:r>
              <a:rPr lang="es-ES_tradnl" sz="2000" u="sng" dirty="0"/>
              <a:t>trastornos </a:t>
            </a:r>
            <a:r>
              <a:rPr lang="es-ES_tradnl" sz="2000" u="sng" dirty="0" err="1"/>
              <a:t>comórbidos</a:t>
            </a:r>
            <a:r>
              <a:rPr lang="es-ES_tradnl" sz="2000" dirty="0"/>
              <a:t> : trastorno de conducta (TC), negativismo desafiante (TND)  y trastorno de ansiedad (TA).</a:t>
            </a:r>
          </a:p>
          <a:p>
            <a:pPr eaLnBrk="1" hangingPunct="1">
              <a:spcBef>
                <a:spcPct val="45000"/>
              </a:spcBef>
            </a:pPr>
            <a:r>
              <a:rPr lang="es-ES_tradnl" sz="2000" dirty="0"/>
              <a:t>La población del estudio procede de diferentes lugares (escuelas, consultas pediátricas y centros de salud mental).</a:t>
            </a:r>
          </a:p>
        </p:txBody>
      </p:sp>
    </p:spTree>
    <p:extLst>
      <p:ext uri="{BB962C8B-B14F-4D97-AF65-F5344CB8AC3E}">
        <p14:creationId xmlns:p14="http://schemas.microsoft.com/office/powerpoint/2010/main" val="508198849"/>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0530"/>
            <a:ext cx="8686800" cy="1143000"/>
          </a:xfrm>
        </p:spPr>
        <p:txBody>
          <a:bodyPr>
            <a:normAutofit fontScale="90000"/>
          </a:bodyPr>
          <a:lstStyle/>
          <a:p>
            <a:r>
              <a:rPr lang="es-ES_tradnl" b="1" dirty="0">
                <a:solidFill>
                  <a:schemeClr val="accent1"/>
                </a:solidFill>
                <a:latin typeface="Arial Narrow" pitchFamily="34" charset="0"/>
              </a:rPr>
              <a:t>Estudio MTA: Multimodal </a:t>
            </a:r>
            <a:r>
              <a:rPr lang="es-ES_tradnl" b="1" dirty="0" err="1">
                <a:solidFill>
                  <a:schemeClr val="accent1"/>
                </a:solidFill>
                <a:latin typeface="Arial Narrow" pitchFamily="34" charset="0"/>
              </a:rPr>
              <a:t>Treatment</a:t>
            </a:r>
            <a:r>
              <a:rPr lang="es-ES_tradnl" b="1" dirty="0">
                <a:solidFill>
                  <a:schemeClr val="accent1"/>
                </a:solidFill>
                <a:latin typeface="Arial Narrow" pitchFamily="34" charset="0"/>
              </a:rPr>
              <a:t> </a:t>
            </a:r>
            <a:r>
              <a:rPr lang="es-ES_tradnl" b="1" dirty="0" err="1">
                <a:solidFill>
                  <a:schemeClr val="accent1"/>
                </a:solidFill>
                <a:latin typeface="Arial Narrow" pitchFamily="34" charset="0"/>
              </a:rPr>
              <a:t>Study</a:t>
            </a:r>
            <a:endParaRPr lang="es-ES" dirty="0">
              <a:solidFill>
                <a:schemeClr val="accent1"/>
              </a:solidFill>
            </a:endParaRPr>
          </a:p>
        </p:txBody>
      </p:sp>
      <p:sp>
        <p:nvSpPr>
          <p:cNvPr id="3" name="2 Marcador de contenido"/>
          <p:cNvSpPr>
            <a:spLocks noGrp="1"/>
          </p:cNvSpPr>
          <p:nvPr>
            <p:ph idx="1"/>
          </p:nvPr>
        </p:nvSpPr>
        <p:spPr>
          <a:xfrm>
            <a:off x="0" y="1428736"/>
            <a:ext cx="9144000" cy="3944480"/>
          </a:xfrm>
        </p:spPr>
        <p:txBody>
          <a:bodyPr>
            <a:normAutofit/>
          </a:bodyPr>
          <a:lstStyle/>
          <a:p>
            <a:r>
              <a:rPr lang="es-ES" sz="2400" dirty="0">
                <a:latin typeface="Arial Narrow" pitchFamily="34" charset="0"/>
              </a:rPr>
              <a:t>Objetivos:  comparar la eficacia a largo plazo (14 meses) de diferentes modalidades de tratamiento del TDAH</a:t>
            </a:r>
          </a:p>
          <a:p>
            <a:r>
              <a:rPr lang="es-ES" sz="2400" dirty="0">
                <a:latin typeface="Arial Narrow" pitchFamily="34" charset="0"/>
              </a:rPr>
              <a:t>Hipótesis a resolver (eficacia):</a:t>
            </a:r>
          </a:p>
          <a:p>
            <a:pPr>
              <a:buNone/>
            </a:pPr>
            <a:r>
              <a:rPr lang="es-ES" sz="2400" dirty="0">
                <a:latin typeface="Arial Narrow" pitchFamily="34" charset="0"/>
              </a:rPr>
              <a:t>	- ¿ Son comparables los resultados obtenidos con medicación y con terapia conductual?</a:t>
            </a:r>
          </a:p>
          <a:p>
            <a:pPr>
              <a:buNone/>
            </a:pPr>
            <a:r>
              <a:rPr lang="es-ES" sz="2400" dirty="0">
                <a:latin typeface="Arial Narrow" pitchFamily="34" charset="0"/>
              </a:rPr>
              <a:t>	- ¿Muestra la terapia combinada mejores resultados que con las terapias por separado?</a:t>
            </a:r>
          </a:p>
          <a:p>
            <a:pPr>
              <a:buNone/>
            </a:pPr>
            <a:r>
              <a:rPr lang="es-ES" sz="2400" dirty="0">
                <a:latin typeface="Arial Narrow" pitchFamily="34" charset="0"/>
              </a:rPr>
              <a:t>	- ¿Difieren las otras  3 opciones terapéuticas respecto al tratamiento “</a:t>
            </a:r>
            <a:r>
              <a:rPr lang="es-ES" sz="2400" dirty="0" err="1">
                <a:latin typeface="Arial Narrow" pitchFamily="34" charset="0"/>
              </a:rPr>
              <a:t>naturalístico</a:t>
            </a:r>
            <a:r>
              <a:rPr lang="es-ES" sz="2400" dirty="0">
                <a:latin typeface="Arial Narrow" pitchFamily="34" charset="0"/>
              </a:rPr>
              <a:t>” o habitual?</a:t>
            </a:r>
          </a:p>
          <a:p>
            <a:pPr>
              <a:buNone/>
            </a:pPr>
            <a:endParaRPr lang="es-ES" dirty="0">
              <a:latin typeface="Arial Narrow" pitchFamily="34" charset="0"/>
            </a:endParaRPr>
          </a:p>
        </p:txBody>
      </p:sp>
      <p:sp>
        <p:nvSpPr>
          <p:cNvPr id="5" name="4 CuadroTexto"/>
          <p:cNvSpPr txBox="1"/>
          <p:nvPr/>
        </p:nvSpPr>
        <p:spPr>
          <a:xfrm>
            <a:off x="2915816" y="6237312"/>
            <a:ext cx="6070573" cy="355482"/>
          </a:xfrm>
          <a:prstGeom prst="rect">
            <a:avLst/>
          </a:prstGeom>
          <a:noFill/>
        </p:spPr>
        <p:txBody>
          <a:bodyPr wrap="none" rtlCol="0">
            <a:spAutoFit/>
          </a:bodyPr>
          <a:lstStyle/>
          <a:p>
            <a:pPr>
              <a:lnSpc>
                <a:spcPct val="95000"/>
              </a:lnSpc>
            </a:pPr>
            <a:r>
              <a:rPr lang="en-US" altLang="en-GB" b="1" dirty="0">
                <a:solidFill>
                  <a:schemeClr val="accent4">
                    <a:lumMod val="50000"/>
                  </a:schemeClr>
                </a:solidFill>
                <a:latin typeface="Arial Narrow" pitchFamily="34" charset="0"/>
              </a:rPr>
              <a:t>MTA Cooperative Group. Arch Gen Psychiatry 1999;56:1073</a:t>
            </a:r>
            <a:r>
              <a:rPr lang="en-GB" altLang="en-GB" b="1" dirty="0">
                <a:solidFill>
                  <a:schemeClr val="accent4">
                    <a:lumMod val="50000"/>
                  </a:schemeClr>
                </a:solidFill>
                <a:latin typeface="Arial Narrow" pitchFamily="34" charset="0"/>
              </a:rPr>
              <a:t>–</a:t>
            </a:r>
            <a:r>
              <a:rPr lang="en-US" altLang="en-GB" b="1" dirty="0">
                <a:solidFill>
                  <a:schemeClr val="accent4">
                    <a:lumMod val="50000"/>
                  </a:schemeClr>
                </a:solidFill>
                <a:latin typeface="Arial Narrow" pitchFamily="34" charset="0"/>
              </a:rPr>
              <a:t>1086</a:t>
            </a:r>
          </a:p>
        </p:txBody>
      </p:sp>
    </p:spTree>
    <p:extLst>
      <p:ext uri="{BB962C8B-B14F-4D97-AF65-F5344CB8AC3E}">
        <p14:creationId xmlns:p14="http://schemas.microsoft.com/office/powerpoint/2010/main" val="1096807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1" name="Rectangle 31"/>
          <p:cNvSpPr>
            <a:spLocks noGrp="1" noChangeArrowheads="1"/>
          </p:cNvSpPr>
          <p:nvPr>
            <p:ph type="title"/>
          </p:nvPr>
        </p:nvSpPr>
        <p:spPr>
          <a:xfrm>
            <a:off x="685800" y="0"/>
            <a:ext cx="7774632" cy="928670"/>
          </a:xfrm>
        </p:spPr>
        <p:txBody>
          <a:bodyPr>
            <a:normAutofit/>
          </a:bodyPr>
          <a:lstStyle/>
          <a:p>
            <a:pPr>
              <a:defRPr/>
            </a:pPr>
            <a:r>
              <a:rPr lang="es-ES" sz="3600" b="1" dirty="0">
                <a:solidFill>
                  <a:schemeClr val="accent1"/>
                </a:solidFill>
                <a:latin typeface="Arial" panose="020B0604020202020204" pitchFamily="34" charset="0"/>
                <a:cs typeface="Arial" panose="020B0604020202020204" pitchFamily="34" charset="0"/>
              </a:rPr>
              <a:t>Estudio MTA: Resultados </a:t>
            </a:r>
          </a:p>
        </p:txBody>
      </p:sp>
      <p:sp>
        <p:nvSpPr>
          <p:cNvPr id="4367364" name="Rectangle 32"/>
          <p:cNvSpPr>
            <a:spLocks noGrp="1" noChangeArrowheads="1"/>
          </p:cNvSpPr>
          <p:nvPr>
            <p:ph type="body" sz="half" idx="1"/>
          </p:nvPr>
        </p:nvSpPr>
        <p:spPr>
          <a:xfrm>
            <a:off x="1116" y="1268760"/>
            <a:ext cx="9144000" cy="4464496"/>
          </a:xfrm>
        </p:spPr>
        <p:txBody>
          <a:bodyPr>
            <a:noAutofit/>
          </a:bodyPr>
          <a:lstStyle/>
          <a:p>
            <a:pPr eaLnBrk="1" hangingPunct="1">
              <a:spcBef>
                <a:spcPct val="40000"/>
              </a:spcBef>
            </a:pPr>
            <a:r>
              <a:rPr lang="es-ES" sz="1800" dirty="0">
                <a:latin typeface="Arial" panose="020B0604020202020204" pitchFamily="34" charset="0"/>
                <a:cs typeface="Arial" panose="020B0604020202020204" pitchFamily="34" charset="0"/>
              </a:rPr>
              <a:t>Mejores resultados en sintomatología primaria del TDAH en el grupo de medicación y el combinado, siendo significativamente superiores a los de tratamiento conductual y comunitario.</a:t>
            </a:r>
          </a:p>
          <a:p>
            <a:pPr eaLnBrk="1" hangingPunct="1">
              <a:spcBef>
                <a:spcPct val="40000"/>
              </a:spcBef>
            </a:pPr>
            <a:r>
              <a:rPr lang="es-ES" sz="1800" dirty="0">
                <a:latin typeface="Arial" panose="020B0604020202020204" pitchFamily="34" charset="0"/>
                <a:cs typeface="Arial" panose="020B0604020202020204" pitchFamily="34" charset="0"/>
              </a:rPr>
              <a:t>No diferencias significativas en cuanto a efectividad entre el grupo de medicación y el combinado.</a:t>
            </a:r>
          </a:p>
          <a:p>
            <a:pPr eaLnBrk="1" hangingPunct="1">
              <a:spcBef>
                <a:spcPct val="40000"/>
              </a:spcBef>
            </a:pPr>
            <a:r>
              <a:rPr lang="es-ES" sz="1800" dirty="0">
                <a:solidFill>
                  <a:srgbClr val="0070C0"/>
                </a:solidFill>
                <a:latin typeface="Arial" panose="020B0604020202020204" pitchFamily="34" charset="0"/>
                <a:cs typeface="Arial" panose="020B0604020202020204" pitchFamily="34" charset="0"/>
              </a:rPr>
              <a:t>En otros dominios funcionales ( habilidades sociales, académicas, relaciones parentales) y </a:t>
            </a:r>
            <a:r>
              <a:rPr lang="es-ES" sz="1800" dirty="0" err="1">
                <a:solidFill>
                  <a:srgbClr val="0070C0"/>
                </a:solidFill>
                <a:latin typeface="Arial" panose="020B0604020202020204" pitchFamily="34" charset="0"/>
                <a:cs typeface="Arial" panose="020B0604020202020204" pitchFamily="34" charset="0"/>
              </a:rPr>
              <a:t>comorbilidad</a:t>
            </a:r>
            <a:r>
              <a:rPr lang="es-ES" sz="1800" dirty="0">
                <a:solidFill>
                  <a:srgbClr val="0070C0"/>
                </a:solidFill>
                <a:latin typeface="Arial" panose="020B0604020202020204" pitchFamily="34" charset="0"/>
                <a:cs typeface="Arial" panose="020B0604020202020204" pitchFamily="34" charset="0"/>
              </a:rPr>
              <a:t> asociada, el </a:t>
            </a:r>
            <a:r>
              <a:rPr lang="es-ES" sz="1800" u="sng" dirty="0">
                <a:solidFill>
                  <a:srgbClr val="0070C0"/>
                </a:solidFill>
                <a:latin typeface="Arial" panose="020B0604020202020204" pitchFamily="34" charset="0"/>
                <a:cs typeface="Arial" panose="020B0604020202020204" pitchFamily="34" charset="0"/>
              </a:rPr>
              <a:t>TRATAMIENTO COMBINADO si parecía mostrar más beneficios </a:t>
            </a:r>
            <a:r>
              <a:rPr lang="es-ES" sz="1800" dirty="0">
                <a:solidFill>
                  <a:srgbClr val="0070C0"/>
                </a:solidFill>
                <a:latin typeface="Arial" panose="020B0604020202020204" pitchFamily="34" charset="0"/>
                <a:cs typeface="Arial" panose="020B0604020202020204" pitchFamily="34" charset="0"/>
              </a:rPr>
              <a:t>que cualquiera  de los otros grupos.</a:t>
            </a:r>
          </a:p>
          <a:p>
            <a:pPr eaLnBrk="1" hangingPunct="1">
              <a:spcBef>
                <a:spcPct val="40000"/>
              </a:spcBef>
            </a:pPr>
            <a:r>
              <a:rPr lang="es-ES" sz="1800" dirty="0">
                <a:latin typeface="Arial" panose="020B0604020202020204" pitchFamily="34" charset="0"/>
                <a:cs typeface="Arial" panose="020B0604020202020204" pitchFamily="34" charset="0"/>
              </a:rPr>
              <a:t>El T. Combinado permite reducir la cantidad de fármaco a utilizar e incrementa el grado de satisfacción de padres y maestros.</a:t>
            </a:r>
          </a:p>
          <a:p>
            <a:pPr eaLnBrk="1" hangingPunct="1">
              <a:spcBef>
                <a:spcPct val="40000"/>
              </a:spcBef>
            </a:pPr>
            <a:endParaRPr lang="es-ES" sz="1800" dirty="0">
              <a:latin typeface="Arial" panose="020B0604020202020204" pitchFamily="34" charset="0"/>
              <a:cs typeface="Arial" panose="020B0604020202020204" pitchFamily="34" charset="0"/>
            </a:endParaRPr>
          </a:p>
          <a:p>
            <a:pPr eaLnBrk="1" hangingPunct="1">
              <a:spcBef>
                <a:spcPct val="40000"/>
              </a:spcBef>
            </a:pPr>
            <a:r>
              <a:rPr lang="es-ES" sz="1800" dirty="0">
                <a:latin typeface="Arial" panose="020B0604020202020204" pitchFamily="34" charset="0"/>
                <a:cs typeface="Arial" panose="020B0604020202020204" pitchFamily="34" charset="0"/>
              </a:rPr>
              <a:t>Niños con TA comórbido y sobretodo con TC sobreañadidos, mostraban ganancias adicionales con T.COMBINADO Y T. CONDUCTUAL.</a:t>
            </a:r>
          </a:p>
          <a:p>
            <a:pPr eaLnBrk="1" hangingPunct="1">
              <a:spcBef>
                <a:spcPct val="40000"/>
              </a:spcBef>
              <a:buNone/>
            </a:pPr>
            <a:r>
              <a:rPr lang="es-ES" sz="2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50933562"/>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a:solidFill>
                  <a:schemeClr val="accent1"/>
                </a:solidFill>
                <a:latin typeface="Arial" panose="020B0604020202020204" pitchFamily="34" charset="0"/>
                <a:cs typeface="Arial" panose="020B0604020202020204" pitchFamily="34" charset="0"/>
              </a:rPr>
              <a:t>TRATAMIENTO DEL TDAH:</a:t>
            </a:r>
            <a:br>
              <a:rPr lang="es-ES" sz="3600" b="1" dirty="0">
                <a:latin typeface="Arial" panose="020B0604020202020204" pitchFamily="34" charset="0"/>
                <a:cs typeface="Arial" panose="020B0604020202020204" pitchFamily="34" charset="0"/>
              </a:rPr>
            </a:br>
            <a:r>
              <a:rPr lang="es-ES" sz="3600" b="1" dirty="0">
                <a:solidFill>
                  <a:srgbClr val="F07F09"/>
                </a:solidFill>
                <a:latin typeface="Arial" panose="020B0604020202020204" pitchFamily="34" charset="0"/>
                <a:cs typeface="Arial" panose="020B0604020202020204" pitchFamily="34" charset="0"/>
              </a:rPr>
              <a:t>TERAPIA CONDUCTUAL</a:t>
            </a:r>
          </a:p>
        </p:txBody>
      </p:sp>
      <p:sp>
        <p:nvSpPr>
          <p:cNvPr id="3" name="2 Marcador de contenido"/>
          <p:cNvSpPr>
            <a:spLocks noGrp="1"/>
          </p:cNvSpPr>
          <p:nvPr>
            <p:ph idx="1"/>
          </p:nvPr>
        </p:nvSpPr>
        <p:spPr>
          <a:xfrm>
            <a:off x="251520" y="1600200"/>
            <a:ext cx="8568952" cy="4421088"/>
          </a:xfrm>
        </p:spPr>
        <p:txBody>
          <a:bodyPr>
            <a:normAutofit/>
          </a:bodyPr>
          <a:lstStyle/>
          <a:p>
            <a:r>
              <a:rPr lang="es-ES" sz="2000" dirty="0">
                <a:latin typeface="Arial" panose="020B0604020202020204" pitchFamily="34" charset="0"/>
                <a:cs typeface="Arial" panose="020B0604020202020204" pitchFamily="34" charset="0"/>
              </a:rPr>
              <a:t>Entrenamiento a padres/profesores en el manejo conductual y con vistas a mejorar el control emocional.</a:t>
            </a:r>
            <a:endParaRPr lang="es-ES" sz="2000" dirty="0">
              <a:solidFill>
                <a:schemeClr val="tx2">
                  <a:lumMod val="10000"/>
                </a:schemeClr>
              </a:solidFill>
              <a:latin typeface="Arial" panose="020B0604020202020204" pitchFamily="34" charset="0"/>
              <a:cs typeface="Arial" panose="020B0604020202020204" pitchFamily="34" charset="0"/>
            </a:endParaRPr>
          </a:p>
          <a:p>
            <a:pPr>
              <a:buNone/>
            </a:pPr>
            <a:r>
              <a:rPr lang="es-ES" sz="2000" dirty="0">
                <a:solidFill>
                  <a:schemeClr val="tx2">
                    <a:lumMod val="10000"/>
                  </a:schemeClr>
                </a:solidFill>
                <a:latin typeface="Arial" panose="020B0604020202020204" pitchFamily="34" charset="0"/>
                <a:cs typeface="Arial" panose="020B0604020202020204" pitchFamily="34" charset="0"/>
              </a:rPr>
              <a:t>	Técnicas para disminuir/eliminar </a:t>
            </a:r>
            <a:r>
              <a:rPr lang="es-ES" sz="2000" dirty="0">
                <a:solidFill>
                  <a:srgbClr val="0070C0"/>
                </a:solidFill>
                <a:latin typeface="Arial" panose="020B0604020202020204" pitchFamily="34" charset="0"/>
                <a:cs typeface="Arial" panose="020B0604020202020204" pitchFamily="34" charset="0"/>
              </a:rPr>
              <a:t>conductas alteradas</a:t>
            </a:r>
            <a:r>
              <a:rPr lang="es-ES" sz="2000" dirty="0">
                <a:solidFill>
                  <a:schemeClr val="tx2">
                    <a:lumMod val="10000"/>
                  </a:schemeClr>
                </a:solidFill>
                <a:latin typeface="Arial" panose="020B0604020202020204" pitchFamily="34" charset="0"/>
                <a:cs typeface="Arial" panose="020B0604020202020204" pitchFamily="34" charset="0"/>
              </a:rPr>
              <a:t>: </a:t>
            </a:r>
          </a:p>
          <a:p>
            <a:pPr>
              <a:buNone/>
            </a:pPr>
            <a:r>
              <a:rPr lang="es-ES" sz="2000" dirty="0">
                <a:latin typeface="Arial" panose="020B0604020202020204" pitchFamily="34" charset="0"/>
                <a:cs typeface="Arial" panose="020B0604020202020204" pitchFamily="34" charset="0"/>
              </a:rPr>
              <a:t>	retirada de atención,  tiempo fuera, coste respuesta,  </a:t>
            </a:r>
            <a:r>
              <a:rPr lang="es-ES" sz="2000" dirty="0" err="1">
                <a:latin typeface="Arial" panose="020B0604020202020204" pitchFamily="34" charset="0"/>
                <a:cs typeface="Arial" panose="020B0604020202020204" pitchFamily="34" charset="0"/>
              </a:rPr>
              <a:t>sobrecorrección</a:t>
            </a:r>
            <a:r>
              <a:rPr lang="es-ES" sz="2000" dirty="0">
                <a:latin typeface="Arial" panose="020B0604020202020204" pitchFamily="34" charset="0"/>
                <a:cs typeface="Arial" panose="020B0604020202020204" pitchFamily="34" charset="0"/>
              </a:rPr>
              <a:t>.</a:t>
            </a:r>
          </a:p>
          <a:p>
            <a:pPr>
              <a:buNone/>
            </a:pPr>
            <a:r>
              <a:rPr lang="es-ES" sz="2000" dirty="0">
                <a:solidFill>
                  <a:schemeClr val="tx2">
                    <a:lumMod val="10000"/>
                  </a:schemeClr>
                </a:solidFill>
                <a:latin typeface="Arial" panose="020B0604020202020204" pitchFamily="34" charset="0"/>
                <a:cs typeface="Arial" panose="020B0604020202020204" pitchFamily="34" charset="0"/>
              </a:rPr>
              <a:t>	Técnicas para el aumento de </a:t>
            </a:r>
            <a:r>
              <a:rPr lang="es-ES" sz="2000" dirty="0">
                <a:solidFill>
                  <a:srgbClr val="0070C0"/>
                </a:solidFill>
                <a:latin typeface="Arial" panose="020B0604020202020204" pitchFamily="34" charset="0"/>
                <a:cs typeface="Arial" panose="020B0604020202020204" pitchFamily="34" charset="0"/>
              </a:rPr>
              <a:t>conductas adaptadas</a:t>
            </a:r>
            <a:r>
              <a:rPr lang="es-ES" sz="2000" dirty="0">
                <a:solidFill>
                  <a:schemeClr val="tx2">
                    <a:lumMod val="10000"/>
                  </a:schemeClr>
                </a:solidFill>
                <a:latin typeface="Arial" panose="020B0604020202020204" pitchFamily="34" charset="0"/>
                <a:cs typeface="Arial" panose="020B0604020202020204" pitchFamily="34" charset="0"/>
              </a:rPr>
              <a:t>: </a:t>
            </a:r>
            <a:r>
              <a:rPr lang="es-ES" sz="2000" dirty="0">
                <a:latin typeface="Arial" panose="020B0604020202020204" pitchFamily="34" charset="0"/>
                <a:cs typeface="Arial" panose="020B0604020202020204" pitchFamily="34" charset="0"/>
              </a:rPr>
              <a:t>refuerzo positivo, reconocimiento social, atención de los adultos</a:t>
            </a:r>
          </a:p>
          <a:p>
            <a:endParaRPr lang="es-ES" sz="2000" u="sng" dirty="0">
              <a:latin typeface="Arial" panose="020B0604020202020204" pitchFamily="34" charset="0"/>
              <a:cs typeface="Arial" panose="020B0604020202020204" pitchFamily="34" charset="0"/>
            </a:endParaRPr>
          </a:p>
          <a:p>
            <a:r>
              <a:rPr lang="es-ES" sz="2000" u="sng" dirty="0">
                <a:latin typeface="Arial" panose="020B0604020202020204" pitchFamily="34" charset="0"/>
                <a:cs typeface="Arial" panose="020B0604020202020204" pitchFamily="34" charset="0"/>
              </a:rPr>
              <a:t>Indicaciones como Tratamiento único:</a:t>
            </a:r>
            <a:r>
              <a:rPr lang="es-ES" sz="2000" dirty="0">
                <a:latin typeface="Arial" panose="020B0604020202020204" pitchFamily="34" charset="0"/>
                <a:cs typeface="Arial" panose="020B0604020202020204" pitchFamily="34" charset="0"/>
              </a:rPr>
              <a:t> limitación funcional mínima derivada de los síntomas de TDAH, diagnóstico de TDAH dudoso, grandes diferencias entre padres/profesores en cuanto a síntomas descritos y nivel de gravedad.</a:t>
            </a:r>
          </a:p>
          <a:p>
            <a:pPr>
              <a:buNone/>
            </a:pPr>
            <a:r>
              <a:rPr lang="es-ES" sz="2000" b="1" dirty="0">
                <a:latin typeface="Arial" panose="020B0604020202020204" pitchFamily="34" charset="0"/>
                <a:cs typeface="Arial" panose="020B0604020202020204" pitchFamily="34" charset="0"/>
              </a:rPr>
              <a:t> </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413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0003" y="210298"/>
            <a:ext cx="8229600" cy="1143000"/>
          </a:xfrm>
        </p:spPr>
        <p:txBody>
          <a:bodyPr>
            <a:noAutofit/>
          </a:bodyPr>
          <a:lstStyle/>
          <a:p>
            <a:r>
              <a:rPr lang="es-ES" sz="3200" b="1" dirty="0">
                <a:solidFill>
                  <a:schemeClr val="accent1"/>
                </a:solidFill>
                <a:latin typeface="Arial" panose="020B0604020202020204" pitchFamily="34" charset="0"/>
                <a:cs typeface="Arial" panose="020B0604020202020204" pitchFamily="34" charset="0"/>
              </a:rPr>
              <a:t>TRATAMIENTO DEL TDAH:</a:t>
            </a:r>
            <a:br>
              <a:rPr lang="es-ES" sz="3200" b="1" dirty="0">
                <a:solidFill>
                  <a:schemeClr val="accent1"/>
                </a:solidFill>
                <a:latin typeface="Arial" panose="020B0604020202020204" pitchFamily="34" charset="0"/>
                <a:cs typeface="Arial" panose="020B0604020202020204" pitchFamily="34" charset="0"/>
              </a:rPr>
            </a:br>
            <a:r>
              <a:rPr lang="es-ES" sz="3200" b="1" dirty="0">
                <a:solidFill>
                  <a:schemeClr val="accent1"/>
                </a:solidFill>
                <a:latin typeface="Arial" panose="020B0604020202020204" pitchFamily="34" charset="0"/>
                <a:cs typeface="Arial" panose="020B0604020202020204" pitchFamily="34" charset="0"/>
              </a:rPr>
              <a:t>INTERVENCION PSICOPEDAGÓGICA</a:t>
            </a:r>
          </a:p>
        </p:txBody>
      </p:sp>
      <p:sp>
        <p:nvSpPr>
          <p:cNvPr id="3" name="2 Marcador de contenido"/>
          <p:cNvSpPr>
            <a:spLocks noGrp="1"/>
          </p:cNvSpPr>
          <p:nvPr>
            <p:ph idx="1"/>
          </p:nvPr>
        </p:nvSpPr>
        <p:spPr>
          <a:xfrm>
            <a:off x="179512" y="1863080"/>
            <a:ext cx="9144000" cy="4806280"/>
          </a:xfrm>
        </p:spPr>
        <p:txBody>
          <a:bodyPr>
            <a:noAutofit/>
          </a:bodyPr>
          <a:lstStyle/>
          <a:p>
            <a:r>
              <a:rPr lang="es-ES" sz="2000" dirty="0">
                <a:latin typeface="Arial" panose="020B0604020202020204" pitchFamily="34" charset="0"/>
                <a:cs typeface="Arial" panose="020B0604020202020204" pitchFamily="34" charset="0"/>
              </a:rPr>
              <a:t>Apoyo escolar será fundamental</a:t>
            </a:r>
          </a:p>
          <a:p>
            <a:r>
              <a:rPr lang="es-ES" sz="2000" dirty="0">
                <a:latin typeface="Arial" panose="020B0604020202020204" pitchFamily="34" charset="0"/>
                <a:cs typeface="Arial" panose="020B0604020202020204" pitchFamily="34" charset="0"/>
              </a:rPr>
              <a:t>Formación en técnicas de estudio y organización/planificación de tareas</a:t>
            </a:r>
          </a:p>
          <a:p>
            <a:r>
              <a:rPr lang="es-ES" sz="2000" dirty="0">
                <a:latin typeface="Arial" panose="020B0604020202020204" pitchFamily="34" charset="0"/>
                <a:cs typeface="Arial" panose="020B0604020202020204" pitchFamily="34" charset="0"/>
              </a:rPr>
              <a:t>Adaptación a las estrategias de instrucción en el aula.</a:t>
            </a:r>
          </a:p>
          <a:p>
            <a:r>
              <a:rPr lang="es-ES" sz="2000" dirty="0">
                <a:latin typeface="Arial" panose="020B0604020202020204" pitchFamily="34" charset="0"/>
                <a:cs typeface="Arial" panose="020B0604020202020204" pitchFamily="34" charset="0"/>
              </a:rPr>
              <a:t>Adaptar estrategias de evaluación de conocimientos.</a:t>
            </a:r>
          </a:p>
          <a:p>
            <a:r>
              <a:rPr lang="es-ES" sz="2000" dirty="0">
                <a:latin typeface="Arial" panose="020B0604020202020204" pitchFamily="34" charset="0"/>
                <a:cs typeface="Arial" panose="020B0604020202020204" pitchFamily="34" charset="0"/>
              </a:rPr>
              <a:t>Recomendaciones físicas/estructurales</a:t>
            </a:r>
          </a:p>
          <a:p>
            <a:r>
              <a:rPr lang="es-ES" sz="2000" dirty="0">
                <a:latin typeface="Arial" panose="020B0604020202020204" pitchFamily="34" charset="0"/>
                <a:cs typeface="Arial" panose="020B0604020202020204" pitchFamily="34" charset="0"/>
              </a:rPr>
              <a:t>Recomendaciones para la ejecución de tareas.</a:t>
            </a:r>
          </a:p>
          <a:p>
            <a:r>
              <a:rPr lang="es-ES" sz="2000" dirty="0">
                <a:latin typeface="Arial" panose="020B0604020202020204" pitchFamily="34" charset="0"/>
                <a:cs typeface="Arial" panose="020B0604020202020204" pitchFamily="34" charset="0"/>
              </a:rPr>
              <a:t>Estrategias específicas de intervención en función de dificultades de aprendizaje.</a:t>
            </a:r>
          </a:p>
          <a:p>
            <a:r>
              <a:rPr lang="es-ES" sz="2000" dirty="0">
                <a:latin typeface="Arial" panose="020B0604020202020204" pitchFamily="34" charset="0"/>
                <a:cs typeface="Arial" panose="020B0604020202020204" pitchFamily="34" charset="0"/>
              </a:rPr>
              <a:t>En caso de retraso académico evidente valorar (EOE) necesidad de refuerzo y adaptación curricular.</a:t>
            </a:r>
          </a:p>
        </p:txBody>
      </p:sp>
    </p:spTree>
    <p:extLst>
      <p:ext uri="{BB962C8B-B14F-4D97-AF65-F5344CB8AC3E}">
        <p14:creationId xmlns:p14="http://schemas.microsoft.com/office/powerpoint/2010/main" val="1155992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a:solidFill>
                  <a:schemeClr val="accent1"/>
                </a:solidFill>
                <a:latin typeface="Arial" panose="020B0604020202020204" pitchFamily="34" charset="0"/>
                <a:cs typeface="Arial" panose="020B0604020202020204" pitchFamily="34" charset="0"/>
              </a:rPr>
              <a:t>TRATAMIENTO DEL TDAH: PSICOEDUCACION</a:t>
            </a:r>
          </a:p>
        </p:txBody>
      </p:sp>
      <p:sp>
        <p:nvSpPr>
          <p:cNvPr id="3" name="2 Marcador de contenido"/>
          <p:cNvSpPr>
            <a:spLocks noGrp="1"/>
          </p:cNvSpPr>
          <p:nvPr>
            <p:ph idx="1"/>
          </p:nvPr>
        </p:nvSpPr>
        <p:spPr>
          <a:xfrm>
            <a:off x="0" y="1816224"/>
            <a:ext cx="9144000" cy="3989040"/>
          </a:xfrm>
        </p:spPr>
        <p:txBody>
          <a:bodyPr>
            <a:normAutofit/>
          </a:bodyPr>
          <a:lstStyle/>
          <a:p>
            <a:r>
              <a:rPr lang="es-ES" sz="2400" dirty="0">
                <a:latin typeface="Arial" panose="020B0604020202020204" pitchFamily="34" charset="0"/>
                <a:cs typeface="Arial" panose="020B0604020202020204" pitchFamily="34" charset="0"/>
              </a:rPr>
              <a:t>Se recomienda en todos los casos (padres, profesores).</a:t>
            </a:r>
          </a:p>
          <a:p>
            <a:r>
              <a:rPr lang="es-ES" sz="2400" dirty="0">
                <a:latin typeface="Arial" panose="020B0604020202020204" pitchFamily="34" charset="0"/>
                <a:cs typeface="Arial" panose="020B0604020202020204" pitchFamily="34" charset="0"/>
              </a:rPr>
              <a:t>Información sobre causas del trastorno clínica, evolución, alternativas terapéuticas y riesgo de no empezar el tratamiento, manejo de situaciones concretas.</a:t>
            </a:r>
          </a:p>
          <a:p>
            <a:r>
              <a:rPr lang="es-ES" sz="2400" dirty="0">
                <a:latin typeface="Arial" panose="020B0604020202020204" pitchFamily="34" charset="0"/>
                <a:cs typeface="Arial" panose="020B0604020202020204" pitchFamily="34" charset="0"/>
              </a:rPr>
              <a:t>Orientaciones a la familia (rutinas, orden, normas claras/sencillas,…).</a:t>
            </a:r>
          </a:p>
          <a:p>
            <a:r>
              <a:rPr lang="es-ES" sz="2400" dirty="0">
                <a:latin typeface="Arial" panose="020B0604020202020204" pitchFamily="34" charset="0"/>
                <a:cs typeface="Arial" panose="020B0604020202020204" pitchFamily="34" charset="0"/>
              </a:rPr>
              <a:t>Estimular conductas de atención para tareas escolares en entorno doméstico.</a:t>
            </a:r>
          </a:p>
        </p:txBody>
      </p:sp>
    </p:spTree>
    <p:extLst>
      <p:ext uri="{BB962C8B-B14F-4D97-AF65-F5344CB8AC3E}">
        <p14:creationId xmlns:p14="http://schemas.microsoft.com/office/powerpoint/2010/main" val="2109285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200" b="1" dirty="0">
                <a:solidFill>
                  <a:schemeClr val="accent1"/>
                </a:solidFill>
                <a:latin typeface="Arial" panose="020B0604020202020204" pitchFamily="34" charset="0"/>
                <a:cs typeface="Arial" panose="020B0604020202020204" pitchFamily="34" charset="0"/>
              </a:rPr>
              <a:t>TRATAMIENTO DEL TDAH:</a:t>
            </a:r>
            <a:br>
              <a:rPr lang="es-ES" sz="3200" b="1" dirty="0">
                <a:solidFill>
                  <a:schemeClr val="accent1"/>
                </a:solidFill>
                <a:latin typeface="Arial" panose="020B0604020202020204" pitchFamily="34" charset="0"/>
                <a:cs typeface="Arial" panose="020B0604020202020204" pitchFamily="34" charset="0"/>
              </a:rPr>
            </a:br>
            <a:r>
              <a:rPr lang="es-ES" sz="3200" b="1" dirty="0">
                <a:solidFill>
                  <a:schemeClr val="accent1"/>
                </a:solidFill>
                <a:latin typeface="Arial" panose="020B0604020202020204" pitchFamily="34" charset="0"/>
                <a:cs typeface="Arial" panose="020B0604020202020204" pitchFamily="34" charset="0"/>
              </a:rPr>
              <a:t>TERAPIA COGNITIVA DEL NIÑO</a:t>
            </a:r>
          </a:p>
        </p:txBody>
      </p:sp>
      <p:sp>
        <p:nvSpPr>
          <p:cNvPr id="5" name="Rectángulo: esquinas redondeadas 4">
            <a:extLst>
              <a:ext uri="{FF2B5EF4-FFF2-40B4-BE49-F238E27FC236}">
                <a16:creationId xmlns:a16="http://schemas.microsoft.com/office/drawing/2014/main" id="{FF652D72-A476-41EF-861C-CD721EE20D22}"/>
              </a:ext>
            </a:extLst>
          </p:cNvPr>
          <p:cNvSpPr/>
          <p:nvPr/>
        </p:nvSpPr>
        <p:spPr>
          <a:xfrm>
            <a:off x="1196008" y="2024844"/>
            <a:ext cx="3240360"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atin typeface="Arial" panose="020B0604020202020204" pitchFamily="34" charset="0"/>
                <a:cs typeface="Arial" panose="020B0604020202020204" pitchFamily="34" charset="0"/>
              </a:rPr>
              <a:t>Autoevaluación</a:t>
            </a:r>
          </a:p>
        </p:txBody>
      </p:sp>
      <p:sp>
        <p:nvSpPr>
          <p:cNvPr id="6" name="Rectángulo: esquinas redondeadas 5">
            <a:extLst>
              <a:ext uri="{FF2B5EF4-FFF2-40B4-BE49-F238E27FC236}">
                <a16:creationId xmlns:a16="http://schemas.microsoft.com/office/drawing/2014/main" id="{E24ED381-9D3C-4513-BD84-9891EC407F52}"/>
              </a:ext>
            </a:extLst>
          </p:cNvPr>
          <p:cNvSpPr/>
          <p:nvPr/>
        </p:nvSpPr>
        <p:spPr>
          <a:xfrm>
            <a:off x="1907704" y="3012285"/>
            <a:ext cx="3240360" cy="50405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b="1" dirty="0" err="1">
                <a:latin typeface="Arial" panose="020B0604020202020204" pitchFamily="34" charset="0"/>
                <a:cs typeface="Arial" panose="020B0604020202020204" pitchFamily="34" charset="0"/>
              </a:rPr>
              <a:t>Autoinstrucciones</a:t>
            </a:r>
            <a:endParaRPr lang="es-ES" b="1" dirty="0">
              <a:latin typeface="Arial" panose="020B0604020202020204" pitchFamily="34" charset="0"/>
              <a:cs typeface="Arial" panose="020B0604020202020204" pitchFamily="34" charset="0"/>
            </a:endParaRPr>
          </a:p>
        </p:txBody>
      </p:sp>
      <p:sp>
        <p:nvSpPr>
          <p:cNvPr id="7" name="Rectángulo: esquinas redondeadas 6">
            <a:extLst>
              <a:ext uri="{FF2B5EF4-FFF2-40B4-BE49-F238E27FC236}">
                <a16:creationId xmlns:a16="http://schemas.microsoft.com/office/drawing/2014/main" id="{9B8BFAAC-120F-4834-8883-A505C4D1AC7D}"/>
              </a:ext>
            </a:extLst>
          </p:cNvPr>
          <p:cNvSpPr/>
          <p:nvPr/>
        </p:nvSpPr>
        <p:spPr>
          <a:xfrm>
            <a:off x="2816188" y="3999726"/>
            <a:ext cx="3240360" cy="5040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a:latin typeface="Arial" panose="020B0604020202020204" pitchFamily="34" charset="0"/>
                <a:cs typeface="Arial" panose="020B0604020202020204" pitchFamily="34" charset="0"/>
              </a:rPr>
              <a:t>Autorefuerzo</a:t>
            </a:r>
          </a:p>
        </p:txBody>
      </p:sp>
      <p:sp>
        <p:nvSpPr>
          <p:cNvPr id="8" name="Rectángulo: esquinas redondeadas 7">
            <a:extLst>
              <a:ext uri="{FF2B5EF4-FFF2-40B4-BE49-F238E27FC236}">
                <a16:creationId xmlns:a16="http://schemas.microsoft.com/office/drawing/2014/main" id="{19620439-B07D-45E7-9D7F-9DD7A52907A0}"/>
              </a:ext>
            </a:extLst>
          </p:cNvPr>
          <p:cNvSpPr/>
          <p:nvPr/>
        </p:nvSpPr>
        <p:spPr>
          <a:xfrm>
            <a:off x="3545778" y="5017828"/>
            <a:ext cx="3664023" cy="59663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S" b="1" dirty="0">
                <a:latin typeface="Arial" panose="020B0604020202020204" pitchFamily="34" charset="0"/>
                <a:cs typeface="Arial" panose="020B0604020202020204" pitchFamily="34" charset="0"/>
              </a:rPr>
              <a:t>Entrenamiento en Habilidades Sociales</a:t>
            </a:r>
          </a:p>
        </p:txBody>
      </p:sp>
      <p:sp>
        <p:nvSpPr>
          <p:cNvPr id="9" name="Rectángulo: esquinas redondeadas 8">
            <a:extLst>
              <a:ext uri="{FF2B5EF4-FFF2-40B4-BE49-F238E27FC236}">
                <a16:creationId xmlns:a16="http://schemas.microsoft.com/office/drawing/2014/main" id="{3B0E518A-4B52-4E8A-A0F5-CD8E6912AF4D}"/>
              </a:ext>
            </a:extLst>
          </p:cNvPr>
          <p:cNvSpPr/>
          <p:nvPr/>
        </p:nvSpPr>
        <p:spPr>
          <a:xfrm>
            <a:off x="4436368" y="5846400"/>
            <a:ext cx="3664024" cy="5966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S" b="1" dirty="0">
                <a:latin typeface="Arial" panose="020B0604020202020204" pitchFamily="34" charset="0"/>
                <a:cs typeface="Arial" panose="020B0604020202020204" pitchFamily="34" charset="0"/>
              </a:rPr>
              <a:t>Entrenamiento en resolución de problemas</a:t>
            </a:r>
          </a:p>
        </p:txBody>
      </p:sp>
    </p:spTree>
    <p:extLst>
      <p:ext uri="{BB962C8B-B14F-4D97-AF65-F5344CB8AC3E}">
        <p14:creationId xmlns:p14="http://schemas.microsoft.com/office/powerpoint/2010/main" val="4225434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1" y="212725"/>
            <a:ext cx="9143999" cy="707886"/>
          </a:xfrm>
          <a:prstGeom prst="rect">
            <a:avLst/>
          </a:prstGeom>
          <a:noFill/>
          <a:ln w="9525">
            <a:noFill/>
            <a:miter lim="800000"/>
            <a:headEnd/>
            <a:tailEnd/>
          </a:ln>
          <a:effectLst/>
        </p:spPr>
        <p:txBody>
          <a:bodyPr wrap="square">
            <a:spAutoFit/>
          </a:bodyPr>
          <a:lstStyle/>
          <a:p>
            <a:pPr algn="ctr"/>
            <a:r>
              <a:rPr lang="es-ES_tradnl" sz="4000" b="1" dirty="0">
                <a:solidFill>
                  <a:srgbClr val="F07F09"/>
                </a:solidFill>
                <a:latin typeface="Arial" panose="020B0604020202020204" pitchFamily="34" charset="0"/>
                <a:cs typeface="Arial" panose="020B0604020202020204" pitchFamily="34" charset="0"/>
              </a:rPr>
              <a:t>Etiología del TDAH</a:t>
            </a:r>
          </a:p>
        </p:txBody>
      </p:sp>
      <p:sp>
        <p:nvSpPr>
          <p:cNvPr id="28675" name="Text Box 3"/>
          <p:cNvSpPr txBox="1">
            <a:spLocks noChangeArrowheads="1"/>
          </p:cNvSpPr>
          <p:nvPr/>
        </p:nvSpPr>
        <p:spPr bwMode="auto">
          <a:xfrm>
            <a:off x="107141" y="1600366"/>
            <a:ext cx="8929718" cy="1785104"/>
          </a:xfrm>
          <a:prstGeom prst="rect">
            <a:avLst/>
          </a:prstGeom>
          <a:noFill/>
          <a:ln w="9525">
            <a:noFill/>
            <a:miter lim="800000"/>
            <a:headEnd/>
            <a:tailEnd/>
          </a:ln>
          <a:effectLst/>
        </p:spPr>
        <p:txBody>
          <a:bodyPr wrap="square">
            <a:spAutoFit/>
          </a:bodyPr>
          <a:lstStyle/>
          <a:p>
            <a:pPr algn="ctr">
              <a:spcBef>
                <a:spcPct val="50000"/>
              </a:spcBef>
            </a:pPr>
            <a:r>
              <a:rPr lang="es-ES_tradnl" sz="2800" b="1" dirty="0">
                <a:solidFill>
                  <a:srgbClr val="9F2936"/>
                </a:solidFill>
                <a:latin typeface="Arial" panose="020B0604020202020204" pitchFamily="34" charset="0"/>
                <a:cs typeface="Arial" panose="020B0604020202020204" pitchFamily="34" charset="0"/>
              </a:rPr>
              <a:t>El TDAH es un trastorno del neurodesarrollo heterogéneo </a:t>
            </a:r>
            <a:r>
              <a:rPr lang="es-ES_tradnl" sz="2800" b="1" u="sng" dirty="0">
                <a:solidFill>
                  <a:srgbClr val="9F2936"/>
                </a:solidFill>
                <a:latin typeface="Arial" panose="020B0604020202020204" pitchFamily="34" charset="0"/>
                <a:cs typeface="Arial" panose="020B0604020202020204" pitchFamily="34" charset="0"/>
              </a:rPr>
              <a:t>con múltiples etiologías posibles.</a:t>
            </a:r>
          </a:p>
          <a:p>
            <a:pPr algn="ctr">
              <a:spcBef>
                <a:spcPct val="50000"/>
              </a:spcBef>
            </a:pPr>
            <a:endParaRPr lang="es-ES_tradnl" b="1" dirty="0">
              <a:latin typeface="Arial" panose="020B0604020202020204" pitchFamily="34" charset="0"/>
              <a:cs typeface="Arial" panose="020B0604020202020204" pitchFamily="34" charset="0"/>
            </a:endParaRPr>
          </a:p>
          <a:p>
            <a:pPr algn="ctr">
              <a:spcBef>
                <a:spcPct val="50000"/>
              </a:spcBef>
            </a:pPr>
            <a:endParaRPr lang="es-ES_tradnl" dirty="0">
              <a:latin typeface="Arial" panose="020B0604020202020204" pitchFamily="34" charset="0"/>
              <a:cs typeface="Arial" panose="020B0604020202020204" pitchFamily="34" charset="0"/>
            </a:endParaRPr>
          </a:p>
        </p:txBody>
      </p:sp>
      <p:sp>
        <p:nvSpPr>
          <p:cNvPr id="28677" name="Freeform 5"/>
          <p:cNvSpPr>
            <a:spLocks/>
          </p:cNvSpPr>
          <p:nvPr/>
        </p:nvSpPr>
        <p:spPr bwMode="auto">
          <a:xfrm>
            <a:off x="3994218" y="3983903"/>
            <a:ext cx="3046412" cy="2087563"/>
          </a:xfrm>
          <a:custGeom>
            <a:avLst/>
            <a:gdLst/>
            <a:ahLst/>
            <a:cxnLst>
              <a:cxn ang="0">
                <a:pos x="516" y="224"/>
              </a:cxn>
              <a:cxn ang="0">
                <a:pos x="498" y="107"/>
              </a:cxn>
              <a:cxn ang="0">
                <a:pos x="561" y="13"/>
              </a:cxn>
              <a:cxn ang="0">
                <a:pos x="705" y="3"/>
              </a:cxn>
              <a:cxn ang="0">
                <a:pos x="776" y="58"/>
              </a:cxn>
              <a:cxn ang="0">
                <a:pos x="792" y="154"/>
              </a:cxn>
              <a:cxn ang="0">
                <a:pos x="778" y="257"/>
              </a:cxn>
              <a:cxn ang="0">
                <a:pos x="848" y="318"/>
              </a:cxn>
              <a:cxn ang="0">
                <a:pos x="954" y="344"/>
              </a:cxn>
              <a:cxn ang="0">
                <a:pos x="998" y="392"/>
              </a:cxn>
              <a:cxn ang="0">
                <a:pos x="1000" y="460"/>
              </a:cxn>
              <a:cxn ang="0">
                <a:pos x="1041" y="521"/>
              </a:cxn>
              <a:cxn ang="0">
                <a:pos x="1125" y="533"/>
              </a:cxn>
              <a:cxn ang="0">
                <a:pos x="1216" y="528"/>
              </a:cxn>
              <a:cxn ang="0">
                <a:pos x="1270" y="558"/>
              </a:cxn>
              <a:cxn ang="0">
                <a:pos x="1283" y="665"/>
              </a:cxn>
              <a:cxn ang="0">
                <a:pos x="1270" y="808"/>
              </a:cxn>
              <a:cxn ang="0">
                <a:pos x="1215" y="842"/>
              </a:cxn>
              <a:cxn ang="0">
                <a:pos x="1116" y="837"/>
              </a:cxn>
              <a:cxn ang="0">
                <a:pos x="1043" y="848"/>
              </a:cxn>
              <a:cxn ang="0">
                <a:pos x="1002" y="890"/>
              </a:cxn>
              <a:cxn ang="0">
                <a:pos x="998" y="971"/>
              </a:cxn>
              <a:cxn ang="0">
                <a:pos x="951" y="1027"/>
              </a:cxn>
              <a:cxn ang="0">
                <a:pos x="866" y="1046"/>
              </a:cxn>
              <a:cxn ang="0">
                <a:pos x="792" y="1085"/>
              </a:cxn>
              <a:cxn ang="0">
                <a:pos x="776" y="1164"/>
              </a:cxn>
              <a:cxn ang="0">
                <a:pos x="792" y="1261"/>
              </a:cxn>
              <a:cxn ang="0">
                <a:pos x="757" y="1353"/>
              </a:cxn>
              <a:cxn ang="0">
                <a:pos x="695" y="1401"/>
              </a:cxn>
              <a:cxn ang="0">
                <a:pos x="599" y="1406"/>
              </a:cxn>
              <a:cxn ang="0">
                <a:pos x="527" y="1370"/>
              </a:cxn>
              <a:cxn ang="0">
                <a:pos x="493" y="1301"/>
              </a:cxn>
              <a:cxn ang="0">
                <a:pos x="502" y="1220"/>
              </a:cxn>
              <a:cxn ang="0">
                <a:pos x="507" y="1147"/>
              </a:cxn>
              <a:cxn ang="0">
                <a:pos x="459" y="1095"/>
              </a:cxn>
              <a:cxn ang="0">
                <a:pos x="380" y="1075"/>
              </a:cxn>
              <a:cxn ang="0">
                <a:pos x="304" y="1045"/>
              </a:cxn>
              <a:cxn ang="0">
                <a:pos x="284" y="964"/>
              </a:cxn>
              <a:cxn ang="0">
                <a:pos x="261" y="897"/>
              </a:cxn>
              <a:cxn ang="0">
                <a:pos x="185" y="872"/>
              </a:cxn>
              <a:cxn ang="0">
                <a:pos x="108" y="879"/>
              </a:cxn>
              <a:cxn ang="0">
                <a:pos x="25" y="858"/>
              </a:cxn>
              <a:cxn ang="0">
                <a:pos x="1" y="764"/>
              </a:cxn>
              <a:cxn ang="0">
                <a:pos x="6" y="629"/>
              </a:cxn>
              <a:cxn ang="0">
                <a:pos x="31" y="548"/>
              </a:cxn>
              <a:cxn ang="0">
                <a:pos x="95" y="527"/>
              </a:cxn>
              <a:cxn ang="0">
                <a:pos x="190" y="534"/>
              </a:cxn>
              <a:cxn ang="0">
                <a:pos x="274" y="502"/>
              </a:cxn>
              <a:cxn ang="0">
                <a:pos x="289" y="427"/>
              </a:cxn>
              <a:cxn ang="0">
                <a:pos x="320" y="353"/>
              </a:cxn>
              <a:cxn ang="0">
                <a:pos x="409" y="327"/>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rgbClr val="E3A72C"/>
          </a:solidFill>
          <a:ln w="12700">
            <a:noFill/>
            <a:prstDash val="solid"/>
            <a:round/>
            <a:headEnd/>
            <a:tailEnd/>
          </a:ln>
          <a:effectLst/>
        </p:spPr>
        <p:txBody>
          <a:bodyPr/>
          <a:lstStyle/>
          <a:p>
            <a:endParaRPr lang="es-ES"/>
          </a:p>
        </p:txBody>
      </p:sp>
      <p:sp>
        <p:nvSpPr>
          <p:cNvPr id="28678" name="Text Box 6"/>
          <p:cNvSpPr txBox="1">
            <a:spLocks noChangeArrowheads="1"/>
          </p:cNvSpPr>
          <p:nvPr/>
        </p:nvSpPr>
        <p:spPr bwMode="auto">
          <a:xfrm>
            <a:off x="4783890" y="4605836"/>
            <a:ext cx="1467068" cy="646331"/>
          </a:xfrm>
          <a:prstGeom prst="rect">
            <a:avLst/>
          </a:prstGeom>
          <a:noFill/>
          <a:ln w="12700" cap="sq">
            <a:noFill/>
            <a:miter lim="800000"/>
            <a:headEnd/>
            <a:tailEnd/>
          </a:ln>
          <a:effectLst/>
        </p:spPr>
        <p:txBody>
          <a:bodyPr wrap="none" anchor="ctr">
            <a:spAutoFit/>
          </a:bodyPr>
          <a:lstStyle/>
          <a:p>
            <a:pPr algn="ctr">
              <a:spcBef>
                <a:spcPct val="50000"/>
              </a:spcBef>
            </a:pPr>
            <a:r>
              <a:rPr lang="en-US" sz="3600" b="1" dirty="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TDAH</a:t>
            </a:r>
          </a:p>
        </p:txBody>
      </p:sp>
      <p:grpSp>
        <p:nvGrpSpPr>
          <p:cNvPr id="2" name="Group 7"/>
          <p:cNvGrpSpPr>
            <a:grpSpLocks/>
          </p:cNvGrpSpPr>
          <p:nvPr/>
        </p:nvGrpSpPr>
        <p:grpSpPr bwMode="auto">
          <a:xfrm>
            <a:off x="1904265" y="3371678"/>
            <a:ext cx="2822575" cy="1395412"/>
            <a:chOff x="816" y="1824"/>
            <a:chExt cx="1778" cy="879"/>
          </a:xfrm>
        </p:grpSpPr>
        <p:grpSp>
          <p:nvGrpSpPr>
            <p:cNvPr id="3" name="Group 8"/>
            <p:cNvGrpSpPr>
              <a:grpSpLocks/>
            </p:cNvGrpSpPr>
            <p:nvPr/>
          </p:nvGrpSpPr>
          <p:grpSpPr bwMode="auto">
            <a:xfrm>
              <a:off x="864" y="1824"/>
              <a:ext cx="1730" cy="879"/>
              <a:chOff x="1392" y="1632"/>
              <a:chExt cx="1732" cy="857"/>
            </a:xfrm>
          </p:grpSpPr>
          <p:sp>
            <p:nvSpPr>
              <p:cNvPr id="28681" name="Freeform 9"/>
              <p:cNvSpPr>
                <a:spLocks/>
              </p:cNvSpPr>
              <p:nvPr/>
            </p:nvSpPr>
            <p:spPr bwMode="auto">
              <a:xfrm>
                <a:off x="1392" y="1632"/>
                <a:ext cx="1732" cy="857"/>
              </a:xfrm>
              <a:custGeom>
                <a:avLst/>
                <a:gdLst/>
                <a:ahLst/>
                <a:cxnLst>
                  <a:cxn ang="0">
                    <a:pos x="1158" y="0"/>
                  </a:cxn>
                  <a:cxn ang="0">
                    <a:pos x="1" y="940"/>
                  </a:cxn>
                  <a:cxn ang="0">
                    <a:pos x="109" y="922"/>
                  </a:cxn>
                  <a:cxn ang="0">
                    <a:pos x="106" y="891"/>
                  </a:cxn>
                  <a:cxn ang="0">
                    <a:pos x="94" y="849"/>
                  </a:cxn>
                  <a:cxn ang="0">
                    <a:pos x="90" y="815"/>
                  </a:cxn>
                  <a:cxn ang="0">
                    <a:pos x="98" y="780"/>
                  </a:cxn>
                  <a:cxn ang="0">
                    <a:pos x="122" y="750"/>
                  </a:cxn>
                  <a:cxn ang="0">
                    <a:pos x="152" y="728"/>
                  </a:cxn>
                  <a:cxn ang="0">
                    <a:pos x="188" y="717"/>
                  </a:cxn>
                  <a:cxn ang="0">
                    <a:pos x="240" y="718"/>
                  </a:cxn>
                  <a:cxn ang="0">
                    <a:pos x="274" y="725"/>
                  </a:cxn>
                  <a:cxn ang="0">
                    <a:pos x="308" y="749"/>
                  </a:cxn>
                  <a:cxn ang="0">
                    <a:pos x="331" y="778"/>
                  </a:cxn>
                  <a:cxn ang="0">
                    <a:pos x="341" y="809"/>
                  </a:cxn>
                  <a:cxn ang="0">
                    <a:pos x="339" y="843"/>
                  </a:cxn>
                  <a:cxn ang="0">
                    <a:pos x="331" y="874"/>
                  </a:cxn>
                  <a:cxn ang="0">
                    <a:pos x="323" y="906"/>
                  </a:cxn>
                  <a:cxn ang="0">
                    <a:pos x="327" y="936"/>
                  </a:cxn>
                  <a:cxn ang="0">
                    <a:pos x="519" y="903"/>
                  </a:cxn>
                  <a:cxn ang="0">
                    <a:pos x="521" y="861"/>
                  </a:cxn>
                  <a:cxn ang="0">
                    <a:pos x="524" y="826"/>
                  </a:cxn>
                  <a:cxn ang="0">
                    <a:pos x="533" y="796"/>
                  </a:cxn>
                  <a:cxn ang="0">
                    <a:pos x="550" y="776"/>
                  </a:cxn>
                  <a:cxn ang="0">
                    <a:pos x="574" y="765"/>
                  </a:cxn>
                  <a:cxn ang="0">
                    <a:pos x="601" y="762"/>
                  </a:cxn>
                  <a:cxn ang="0">
                    <a:pos x="634" y="763"/>
                  </a:cxn>
                  <a:cxn ang="0">
                    <a:pos x="664" y="766"/>
                  </a:cxn>
                  <a:cxn ang="0">
                    <a:pos x="702" y="768"/>
                  </a:cxn>
                  <a:cxn ang="0">
                    <a:pos x="736" y="763"/>
                  </a:cxn>
                  <a:cxn ang="0">
                    <a:pos x="767" y="752"/>
                  </a:cxn>
                  <a:cxn ang="0">
                    <a:pos x="790" y="731"/>
                  </a:cxn>
                  <a:cxn ang="0">
                    <a:pos x="803" y="705"/>
                  </a:cxn>
                  <a:cxn ang="0">
                    <a:pos x="803" y="675"/>
                  </a:cxn>
                  <a:cxn ang="0">
                    <a:pos x="803" y="642"/>
                  </a:cxn>
                  <a:cxn ang="0">
                    <a:pos x="810" y="615"/>
                  </a:cxn>
                  <a:cxn ang="0">
                    <a:pos x="824" y="593"/>
                  </a:cxn>
                  <a:cxn ang="0">
                    <a:pos x="853" y="578"/>
                  </a:cxn>
                  <a:cxn ang="0">
                    <a:pos x="884" y="569"/>
                  </a:cxn>
                  <a:cxn ang="0">
                    <a:pos x="921" y="561"/>
                  </a:cxn>
                  <a:cxn ang="0">
                    <a:pos x="954" y="553"/>
                  </a:cxn>
                  <a:cxn ang="0">
                    <a:pos x="982" y="542"/>
                  </a:cxn>
                  <a:cxn ang="0">
                    <a:pos x="1003" y="526"/>
                  </a:cxn>
                  <a:cxn ang="0">
                    <a:pos x="1021" y="501"/>
                  </a:cxn>
                  <a:cxn ang="0">
                    <a:pos x="1030" y="469"/>
                  </a:cxn>
                  <a:cxn ang="0">
                    <a:pos x="1026" y="438"/>
                  </a:cxn>
                  <a:cxn ang="0">
                    <a:pos x="1016" y="398"/>
                  </a:cxn>
                  <a:cxn ang="0">
                    <a:pos x="1010" y="364"/>
                  </a:cxn>
                  <a:cxn ang="0">
                    <a:pos x="1012" y="331"/>
                  </a:cxn>
                  <a:cxn ang="0">
                    <a:pos x="1022" y="303"/>
                  </a:cxn>
                  <a:cxn ang="0">
                    <a:pos x="1039" y="278"/>
                  </a:cxn>
                  <a:cxn ang="0">
                    <a:pos x="1064" y="254"/>
                  </a:cxn>
                  <a:cxn ang="0">
                    <a:pos x="1093" y="240"/>
                  </a:cxn>
                  <a:cxn ang="0">
                    <a:pos x="1122" y="234"/>
                  </a:cxn>
                  <a:cxn ang="0">
                    <a:pos x="1158" y="234"/>
                  </a:cxn>
                </a:cxnLst>
                <a:rect l="0" t="0" r="r" b="b"/>
                <a:pathLst>
                  <a:path w="1158" h="940">
                    <a:moveTo>
                      <a:pt x="1158" y="234"/>
                    </a:moveTo>
                    <a:lnTo>
                      <a:pt x="1158" y="0"/>
                    </a:lnTo>
                    <a:lnTo>
                      <a:pt x="0" y="0"/>
                    </a:lnTo>
                    <a:lnTo>
                      <a:pt x="1" y="940"/>
                    </a:lnTo>
                    <a:lnTo>
                      <a:pt x="104" y="940"/>
                    </a:lnTo>
                    <a:lnTo>
                      <a:pt x="109" y="922"/>
                    </a:lnTo>
                    <a:lnTo>
                      <a:pt x="109" y="909"/>
                    </a:lnTo>
                    <a:lnTo>
                      <a:pt x="106" y="891"/>
                    </a:lnTo>
                    <a:lnTo>
                      <a:pt x="100" y="872"/>
                    </a:lnTo>
                    <a:lnTo>
                      <a:pt x="94" y="849"/>
                    </a:lnTo>
                    <a:lnTo>
                      <a:pt x="91" y="831"/>
                    </a:lnTo>
                    <a:lnTo>
                      <a:pt x="90" y="815"/>
                    </a:lnTo>
                    <a:lnTo>
                      <a:pt x="93" y="797"/>
                    </a:lnTo>
                    <a:lnTo>
                      <a:pt x="98" y="780"/>
                    </a:lnTo>
                    <a:lnTo>
                      <a:pt x="109" y="763"/>
                    </a:lnTo>
                    <a:lnTo>
                      <a:pt x="122" y="750"/>
                    </a:lnTo>
                    <a:lnTo>
                      <a:pt x="136" y="737"/>
                    </a:lnTo>
                    <a:lnTo>
                      <a:pt x="152" y="728"/>
                    </a:lnTo>
                    <a:lnTo>
                      <a:pt x="171" y="720"/>
                    </a:lnTo>
                    <a:lnTo>
                      <a:pt x="188" y="717"/>
                    </a:lnTo>
                    <a:lnTo>
                      <a:pt x="212" y="716"/>
                    </a:lnTo>
                    <a:lnTo>
                      <a:pt x="240" y="718"/>
                    </a:lnTo>
                    <a:lnTo>
                      <a:pt x="258" y="720"/>
                    </a:lnTo>
                    <a:lnTo>
                      <a:pt x="274" y="725"/>
                    </a:lnTo>
                    <a:lnTo>
                      <a:pt x="289" y="734"/>
                    </a:lnTo>
                    <a:lnTo>
                      <a:pt x="308" y="749"/>
                    </a:lnTo>
                    <a:lnTo>
                      <a:pt x="320" y="763"/>
                    </a:lnTo>
                    <a:lnTo>
                      <a:pt x="331" y="778"/>
                    </a:lnTo>
                    <a:lnTo>
                      <a:pt x="337" y="794"/>
                    </a:lnTo>
                    <a:lnTo>
                      <a:pt x="341" y="809"/>
                    </a:lnTo>
                    <a:lnTo>
                      <a:pt x="341" y="826"/>
                    </a:lnTo>
                    <a:lnTo>
                      <a:pt x="339" y="843"/>
                    </a:lnTo>
                    <a:lnTo>
                      <a:pt x="335" y="859"/>
                    </a:lnTo>
                    <a:lnTo>
                      <a:pt x="331" y="874"/>
                    </a:lnTo>
                    <a:lnTo>
                      <a:pt x="326" y="890"/>
                    </a:lnTo>
                    <a:lnTo>
                      <a:pt x="323" y="906"/>
                    </a:lnTo>
                    <a:lnTo>
                      <a:pt x="323" y="920"/>
                    </a:lnTo>
                    <a:lnTo>
                      <a:pt x="327" y="936"/>
                    </a:lnTo>
                    <a:lnTo>
                      <a:pt x="521" y="936"/>
                    </a:lnTo>
                    <a:lnTo>
                      <a:pt x="519" y="903"/>
                    </a:lnTo>
                    <a:lnTo>
                      <a:pt x="521" y="879"/>
                    </a:lnTo>
                    <a:lnTo>
                      <a:pt x="521" y="861"/>
                    </a:lnTo>
                    <a:lnTo>
                      <a:pt x="522" y="844"/>
                    </a:lnTo>
                    <a:lnTo>
                      <a:pt x="524" y="826"/>
                    </a:lnTo>
                    <a:lnTo>
                      <a:pt x="528" y="808"/>
                    </a:lnTo>
                    <a:lnTo>
                      <a:pt x="533" y="796"/>
                    </a:lnTo>
                    <a:lnTo>
                      <a:pt x="540" y="785"/>
                    </a:lnTo>
                    <a:lnTo>
                      <a:pt x="550" y="776"/>
                    </a:lnTo>
                    <a:lnTo>
                      <a:pt x="561" y="769"/>
                    </a:lnTo>
                    <a:lnTo>
                      <a:pt x="574" y="765"/>
                    </a:lnTo>
                    <a:lnTo>
                      <a:pt x="588" y="763"/>
                    </a:lnTo>
                    <a:lnTo>
                      <a:pt x="601" y="762"/>
                    </a:lnTo>
                    <a:lnTo>
                      <a:pt x="618" y="762"/>
                    </a:lnTo>
                    <a:lnTo>
                      <a:pt x="634" y="763"/>
                    </a:lnTo>
                    <a:lnTo>
                      <a:pt x="647" y="765"/>
                    </a:lnTo>
                    <a:lnTo>
                      <a:pt x="664" y="766"/>
                    </a:lnTo>
                    <a:lnTo>
                      <a:pt x="682" y="768"/>
                    </a:lnTo>
                    <a:lnTo>
                      <a:pt x="702" y="768"/>
                    </a:lnTo>
                    <a:lnTo>
                      <a:pt x="719" y="766"/>
                    </a:lnTo>
                    <a:lnTo>
                      <a:pt x="736" y="763"/>
                    </a:lnTo>
                    <a:lnTo>
                      <a:pt x="754" y="759"/>
                    </a:lnTo>
                    <a:lnTo>
                      <a:pt x="767" y="752"/>
                    </a:lnTo>
                    <a:lnTo>
                      <a:pt x="781" y="743"/>
                    </a:lnTo>
                    <a:lnTo>
                      <a:pt x="790" y="731"/>
                    </a:lnTo>
                    <a:lnTo>
                      <a:pt x="799" y="718"/>
                    </a:lnTo>
                    <a:lnTo>
                      <a:pt x="803" y="705"/>
                    </a:lnTo>
                    <a:lnTo>
                      <a:pt x="805" y="690"/>
                    </a:lnTo>
                    <a:lnTo>
                      <a:pt x="803" y="675"/>
                    </a:lnTo>
                    <a:lnTo>
                      <a:pt x="802" y="659"/>
                    </a:lnTo>
                    <a:lnTo>
                      <a:pt x="803" y="642"/>
                    </a:lnTo>
                    <a:lnTo>
                      <a:pt x="806" y="629"/>
                    </a:lnTo>
                    <a:lnTo>
                      <a:pt x="810" y="615"/>
                    </a:lnTo>
                    <a:lnTo>
                      <a:pt x="816" y="602"/>
                    </a:lnTo>
                    <a:lnTo>
                      <a:pt x="824" y="593"/>
                    </a:lnTo>
                    <a:lnTo>
                      <a:pt x="837" y="584"/>
                    </a:lnTo>
                    <a:lnTo>
                      <a:pt x="853" y="578"/>
                    </a:lnTo>
                    <a:lnTo>
                      <a:pt x="869" y="573"/>
                    </a:lnTo>
                    <a:lnTo>
                      <a:pt x="884" y="569"/>
                    </a:lnTo>
                    <a:lnTo>
                      <a:pt x="900" y="565"/>
                    </a:lnTo>
                    <a:lnTo>
                      <a:pt x="921" y="561"/>
                    </a:lnTo>
                    <a:lnTo>
                      <a:pt x="937" y="558"/>
                    </a:lnTo>
                    <a:lnTo>
                      <a:pt x="954" y="553"/>
                    </a:lnTo>
                    <a:lnTo>
                      <a:pt x="968" y="548"/>
                    </a:lnTo>
                    <a:lnTo>
                      <a:pt x="982" y="542"/>
                    </a:lnTo>
                    <a:lnTo>
                      <a:pt x="993" y="534"/>
                    </a:lnTo>
                    <a:lnTo>
                      <a:pt x="1003" y="526"/>
                    </a:lnTo>
                    <a:lnTo>
                      <a:pt x="1014" y="513"/>
                    </a:lnTo>
                    <a:lnTo>
                      <a:pt x="1021" y="501"/>
                    </a:lnTo>
                    <a:lnTo>
                      <a:pt x="1027" y="487"/>
                    </a:lnTo>
                    <a:lnTo>
                      <a:pt x="1030" y="469"/>
                    </a:lnTo>
                    <a:lnTo>
                      <a:pt x="1028" y="454"/>
                    </a:lnTo>
                    <a:lnTo>
                      <a:pt x="1026" y="438"/>
                    </a:lnTo>
                    <a:lnTo>
                      <a:pt x="1021" y="419"/>
                    </a:lnTo>
                    <a:lnTo>
                      <a:pt x="1016" y="398"/>
                    </a:lnTo>
                    <a:lnTo>
                      <a:pt x="1011" y="379"/>
                    </a:lnTo>
                    <a:lnTo>
                      <a:pt x="1010" y="364"/>
                    </a:lnTo>
                    <a:lnTo>
                      <a:pt x="1010" y="350"/>
                    </a:lnTo>
                    <a:lnTo>
                      <a:pt x="1012" y="331"/>
                    </a:lnTo>
                    <a:lnTo>
                      <a:pt x="1017" y="315"/>
                    </a:lnTo>
                    <a:lnTo>
                      <a:pt x="1022" y="303"/>
                    </a:lnTo>
                    <a:lnTo>
                      <a:pt x="1029" y="291"/>
                    </a:lnTo>
                    <a:lnTo>
                      <a:pt x="1039" y="278"/>
                    </a:lnTo>
                    <a:lnTo>
                      <a:pt x="1050" y="265"/>
                    </a:lnTo>
                    <a:lnTo>
                      <a:pt x="1064" y="254"/>
                    </a:lnTo>
                    <a:lnTo>
                      <a:pt x="1079" y="245"/>
                    </a:lnTo>
                    <a:lnTo>
                      <a:pt x="1093" y="240"/>
                    </a:lnTo>
                    <a:lnTo>
                      <a:pt x="1107" y="236"/>
                    </a:lnTo>
                    <a:lnTo>
                      <a:pt x="1122" y="234"/>
                    </a:lnTo>
                    <a:lnTo>
                      <a:pt x="1140" y="234"/>
                    </a:lnTo>
                    <a:lnTo>
                      <a:pt x="1158" y="234"/>
                    </a:lnTo>
                    <a:close/>
                  </a:path>
                </a:pathLst>
              </a:custGeom>
              <a:solidFill>
                <a:srgbClr val="6699FF"/>
              </a:solidFill>
              <a:ln w="12700">
                <a:noFill/>
                <a:prstDash val="solid"/>
                <a:round/>
                <a:headEnd/>
                <a:tailEnd/>
              </a:ln>
            </p:spPr>
            <p:txBody>
              <a:bodyPr/>
              <a:lstStyle/>
              <a:p>
                <a:endParaRPr lang="es-ES" sz="1600">
                  <a:latin typeface="Arial" panose="020B0604020202020204" pitchFamily="34" charset="0"/>
                  <a:cs typeface="Arial" panose="020B0604020202020204" pitchFamily="34" charset="0"/>
                </a:endParaRPr>
              </a:p>
            </p:txBody>
          </p:sp>
          <p:sp>
            <p:nvSpPr>
              <p:cNvPr id="28682" name="Text Box 10"/>
              <p:cNvSpPr txBox="1">
                <a:spLocks noChangeArrowheads="1"/>
              </p:cNvSpPr>
              <p:nvPr/>
            </p:nvSpPr>
            <p:spPr bwMode="auto">
              <a:xfrm>
                <a:off x="2100" y="1846"/>
                <a:ext cx="117" cy="246"/>
              </a:xfrm>
              <a:prstGeom prst="rect">
                <a:avLst/>
              </a:prstGeom>
              <a:solidFill>
                <a:srgbClr val="6699FF"/>
              </a:solidFill>
              <a:ln w="12700" cap="sq">
                <a:noFill/>
                <a:miter lim="800000"/>
                <a:headEnd/>
                <a:tailEnd/>
              </a:ln>
              <a:effectLst/>
            </p:spPr>
            <p:txBody>
              <a:bodyPr wrap="none" anchor="ctr">
                <a:spAutoFit/>
              </a:bodyPr>
              <a:lstStyle/>
              <a:p>
                <a:pPr algn="ctr"/>
                <a:endParaRPr lang="es-MX" sz="2000" b="1">
                  <a:solidFill>
                    <a:schemeClr val="bg1"/>
                  </a:solidFill>
                  <a:latin typeface="Arial" panose="020B0604020202020204" pitchFamily="34" charset="0"/>
                  <a:cs typeface="Arial" panose="020B0604020202020204" pitchFamily="34" charset="0"/>
                </a:endParaRPr>
              </a:p>
            </p:txBody>
          </p:sp>
        </p:grpSp>
        <p:sp>
          <p:nvSpPr>
            <p:cNvPr id="28683" name="Rectangle 11"/>
            <p:cNvSpPr>
              <a:spLocks noChangeArrowheads="1"/>
            </p:cNvSpPr>
            <p:nvPr/>
          </p:nvSpPr>
          <p:spPr bwMode="auto">
            <a:xfrm>
              <a:off x="816" y="1934"/>
              <a:ext cx="1534" cy="407"/>
            </a:xfrm>
            <a:prstGeom prst="rect">
              <a:avLst/>
            </a:prstGeom>
            <a:noFill/>
            <a:ln w="9525">
              <a:noFill/>
              <a:miter lim="800000"/>
              <a:headEnd/>
              <a:tailEnd/>
            </a:ln>
            <a:effectLst/>
          </p:spPr>
          <p:txBody>
            <a:bodyPr anchor="ctr">
              <a:spAutoFit/>
            </a:bodyPr>
            <a:lstStyle/>
            <a:p>
              <a:pPr algn="ctr"/>
              <a:r>
                <a:rPr lang="en-US" b="1" dirty="0" err="1">
                  <a:solidFill>
                    <a:schemeClr val="bg1"/>
                  </a:solidFill>
                  <a:latin typeface="Arial" panose="020B0604020202020204" pitchFamily="34" charset="0"/>
                  <a:cs typeface="Arial" panose="020B0604020202020204" pitchFamily="34" charset="0"/>
                </a:rPr>
                <a:t>Neuroanatómico</a:t>
              </a:r>
              <a:endParaRPr lang="en-US" b="1" dirty="0">
                <a:solidFill>
                  <a:schemeClr val="bg1"/>
                </a:solidFill>
                <a:latin typeface="Arial" panose="020B0604020202020204" pitchFamily="34" charset="0"/>
                <a:cs typeface="Arial" panose="020B0604020202020204" pitchFamily="34" charset="0"/>
              </a:endParaRPr>
            </a:p>
            <a:p>
              <a:pPr algn="ctr"/>
              <a:r>
                <a:rPr lang="en-US" b="1" dirty="0" err="1">
                  <a:solidFill>
                    <a:schemeClr val="bg1"/>
                  </a:solidFill>
                  <a:latin typeface="Arial" panose="020B0604020202020204" pitchFamily="34" charset="0"/>
                  <a:cs typeface="Arial" panose="020B0604020202020204" pitchFamily="34" charset="0"/>
                </a:rPr>
                <a:t>Neuroquímico</a:t>
              </a:r>
              <a:endParaRPr lang="en-US" sz="2000" b="1" dirty="0">
                <a:solidFill>
                  <a:schemeClr val="bg1"/>
                </a:solidFill>
                <a:latin typeface="Arial" panose="020B0604020202020204" pitchFamily="34" charset="0"/>
                <a:cs typeface="Arial" panose="020B0604020202020204" pitchFamily="34" charset="0"/>
              </a:endParaRPr>
            </a:p>
          </p:txBody>
        </p:sp>
      </p:grpSp>
      <p:sp>
        <p:nvSpPr>
          <p:cNvPr id="28686" name="Freeform 14"/>
          <p:cNvSpPr>
            <a:spLocks/>
          </p:cNvSpPr>
          <p:nvPr/>
        </p:nvSpPr>
        <p:spPr bwMode="auto">
          <a:xfrm>
            <a:off x="1986021" y="4914381"/>
            <a:ext cx="2735262" cy="1663700"/>
          </a:xfrm>
          <a:custGeom>
            <a:avLst/>
            <a:gdLst/>
            <a:ahLst/>
            <a:cxnLst>
              <a:cxn ang="0">
                <a:pos x="1153" y="1122"/>
              </a:cxn>
              <a:cxn ang="0">
                <a:pos x="0" y="226"/>
              </a:cxn>
              <a:cxn ang="0">
                <a:pos x="104" y="218"/>
              </a:cxn>
              <a:cxn ang="0">
                <a:pos x="107" y="198"/>
              </a:cxn>
              <a:cxn ang="0">
                <a:pos x="102" y="173"/>
              </a:cxn>
              <a:cxn ang="0">
                <a:pos x="94" y="143"/>
              </a:cxn>
              <a:cxn ang="0">
                <a:pos x="89" y="114"/>
              </a:cxn>
              <a:cxn ang="0">
                <a:pos x="90" y="87"/>
              </a:cxn>
              <a:cxn ang="0">
                <a:pos x="99" y="60"/>
              </a:cxn>
              <a:cxn ang="0">
                <a:pos x="118" y="38"/>
              </a:cxn>
              <a:cxn ang="0">
                <a:pos x="139" y="20"/>
              </a:cxn>
              <a:cxn ang="0">
                <a:pos x="165" y="7"/>
              </a:cxn>
              <a:cxn ang="0">
                <a:pos x="198" y="1"/>
              </a:cxn>
              <a:cxn ang="0">
                <a:pos x="227" y="0"/>
              </a:cxn>
              <a:cxn ang="0">
                <a:pos x="252" y="3"/>
              </a:cxn>
              <a:cxn ang="0">
                <a:pos x="278" y="11"/>
              </a:cxn>
              <a:cxn ang="0">
                <a:pos x="299" y="25"/>
              </a:cxn>
              <a:cxn ang="0">
                <a:pos x="319" y="46"/>
              </a:cxn>
              <a:cxn ang="0">
                <a:pos x="335" y="69"/>
              </a:cxn>
              <a:cxn ang="0">
                <a:pos x="344" y="101"/>
              </a:cxn>
              <a:cxn ang="0">
                <a:pos x="340" y="133"/>
              </a:cxn>
              <a:cxn ang="0">
                <a:pos x="332" y="165"/>
              </a:cxn>
              <a:cxn ang="0">
                <a:pos x="324" y="197"/>
              </a:cxn>
              <a:cxn ang="0">
                <a:pos x="326" y="212"/>
              </a:cxn>
              <a:cxn ang="0">
                <a:pos x="520" y="220"/>
              </a:cxn>
              <a:cxn ang="0">
                <a:pos x="515" y="279"/>
              </a:cxn>
              <a:cxn ang="0">
                <a:pos x="517" y="314"/>
              </a:cxn>
              <a:cxn ang="0">
                <a:pos x="522" y="350"/>
              </a:cxn>
              <a:cxn ang="0">
                <a:pos x="535" y="372"/>
              </a:cxn>
              <a:cxn ang="0">
                <a:pos x="556" y="388"/>
              </a:cxn>
              <a:cxn ang="0">
                <a:pos x="582" y="395"/>
              </a:cxn>
              <a:cxn ang="0">
                <a:pos x="612" y="396"/>
              </a:cxn>
              <a:cxn ang="0">
                <a:pos x="641" y="393"/>
              </a:cxn>
              <a:cxn ang="0">
                <a:pos x="677" y="389"/>
              </a:cxn>
              <a:cxn ang="0">
                <a:pos x="714" y="391"/>
              </a:cxn>
              <a:cxn ang="0">
                <a:pos x="748" y="400"/>
              </a:cxn>
              <a:cxn ang="0">
                <a:pos x="776" y="416"/>
              </a:cxn>
              <a:cxn ang="0">
                <a:pos x="793" y="440"/>
              </a:cxn>
              <a:cxn ang="0">
                <a:pos x="800" y="468"/>
              </a:cxn>
              <a:cxn ang="0">
                <a:pos x="797" y="500"/>
              </a:cxn>
              <a:cxn ang="0">
                <a:pos x="800" y="530"/>
              </a:cxn>
              <a:cxn ang="0">
                <a:pos x="811" y="556"/>
              </a:cxn>
              <a:cxn ang="0">
                <a:pos x="831" y="574"/>
              </a:cxn>
              <a:cxn ang="0">
                <a:pos x="864" y="585"/>
              </a:cxn>
              <a:cxn ang="0">
                <a:pos x="895" y="593"/>
              </a:cxn>
              <a:cxn ang="0">
                <a:pos x="932" y="600"/>
              </a:cxn>
              <a:cxn ang="0">
                <a:pos x="963" y="610"/>
              </a:cxn>
              <a:cxn ang="0">
                <a:pos x="988" y="624"/>
              </a:cxn>
              <a:cxn ang="0">
                <a:pos x="1009" y="645"/>
              </a:cxn>
              <a:cxn ang="0">
                <a:pos x="1022" y="670"/>
              </a:cxn>
              <a:cxn ang="0">
                <a:pos x="1023" y="705"/>
              </a:cxn>
              <a:cxn ang="0">
                <a:pos x="1016" y="739"/>
              </a:cxn>
              <a:cxn ang="0">
                <a:pos x="1006" y="779"/>
              </a:cxn>
              <a:cxn ang="0">
                <a:pos x="1004" y="808"/>
              </a:cxn>
              <a:cxn ang="0">
                <a:pos x="1011" y="843"/>
              </a:cxn>
              <a:cxn ang="0">
                <a:pos x="1024" y="867"/>
              </a:cxn>
              <a:cxn ang="0">
                <a:pos x="1045" y="893"/>
              </a:cxn>
              <a:cxn ang="0">
                <a:pos x="1073" y="913"/>
              </a:cxn>
              <a:cxn ang="0">
                <a:pos x="1102" y="922"/>
              </a:cxn>
              <a:cxn ang="0">
                <a:pos x="1135" y="925"/>
              </a:cxn>
            </a:cxnLst>
            <a:rect l="0" t="0" r="r" b="b"/>
            <a:pathLst>
              <a:path w="1153" h="1122">
                <a:moveTo>
                  <a:pt x="1153" y="924"/>
                </a:moveTo>
                <a:lnTo>
                  <a:pt x="1153" y="1122"/>
                </a:lnTo>
                <a:lnTo>
                  <a:pt x="1" y="1122"/>
                </a:lnTo>
                <a:lnTo>
                  <a:pt x="0" y="226"/>
                </a:lnTo>
                <a:lnTo>
                  <a:pt x="100" y="226"/>
                </a:lnTo>
                <a:lnTo>
                  <a:pt x="104" y="218"/>
                </a:lnTo>
                <a:lnTo>
                  <a:pt x="107" y="207"/>
                </a:lnTo>
                <a:lnTo>
                  <a:pt x="107" y="198"/>
                </a:lnTo>
                <a:lnTo>
                  <a:pt x="106" y="187"/>
                </a:lnTo>
                <a:lnTo>
                  <a:pt x="102" y="173"/>
                </a:lnTo>
                <a:lnTo>
                  <a:pt x="98" y="155"/>
                </a:lnTo>
                <a:lnTo>
                  <a:pt x="94" y="143"/>
                </a:lnTo>
                <a:lnTo>
                  <a:pt x="90" y="128"/>
                </a:lnTo>
                <a:lnTo>
                  <a:pt x="89" y="114"/>
                </a:lnTo>
                <a:lnTo>
                  <a:pt x="89" y="100"/>
                </a:lnTo>
                <a:lnTo>
                  <a:pt x="90" y="87"/>
                </a:lnTo>
                <a:lnTo>
                  <a:pt x="94" y="73"/>
                </a:lnTo>
                <a:lnTo>
                  <a:pt x="99" y="60"/>
                </a:lnTo>
                <a:lnTo>
                  <a:pt x="107" y="50"/>
                </a:lnTo>
                <a:lnTo>
                  <a:pt x="118" y="38"/>
                </a:lnTo>
                <a:lnTo>
                  <a:pt x="128" y="29"/>
                </a:lnTo>
                <a:lnTo>
                  <a:pt x="139" y="20"/>
                </a:lnTo>
                <a:lnTo>
                  <a:pt x="151" y="13"/>
                </a:lnTo>
                <a:lnTo>
                  <a:pt x="165" y="7"/>
                </a:lnTo>
                <a:lnTo>
                  <a:pt x="181" y="3"/>
                </a:lnTo>
                <a:lnTo>
                  <a:pt x="198" y="1"/>
                </a:lnTo>
                <a:lnTo>
                  <a:pt x="212" y="0"/>
                </a:lnTo>
                <a:lnTo>
                  <a:pt x="227" y="0"/>
                </a:lnTo>
                <a:lnTo>
                  <a:pt x="241" y="1"/>
                </a:lnTo>
                <a:lnTo>
                  <a:pt x="252" y="3"/>
                </a:lnTo>
                <a:lnTo>
                  <a:pt x="265" y="7"/>
                </a:lnTo>
                <a:lnTo>
                  <a:pt x="278" y="11"/>
                </a:lnTo>
                <a:lnTo>
                  <a:pt x="288" y="17"/>
                </a:lnTo>
                <a:lnTo>
                  <a:pt x="299" y="25"/>
                </a:lnTo>
                <a:lnTo>
                  <a:pt x="309" y="35"/>
                </a:lnTo>
                <a:lnTo>
                  <a:pt x="319" y="46"/>
                </a:lnTo>
                <a:lnTo>
                  <a:pt x="328" y="57"/>
                </a:lnTo>
                <a:lnTo>
                  <a:pt x="335" y="69"/>
                </a:lnTo>
                <a:lnTo>
                  <a:pt x="340" y="84"/>
                </a:lnTo>
                <a:lnTo>
                  <a:pt x="344" y="101"/>
                </a:lnTo>
                <a:lnTo>
                  <a:pt x="344" y="117"/>
                </a:lnTo>
                <a:lnTo>
                  <a:pt x="340" y="133"/>
                </a:lnTo>
                <a:lnTo>
                  <a:pt x="336" y="149"/>
                </a:lnTo>
                <a:lnTo>
                  <a:pt x="332" y="165"/>
                </a:lnTo>
                <a:lnTo>
                  <a:pt x="327" y="183"/>
                </a:lnTo>
                <a:lnTo>
                  <a:pt x="324" y="197"/>
                </a:lnTo>
                <a:lnTo>
                  <a:pt x="324" y="205"/>
                </a:lnTo>
                <a:lnTo>
                  <a:pt x="326" y="212"/>
                </a:lnTo>
                <a:lnTo>
                  <a:pt x="329" y="220"/>
                </a:lnTo>
                <a:lnTo>
                  <a:pt x="520" y="220"/>
                </a:lnTo>
                <a:lnTo>
                  <a:pt x="516" y="257"/>
                </a:lnTo>
                <a:lnTo>
                  <a:pt x="515" y="279"/>
                </a:lnTo>
                <a:lnTo>
                  <a:pt x="516" y="297"/>
                </a:lnTo>
                <a:lnTo>
                  <a:pt x="517" y="314"/>
                </a:lnTo>
                <a:lnTo>
                  <a:pt x="519" y="332"/>
                </a:lnTo>
                <a:lnTo>
                  <a:pt x="522" y="350"/>
                </a:lnTo>
                <a:lnTo>
                  <a:pt x="528" y="362"/>
                </a:lnTo>
                <a:lnTo>
                  <a:pt x="535" y="372"/>
                </a:lnTo>
                <a:lnTo>
                  <a:pt x="544" y="381"/>
                </a:lnTo>
                <a:lnTo>
                  <a:pt x="556" y="388"/>
                </a:lnTo>
                <a:lnTo>
                  <a:pt x="569" y="393"/>
                </a:lnTo>
                <a:lnTo>
                  <a:pt x="582" y="395"/>
                </a:lnTo>
                <a:lnTo>
                  <a:pt x="596" y="396"/>
                </a:lnTo>
                <a:lnTo>
                  <a:pt x="612" y="396"/>
                </a:lnTo>
                <a:lnTo>
                  <a:pt x="629" y="394"/>
                </a:lnTo>
                <a:lnTo>
                  <a:pt x="641" y="393"/>
                </a:lnTo>
                <a:lnTo>
                  <a:pt x="659" y="391"/>
                </a:lnTo>
                <a:lnTo>
                  <a:pt x="677" y="389"/>
                </a:lnTo>
                <a:lnTo>
                  <a:pt x="697" y="389"/>
                </a:lnTo>
                <a:lnTo>
                  <a:pt x="714" y="391"/>
                </a:lnTo>
                <a:lnTo>
                  <a:pt x="731" y="394"/>
                </a:lnTo>
                <a:lnTo>
                  <a:pt x="748" y="400"/>
                </a:lnTo>
                <a:lnTo>
                  <a:pt x="762" y="406"/>
                </a:lnTo>
                <a:lnTo>
                  <a:pt x="776" y="416"/>
                </a:lnTo>
                <a:lnTo>
                  <a:pt x="785" y="427"/>
                </a:lnTo>
                <a:lnTo>
                  <a:pt x="793" y="440"/>
                </a:lnTo>
                <a:lnTo>
                  <a:pt x="798" y="454"/>
                </a:lnTo>
                <a:lnTo>
                  <a:pt x="800" y="468"/>
                </a:lnTo>
                <a:lnTo>
                  <a:pt x="798" y="484"/>
                </a:lnTo>
                <a:lnTo>
                  <a:pt x="797" y="500"/>
                </a:lnTo>
                <a:lnTo>
                  <a:pt x="798" y="516"/>
                </a:lnTo>
                <a:lnTo>
                  <a:pt x="800" y="530"/>
                </a:lnTo>
                <a:lnTo>
                  <a:pt x="805" y="543"/>
                </a:lnTo>
                <a:lnTo>
                  <a:pt x="811" y="556"/>
                </a:lnTo>
                <a:lnTo>
                  <a:pt x="819" y="565"/>
                </a:lnTo>
                <a:lnTo>
                  <a:pt x="831" y="574"/>
                </a:lnTo>
                <a:lnTo>
                  <a:pt x="847" y="580"/>
                </a:lnTo>
                <a:lnTo>
                  <a:pt x="864" y="585"/>
                </a:lnTo>
                <a:lnTo>
                  <a:pt x="878" y="589"/>
                </a:lnTo>
                <a:lnTo>
                  <a:pt x="895" y="593"/>
                </a:lnTo>
                <a:lnTo>
                  <a:pt x="915" y="597"/>
                </a:lnTo>
                <a:lnTo>
                  <a:pt x="932" y="600"/>
                </a:lnTo>
                <a:lnTo>
                  <a:pt x="949" y="605"/>
                </a:lnTo>
                <a:lnTo>
                  <a:pt x="963" y="610"/>
                </a:lnTo>
                <a:lnTo>
                  <a:pt x="977" y="616"/>
                </a:lnTo>
                <a:lnTo>
                  <a:pt x="988" y="624"/>
                </a:lnTo>
                <a:lnTo>
                  <a:pt x="997" y="632"/>
                </a:lnTo>
                <a:lnTo>
                  <a:pt x="1009" y="645"/>
                </a:lnTo>
                <a:lnTo>
                  <a:pt x="1016" y="657"/>
                </a:lnTo>
                <a:lnTo>
                  <a:pt x="1022" y="670"/>
                </a:lnTo>
                <a:lnTo>
                  <a:pt x="1025" y="688"/>
                </a:lnTo>
                <a:lnTo>
                  <a:pt x="1023" y="705"/>
                </a:lnTo>
                <a:lnTo>
                  <a:pt x="1020" y="720"/>
                </a:lnTo>
                <a:lnTo>
                  <a:pt x="1016" y="739"/>
                </a:lnTo>
                <a:lnTo>
                  <a:pt x="1011" y="760"/>
                </a:lnTo>
                <a:lnTo>
                  <a:pt x="1006" y="779"/>
                </a:lnTo>
                <a:lnTo>
                  <a:pt x="1004" y="795"/>
                </a:lnTo>
                <a:lnTo>
                  <a:pt x="1004" y="808"/>
                </a:lnTo>
                <a:lnTo>
                  <a:pt x="1007" y="827"/>
                </a:lnTo>
                <a:lnTo>
                  <a:pt x="1011" y="843"/>
                </a:lnTo>
                <a:lnTo>
                  <a:pt x="1017" y="855"/>
                </a:lnTo>
                <a:lnTo>
                  <a:pt x="1024" y="867"/>
                </a:lnTo>
                <a:lnTo>
                  <a:pt x="1034" y="880"/>
                </a:lnTo>
                <a:lnTo>
                  <a:pt x="1045" y="893"/>
                </a:lnTo>
                <a:lnTo>
                  <a:pt x="1058" y="904"/>
                </a:lnTo>
                <a:lnTo>
                  <a:pt x="1073" y="913"/>
                </a:lnTo>
                <a:lnTo>
                  <a:pt x="1087" y="918"/>
                </a:lnTo>
                <a:lnTo>
                  <a:pt x="1102" y="922"/>
                </a:lnTo>
                <a:lnTo>
                  <a:pt x="1117" y="924"/>
                </a:lnTo>
                <a:lnTo>
                  <a:pt x="1135" y="925"/>
                </a:lnTo>
                <a:lnTo>
                  <a:pt x="1153" y="924"/>
                </a:lnTo>
                <a:close/>
              </a:path>
            </a:pathLst>
          </a:custGeom>
          <a:solidFill>
            <a:schemeClr val="folHlink"/>
          </a:solidFill>
          <a:ln w="12700">
            <a:noFill/>
            <a:prstDash val="solid"/>
            <a:round/>
            <a:headEnd/>
            <a:tailEnd/>
          </a:ln>
        </p:spPr>
        <p:txBody>
          <a:bodyPr/>
          <a:lstStyle/>
          <a:p>
            <a:endParaRPr lang="es-ES"/>
          </a:p>
        </p:txBody>
      </p:sp>
      <p:sp>
        <p:nvSpPr>
          <p:cNvPr id="28688" name="Rectangle 16"/>
          <p:cNvSpPr>
            <a:spLocks noChangeArrowheads="1"/>
          </p:cNvSpPr>
          <p:nvPr/>
        </p:nvSpPr>
        <p:spPr bwMode="auto">
          <a:xfrm>
            <a:off x="1714480" y="5742688"/>
            <a:ext cx="1657350" cy="646331"/>
          </a:xfrm>
          <a:prstGeom prst="rect">
            <a:avLst/>
          </a:prstGeom>
          <a:noFill/>
          <a:ln w="9525">
            <a:noFill/>
            <a:miter lim="800000"/>
            <a:headEnd/>
            <a:tailEnd/>
          </a:ln>
          <a:effectLst/>
        </p:spPr>
        <p:txBody>
          <a:bodyPr anchor="ctr">
            <a:spAutoFit/>
          </a:bodyPr>
          <a:lstStyle/>
          <a:p>
            <a:pPr lvl="1"/>
            <a:r>
              <a:rPr lang="en-US" sz="1600" b="1" dirty="0" err="1">
                <a:latin typeface="Arial" panose="020B0604020202020204" pitchFamily="34" charset="0"/>
                <a:cs typeface="Arial" panose="020B0604020202020204" pitchFamily="34" charset="0"/>
              </a:rPr>
              <a:t>Lesiones</a:t>
            </a:r>
            <a:r>
              <a:rPr lang="en-US" b="1" dirty="0">
                <a:latin typeface="Arial" panose="020B0604020202020204" pitchFamily="34" charset="0"/>
                <a:cs typeface="Arial" panose="020B0604020202020204" pitchFamily="34" charset="0"/>
              </a:rPr>
              <a:t> del SNC</a:t>
            </a:r>
          </a:p>
        </p:txBody>
      </p:sp>
      <p:grpSp>
        <p:nvGrpSpPr>
          <p:cNvPr id="4" name="Group 17"/>
          <p:cNvGrpSpPr>
            <a:grpSpLocks/>
          </p:cNvGrpSpPr>
          <p:nvPr/>
        </p:nvGrpSpPr>
        <p:grpSpPr bwMode="auto">
          <a:xfrm>
            <a:off x="6223049" y="3375024"/>
            <a:ext cx="2746375" cy="1663700"/>
            <a:chOff x="3166" y="1824"/>
            <a:chExt cx="1730" cy="1048"/>
          </a:xfrm>
        </p:grpSpPr>
        <p:grpSp>
          <p:nvGrpSpPr>
            <p:cNvPr id="5" name="Group 18"/>
            <p:cNvGrpSpPr>
              <a:grpSpLocks/>
            </p:cNvGrpSpPr>
            <p:nvPr/>
          </p:nvGrpSpPr>
          <p:grpSpPr bwMode="auto">
            <a:xfrm>
              <a:off x="3166" y="1824"/>
              <a:ext cx="1723" cy="1048"/>
              <a:chOff x="3116" y="1680"/>
              <a:chExt cx="1725" cy="1023"/>
            </a:xfrm>
          </p:grpSpPr>
          <p:sp>
            <p:nvSpPr>
              <p:cNvPr id="28691" name="Freeform 19"/>
              <p:cNvSpPr>
                <a:spLocks/>
              </p:cNvSpPr>
              <p:nvPr/>
            </p:nvSpPr>
            <p:spPr bwMode="auto">
              <a:xfrm>
                <a:off x="3116" y="1680"/>
                <a:ext cx="1725" cy="1023"/>
              </a:xfrm>
              <a:custGeom>
                <a:avLst/>
                <a:gdLst/>
                <a:ahLst/>
                <a:cxnLst>
                  <a:cxn ang="0">
                    <a:pos x="0" y="0"/>
                  </a:cxn>
                  <a:cxn ang="0">
                    <a:pos x="1153" y="896"/>
                  </a:cxn>
                  <a:cxn ang="0">
                    <a:pos x="1049" y="904"/>
                  </a:cxn>
                  <a:cxn ang="0">
                    <a:pos x="1046" y="924"/>
                  </a:cxn>
                  <a:cxn ang="0">
                    <a:pos x="1051" y="949"/>
                  </a:cxn>
                  <a:cxn ang="0">
                    <a:pos x="1059" y="979"/>
                  </a:cxn>
                  <a:cxn ang="0">
                    <a:pos x="1064" y="1008"/>
                  </a:cxn>
                  <a:cxn ang="0">
                    <a:pos x="1062" y="1035"/>
                  </a:cxn>
                  <a:cxn ang="0">
                    <a:pos x="1054" y="1062"/>
                  </a:cxn>
                  <a:cxn ang="0">
                    <a:pos x="1035" y="1084"/>
                  </a:cxn>
                  <a:cxn ang="0">
                    <a:pos x="1014" y="1102"/>
                  </a:cxn>
                  <a:cxn ang="0">
                    <a:pos x="988" y="1114"/>
                  </a:cxn>
                  <a:cxn ang="0">
                    <a:pos x="955" y="1121"/>
                  </a:cxn>
                  <a:cxn ang="0">
                    <a:pos x="926" y="1122"/>
                  </a:cxn>
                  <a:cxn ang="0">
                    <a:pos x="901" y="1119"/>
                  </a:cxn>
                  <a:cxn ang="0">
                    <a:pos x="875" y="1111"/>
                  </a:cxn>
                  <a:cxn ang="0">
                    <a:pos x="854" y="1097"/>
                  </a:cxn>
                  <a:cxn ang="0">
                    <a:pos x="834" y="1076"/>
                  </a:cxn>
                  <a:cxn ang="0">
                    <a:pos x="818" y="1053"/>
                  </a:cxn>
                  <a:cxn ang="0">
                    <a:pos x="809" y="1021"/>
                  </a:cxn>
                  <a:cxn ang="0">
                    <a:pos x="813" y="989"/>
                  </a:cxn>
                  <a:cxn ang="0">
                    <a:pos x="821" y="957"/>
                  </a:cxn>
                  <a:cxn ang="0">
                    <a:pos x="828" y="925"/>
                  </a:cxn>
                  <a:cxn ang="0">
                    <a:pos x="827" y="910"/>
                  </a:cxn>
                  <a:cxn ang="0">
                    <a:pos x="632" y="902"/>
                  </a:cxn>
                  <a:cxn ang="0">
                    <a:pos x="634" y="849"/>
                  </a:cxn>
                  <a:cxn ang="0">
                    <a:pos x="630" y="814"/>
                  </a:cxn>
                  <a:cxn ang="0">
                    <a:pos x="622" y="793"/>
                  </a:cxn>
                  <a:cxn ang="0">
                    <a:pos x="606" y="776"/>
                  </a:cxn>
                  <a:cxn ang="0">
                    <a:pos x="584" y="765"/>
                  </a:cxn>
                  <a:cxn ang="0">
                    <a:pos x="557" y="762"/>
                  </a:cxn>
                  <a:cxn ang="0">
                    <a:pos x="518" y="764"/>
                  </a:cxn>
                  <a:cxn ang="0">
                    <a:pos x="481" y="767"/>
                  </a:cxn>
                  <a:cxn ang="0">
                    <a:pos x="443" y="767"/>
                  </a:cxn>
                  <a:cxn ang="0">
                    <a:pos x="405" y="760"/>
                  </a:cxn>
                  <a:cxn ang="0">
                    <a:pos x="376" y="743"/>
                  </a:cxn>
                  <a:cxn ang="0">
                    <a:pos x="359" y="720"/>
                  </a:cxn>
                  <a:cxn ang="0">
                    <a:pos x="352" y="689"/>
                  </a:cxn>
                  <a:cxn ang="0">
                    <a:pos x="353" y="654"/>
                  </a:cxn>
                  <a:cxn ang="0">
                    <a:pos x="348" y="622"/>
                  </a:cxn>
                  <a:cxn ang="0">
                    <a:pos x="340" y="602"/>
                  </a:cxn>
                  <a:cxn ang="0">
                    <a:pos x="328" y="589"/>
                  </a:cxn>
                  <a:cxn ang="0">
                    <a:pos x="300" y="576"/>
                  </a:cxn>
                  <a:cxn ang="0">
                    <a:pos x="263" y="566"/>
                  </a:cxn>
                  <a:cxn ang="0">
                    <a:pos x="222" y="559"/>
                  </a:cxn>
                  <a:cxn ang="0">
                    <a:pos x="191" y="549"/>
                  </a:cxn>
                  <a:cxn ang="0">
                    <a:pos x="164" y="534"/>
                  </a:cxn>
                  <a:cxn ang="0">
                    <a:pos x="142" y="513"/>
                  </a:cxn>
                  <a:cxn ang="0">
                    <a:pos x="128" y="487"/>
                  </a:cxn>
                  <a:cxn ang="0">
                    <a:pos x="126" y="458"/>
                  </a:cxn>
                  <a:cxn ang="0">
                    <a:pos x="134" y="426"/>
                  </a:cxn>
                  <a:cxn ang="0">
                    <a:pos x="141" y="390"/>
                  </a:cxn>
                  <a:cxn ang="0">
                    <a:pos x="147" y="356"/>
                  </a:cxn>
                  <a:cxn ang="0">
                    <a:pos x="141" y="322"/>
                  </a:cxn>
                  <a:cxn ang="0">
                    <a:pos x="127" y="291"/>
                  </a:cxn>
                  <a:cxn ang="0">
                    <a:pos x="113" y="272"/>
                  </a:cxn>
                  <a:cxn ang="0">
                    <a:pos x="95" y="255"/>
                  </a:cxn>
                  <a:cxn ang="0">
                    <a:pos x="74" y="243"/>
                  </a:cxn>
                  <a:cxn ang="0">
                    <a:pos x="47" y="235"/>
                  </a:cxn>
                  <a:cxn ang="0">
                    <a:pos x="15" y="234"/>
                  </a:cxn>
                </a:cxnLst>
                <a:rect l="0" t="0" r="r" b="b"/>
                <a:pathLst>
                  <a:path w="1153" h="1122">
                    <a:moveTo>
                      <a:pt x="0" y="234"/>
                    </a:moveTo>
                    <a:lnTo>
                      <a:pt x="0" y="0"/>
                    </a:lnTo>
                    <a:lnTo>
                      <a:pt x="1152" y="0"/>
                    </a:lnTo>
                    <a:lnTo>
                      <a:pt x="1153" y="896"/>
                    </a:lnTo>
                    <a:lnTo>
                      <a:pt x="1053" y="896"/>
                    </a:lnTo>
                    <a:lnTo>
                      <a:pt x="1049" y="904"/>
                    </a:lnTo>
                    <a:lnTo>
                      <a:pt x="1046" y="915"/>
                    </a:lnTo>
                    <a:lnTo>
                      <a:pt x="1046" y="924"/>
                    </a:lnTo>
                    <a:lnTo>
                      <a:pt x="1047" y="935"/>
                    </a:lnTo>
                    <a:lnTo>
                      <a:pt x="1051" y="949"/>
                    </a:lnTo>
                    <a:lnTo>
                      <a:pt x="1055" y="967"/>
                    </a:lnTo>
                    <a:lnTo>
                      <a:pt x="1059" y="979"/>
                    </a:lnTo>
                    <a:lnTo>
                      <a:pt x="1062" y="994"/>
                    </a:lnTo>
                    <a:lnTo>
                      <a:pt x="1064" y="1008"/>
                    </a:lnTo>
                    <a:lnTo>
                      <a:pt x="1064" y="1022"/>
                    </a:lnTo>
                    <a:lnTo>
                      <a:pt x="1062" y="1035"/>
                    </a:lnTo>
                    <a:lnTo>
                      <a:pt x="1059" y="1049"/>
                    </a:lnTo>
                    <a:lnTo>
                      <a:pt x="1054" y="1062"/>
                    </a:lnTo>
                    <a:lnTo>
                      <a:pt x="1046" y="1072"/>
                    </a:lnTo>
                    <a:lnTo>
                      <a:pt x="1035" y="1084"/>
                    </a:lnTo>
                    <a:lnTo>
                      <a:pt x="1024" y="1093"/>
                    </a:lnTo>
                    <a:lnTo>
                      <a:pt x="1014" y="1102"/>
                    </a:lnTo>
                    <a:lnTo>
                      <a:pt x="1002" y="1109"/>
                    </a:lnTo>
                    <a:lnTo>
                      <a:pt x="988" y="1114"/>
                    </a:lnTo>
                    <a:lnTo>
                      <a:pt x="971" y="1119"/>
                    </a:lnTo>
                    <a:lnTo>
                      <a:pt x="955" y="1121"/>
                    </a:lnTo>
                    <a:lnTo>
                      <a:pt x="941" y="1122"/>
                    </a:lnTo>
                    <a:lnTo>
                      <a:pt x="926" y="1122"/>
                    </a:lnTo>
                    <a:lnTo>
                      <a:pt x="912" y="1121"/>
                    </a:lnTo>
                    <a:lnTo>
                      <a:pt x="901" y="1119"/>
                    </a:lnTo>
                    <a:lnTo>
                      <a:pt x="888" y="1115"/>
                    </a:lnTo>
                    <a:lnTo>
                      <a:pt x="875" y="1111"/>
                    </a:lnTo>
                    <a:lnTo>
                      <a:pt x="865" y="1105"/>
                    </a:lnTo>
                    <a:lnTo>
                      <a:pt x="854" y="1097"/>
                    </a:lnTo>
                    <a:lnTo>
                      <a:pt x="844" y="1087"/>
                    </a:lnTo>
                    <a:lnTo>
                      <a:pt x="834" y="1076"/>
                    </a:lnTo>
                    <a:lnTo>
                      <a:pt x="825" y="1065"/>
                    </a:lnTo>
                    <a:lnTo>
                      <a:pt x="818" y="1053"/>
                    </a:lnTo>
                    <a:lnTo>
                      <a:pt x="813" y="1038"/>
                    </a:lnTo>
                    <a:lnTo>
                      <a:pt x="809" y="1021"/>
                    </a:lnTo>
                    <a:lnTo>
                      <a:pt x="809" y="1005"/>
                    </a:lnTo>
                    <a:lnTo>
                      <a:pt x="813" y="989"/>
                    </a:lnTo>
                    <a:lnTo>
                      <a:pt x="817" y="973"/>
                    </a:lnTo>
                    <a:lnTo>
                      <a:pt x="821" y="957"/>
                    </a:lnTo>
                    <a:lnTo>
                      <a:pt x="826" y="939"/>
                    </a:lnTo>
                    <a:lnTo>
                      <a:pt x="828" y="925"/>
                    </a:lnTo>
                    <a:lnTo>
                      <a:pt x="828" y="917"/>
                    </a:lnTo>
                    <a:lnTo>
                      <a:pt x="827" y="910"/>
                    </a:lnTo>
                    <a:lnTo>
                      <a:pt x="824" y="902"/>
                    </a:lnTo>
                    <a:lnTo>
                      <a:pt x="632" y="902"/>
                    </a:lnTo>
                    <a:lnTo>
                      <a:pt x="635" y="868"/>
                    </a:lnTo>
                    <a:lnTo>
                      <a:pt x="634" y="849"/>
                    </a:lnTo>
                    <a:lnTo>
                      <a:pt x="632" y="831"/>
                    </a:lnTo>
                    <a:lnTo>
                      <a:pt x="630" y="814"/>
                    </a:lnTo>
                    <a:lnTo>
                      <a:pt x="627" y="803"/>
                    </a:lnTo>
                    <a:lnTo>
                      <a:pt x="622" y="793"/>
                    </a:lnTo>
                    <a:lnTo>
                      <a:pt x="616" y="784"/>
                    </a:lnTo>
                    <a:lnTo>
                      <a:pt x="606" y="776"/>
                    </a:lnTo>
                    <a:lnTo>
                      <a:pt x="595" y="769"/>
                    </a:lnTo>
                    <a:lnTo>
                      <a:pt x="584" y="765"/>
                    </a:lnTo>
                    <a:lnTo>
                      <a:pt x="574" y="763"/>
                    </a:lnTo>
                    <a:lnTo>
                      <a:pt x="557" y="762"/>
                    </a:lnTo>
                    <a:lnTo>
                      <a:pt x="537" y="762"/>
                    </a:lnTo>
                    <a:lnTo>
                      <a:pt x="518" y="764"/>
                    </a:lnTo>
                    <a:lnTo>
                      <a:pt x="497" y="765"/>
                    </a:lnTo>
                    <a:lnTo>
                      <a:pt x="481" y="767"/>
                    </a:lnTo>
                    <a:lnTo>
                      <a:pt x="460" y="768"/>
                    </a:lnTo>
                    <a:lnTo>
                      <a:pt x="443" y="767"/>
                    </a:lnTo>
                    <a:lnTo>
                      <a:pt x="428" y="765"/>
                    </a:lnTo>
                    <a:lnTo>
                      <a:pt x="405" y="760"/>
                    </a:lnTo>
                    <a:lnTo>
                      <a:pt x="390" y="753"/>
                    </a:lnTo>
                    <a:lnTo>
                      <a:pt x="376" y="743"/>
                    </a:lnTo>
                    <a:lnTo>
                      <a:pt x="367" y="732"/>
                    </a:lnTo>
                    <a:lnTo>
                      <a:pt x="359" y="720"/>
                    </a:lnTo>
                    <a:lnTo>
                      <a:pt x="353" y="705"/>
                    </a:lnTo>
                    <a:lnTo>
                      <a:pt x="352" y="689"/>
                    </a:lnTo>
                    <a:lnTo>
                      <a:pt x="352" y="669"/>
                    </a:lnTo>
                    <a:lnTo>
                      <a:pt x="353" y="654"/>
                    </a:lnTo>
                    <a:lnTo>
                      <a:pt x="352" y="639"/>
                    </a:lnTo>
                    <a:lnTo>
                      <a:pt x="348" y="622"/>
                    </a:lnTo>
                    <a:lnTo>
                      <a:pt x="345" y="612"/>
                    </a:lnTo>
                    <a:lnTo>
                      <a:pt x="340" y="602"/>
                    </a:lnTo>
                    <a:lnTo>
                      <a:pt x="334" y="595"/>
                    </a:lnTo>
                    <a:lnTo>
                      <a:pt x="328" y="589"/>
                    </a:lnTo>
                    <a:lnTo>
                      <a:pt x="315" y="583"/>
                    </a:lnTo>
                    <a:lnTo>
                      <a:pt x="300" y="576"/>
                    </a:lnTo>
                    <a:lnTo>
                      <a:pt x="283" y="571"/>
                    </a:lnTo>
                    <a:lnTo>
                      <a:pt x="263" y="566"/>
                    </a:lnTo>
                    <a:lnTo>
                      <a:pt x="243" y="562"/>
                    </a:lnTo>
                    <a:lnTo>
                      <a:pt x="222" y="559"/>
                    </a:lnTo>
                    <a:lnTo>
                      <a:pt x="207" y="554"/>
                    </a:lnTo>
                    <a:lnTo>
                      <a:pt x="191" y="549"/>
                    </a:lnTo>
                    <a:lnTo>
                      <a:pt x="175" y="543"/>
                    </a:lnTo>
                    <a:lnTo>
                      <a:pt x="164" y="534"/>
                    </a:lnTo>
                    <a:lnTo>
                      <a:pt x="151" y="523"/>
                    </a:lnTo>
                    <a:lnTo>
                      <a:pt x="142" y="513"/>
                    </a:lnTo>
                    <a:lnTo>
                      <a:pt x="134" y="501"/>
                    </a:lnTo>
                    <a:lnTo>
                      <a:pt x="128" y="487"/>
                    </a:lnTo>
                    <a:lnTo>
                      <a:pt x="126" y="472"/>
                    </a:lnTo>
                    <a:lnTo>
                      <a:pt x="126" y="458"/>
                    </a:lnTo>
                    <a:lnTo>
                      <a:pt x="129" y="445"/>
                    </a:lnTo>
                    <a:lnTo>
                      <a:pt x="134" y="426"/>
                    </a:lnTo>
                    <a:lnTo>
                      <a:pt x="139" y="407"/>
                    </a:lnTo>
                    <a:lnTo>
                      <a:pt x="141" y="390"/>
                    </a:lnTo>
                    <a:lnTo>
                      <a:pt x="145" y="373"/>
                    </a:lnTo>
                    <a:lnTo>
                      <a:pt x="147" y="356"/>
                    </a:lnTo>
                    <a:lnTo>
                      <a:pt x="145" y="338"/>
                    </a:lnTo>
                    <a:lnTo>
                      <a:pt x="141" y="322"/>
                    </a:lnTo>
                    <a:lnTo>
                      <a:pt x="135" y="306"/>
                    </a:lnTo>
                    <a:lnTo>
                      <a:pt x="127" y="291"/>
                    </a:lnTo>
                    <a:lnTo>
                      <a:pt x="118" y="279"/>
                    </a:lnTo>
                    <a:lnTo>
                      <a:pt x="113" y="272"/>
                    </a:lnTo>
                    <a:lnTo>
                      <a:pt x="104" y="263"/>
                    </a:lnTo>
                    <a:lnTo>
                      <a:pt x="95" y="255"/>
                    </a:lnTo>
                    <a:lnTo>
                      <a:pt x="86" y="249"/>
                    </a:lnTo>
                    <a:lnTo>
                      <a:pt x="74" y="243"/>
                    </a:lnTo>
                    <a:lnTo>
                      <a:pt x="62" y="239"/>
                    </a:lnTo>
                    <a:lnTo>
                      <a:pt x="47" y="235"/>
                    </a:lnTo>
                    <a:lnTo>
                      <a:pt x="30" y="234"/>
                    </a:lnTo>
                    <a:lnTo>
                      <a:pt x="15" y="234"/>
                    </a:lnTo>
                    <a:lnTo>
                      <a:pt x="0" y="234"/>
                    </a:lnTo>
                    <a:close/>
                  </a:path>
                </a:pathLst>
              </a:custGeom>
              <a:solidFill>
                <a:schemeClr val="folHlink"/>
              </a:solidFill>
              <a:ln w="12700">
                <a:noFill/>
                <a:prstDash val="solid"/>
                <a:round/>
                <a:headEnd/>
                <a:tailEnd/>
              </a:ln>
            </p:spPr>
            <p:txBody>
              <a:bodyPr/>
              <a:lstStyle/>
              <a:p>
                <a:endParaRPr lang="es-ES" sz="1600">
                  <a:latin typeface="Arial" panose="020B0604020202020204" pitchFamily="34" charset="0"/>
                  <a:cs typeface="Arial" panose="020B0604020202020204" pitchFamily="34" charset="0"/>
                </a:endParaRPr>
              </a:p>
            </p:txBody>
          </p:sp>
          <p:sp>
            <p:nvSpPr>
              <p:cNvPr id="28692" name="Text Box 20"/>
              <p:cNvSpPr txBox="1">
                <a:spLocks noChangeArrowheads="1"/>
              </p:cNvSpPr>
              <p:nvPr/>
            </p:nvSpPr>
            <p:spPr bwMode="auto">
              <a:xfrm>
                <a:off x="3457" y="1872"/>
                <a:ext cx="1247" cy="246"/>
              </a:xfrm>
              <a:prstGeom prst="rect">
                <a:avLst/>
              </a:prstGeom>
              <a:solidFill>
                <a:schemeClr val="folHlink"/>
              </a:solidFill>
              <a:ln w="12700">
                <a:noFill/>
                <a:miter lim="800000"/>
                <a:headEnd/>
                <a:tailEnd/>
              </a:ln>
              <a:effectLst/>
            </p:spPr>
            <p:txBody>
              <a:bodyPr>
                <a:spAutoFit/>
              </a:bodyPr>
              <a:lstStyle/>
              <a:p>
                <a:pPr lvl="1" algn="ctr"/>
                <a:endParaRPr lang="es-MX" sz="2000" b="1">
                  <a:latin typeface="Arial" panose="020B0604020202020204" pitchFamily="34" charset="0"/>
                  <a:cs typeface="Arial" panose="020B0604020202020204" pitchFamily="34" charset="0"/>
                </a:endParaRPr>
              </a:p>
            </p:txBody>
          </p:sp>
        </p:grpSp>
        <p:sp>
          <p:nvSpPr>
            <p:cNvPr id="28693" name="Rectangle 21"/>
            <p:cNvSpPr>
              <a:spLocks noChangeArrowheads="1"/>
            </p:cNvSpPr>
            <p:nvPr/>
          </p:nvSpPr>
          <p:spPr bwMode="auto">
            <a:xfrm>
              <a:off x="3788" y="1926"/>
              <a:ext cx="1108" cy="407"/>
            </a:xfrm>
            <a:prstGeom prst="rect">
              <a:avLst/>
            </a:prstGeom>
            <a:solidFill>
              <a:schemeClr val="folHlink"/>
            </a:solidFill>
            <a:ln w="9525">
              <a:noFill/>
              <a:miter lim="800000"/>
              <a:headEnd/>
              <a:tailEnd/>
            </a:ln>
            <a:effectLst/>
          </p:spPr>
          <p:txBody>
            <a:bodyPr anchor="ctr">
              <a:spAutoFit/>
            </a:bodyPr>
            <a:lstStyle/>
            <a:p>
              <a:pPr lvl="1" algn="ctr"/>
              <a:r>
                <a:rPr lang="en-US" b="1" dirty="0" err="1">
                  <a:latin typeface="Arial" panose="020B0604020202020204" pitchFamily="34" charset="0"/>
                  <a:cs typeface="Arial" panose="020B0604020202020204" pitchFamily="34" charset="0"/>
                </a:rPr>
                <a:t>Aspectos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genéticos</a:t>
              </a:r>
              <a:endParaRPr lang="en-US" b="1" dirty="0">
                <a:latin typeface="Arial" panose="020B0604020202020204" pitchFamily="34" charset="0"/>
                <a:cs typeface="Arial" panose="020B0604020202020204" pitchFamily="34" charset="0"/>
              </a:endParaRPr>
            </a:p>
          </p:txBody>
        </p:sp>
      </p:grpSp>
      <p:sp>
        <p:nvSpPr>
          <p:cNvPr id="28696" name="Freeform 24"/>
          <p:cNvSpPr>
            <a:spLocks/>
          </p:cNvSpPr>
          <p:nvPr/>
        </p:nvSpPr>
        <p:spPr bwMode="auto">
          <a:xfrm>
            <a:off x="6221922" y="5187445"/>
            <a:ext cx="2746375" cy="1395412"/>
          </a:xfrm>
          <a:custGeom>
            <a:avLst/>
            <a:gdLst/>
            <a:ahLst/>
            <a:cxnLst>
              <a:cxn ang="0">
                <a:pos x="0" y="940"/>
              </a:cxn>
              <a:cxn ang="0">
                <a:pos x="1157" y="0"/>
              </a:cxn>
              <a:cxn ang="0">
                <a:pos x="1049" y="18"/>
              </a:cxn>
              <a:cxn ang="0">
                <a:pos x="1052" y="49"/>
              </a:cxn>
              <a:cxn ang="0">
                <a:pos x="1064" y="91"/>
              </a:cxn>
              <a:cxn ang="0">
                <a:pos x="1067" y="125"/>
              </a:cxn>
              <a:cxn ang="0">
                <a:pos x="1060" y="160"/>
              </a:cxn>
              <a:cxn ang="0">
                <a:pos x="1036" y="190"/>
              </a:cxn>
              <a:cxn ang="0">
                <a:pos x="1006" y="212"/>
              </a:cxn>
              <a:cxn ang="0">
                <a:pos x="970" y="223"/>
              </a:cxn>
              <a:cxn ang="0">
                <a:pos x="918" y="222"/>
              </a:cxn>
              <a:cxn ang="0">
                <a:pos x="884" y="215"/>
              </a:cxn>
              <a:cxn ang="0">
                <a:pos x="850" y="191"/>
              </a:cxn>
              <a:cxn ang="0">
                <a:pos x="827" y="162"/>
              </a:cxn>
              <a:cxn ang="0">
                <a:pos x="817" y="131"/>
              </a:cxn>
              <a:cxn ang="0">
                <a:pos x="819" y="97"/>
              </a:cxn>
              <a:cxn ang="0">
                <a:pos x="827" y="66"/>
              </a:cxn>
              <a:cxn ang="0">
                <a:pos x="835" y="34"/>
              </a:cxn>
              <a:cxn ang="0">
                <a:pos x="831" y="4"/>
              </a:cxn>
              <a:cxn ang="0">
                <a:pos x="639" y="37"/>
              </a:cxn>
              <a:cxn ang="0">
                <a:pos x="636" y="79"/>
              </a:cxn>
              <a:cxn ang="0">
                <a:pos x="634" y="114"/>
              </a:cxn>
              <a:cxn ang="0">
                <a:pos x="625" y="144"/>
              </a:cxn>
              <a:cxn ang="0">
                <a:pos x="608" y="164"/>
              </a:cxn>
              <a:cxn ang="0">
                <a:pos x="584" y="175"/>
              </a:cxn>
              <a:cxn ang="0">
                <a:pos x="557" y="178"/>
              </a:cxn>
              <a:cxn ang="0">
                <a:pos x="524" y="176"/>
              </a:cxn>
              <a:cxn ang="0">
                <a:pos x="494" y="174"/>
              </a:cxn>
              <a:cxn ang="0">
                <a:pos x="456" y="172"/>
              </a:cxn>
              <a:cxn ang="0">
                <a:pos x="422" y="176"/>
              </a:cxn>
              <a:cxn ang="0">
                <a:pos x="391" y="188"/>
              </a:cxn>
              <a:cxn ang="0">
                <a:pos x="368" y="209"/>
              </a:cxn>
              <a:cxn ang="0">
                <a:pos x="355" y="235"/>
              </a:cxn>
              <a:cxn ang="0">
                <a:pos x="355" y="265"/>
              </a:cxn>
              <a:cxn ang="0">
                <a:pos x="355" y="298"/>
              </a:cxn>
              <a:cxn ang="0">
                <a:pos x="348" y="325"/>
              </a:cxn>
              <a:cxn ang="0">
                <a:pos x="334" y="347"/>
              </a:cxn>
              <a:cxn ang="0">
                <a:pos x="305" y="362"/>
              </a:cxn>
              <a:cxn ang="0">
                <a:pos x="274" y="371"/>
              </a:cxn>
              <a:cxn ang="0">
                <a:pos x="237" y="379"/>
              </a:cxn>
              <a:cxn ang="0">
                <a:pos x="204" y="387"/>
              </a:cxn>
              <a:cxn ang="0">
                <a:pos x="176" y="398"/>
              </a:cxn>
              <a:cxn ang="0">
                <a:pos x="155" y="414"/>
              </a:cxn>
              <a:cxn ang="0">
                <a:pos x="137" y="439"/>
              </a:cxn>
              <a:cxn ang="0">
                <a:pos x="128" y="470"/>
              </a:cxn>
              <a:cxn ang="0">
                <a:pos x="132" y="502"/>
              </a:cxn>
              <a:cxn ang="0">
                <a:pos x="142" y="542"/>
              </a:cxn>
              <a:cxn ang="0">
                <a:pos x="148" y="576"/>
              </a:cxn>
              <a:cxn ang="0">
                <a:pos x="146" y="609"/>
              </a:cxn>
              <a:cxn ang="0">
                <a:pos x="137" y="639"/>
              </a:cxn>
              <a:cxn ang="0">
                <a:pos x="123" y="669"/>
              </a:cxn>
              <a:cxn ang="0">
                <a:pos x="100" y="702"/>
              </a:cxn>
              <a:cxn ang="0">
                <a:pos x="77" y="723"/>
              </a:cxn>
              <a:cxn ang="0">
                <a:pos x="53" y="736"/>
              </a:cxn>
              <a:cxn ang="0">
                <a:pos x="17" y="743"/>
              </a:cxn>
            </a:cxnLst>
            <a:rect l="0" t="0" r="r" b="b"/>
            <a:pathLst>
              <a:path w="1158" h="940">
                <a:moveTo>
                  <a:pt x="0" y="743"/>
                </a:moveTo>
                <a:lnTo>
                  <a:pt x="0" y="940"/>
                </a:lnTo>
                <a:lnTo>
                  <a:pt x="1158" y="940"/>
                </a:lnTo>
                <a:lnTo>
                  <a:pt x="1157" y="0"/>
                </a:lnTo>
                <a:lnTo>
                  <a:pt x="1054" y="0"/>
                </a:lnTo>
                <a:lnTo>
                  <a:pt x="1049" y="18"/>
                </a:lnTo>
                <a:lnTo>
                  <a:pt x="1049" y="31"/>
                </a:lnTo>
                <a:lnTo>
                  <a:pt x="1052" y="49"/>
                </a:lnTo>
                <a:lnTo>
                  <a:pt x="1058" y="68"/>
                </a:lnTo>
                <a:lnTo>
                  <a:pt x="1064" y="91"/>
                </a:lnTo>
                <a:lnTo>
                  <a:pt x="1067" y="109"/>
                </a:lnTo>
                <a:lnTo>
                  <a:pt x="1067" y="125"/>
                </a:lnTo>
                <a:lnTo>
                  <a:pt x="1065" y="143"/>
                </a:lnTo>
                <a:lnTo>
                  <a:pt x="1060" y="160"/>
                </a:lnTo>
                <a:lnTo>
                  <a:pt x="1049" y="176"/>
                </a:lnTo>
                <a:lnTo>
                  <a:pt x="1036" y="190"/>
                </a:lnTo>
                <a:lnTo>
                  <a:pt x="1022" y="203"/>
                </a:lnTo>
                <a:lnTo>
                  <a:pt x="1006" y="212"/>
                </a:lnTo>
                <a:lnTo>
                  <a:pt x="987" y="219"/>
                </a:lnTo>
                <a:lnTo>
                  <a:pt x="970" y="223"/>
                </a:lnTo>
                <a:lnTo>
                  <a:pt x="946" y="224"/>
                </a:lnTo>
                <a:lnTo>
                  <a:pt x="918" y="222"/>
                </a:lnTo>
                <a:lnTo>
                  <a:pt x="900" y="219"/>
                </a:lnTo>
                <a:lnTo>
                  <a:pt x="884" y="215"/>
                </a:lnTo>
                <a:lnTo>
                  <a:pt x="869" y="206"/>
                </a:lnTo>
                <a:lnTo>
                  <a:pt x="850" y="191"/>
                </a:lnTo>
                <a:lnTo>
                  <a:pt x="838" y="177"/>
                </a:lnTo>
                <a:lnTo>
                  <a:pt x="827" y="162"/>
                </a:lnTo>
                <a:lnTo>
                  <a:pt x="821" y="146"/>
                </a:lnTo>
                <a:lnTo>
                  <a:pt x="817" y="131"/>
                </a:lnTo>
                <a:lnTo>
                  <a:pt x="817" y="114"/>
                </a:lnTo>
                <a:lnTo>
                  <a:pt x="819" y="97"/>
                </a:lnTo>
                <a:lnTo>
                  <a:pt x="823" y="81"/>
                </a:lnTo>
                <a:lnTo>
                  <a:pt x="827" y="66"/>
                </a:lnTo>
                <a:lnTo>
                  <a:pt x="832" y="50"/>
                </a:lnTo>
                <a:lnTo>
                  <a:pt x="835" y="34"/>
                </a:lnTo>
                <a:lnTo>
                  <a:pt x="835" y="20"/>
                </a:lnTo>
                <a:lnTo>
                  <a:pt x="831" y="4"/>
                </a:lnTo>
                <a:lnTo>
                  <a:pt x="637" y="4"/>
                </a:lnTo>
                <a:lnTo>
                  <a:pt x="639" y="37"/>
                </a:lnTo>
                <a:lnTo>
                  <a:pt x="637" y="60"/>
                </a:lnTo>
                <a:lnTo>
                  <a:pt x="636" y="79"/>
                </a:lnTo>
                <a:lnTo>
                  <a:pt x="636" y="96"/>
                </a:lnTo>
                <a:lnTo>
                  <a:pt x="634" y="114"/>
                </a:lnTo>
                <a:lnTo>
                  <a:pt x="630" y="132"/>
                </a:lnTo>
                <a:lnTo>
                  <a:pt x="625" y="144"/>
                </a:lnTo>
                <a:lnTo>
                  <a:pt x="618" y="155"/>
                </a:lnTo>
                <a:lnTo>
                  <a:pt x="608" y="164"/>
                </a:lnTo>
                <a:lnTo>
                  <a:pt x="597" y="171"/>
                </a:lnTo>
                <a:lnTo>
                  <a:pt x="584" y="175"/>
                </a:lnTo>
                <a:lnTo>
                  <a:pt x="570" y="177"/>
                </a:lnTo>
                <a:lnTo>
                  <a:pt x="557" y="178"/>
                </a:lnTo>
                <a:lnTo>
                  <a:pt x="540" y="178"/>
                </a:lnTo>
                <a:lnTo>
                  <a:pt x="524" y="176"/>
                </a:lnTo>
                <a:lnTo>
                  <a:pt x="511" y="175"/>
                </a:lnTo>
                <a:lnTo>
                  <a:pt x="494" y="174"/>
                </a:lnTo>
                <a:lnTo>
                  <a:pt x="476" y="172"/>
                </a:lnTo>
                <a:lnTo>
                  <a:pt x="456" y="172"/>
                </a:lnTo>
                <a:lnTo>
                  <a:pt x="439" y="174"/>
                </a:lnTo>
                <a:lnTo>
                  <a:pt x="422" y="176"/>
                </a:lnTo>
                <a:lnTo>
                  <a:pt x="404" y="181"/>
                </a:lnTo>
                <a:lnTo>
                  <a:pt x="391" y="188"/>
                </a:lnTo>
                <a:lnTo>
                  <a:pt x="377" y="197"/>
                </a:lnTo>
                <a:lnTo>
                  <a:pt x="368" y="209"/>
                </a:lnTo>
                <a:lnTo>
                  <a:pt x="359" y="222"/>
                </a:lnTo>
                <a:lnTo>
                  <a:pt x="355" y="235"/>
                </a:lnTo>
                <a:lnTo>
                  <a:pt x="353" y="250"/>
                </a:lnTo>
                <a:lnTo>
                  <a:pt x="355" y="265"/>
                </a:lnTo>
                <a:lnTo>
                  <a:pt x="356" y="281"/>
                </a:lnTo>
                <a:lnTo>
                  <a:pt x="355" y="298"/>
                </a:lnTo>
                <a:lnTo>
                  <a:pt x="352" y="311"/>
                </a:lnTo>
                <a:lnTo>
                  <a:pt x="348" y="325"/>
                </a:lnTo>
                <a:lnTo>
                  <a:pt x="342" y="338"/>
                </a:lnTo>
                <a:lnTo>
                  <a:pt x="334" y="347"/>
                </a:lnTo>
                <a:lnTo>
                  <a:pt x="321" y="356"/>
                </a:lnTo>
                <a:lnTo>
                  <a:pt x="305" y="362"/>
                </a:lnTo>
                <a:lnTo>
                  <a:pt x="289" y="367"/>
                </a:lnTo>
                <a:lnTo>
                  <a:pt x="274" y="371"/>
                </a:lnTo>
                <a:lnTo>
                  <a:pt x="258" y="375"/>
                </a:lnTo>
                <a:lnTo>
                  <a:pt x="237" y="379"/>
                </a:lnTo>
                <a:lnTo>
                  <a:pt x="221" y="382"/>
                </a:lnTo>
                <a:lnTo>
                  <a:pt x="204" y="387"/>
                </a:lnTo>
                <a:lnTo>
                  <a:pt x="190" y="392"/>
                </a:lnTo>
                <a:lnTo>
                  <a:pt x="176" y="398"/>
                </a:lnTo>
                <a:lnTo>
                  <a:pt x="165" y="406"/>
                </a:lnTo>
                <a:lnTo>
                  <a:pt x="155" y="414"/>
                </a:lnTo>
                <a:lnTo>
                  <a:pt x="144" y="427"/>
                </a:lnTo>
                <a:lnTo>
                  <a:pt x="137" y="439"/>
                </a:lnTo>
                <a:lnTo>
                  <a:pt x="131" y="453"/>
                </a:lnTo>
                <a:lnTo>
                  <a:pt x="128" y="470"/>
                </a:lnTo>
                <a:lnTo>
                  <a:pt x="130" y="486"/>
                </a:lnTo>
                <a:lnTo>
                  <a:pt x="132" y="502"/>
                </a:lnTo>
                <a:lnTo>
                  <a:pt x="137" y="521"/>
                </a:lnTo>
                <a:lnTo>
                  <a:pt x="142" y="542"/>
                </a:lnTo>
                <a:lnTo>
                  <a:pt x="146" y="561"/>
                </a:lnTo>
                <a:lnTo>
                  <a:pt x="148" y="576"/>
                </a:lnTo>
                <a:lnTo>
                  <a:pt x="148" y="590"/>
                </a:lnTo>
                <a:lnTo>
                  <a:pt x="146" y="609"/>
                </a:lnTo>
                <a:lnTo>
                  <a:pt x="141" y="625"/>
                </a:lnTo>
                <a:lnTo>
                  <a:pt x="137" y="639"/>
                </a:lnTo>
                <a:lnTo>
                  <a:pt x="131" y="652"/>
                </a:lnTo>
                <a:lnTo>
                  <a:pt x="123" y="669"/>
                </a:lnTo>
                <a:lnTo>
                  <a:pt x="112" y="688"/>
                </a:lnTo>
                <a:lnTo>
                  <a:pt x="100" y="702"/>
                </a:lnTo>
                <a:lnTo>
                  <a:pt x="88" y="713"/>
                </a:lnTo>
                <a:lnTo>
                  <a:pt x="77" y="723"/>
                </a:lnTo>
                <a:lnTo>
                  <a:pt x="65" y="731"/>
                </a:lnTo>
                <a:lnTo>
                  <a:pt x="53" y="736"/>
                </a:lnTo>
                <a:lnTo>
                  <a:pt x="36" y="740"/>
                </a:lnTo>
                <a:lnTo>
                  <a:pt x="17" y="743"/>
                </a:lnTo>
                <a:lnTo>
                  <a:pt x="0" y="743"/>
                </a:lnTo>
                <a:close/>
              </a:path>
            </a:pathLst>
          </a:custGeom>
          <a:solidFill>
            <a:srgbClr val="CB5A15"/>
          </a:solidFill>
          <a:ln w="12700">
            <a:noFill/>
            <a:prstDash val="solid"/>
            <a:round/>
            <a:headEnd/>
            <a:tailEnd/>
          </a:ln>
        </p:spPr>
        <p:txBody>
          <a:bodyPr/>
          <a:lstStyle/>
          <a:p>
            <a:endParaRPr lang="es-ES" sz="1600">
              <a:latin typeface="Arial" panose="020B0604020202020204" pitchFamily="34" charset="0"/>
              <a:cs typeface="Arial" panose="020B0604020202020204" pitchFamily="34" charset="0"/>
            </a:endParaRPr>
          </a:p>
        </p:txBody>
      </p:sp>
      <p:sp>
        <p:nvSpPr>
          <p:cNvPr id="28698" name="Rectangle 26"/>
          <p:cNvSpPr>
            <a:spLocks noChangeArrowheads="1"/>
          </p:cNvSpPr>
          <p:nvPr/>
        </p:nvSpPr>
        <p:spPr bwMode="auto">
          <a:xfrm>
            <a:off x="5357818" y="5786454"/>
            <a:ext cx="2816225" cy="701675"/>
          </a:xfrm>
          <a:prstGeom prst="rect">
            <a:avLst/>
          </a:prstGeom>
          <a:noFill/>
          <a:ln w="9525">
            <a:noFill/>
            <a:miter lim="800000"/>
            <a:headEnd/>
            <a:tailEnd/>
          </a:ln>
          <a:effectLst/>
        </p:spPr>
        <p:txBody>
          <a:bodyPr anchor="ctr">
            <a:spAutoFit/>
          </a:bodyPr>
          <a:lstStyle/>
          <a:p>
            <a:pPr lvl="1" algn="r"/>
            <a:r>
              <a:rPr lang="en-US" sz="2000" b="1" dirty="0" err="1">
                <a:solidFill>
                  <a:schemeClr val="bg1"/>
                </a:solidFill>
                <a:latin typeface="Arial Narrow" pitchFamily="34" charset="0"/>
              </a:rPr>
              <a:t>Factores</a:t>
            </a:r>
            <a:endParaRPr lang="en-US" sz="2000" b="1" dirty="0">
              <a:solidFill>
                <a:schemeClr val="bg1"/>
              </a:solidFill>
              <a:latin typeface="Arial Narrow" pitchFamily="34" charset="0"/>
            </a:endParaRPr>
          </a:p>
          <a:p>
            <a:pPr lvl="1" algn="r"/>
            <a:r>
              <a:rPr lang="en-US" sz="2000" b="1" dirty="0" err="1">
                <a:solidFill>
                  <a:schemeClr val="bg1"/>
                </a:solidFill>
                <a:latin typeface="Arial Narrow" pitchFamily="34" charset="0"/>
              </a:rPr>
              <a:t>ambientales</a:t>
            </a:r>
            <a:endParaRPr lang="en-US" sz="2400" b="1" dirty="0">
              <a:solidFill>
                <a:schemeClr val="bg1"/>
              </a:solidFill>
              <a:latin typeface="Arial Narrow" pitchFamily="34" charset="0"/>
            </a:endParaRPr>
          </a:p>
        </p:txBody>
      </p:sp>
    </p:spTree>
    <p:extLst>
      <p:ext uri="{BB962C8B-B14F-4D97-AF65-F5344CB8AC3E}">
        <p14:creationId xmlns:p14="http://schemas.microsoft.com/office/powerpoint/2010/main" val="2477029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30560" y="188640"/>
            <a:ext cx="8229600" cy="1143000"/>
          </a:xfrm>
        </p:spPr>
        <p:txBody>
          <a:bodyPr>
            <a:noAutofit/>
          </a:bodyPr>
          <a:lstStyle/>
          <a:p>
            <a:r>
              <a:rPr lang="es-ES" sz="3200" b="1" dirty="0">
                <a:solidFill>
                  <a:schemeClr val="accent1"/>
                </a:solidFill>
                <a:latin typeface="Arial" panose="020B0604020202020204" pitchFamily="34" charset="0"/>
                <a:cs typeface="Arial" panose="020B0604020202020204" pitchFamily="34" charset="0"/>
              </a:rPr>
              <a:t>RECOMENDACIONES TRATAMIENTO MULTIMODAL, GUÍA NICE</a:t>
            </a:r>
          </a:p>
        </p:txBody>
      </p:sp>
      <p:sp>
        <p:nvSpPr>
          <p:cNvPr id="3" name="2 Marcador de contenido"/>
          <p:cNvSpPr>
            <a:spLocks noGrp="1"/>
          </p:cNvSpPr>
          <p:nvPr>
            <p:ph idx="1"/>
          </p:nvPr>
        </p:nvSpPr>
        <p:spPr>
          <a:xfrm>
            <a:off x="-22696" y="1914713"/>
            <a:ext cx="9144000" cy="4925144"/>
          </a:xfrm>
        </p:spPr>
        <p:txBody>
          <a:bodyPr>
            <a:normAutofit/>
          </a:bodyPr>
          <a:lstStyle/>
          <a:p>
            <a:r>
              <a:rPr lang="es-ES" sz="1800" b="1" dirty="0">
                <a:solidFill>
                  <a:srgbClr val="0070C0"/>
                </a:solidFill>
                <a:latin typeface="Arial" panose="020B0604020202020204" pitchFamily="34" charset="0"/>
                <a:cs typeface="Arial" panose="020B0604020202020204" pitchFamily="34" charset="0"/>
              </a:rPr>
              <a:t>Niños en edad Preescolar.</a:t>
            </a:r>
          </a:p>
          <a:p>
            <a:pPr lvl="1"/>
            <a:r>
              <a:rPr lang="es-ES" sz="1800" dirty="0">
                <a:latin typeface="Arial" panose="020B0604020202020204" pitchFamily="34" charset="0"/>
                <a:cs typeface="Arial" panose="020B0604020202020204" pitchFamily="34" charset="0"/>
              </a:rPr>
              <a:t> Entrenamiento conductual a padres (EP) y programas educativos (PE).</a:t>
            </a:r>
            <a:endParaRPr lang="es-ES" sz="1800" dirty="0">
              <a:solidFill>
                <a:schemeClr val="tx2">
                  <a:lumMod val="90000"/>
                  <a:lumOff val="10000"/>
                </a:schemeClr>
              </a:solidFill>
              <a:latin typeface="Arial" panose="020B0604020202020204" pitchFamily="34" charset="0"/>
              <a:cs typeface="Arial" panose="020B0604020202020204" pitchFamily="34" charset="0"/>
            </a:endParaRPr>
          </a:p>
          <a:p>
            <a:r>
              <a:rPr lang="es-ES" sz="1800" b="1" dirty="0">
                <a:solidFill>
                  <a:srgbClr val="0070C0"/>
                </a:solidFill>
                <a:latin typeface="Arial" panose="020B0604020202020204" pitchFamily="34" charset="0"/>
                <a:cs typeface="Arial" panose="020B0604020202020204" pitchFamily="34" charset="0"/>
              </a:rPr>
              <a:t>Niños en edad escolar y adolescentes con TDAH moderado/moderada limitación funcional.</a:t>
            </a:r>
          </a:p>
          <a:p>
            <a:pPr lvl="1"/>
            <a:r>
              <a:rPr lang="es-ES" sz="1800" dirty="0">
                <a:latin typeface="Arial" panose="020B0604020202020204" pitchFamily="34" charset="0"/>
                <a:cs typeface="Arial" panose="020B0604020202020204" pitchFamily="34" charset="0"/>
              </a:rPr>
              <a:t>No indicar tratamiento farmacológico como primera opción. En su lugar recomienda EP/PE y tratamiento individual o grupal (CBT/ Habilidades sociales) para el paciente.</a:t>
            </a:r>
            <a:endParaRPr lang="es-ES" sz="1800" dirty="0">
              <a:solidFill>
                <a:schemeClr val="tx2">
                  <a:lumMod val="90000"/>
                  <a:lumOff val="10000"/>
                </a:schemeClr>
              </a:solidFill>
              <a:latin typeface="Arial" panose="020B0604020202020204" pitchFamily="34" charset="0"/>
              <a:cs typeface="Arial" panose="020B0604020202020204" pitchFamily="34" charset="0"/>
            </a:endParaRPr>
          </a:p>
          <a:p>
            <a:r>
              <a:rPr lang="es-ES" sz="1800" b="1" dirty="0">
                <a:solidFill>
                  <a:srgbClr val="0070C0"/>
                </a:solidFill>
                <a:latin typeface="Arial" panose="020B0604020202020204" pitchFamily="34" charset="0"/>
                <a:cs typeface="Arial" panose="020B0604020202020204" pitchFamily="34" charset="0"/>
              </a:rPr>
              <a:t>Niños en edad escolar y adolescentes con TDAH severo/severa limitación funcional</a:t>
            </a:r>
          </a:p>
          <a:p>
            <a:pPr lvl="1"/>
            <a:r>
              <a:rPr lang="es-ES" sz="1800" dirty="0">
                <a:latin typeface="Arial" panose="020B0604020202020204" pitchFamily="34" charset="0"/>
                <a:cs typeface="Arial" panose="020B0604020202020204" pitchFamily="34" charset="0"/>
              </a:rPr>
              <a:t> Tratamiento  Farmacológico como primera opción.</a:t>
            </a:r>
          </a:p>
          <a:p>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14570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a:xfrm>
            <a:off x="179388" y="29029"/>
            <a:ext cx="8964612" cy="908050"/>
          </a:xfrm>
        </p:spPr>
        <p:txBody>
          <a:bodyPr>
            <a:normAutofit/>
          </a:bodyPr>
          <a:lstStyle/>
          <a:p>
            <a:pPr eaLnBrk="1" fontAlgn="auto" hangingPunct="1">
              <a:spcAft>
                <a:spcPts val="0"/>
              </a:spcAft>
              <a:defRPr/>
            </a:pPr>
            <a:r>
              <a:rPr lang="es-ES" sz="2800" b="1" dirty="0">
                <a:solidFill>
                  <a:schemeClr val="accent1"/>
                </a:solidFill>
                <a:latin typeface="Arial" panose="020B0604020202020204" pitchFamily="34" charset="0"/>
                <a:cs typeface="Arial" panose="020B0604020202020204" pitchFamily="34" charset="0"/>
              </a:rPr>
              <a:t>TRATAMIENTO FARMACOLÓGICO DEL TDAH </a:t>
            </a:r>
          </a:p>
        </p:txBody>
      </p:sp>
      <p:sp>
        <p:nvSpPr>
          <p:cNvPr id="5949441" name="Rectangle 3"/>
          <p:cNvSpPr>
            <a:spLocks noGrp="1" noChangeArrowheads="1"/>
          </p:cNvSpPr>
          <p:nvPr>
            <p:ph idx="1"/>
          </p:nvPr>
        </p:nvSpPr>
        <p:spPr>
          <a:xfrm>
            <a:off x="251619" y="1412429"/>
            <a:ext cx="8640762" cy="5040907"/>
          </a:xfrm>
        </p:spPr>
        <p:txBody>
          <a:bodyPr/>
          <a:lstStyle/>
          <a:p>
            <a:pPr marL="914400" lvl="1" indent="-457200" algn="just" eaLnBrk="1" hangingPunct="1">
              <a:buFont typeface="Wingdings" pitchFamily="2" charset="2"/>
              <a:buNone/>
            </a:pPr>
            <a:endParaRPr lang="es-ES" sz="1800" dirty="0">
              <a:latin typeface="Arial" panose="020B0604020202020204" pitchFamily="34" charset="0"/>
              <a:cs typeface="Arial" panose="020B0604020202020204" pitchFamily="34" charset="0"/>
            </a:endParaRPr>
          </a:p>
          <a:p>
            <a:pPr marL="533400" indent="-533400" algn="just" eaLnBrk="1" hangingPunct="1"/>
            <a:r>
              <a:rPr lang="es-ES" sz="2000" dirty="0">
                <a:latin typeface="Arial" panose="020B0604020202020204" pitchFamily="34" charset="0"/>
                <a:cs typeface="Arial" panose="020B0604020202020204" pitchFamily="34" charset="0"/>
              </a:rPr>
              <a:t>Si no hay contraindicación se deberá medicar a cualquier niño con TDAH grave o con impacto funcional secundario al TDAH:</a:t>
            </a:r>
          </a:p>
          <a:p>
            <a:pPr marL="914400" lvl="1" indent="-457200" algn="just" eaLnBrk="1" hangingPunct="1"/>
            <a:r>
              <a:rPr lang="es-ES" sz="2000" dirty="0">
                <a:latin typeface="Arial" panose="020B0604020202020204" pitchFamily="34" charset="0"/>
                <a:cs typeface="Arial" panose="020B0604020202020204" pitchFamily="34" charset="0"/>
              </a:rPr>
              <a:t>Aprendizaje escolar.</a:t>
            </a:r>
          </a:p>
          <a:p>
            <a:pPr marL="914400" lvl="1" indent="-457200" algn="just" eaLnBrk="1" hangingPunct="1"/>
            <a:r>
              <a:rPr lang="es-ES" sz="2000" dirty="0">
                <a:latin typeface="Arial" panose="020B0604020202020204" pitchFamily="34" charset="0"/>
                <a:cs typeface="Arial" panose="020B0604020202020204" pitchFamily="34" charset="0"/>
              </a:rPr>
              <a:t>Relaciones familiares.</a:t>
            </a:r>
          </a:p>
          <a:p>
            <a:pPr marL="914400" lvl="1" indent="-457200" algn="just" eaLnBrk="1" hangingPunct="1"/>
            <a:r>
              <a:rPr lang="es-ES" sz="2000" dirty="0">
                <a:latin typeface="Arial" panose="020B0604020202020204" pitchFamily="34" charset="0"/>
                <a:cs typeface="Arial" panose="020B0604020202020204" pitchFamily="34" charset="0"/>
              </a:rPr>
              <a:t>Relaciones interpersonales.</a:t>
            </a:r>
          </a:p>
          <a:p>
            <a:pPr marL="914400" lvl="1" indent="-457200" algn="just" eaLnBrk="1" hangingPunct="1"/>
            <a:r>
              <a:rPr lang="es-ES" sz="2000" dirty="0">
                <a:latin typeface="Arial" panose="020B0604020202020204" pitchFamily="34" charset="0"/>
                <a:cs typeface="Arial" panose="020B0604020202020204" pitchFamily="34" charset="0"/>
              </a:rPr>
              <a:t>Adaptación social en general.</a:t>
            </a:r>
          </a:p>
          <a:p>
            <a:pPr marL="533400" indent="-533400" algn="just" eaLnBrk="1" hangingPunct="1">
              <a:buFont typeface="Wingdings" pitchFamily="2" charset="2"/>
              <a:buNone/>
            </a:pP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1524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457200" y="1637928"/>
            <a:ext cx="8229600" cy="1143000"/>
          </a:xfrm>
        </p:spPr>
        <p:txBody>
          <a:bodyPr>
            <a:normAutofit/>
          </a:bodyPr>
          <a:lstStyle/>
          <a:p>
            <a:r>
              <a:rPr lang="es-ES" sz="2800" dirty="0">
                <a:solidFill>
                  <a:srgbClr val="FF6600"/>
                </a:solidFill>
                <a:hlinkClick r:id="rId3" action="ppaction://hlinkpres?slideindex=1&amp;slidetitle="/>
              </a:rPr>
              <a:t>htpp://www.tdahytu.es/tratamiento-farmacologico/</a:t>
            </a:r>
            <a:br>
              <a:rPr lang="es-ES" sz="2800" dirty="0">
                <a:solidFill>
                  <a:srgbClr val="FF6600"/>
                </a:solidFill>
                <a:hlinkClick r:id="rId3" action="ppaction://hlinkpres?slideindex=1&amp;slidetitle="/>
              </a:rPr>
            </a:br>
            <a:endParaRPr lang="es-ES" sz="2800" dirty="0">
              <a:solidFill>
                <a:srgbClr val="FF6600"/>
              </a:solidFill>
            </a:endParaRPr>
          </a:p>
        </p:txBody>
      </p:sp>
      <p:pic>
        <p:nvPicPr>
          <p:cNvPr id="2" name="Elementos multimedia en línea 1" title="Tratamiento del TDAH y el cerebro">
            <a:hlinkClick r:id="" action="ppaction://media"/>
            <a:extLst>
              <a:ext uri="{FF2B5EF4-FFF2-40B4-BE49-F238E27FC236}">
                <a16:creationId xmlns:a16="http://schemas.microsoft.com/office/drawing/2014/main" id="{F2E1FB41-7144-433D-8471-583C4E082011}"/>
              </a:ext>
            </a:extLst>
          </p:cNvPr>
          <p:cNvPicPr>
            <a:picLocks noRot="1" noChangeAspect="1"/>
          </p:cNvPicPr>
          <p:nvPr>
            <a:videoFile r:link="rId1"/>
          </p:nvPr>
        </p:nvPicPr>
        <p:blipFill>
          <a:blip r:embed="rId4"/>
          <a:stretch>
            <a:fillRect/>
          </a:stretch>
        </p:blipFill>
        <p:spPr>
          <a:xfrm>
            <a:off x="2195736" y="2492896"/>
            <a:ext cx="4572000" cy="2571750"/>
          </a:xfrm>
          <a:prstGeom prst="rect">
            <a:avLst/>
          </a:prstGeom>
        </p:spPr>
      </p:pic>
    </p:spTree>
    <p:extLst>
      <p:ext uri="{BB962C8B-B14F-4D97-AF65-F5344CB8AC3E}">
        <p14:creationId xmlns:p14="http://schemas.microsoft.com/office/powerpoint/2010/main" val="505917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229462"/>
            <a:ext cx="9144000" cy="1143000"/>
          </a:xfrm>
        </p:spPr>
        <p:txBody>
          <a:bodyPr>
            <a:noAutofit/>
          </a:bodyPr>
          <a:lstStyle/>
          <a:p>
            <a:r>
              <a:rPr lang="es-MX" sz="3600" b="1" dirty="0">
                <a:solidFill>
                  <a:schemeClr val="accent1"/>
                </a:solidFill>
                <a:latin typeface="Arial" panose="020B0604020202020204" pitchFamily="34" charset="0"/>
                <a:cs typeface="Arial" panose="020B0604020202020204" pitchFamily="34" charset="0"/>
              </a:rPr>
              <a:t>Tratamiento farmacológico: Generalidades</a:t>
            </a:r>
          </a:p>
        </p:txBody>
      </p:sp>
      <p:sp>
        <p:nvSpPr>
          <p:cNvPr id="2" name="1 Marcador de contenido"/>
          <p:cNvSpPr>
            <a:spLocks noGrp="1"/>
          </p:cNvSpPr>
          <p:nvPr>
            <p:ph idx="1"/>
          </p:nvPr>
        </p:nvSpPr>
        <p:spPr>
          <a:xfrm>
            <a:off x="0" y="1628800"/>
            <a:ext cx="9144000" cy="4608512"/>
          </a:xfrm>
        </p:spPr>
        <p:txBody>
          <a:bodyPr>
            <a:normAutofit/>
          </a:bodyPr>
          <a:lstStyle/>
          <a:p>
            <a:r>
              <a:rPr lang="es-MX" sz="2000" dirty="0">
                <a:latin typeface="Arial" panose="020B0604020202020204" pitchFamily="34" charset="0"/>
                <a:cs typeface="Arial" panose="020B0604020202020204" pitchFamily="34" charset="0"/>
              </a:rPr>
              <a:t>Para la </a:t>
            </a:r>
            <a:r>
              <a:rPr lang="es-MX" sz="2000" u="sng" dirty="0">
                <a:solidFill>
                  <a:schemeClr val="accent1">
                    <a:lumMod val="50000"/>
                  </a:schemeClr>
                </a:solidFill>
                <a:latin typeface="Arial" panose="020B0604020202020204" pitchFamily="34" charset="0"/>
                <a:cs typeface="Arial" panose="020B0604020202020204" pitchFamily="34" charset="0"/>
              </a:rPr>
              <a:t>elección del fármaco </a:t>
            </a:r>
            <a:r>
              <a:rPr lang="es-MX" sz="2000" dirty="0">
                <a:latin typeface="Arial" panose="020B0604020202020204" pitchFamily="34" charset="0"/>
                <a:cs typeface="Arial" panose="020B0604020202020204" pitchFamily="34" charset="0"/>
              </a:rPr>
              <a:t>debe tenerse en cuenta: comorbilidad psiquiátrica, efectos secundarios, adherencia al tratamiento  potencial de abuso y preferencia de los padres tras ser informados por el médico.</a:t>
            </a:r>
          </a:p>
          <a:p>
            <a:pPr marL="0" indent="0">
              <a:buNone/>
            </a:pPr>
            <a:endParaRPr lang="es-MX" sz="2000" dirty="0">
              <a:latin typeface="Arial" panose="020B0604020202020204" pitchFamily="34" charset="0"/>
              <a:cs typeface="Arial" panose="020B0604020202020204" pitchFamily="34" charset="0"/>
            </a:endParaRPr>
          </a:p>
          <a:p>
            <a:r>
              <a:rPr lang="es-MX" sz="2000" u="sng" dirty="0">
                <a:solidFill>
                  <a:schemeClr val="accent1">
                    <a:lumMod val="50000"/>
                  </a:schemeClr>
                </a:solidFill>
                <a:latin typeface="Arial" panose="020B0604020202020204" pitchFamily="34" charset="0"/>
                <a:cs typeface="Arial" panose="020B0604020202020204" pitchFamily="34" charset="0"/>
              </a:rPr>
              <a:t>Previa instauración de un fármaco: </a:t>
            </a:r>
            <a:r>
              <a:rPr lang="es-MX" sz="2000" dirty="0">
                <a:latin typeface="Arial" panose="020B0604020202020204" pitchFamily="34" charset="0"/>
                <a:cs typeface="Arial" panose="020B0604020202020204" pitchFamily="34" charset="0"/>
              </a:rPr>
              <a:t>historia médica completa, especialmente síntomas cardiovasculares (síncope, disnea,..). Si AF de cardiopatía: EKG/ estudio cardiaco). Registro basal de TA, FC, Peso y Talla.</a:t>
            </a:r>
          </a:p>
          <a:p>
            <a:pPr>
              <a:buNone/>
            </a:pP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La </a:t>
            </a:r>
            <a:r>
              <a:rPr lang="es-MX" sz="2000" u="sng" dirty="0">
                <a:solidFill>
                  <a:schemeClr val="accent1">
                    <a:lumMod val="50000"/>
                  </a:schemeClr>
                </a:solidFill>
                <a:latin typeface="Arial" panose="020B0604020202020204" pitchFamily="34" charset="0"/>
                <a:cs typeface="Arial" panose="020B0604020202020204" pitchFamily="34" charset="0"/>
              </a:rPr>
              <a:t>eficacia del tratamiento dependerá </a:t>
            </a:r>
            <a:r>
              <a:rPr lang="es-MX" sz="2000" dirty="0">
                <a:latin typeface="Arial" panose="020B0604020202020204" pitchFamily="34" charset="0"/>
                <a:cs typeface="Arial" panose="020B0604020202020204" pitchFamily="34" charset="0"/>
              </a:rPr>
              <a:t>del contexto (escuela, familia) y de la gravedad de los síntomas y/o trastornos asociados.</a:t>
            </a:r>
          </a:p>
        </p:txBody>
      </p:sp>
    </p:spTree>
    <p:extLst>
      <p:ext uri="{BB962C8B-B14F-4D97-AF65-F5344CB8AC3E}">
        <p14:creationId xmlns:p14="http://schemas.microsoft.com/office/powerpoint/2010/main" val="3557821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p:txBody>
          <a:bodyPr/>
          <a:lstStyle/>
          <a:p>
            <a:pPr eaLnBrk="1" fontAlgn="auto" hangingPunct="1">
              <a:spcAft>
                <a:spcPts val="0"/>
              </a:spcAft>
              <a:defRPr/>
            </a:pPr>
            <a:r>
              <a:rPr lang="es-ES_tradnl" b="1" dirty="0">
                <a:solidFill>
                  <a:schemeClr val="accent1"/>
                </a:solidFill>
                <a:latin typeface="+mn-lt"/>
              </a:rPr>
              <a:t>¿Por qué tratar?</a:t>
            </a:r>
            <a:endParaRPr lang="en-US" b="1" dirty="0">
              <a:solidFill>
                <a:schemeClr val="accent1"/>
              </a:solidFill>
              <a:latin typeface="+mn-lt"/>
            </a:endParaRPr>
          </a:p>
        </p:txBody>
      </p:sp>
      <p:graphicFrame>
        <p:nvGraphicFramePr>
          <p:cNvPr id="22530" name="Object 3"/>
          <p:cNvGraphicFramePr>
            <a:graphicFrameLocks noChangeAspect="1"/>
          </p:cNvGraphicFramePr>
          <p:nvPr/>
        </p:nvGraphicFramePr>
        <p:xfrm>
          <a:off x="7391400" y="0"/>
          <a:ext cx="1752600" cy="1390650"/>
        </p:xfrm>
        <a:graphic>
          <a:graphicData uri="http://schemas.openxmlformats.org/presentationml/2006/ole">
            <mc:AlternateContent xmlns:mc="http://schemas.openxmlformats.org/markup-compatibility/2006">
              <mc:Choice xmlns:v="urn:schemas-microsoft-com:vml" Requires="v">
                <p:oleObj spid="_x0000_s24582" name="Imagen de mapa de bits" r:id="rId4" imgW="1638529" imgH="1390844" progId="PBrush">
                  <p:embed/>
                </p:oleObj>
              </mc:Choice>
              <mc:Fallback>
                <p:oleObj name="Imagen de mapa de bits" r:id="rId4" imgW="1638529" imgH="1390844" progId="PBrush">
                  <p:embed/>
                  <p:pic>
                    <p:nvPicPr>
                      <p:cNvPr id="2253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0"/>
                        <a:ext cx="1752600" cy="1390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22532" name="Picture 4"/>
          <p:cNvPicPr>
            <a:picLocks noChangeAspect="1" noChangeArrowheads="1"/>
          </p:cNvPicPr>
          <p:nvPr/>
        </p:nvPicPr>
        <p:blipFill>
          <a:blip r:embed="rId6" cstate="print"/>
          <a:srcRect/>
          <a:stretch>
            <a:fillRect/>
          </a:stretch>
        </p:blipFill>
        <p:spPr bwMode="auto">
          <a:xfrm>
            <a:off x="1219200" y="1447800"/>
            <a:ext cx="6619875" cy="2082800"/>
          </a:xfrm>
          <a:prstGeom prst="rect">
            <a:avLst/>
          </a:prstGeom>
          <a:noFill/>
          <a:ln w="9525">
            <a:noFill/>
            <a:miter lim="800000"/>
            <a:headEnd type="none" w="sm" len="sm"/>
            <a:tailEnd type="none" w="sm" len="sm"/>
          </a:ln>
        </p:spPr>
      </p:pic>
      <p:pic>
        <p:nvPicPr>
          <p:cNvPr id="22533" name="Picture 5"/>
          <p:cNvPicPr>
            <a:picLocks noChangeAspect="1" noChangeArrowheads="1"/>
          </p:cNvPicPr>
          <p:nvPr/>
        </p:nvPicPr>
        <p:blipFill>
          <a:blip r:embed="rId7" cstate="print"/>
          <a:srcRect/>
          <a:stretch>
            <a:fillRect/>
          </a:stretch>
        </p:blipFill>
        <p:spPr bwMode="auto">
          <a:xfrm>
            <a:off x="1143000" y="3733800"/>
            <a:ext cx="6781800" cy="2371725"/>
          </a:xfrm>
          <a:prstGeom prst="rect">
            <a:avLst/>
          </a:prstGeom>
          <a:noFill/>
          <a:ln w="9525">
            <a:noFill/>
            <a:miter lim="800000"/>
            <a:headEnd type="none" w="sm" len="sm"/>
            <a:tailEnd type="none" w="sm" len="sm"/>
          </a:ln>
        </p:spPr>
      </p:pic>
    </p:spTree>
    <p:extLst>
      <p:ext uri="{BB962C8B-B14F-4D97-AF65-F5344CB8AC3E}">
        <p14:creationId xmlns:p14="http://schemas.microsoft.com/office/powerpoint/2010/main" val="4283236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274638"/>
            <a:ext cx="9144000" cy="1143000"/>
          </a:xfrm>
        </p:spPr>
        <p:txBody>
          <a:bodyPr>
            <a:noAutofit/>
          </a:bodyPr>
          <a:lstStyle/>
          <a:p>
            <a:r>
              <a:rPr lang="es-MX" sz="3600" b="1" dirty="0">
                <a:solidFill>
                  <a:schemeClr val="accent1"/>
                </a:solidFill>
                <a:latin typeface="Arial" panose="020B0604020202020204" pitchFamily="34" charset="0"/>
                <a:cs typeface="Arial" panose="020B0604020202020204" pitchFamily="34" charset="0"/>
              </a:rPr>
              <a:t>Tratamiento farmacológico: Generalidades</a:t>
            </a:r>
          </a:p>
        </p:txBody>
      </p:sp>
      <p:sp>
        <p:nvSpPr>
          <p:cNvPr id="2" name="1 Marcador de contenido"/>
          <p:cNvSpPr>
            <a:spLocks noGrp="1"/>
          </p:cNvSpPr>
          <p:nvPr>
            <p:ph idx="1"/>
          </p:nvPr>
        </p:nvSpPr>
        <p:spPr>
          <a:xfrm>
            <a:off x="214282" y="1600200"/>
            <a:ext cx="8715436" cy="4277072"/>
          </a:xfrm>
        </p:spPr>
        <p:txBody>
          <a:bodyPr>
            <a:normAutofit/>
          </a:bodyPr>
          <a:lstStyle/>
          <a:p>
            <a:r>
              <a:rPr lang="es-MX" sz="2000" dirty="0">
                <a:latin typeface="Arial" panose="020B0604020202020204" pitchFamily="34" charset="0"/>
                <a:cs typeface="Arial" panose="020B0604020202020204" pitchFamily="34" charset="0"/>
              </a:rPr>
              <a:t>Las medicaciones aprobadas para niños mayores de 6 años  y adolescentes son:</a:t>
            </a:r>
          </a:p>
          <a:p>
            <a:endParaRPr lang="es-MX" sz="2000" dirty="0">
              <a:solidFill>
                <a:srgbClr val="FFFF00"/>
              </a:solidFill>
              <a:latin typeface="Arial" panose="020B0604020202020204" pitchFamily="34" charset="0"/>
              <a:cs typeface="Arial" panose="020B0604020202020204" pitchFamily="34" charset="0"/>
            </a:endParaRPr>
          </a:p>
          <a:p>
            <a:pPr lvl="1"/>
            <a:r>
              <a:rPr lang="es-MX" sz="2000" dirty="0">
                <a:solidFill>
                  <a:srgbClr val="F07F09"/>
                </a:solidFill>
                <a:latin typeface="Arial" panose="020B0604020202020204" pitchFamily="34" charset="0"/>
                <a:cs typeface="Arial" panose="020B0604020202020204" pitchFamily="34" charset="0"/>
              </a:rPr>
              <a:t>ESTIMULANTES</a:t>
            </a:r>
            <a:r>
              <a:rPr lang="es-MX" sz="2000" dirty="0">
                <a:solidFill>
                  <a:srgbClr val="FFFF00"/>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a:t>
            </a:r>
            <a:r>
              <a:rPr lang="es-MX" sz="2000" dirty="0" err="1">
                <a:latin typeface="Arial" panose="020B0604020202020204" pitchFamily="34" charset="0"/>
                <a:cs typeface="Arial" panose="020B0604020202020204" pitchFamily="34" charset="0"/>
              </a:rPr>
              <a:t>Metilfenidato</a:t>
            </a:r>
            <a:r>
              <a:rPr lang="es-MX" sz="2000" dirty="0">
                <a:latin typeface="Arial" panose="020B0604020202020204" pitchFamily="34" charset="0"/>
                <a:cs typeface="Arial" panose="020B0604020202020204" pitchFamily="34" charset="0"/>
              </a:rPr>
              <a:t>-MPH y  </a:t>
            </a:r>
            <a:r>
              <a:rPr lang="es-MX" sz="2000" dirty="0" err="1">
                <a:latin typeface="Arial" panose="020B0604020202020204" pitchFamily="34" charset="0"/>
                <a:cs typeface="Arial" panose="020B0604020202020204" pitchFamily="34" charset="0"/>
              </a:rPr>
              <a:t>Lixdesanfetamina</a:t>
            </a:r>
            <a:r>
              <a:rPr lang="es-MX" sz="2000" dirty="0">
                <a:latin typeface="Arial" panose="020B0604020202020204" pitchFamily="34" charset="0"/>
                <a:cs typeface="Arial" panose="020B0604020202020204" pitchFamily="34" charset="0"/>
              </a:rPr>
              <a:t>).</a:t>
            </a:r>
          </a:p>
          <a:p>
            <a:pPr lvl="1"/>
            <a:r>
              <a:rPr lang="es-MX" sz="2000" dirty="0">
                <a:latin typeface="Arial" panose="020B0604020202020204" pitchFamily="34" charset="0"/>
                <a:cs typeface="Arial" panose="020B0604020202020204" pitchFamily="34" charset="0"/>
              </a:rPr>
              <a:t> </a:t>
            </a:r>
            <a:r>
              <a:rPr lang="es-MX" sz="2000" dirty="0">
                <a:solidFill>
                  <a:srgbClr val="F07F09"/>
                </a:solidFill>
                <a:latin typeface="Arial" panose="020B0604020202020204" pitchFamily="34" charset="0"/>
                <a:cs typeface="Arial" panose="020B0604020202020204" pitchFamily="34" charset="0"/>
              </a:rPr>
              <a:t>NO ESTIMULANTES </a:t>
            </a:r>
            <a:r>
              <a:rPr lang="es-MX" sz="2000" dirty="0">
                <a:latin typeface="Arial" panose="020B0604020202020204" pitchFamily="34" charset="0"/>
                <a:cs typeface="Arial" panose="020B0604020202020204" pitchFamily="34" charset="0"/>
              </a:rPr>
              <a:t>(Atomoxetina-ATX y </a:t>
            </a:r>
            <a:r>
              <a:rPr lang="es-MX" sz="2000" dirty="0" err="1">
                <a:latin typeface="Arial" panose="020B0604020202020204" pitchFamily="34" charset="0"/>
                <a:cs typeface="Arial" panose="020B0604020202020204" pitchFamily="34" charset="0"/>
              </a:rPr>
              <a:t>Guanfacina</a:t>
            </a:r>
            <a:r>
              <a:rPr lang="es-MX" sz="2000" dirty="0">
                <a:latin typeface="Arial" panose="020B0604020202020204" pitchFamily="34" charset="0"/>
                <a:cs typeface="Arial" panose="020B0604020202020204" pitchFamily="34" charset="0"/>
              </a:rPr>
              <a:t>).</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El criterio de la edad no es rígido, en algunos casos </a:t>
            </a:r>
            <a:r>
              <a:rPr lang="es-MX" sz="2000" dirty="0">
                <a:solidFill>
                  <a:schemeClr val="tx1">
                    <a:lumMod val="65000"/>
                    <a:lumOff val="35000"/>
                  </a:schemeClr>
                </a:solidFill>
                <a:latin typeface="Arial" panose="020B0604020202020204" pitchFamily="34" charset="0"/>
                <a:cs typeface="Arial" panose="020B0604020202020204" pitchFamily="34" charset="0"/>
              </a:rPr>
              <a:t>(AACAP,2007) </a:t>
            </a:r>
            <a:r>
              <a:rPr lang="es-MX" sz="2000" dirty="0">
                <a:latin typeface="Arial" panose="020B0604020202020204" pitchFamily="34" charset="0"/>
                <a:cs typeface="Arial" panose="020B0604020202020204" pitchFamily="34" charset="0"/>
              </a:rPr>
              <a:t>es más que defendible su uso antes de los seis años debido a la repercusión funcional (valorar riesgo/beneficio).</a:t>
            </a:r>
          </a:p>
          <a:p>
            <a:r>
              <a:rPr lang="es-ES" sz="2000" dirty="0">
                <a:latin typeface="Arial" panose="020B0604020202020204" pitchFamily="34" charset="0"/>
                <a:cs typeface="Arial" panose="020B0604020202020204" pitchFamily="34" charset="0"/>
              </a:rPr>
              <a:t>Actúan incrementando la disponibilidad de dopamina y/o noradrenalina en el espacio intersináptico de circuitos </a:t>
            </a:r>
            <a:r>
              <a:rPr lang="es-ES" sz="2000" dirty="0" err="1">
                <a:latin typeface="Arial" panose="020B0604020202020204" pitchFamily="34" charset="0"/>
                <a:cs typeface="Arial" panose="020B0604020202020204" pitchFamily="34" charset="0"/>
              </a:rPr>
              <a:t>fronto-estriatados</a:t>
            </a:r>
            <a:r>
              <a:rPr lang="es-ES" sz="2000" dirty="0">
                <a:latin typeface="Arial" panose="020B0604020202020204" pitchFamily="34" charset="0"/>
                <a:cs typeface="Arial" panose="020B0604020202020204" pitchFamily="34" charset="0"/>
              </a:rPr>
              <a:t> (mejoran impulso cerebral).</a:t>
            </a:r>
            <a:endParaRPr lang="es-MX"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09250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D2EAA35-9E74-4E08-A7AA-7248A902C92A}"/>
              </a:ext>
            </a:extLst>
          </p:cNvPr>
          <p:cNvGraphicFramePr>
            <a:graphicFrameLocks noGrp="1"/>
          </p:cNvGraphicFramePr>
          <p:nvPr>
            <p:extLst>
              <p:ext uri="{D42A27DB-BD31-4B8C-83A1-F6EECF244321}">
                <p14:modId xmlns:p14="http://schemas.microsoft.com/office/powerpoint/2010/main" val="1728426446"/>
              </p:ext>
            </p:extLst>
          </p:nvPr>
        </p:nvGraphicFramePr>
        <p:xfrm>
          <a:off x="224644" y="242647"/>
          <a:ext cx="8694711" cy="6372706"/>
        </p:xfrm>
        <a:graphic>
          <a:graphicData uri="http://schemas.openxmlformats.org/drawingml/2006/table">
            <a:tbl>
              <a:tblPr firstRow="1" bandRow="1">
                <a:tableStyleId>{5C22544A-7EE6-4342-B048-85BDC9FD1C3A}</a:tableStyleId>
              </a:tblPr>
              <a:tblGrid>
                <a:gridCol w="1882439">
                  <a:extLst>
                    <a:ext uri="{9D8B030D-6E8A-4147-A177-3AD203B41FA5}">
                      <a16:colId xmlns:a16="http://schemas.microsoft.com/office/drawing/2014/main" val="191623677"/>
                    </a:ext>
                  </a:extLst>
                </a:gridCol>
                <a:gridCol w="1643277">
                  <a:extLst>
                    <a:ext uri="{9D8B030D-6E8A-4147-A177-3AD203B41FA5}">
                      <a16:colId xmlns:a16="http://schemas.microsoft.com/office/drawing/2014/main" val="32892111"/>
                    </a:ext>
                  </a:extLst>
                </a:gridCol>
                <a:gridCol w="2234978">
                  <a:extLst>
                    <a:ext uri="{9D8B030D-6E8A-4147-A177-3AD203B41FA5}">
                      <a16:colId xmlns:a16="http://schemas.microsoft.com/office/drawing/2014/main" val="1859047409"/>
                    </a:ext>
                  </a:extLst>
                </a:gridCol>
                <a:gridCol w="2934017">
                  <a:extLst>
                    <a:ext uri="{9D8B030D-6E8A-4147-A177-3AD203B41FA5}">
                      <a16:colId xmlns:a16="http://schemas.microsoft.com/office/drawing/2014/main" val="3889663094"/>
                    </a:ext>
                  </a:extLst>
                </a:gridCol>
              </a:tblGrid>
              <a:tr h="586959">
                <a:tc>
                  <a:txBody>
                    <a:bodyPr/>
                    <a:lstStyle/>
                    <a:p>
                      <a:pPr algn="ctr"/>
                      <a:r>
                        <a:rPr lang="es-ES" sz="1500" dirty="0">
                          <a:latin typeface="Arial" panose="020B0604020202020204" pitchFamily="34" charset="0"/>
                          <a:cs typeface="Arial" panose="020B0604020202020204" pitchFamily="34" charset="0"/>
                        </a:rPr>
                        <a:t>FARMACOS ESTIMULANTES </a:t>
                      </a:r>
                    </a:p>
                  </a:txBody>
                  <a:tcPr anchor="ctr"/>
                </a:tc>
                <a:tc>
                  <a:txBody>
                    <a:bodyPr/>
                    <a:lstStyle/>
                    <a:p>
                      <a:pPr algn="ctr"/>
                      <a:r>
                        <a:rPr lang="es-ES" sz="1500" dirty="0">
                          <a:latin typeface="Arial" panose="020B0604020202020204" pitchFamily="34" charset="0"/>
                          <a:cs typeface="Arial" panose="020B0604020202020204" pitchFamily="34" charset="0"/>
                        </a:rPr>
                        <a:t>TIPO  </a:t>
                      </a:r>
                    </a:p>
                  </a:txBody>
                  <a:tcPr anchor="ctr"/>
                </a:tc>
                <a:tc>
                  <a:txBody>
                    <a:bodyPr/>
                    <a:lstStyle/>
                    <a:p>
                      <a:pPr algn="ctr"/>
                      <a:r>
                        <a:rPr lang="es-ES" sz="1500" dirty="0">
                          <a:latin typeface="Arial" panose="020B0604020202020204" pitchFamily="34" charset="0"/>
                          <a:cs typeface="Arial" panose="020B0604020202020204" pitchFamily="34" charset="0"/>
                        </a:rPr>
                        <a:t>DURACIÓN</a:t>
                      </a:r>
                    </a:p>
                  </a:txBody>
                  <a:tcPr anchor="ctr"/>
                </a:tc>
                <a:tc>
                  <a:txBody>
                    <a:bodyPr/>
                    <a:lstStyle/>
                    <a:p>
                      <a:pPr algn="ctr"/>
                      <a:r>
                        <a:rPr lang="es-ES" sz="1500" dirty="0">
                          <a:latin typeface="Arial" panose="020B0604020202020204" pitchFamily="34" charset="0"/>
                          <a:cs typeface="Arial" panose="020B0604020202020204" pitchFamily="34" charset="0"/>
                        </a:rPr>
                        <a:t>INDICACIÓN</a:t>
                      </a:r>
                    </a:p>
                  </a:txBody>
                  <a:tcPr anchor="ctr"/>
                </a:tc>
                <a:extLst>
                  <a:ext uri="{0D108BD9-81ED-4DB2-BD59-A6C34878D82A}">
                    <a16:rowId xmlns:a16="http://schemas.microsoft.com/office/drawing/2014/main" val="1996425153"/>
                  </a:ext>
                </a:extLst>
              </a:tr>
              <a:tr h="1341622">
                <a:tc>
                  <a:txBody>
                    <a:bodyPr/>
                    <a:lstStyle/>
                    <a:p>
                      <a:pPr algn="ctr"/>
                      <a:r>
                        <a:rPr lang="es-ES" sz="1500" b="1" i="1" dirty="0">
                          <a:solidFill>
                            <a:srgbClr val="0070C0"/>
                          </a:solidFill>
                          <a:effectLst/>
                          <a:latin typeface="Arial" panose="020B0604020202020204" pitchFamily="34" charset="0"/>
                          <a:cs typeface="Arial" panose="020B0604020202020204" pitchFamily="34" charset="0"/>
                        </a:rPr>
                        <a:t>Metilfenidato (MPH) </a:t>
                      </a:r>
                    </a:p>
                  </a:txBody>
                  <a:tcPr anchor="ctr"/>
                </a:tc>
                <a:tc>
                  <a:txBody>
                    <a:bodyPr/>
                    <a:lstStyle/>
                    <a:p>
                      <a:pPr algn="l"/>
                      <a:r>
                        <a:rPr lang="es-E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Estimulantes de liberación: </a:t>
                      </a:r>
                    </a:p>
                    <a:p>
                      <a:pPr marL="0" indent="0" algn="l">
                        <a:buFontTx/>
                        <a:buNone/>
                      </a:pPr>
                      <a:r>
                        <a:rPr lang="es-E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Inmediata , intermedia, prolongada</a:t>
                      </a:r>
                    </a:p>
                  </a:txBody>
                  <a:tcPr anchor="ctr"/>
                </a:tc>
                <a:tc>
                  <a:txBody>
                    <a:bodyPr/>
                    <a:lstStyle/>
                    <a:p>
                      <a:pPr algn="ctr"/>
                      <a:r>
                        <a:rPr lang="es-E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Acción prolongada entre 4 y 12 horas según el fármaco </a:t>
                      </a:r>
                    </a:p>
                  </a:txBody>
                  <a:tcPr anchor="ctr"/>
                </a:tc>
                <a:tc>
                  <a:txBody>
                    <a:bodyPr/>
                    <a:lstStyle/>
                    <a:p>
                      <a:pPr algn="ctr"/>
                      <a:r>
                        <a:rPr lang="es-ES" sz="15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TDAH y con comorbilidad TC  y TND</a:t>
                      </a:r>
                    </a:p>
                  </a:txBody>
                  <a:tcPr anchor="ctr"/>
                </a:tc>
                <a:extLst>
                  <a:ext uri="{0D108BD9-81ED-4DB2-BD59-A6C34878D82A}">
                    <a16:rowId xmlns:a16="http://schemas.microsoft.com/office/drawing/2014/main" val="1072605531"/>
                  </a:ext>
                </a:extLst>
              </a:tr>
              <a:tr h="586959">
                <a:tc>
                  <a:txBody>
                    <a:bodyPr/>
                    <a:lstStyle/>
                    <a:p>
                      <a:r>
                        <a:rPr lang="es-ES" sz="1500" b="1" dirty="0">
                          <a:latin typeface="Arial" panose="020B0604020202020204" pitchFamily="34" charset="0"/>
                          <a:cs typeface="Arial" panose="020B0604020202020204" pitchFamily="34" charset="0"/>
                        </a:rPr>
                        <a:t>Rubifen / Medicebran</a:t>
                      </a:r>
                    </a:p>
                  </a:txBody>
                  <a:tcPr/>
                </a:tc>
                <a:tc>
                  <a:txBody>
                    <a:bodyPr/>
                    <a:lstStyle/>
                    <a:p>
                      <a:r>
                        <a:rPr lang="es-ES" sz="1500" dirty="0">
                          <a:latin typeface="Arial" panose="020B0604020202020204" pitchFamily="34" charset="0"/>
                          <a:cs typeface="Arial" panose="020B0604020202020204" pitchFamily="34" charset="0"/>
                        </a:rPr>
                        <a:t>De liberación inmediata </a:t>
                      </a:r>
                    </a:p>
                  </a:txBody>
                  <a:tcPr/>
                </a:tc>
                <a:tc>
                  <a:txBody>
                    <a:bodyPr/>
                    <a:lstStyle/>
                    <a:p>
                      <a:r>
                        <a:rPr lang="es-ES" sz="1500" dirty="0">
                          <a:latin typeface="Arial" panose="020B0604020202020204" pitchFamily="34" charset="0"/>
                          <a:cs typeface="Arial" panose="020B0604020202020204" pitchFamily="34" charset="0"/>
                        </a:rPr>
                        <a:t>empieza a los 30 min hasta  4-6hrs</a:t>
                      </a:r>
                    </a:p>
                  </a:txBody>
                  <a:tcPr/>
                </a:tc>
                <a:tc>
                  <a:txBody>
                    <a:bodyPr/>
                    <a:lstStyle/>
                    <a:p>
                      <a:r>
                        <a:rPr lang="es-ES" sz="1500" dirty="0">
                          <a:latin typeface="Arial" panose="020B0604020202020204" pitchFamily="34" charset="0"/>
                          <a:cs typeface="Arial" panose="020B0604020202020204" pitchFamily="34" charset="0"/>
                        </a:rPr>
                        <a:t>Acelerador del MPH por la mañana o por la tarde. </a:t>
                      </a:r>
                    </a:p>
                  </a:txBody>
                  <a:tcPr/>
                </a:tc>
                <a:extLst>
                  <a:ext uri="{0D108BD9-81ED-4DB2-BD59-A6C34878D82A}">
                    <a16:rowId xmlns:a16="http://schemas.microsoft.com/office/drawing/2014/main" val="3096350427"/>
                  </a:ext>
                </a:extLst>
              </a:tr>
              <a:tr h="838514">
                <a:tc>
                  <a:txBody>
                    <a:bodyPr/>
                    <a:lstStyle/>
                    <a:p>
                      <a:r>
                        <a:rPr lang="es-ES" sz="1500" b="1" dirty="0">
                          <a:latin typeface="Arial" panose="020B0604020202020204" pitchFamily="34" charset="0"/>
                          <a:cs typeface="Arial" panose="020B0604020202020204" pitchFamily="34" charset="0"/>
                        </a:rPr>
                        <a:t>Medikinet </a:t>
                      </a:r>
                    </a:p>
                  </a:txBody>
                  <a:tcPr/>
                </a:tc>
                <a:tc>
                  <a:txBody>
                    <a:bodyPr/>
                    <a:lstStyle/>
                    <a:p>
                      <a:r>
                        <a:rPr lang="es-ES" sz="1500" dirty="0">
                          <a:latin typeface="Arial" panose="020B0604020202020204" pitchFamily="34" charset="0"/>
                          <a:cs typeface="Arial" panose="020B0604020202020204" pitchFamily="34" charset="0"/>
                        </a:rPr>
                        <a:t>Liberación intermedia y prolongada </a:t>
                      </a:r>
                    </a:p>
                  </a:txBody>
                  <a:tcPr/>
                </a:tc>
                <a:tc>
                  <a:txBody>
                    <a:bodyPr/>
                    <a:lstStyle/>
                    <a:p>
                      <a:r>
                        <a:rPr lang="es-ES" sz="1500" dirty="0">
                          <a:latin typeface="Arial" panose="020B0604020202020204" pitchFamily="34" charset="0"/>
                          <a:cs typeface="Arial" panose="020B0604020202020204" pitchFamily="34" charset="0"/>
                        </a:rPr>
                        <a:t>Inicio a los entre 30 -60 min con duración hasta de 8hrs </a:t>
                      </a:r>
                    </a:p>
                  </a:txBody>
                  <a:tcPr/>
                </a:tc>
                <a:tc>
                  <a:txBody>
                    <a:bodyPr/>
                    <a:lstStyle/>
                    <a:p>
                      <a:r>
                        <a:rPr lang="es-ES" sz="1500" dirty="0">
                          <a:latin typeface="Arial" panose="020B0604020202020204" pitchFamily="34" charset="0"/>
                          <a:cs typeface="Arial" panose="020B0604020202020204" pitchFamily="34" charset="0"/>
                        </a:rPr>
                        <a:t>-Toma diaria, en ocasiones dos tomas en tareas escolares</a:t>
                      </a:r>
                    </a:p>
                  </a:txBody>
                  <a:tcPr/>
                </a:tc>
                <a:extLst>
                  <a:ext uri="{0D108BD9-81ED-4DB2-BD59-A6C34878D82A}">
                    <a16:rowId xmlns:a16="http://schemas.microsoft.com/office/drawing/2014/main" val="4219052356"/>
                  </a:ext>
                </a:extLst>
              </a:tr>
              <a:tr h="1090069">
                <a:tc>
                  <a:txBody>
                    <a:bodyPr/>
                    <a:lstStyle/>
                    <a:p>
                      <a:r>
                        <a:rPr lang="es-ES" sz="1500" b="1" dirty="0">
                          <a:latin typeface="Arial" panose="020B0604020202020204" pitchFamily="34" charset="0"/>
                          <a:cs typeface="Arial" panose="020B0604020202020204" pitchFamily="34" charset="0"/>
                        </a:rPr>
                        <a:t>Equasym </a:t>
                      </a:r>
                    </a:p>
                  </a:txBody>
                  <a:tcPr/>
                </a:tc>
                <a:tc>
                  <a:txBody>
                    <a:bodyPr/>
                    <a:lstStyle/>
                    <a:p>
                      <a:r>
                        <a:rPr lang="es-ES" sz="1500" dirty="0">
                          <a:latin typeface="Arial" panose="020B0604020202020204" pitchFamily="34" charset="0"/>
                          <a:cs typeface="Arial" panose="020B0604020202020204" pitchFamily="34" charset="0"/>
                        </a:rPr>
                        <a:t>30% liberación inmediata 70% prolongada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500" dirty="0">
                          <a:latin typeface="Arial" panose="020B0604020202020204" pitchFamily="34" charset="0"/>
                          <a:cs typeface="Arial" panose="020B0604020202020204" pitchFamily="34" charset="0"/>
                        </a:rPr>
                        <a:t>Inicio a los entre 30 – 60 min con duración hasta de 8hrs </a:t>
                      </a:r>
                    </a:p>
                    <a:p>
                      <a:endParaRPr lang="es-ES" sz="1500" dirty="0">
                        <a:latin typeface="Arial" panose="020B0604020202020204" pitchFamily="34" charset="0"/>
                        <a:cs typeface="Arial" panose="020B0604020202020204" pitchFamily="34" charset="0"/>
                      </a:endParaRPr>
                    </a:p>
                  </a:txBody>
                  <a:tcPr/>
                </a:tc>
                <a:tc>
                  <a:txBody>
                    <a:bodyPr/>
                    <a:lstStyle/>
                    <a:p>
                      <a:r>
                        <a:rPr lang="es-ES" sz="1500" dirty="0">
                          <a:latin typeface="Arial" panose="020B0604020202020204" pitchFamily="34" charset="0"/>
                          <a:cs typeface="Arial" panose="020B0604020202020204" pitchFamily="34" charset="0"/>
                        </a:rPr>
                        <a:t>- Dificultades para el control </a:t>
                      </a:r>
                    </a:p>
                  </a:txBody>
                  <a:tcPr/>
                </a:tc>
                <a:extLst>
                  <a:ext uri="{0D108BD9-81ED-4DB2-BD59-A6C34878D82A}">
                    <a16:rowId xmlns:a16="http://schemas.microsoft.com/office/drawing/2014/main" val="701444759"/>
                  </a:ext>
                </a:extLst>
              </a:tr>
              <a:tr h="838514">
                <a:tc>
                  <a:txBody>
                    <a:bodyPr/>
                    <a:lstStyle/>
                    <a:p>
                      <a:r>
                        <a:rPr lang="es-ES" sz="1500" b="1" dirty="0">
                          <a:latin typeface="Arial" panose="020B0604020202020204" pitchFamily="34" charset="0"/>
                          <a:cs typeface="Arial" panose="020B0604020202020204" pitchFamily="34" charset="0"/>
                        </a:rPr>
                        <a:t>Concerta </a:t>
                      </a:r>
                    </a:p>
                  </a:txBody>
                  <a:tcPr/>
                </a:tc>
                <a:tc>
                  <a:txBody>
                    <a:bodyPr/>
                    <a:lstStyle/>
                    <a:p>
                      <a:r>
                        <a:rPr lang="es-ES" sz="1500" dirty="0">
                          <a:latin typeface="Arial" panose="020B0604020202020204" pitchFamily="34" charset="0"/>
                          <a:cs typeface="Arial" panose="020B0604020202020204" pitchFamily="34" charset="0"/>
                        </a:rPr>
                        <a:t>Liberación prolongada</a:t>
                      </a:r>
                    </a:p>
                  </a:txBody>
                  <a:tcPr/>
                </a:tc>
                <a:tc>
                  <a:txBody>
                    <a:bodyPr/>
                    <a:lstStyle/>
                    <a:p>
                      <a:r>
                        <a:rPr lang="es-ES" sz="1500" dirty="0">
                          <a:latin typeface="Arial" panose="020B0604020202020204" pitchFamily="34" charset="0"/>
                          <a:cs typeface="Arial" panose="020B0604020202020204" pitchFamily="34" charset="0"/>
                        </a:rPr>
                        <a:t>Liberación a lo largo de 12 horas </a:t>
                      </a:r>
                    </a:p>
                  </a:txBody>
                  <a:tcPr/>
                </a:tc>
                <a:tc>
                  <a:txBody>
                    <a:bodyPr/>
                    <a:lstStyle/>
                    <a:p>
                      <a:r>
                        <a:rPr lang="es-ES" sz="1500" dirty="0">
                          <a:latin typeface="Arial" panose="020B0604020202020204" pitchFamily="34" charset="0"/>
                          <a:cs typeface="Arial" panose="020B0604020202020204" pitchFamily="34" charset="0"/>
                        </a:rPr>
                        <a:t>- Aumento riesgo de insomnio </a:t>
                      </a:r>
                    </a:p>
                  </a:txBody>
                  <a:tcPr/>
                </a:tc>
                <a:extLst>
                  <a:ext uri="{0D108BD9-81ED-4DB2-BD59-A6C34878D82A}">
                    <a16:rowId xmlns:a16="http://schemas.microsoft.com/office/drawing/2014/main" val="2416033602"/>
                  </a:ext>
                </a:extLst>
              </a:tr>
              <a:tr h="1090069">
                <a:tc>
                  <a:txBody>
                    <a:bodyPr/>
                    <a:lstStyle/>
                    <a:p>
                      <a:pPr algn="ctr"/>
                      <a:r>
                        <a:rPr lang="es-ES" sz="1500" b="1" i="1" dirty="0">
                          <a:solidFill>
                            <a:srgbClr val="0070C0"/>
                          </a:solidFill>
                          <a:effectLst/>
                          <a:latin typeface="Arial" panose="020B0604020202020204" pitchFamily="34" charset="0"/>
                          <a:cs typeface="Arial" panose="020B0604020202020204" pitchFamily="34" charset="0"/>
                        </a:rPr>
                        <a:t>Lisdexanfetamina</a:t>
                      </a:r>
                    </a:p>
                    <a:p>
                      <a:r>
                        <a:rPr lang="es-ES" sz="1500" b="1" dirty="0">
                          <a:latin typeface="Arial" panose="020B0604020202020204" pitchFamily="34" charset="0"/>
                          <a:cs typeface="Arial" panose="020B0604020202020204" pitchFamily="34" charset="0"/>
                        </a:rPr>
                        <a:t>Elvanse</a:t>
                      </a:r>
                    </a:p>
                  </a:txBody>
                  <a:tcPr/>
                </a:tc>
                <a:tc>
                  <a:txBody>
                    <a:bodyPr/>
                    <a:lstStyle/>
                    <a:p>
                      <a:endParaRPr lang="es-ES" sz="1500" dirty="0">
                        <a:latin typeface="Arial" panose="020B0604020202020204" pitchFamily="34" charset="0"/>
                        <a:cs typeface="Arial" panose="020B0604020202020204" pitchFamily="34" charset="0"/>
                      </a:endParaRPr>
                    </a:p>
                  </a:txBody>
                  <a:tcPr/>
                </a:tc>
                <a:tc>
                  <a:txBody>
                    <a:bodyPr/>
                    <a:lstStyle/>
                    <a:p>
                      <a:r>
                        <a:rPr lang="es-ES" sz="1500" dirty="0">
                          <a:latin typeface="Arial" panose="020B0604020202020204" pitchFamily="34" charset="0"/>
                          <a:cs typeface="Arial" panose="020B0604020202020204" pitchFamily="34" charset="0"/>
                        </a:rPr>
                        <a:t>Efectos en 1 hora desde consumo hasta 4, duración 13 hrs </a:t>
                      </a:r>
                    </a:p>
                  </a:txBody>
                  <a:tcPr/>
                </a:tc>
                <a:tc>
                  <a:txBody>
                    <a:bodyPr/>
                    <a:lstStyle/>
                    <a:p>
                      <a:r>
                        <a:rPr lang="es-ES" sz="1500" dirty="0">
                          <a:latin typeface="Arial" panose="020B0604020202020204" pitchFamily="34" charset="0"/>
                          <a:cs typeface="Arial" panose="020B0604020202020204" pitchFamily="34" charset="0"/>
                        </a:rPr>
                        <a:t>Mayor duración que el MPH</a:t>
                      </a:r>
                    </a:p>
                    <a:p>
                      <a:r>
                        <a:rPr lang="es-ES" sz="1500" dirty="0">
                          <a:latin typeface="Arial" panose="020B0604020202020204" pitchFamily="34" charset="0"/>
                          <a:cs typeface="Arial" panose="020B0604020202020204" pitchFamily="34" charset="0"/>
                        </a:rPr>
                        <a:t>- Puede afectar el crecimiento y la talla.</a:t>
                      </a:r>
                    </a:p>
                  </a:txBody>
                  <a:tcPr/>
                </a:tc>
                <a:extLst>
                  <a:ext uri="{0D108BD9-81ED-4DB2-BD59-A6C34878D82A}">
                    <a16:rowId xmlns:a16="http://schemas.microsoft.com/office/drawing/2014/main" val="4012373958"/>
                  </a:ext>
                </a:extLst>
              </a:tr>
            </a:tbl>
          </a:graphicData>
        </a:graphic>
      </p:graphicFrame>
    </p:spTree>
    <p:extLst>
      <p:ext uri="{BB962C8B-B14F-4D97-AF65-F5344CB8AC3E}">
        <p14:creationId xmlns:p14="http://schemas.microsoft.com/office/powerpoint/2010/main" val="1258591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5A3BDD84-A0FC-4A29-A4D0-16445376F91B}"/>
              </a:ext>
            </a:extLst>
          </p:cNvPr>
          <p:cNvGraphicFramePr>
            <a:graphicFrameLocks noGrp="1"/>
          </p:cNvGraphicFramePr>
          <p:nvPr>
            <p:extLst>
              <p:ext uri="{D42A27DB-BD31-4B8C-83A1-F6EECF244321}">
                <p14:modId xmlns:p14="http://schemas.microsoft.com/office/powerpoint/2010/main" val="1316810256"/>
              </p:ext>
            </p:extLst>
          </p:nvPr>
        </p:nvGraphicFramePr>
        <p:xfrm>
          <a:off x="683568" y="976805"/>
          <a:ext cx="8064897" cy="4904389"/>
        </p:xfrm>
        <a:graphic>
          <a:graphicData uri="http://schemas.openxmlformats.org/drawingml/2006/table">
            <a:tbl>
              <a:tblPr firstRow="1" bandRow="1">
                <a:tableStyleId>{5C22544A-7EE6-4342-B048-85BDC9FD1C3A}</a:tableStyleId>
              </a:tblPr>
              <a:tblGrid>
                <a:gridCol w="2207658">
                  <a:extLst>
                    <a:ext uri="{9D8B030D-6E8A-4147-A177-3AD203B41FA5}">
                      <a16:colId xmlns:a16="http://schemas.microsoft.com/office/drawing/2014/main" val="191623677"/>
                    </a:ext>
                  </a:extLst>
                </a:gridCol>
                <a:gridCol w="1766127">
                  <a:extLst>
                    <a:ext uri="{9D8B030D-6E8A-4147-A177-3AD203B41FA5}">
                      <a16:colId xmlns:a16="http://schemas.microsoft.com/office/drawing/2014/main" val="32892111"/>
                    </a:ext>
                  </a:extLst>
                </a:gridCol>
                <a:gridCol w="1501208">
                  <a:extLst>
                    <a:ext uri="{9D8B030D-6E8A-4147-A177-3AD203B41FA5}">
                      <a16:colId xmlns:a16="http://schemas.microsoft.com/office/drawing/2014/main" val="1859047409"/>
                    </a:ext>
                  </a:extLst>
                </a:gridCol>
                <a:gridCol w="2589904">
                  <a:extLst>
                    <a:ext uri="{9D8B030D-6E8A-4147-A177-3AD203B41FA5}">
                      <a16:colId xmlns:a16="http://schemas.microsoft.com/office/drawing/2014/main" val="3889663094"/>
                    </a:ext>
                  </a:extLst>
                </a:gridCol>
              </a:tblGrid>
              <a:tr h="864096">
                <a:tc>
                  <a:txBody>
                    <a:bodyPr/>
                    <a:lstStyle/>
                    <a:p>
                      <a:pPr algn="ctr"/>
                      <a:r>
                        <a:rPr lang="es-E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FARMACOS NO ESTIMULANTES</a:t>
                      </a:r>
                    </a:p>
                  </a:txBody>
                  <a:tcPr anchor="ctr">
                    <a:solidFill>
                      <a:srgbClr val="F07F09"/>
                    </a:solidFill>
                  </a:tcPr>
                </a:tc>
                <a:tc>
                  <a:txBody>
                    <a:bodyPr/>
                    <a:lstStyle/>
                    <a:p>
                      <a:pPr algn="ctr"/>
                      <a:r>
                        <a:rPr lang="es-ES" sz="1600" dirty="0">
                          <a:latin typeface="Arial" panose="020B0604020202020204" pitchFamily="34" charset="0"/>
                          <a:cs typeface="Arial" panose="020B0604020202020204" pitchFamily="34" charset="0"/>
                        </a:rPr>
                        <a:t>TIPO  </a:t>
                      </a:r>
                    </a:p>
                  </a:txBody>
                  <a:tcPr anchor="ctr"/>
                </a:tc>
                <a:tc>
                  <a:txBody>
                    <a:bodyPr/>
                    <a:lstStyle/>
                    <a:p>
                      <a:pPr algn="ctr"/>
                      <a:r>
                        <a:rPr lang="es-ES" sz="1600" dirty="0">
                          <a:latin typeface="Arial" panose="020B0604020202020204" pitchFamily="34" charset="0"/>
                          <a:cs typeface="Arial" panose="020B0604020202020204" pitchFamily="34" charset="0"/>
                        </a:rPr>
                        <a:t>DURACIÓN</a:t>
                      </a:r>
                    </a:p>
                  </a:txBody>
                  <a:tcPr anchor="ctr"/>
                </a:tc>
                <a:tc>
                  <a:txBody>
                    <a:bodyPr/>
                    <a:lstStyle/>
                    <a:p>
                      <a:pPr algn="ctr"/>
                      <a:r>
                        <a:rPr lang="es-ES" sz="1600" dirty="0">
                          <a:latin typeface="Arial" panose="020B0604020202020204" pitchFamily="34" charset="0"/>
                          <a:cs typeface="Arial" panose="020B0604020202020204" pitchFamily="34" charset="0"/>
                        </a:rPr>
                        <a:t>INDICACIÓN</a:t>
                      </a:r>
                    </a:p>
                  </a:txBody>
                  <a:tcPr anchor="ctr"/>
                </a:tc>
                <a:extLst>
                  <a:ext uri="{0D108BD9-81ED-4DB2-BD59-A6C34878D82A}">
                    <a16:rowId xmlns:a16="http://schemas.microsoft.com/office/drawing/2014/main" val="1996425153"/>
                  </a:ext>
                </a:extLst>
              </a:tr>
              <a:tr h="1311274">
                <a:tc>
                  <a:txBody>
                    <a:bodyPr/>
                    <a:lstStyle/>
                    <a:p>
                      <a:pPr algn="ctr"/>
                      <a:r>
                        <a:rPr lang="es-ES" sz="1600" b="1" i="1" dirty="0">
                          <a:solidFill>
                            <a:srgbClr val="0070C0"/>
                          </a:solidFill>
                          <a:effectLst/>
                          <a:latin typeface="Arial" panose="020B0604020202020204" pitchFamily="34" charset="0"/>
                          <a:cs typeface="Arial" panose="020B0604020202020204" pitchFamily="34" charset="0"/>
                        </a:rPr>
                        <a:t>Atomoxetina </a:t>
                      </a:r>
                    </a:p>
                    <a:p>
                      <a:pPr algn="ctr"/>
                      <a:r>
                        <a:rPr lang="es-ES" sz="1600" b="1" i="0" dirty="0" err="1">
                          <a:solidFill>
                            <a:schemeClr val="tx1"/>
                          </a:solidFill>
                          <a:effectLst/>
                          <a:latin typeface="Arial" panose="020B0604020202020204" pitchFamily="34" charset="0"/>
                          <a:cs typeface="Arial" panose="020B0604020202020204" pitchFamily="34" charset="0"/>
                        </a:rPr>
                        <a:t>Strattera</a:t>
                      </a:r>
                      <a:endParaRPr lang="es-ES" sz="1600" b="1" i="0" dirty="0">
                        <a:solidFill>
                          <a:schemeClr val="tx1"/>
                        </a:solidFill>
                        <a:effectLst/>
                        <a:latin typeface="Arial" panose="020B0604020202020204" pitchFamily="34" charset="0"/>
                        <a:cs typeface="Arial" panose="020B0604020202020204" pitchFamily="34" charset="0"/>
                      </a:endParaRPr>
                    </a:p>
                    <a:p>
                      <a:pPr algn="ctr"/>
                      <a:endParaRPr lang="es-ES" sz="1600" b="0" dirty="0">
                        <a:effectLst/>
                        <a:latin typeface="Arial" panose="020B0604020202020204" pitchFamily="34" charset="0"/>
                        <a:cs typeface="Arial" panose="020B0604020202020204" pitchFamily="34" charset="0"/>
                      </a:endParaRPr>
                    </a:p>
                    <a:p>
                      <a:pPr algn="ctr"/>
                      <a:r>
                        <a:rPr lang="es-ES" sz="1600" b="0" dirty="0">
                          <a:effectLst/>
                          <a:latin typeface="Arial" panose="020B0604020202020204" pitchFamily="34" charset="0"/>
                          <a:cs typeface="Arial" panose="020B0604020202020204" pitchFamily="34" charset="0"/>
                        </a:rPr>
                        <a:t>2da opción al metilfenidato</a:t>
                      </a:r>
                    </a:p>
                  </a:txBody>
                  <a:tcPr anchor="ctr"/>
                </a:tc>
                <a:tc>
                  <a:txBody>
                    <a:bodyPr/>
                    <a:lstStyle/>
                    <a:p>
                      <a:r>
                        <a:rPr lang="es-ES" sz="1600" dirty="0">
                          <a:latin typeface="Arial" panose="020B0604020202020204" pitchFamily="34" charset="0"/>
                          <a:cs typeface="Arial" panose="020B0604020202020204" pitchFamily="34" charset="0"/>
                        </a:rPr>
                        <a:t>No estimulante </a:t>
                      </a:r>
                    </a:p>
                  </a:txBody>
                  <a:tcPr/>
                </a:tc>
                <a:tc>
                  <a:txBody>
                    <a:bodyPr/>
                    <a:lstStyle/>
                    <a:p>
                      <a:r>
                        <a:rPr lang="es-ES" sz="1600" dirty="0">
                          <a:latin typeface="Arial" panose="020B0604020202020204" pitchFamily="34" charset="0"/>
                          <a:cs typeface="Arial" panose="020B0604020202020204" pitchFamily="34" charset="0"/>
                        </a:rPr>
                        <a:t>Vida media de 20 </a:t>
                      </a:r>
                      <a:r>
                        <a:rPr lang="es-ES" sz="1600" dirty="0" err="1">
                          <a:latin typeface="Arial" panose="020B0604020202020204" pitchFamily="34" charset="0"/>
                          <a:cs typeface="Arial" panose="020B0604020202020204" pitchFamily="34" charset="0"/>
                        </a:rPr>
                        <a:t>hrs</a:t>
                      </a:r>
                      <a:r>
                        <a:rPr lang="es-ES" sz="1600" dirty="0">
                          <a:latin typeface="Arial" panose="020B0604020202020204" pitchFamily="34" charset="0"/>
                          <a:cs typeface="Arial" panose="020B0604020202020204" pitchFamily="34" charset="0"/>
                        </a:rPr>
                        <a:t> </a:t>
                      </a:r>
                    </a:p>
                  </a:txBody>
                  <a:tcPr/>
                </a:tc>
                <a:tc>
                  <a:txBody>
                    <a:bodyPr/>
                    <a:lstStyle/>
                    <a:p>
                      <a:r>
                        <a:rPr lang="es-ES" sz="1600" dirty="0">
                          <a:latin typeface="Arial" panose="020B0604020202020204" pitchFamily="34" charset="0"/>
                          <a:cs typeface="Arial" panose="020B0604020202020204" pitchFamily="34" charset="0"/>
                        </a:rPr>
                        <a:t>Desde los 6 años, efectivo en los síntomas del TDAH y TND</a:t>
                      </a:r>
                    </a:p>
                  </a:txBody>
                  <a:tcPr/>
                </a:tc>
                <a:extLst>
                  <a:ext uri="{0D108BD9-81ED-4DB2-BD59-A6C34878D82A}">
                    <a16:rowId xmlns:a16="http://schemas.microsoft.com/office/drawing/2014/main" val="1072605531"/>
                  </a:ext>
                </a:extLst>
              </a:tr>
              <a:tr h="1311274">
                <a:tc>
                  <a:txBody>
                    <a:bodyPr/>
                    <a:lstStyle/>
                    <a:p>
                      <a:pPr algn="ctr"/>
                      <a:r>
                        <a:rPr lang="es-ES" sz="1600" b="1" i="1" dirty="0" err="1">
                          <a:solidFill>
                            <a:srgbClr val="0070C0"/>
                          </a:solidFill>
                          <a:effectLst/>
                          <a:latin typeface="Arial" panose="020B0604020202020204" pitchFamily="34" charset="0"/>
                          <a:cs typeface="Arial" panose="020B0604020202020204" pitchFamily="34" charset="0"/>
                        </a:rPr>
                        <a:t>Guanfancina</a:t>
                      </a:r>
                      <a:endParaRPr lang="es-ES" sz="1600" b="1" i="1" dirty="0">
                        <a:solidFill>
                          <a:srgbClr val="0070C0"/>
                        </a:solidFill>
                        <a:effectLst/>
                        <a:latin typeface="Arial" panose="020B0604020202020204" pitchFamily="34" charset="0"/>
                        <a:cs typeface="Arial" panose="020B0604020202020204" pitchFamily="34" charset="0"/>
                      </a:endParaRPr>
                    </a:p>
                    <a:p>
                      <a:pPr algn="ctr"/>
                      <a:endParaRPr lang="es-ES" sz="1600" b="1"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l"/>
                      <a:r>
                        <a:rPr lang="es-ES" sz="1600" b="1" dirty="0">
                          <a:effectLst/>
                          <a:latin typeface="Arial" panose="020B0604020202020204" pitchFamily="34" charset="0"/>
                          <a:cs typeface="Arial" panose="020B0604020202020204" pitchFamily="34" charset="0"/>
                        </a:rPr>
                        <a:t>Intuniv </a:t>
                      </a:r>
                    </a:p>
                  </a:txBody>
                  <a:tcPr anchor="ctr"/>
                </a:tc>
                <a:tc>
                  <a:txBody>
                    <a:bodyPr/>
                    <a:lstStyle/>
                    <a:p>
                      <a:r>
                        <a:rPr lang="es-ES" sz="1600" dirty="0">
                          <a:latin typeface="Arial" panose="020B0604020202020204" pitchFamily="34" charset="0"/>
                          <a:cs typeface="Arial" panose="020B0604020202020204" pitchFamily="34" charset="0"/>
                        </a:rPr>
                        <a:t>Medicamento alternativo de liberación prolongada </a:t>
                      </a:r>
                    </a:p>
                  </a:txBody>
                  <a:tcPr/>
                </a:tc>
                <a:tc>
                  <a:txBody>
                    <a:bodyPr/>
                    <a:lstStyle/>
                    <a:p>
                      <a:r>
                        <a:rPr lang="es-ES" sz="1600" dirty="0">
                          <a:latin typeface="Arial" panose="020B0604020202020204" pitchFamily="34" charset="0"/>
                          <a:cs typeface="Arial" panose="020B0604020202020204" pitchFamily="34" charset="0"/>
                        </a:rPr>
                        <a:t>Durante el día </a:t>
                      </a:r>
                    </a:p>
                  </a:txBody>
                  <a:tcPr/>
                </a:tc>
                <a:tc>
                  <a:txBody>
                    <a:bodyPr/>
                    <a:lstStyle/>
                    <a:p>
                      <a:r>
                        <a:rPr lang="es-ES" sz="1600" dirty="0">
                          <a:latin typeface="Arial" panose="020B0604020202020204" pitchFamily="34" charset="0"/>
                          <a:cs typeface="Arial" panose="020B0604020202020204" pitchFamily="34" charset="0"/>
                        </a:rPr>
                        <a:t>Para impulsividad, problemas de conducta, Tourette</a:t>
                      </a:r>
                    </a:p>
                  </a:txBody>
                  <a:tcPr/>
                </a:tc>
                <a:extLst>
                  <a:ext uri="{0D108BD9-81ED-4DB2-BD59-A6C34878D82A}">
                    <a16:rowId xmlns:a16="http://schemas.microsoft.com/office/drawing/2014/main" val="1496608784"/>
                  </a:ext>
                </a:extLst>
              </a:tr>
              <a:tr h="1008672">
                <a:tc>
                  <a:txBody>
                    <a:bodyPr/>
                    <a:lstStyle/>
                    <a:p>
                      <a:r>
                        <a:rPr lang="es-E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SEGUNDA LINEA </a:t>
                      </a:r>
                    </a:p>
                  </a:txBody>
                  <a:tcPr>
                    <a:solidFill>
                      <a:srgbClr val="F07F09"/>
                    </a:solidFill>
                  </a:tcPr>
                </a:tc>
                <a:tc gridSpan="3">
                  <a:txBody>
                    <a:bodyPr/>
                    <a:lstStyle/>
                    <a:p>
                      <a:r>
                        <a:rPr lang="es-ES" sz="1600" i="1" dirty="0">
                          <a:solidFill>
                            <a:srgbClr val="2D1701"/>
                          </a:solidFill>
                          <a:latin typeface="Arial" panose="020B0604020202020204" pitchFamily="34" charset="0"/>
                          <a:cs typeface="Arial" panose="020B0604020202020204" pitchFamily="34" charset="0"/>
                        </a:rPr>
                        <a:t>Solo se deberá contemplar su posibilidad cuando los anteriores ha funcionado y se ha valorado el diagnóstico nuevamente </a:t>
                      </a:r>
                    </a:p>
                  </a:txBody>
                  <a:tcPr>
                    <a:solidFill>
                      <a:srgbClr val="F07F09"/>
                    </a:solidFill>
                  </a:tcPr>
                </a:tc>
                <a:tc hMerge="1">
                  <a:txBody>
                    <a:bodyPr/>
                    <a:lstStyle/>
                    <a:p>
                      <a:endParaRPr lang="es-ES" dirty="0"/>
                    </a:p>
                  </a:txBody>
                  <a:tcPr/>
                </a:tc>
                <a:tc hMerge="1">
                  <a:txBody>
                    <a:bodyPr/>
                    <a:lstStyle/>
                    <a:p>
                      <a:endParaRPr lang="es-ES" dirty="0"/>
                    </a:p>
                  </a:txBody>
                  <a:tcPr/>
                </a:tc>
                <a:extLst>
                  <a:ext uri="{0D108BD9-81ED-4DB2-BD59-A6C34878D82A}">
                    <a16:rowId xmlns:a16="http://schemas.microsoft.com/office/drawing/2014/main" val="3096350427"/>
                  </a:ext>
                </a:extLst>
              </a:tr>
              <a:tr h="409073">
                <a:tc>
                  <a:txBody>
                    <a:bodyPr/>
                    <a:lstStyle/>
                    <a:p>
                      <a:r>
                        <a:rPr lang="es-ES" sz="1600" i="1" u="sng" dirty="0">
                          <a:effectLst/>
                          <a:latin typeface="Arial" panose="020B0604020202020204" pitchFamily="34" charset="0"/>
                          <a:cs typeface="Arial" panose="020B0604020202020204" pitchFamily="34" charset="0"/>
                        </a:rPr>
                        <a:t>Bupropion </a:t>
                      </a:r>
                    </a:p>
                  </a:txBody>
                  <a:tcPr/>
                </a:tc>
                <a:tc>
                  <a:txBody>
                    <a:bodyPr/>
                    <a:lstStyle/>
                    <a:p>
                      <a:r>
                        <a:rPr lang="es-ES" sz="1600" i="1" u="sng" dirty="0">
                          <a:effectLst/>
                          <a:latin typeface="Arial" panose="020B0604020202020204" pitchFamily="34" charset="0"/>
                          <a:cs typeface="Arial" panose="020B0604020202020204" pitchFamily="34" charset="0"/>
                        </a:rPr>
                        <a:t>Venlafaxina</a:t>
                      </a:r>
                    </a:p>
                  </a:txBody>
                  <a:tcPr/>
                </a:tc>
                <a:tc>
                  <a:txBody>
                    <a:bodyPr/>
                    <a:lstStyle/>
                    <a:p>
                      <a:r>
                        <a:rPr lang="es-ES" sz="1600" i="1" u="sng" dirty="0">
                          <a:effectLst/>
                          <a:latin typeface="Arial" panose="020B0604020202020204" pitchFamily="34" charset="0"/>
                          <a:cs typeface="Arial" panose="020B0604020202020204" pitchFamily="34" charset="0"/>
                        </a:rPr>
                        <a:t>Reboxetina </a:t>
                      </a:r>
                    </a:p>
                  </a:txBody>
                  <a:tcPr/>
                </a:tc>
                <a:tc>
                  <a:txBody>
                    <a:bodyPr/>
                    <a:lstStyle/>
                    <a:p>
                      <a:r>
                        <a:rPr lang="es-ES" sz="1600" i="1" u="sng" dirty="0">
                          <a:effectLst/>
                          <a:latin typeface="Arial" panose="020B0604020202020204" pitchFamily="34" charset="0"/>
                          <a:cs typeface="Arial" panose="020B0604020202020204" pitchFamily="34" charset="0"/>
                        </a:rPr>
                        <a:t>Antidepresivos tricíclicos </a:t>
                      </a:r>
                    </a:p>
                  </a:txBody>
                  <a:tcPr/>
                </a:tc>
                <a:extLst>
                  <a:ext uri="{0D108BD9-81ED-4DB2-BD59-A6C34878D82A}">
                    <a16:rowId xmlns:a16="http://schemas.microsoft.com/office/drawing/2014/main" val="4219052356"/>
                  </a:ext>
                </a:extLst>
              </a:tr>
            </a:tbl>
          </a:graphicData>
        </a:graphic>
      </p:graphicFrame>
    </p:spTree>
    <p:extLst>
      <p:ext uri="{BB962C8B-B14F-4D97-AF65-F5344CB8AC3E}">
        <p14:creationId xmlns:p14="http://schemas.microsoft.com/office/powerpoint/2010/main" val="20503855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285721" y="0"/>
            <a:ext cx="7094568" cy="1428736"/>
          </a:xfrm>
        </p:spPr>
        <p:txBody>
          <a:bodyPr>
            <a:normAutofit/>
          </a:bodyPr>
          <a:lstStyle/>
          <a:p>
            <a:r>
              <a:rPr lang="es-ES" sz="2800" b="1" dirty="0">
                <a:solidFill>
                  <a:srgbClr val="FF6600"/>
                </a:solidFill>
                <a:latin typeface="Arial" panose="020B0604020202020204" pitchFamily="34" charset="0"/>
                <a:cs typeface="Arial" panose="020B0604020202020204" pitchFamily="34" charset="0"/>
              </a:rPr>
              <a:t>TRATAMIENTO CON ESTIMULANTES</a:t>
            </a:r>
          </a:p>
        </p:txBody>
      </p:sp>
      <p:sp>
        <p:nvSpPr>
          <p:cNvPr id="44035" name="Rectangle 3"/>
          <p:cNvSpPr>
            <a:spLocks noGrp="1" noChangeArrowheads="1"/>
          </p:cNvSpPr>
          <p:nvPr>
            <p:ph idx="1"/>
          </p:nvPr>
        </p:nvSpPr>
        <p:spPr>
          <a:xfrm>
            <a:off x="179388" y="980728"/>
            <a:ext cx="8964612" cy="4824536"/>
          </a:xfrm>
        </p:spPr>
        <p:txBody>
          <a:bodyPr>
            <a:normAutofit/>
          </a:bodyPr>
          <a:lstStyle/>
          <a:p>
            <a:pPr marL="0" indent="0">
              <a:buNone/>
            </a:pPr>
            <a:endParaRPr lang="es-ES" sz="2400" b="1" dirty="0">
              <a:latin typeface="Arial" panose="020B0604020202020204" pitchFamily="34" charset="0"/>
              <a:cs typeface="Arial" panose="020B0604020202020204" pitchFamily="34" charset="0"/>
            </a:endParaRPr>
          </a:p>
          <a:p>
            <a:pPr marL="0" indent="0">
              <a:buNone/>
            </a:pPr>
            <a:endParaRPr lang="es-ES" sz="2400" b="1" dirty="0">
              <a:solidFill>
                <a:srgbClr val="FFFF00"/>
              </a:solidFill>
              <a:latin typeface="Arial" panose="020B0604020202020204" pitchFamily="34" charset="0"/>
              <a:cs typeface="Arial" panose="020B0604020202020204" pitchFamily="34" charset="0"/>
            </a:endParaRPr>
          </a:p>
          <a:p>
            <a:r>
              <a:rPr lang="es-ES" sz="2400" b="1" dirty="0">
                <a:latin typeface="Arial" panose="020B0604020202020204" pitchFamily="34" charset="0"/>
                <a:cs typeface="Arial" panose="020B0604020202020204" pitchFamily="34" charset="0"/>
              </a:rPr>
              <a:t>Más de 100 estudios en niños con TDAH avalan la eficacia de los psicoestimulantes</a:t>
            </a:r>
            <a:r>
              <a:rPr lang="es-ES" sz="2400" dirty="0">
                <a:latin typeface="Arial" panose="020B0604020202020204" pitchFamily="34" charset="0"/>
                <a:cs typeface="Arial" panose="020B0604020202020204" pitchFamily="34" charset="0"/>
              </a:rPr>
              <a:t>. </a:t>
            </a:r>
          </a:p>
          <a:p>
            <a:r>
              <a:rPr lang="es-ES" sz="2400" dirty="0">
                <a:latin typeface="Arial" panose="020B0604020202020204" pitchFamily="34" charset="0"/>
                <a:cs typeface="Arial" panose="020B0604020202020204" pitchFamily="34" charset="0"/>
              </a:rPr>
              <a:t>Experiencia de uso en niños y adolescentes desde hace más de 60 años.</a:t>
            </a:r>
          </a:p>
          <a:p>
            <a:r>
              <a:rPr lang="es-ES" sz="2400" dirty="0">
                <a:latin typeface="Arial" panose="020B0604020202020204" pitchFamily="34" charset="0"/>
                <a:cs typeface="Arial" panose="020B0604020202020204" pitchFamily="34" charset="0"/>
              </a:rPr>
              <a:t>Buen perfil de seguridad (efectos secundarios suelen ser reversibles y leves). </a:t>
            </a:r>
          </a:p>
          <a:p>
            <a:r>
              <a:rPr lang="es-ES" sz="2400" dirty="0">
                <a:latin typeface="Arial" panose="020B0604020202020204" pitchFamily="34" charset="0"/>
                <a:cs typeface="Arial" panose="020B0604020202020204" pitchFamily="34" charset="0"/>
              </a:rPr>
              <a:t>La eficacia se mantiene en el tiempo (hasta 24 meses)</a:t>
            </a:r>
          </a:p>
          <a:p>
            <a:pPr lvl="2">
              <a:lnSpc>
                <a:spcPct val="130000"/>
              </a:lnSpc>
              <a:spcBef>
                <a:spcPct val="50000"/>
              </a:spcBef>
              <a:buFontTx/>
              <a:buChar char="-"/>
            </a:pPr>
            <a:endParaRPr lang="es-ES" sz="1800" dirty="0">
              <a:latin typeface="Arial" panose="020B060402020202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p:txBody>
      </p:sp>
      <p:pic>
        <p:nvPicPr>
          <p:cNvPr id="4403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0"/>
            <a:ext cx="1752600" cy="13906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882998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3" name="Rectangle 5"/>
          <p:cNvSpPr>
            <a:spLocks noGrp="1" noChangeArrowheads="1"/>
          </p:cNvSpPr>
          <p:nvPr>
            <p:ph type="title" idx="4294967295"/>
          </p:nvPr>
        </p:nvSpPr>
        <p:spPr>
          <a:xfrm>
            <a:off x="179512" y="24674"/>
            <a:ext cx="8229600" cy="1143000"/>
          </a:xfrm>
        </p:spPr>
        <p:txBody>
          <a:bodyPr rtlCol="0">
            <a:noAutofit/>
          </a:bodyPr>
          <a:lstStyle/>
          <a:p>
            <a:pPr eaLnBrk="1" hangingPunct="1">
              <a:defRPr/>
            </a:pPr>
            <a:r>
              <a:rPr lang="es-ES_tradnl" sz="3600" b="1" dirty="0">
                <a:solidFill>
                  <a:schemeClr val="accent1"/>
                </a:solidFill>
                <a:latin typeface="Arial" panose="020B0604020202020204" pitchFamily="34" charset="0"/>
                <a:cs typeface="Arial" panose="020B0604020202020204" pitchFamily="34" charset="0"/>
              </a:rPr>
              <a:t>Factores predictores de respuesta a los psicoestimulantes</a:t>
            </a:r>
          </a:p>
        </p:txBody>
      </p:sp>
      <p:sp>
        <p:nvSpPr>
          <p:cNvPr id="5070854" name="Rectangle 6"/>
          <p:cNvSpPr>
            <a:spLocks noGrp="1" noChangeArrowheads="1"/>
          </p:cNvSpPr>
          <p:nvPr>
            <p:ph type="body" idx="4294967295"/>
          </p:nvPr>
        </p:nvSpPr>
        <p:spPr>
          <a:xfrm>
            <a:off x="0" y="1406893"/>
            <a:ext cx="9144000" cy="5257800"/>
          </a:xfrm>
        </p:spPr>
        <p:txBody>
          <a:bodyPr>
            <a:noAutofit/>
          </a:bodyPr>
          <a:lstStyle/>
          <a:p>
            <a:pPr eaLnBrk="1" hangingPunct="1">
              <a:lnSpc>
                <a:spcPct val="90000"/>
              </a:lnSpc>
              <a:buFont typeface="Wingdings" pitchFamily="2" charset="2"/>
              <a:buNone/>
            </a:pPr>
            <a:r>
              <a:rPr lang="es-ES_tradnl" sz="2000" b="1" dirty="0">
                <a:solidFill>
                  <a:schemeClr val="bg1"/>
                </a:solidFill>
                <a:latin typeface="Arial" panose="020B0604020202020204" pitchFamily="34" charset="0"/>
                <a:cs typeface="Arial" panose="020B0604020202020204" pitchFamily="34" charset="0"/>
              </a:rPr>
              <a:t>Taylor (1987):</a:t>
            </a:r>
          </a:p>
          <a:p>
            <a:pPr eaLnBrk="1" hangingPunct="1">
              <a:lnSpc>
                <a:spcPct val="90000"/>
              </a:lnSpc>
            </a:pPr>
            <a:r>
              <a:rPr lang="es-ES_tradnl" sz="2000" dirty="0">
                <a:latin typeface="Arial" panose="020B0604020202020204" pitchFamily="34" charset="0"/>
                <a:cs typeface="Arial" panose="020B0604020202020204" pitchFamily="34" charset="0"/>
              </a:rPr>
              <a:t>Menor edad.</a:t>
            </a:r>
          </a:p>
          <a:p>
            <a:pPr eaLnBrk="1" hangingPunct="1">
              <a:lnSpc>
                <a:spcPct val="90000"/>
              </a:lnSpc>
            </a:pPr>
            <a:r>
              <a:rPr lang="es-ES_tradnl" sz="2000" dirty="0">
                <a:latin typeface="Arial" panose="020B0604020202020204" pitchFamily="34" charset="0"/>
                <a:cs typeface="Arial" panose="020B0604020202020204" pitchFamily="34" charset="0"/>
              </a:rPr>
              <a:t>Alto nivel de inquietud motora.</a:t>
            </a:r>
          </a:p>
          <a:p>
            <a:pPr eaLnBrk="1" hangingPunct="1">
              <a:lnSpc>
                <a:spcPct val="90000"/>
              </a:lnSpc>
            </a:pPr>
            <a:r>
              <a:rPr lang="es-ES_tradnl" sz="2000" dirty="0">
                <a:latin typeface="Arial" panose="020B0604020202020204" pitchFamily="34" charset="0"/>
                <a:cs typeface="Arial" panose="020B0604020202020204" pitchFamily="34" charset="0"/>
              </a:rPr>
              <a:t>Déficit de atención importante.</a:t>
            </a:r>
          </a:p>
          <a:p>
            <a:pPr eaLnBrk="1" hangingPunct="1">
              <a:lnSpc>
                <a:spcPct val="90000"/>
              </a:lnSpc>
            </a:pPr>
            <a:r>
              <a:rPr lang="es-ES_tradnl" sz="2000" dirty="0">
                <a:latin typeface="Arial" panose="020B0604020202020204" pitchFamily="34" charset="0"/>
                <a:cs typeface="Arial" panose="020B0604020202020204" pitchFamily="34" charset="0"/>
              </a:rPr>
              <a:t>Torpeza motora.</a:t>
            </a:r>
          </a:p>
          <a:p>
            <a:pPr eaLnBrk="1" hangingPunct="1">
              <a:lnSpc>
                <a:spcPct val="90000"/>
              </a:lnSpc>
            </a:pPr>
            <a:r>
              <a:rPr lang="es-ES_tradnl" sz="2000" dirty="0">
                <a:latin typeface="Arial" panose="020B0604020202020204" pitchFamily="34" charset="0"/>
                <a:cs typeface="Arial" panose="020B0604020202020204" pitchFamily="34" charset="0"/>
              </a:rPr>
              <a:t>Ausencia de trastorno emocional.</a:t>
            </a:r>
          </a:p>
          <a:p>
            <a:pPr lvl="1" eaLnBrk="1" hangingPunct="1">
              <a:lnSpc>
                <a:spcPct val="90000"/>
              </a:lnSpc>
              <a:buNone/>
            </a:pPr>
            <a:endParaRPr lang="es-ES_tradnl" sz="2000" dirty="0">
              <a:latin typeface="Arial" panose="020B0604020202020204" pitchFamily="34" charset="0"/>
              <a:cs typeface="Arial" panose="020B0604020202020204" pitchFamily="34" charset="0"/>
            </a:endParaRPr>
          </a:p>
          <a:p>
            <a:pPr eaLnBrk="1" hangingPunct="1">
              <a:lnSpc>
                <a:spcPct val="90000"/>
              </a:lnSpc>
              <a:buFont typeface="Wingdings" pitchFamily="2" charset="2"/>
              <a:buNone/>
            </a:pPr>
            <a:r>
              <a:rPr lang="es-ES_tradnl" sz="2000" b="1" dirty="0" err="1">
                <a:latin typeface="Arial" panose="020B0604020202020204" pitchFamily="34" charset="0"/>
                <a:cs typeface="Arial" panose="020B0604020202020204" pitchFamily="34" charset="0"/>
              </a:rPr>
              <a:t>Buitelaar</a:t>
            </a:r>
            <a:r>
              <a:rPr lang="es-ES_tradnl" sz="2000" b="1" dirty="0">
                <a:latin typeface="Arial" panose="020B0604020202020204" pitchFamily="34" charset="0"/>
                <a:cs typeface="Arial" panose="020B0604020202020204" pitchFamily="34" charset="0"/>
              </a:rPr>
              <a:t> et al. (1995):</a:t>
            </a:r>
          </a:p>
          <a:p>
            <a:pPr eaLnBrk="1" hangingPunct="1">
              <a:lnSpc>
                <a:spcPct val="90000"/>
              </a:lnSpc>
            </a:pPr>
            <a:r>
              <a:rPr lang="es-ES_tradnl" sz="2000" dirty="0">
                <a:latin typeface="Arial" panose="020B0604020202020204" pitchFamily="34" charset="0"/>
                <a:cs typeface="Arial" panose="020B0604020202020204" pitchFamily="34" charset="0"/>
              </a:rPr>
              <a:t>Menor edad.</a:t>
            </a:r>
          </a:p>
          <a:p>
            <a:pPr eaLnBrk="1" hangingPunct="1">
              <a:lnSpc>
                <a:spcPct val="90000"/>
              </a:lnSpc>
            </a:pPr>
            <a:r>
              <a:rPr lang="es-ES_tradnl" sz="2000" dirty="0">
                <a:latin typeface="Arial" panose="020B0604020202020204" pitchFamily="34" charset="0"/>
                <a:cs typeface="Arial" panose="020B0604020202020204" pitchFamily="34" charset="0"/>
              </a:rPr>
              <a:t>Bajo nivel de ansiedad.</a:t>
            </a:r>
          </a:p>
          <a:p>
            <a:pPr eaLnBrk="1" hangingPunct="1">
              <a:lnSpc>
                <a:spcPct val="90000"/>
              </a:lnSpc>
            </a:pPr>
            <a:r>
              <a:rPr lang="es-ES_tradnl" sz="2000" dirty="0">
                <a:latin typeface="Arial" panose="020B0604020202020204" pitchFamily="34" charset="0"/>
                <a:cs typeface="Arial" panose="020B0604020202020204" pitchFamily="34" charset="0"/>
              </a:rPr>
              <a:t>Coeficiente intelectual alto.</a:t>
            </a:r>
          </a:p>
          <a:p>
            <a:pPr eaLnBrk="1" hangingPunct="1">
              <a:lnSpc>
                <a:spcPct val="90000"/>
              </a:lnSpc>
            </a:pPr>
            <a:r>
              <a:rPr lang="es-ES_tradnl" sz="2000" dirty="0">
                <a:latin typeface="Arial" panose="020B0604020202020204" pitchFamily="34" charset="0"/>
                <a:cs typeface="Arial" panose="020B0604020202020204" pitchFamily="34" charset="0"/>
              </a:rPr>
              <a:t>Altos niveles de desatención.</a:t>
            </a:r>
          </a:p>
        </p:txBody>
      </p:sp>
    </p:spTree>
    <p:extLst>
      <p:ext uri="{BB962C8B-B14F-4D97-AF65-F5344CB8AC3E}">
        <p14:creationId xmlns:p14="http://schemas.microsoft.com/office/powerpoint/2010/main" val="164872230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3105" name="Rectangle 3"/>
          <p:cNvSpPr>
            <a:spLocks noGrp="1" noChangeArrowheads="1"/>
          </p:cNvSpPr>
          <p:nvPr>
            <p:ph idx="1"/>
          </p:nvPr>
        </p:nvSpPr>
        <p:spPr>
          <a:xfrm>
            <a:off x="0" y="1304317"/>
            <a:ext cx="9144000" cy="4824759"/>
          </a:xfrm>
        </p:spPr>
        <p:txBody>
          <a:bodyPr>
            <a:normAutofit/>
          </a:bodyPr>
          <a:lstStyle/>
          <a:p>
            <a:pPr algn="just" eaLnBrk="1" hangingPunct="1"/>
            <a:r>
              <a:rPr lang="es-ES" sz="2400" b="1" dirty="0">
                <a:latin typeface="Arial" panose="020B0604020202020204" pitchFamily="34" charset="0"/>
                <a:cs typeface="Arial" panose="020B0604020202020204" pitchFamily="34" charset="0"/>
              </a:rPr>
              <a:t>Es un Trastorno de </a:t>
            </a:r>
            <a:r>
              <a:rPr lang="es-ES" sz="2400" b="1" dirty="0">
                <a:solidFill>
                  <a:schemeClr val="accent4">
                    <a:lumMod val="75000"/>
                  </a:schemeClr>
                </a:solidFill>
                <a:latin typeface="Arial" panose="020B0604020202020204" pitchFamily="34" charset="0"/>
                <a:cs typeface="Arial" panose="020B0604020202020204" pitchFamily="34" charset="0"/>
              </a:rPr>
              <a:t>origen Biológico. </a:t>
            </a:r>
          </a:p>
          <a:p>
            <a:pPr algn="just" eaLnBrk="1" hangingPunct="1"/>
            <a:r>
              <a:rPr lang="es-ES" sz="2400" b="1" dirty="0">
                <a:latin typeface="Arial" panose="020B0604020202020204" pitchFamily="34" charset="0"/>
                <a:cs typeface="Arial" panose="020B0604020202020204" pitchFamily="34" charset="0"/>
              </a:rPr>
              <a:t>Etiología </a:t>
            </a:r>
            <a:r>
              <a:rPr lang="es-ES" sz="2400" b="1" dirty="0">
                <a:solidFill>
                  <a:schemeClr val="accent4">
                    <a:lumMod val="75000"/>
                  </a:schemeClr>
                </a:solidFill>
                <a:latin typeface="Arial" panose="020B0604020202020204" pitchFamily="34" charset="0"/>
                <a:cs typeface="Arial" panose="020B0604020202020204" pitchFamily="34" charset="0"/>
              </a:rPr>
              <a:t>Multifactorial: </a:t>
            </a:r>
            <a:r>
              <a:rPr lang="es-ES" sz="2400" b="1" dirty="0">
                <a:latin typeface="Arial" panose="020B0604020202020204" pitchFamily="34" charset="0"/>
                <a:cs typeface="Arial" panose="020B0604020202020204" pitchFamily="34" charset="0"/>
              </a:rPr>
              <a:t>hay múltiples caminos para llegar al TDAH y en </a:t>
            </a:r>
            <a:r>
              <a:rPr lang="es-ES" sz="2400" b="1" dirty="0">
                <a:solidFill>
                  <a:schemeClr val="accent2"/>
                </a:solidFill>
                <a:latin typeface="Arial" panose="020B0604020202020204" pitchFamily="34" charset="0"/>
                <a:cs typeface="Arial" panose="020B0604020202020204" pitchFamily="34" charset="0"/>
              </a:rPr>
              <a:t>distintos individuos </a:t>
            </a:r>
            <a:r>
              <a:rPr lang="es-ES" sz="2400" b="1" dirty="0">
                <a:latin typeface="Arial" panose="020B0604020202020204" pitchFamily="34" charset="0"/>
                <a:cs typeface="Arial" panose="020B0604020202020204" pitchFamily="34" charset="0"/>
              </a:rPr>
              <a:t>confluirán la influencia de distintos factores de riesgo.</a:t>
            </a:r>
          </a:p>
          <a:p>
            <a:pPr algn="just" eaLnBrk="1" hangingPunct="1">
              <a:buFont typeface="Wingdings" pitchFamily="2" charset="2"/>
              <a:buNone/>
            </a:pPr>
            <a:endParaRPr lang="es-ES" sz="2400" b="1" dirty="0">
              <a:latin typeface="Arial" panose="020B0604020202020204" pitchFamily="34" charset="0"/>
              <a:cs typeface="Arial" panose="020B0604020202020204" pitchFamily="34" charset="0"/>
            </a:endParaRPr>
          </a:p>
          <a:p>
            <a:pPr algn="just" eaLnBrk="1" hangingPunct="1"/>
            <a:r>
              <a:rPr lang="es-ES" sz="2400" b="1" dirty="0">
                <a:latin typeface="Arial" panose="020B0604020202020204" pitchFamily="34" charset="0"/>
                <a:cs typeface="Arial" panose="020B0604020202020204" pitchFamily="34" charset="0"/>
              </a:rPr>
              <a:t>La predisposición a padecer síntomas de TDAH forma parte de la</a:t>
            </a:r>
            <a:r>
              <a:rPr lang="es-ES" sz="2400" b="1" dirty="0">
                <a:solidFill>
                  <a:srgbClr val="9F2936"/>
                </a:solidFill>
                <a:latin typeface="Arial" panose="020B0604020202020204" pitchFamily="34" charset="0"/>
                <a:cs typeface="Arial" panose="020B0604020202020204" pitchFamily="34" charset="0"/>
              </a:rPr>
              <a:t> constitución </a:t>
            </a:r>
            <a:r>
              <a:rPr lang="es-ES" sz="2400" b="1" dirty="0">
                <a:latin typeface="Arial" panose="020B0604020202020204" pitchFamily="34" charset="0"/>
                <a:cs typeface="Arial" panose="020B0604020202020204" pitchFamily="34" charset="0"/>
              </a:rPr>
              <a:t>de determinadas </a:t>
            </a:r>
            <a:r>
              <a:rPr lang="es-ES" sz="2400" b="1" dirty="0">
                <a:solidFill>
                  <a:srgbClr val="9F2936"/>
                </a:solidFill>
                <a:latin typeface="Arial" panose="020B0604020202020204" pitchFamily="34" charset="0"/>
                <a:cs typeface="Arial" panose="020B0604020202020204" pitchFamily="34" charset="0"/>
              </a:rPr>
              <a:t>personas.</a:t>
            </a:r>
          </a:p>
          <a:p>
            <a:pPr algn="just" eaLnBrk="1" hangingPunct="1">
              <a:buFont typeface="Wingdings" pitchFamily="2" charset="2"/>
              <a:buNone/>
            </a:pPr>
            <a:endParaRPr lang="es-ES" sz="2400" b="1" dirty="0">
              <a:latin typeface="Arial" panose="020B0604020202020204" pitchFamily="34" charset="0"/>
              <a:cs typeface="Arial" panose="020B0604020202020204" pitchFamily="34" charset="0"/>
            </a:endParaRPr>
          </a:p>
          <a:p>
            <a:pPr algn="just" eaLnBrk="1" hangingPunct="1"/>
            <a:r>
              <a:rPr lang="es-ES" sz="2400" b="1" dirty="0">
                <a:latin typeface="Arial" panose="020B0604020202020204" pitchFamily="34" charset="0"/>
                <a:cs typeface="Arial" panose="020B0604020202020204" pitchFamily="34" charset="0"/>
              </a:rPr>
              <a:t>El hecho de tener o no tener TDAH forma parte del individuo </a:t>
            </a:r>
            <a:r>
              <a:rPr lang="es-ES" sz="2400" b="1" dirty="0">
                <a:solidFill>
                  <a:srgbClr val="9F2936"/>
                </a:solidFill>
                <a:latin typeface="Arial" panose="020B0604020202020204" pitchFamily="34" charset="0"/>
                <a:cs typeface="Arial" panose="020B0604020202020204" pitchFamily="34" charset="0"/>
              </a:rPr>
              <a:t>desde su nacimiento.</a:t>
            </a:r>
          </a:p>
          <a:p>
            <a:pPr algn="just" eaLnBrk="1" hangingPunct="1"/>
            <a:endParaRPr lang="es-ES" sz="2800" b="1" dirty="0">
              <a:solidFill>
                <a:srgbClr val="FFCCFF"/>
              </a:solidFill>
              <a:latin typeface="Arial" panose="020B0604020202020204" pitchFamily="34" charset="0"/>
              <a:cs typeface="Arial" panose="020B0604020202020204" pitchFamily="34" charset="0"/>
            </a:endParaRPr>
          </a:p>
        </p:txBody>
      </p:sp>
      <p:sp>
        <p:nvSpPr>
          <p:cNvPr id="14338" name="Rectangle 2"/>
          <p:cNvSpPr>
            <a:spLocks noGrp="1" noRot="1" noChangeArrowheads="1"/>
          </p:cNvSpPr>
          <p:nvPr>
            <p:ph type="title"/>
          </p:nvPr>
        </p:nvSpPr>
        <p:spPr>
          <a:xfrm>
            <a:off x="457200" y="188640"/>
            <a:ext cx="8229600" cy="908050"/>
          </a:xfrm>
        </p:spPr>
        <p:txBody>
          <a:bodyPr>
            <a:normAutofit/>
          </a:bodyPr>
          <a:lstStyle/>
          <a:p>
            <a:pPr eaLnBrk="1" fontAlgn="auto" hangingPunct="1">
              <a:spcAft>
                <a:spcPts val="0"/>
              </a:spcAft>
              <a:defRPr/>
            </a:pPr>
            <a:r>
              <a:rPr lang="es-ES" sz="4000" b="1" dirty="0">
                <a:solidFill>
                  <a:schemeClr val="accent1"/>
                </a:solidFill>
                <a:latin typeface="Arial" panose="020B0604020202020204" pitchFamily="34" charset="0"/>
                <a:cs typeface="Arial" panose="020B0604020202020204" pitchFamily="34" charset="0"/>
              </a:rPr>
              <a:t>Etiología del TDAH</a:t>
            </a:r>
          </a:p>
        </p:txBody>
      </p:sp>
    </p:spTree>
    <p:extLst>
      <p:ext uri="{BB962C8B-B14F-4D97-AF65-F5344CB8AC3E}">
        <p14:creationId xmlns:p14="http://schemas.microsoft.com/office/powerpoint/2010/main" val="1853044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a:xfrm>
            <a:off x="179512" y="-10368"/>
            <a:ext cx="8712968" cy="1212712"/>
          </a:xfrm>
        </p:spPr>
        <p:txBody>
          <a:bodyPr>
            <a:normAutofit/>
          </a:bodyPr>
          <a:lstStyle/>
          <a:p>
            <a:pPr algn="l"/>
            <a:r>
              <a:rPr lang="es-ES" sz="3600" b="1" dirty="0">
                <a:solidFill>
                  <a:srgbClr val="F07F09"/>
                </a:solidFill>
                <a:latin typeface="Arial" panose="020B0604020202020204" pitchFamily="34" charset="0"/>
                <a:cs typeface="Arial" panose="020B0604020202020204" pitchFamily="34" charset="0"/>
              </a:rPr>
              <a:t>TRATAMIENTO CON ESTIMULANTES</a:t>
            </a:r>
          </a:p>
        </p:txBody>
      </p:sp>
      <p:sp>
        <p:nvSpPr>
          <p:cNvPr id="44035" name="Rectangle 3"/>
          <p:cNvSpPr>
            <a:spLocks noGrp="1" noChangeArrowheads="1"/>
          </p:cNvSpPr>
          <p:nvPr>
            <p:ph idx="1"/>
          </p:nvPr>
        </p:nvSpPr>
        <p:spPr>
          <a:xfrm>
            <a:off x="0" y="908720"/>
            <a:ext cx="9144000" cy="4824536"/>
          </a:xfrm>
        </p:spPr>
        <p:txBody>
          <a:bodyPr>
            <a:normAutofit fontScale="77500" lnSpcReduction="20000"/>
          </a:bodyPr>
          <a:lstStyle/>
          <a:p>
            <a:pPr marL="0" indent="0">
              <a:buNone/>
            </a:pPr>
            <a:endParaRPr lang="es-ES" b="1" dirty="0">
              <a:latin typeface="Arial Narrow" pitchFamily="34" charset="0"/>
            </a:endParaRPr>
          </a:p>
          <a:p>
            <a:endParaRPr lang="es-ES" dirty="0"/>
          </a:p>
          <a:p>
            <a:r>
              <a:rPr lang="es-ES" sz="2800" dirty="0"/>
              <a:t>Estudios realizados con niños, adolescentes y adultos han demostrado que :</a:t>
            </a:r>
          </a:p>
          <a:p>
            <a:pPr lvl="1"/>
            <a:r>
              <a:rPr lang="es-ES" b="1" dirty="0">
                <a:solidFill>
                  <a:srgbClr val="0070C0"/>
                </a:solidFill>
              </a:rPr>
              <a:t>65-75% </a:t>
            </a:r>
            <a:r>
              <a:rPr lang="es-ES" dirty="0">
                <a:solidFill>
                  <a:srgbClr val="0070C0"/>
                </a:solidFill>
              </a:rPr>
              <a:t>de sujetos responden a tratamiento con estimulantes. </a:t>
            </a:r>
          </a:p>
          <a:p>
            <a:pPr lvl="1"/>
            <a:r>
              <a:rPr lang="es-ES" dirty="0">
                <a:solidFill>
                  <a:srgbClr val="0070C0"/>
                </a:solidFill>
              </a:rPr>
              <a:t>¾ de los pacientes responden ya al primer estimulante empleado</a:t>
            </a:r>
          </a:p>
          <a:p>
            <a:pPr lvl="1"/>
            <a:r>
              <a:rPr lang="es-ES" dirty="0">
                <a:solidFill>
                  <a:srgbClr val="0070C0"/>
                </a:solidFill>
              </a:rPr>
              <a:t>cuando se emplea un segundo estimulante (en monoterapia) las tasas de respuesta se elevan todavía más hasta un </a:t>
            </a:r>
            <a:r>
              <a:rPr lang="es-ES" b="1" dirty="0">
                <a:solidFill>
                  <a:srgbClr val="0070C0"/>
                </a:solidFill>
              </a:rPr>
              <a:t>80-90%</a:t>
            </a:r>
          </a:p>
          <a:p>
            <a:pPr marL="0" indent="0">
              <a:buNone/>
            </a:pPr>
            <a:endParaRPr lang="es-ES" sz="2800" b="1" dirty="0">
              <a:solidFill>
                <a:srgbClr val="0070C0"/>
              </a:solidFill>
            </a:endParaRPr>
          </a:p>
          <a:p>
            <a:r>
              <a:rPr lang="en-US" sz="2800" dirty="0"/>
              <a:t>Los </a:t>
            </a:r>
            <a:r>
              <a:rPr lang="en-US" sz="2800" dirty="0" err="1"/>
              <a:t>avances</a:t>
            </a:r>
            <a:r>
              <a:rPr lang="en-US" sz="2800" dirty="0"/>
              <a:t> </a:t>
            </a:r>
            <a:r>
              <a:rPr lang="en-US" sz="2800" dirty="0" err="1"/>
              <a:t>farmacéuticos</a:t>
            </a:r>
            <a:r>
              <a:rPr lang="en-US" sz="2800" dirty="0"/>
              <a:t> se </a:t>
            </a:r>
            <a:r>
              <a:rPr lang="en-US" sz="2800" dirty="0" err="1"/>
              <a:t>han</a:t>
            </a:r>
            <a:r>
              <a:rPr lang="en-US" sz="2800" dirty="0"/>
              <a:t> </a:t>
            </a:r>
            <a:r>
              <a:rPr lang="en-US" sz="2800" dirty="0" err="1"/>
              <a:t>centrado</a:t>
            </a:r>
            <a:r>
              <a:rPr lang="en-US" sz="2800" dirty="0"/>
              <a:t> en </a:t>
            </a:r>
            <a:r>
              <a:rPr lang="en-US" sz="2800" dirty="0" err="1"/>
              <a:t>mejorar</a:t>
            </a:r>
            <a:r>
              <a:rPr lang="en-US" sz="2800" dirty="0"/>
              <a:t> los </a:t>
            </a:r>
            <a:r>
              <a:rPr lang="en-US" sz="2800" dirty="0" err="1"/>
              <a:t>sistemas</a:t>
            </a:r>
            <a:r>
              <a:rPr lang="en-US" sz="2800" dirty="0"/>
              <a:t> de </a:t>
            </a:r>
            <a:r>
              <a:rPr lang="en-US" sz="2800" dirty="0" err="1"/>
              <a:t>liberación</a:t>
            </a:r>
            <a:r>
              <a:rPr lang="en-US" sz="2800" dirty="0"/>
              <a:t> del </a:t>
            </a:r>
            <a:r>
              <a:rPr lang="en-US" sz="2800" dirty="0" err="1"/>
              <a:t>metilfenidato</a:t>
            </a:r>
            <a:r>
              <a:rPr lang="en-US" sz="2800" dirty="0"/>
              <a:t> y </a:t>
            </a:r>
            <a:r>
              <a:rPr lang="en-US" sz="2800" dirty="0" err="1"/>
              <a:t>procurar</a:t>
            </a:r>
            <a:r>
              <a:rPr lang="en-US" sz="2800" dirty="0"/>
              <a:t> </a:t>
            </a:r>
            <a:r>
              <a:rPr lang="en-US" sz="2800" dirty="0" err="1"/>
              <a:t>medicaciones</a:t>
            </a:r>
            <a:r>
              <a:rPr lang="en-US" sz="2800" dirty="0"/>
              <a:t> con una </a:t>
            </a:r>
            <a:r>
              <a:rPr lang="en-US" sz="2800" b="1" dirty="0" err="1"/>
              <a:t>duración</a:t>
            </a:r>
            <a:r>
              <a:rPr lang="en-US" sz="2800" b="1" dirty="0"/>
              <a:t> de </a:t>
            </a:r>
            <a:r>
              <a:rPr lang="en-US" sz="2800" b="1" dirty="0" err="1"/>
              <a:t>acción</a:t>
            </a:r>
            <a:r>
              <a:rPr lang="en-US" sz="2800" b="1" dirty="0"/>
              <a:t> </a:t>
            </a:r>
            <a:r>
              <a:rPr lang="en-US" sz="2800" b="1" dirty="0" err="1"/>
              <a:t>más</a:t>
            </a:r>
            <a:r>
              <a:rPr lang="en-US" sz="2800" b="1" dirty="0"/>
              <a:t> </a:t>
            </a:r>
            <a:r>
              <a:rPr lang="en-US" sz="2800" b="1" dirty="0" err="1"/>
              <a:t>larga</a:t>
            </a:r>
            <a:r>
              <a:rPr lang="en-US" sz="2800" b="1" dirty="0"/>
              <a:t>. </a:t>
            </a:r>
          </a:p>
          <a:p>
            <a:pPr marL="0" indent="0">
              <a:buNone/>
            </a:pPr>
            <a:endParaRPr lang="en-US" sz="2800" dirty="0"/>
          </a:p>
          <a:p>
            <a:r>
              <a:rPr lang="en-US" sz="2800" dirty="0"/>
              <a:t>Los </a:t>
            </a:r>
            <a:r>
              <a:rPr lang="en-US" sz="2800" dirty="0" err="1"/>
              <a:t>objetivos</a:t>
            </a:r>
            <a:r>
              <a:rPr lang="en-US" sz="2800" dirty="0"/>
              <a:t> son: </a:t>
            </a:r>
            <a:r>
              <a:rPr lang="en-US" sz="2800" dirty="0" err="1"/>
              <a:t>Simplificar</a:t>
            </a:r>
            <a:r>
              <a:rPr lang="en-US" sz="2800" dirty="0"/>
              <a:t> el </a:t>
            </a:r>
            <a:r>
              <a:rPr lang="en-US" sz="2800" dirty="0" err="1"/>
              <a:t>tratamiento</a:t>
            </a:r>
            <a:r>
              <a:rPr lang="en-US" sz="2800" dirty="0"/>
              <a:t>, </a:t>
            </a:r>
            <a:r>
              <a:rPr lang="en-US" sz="2800" b="1" dirty="0" err="1"/>
              <a:t>mejorar</a:t>
            </a:r>
            <a:r>
              <a:rPr lang="en-US" sz="2800" b="1" dirty="0"/>
              <a:t> </a:t>
            </a:r>
            <a:r>
              <a:rPr lang="en-US" sz="2800" b="1" dirty="0" err="1"/>
              <a:t>su</a:t>
            </a:r>
            <a:r>
              <a:rPr lang="en-US" sz="2800" b="1" dirty="0"/>
              <a:t> </a:t>
            </a:r>
            <a:r>
              <a:rPr lang="en-US" sz="2800" b="1" dirty="0" err="1"/>
              <a:t>adherencia</a:t>
            </a:r>
            <a:r>
              <a:rPr lang="en-US" sz="2800" b="1" dirty="0"/>
              <a:t> y el control </a:t>
            </a:r>
            <a:r>
              <a:rPr lang="en-US" sz="2800" b="1" dirty="0" err="1"/>
              <a:t>sintomático</a:t>
            </a:r>
            <a:r>
              <a:rPr lang="en-US" sz="2800" b="1" dirty="0"/>
              <a:t>.</a:t>
            </a:r>
          </a:p>
          <a:p>
            <a:endParaRPr lang="es-ES" dirty="0">
              <a:latin typeface="Arial Narrow" pitchFamily="34" charset="0"/>
            </a:endParaRPr>
          </a:p>
          <a:p>
            <a:pPr lvl="2">
              <a:lnSpc>
                <a:spcPct val="130000"/>
              </a:lnSpc>
              <a:spcBef>
                <a:spcPct val="50000"/>
              </a:spcBef>
              <a:buFontTx/>
              <a:buChar char="-"/>
            </a:pPr>
            <a:endParaRPr lang="es-ES" dirty="0"/>
          </a:p>
          <a:p>
            <a:pPr algn="just"/>
            <a:endParaRPr lang="es-ES" dirty="0">
              <a:latin typeface="Bodoni MT" charset="0"/>
            </a:endParaRPr>
          </a:p>
        </p:txBody>
      </p:sp>
    </p:spTree>
    <p:extLst>
      <p:ext uri="{BB962C8B-B14F-4D97-AF65-F5344CB8AC3E}">
        <p14:creationId xmlns:p14="http://schemas.microsoft.com/office/powerpoint/2010/main" val="576466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47298" name="Object 2"/>
          <p:cNvGraphicFramePr>
            <a:graphicFrameLocks noChangeAspect="1"/>
          </p:cNvGraphicFramePr>
          <p:nvPr>
            <p:extLst/>
          </p:nvPr>
        </p:nvGraphicFramePr>
        <p:xfrm>
          <a:off x="7020272" y="116632"/>
          <a:ext cx="1981200" cy="1682750"/>
        </p:xfrm>
        <a:graphic>
          <a:graphicData uri="http://schemas.openxmlformats.org/presentationml/2006/ole">
            <mc:AlternateContent xmlns:mc="http://schemas.openxmlformats.org/markup-compatibility/2006">
              <mc:Choice xmlns:v="urn:schemas-microsoft-com:vml" Requires="v">
                <p:oleObj spid="_x0000_s30726" name="Imagen de mapa de bits" r:id="rId4" imgW="1638529" imgH="1390844" progId="PBrush">
                  <p:embed/>
                </p:oleObj>
              </mc:Choice>
              <mc:Fallback>
                <p:oleObj name="Imagen de mapa de bits" r:id="rId4" imgW="1638529" imgH="1390844" progId="PBrush">
                  <p:embed/>
                  <p:pic>
                    <p:nvPicPr>
                      <p:cNvPr id="504729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16632"/>
                        <a:ext cx="1981200" cy="1682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5047299" name="Picture 3"/>
          <p:cNvPicPr>
            <a:picLocks noChangeAspect="1" noChangeArrowheads="1"/>
          </p:cNvPicPr>
          <p:nvPr/>
        </p:nvPicPr>
        <p:blipFill>
          <a:blip r:embed="rId6" cstate="print"/>
          <a:srcRect/>
          <a:stretch>
            <a:fillRect/>
          </a:stretch>
        </p:blipFill>
        <p:spPr bwMode="auto">
          <a:xfrm>
            <a:off x="179512" y="1772816"/>
            <a:ext cx="8748464" cy="2017713"/>
          </a:xfrm>
          <a:prstGeom prst="rect">
            <a:avLst/>
          </a:prstGeom>
          <a:noFill/>
          <a:ln w="9525">
            <a:noFill/>
            <a:miter lim="800000"/>
            <a:headEnd type="none" w="sm" len="sm"/>
            <a:tailEnd type="none" w="sm" len="sm"/>
          </a:ln>
        </p:spPr>
      </p:pic>
      <p:sp>
        <p:nvSpPr>
          <p:cNvPr id="1316868" name="Rectangle 4"/>
          <p:cNvSpPr>
            <a:spLocks noGrp="1" noChangeArrowheads="1"/>
          </p:cNvSpPr>
          <p:nvPr>
            <p:ph type="title" idx="4294967295"/>
          </p:nvPr>
        </p:nvSpPr>
        <p:spPr>
          <a:xfrm>
            <a:off x="0" y="285728"/>
            <a:ext cx="6929454" cy="1143000"/>
          </a:xfrm>
        </p:spPr>
        <p:txBody>
          <a:bodyPr rtlCol="0">
            <a:normAutofit fontScale="90000"/>
          </a:bodyPr>
          <a:lstStyle/>
          <a:p>
            <a:pPr algn="l" eaLnBrk="1" fontAlgn="auto" hangingPunct="1">
              <a:spcAft>
                <a:spcPts val="0"/>
              </a:spcAft>
              <a:defRPr/>
            </a:pPr>
            <a:r>
              <a:rPr lang="en-US" b="1" dirty="0">
                <a:solidFill>
                  <a:schemeClr val="accent1"/>
                </a:solidFill>
                <a:latin typeface="+mn-lt"/>
              </a:rPr>
              <a:t>EFECTIVIDAD CLÍNICA: ESTIMULANTES</a:t>
            </a:r>
          </a:p>
        </p:txBody>
      </p:sp>
      <p:sp>
        <p:nvSpPr>
          <p:cNvPr id="5" name="4 CuadroTexto"/>
          <p:cNvSpPr txBox="1"/>
          <p:nvPr/>
        </p:nvSpPr>
        <p:spPr>
          <a:xfrm>
            <a:off x="0" y="3929066"/>
            <a:ext cx="9144000" cy="1938992"/>
          </a:xfrm>
          <a:prstGeom prst="rect">
            <a:avLst/>
          </a:prstGeom>
          <a:noFill/>
        </p:spPr>
        <p:txBody>
          <a:bodyPr wrap="square" rtlCol="0">
            <a:spAutoFit/>
          </a:bodyPr>
          <a:lstStyle/>
          <a:p>
            <a:r>
              <a:rPr lang="es-ES_tradnl" dirty="0">
                <a:latin typeface="Comic Sans MS" pitchFamily="66" charset="0"/>
              </a:rPr>
              <a:t> </a:t>
            </a:r>
            <a:r>
              <a:rPr lang="es-ES_tradnl" sz="2400" dirty="0">
                <a:latin typeface="Arial Narrow" pitchFamily="34" charset="0"/>
              </a:rPr>
              <a:t>Efectos positivos  sobre </a:t>
            </a:r>
            <a:r>
              <a:rPr lang="es-ES_tradnl" sz="2400" dirty="0">
                <a:solidFill>
                  <a:schemeClr val="tx2">
                    <a:lumMod val="90000"/>
                    <a:lumOff val="10000"/>
                  </a:schemeClr>
                </a:solidFill>
                <a:latin typeface="Arial Narrow" pitchFamily="34" charset="0"/>
              </a:rPr>
              <a:t>la autoestima, motivación,  procesos cognitivos (rendimiento académico/ aprendizaje) , obediencia</a:t>
            </a:r>
            <a:r>
              <a:rPr lang="es-ES_tradnl" sz="2400" dirty="0">
                <a:latin typeface="Arial Narrow" pitchFamily="34" charset="0"/>
              </a:rPr>
              <a:t>,  aumento de tareas, </a:t>
            </a:r>
            <a:r>
              <a:rPr lang="es-ES_tradnl" sz="2400" dirty="0">
                <a:solidFill>
                  <a:schemeClr val="tx2">
                    <a:lumMod val="90000"/>
                    <a:lumOff val="10000"/>
                  </a:schemeClr>
                </a:solidFill>
                <a:latin typeface="Arial Narrow" pitchFamily="34" charset="0"/>
              </a:rPr>
              <a:t>intensidad de las conductas,   comunicación </a:t>
            </a:r>
            <a:r>
              <a:rPr lang="es-ES_tradnl" sz="2400" dirty="0">
                <a:latin typeface="Arial Narrow" pitchFamily="34" charset="0"/>
              </a:rPr>
              <a:t>disminuyendo el número de interacciones negativas y mejorando la </a:t>
            </a:r>
            <a:r>
              <a:rPr lang="es-ES_tradnl" sz="2400" dirty="0">
                <a:solidFill>
                  <a:schemeClr val="tx2">
                    <a:lumMod val="90000"/>
                    <a:lumOff val="10000"/>
                  </a:schemeClr>
                </a:solidFill>
                <a:latin typeface="Arial Narrow" pitchFamily="34" charset="0"/>
              </a:rPr>
              <a:t>adaptación social </a:t>
            </a:r>
            <a:r>
              <a:rPr lang="es-ES_tradnl" sz="2400" dirty="0">
                <a:latin typeface="Arial Narrow" pitchFamily="34" charset="0"/>
              </a:rPr>
              <a:t>(compañeros, profesores)</a:t>
            </a:r>
            <a:r>
              <a:rPr lang="es-ES_tradnl" sz="2400" dirty="0">
                <a:solidFill>
                  <a:srgbClr val="F07F09"/>
                </a:solidFill>
                <a:latin typeface="Arial Narrow" pitchFamily="34" charset="0"/>
              </a:rPr>
              <a:t> </a:t>
            </a:r>
            <a:r>
              <a:rPr lang="es-ES_tradnl" sz="2400" dirty="0">
                <a:solidFill>
                  <a:schemeClr val="tx2">
                    <a:lumMod val="90000"/>
                    <a:lumOff val="10000"/>
                  </a:schemeClr>
                </a:solidFill>
                <a:latin typeface="Arial Narrow" pitchFamily="34" charset="0"/>
              </a:rPr>
              <a:t>y familiar </a:t>
            </a:r>
            <a:r>
              <a:rPr lang="es-ES" sz="2400" dirty="0">
                <a:solidFill>
                  <a:schemeClr val="tx2">
                    <a:lumMod val="90000"/>
                    <a:lumOff val="10000"/>
                  </a:schemeClr>
                </a:solidFill>
                <a:latin typeface="Arial Narrow" pitchFamily="34" charset="0"/>
              </a:rPr>
              <a:t> </a:t>
            </a:r>
            <a:r>
              <a:rPr lang="es-ES" sz="2400" dirty="0">
                <a:latin typeface="Arial Narrow" pitchFamily="34" charset="0"/>
              </a:rPr>
              <a:t>(padres, hermanos,…).</a:t>
            </a:r>
          </a:p>
        </p:txBody>
      </p:sp>
      <p:sp>
        <p:nvSpPr>
          <p:cNvPr id="6" name="5 CuadroTexto"/>
          <p:cNvSpPr txBox="1"/>
          <p:nvPr/>
        </p:nvSpPr>
        <p:spPr>
          <a:xfrm>
            <a:off x="4546848" y="5928267"/>
            <a:ext cx="4139275" cy="738664"/>
          </a:xfrm>
          <a:prstGeom prst="rect">
            <a:avLst/>
          </a:prstGeom>
          <a:noFill/>
        </p:spPr>
        <p:txBody>
          <a:bodyPr wrap="none" rtlCol="0">
            <a:spAutoFit/>
          </a:bodyPr>
          <a:lstStyle/>
          <a:p>
            <a:r>
              <a:rPr lang="es-ES_tradnl" sz="2400" b="1" dirty="0">
                <a:latin typeface="Arial Narrow" pitchFamily="34" charset="0"/>
              </a:rPr>
              <a:t>Spencer et al 1996, </a:t>
            </a:r>
            <a:r>
              <a:rPr lang="es-ES_tradnl" sz="2400" b="1" dirty="0" err="1">
                <a:latin typeface="Arial Narrow" pitchFamily="34" charset="0"/>
              </a:rPr>
              <a:t>Whilens</a:t>
            </a:r>
            <a:r>
              <a:rPr lang="es-ES_tradnl" sz="2400" b="1" dirty="0">
                <a:latin typeface="Arial Narrow" pitchFamily="34" charset="0"/>
              </a:rPr>
              <a:t> 20</a:t>
            </a:r>
            <a:r>
              <a:rPr lang="es-ES_tradnl" sz="2400" b="1" dirty="0">
                <a:solidFill>
                  <a:schemeClr val="tx1">
                    <a:lumMod val="65000"/>
                    <a:lumOff val="35000"/>
                  </a:schemeClr>
                </a:solidFill>
                <a:latin typeface="Arial Narrow" pitchFamily="34" charset="0"/>
              </a:rPr>
              <a:t>02</a:t>
            </a:r>
          </a:p>
          <a:p>
            <a:endParaRPr lang="es-ES" dirty="0"/>
          </a:p>
        </p:txBody>
      </p:sp>
    </p:spTree>
    <p:extLst>
      <p:ext uri="{BB962C8B-B14F-4D97-AF65-F5344CB8AC3E}">
        <p14:creationId xmlns:p14="http://schemas.microsoft.com/office/powerpoint/2010/main" val="3844656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050"/>
          <p:cNvSpPr>
            <a:spLocks noGrp="1" noChangeArrowheads="1"/>
          </p:cNvSpPr>
          <p:nvPr>
            <p:ph type="title"/>
          </p:nvPr>
        </p:nvSpPr>
        <p:spPr>
          <a:xfrm>
            <a:off x="468560" y="124066"/>
            <a:ext cx="9144000" cy="928670"/>
          </a:xfrm>
        </p:spPr>
        <p:txBody>
          <a:bodyPr>
            <a:noAutofit/>
          </a:bodyPr>
          <a:lstStyle/>
          <a:p>
            <a:pPr algn="l" eaLnBrk="1" fontAlgn="auto" hangingPunct="1">
              <a:spcAft>
                <a:spcPts val="0"/>
              </a:spcAft>
              <a:defRPr/>
            </a:pPr>
            <a:br>
              <a:rPr lang="es-ES_tradnl" sz="3600" dirty="0">
                <a:solidFill>
                  <a:schemeClr val="accent1"/>
                </a:solidFill>
                <a:latin typeface="+mn-lt"/>
              </a:rPr>
            </a:br>
            <a:r>
              <a:rPr lang="es-ES_tradnl" sz="3600" dirty="0">
                <a:solidFill>
                  <a:schemeClr val="accent1"/>
                </a:solidFill>
                <a:latin typeface="+mn-lt"/>
              </a:rPr>
              <a:t> </a:t>
            </a:r>
            <a:r>
              <a:rPr lang="es-ES_tradnl" sz="2800" b="1" dirty="0">
                <a:solidFill>
                  <a:srgbClr val="F07F09"/>
                </a:solidFill>
                <a:latin typeface="Arial" panose="020B0604020202020204" pitchFamily="34" charset="0"/>
                <a:cs typeface="Arial" panose="020B0604020202020204" pitchFamily="34" charset="0"/>
              </a:rPr>
              <a:t>TIPOS DE ESTIMULANTES: MPH versus LDX </a:t>
            </a:r>
            <a:br>
              <a:rPr lang="es-ES_tradnl" sz="3600" dirty="0">
                <a:solidFill>
                  <a:schemeClr val="accent1"/>
                </a:solidFill>
                <a:latin typeface="+mn-lt"/>
              </a:rPr>
            </a:br>
            <a:endParaRPr lang="en-US" sz="3600" b="1" dirty="0">
              <a:solidFill>
                <a:schemeClr val="accent1"/>
              </a:solidFill>
              <a:effectLst>
                <a:outerShdw blurRad="38100" dist="38100" dir="2700000" algn="tl">
                  <a:srgbClr val="000000">
                    <a:alpha val="43137"/>
                  </a:srgbClr>
                </a:outerShdw>
              </a:effectLst>
              <a:latin typeface="+mn-lt"/>
            </a:endParaRPr>
          </a:p>
        </p:txBody>
      </p:sp>
      <p:sp>
        <p:nvSpPr>
          <p:cNvPr id="5972993" name="Rectangle 2051"/>
          <p:cNvSpPr>
            <a:spLocks noGrp="1" noChangeArrowheads="1"/>
          </p:cNvSpPr>
          <p:nvPr>
            <p:ph idx="1"/>
          </p:nvPr>
        </p:nvSpPr>
        <p:spPr>
          <a:xfrm>
            <a:off x="220310" y="1268760"/>
            <a:ext cx="8929718" cy="3960440"/>
          </a:xfrm>
        </p:spPr>
        <p:txBody>
          <a:bodyPr>
            <a:normAutofit fontScale="85000" lnSpcReduction="20000"/>
          </a:bodyPr>
          <a:lstStyle/>
          <a:p>
            <a:pPr marL="342900" lvl="1" indent="-342900">
              <a:lnSpc>
                <a:spcPct val="90000"/>
              </a:lnSpc>
              <a:buFont typeface="Arial" pitchFamily="34" charset="0"/>
              <a:buChar char="•"/>
            </a:pPr>
            <a:r>
              <a:rPr lang="en-US" sz="2400" b="1" u="sng" dirty="0" err="1">
                <a:latin typeface="Arial" panose="020B0604020202020204" pitchFamily="34" charset="0"/>
                <a:cs typeface="Arial" panose="020B0604020202020204" pitchFamily="34" charset="0"/>
              </a:rPr>
              <a:t>Mecanismo</a:t>
            </a:r>
            <a:r>
              <a:rPr lang="en-US" sz="2400" b="1" u="sng" dirty="0">
                <a:latin typeface="Arial" panose="020B0604020202020204" pitchFamily="34" charset="0"/>
                <a:cs typeface="Arial" panose="020B0604020202020204" pitchFamily="34" charset="0"/>
              </a:rPr>
              <a:t> de </a:t>
            </a:r>
            <a:r>
              <a:rPr lang="en-US" sz="2400" b="1" u="sng" dirty="0" err="1">
                <a:latin typeface="Arial" panose="020B0604020202020204" pitchFamily="34" charset="0"/>
                <a:cs typeface="Arial" panose="020B0604020202020204" pitchFamily="34" charset="0"/>
              </a:rPr>
              <a:t>acción</a:t>
            </a:r>
            <a:r>
              <a:rPr lang="en-US" sz="2400" b="1" u="sng" dirty="0">
                <a:latin typeface="Arial" panose="020B0604020202020204" pitchFamily="34" charset="0"/>
                <a:cs typeface="Arial" panose="020B0604020202020204" pitchFamily="34" charset="0"/>
              </a:rPr>
              <a:t> </a:t>
            </a:r>
            <a:r>
              <a:rPr lang="en-US" sz="2400" b="1" u="sng" dirty="0" err="1">
                <a:latin typeface="Arial" panose="020B0604020202020204" pitchFamily="34" charset="0"/>
                <a:cs typeface="Arial" panose="020B0604020202020204" pitchFamily="34" charset="0"/>
              </a:rPr>
              <a:t>neuroquímica</a:t>
            </a:r>
            <a:r>
              <a:rPr lang="en-US" sz="2400" b="1" u="sng" dirty="0">
                <a:latin typeface="Arial" panose="020B0604020202020204" pitchFamily="34" charset="0"/>
                <a:cs typeface="Arial" panose="020B0604020202020204" pitchFamily="34" charset="0"/>
              </a:rPr>
              <a:t>:</a:t>
            </a:r>
          </a:p>
          <a:p>
            <a:pPr marL="0" lvl="1" indent="0">
              <a:lnSpc>
                <a:spcPct val="90000"/>
              </a:lnSpc>
              <a:buNone/>
            </a:pPr>
            <a:endParaRPr lang="en-US" sz="2400" b="1" u="sng" dirty="0">
              <a:latin typeface="Arial" panose="020B0604020202020204" pitchFamily="34" charset="0"/>
              <a:cs typeface="Arial" panose="020B0604020202020204" pitchFamily="34" charset="0"/>
            </a:endParaRPr>
          </a:p>
          <a:p>
            <a:pPr marL="742950" lvl="2" indent="-342900">
              <a:lnSpc>
                <a:spcPct val="90000"/>
              </a:lnSpc>
            </a:pPr>
            <a:r>
              <a:rPr lang="en-US" b="1" dirty="0" err="1">
                <a:solidFill>
                  <a:srgbClr val="F07F09"/>
                </a:solidFill>
                <a:latin typeface="Arial" panose="020B0604020202020204" pitchFamily="34" charset="0"/>
                <a:cs typeface="Arial" panose="020B0604020202020204" pitchFamily="34" charset="0"/>
              </a:rPr>
              <a:t>Anfetaminas</a:t>
            </a:r>
            <a:r>
              <a:rPr lang="en-US" b="1" dirty="0">
                <a:solidFill>
                  <a:srgbClr val="F07F09"/>
                </a:solidFill>
                <a:latin typeface="Arial" panose="020B0604020202020204" pitchFamily="34" charset="0"/>
                <a:cs typeface="Arial" panose="020B0604020202020204" pitchFamily="34" charset="0"/>
              </a:rPr>
              <a:t> ( LDX) : </a:t>
            </a:r>
          </a:p>
          <a:p>
            <a:pPr marL="400050" lvl="2" indent="0">
              <a:lnSpc>
                <a:spcPct val="90000"/>
              </a:lnSpc>
              <a:buNone/>
            </a:pPr>
            <a:endParaRPr lang="en-US" b="1" dirty="0">
              <a:solidFill>
                <a:srgbClr val="F07F09"/>
              </a:solidFill>
              <a:latin typeface="Arial" panose="020B0604020202020204" pitchFamily="34" charset="0"/>
              <a:cs typeface="Arial" panose="020B0604020202020204" pitchFamily="34" charset="0"/>
            </a:endParaRPr>
          </a:p>
          <a:p>
            <a:pPr marL="1200150" lvl="3" indent="-342900">
              <a:lnSpc>
                <a:spcPct val="90000"/>
              </a:lnSpc>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liberación</a:t>
            </a:r>
            <a:r>
              <a:rPr lang="en-US" sz="2400" dirty="0">
                <a:latin typeface="Arial" panose="020B0604020202020204" pitchFamily="34" charset="0"/>
                <a:cs typeface="Arial" panose="020B0604020202020204" pitchFamily="34" charset="0"/>
              </a:rPr>
              <a:t> NA/DA, </a:t>
            </a:r>
          </a:p>
          <a:p>
            <a:pPr marL="1200150" lvl="3" indent="-342900">
              <a:lnSpc>
                <a:spcPct val="90000"/>
              </a:lnSpc>
            </a:pPr>
            <a:r>
              <a:rPr lang="en-US" sz="2400" dirty="0">
                <a:solidFill>
                  <a:srgbClr val="595959"/>
                </a:solidFill>
                <a:latin typeface="Arial" panose="020B0604020202020204" pitchFamily="34" charset="0"/>
                <a:cs typeface="Arial" panose="020B0604020202020204" pitchFamily="34" charset="0"/>
              </a:rPr>
              <a:t>(-) </a:t>
            </a:r>
            <a:r>
              <a:rPr lang="en-US" sz="2400" i="1" dirty="0" err="1">
                <a:solidFill>
                  <a:srgbClr val="595959"/>
                </a:solidFill>
                <a:latin typeface="Arial" panose="020B0604020202020204" pitchFamily="34" charset="0"/>
                <a:cs typeface="Arial" panose="020B0604020202020204" pitchFamily="34" charset="0"/>
              </a:rPr>
              <a:t>Recaptación</a:t>
            </a:r>
            <a:r>
              <a:rPr lang="en-US" sz="2400" i="1" dirty="0">
                <a:solidFill>
                  <a:srgbClr val="595959"/>
                </a:solidFill>
                <a:latin typeface="Arial" panose="020B0604020202020204" pitchFamily="34" charset="0"/>
                <a:cs typeface="Arial" panose="020B0604020202020204" pitchFamily="34" charset="0"/>
              </a:rPr>
              <a:t> NA/DA </a:t>
            </a:r>
          </a:p>
          <a:p>
            <a:pPr marL="1200150" lvl="3" indent="-342900">
              <a:lnSpc>
                <a:spcPct val="90000"/>
              </a:lnSpc>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Monoamino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oxidasa</a:t>
            </a:r>
            <a:r>
              <a:rPr lang="en-US" sz="2400" dirty="0">
                <a:latin typeface="Arial" panose="020B0604020202020204" pitchFamily="34" charset="0"/>
                <a:cs typeface="Arial" panose="020B0604020202020204" pitchFamily="34" charset="0"/>
              </a:rPr>
              <a:t> (MAO)</a:t>
            </a:r>
          </a:p>
          <a:p>
            <a:pPr marL="857250" lvl="3" indent="0">
              <a:lnSpc>
                <a:spcPct val="90000"/>
              </a:lnSpc>
              <a:buNone/>
            </a:pPr>
            <a:endParaRPr lang="en-US" sz="2400" dirty="0">
              <a:latin typeface="Arial" panose="020B0604020202020204" pitchFamily="34" charset="0"/>
              <a:cs typeface="Arial" panose="020B0604020202020204" pitchFamily="34" charset="0"/>
            </a:endParaRPr>
          </a:p>
          <a:p>
            <a:pPr marL="742950" lvl="2" indent="-342900">
              <a:lnSpc>
                <a:spcPct val="90000"/>
              </a:lnSpc>
            </a:pPr>
            <a:r>
              <a:rPr lang="en-US" b="1" dirty="0" err="1">
                <a:solidFill>
                  <a:srgbClr val="F07F09"/>
                </a:solidFill>
                <a:latin typeface="Arial" panose="020B0604020202020204" pitchFamily="34" charset="0"/>
                <a:cs typeface="Arial" panose="020B0604020202020204" pitchFamily="34" charset="0"/>
              </a:rPr>
              <a:t>Metilfenidato</a:t>
            </a:r>
            <a:r>
              <a:rPr lang="en-US" b="1" dirty="0">
                <a:solidFill>
                  <a:srgbClr val="F07F09"/>
                </a:solidFill>
                <a:latin typeface="Arial" panose="020B0604020202020204" pitchFamily="34" charset="0"/>
                <a:cs typeface="Arial" panose="020B0604020202020204" pitchFamily="34" charset="0"/>
              </a:rPr>
              <a:t> (MPH)</a:t>
            </a:r>
            <a:r>
              <a:rPr lang="en-US" b="1" dirty="0">
                <a:solidFill>
                  <a:schemeClr val="accent1"/>
                </a:solidFill>
                <a:latin typeface="Arial" panose="020B0604020202020204" pitchFamily="34" charset="0"/>
                <a:cs typeface="Arial" panose="020B0604020202020204" pitchFamily="34" charset="0"/>
              </a:rPr>
              <a:t> </a:t>
            </a:r>
            <a:r>
              <a:rPr lang="en-US" dirty="0">
                <a:solidFill>
                  <a:schemeClr val="accent1"/>
                </a:solidFill>
                <a:latin typeface="Arial" panose="020B0604020202020204" pitchFamily="34" charset="0"/>
                <a:cs typeface="Arial" panose="020B0604020202020204" pitchFamily="34" charset="0"/>
              </a:rPr>
              <a:t>:</a:t>
            </a:r>
          </a:p>
          <a:p>
            <a:pPr marL="1200150" lvl="3" indent="-342900">
              <a:lnSpc>
                <a:spcPct val="90000"/>
              </a:lnSpc>
            </a:pPr>
            <a:r>
              <a:rPr lang="en-US" dirty="0">
                <a:solidFill>
                  <a:schemeClr val="accent1"/>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a:t>
            </a:r>
            <a:r>
              <a:rPr lang="en-US" b="1" dirty="0">
                <a:solidFill>
                  <a:srgbClr val="FF6600"/>
                </a:solidFill>
                <a:latin typeface="Arial" panose="020B0604020202020204" pitchFamily="34" charset="0"/>
                <a:cs typeface="Arial" panose="020B0604020202020204" pitchFamily="34" charset="0"/>
              </a:rPr>
              <a:t> </a:t>
            </a:r>
            <a:r>
              <a:rPr lang="en-US" i="1" dirty="0" err="1">
                <a:solidFill>
                  <a:schemeClr val="tx1">
                    <a:lumMod val="65000"/>
                    <a:lumOff val="35000"/>
                  </a:schemeClr>
                </a:solidFill>
                <a:latin typeface="Arial" panose="020B0604020202020204" pitchFamily="34" charset="0"/>
                <a:cs typeface="Arial" panose="020B0604020202020204" pitchFamily="34" charset="0"/>
              </a:rPr>
              <a:t>Recaptación</a:t>
            </a:r>
            <a:r>
              <a:rPr lang="en-US" i="1" dirty="0">
                <a:solidFill>
                  <a:schemeClr val="tx1">
                    <a:lumMod val="65000"/>
                    <a:lumOff val="35000"/>
                  </a:schemeClr>
                </a:solidFill>
                <a:latin typeface="Arial" panose="020B0604020202020204" pitchFamily="34" charset="0"/>
                <a:cs typeface="Arial" panose="020B0604020202020204" pitchFamily="34" charset="0"/>
              </a:rPr>
              <a:t> DA/NA.</a:t>
            </a:r>
          </a:p>
          <a:p>
            <a:pPr marL="857250" lvl="3" indent="0">
              <a:lnSpc>
                <a:spcPct val="90000"/>
              </a:lnSpc>
              <a:buNone/>
            </a:pPr>
            <a:endParaRPr lang="en-US" i="1" u="sng" dirty="0">
              <a:solidFill>
                <a:schemeClr val="tx1">
                  <a:lumMod val="65000"/>
                  <a:lumOff val="35000"/>
                </a:schemeClr>
              </a:solidFill>
              <a:latin typeface="Arial" panose="020B0604020202020204" pitchFamily="34" charset="0"/>
              <a:cs typeface="Arial" panose="020B0604020202020204" pitchFamily="34" charset="0"/>
            </a:endParaRPr>
          </a:p>
          <a:p>
            <a:pPr marL="342900" lvl="1" indent="-342900">
              <a:lnSpc>
                <a:spcPct val="90000"/>
              </a:lnSpc>
              <a:buFont typeface="Arial" pitchFamily="34" charset="0"/>
              <a:buChar char="•"/>
            </a:pPr>
            <a:r>
              <a:rPr lang="en-US" sz="2400" dirty="0" err="1">
                <a:latin typeface="Arial" panose="020B0604020202020204" pitchFamily="34" charset="0"/>
                <a:cs typeface="Arial" panose="020B0604020202020204" pitchFamily="34" charset="0"/>
              </a:rPr>
              <a:t>Excrección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urinaria</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catecolaminas</a:t>
            </a:r>
            <a:r>
              <a:rPr lang="en-US" sz="2400" dirty="0">
                <a:latin typeface="Arial" panose="020B0604020202020204" pitchFamily="34" charset="0"/>
                <a:cs typeface="Arial" panose="020B0604020202020204" pitchFamily="34" charset="0"/>
              </a:rPr>
              <a:t> </a:t>
            </a:r>
          </a:p>
          <a:p>
            <a:pPr marL="342900" lvl="1" indent="-342900">
              <a:lnSpc>
                <a:spcPct val="90000"/>
              </a:lnSpc>
              <a:buFont typeface="Arial" pitchFamily="34" charset="0"/>
              <a:buChar char="•"/>
            </a:pPr>
            <a:r>
              <a:rPr lang="en-US" sz="2400" dirty="0" err="1">
                <a:latin typeface="Arial" panose="020B0604020202020204" pitchFamily="34" charset="0"/>
                <a:cs typeface="Arial" panose="020B0604020202020204" pitchFamily="34" charset="0"/>
              </a:rPr>
              <a:t>Respuesta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clínica</a:t>
            </a:r>
            <a:r>
              <a:rPr lang="en-US" sz="2400" dirty="0">
                <a:latin typeface="Arial" panose="020B0604020202020204" pitchFamily="34" charset="0"/>
                <a:cs typeface="Arial" panose="020B0604020202020204" pitchFamily="34" charset="0"/>
              </a:rPr>
              <a:t> en un </a:t>
            </a:r>
            <a:r>
              <a:rPr lang="en-US" sz="2400" dirty="0" err="1">
                <a:latin typeface="Arial" panose="020B0604020202020204" pitchFamily="34" charset="0"/>
                <a:cs typeface="Arial" panose="020B0604020202020204" pitchFamily="34" charset="0"/>
              </a:rPr>
              <a:t>mismo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paciente</a:t>
            </a:r>
            <a:r>
              <a:rPr lang="en-US" sz="2400" dirty="0">
                <a:latin typeface="Arial" panose="020B0604020202020204" pitchFamily="34" charset="0"/>
                <a:cs typeface="Arial" panose="020B0604020202020204" pitchFamily="34" charset="0"/>
              </a:rPr>
              <a:t>.</a:t>
            </a:r>
          </a:p>
          <a:p>
            <a:pPr marL="342900" lvl="1" indent="-342900">
              <a:lnSpc>
                <a:spcPct val="90000"/>
              </a:lnSpc>
              <a:buFont typeface="Arial" pitchFamily="34" charset="0"/>
              <a:buChar char="•"/>
            </a:pPr>
            <a:r>
              <a:rPr lang="en-US" sz="2400" dirty="0" err="1">
                <a:latin typeface="Arial" panose="020B0604020202020204" pitchFamily="34" charset="0"/>
                <a:cs typeface="Arial" panose="020B0604020202020204" pitchFamily="34" charset="0"/>
              </a:rPr>
              <a:t>Efectos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subjetivos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sobre</a:t>
            </a:r>
            <a:r>
              <a:rPr lang="en-US" sz="2400" dirty="0">
                <a:latin typeface="Arial" panose="020B0604020202020204" pitchFamily="34" charset="0"/>
                <a:cs typeface="Arial" panose="020B0604020202020204" pitchFamily="34" charset="0"/>
              </a:rPr>
              <a:t> el </a:t>
            </a:r>
            <a:r>
              <a:rPr lang="en-US" sz="2400" dirty="0" err="1">
                <a:latin typeface="Arial" panose="020B0604020202020204" pitchFamily="34" charset="0"/>
                <a:cs typeface="Arial" panose="020B0604020202020204" pitchFamily="34" charset="0"/>
              </a:rPr>
              <a:t>paciente</a:t>
            </a:r>
            <a:endParaRPr lang="en-US" sz="2400" dirty="0">
              <a:latin typeface="Arial" panose="020B0604020202020204" pitchFamily="34" charset="0"/>
              <a:cs typeface="Arial" panose="020B0604020202020204" pitchFamily="34" charset="0"/>
            </a:endParaRPr>
          </a:p>
        </p:txBody>
      </p:sp>
      <p:sp>
        <p:nvSpPr>
          <p:cNvPr id="2" name="CuadroTexto 1"/>
          <p:cNvSpPr txBox="1"/>
          <p:nvPr/>
        </p:nvSpPr>
        <p:spPr>
          <a:xfrm>
            <a:off x="4685169" y="1844824"/>
            <a:ext cx="4084773" cy="830997"/>
          </a:xfrm>
          <a:prstGeom prst="rect">
            <a:avLst/>
          </a:prstGeom>
          <a:solidFill>
            <a:srgbClr val="EEECE1"/>
          </a:solidFill>
          <a:ln>
            <a:solidFill>
              <a:srgbClr val="FF0000"/>
            </a:solidFill>
          </a:ln>
        </p:spPr>
        <p:txBody>
          <a:bodyPr wrap="none" rtlCol="0">
            <a:spAutoFit/>
          </a:bodyPr>
          <a:lstStyle/>
          <a:p>
            <a:r>
              <a:rPr lang="es-ES" sz="2400" dirty="0">
                <a:solidFill>
                  <a:srgbClr val="1F497D"/>
                </a:solidFill>
                <a:latin typeface="Arial" panose="020B0604020202020204" pitchFamily="34" charset="0"/>
                <a:cs typeface="Arial" panose="020B0604020202020204" pitchFamily="34" charset="0"/>
              </a:rPr>
              <a:t>Mas potentes (mayor efecto </a:t>
            </a:r>
          </a:p>
          <a:p>
            <a:r>
              <a:rPr lang="es-ES" sz="2400" dirty="0">
                <a:solidFill>
                  <a:srgbClr val="1F497D"/>
                </a:solidFill>
                <a:latin typeface="Arial" panose="020B0604020202020204" pitchFamily="34" charset="0"/>
                <a:cs typeface="Arial" panose="020B0604020202020204" pitchFamily="34" charset="0"/>
              </a:rPr>
              <a:t>con menor dosis)</a:t>
            </a:r>
          </a:p>
        </p:txBody>
      </p:sp>
    </p:spTree>
    <p:extLst>
      <p:ext uri="{BB962C8B-B14F-4D97-AF65-F5344CB8AC3E}">
        <p14:creationId xmlns:p14="http://schemas.microsoft.com/office/powerpoint/2010/main" val="41049608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0" y="0"/>
            <a:ext cx="8686800" cy="1250950"/>
          </a:xfrm>
        </p:spPr>
        <p:txBody>
          <a:bodyPr>
            <a:normAutofit fontScale="90000"/>
          </a:bodyPr>
          <a:lstStyle/>
          <a:p>
            <a:br>
              <a:rPr lang="es-ES" sz="4000" b="0" dirty="0"/>
            </a:br>
            <a:r>
              <a:rPr lang="es-ES" sz="3600" b="1" dirty="0">
                <a:solidFill>
                  <a:schemeClr val="accent1"/>
                </a:solidFill>
                <a:latin typeface="Arial" panose="020B0604020202020204" pitchFamily="34" charset="0"/>
                <a:cs typeface="Arial" panose="020B0604020202020204" pitchFamily="34" charset="0"/>
              </a:rPr>
              <a:t>ESTIMULANTES: METILFENIDATO  MPH</a:t>
            </a:r>
            <a:br>
              <a:rPr lang="es-ES" sz="4000" b="0" u="sng" dirty="0">
                <a:latin typeface="Arial" panose="020B0604020202020204" pitchFamily="34" charset="0"/>
                <a:cs typeface="Arial" panose="020B0604020202020204" pitchFamily="34" charset="0"/>
              </a:rPr>
            </a:br>
            <a:endParaRPr lang="es-ES" sz="4000" b="0" u="sng" dirty="0">
              <a:latin typeface="Arial" panose="020B0604020202020204" pitchFamily="34" charset="0"/>
              <a:cs typeface="Arial" panose="020B0604020202020204" pitchFamily="34" charset="0"/>
            </a:endParaRPr>
          </a:p>
        </p:txBody>
      </p:sp>
      <p:sp>
        <p:nvSpPr>
          <p:cNvPr id="23555" name="Rectangle 3"/>
          <p:cNvSpPr>
            <a:spLocks noGrp="1" noChangeArrowheads="1"/>
          </p:cNvSpPr>
          <p:nvPr>
            <p:ph idx="1"/>
          </p:nvPr>
        </p:nvSpPr>
        <p:spPr>
          <a:xfrm>
            <a:off x="0" y="1125091"/>
            <a:ext cx="9144000" cy="4824189"/>
          </a:xfrm>
        </p:spPr>
        <p:txBody>
          <a:bodyPr>
            <a:normAutofit fontScale="92500" lnSpcReduction="10000"/>
          </a:bodyPr>
          <a:lstStyle/>
          <a:p>
            <a:r>
              <a:rPr lang="es-ES" sz="1800" dirty="0">
                <a:latin typeface="Arial" panose="020B0604020202020204" pitchFamily="34" charset="0"/>
                <a:cs typeface="Arial" panose="020B0604020202020204" pitchFamily="34" charset="0"/>
              </a:rPr>
              <a:t>Fármacos simpaticomiméticos (NA/DA)  y de mayor experiencia </a:t>
            </a:r>
            <a:r>
              <a:rPr lang="es-ES" sz="1800" dirty="0">
                <a:solidFill>
                  <a:srgbClr val="9F2936"/>
                </a:solidFill>
                <a:latin typeface="Arial" panose="020B0604020202020204" pitchFamily="34" charset="0"/>
                <a:cs typeface="Arial" panose="020B0604020202020204" pitchFamily="34" charset="0"/>
              </a:rPr>
              <a:t>(70% mejoría).</a:t>
            </a:r>
          </a:p>
          <a:p>
            <a:r>
              <a:rPr lang="es-ES" sz="1800" dirty="0">
                <a:latin typeface="Arial" panose="020B0604020202020204" pitchFamily="34" charset="0"/>
                <a:cs typeface="Arial" panose="020B0604020202020204" pitchFamily="34" charset="0"/>
              </a:rPr>
              <a:t>Los efectos beneficiosos del fármaco se evidencian de forma rápida </a:t>
            </a:r>
            <a:r>
              <a:rPr lang="es-ES" sz="1800" dirty="0">
                <a:solidFill>
                  <a:srgbClr val="9F2936"/>
                </a:solidFill>
                <a:latin typeface="Arial" panose="020B0604020202020204" pitchFamily="34" charset="0"/>
                <a:cs typeface="Arial" panose="020B0604020202020204" pitchFamily="34" charset="0"/>
              </a:rPr>
              <a:t>( primera semana)</a:t>
            </a:r>
            <a:endParaRPr lang="es-ES" sz="1800" dirty="0">
              <a:latin typeface="Arial" panose="020B0604020202020204" pitchFamily="34" charset="0"/>
              <a:cs typeface="Arial" panose="020B0604020202020204" pitchFamily="34" charset="0"/>
            </a:endParaRPr>
          </a:p>
          <a:p>
            <a:r>
              <a:rPr lang="es-ES" sz="1800" dirty="0">
                <a:solidFill>
                  <a:srgbClr val="9F2936"/>
                </a:solidFill>
                <a:latin typeface="Arial" panose="020B0604020202020204" pitchFamily="34" charset="0"/>
                <a:cs typeface="Arial" panose="020B0604020202020204" pitchFamily="34" charset="0"/>
              </a:rPr>
              <a:t> &gt; 6 años </a:t>
            </a:r>
            <a:r>
              <a:rPr lang="es-ES" sz="1800" dirty="0">
                <a:latin typeface="Arial" panose="020B0604020202020204" pitchFamily="34" charset="0"/>
                <a:cs typeface="Arial" panose="020B0604020202020204" pitchFamily="34" charset="0"/>
              </a:rPr>
              <a:t>y adolescentes con TDAH</a:t>
            </a:r>
          </a:p>
          <a:p>
            <a:r>
              <a:rPr lang="es-ES" sz="1800" dirty="0">
                <a:latin typeface="Arial" panose="020B0604020202020204" pitchFamily="34" charset="0"/>
                <a:cs typeface="Arial" panose="020B0604020202020204" pitchFamily="34" charset="0"/>
              </a:rPr>
              <a:t>Fármaco de mayor experiencia </a:t>
            </a:r>
            <a:r>
              <a:rPr lang="es-ES" sz="1800" dirty="0">
                <a:solidFill>
                  <a:srgbClr val="9F2936"/>
                </a:solidFill>
                <a:latin typeface="Arial" panose="020B0604020202020204" pitchFamily="34" charset="0"/>
                <a:cs typeface="Arial" panose="020B0604020202020204" pitchFamily="34" charset="0"/>
              </a:rPr>
              <a:t>(70% mejoría).</a:t>
            </a:r>
          </a:p>
          <a:p>
            <a:r>
              <a:rPr lang="es-ES" sz="1800" dirty="0">
                <a:latin typeface="Arial" panose="020B0604020202020204" pitchFamily="34" charset="0"/>
                <a:cs typeface="Arial" panose="020B0604020202020204" pitchFamily="34" charset="0"/>
              </a:rPr>
              <a:t>Indicaciones: TDAH y comorbilidad (TC, TND)</a:t>
            </a:r>
          </a:p>
          <a:p>
            <a:r>
              <a:rPr lang="es-ES" sz="1800" dirty="0">
                <a:latin typeface="Arial" panose="020B0604020202020204" pitchFamily="34" charset="0"/>
                <a:cs typeface="Arial" panose="020B0604020202020204" pitchFamily="34" charset="0"/>
              </a:rPr>
              <a:t>Dosis: </a:t>
            </a:r>
            <a:r>
              <a:rPr lang="es-ES" sz="1800" dirty="0">
                <a:solidFill>
                  <a:srgbClr val="9F2936"/>
                </a:solidFill>
                <a:latin typeface="Arial" panose="020B0604020202020204" pitchFamily="34" charset="0"/>
                <a:cs typeface="Arial" panose="020B0604020202020204" pitchFamily="34" charset="0"/>
              </a:rPr>
              <a:t>1-2 mg/Kg/día</a:t>
            </a:r>
            <a:r>
              <a:rPr lang="es-ES" sz="1800" dirty="0">
                <a:latin typeface="Arial" panose="020B0604020202020204" pitchFamily="34" charset="0"/>
                <a:cs typeface="Arial" panose="020B0604020202020204" pitchFamily="34" charset="0"/>
              </a:rPr>
              <a:t>; Conveniente comenzar con dosis bajas . Aumentar y/o disminuir según respuesta clínica y tolerancia.</a:t>
            </a:r>
          </a:p>
          <a:p>
            <a:endParaRPr lang="es-ES" sz="1800" dirty="0">
              <a:latin typeface="Arial" panose="020B0604020202020204" pitchFamily="34" charset="0"/>
              <a:cs typeface="Arial" panose="020B0604020202020204" pitchFamily="34" charset="0"/>
            </a:endParaRPr>
          </a:p>
          <a:p>
            <a:r>
              <a:rPr lang="es-ES" sz="2800" b="1" dirty="0">
                <a:latin typeface="Arial" panose="020B0604020202020204" pitchFamily="34" charset="0"/>
                <a:cs typeface="Arial" panose="020B0604020202020204" pitchFamily="34" charset="0"/>
              </a:rPr>
              <a:t>FORMULACION DE MPH: </a:t>
            </a:r>
          </a:p>
          <a:p>
            <a:pPr marL="0" indent="0">
              <a:buNone/>
            </a:pPr>
            <a:endParaRPr lang="es-ES" sz="1800" dirty="0">
              <a:latin typeface="Arial" panose="020B0604020202020204" pitchFamily="34" charset="0"/>
              <a:cs typeface="Arial" panose="020B0604020202020204" pitchFamily="34" charset="0"/>
            </a:endParaRPr>
          </a:p>
          <a:p>
            <a:pPr lvl="1"/>
            <a:r>
              <a:rPr lang="es-ES" sz="1800" b="1" u="sng" dirty="0">
                <a:solidFill>
                  <a:schemeClr val="accent3">
                    <a:lumMod val="50000"/>
                  </a:schemeClr>
                </a:solidFill>
                <a:latin typeface="Arial" panose="020B0604020202020204" pitchFamily="34" charset="0"/>
                <a:cs typeface="Arial" panose="020B0604020202020204" pitchFamily="34" charset="0"/>
              </a:rPr>
              <a:t>Clorhidrato de liberación rápida:</a:t>
            </a:r>
          </a:p>
          <a:p>
            <a:pPr lvl="2"/>
            <a:r>
              <a:rPr lang="es-ES" sz="1800" dirty="0" err="1">
                <a:solidFill>
                  <a:srgbClr val="0070C0"/>
                </a:solidFill>
                <a:latin typeface="Arial" panose="020B0604020202020204" pitchFamily="34" charset="0"/>
                <a:cs typeface="Arial" panose="020B0604020202020204" pitchFamily="34" charset="0"/>
              </a:rPr>
              <a:t>Rubifen</a:t>
            </a:r>
            <a:r>
              <a:rPr lang="es-ES" sz="1800" dirty="0">
                <a:solidFill>
                  <a:srgbClr val="0070C0"/>
                </a:solidFill>
                <a:latin typeface="Arial" panose="020B0604020202020204" pitchFamily="34" charset="0"/>
                <a:cs typeface="Arial" panose="020B0604020202020204" pitchFamily="34" charset="0"/>
              </a:rPr>
              <a:t>/</a:t>
            </a:r>
            <a:r>
              <a:rPr lang="es-ES" sz="1800" dirty="0" err="1">
                <a:solidFill>
                  <a:srgbClr val="0070C0"/>
                </a:solidFill>
                <a:latin typeface="Arial" panose="020B0604020202020204" pitchFamily="34" charset="0"/>
                <a:cs typeface="Arial" panose="020B0604020202020204" pitchFamily="34" charset="0"/>
              </a:rPr>
              <a:t>Medicebran</a:t>
            </a:r>
            <a:r>
              <a:rPr lang="es-ES" sz="1800" dirty="0">
                <a:solidFill>
                  <a:srgbClr val="0070C0"/>
                </a:solidFill>
                <a:latin typeface="Arial" panose="020B0604020202020204" pitchFamily="34" charset="0"/>
                <a:cs typeface="Arial" panose="020B0604020202020204" pitchFamily="34" charset="0"/>
              </a:rPr>
              <a:t> </a:t>
            </a:r>
            <a:r>
              <a:rPr lang="es-ES" sz="1800" dirty="0">
                <a:latin typeface="Arial" panose="020B0604020202020204" pitchFamily="34" charset="0"/>
                <a:cs typeface="Arial" panose="020B0604020202020204" pitchFamily="34" charset="0"/>
              </a:rPr>
              <a:t>(2-4h; 2-3 veces/día)</a:t>
            </a:r>
          </a:p>
          <a:p>
            <a:pPr lvl="2"/>
            <a:endParaRPr lang="es-ES" sz="1800" dirty="0">
              <a:solidFill>
                <a:schemeClr val="bg1"/>
              </a:solidFill>
              <a:latin typeface="Arial" panose="020B0604020202020204" pitchFamily="34" charset="0"/>
              <a:cs typeface="Arial" panose="020B0604020202020204" pitchFamily="34" charset="0"/>
            </a:endParaRPr>
          </a:p>
          <a:p>
            <a:pPr lvl="1"/>
            <a:r>
              <a:rPr lang="es-ES" sz="1800" b="1" u="sng" dirty="0" err="1">
                <a:solidFill>
                  <a:schemeClr val="accent3">
                    <a:lumMod val="50000"/>
                  </a:schemeClr>
                </a:solidFill>
                <a:latin typeface="Arial" panose="020B0604020202020204" pitchFamily="34" charset="0"/>
                <a:cs typeface="Arial" panose="020B0604020202020204" pitchFamily="34" charset="0"/>
              </a:rPr>
              <a:t>Hidrocluro</a:t>
            </a:r>
            <a:r>
              <a:rPr lang="es-ES" sz="1800" b="1" u="sng" dirty="0">
                <a:solidFill>
                  <a:schemeClr val="accent3">
                    <a:lumMod val="50000"/>
                  </a:schemeClr>
                </a:solidFill>
                <a:latin typeface="Arial" panose="020B0604020202020204" pitchFamily="34" charset="0"/>
                <a:cs typeface="Arial" panose="020B0604020202020204" pitchFamily="34" charset="0"/>
              </a:rPr>
              <a:t> de liberación retardada</a:t>
            </a:r>
            <a:endParaRPr lang="es-ES" sz="1800" dirty="0">
              <a:solidFill>
                <a:srgbClr val="F79646"/>
              </a:solidFill>
              <a:latin typeface="Arial" panose="020B0604020202020204" pitchFamily="34" charset="0"/>
              <a:cs typeface="Arial" panose="020B0604020202020204" pitchFamily="34" charset="0"/>
            </a:endParaRPr>
          </a:p>
          <a:p>
            <a:pPr lvl="2"/>
            <a:r>
              <a:rPr lang="es-ES" sz="1800" dirty="0" err="1">
                <a:solidFill>
                  <a:srgbClr val="0070C0"/>
                </a:solidFill>
                <a:latin typeface="Arial" panose="020B0604020202020204" pitchFamily="34" charset="0"/>
                <a:cs typeface="Arial" panose="020B0604020202020204" pitchFamily="34" charset="0"/>
              </a:rPr>
              <a:t>Medikinet</a:t>
            </a:r>
            <a:r>
              <a:rPr lang="es-ES" sz="1800" dirty="0">
                <a:latin typeface="Arial" panose="020B0604020202020204" pitchFamily="34" charset="0"/>
                <a:cs typeface="Arial" panose="020B0604020202020204" pitchFamily="34" charset="0"/>
              </a:rPr>
              <a:t> (50% gránulos liberación I/R; 8-9 h)/ </a:t>
            </a:r>
            <a:r>
              <a:rPr lang="es-ES" sz="1800" dirty="0" err="1">
                <a:solidFill>
                  <a:srgbClr val="0070C0"/>
                </a:solidFill>
                <a:latin typeface="Arial" panose="020B0604020202020204" pitchFamily="34" charset="0"/>
                <a:cs typeface="Arial" panose="020B0604020202020204" pitchFamily="34" charset="0"/>
              </a:rPr>
              <a:t>Equasym</a:t>
            </a:r>
            <a:r>
              <a:rPr lang="es-ES" sz="1800" dirty="0">
                <a:latin typeface="Arial" panose="020B0604020202020204" pitchFamily="34" charset="0"/>
                <a:cs typeface="Arial" panose="020B0604020202020204" pitchFamily="34" charset="0"/>
              </a:rPr>
              <a:t> (30:70)</a:t>
            </a:r>
          </a:p>
          <a:p>
            <a:pPr lvl="2"/>
            <a:r>
              <a:rPr lang="es-ES" sz="1800" dirty="0" err="1">
                <a:solidFill>
                  <a:srgbClr val="0070C0"/>
                </a:solidFill>
                <a:latin typeface="Arial" panose="020B0604020202020204" pitchFamily="34" charset="0"/>
                <a:cs typeface="Arial" panose="020B0604020202020204" pitchFamily="34" charset="0"/>
              </a:rPr>
              <a:t>Concerta</a:t>
            </a:r>
            <a:r>
              <a:rPr lang="es-ES" sz="1800" dirty="0">
                <a:latin typeface="Arial" panose="020B0604020202020204" pitchFamily="34" charset="0"/>
                <a:cs typeface="Arial" panose="020B0604020202020204" pitchFamily="34" charset="0"/>
              </a:rPr>
              <a:t> (tecnología OROS; 10-12 h)</a:t>
            </a:r>
          </a:p>
          <a:p>
            <a:pPr lvl="2"/>
            <a:endParaRPr lang="es-ES" dirty="0"/>
          </a:p>
        </p:txBody>
      </p:sp>
      <p:sp>
        <p:nvSpPr>
          <p:cNvPr id="23556" name="Rectangle 4"/>
          <p:cNvSpPr>
            <a:spLocks noChangeArrowheads="1"/>
          </p:cNvSpPr>
          <p:nvPr/>
        </p:nvSpPr>
        <p:spPr bwMode="auto">
          <a:xfrm>
            <a:off x="2123728" y="6022757"/>
            <a:ext cx="6841827" cy="646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ES" b="1" dirty="0">
                <a:solidFill>
                  <a:srgbClr val="9F2936"/>
                </a:solidFill>
                <a:latin typeface="Arial" panose="020B0604020202020204" pitchFamily="34" charset="0"/>
                <a:cs typeface="Arial" panose="020B0604020202020204" pitchFamily="34" charset="0"/>
              </a:rPr>
              <a:t>Acción prolongada. Mejor cumplimiento. Menos efecto rebote.</a:t>
            </a:r>
          </a:p>
        </p:txBody>
      </p:sp>
    </p:spTree>
    <p:extLst>
      <p:ext uri="{BB962C8B-B14F-4D97-AF65-F5344CB8AC3E}">
        <p14:creationId xmlns:p14="http://schemas.microsoft.com/office/powerpoint/2010/main" val="3583630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4000" b="1" dirty="0">
                <a:solidFill>
                  <a:srgbClr val="F07F09"/>
                </a:solidFill>
                <a:latin typeface="Arial" panose="020B0604020202020204" pitchFamily="34" charset="0"/>
                <a:cs typeface="Arial" panose="020B0604020202020204" pitchFamily="34" charset="0"/>
              </a:rPr>
              <a:t>MPH de liberación inmediata</a:t>
            </a:r>
          </a:p>
        </p:txBody>
      </p:sp>
      <p:sp>
        <p:nvSpPr>
          <p:cNvPr id="3" name="Marcador de contenido 2"/>
          <p:cNvSpPr>
            <a:spLocks noGrp="1"/>
          </p:cNvSpPr>
          <p:nvPr>
            <p:ph idx="1"/>
          </p:nvPr>
        </p:nvSpPr>
        <p:spPr>
          <a:xfrm>
            <a:off x="0" y="1600200"/>
            <a:ext cx="9036496" cy="4525963"/>
          </a:xfrm>
        </p:spPr>
        <p:txBody>
          <a:bodyPr>
            <a:normAutofit/>
          </a:bodyPr>
          <a:lstStyle/>
          <a:p>
            <a:r>
              <a:rPr lang="es-ES" sz="2000" dirty="0">
                <a:latin typeface="Arial" panose="020B0604020202020204" pitchFamily="34" charset="0"/>
                <a:cs typeface="Arial" panose="020B0604020202020204" pitchFamily="34" charset="0"/>
              </a:rPr>
              <a:t>Rápida absorción tras la administración oral ( pico plasmático: 1 hora y  vida media: 2- 4 horas)</a:t>
            </a:r>
          </a:p>
          <a:p>
            <a:pPr marL="0" indent="0">
              <a:buNone/>
            </a:pPr>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Corta duración del efecto </a:t>
            </a:r>
            <a:r>
              <a:rPr lang="es-ES" sz="2000" dirty="0">
                <a:latin typeface="Arial" panose="020B0604020202020204" pitchFamily="34" charset="0"/>
                <a:cs typeface="Arial" panose="020B0604020202020204" pitchFamily="34" charset="0"/>
                <a:sym typeface="Wingdings"/>
              </a:rPr>
              <a:t> requiere que se administren entre dos y tres veces al día para mantener su eficacia terapéutica</a:t>
            </a:r>
            <a:r>
              <a:rPr lang="es-ES" sz="2400" dirty="0">
                <a:latin typeface="Arial" panose="020B0604020202020204" pitchFamily="34" charset="0"/>
                <a:cs typeface="Arial" panose="020B0604020202020204" pitchFamily="34" charset="0"/>
                <a:sym typeface="Wingdings"/>
              </a:rPr>
              <a:t>.</a:t>
            </a:r>
            <a:endParaRPr lang="es-ES" sz="2400" dirty="0">
              <a:latin typeface="Arial" panose="020B0604020202020204" pitchFamily="34" charset="0"/>
              <a:cs typeface="Arial" panose="020B0604020202020204" pitchFamily="34" charset="0"/>
            </a:endParaRPr>
          </a:p>
        </p:txBody>
      </p:sp>
      <p:grpSp>
        <p:nvGrpSpPr>
          <p:cNvPr id="4" name="Group 118"/>
          <p:cNvGrpSpPr>
            <a:grpSpLocks/>
          </p:cNvGrpSpPr>
          <p:nvPr/>
        </p:nvGrpSpPr>
        <p:grpSpPr bwMode="auto">
          <a:xfrm>
            <a:off x="2123727" y="3647917"/>
            <a:ext cx="6480721" cy="3309475"/>
            <a:chOff x="207" y="1348"/>
            <a:chExt cx="1624" cy="1065"/>
          </a:xfrm>
        </p:grpSpPr>
        <p:grpSp>
          <p:nvGrpSpPr>
            <p:cNvPr id="5" name="Group 100"/>
            <p:cNvGrpSpPr>
              <a:grpSpLocks/>
            </p:cNvGrpSpPr>
            <p:nvPr/>
          </p:nvGrpSpPr>
          <p:grpSpPr bwMode="auto">
            <a:xfrm>
              <a:off x="207" y="1348"/>
              <a:ext cx="1624" cy="1065"/>
              <a:chOff x="207" y="1534"/>
              <a:chExt cx="1624" cy="1065"/>
            </a:xfrm>
          </p:grpSpPr>
          <p:sp>
            <p:nvSpPr>
              <p:cNvPr id="7" name="Rectangle 53"/>
              <p:cNvSpPr>
                <a:spLocks noChangeArrowheads="1"/>
              </p:cNvSpPr>
              <p:nvPr/>
            </p:nvSpPr>
            <p:spPr bwMode="auto">
              <a:xfrm>
                <a:off x="207" y="1534"/>
                <a:ext cx="1558" cy="886"/>
              </a:xfrm>
              <a:prstGeom prst="rect">
                <a:avLst/>
              </a:prstGeom>
              <a:solidFill>
                <a:schemeClr val="bg1"/>
              </a:solidFill>
              <a:ln w="9525">
                <a:solidFill>
                  <a:srgbClr val="339966"/>
                </a:solidFill>
                <a:miter lim="800000"/>
                <a:headEnd/>
                <a:tailEnd/>
              </a:ln>
            </p:spPr>
            <p:txBody>
              <a:bodyPr wrap="none" anchor="ctr"/>
              <a:lstStyle/>
              <a:p>
                <a:endParaRPr lang="de-DE" dirty="0"/>
              </a:p>
            </p:txBody>
          </p:sp>
          <p:sp>
            <p:nvSpPr>
              <p:cNvPr id="8" name="Freeform 15"/>
              <p:cNvSpPr>
                <a:spLocks/>
              </p:cNvSpPr>
              <p:nvPr/>
            </p:nvSpPr>
            <p:spPr bwMode="auto">
              <a:xfrm>
                <a:off x="215" y="1704"/>
                <a:ext cx="1392" cy="716"/>
              </a:xfrm>
              <a:custGeom>
                <a:avLst/>
                <a:gdLst>
                  <a:gd name="T0" fmla="*/ 0 w 1392"/>
                  <a:gd name="T1" fmla="*/ 716 h 716"/>
                  <a:gd name="T2" fmla="*/ 44 w 1392"/>
                  <a:gd name="T3" fmla="*/ 660 h 716"/>
                  <a:gd name="T4" fmla="*/ 72 w 1392"/>
                  <a:gd name="T5" fmla="*/ 468 h 716"/>
                  <a:gd name="T6" fmla="*/ 84 w 1392"/>
                  <a:gd name="T7" fmla="*/ 384 h 716"/>
                  <a:gd name="T8" fmla="*/ 136 w 1392"/>
                  <a:gd name="T9" fmla="*/ 236 h 716"/>
                  <a:gd name="T10" fmla="*/ 184 w 1392"/>
                  <a:gd name="T11" fmla="*/ 232 h 716"/>
                  <a:gd name="T12" fmla="*/ 280 w 1392"/>
                  <a:gd name="T13" fmla="*/ 360 h 716"/>
                  <a:gd name="T14" fmla="*/ 420 w 1392"/>
                  <a:gd name="T15" fmla="*/ 440 h 716"/>
                  <a:gd name="T16" fmla="*/ 464 w 1392"/>
                  <a:gd name="T17" fmla="*/ 168 h 716"/>
                  <a:gd name="T18" fmla="*/ 492 w 1392"/>
                  <a:gd name="T19" fmla="*/ 72 h 716"/>
                  <a:gd name="T20" fmla="*/ 520 w 1392"/>
                  <a:gd name="T21" fmla="*/ 0 h 716"/>
                  <a:gd name="T22" fmla="*/ 560 w 1392"/>
                  <a:gd name="T23" fmla="*/ 0 h 716"/>
                  <a:gd name="T24" fmla="*/ 656 w 1392"/>
                  <a:gd name="T25" fmla="*/ 188 h 716"/>
                  <a:gd name="T26" fmla="*/ 848 w 1392"/>
                  <a:gd name="T27" fmla="*/ 408 h 716"/>
                  <a:gd name="T28" fmla="*/ 940 w 1392"/>
                  <a:gd name="T29" fmla="*/ 496 h 716"/>
                  <a:gd name="T30" fmla="*/ 1144 w 1392"/>
                  <a:gd name="T31" fmla="*/ 584 h 716"/>
                  <a:gd name="T32" fmla="*/ 1392 w 1392"/>
                  <a:gd name="T33" fmla="*/ 624 h 7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16"/>
                  <a:gd name="T53" fmla="*/ 1392 w 1392"/>
                  <a:gd name="T54" fmla="*/ 716 h 7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16">
                    <a:moveTo>
                      <a:pt x="0" y="716"/>
                    </a:moveTo>
                    <a:lnTo>
                      <a:pt x="44" y="660"/>
                    </a:lnTo>
                    <a:lnTo>
                      <a:pt x="72" y="468"/>
                    </a:lnTo>
                    <a:lnTo>
                      <a:pt x="84" y="384"/>
                    </a:lnTo>
                    <a:lnTo>
                      <a:pt x="136" y="236"/>
                    </a:lnTo>
                    <a:lnTo>
                      <a:pt x="184" y="232"/>
                    </a:lnTo>
                    <a:lnTo>
                      <a:pt x="280" y="360"/>
                    </a:lnTo>
                    <a:lnTo>
                      <a:pt x="420" y="440"/>
                    </a:lnTo>
                    <a:lnTo>
                      <a:pt x="464" y="168"/>
                    </a:lnTo>
                    <a:lnTo>
                      <a:pt x="492" y="72"/>
                    </a:lnTo>
                    <a:lnTo>
                      <a:pt x="520" y="0"/>
                    </a:lnTo>
                    <a:lnTo>
                      <a:pt x="560" y="0"/>
                    </a:lnTo>
                    <a:lnTo>
                      <a:pt x="656" y="188"/>
                    </a:lnTo>
                    <a:lnTo>
                      <a:pt x="848" y="408"/>
                    </a:lnTo>
                    <a:lnTo>
                      <a:pt x="940" y="496"/>
                    </a:lnTo>
                    <a:lnTo>
                      <a:pt x="1144" y="584"/>
                    </a:lnTo>
                    <a:lnTo>
                      <a:pt x="1392" y="624"/>
                    </a:lnTo>
                  </a:path>
                </a:pathLst>
              </a:custGeom>
              <a:noFill/>
              <a:ln w="38100" cmpd="sng">
                <a:solidFill>
                  <a:srgbClr val="339966"/>
                </a:solidFill>
                <a:round/>
                <a:headEnd/>
                <a:tailEnd/>
              </a:ln>
            </p:spPr>
            <p:txBody>
              <a:bodyPr/>
              <a:lstStyle/>
              <a:p>
                <a:endParaRPr lang="es-ES"/>
              </a:p>
            </p:txBody>
          </p:sp>
          <p:sp>
            <p:nvSpPr>
              <p:cNvPr id="9" name="Text Box 35"/>
              <p:cNvSpPr txBox="1">
                <a:spLocks noChangeArrowheads="1"/>
              </p:cNvSpPr>
              <p:nvPr/>
            </p:nvSpPr>
            <p:spPr bwMode="auto">
              <a:xfrm>
                <a:off x="1127" y="1811"/>
                <a:ext cx="561" cy="119"/>
              </a:xfrm>
              <a:prstGeom prst="rect">
                <a:avLst/>
              </a:prstGeom>
              <a:noFill/>
              <a:ln w="9525">
                <a:noFill/>
                <a:miter lim="800000"/>
                <a:headEnd/>
                <a:tailEnd/>
              </a:ln>
            </p:spPr>
            <p:txBody>
              <a:bodyPr wrap="none">
                <a:spAutoFit/>
              </a:bodyPr>
              <a:lstStyle/>
              <a:p>
                <a:r>
                  <a:rPr lang="en-GB" b="1" dirty="0" err="1"/>
                  <a:t>Rubifen</a:t>
                </a:r>
                <a:r>
                  <a:rPr lang="en-GB" b="1" dirty="0"/>
                  <a:t>/ </a:t>
                </a:r>
                <a:r>
                  <a:rPr lang="en-GB" b="1" dirty="0" err="1"/>
                  <a:t>Medicebran</a:t>
                </a:r>
                <a:endParaRPr lang="en-GB" b="1" dirty="0"/>
              </a:p>
            </p:txBody>
          </p:sp>
          <p:sp>
            <p:nvSpPr>
              <p:cNvPr id="10" name="Text Box 42"/>
              <p:cNvSpPr txBox="1">
                <a:spLocks noChangeArrowheads="1"/>
              </p:cNvSpPr>
              <p:nvPr/>
            </p:nvSpPr>
            <p:spPr bwMode="auto">
              <a:xfrm>
                <a:off x="613" y="2407"/>
                <a:ext cx="1218" cy="192"/>
              </a:xfrm>
              <a:prstGeom prst="rect">
                <a:avLst/>
              </a:prstGeom>
              <a:noFill/>
              <a:ln w="9525">
                <a:noFill/>
                <a:miter lim="800000"/>
                <a:headEnd/>
                <a:tailEnd/>
              </a:ln>
            </p:spPr>
            <p:txBody>
              <a:bodyPr wrap="none">
                <a:spAutoFit/>
              </a:bodyPr>
              <a:lstStyle/>
              <a:p>
                <a:pPr>
                  <a:tabLst>
                    <a:tab pos="622300" algn="l"/>
                    <a:tab pos="1257300" algn="l"/>
                  </a:tabLst>
                </a:pPr>
                <a:r>
                  <a:rPr lang="en-GB" sz="1400" b="1"/>
                  <a:t>5	10	hours</a:t>
                </a:r>
              </a:p>
            </p:txBody>
          </p:sp>
        </p:grpSp>
        <p:sp>
          <p:nvSpPr>
            <p:cNvPr id="6" name="Text Box 39"/>
            <p:cNvSpPr txBox="1">
              <a:spLocks noChangeArrowheads="1"/>
            </p:cNvSpPr>
            <p:nvPr/>
          </p:nvSpPr>
          <p:spPr bwMode="auto">
            <a:xfrm>
              <a:off x="221" y="1401"/>
              <a:ext cx="301" cy="99"/>
            </a:xfrm>
            <a:prstGeom prst="rect">
              <a:avLst/>
            </a:prstGeom>
            <a:solidFill>
              <a:schemeClr val="bg1"/>
            </a:solidFill>
            <a:ln w="9525">
              <a:noFill/>
              <a:miter lim="800000"/>
              <a:headEnd/>
              <a:tailEnd/>
            </a:ln>
          </p:spPr>
          <p:txBody>
            <a:bodyPr wrap="none">
              <a:spAutoFit/>
            </a:bodyPr>
            <a:lstStyle/>
            <a:p>
              <a:r>
                <a:rPr lang="en-GB" sz="1400" b="1" dirty="0"/>
                <a:t>MPH (mg/ml)</a:t>
              </a:r>
            </a:p>
          </p:txBody>
        </p:sp>
      </p:grpSp>
      <p:sp>
        <p:nvSpPr>
          <p:cNvPr id="13" name="CuadroTexto 12"/>
          <p:cNvSpPr txBox="1"/>
          <p:nvPr/>
        </p:nvSpPr>
        <p:spPr>
          <a:xfrm>
            <a:off x="2195736" y="5713511"/>
            <a:ext cx="4190658" cy="307777"/>
          </a:xfrm>
          <a:prstGeom prst="rect">
            <a:avLst/>
          </a:prstGeom>
          <a:noFill/>
        </p:spPr>
        <p:txBody>
          <a:bodyPr wrap="none" rtlCol="0">
            <a:spAutoFit/>
          </a:bodyPr>
          <a:lstStyle/>
          <a:p>
            <a:r>
              <a:rPr lang="es-ES" sz="1400" dirty="0"/>
              <a:t>Concentración en plasma MPH de liberación inmediata </a:t>
            </a:r>
          </a:p>
        </p:txBody>
      </p:sp>
      <p:sp>
        <p:nvSpPr>
          <p:cNvPr id="14" name="Text Box 39"/>
          <p:cNvSpPr txBox="1">
            <a:spLocks noChangeArrowheads="1"/>
          </p:cNvSpPr>
          <p:nvPr/>
        </p:nvSpPr>
        <p:spPr bwMode="auto">
          <a:xfrm>
            <a:off x="7307212" y="3772272"/>
            <a:ext cx="865188" cy="304800"/>
          </a:xfrm>
          <a:prstGeom prst="rect">
            <a:avLst/>
          </a:prstGeom>
          <a:solidFill>
            <a:schemeClr val="bg1"/>
          </a:solidFill>
          <a:ln w="9525">
            <a:noFill/>
            <a:miter lim="800000"/>
            <a:headEnd/>
            <a:tailEnd/>
          </a:ln>
        </p:spPr>
        <p:txBody>
          <a:bodyPr wrap="none">
            <a:spAutoFit/>
          </a:bodyPr>
          <a:lstStyle/>
          <a:p>
            <a:r>
              <a:rPr lang="en-GB" sz="1400" b="1" dirty="0"/>
              <a:t>100% IR</a:t>
            </a:r>
          </a:p>
        </p:txBody>
      </p:sp>
    </p:spTree>
    <p:extLst>
      <p:ext uri="{BB962C8B-B14F-4D97-AF65-F5344CB8AC3E}">
        <p14:creationId xmlns:p14="http://schemas.microsoft.com/office/powerpoint/2010/main" val="3810387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274638"/>
            <a:ext cx="9144000" cy="1143000"/>
          </a:xfrm>
        </p:spPr>
        <p:txBody>
          <a:bodyPr>
            <a:normAutofit fontScale="90000"/>
          </a:bodyPr>
          <a:lstStyle/>
          <a:p>
            <a:r>
              <a:rPr lang="es-ES" sz="4400" b="1" dirty="0">
                <a:solidFill>
                  <a:schemeClr val="accent1"/>
                </a:solidFill>
                <a:latin typeface="Arial" panose="020B0604020202020204" pitchFamily="34" charset="0"/>
                <a:cs typeface="Arial" panose="020B0604020202020204" pitchFamily="34" charset="0"/>
              </a:rPr>
              <a:t>MPH </a:t>
            </a:r>
            <a:r>
              <a:rPr lang="es-ES" b="1" dirty="0">
                <a:solidFill>
                  <a:schemeClr val="accent1"/>
                </a:solidFill>
                <a:latin typeface="Arial" panose="020B0604020202020204" pitchFamily="34" charset="0"/>
                <a:cs typeface="Arial" panose="020B0604020202020204" pitchFamily="34" charset="0"/>
              </a:rPr>
              <a:t> de l</a:t>
            </a:r>
            <a:r>
              <a:rPr lang="es-ES" sz="4400" b="1" dirty="0">
                <a:solidFill>
                  <a:schemeClr val="accent1"/>
                </a:solidFill>
                <a:latin typeface="Arial" panose="020B0604020202020204" pitchFamily="34" charset="0"/>
                <a:cs typeface="Arial" panose="020B0604020202020204" pitchFamily="34" charset="0"/>
              </a:rPr>
              <a:t>iberación inmediata: </a:t>
            </a:r>
            <a:br>
              <a:rPr lang="es-ES" sz="4400" b="1" dirty="0">
                <a:solidFill>
                  <a:schemeClr val="accent1"/>
                </a:solidFill>
                <a:latin typeface="Arial" panose="020B0604020202020204" pitchFamily="34" charset="0"/>
                <a:cs typeface="Arial" panose="020B0604020202020204" pitchFamily="34" charset="0"/>
              </a:rPr>
            </a:br>
            <a:r>
              <a:rPr lang="es-ES" sz="4400" b="1" dirty="0" err="1">
                <a:solidFill>
                  <a:schemeClr val="accent1"/>
                </a:solidFill>
                <a:latin typeface="Arial" panose="020B0604020202020204" pitchFamily="34" charset="0"/>
                <a:cs typeface="Arial" panose="020B0604020202020204" pitchFamily="34" charset="0"/>
              </a:rPr>
              <a:t>Rubifen</a:t>
            </a:r>
            <a:r>
              <a:rPr lang="es-ES" sz="4400" b="1" dirty="0">
                <a:solidFill>
                  <a:schemeClr val="accent1"/>
                </a:solidFill>
                <a:latin typeface="Arial" panose="020B0604020202020204" pitchFamily="34" charset="0"/>
                <a:cs typeface="Arial" panose="020B0604020202020204" pitchFamily="34" charset="0"/>
              </a:rPr>
              <a:t>/</a:t>
            </a:r>
            <a:r>
              <a:rPr lang="es-ES" sz="4400" b="1" dirty="0" err="1">
                <a:solidFill>
                  <a:schemeClr val="accent1"/>
                </a:solidFill>
                <a:latin typeface="Arial" panose="020B0604020202020204" pitchFamily="34" charset="0"/>
                <a:cs typeface="Arial" panose="020B0604020202020204" pitchFamily="34" charset="0"/>
              </a:rPr>
              <a:t>Medicebran</a:t>
            </a:r>
            <a:r>
              <a:rPr lang="es-ES" sz="4400" b="1" dirty="0">
                <a:solidFill>
                  <a:schemeClr val="accent1"/>
                </a:solidFill>
                <a:latin typeface="Arial" panose="020B0604020202020204" pitchFamily="34" charset="0"/>
                <a:cs typeface="Arial" panose="020B0604020202020204" pitchFamily="34" charset="0"/>
              </a:rPr>
              <a:t> (5, 10, 20 mg)</a:t>
            </a:r>
            <a:br>
              <a:rPr lang="es-ES" sz="4400" dirty="0">
                <a:latin typeface="Arial" panose="020B0604020202020204" pitchFamily="34" charset="0"/>
                <a:cs typeface="Arial" panose="020B0604020202020204" pitchFamily="34" charset="0"/>
              </a:rPr>
            </a:br>
            <a:endParaRPr lang="es-MX" dirty="0">
              <a:latin typeface="Arial" panose="020B0604020202020204" pitchFamily="34" charset="0"/>
              <a:cs typeface="Arial" panose="020B0604020202020204" pitchFamily="34" charset="0"/>
            </a:endParaRPr>
          </a:p>
        </p:txBody>
      </p:sp>
      <p:sp>
        <p:nvSpPr>
          <p:cNvPr id="2" name="1 Marcador de contenido"/>
          <p:cNvSpPr>
            <a:spLocks noGrp="1"/>
          </p:cNvSpPr>
          <p:nvPr>
            <p:ph idx="1"/>
          </p:nvPr>
        </p:nvSpPr>
        <p:spPr>
          <a:xfrm>
            <a:off x="0" y="1357298"/>
            <a:ext cx="9144000" cy="4447966"/>
          </a:xfrm>
        </p:spPr>
        <p:txBody>
          <a:bodyPr>
            <a:noAutofit/>
          </a:bodyPr>
          <a:lstStyle/>
          <a:p>
            <a:r>
              <a:rPr lang="es-MX" sz="2000" dirty="0">
                <a:latin typeface="Arial" panose="020B0604020202020204" pitchFamily="34" charset="0"/>
                <a:cs typeface="Arial" panose="020B0604020202020204" pitchFamily="34" charset="0"/>
              </a:rPr>
              <a:t>Vida media 3-6 h y pico plasmático en 1-2 h.</a:t>
            </a:r>
          </a:p>
          <a:p>
            <a:r>
              <a:rPr lang="es-MX" sz="2000" dirty="0">
                <a:latin typeface="Arial" panose="020B0604020202020204" pitchFamily="34" charset="0"/>
                <a:cs typeface="Arial" panose="020B0604020202020204" pitchFamily="34" charset="0"/>
              </a:rPr>
              <a:t>La </a:t>
            </a:r>
            <a:r>
              <a:rPr lang="es-MX" sz="2000" dirty="0">
                <a:solidFill>
                  <a:srgbClr val="9F2936"/>
                </a:solidFill>
                <a:latin typeface="Arial" panose="020B0604020202020204" pitchFamily="34" charset="0"/>
                <a:cs typeface="Arial" panose="020B0604020202020204" pitchFamily="34" charset="0"/>
              </a:rPr>
              <a:t>mejoría clínica comienza a los 30-60 minutos y </a:t>
            </a:r>
            <a:r>
              <a:rPr lang="es-MX" sz="2000" dirty="0">
                <a:latin typeface="Arial" panose="020B0604020202020204" pitchFamily="34" charset="0"/>
                <a:cs typeface="Arial" panose="020B0604020202020204" pitchFamily="34" charset="0"/>
              </a:rPr>
              <a:t>dura</a:t>
            </a:r>
            <a:r>
              <a:rPr lang="es-MX" sz="2000" dirty="0">
                <a:solidFill>
                  <a:srgbClr val="FFFF00"/>
                </a:solidFill>
                <a:latin typeface="Arial" panose="020B0604020202020204" pitchFamily="34" charset="0"/>
                <a:cs typeface="Arial" panose="020B0604020202020204" pitchFamily="34" charset="0"/>
              </a:rPr>
              <a:t> </a:t>
            </a:r>
            <a:r>
              <a:rPr lang="es-MX" sz="2000" dirty="0">
                <a:solidFill>
                  <a:srgbClr val="9F2936"/>
                </a:solidFill>
                <a:latin typeface="Arial" panose="020B0604020202020204" pitchFamily="34" charset="0"/>
                <a:cs typeface="Arial" panose="020B0604020202020204" pitchFamily="34" charset="0"/>
              </a:rPr>
              <a:t>4-6 h. </a:t>
            </a:r>
          </a:p>
          <a:p>
            <a:pPr marL="0" indent="0">
              <a:buNone/>
            </a:pPr>
            <a:endParaRPr lang="es-MX" sz="2000" dirty="0">
              <a:solidFill>
                <a:srgbClr val="FFFF00"/>
              </a:solidFill>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Dosis total repartida de </a:t>
            </a:r>
            <a:r>
              <a:rPr lang="es-MX" sz="2000" dirty="0">
                <a:solidFill>
                  <a:srgbClr val="9F2936"/>
                </a:solidFill>
                <a:latin typeface="Arial" panose="020B0604020202020204" pitchFamily="34" charset="0"/>
                <a:cs typeface="Arial" panose="020B0604020202020204" pitchFamily="34" charset="0"/>
              </a:rPr>
              <a:t>dos a tres tomas/días </a:t>
            </a:r>
            <a:r>
              <a:rPr lang="es-MX" sz="2000" dirty="0">
                <a:latin typeface="Arial" panose="020B0604020202020204" pitchFamily="34" charset="0"/>
                <a:cs typeface="Arial" panose="020B0604020202020204" pitchFamily="34" charset="0"/>
              </a:rPr>
              <a:t>( mayor adherencia / riesgo de infradosificación).</a:t>
            </a:r>
          </a:p>
          <a:p>
            <a:endParaRPr lang="es-MX" sz="2000" dirty="0">
              <a:latin typeface="Arial" panose="020B0604020202020204" pitchFamily="34" charset="0"/>
              <a:cs typeface="Arial" panose="020B0604020202020204" pitchFamily="34" charset="0"/>
            </a:endParaRPr>
          </a:p>
          <a:p>
            <a:r>
              <a:rPr lang="es-MX" sz="2000" dirty="0">
                <a:solidFill>
                  <a:srgbClr val="9F2936"/>
                </a:solidFill>
                <a:latin typeface="Arial" panose="020B0604020202020204" pitchFamily="34" charset="0"/>
                <a:cs typeface="Arial" panose="020B0604020202020204" pitchFamily="34" charset="0"/>
              </a:rPr>
              <a:t> Ventaja:</a:t>
            </a:r>
            <a:r>
              <a:rPr lang="es-MX" sz="2000" dirty="0">
                <a:solidFill>
                  <a:srgbClr val="FFFF00"/>
                </a:solidFill>
                <a:latin typeface="Arial" panose="020B0604020202020204" pitchFamily="34" charset="0"/>
                <a:cs typeface="Arial" panose="020B0604020202020204" pitchFamily="34" charset="0"/>
              </a:rPr>
              <a:t>:</a:t>
            </a:r>
            <a:r>
              <a:rPr lang="es-MX" sz="2000" dirty="0">
                <a:latin typeface="Arial" panose="020B0604020202020204" pitchFamily="34" charset="0"/>
                <a:cs typeface="Arial" panose="020B0604020202020204" pitchFamily="34" charset="0"/>
              </a:rPr>
              <a:t> precio </a:t>
            </a:r>
            <a:r>
              <a:rPr lang="es-MX" sz="2000" dirty="0">
                <a:solidFill>
                  <a:srgbClr val="0070C0"/>
                </a:solidFill>
                <a:latin typeface="Arial" panose="020B0604020202020204" pitchFamily="34" charset="0"/>
                <a:cs typeface="Arial" panose="020B0604020202020204" pitchFamily="34" charset="0"/>
              </a:rPr>
              <a:t>económico</a:t>
            </a:r>
            <a:r>
              <a:rPr lang="es-MX" sz="2000" dirty="0">
                <a:latin typeface="Arial" panose="020B0604020202020204" pitchFamily="34" charset="0"/>
                <a:cs typeface="Arial" panose="020B0604020202020204" pitchFamily="34" charset="0"/>
              </a:rPr>
              <a:t> y permite una dosificación fina y flexible. Se utiliza para </a:t>
            </a:r>
            <a:r>
              <a:rPr lang="es-MX" sz="2000" dirty="0">
                <a:solidFill>
                  <a:srgbClr val="0070C0"/>
                </a:solidFill>
                <a:latin typeface="Arial" panose="020B0604020202020204" pitchFamily="34" charset="0"/>
                <a:cs typeface="Arial" panose="020B0604020202020204" pitchFamily="34" charset="0"/>
              </a:rPr>
              <a:t>ajustar la dosis </a:t>
            </a:r>
            <a:r>
              <a:rPr lang="es-MX" sz="2000" dirty="0">
                <a:latin typeface="Arial" panose="020B0604020202020204" pitchFamily="34" charset="0"/>
                <a:cs typeface="Arial" panose="020B0604020202020204" pitchFamily="34" charset="0"/>
              </a:rPr>
              <a:t>de otras formas de MPH: por la tarde para </a:t>
            </a:r>
            <a:r>
              <a:rPr lang="es-MX" sz="2000" dirty="0">
                <a:solidFill>
                  <a:srgbClr val="0070C0"/>
                </a:solidFill>
                <a:latin typeface="Arial" panose="020B0604020202020204" pitchFamily="34" charset="0"/>
                <a:cs typeface="Arial" panose="020B0604020202020204" pitchFamily="34" charset="0"/>
              </a:rPr>
              <a:t>prolongar su efecto </a:t>
            </a:r>
            <a:r>
              <a:rPr lang="es-MX" sz="2000" dirty="0">
                <a:latin typeface="Arial" panose="020B0604020202020204" pitchFamily="34" charset="0"/>
                <a:cs typeface="Arial" panose="020B0604020202020204" pitchFamily="34" charset="0"/>
              </a:rPr>
              <a:t>o por la mañana para </a:t>
            </a:r>
            <a:r>
              <a:rPr lang="es-MX" sz="2000" dirty="0">
                <a:solidFill>
                  <a:srgbClr val="0070C0"/>
                </a:solidFill>
                <a:latin typeface="Arial" panose="020B0604020202020204" pitchFamily="34" charset="0"/>
                <a:cs typeface="Arial" panose="020B0604020202020204" pitchFamily="34" charset="0"/>
              </a:rPr>
              <a:t>acelerar el inicio de su acción.</a:t>
            </a:r>
          </a:p>
          <a:p>
            <a:pPr>
              <a:buNone/>
            </a:pPr>
            <a:endParaRPr lang="es-MX" sz="2000" dirty="0">
              <a:latin typeface="Arial" panose="020B0604020202020204" pitchFamily="34" charset="0"/>
              <a:cs typeface="Arial" panose="020B0604020202020204" pitchFamily="34" charset="0"/>
            </a:endParaRPr>
          </a:p>
          <a:p>
            <a:r>
              <a:rPr lang="es-MX" sz="2000" dirty="0">
                <a:solidFill>
                  <a:srgbClr val="9F2936"/>
                </a:solidFill>
                <a:latin typeface="Arial" panose="020B0604020202020204" pitchFamily="34" charset="0"/>
                <a:cs typeface="Arial" panose="020B0604020202020204" pitchFamily="34" charset="0"/>
              </a:rPr>
              <a:t>Inconvenientes: </a:t>
            </a:r>
            <a:r>
              <a:rPr lang="es-MX" sz="2000" dirty="0">
                <a:latin typeface="Arial" panose="020B0604020202020204" pitchFamily="34" charset="0"/>
                <a:cs typeface="Arial" panose="020B0604020202020204" pitchFamily="34" charset="0"/>
              </a:rPr>
              <a:t>difícil adherencia terapéutica, se percibe el </a:t>
            </a:r>
            <a:r>
              <a:rPr lang="es-MX" sz="2000" dirty="0">
                <a:solidFill>
                  <a:srgbClr val="0070C0"/>
                </a:solidFill>
                <a:latin typeface="Arial" panose="020B0604020202020204" pitchFamily="34" charset="0"/>
                <a:cs typeface="Arial" panose="020B0604020202020204" pitchFamily="34" charset="0"/>
              </a:rPr>
              <a:t>efecto </a:t>
            </a:r>
            <a:r>
              <a:rPr lang="es-MX" sz="2000" dirty="0" err="1">
                <a:solidFill>
                  <a:srgbClr val="0070C0"/>
                </a:solidFill>
                <a:latin typeface="Arial" panose="020B0604020202020204" pitchFamily="34" charset="0"/>
                <a:cs typeface="Arial" panose="020B0604020202020204" pitchFamily="34" charset="0"/>
              </a:rPr>
              <a:t>on</a:t>
            </a:r>
            <a:r>
              <a:rPr lang="es-MX" sz="2000" dirty="0">
                <a:solidFill>
                  <a:srgbClr val="0070C0"/>
                </a:solidFill>
                <a:latin typeface="Arial" panose="020B0604020202020204" pitchFamily="34" charset="0"/>
                <a:cs typeface="Arial" panose="020B0604020202020204" pitchFamily="34" charset="0"/>
              </a:rPr>
              <a:t>-off </a:t>
            </a:r>
            <a:r>
              <a:rPr lang="es-MX" sz="2000" dirty="0">
                <a:latin typeface="Arial" panose="020B0604020202020204" pitchFamily="34" charset="0"/>
                <a:cs typeface="Arial" panose="020B0604020202020204" pitchFamily="34" charset="0"/>
              </a:rPr>
              <a:t>de los síntomas hasta tres veces al día, riesgo de estigmatización al tener que tomar un comprimido en el colegio.</a:t>
            </a:r>
          </a:p>
          <a:p>
            <a:pPr>
              <a:buNone/>
            </a:pPr>
            <a:endParaRPr lang="es-MX" sz="2400" dirty="0">
              <a:latin typeface="Comic Sans MS" pitchFamily="66" charset="0"/>
            </a:endParaRPr>
          </a:p>
        </p:txBody>
      </p:sp>
    </p:spTree>
    <p:extLst>
      <p:ext uri="{BB962C8B-B14F-4D97-AF65-F5344CB8AC3E}">
        <p14:creationId xmlns:p14="http://schemas.microsoft.com/office/powerpoint/2010/main" val="3967910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79650" name="Object 2"/>
          <p:cNvGraphicFramePr>
            <a:graphicFrameLocks noChangeAspect="1"/>
          </p:cNvGraphicFramePr>
          <p:nvPr>
            <p:extLst/>
          </p:nvPr>
        </p:nvGraphicFramePr>
        <p:xfrm>
          <a:off x="214282" y="0"/>
          <a:ext cx="6950006" cy="2325668"/>
        </p:xfrm>
        <a:graphic>
          <a:graphicData uri="http://schemas.openxmlformats.org/presentationml/2006/ole">
            <mc:AlternateContent xmlns:mc="http://schemas.openxmlformats.org/markup-compatibility/2006">
              <mc:Choice xmlns:v="urn:schemas-microsoft-com:vml" Requires="v">
                <p:oleObj spid="_x0000_s32778" name="Imagen de mapa de bits" r:id="rId4" imgW="7323810" imgH="2362530" progId="PBrush">
                  <p:embed/>
                </p:oleObj>
              </mc:Choice>
              <mc:Fallback>
                <p:oleObj name="Imagen de mapa de bits" r:id="rId4" imgW="7323810" imgH="2362530" progId="PBrush">
                  <p:embed/>
                  <p:pic>
                    <p:nvPicPr>
                      <p:cNvPr id="437965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0"/>
                        <a:ext cx="6950006" cy="232566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379651" name="Object 4"/>
          <p:cNvGraphicFramePr>
            <a:graphicFrameLocks noChangeAspect="1"/>
          </p:cNvGraphicFramePr>
          <p:nvPr/>
        </p:nvGraphicFramePr>
        <p:xfrm>
          <a:off x="7358082" y="0"/>
          <a:ext cx="1785918" cy="2325668"/>
        </p:xfrm>
        <a:graphic>
          <a:graphicData uri="http://schemas.openxmlformats.org/presentationml/2006/ole">
            <mc:AlternateContent xmlns:mc="http://schemas.openxmlformats.org/markup-compatibility/2006">
              <mc:Choice xmlns:v="urn:schemas-microsoft-com:vml" Requires="v">
                <p:oleObj spid="_x0000_s32779" name="Imagen de mapa de bits" r:id="rId6" imgW="1638529" imgH="1390844" progId="PBrush">
                  <p:embed/>
                </p:oleObj>
              </mc:Choice>
              <mc:Fallback>
                <p:oleObj name="Imagen de mapa de bits" r:id="rId6" imgW="1638529" imgH="1390844" progId="PBrush">
                  <p:embed/>
                  <p:pic>
                    <p:nvPicPr>
                      <p:cNvPr id="437965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8082" y="0"/>
                        <a:ext cx="1785918" cy="23256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grpSp>
        <p:nvGrpSpPr>
          <p:cNvPr id="2" name="Group 3"/>
          <p:cNvGrpSpPr>
            <a:grpSpLocks/>
          </p:cNvGrpSpPr>
          <p:nvPr/>
        </p:nvGrpSpPr>
        <p:grpSpPr bwMode="auto">
          <a:xfrm>
            <a:off x="285720" y="2500306"/>
            <a:ext cx="8526016" cy="2571768"/>
            <a:chOff x="336" y="1152"/>
            <a:chExt cx="5088" cy="1744"/>
          </a:xfrm>
        </p:grpSpPr>
        <p:pic>
          <p:nvPicPr>
            <p:cNvPr id="9"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 y="1152"/>
              <a:ext cx="5088" cy="17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pic>
        <p:sp>
          <p:nvSpPr>
            <p:cNvPr id="10" name="Rectangle 5"/>
            <p:cNvSpPr>
              <a:spLocks noChangeArrowheads="1"/>
            </p:cNvSpPr>
            <p:nvPr/>
          </p:nvSpPr>
          <p:spPr bwMode="auto">
            <a:xfrm>
              <a:off x="336" y="1152"/>
              <a:ext cx="2832" cy="2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lstStyle/>
            <a:p>
              <a:pPr>
                <a:spcBef>
                  <a:spcPct val="30000"/>
                </a:spcBef>
                <a:buFont typeface="Wingdings" charset="0"/>
                <a:buChar char="n"/>
              </a:pPr>
              <a:endParaRPr lang="es-ES" sz="1200"/>
            </a:p>
          </p:txBody>
        </p:sp>
        <p:sp>
          <p:nvSpPr>
            <p:cNvPr id="11" name="Rectangle 6"/>
            <p:cNvSpPr>
              <a:spLocks noChangeArrowheads="1"/>
            </p:cNvSpPr>
            <p:nvPr/>
          </p:nvSpPr>
          <p:spPr bwMode="auto">
            <a:xfrm>
              <a:off x="336" y="1152"/>
              <a:ext cx="2832" cy="2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lstStyle/>
            <a:p>
              <a:pPr>
                <a:spcBef>
                  <a:spcPct val="30000"/>
                </a:spcBef>
                <a:buFont typeface="Wingdings" charset="0"/>
                <a:buChar char="n"/>
              </a:pPr>
              <a:endParaRPr lang="es-ES" sz="1200"/>
            </a:p>
          </p:txBody>
        </p:sp>
        <p:sp>
          <p:nvSpPr>
            <p:cNvPr id="12" name="Rectangle 7"/>
            <p:cNvSpPr>
              <a:spLocks noChangeArrowheads="1"/>
            </p:cNvSpPr>
            <p:nvPr/>
          </p:nvSpPr>
          <p:spPr bwMode="auto">
            <a:xfrm>
              <a:off x="4128" y="2640"/>
              <a:ext cx="1296" cy="24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type="none" w="sm" len="sm"/>
                  <a:tailEnd type="none" w="sm" len="sm"/>
                </a14:hiddenLine>
              </a:ext>
            </a:extLst>
          </p:spPr>
          <p:txBody>
            <a:bodyPr wrap="none" anchor="ctr"/>
            <a:lstStyle/>
            <a:p>
              <a:pPr>
                <a:spcBef>
                  <a:spcPct val="30000"/>
                </a:spcBef>
                <a:buFont typeface="Wingdings" charset="0"/>
                <a:buChar char="n"/>
              </a:pPr>
              <a:endParaRPr lang="es-ES" sz="1200"/>
            </a:p>
          </p:txBody>
        </p:sp>
      </p:grpSp>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7704" y="5142423"/>
            <a:ext cx="6904032" cy="1550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sm" len="sm"/>
                <a:tailEnd type="none" w="sm" len="sm"/>
              </a14:hiddenLine>
            </a:ext>
          </a:extLst>
        </p:spPr>
      </p:pic>
      <p:sp>
        <p:nvSpPr>
          <p:cNvPr id="14" name="13 CuadroTexto"/>
          <p:cNvSpPr txBox="1"/>
          <p:nvPr/>
        </p:nvSpPr>
        <p:spPr>
          <a:xfrm>
            <a:off x="1071538" y="4071942"/>
            <a:ext cx="2582758" cy="369332"/>
          </a:xfrm>
          <a:prstGeom prst="rect">
            <a:avLst/>
          </a:prstGeom>
          <a:noFill/>
        </p:spPr>
        <p:txBody>
          <a:bodyPr wrap="none" rtlCol="0">
            <a:spAutoFit/>
          </a:bodyPr>
          <a:lstStyle/>
          <a:p>
            <a:r>
              <a:rPr lang="es-ES" b="1" dirty="0">
                <a:solidFill>
                  <a:srgbClr val="FF0000"/>
                </a:solidFill>
              </a:rPr>
              <a:t>----------------------------------</a:t>
            </a:r>
          </a:p>
        </p:txBody>
      </p:sp>
      <p:sp>
        <p:nvSpPr>
          <p:cNvPr id="15" name="14 CuadroTexto"/>
          <p:cNvSpPr txBox="1"/>
          <p:nvPr/>
        </p:nvSpPr>
        <p:spPr>
          <a:xfrm>
            <a:off x="4500562" y="4071942"/>
            <a:ext cx="3005951" cy="369332"/>
          </a:xfrm>
          <a:prstGeom prst="rect">
            <a:avLst/>
          </a:prstGeom>
          <a:noFill/>
        </p:spPr>
        <p:txBody>
          <a:bodyPr wrap="none" rtlCol="0">
            <a:spAutoFit/>
          </a:bodyPr>
          <a:lstStyle/>
          <a:p>
            <a:r>
              <a:rPr lang="es-ES" b="1" dirty="0">
                <a:solidFill>
                  <a:srgbClr val="FF0000"/>
                </a:solidFill>
              </a:rPr>
              <a:t>----------------------------------------</a:t>
            </a:r>
          </a:p>
        </p:txBody>
      </p:sp>
      <p:sp>
        <p:nvSpPr>
          <p:cNvPr id="16" name="15 CuadroTexto"/>
          <p:cNvSpPr txBox="1"/>
          <p:nvPr/>
        </p:nvSpPr>
        <p:spPr>
          <a:xfrm>
            <a:off x="357158" y="4429132"/>
            <a:ext cx="7237879" cy="369332"/>
          </a:xfrm>
          <a:prstGeom prst="rect">
            <a:avLst/>
          </a:prstGeom>
          <a:noFill/>
        </p:spPr>
        <p:txBody>
          <a:bodyPr wrap="none" rtlCol="0">
            <a:spAutoFit/>
          </a:bodyPr>
          <a:lstStyle/>
          <a:p>
            <a:r>
              <a:rPr lang="es-ES" b="1" dirty="0">
                <a:solidFill>
                  <a:srgbClr val="FF0000"/>
                </a:solidFill>
              </a:rPr>
              <a:t>----------------------------------------------------------------------------------------------------</a:t>
            </a:r>
          </a:p>
        </p:txBody>
      </p:sp>
      <p:sp>
        <p:nvSpPr>
          <p:cNvPr id="17" name="16 CuadroTexto"/>
          <p:cNvSpPr txBox="1"/>
          <p:nvPr/>
        </p:nvSpPr>
        <p:spPr>
          <a:xfrm>
            <a:off x="428596" y="4786322"/>
            <a:ext cx="5403138" cy="369332"/>
          </a:xfrm>
          <a:prstGeom prst="rect">
            <a:avLst/>
          </a:prstGeom>
          <a:noFill/>
        </p:spPr>
        <p:txBody>
          <a:bodyPr wrap="square" rtlCol="0">
            <a:spAutoFit/>
          </a:bodyPr>
          <a:lstStyle/>
          <a:p>
            <a:r>
              <a:rPr lang="es-ES" b="1" dirty="0">
                <a:solidFill>
                  <a:srgbClr val="FF0000"/>
                </a:solidFill>
              </a:rPr>
              <a:t>-------------------------------------------------------------------------</a:t>
            </a:r>
            <a:r>
              <a:rPr lang="es-ES" dirty="0">
                <a:solidFill>
                  <a:srgbClr val="FF0000"/>
                </a:solidFill>
              </a:rPr>
              <a:t>-</a:t>
            </a:r>
          </a:p>
        </p:txBody>
      </p:sp>
    </p:spTree>
    <p:extLst>
      <p:ext uri="{BB962C8B-B14F-4D97-AF65-F5344CB8AC3E}">
        <p14:creationId xmlns:p14="http://schemas.microsoft.com/office/powerpoint/2010/main" val="3398660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normAutofit/>
          </a:bodyPr>
          <a:lstStyle/>
          <a:p>
            <a:r>
              <a:rPr lang="es-ES" sz="4000" b="1" dirty="0">
                <a:solidFill>
                  <a:srgbClr val="F07F09"/>
                </a:solidFill>
                <a:latin typeface="Arial" panose="020B0604020202020204" pitchFamily="34" charset="0"/>
                <a:cs typeface="Arial" panose="020B0604020202020204" pitchFamily="34" charset="0"/>
              </a:rPr>
              <a:t>MPH de liberación intermedia</a:t>
            </a:r>
          </a:p>
        </p:txBody>
      </p:sp>
      <p:sp>
        <p:nvSpPr>
          <p:cNvPr id="3" name="Marcador de contenido 2"/>
          <p:cNvSpPr>
            <a:spLocks noGrp="1"/>
          </p:cNvSpPr>
          <p:nvPr>
            <p:ph idx="1"/>
          </p:nvPr>
        </p:nvSpPr>
        <p:spPr>
          <a:xfrm>
            <a:off x="0" y="839602"/>
            <a:ext cx="9144000" cy="4525963"/>
          </a:xfrm>
        </p:spPr>
        <p:txBody>
          <a:bodyPr>
            <a:normAutofit/>
          </a:bodyPr>
          <a:lstStyle/>
          <a:p>
            <a:r>
              <a:rPr lang="es-ES" sz="2000" dirty="0">
                <a:latin typeface="Arial" panose="020B0604020202020204" pitchFamily="34" charset="0"/>
                <a:cs typeface="Arial" panose="020B0604020202020204" pitchFamily="34" charset="0"/>
              </a:rPr>
              <a:t>Efecto terapéutico comienza a los 30 - 45 minutos tras su administración y </a:t>
            </a:r>
            <a:r>
              <a:rPr lang="es-ES" sz="2000" u="sng" dirty="0">
                <a:latin typeface="Arial" panose="020B0604020202020204" pitchFamily="34" charset="0"/>
                <a:cs typeface="Arial" panose="020B0604020202020204" pitchFamily="34" charset="0"/>
              </a:rPr>
              <a:t>se mantiene durante unas 8 horas </a:t>
            </a:r>
            <a:r>
              <a:rPr lang="es-ES" sz="2000" dirty="0">
                <a:latin typeface="Arial" panose="020B0604020202020204" pitchFamily="34" charset="0"/>
                <a:cs typeface="Arial" panose="020B0604020202020204" pitchFamily="34" charset="0"/>
              </a:rPr>
              <a:t>con lo cual solo es necesario tomar una dosis al día</a:t>
            </a:r>
            <a:r>
              <a:rPr lang="es-ES" sz="2400" dirty="0">
                <a:latin typeface="Arial" panose="020B0604020202020204" pitchFamily="34" charset="0"/>
                <a:cs typeface="Arial" panose="020B0604020202020204" pitchFamily="34" charset="0"/>
              </a:rPr>
              <a:t>.</a:t>
            </a:r>
          </a:p>
          <a:p>
            <a:r>
              <a:rPr lang="es-ES" sz="2000" dirty="0">
                <a:latin typeface="Arial" panose="020B0604020202020204" pitchFamily="34" charset="0"/>
                <a:cs typeface="Arial" panose="020B0604020202020204" pitchFamily="34" charset="0"/>
              </a:rPr>
              <a:t>Estas preparaciones están compuestas por un componente de liberación inmediata y un componente de liberación modificada ( diseñada para mantener la respuesta en la tarde sin tener que tomar una dosis al mediodía)</a:t>
            </a:r>
          </a:p>
          <a:p>
            <a:r>
              <a:rPr lang="es-ES" sz="2000" dirty="0">
                <a:latin typeface="Arial" panose="020B0604020202020204" pitchFamily="34" charset="0"/>
                <a:cs typeface="Arial" panose="020B0604020202020204" pitchFamily="34" charset="0"/>
              </a:rPr>
              <a:t>La duración del MPH coincide con la </a:t>
            </a:r>
            <a:r>
              <a:rPr lang="es-ES" sz="2000" dirty="0">
                <a:solidFill>
                  <a:srgbClr val="0070C0"/>
                </a:solidFill>
                <a:latin typeface="Arial" panose="020B0604020202020204" pitchFamily="34" charset="0"/>
                <a:cs typeface="Arial" panose="020B0604020202020204" pitchFamily="34" charset="0"/>
              </a:rPr>
              <a:t>JORNADA ESCOLAR</a:t>
            </a:r>
          </a:p>
          <a:p>
            <a:pPr marL="0" indent="0">
              <a:buNone/>
            </a:pPr>
            <a:endParaRPr lang="es-ES" sz="2000" dirty="0">
              <a:latin typeface="Arial" panose="020B0604020202020204" pitchFamily="34" charset="0"/>
              <a:cs typeface="Arial" panose="020B0604020202020204" pitchFamily="34" charset="0"/>
            </a:endParaRPr>
          </a:p>
          <a:p>
            <a:r>
              <a:rPr lang="es-ES" sz="1800" dirty="0">
                <a:latin typeface="Arial" panose="020B0604020202020204" pitchFamily="34" charset="0"/>
                <a:cs typeface="Arial" panose="020B0604020202020204" pitchFamily="34" charset="0"/>
              </a:rPr>
              <a:t>20 mg de MPH de liberación intermedia =  10 mg + 10 mg de MPH de liberación inmediata</a:t>
            </a:r>
          </a:p>
          <a:p>
            <a:endParaRPr lang="es-ES" sz="2400" dirty="0"/>
          </a:p>
        </p:txBody>
      </p:sp>
      <p:grpSp>
        <p:nvGrpSpPr>
          <p:cNvPr id="4" name="1661 Grupo"/>
          <p:cNvGrpSpPr/>
          <p:nvPr/>
        </p:nvGrpSpPr>
        <p:grpSpPr>
          <a:xfrm>
            <a:off x="1725562" y="4488423"/>
            <a:ext cx="3397350" cy="2070100"/>
            <a:chOff x="4865637" y="980728"/>
            <a:chExt cx="3397350" cy="2070100"/>
          </a:xfrm>
        </p:grpSpPr>
        <p:grpSp>
          <p:nvGrpSpPr>
            <p:cNvPr id="5" name="Group 109"/>
            <p:cNvGrpSpPr>
              <a:grpSpLocks/>
            </p:cNvGrpSpPr>
            <p:nvPr/>
          </p:nvGrpSpPr>
          <p:grpSpPr bwMode="auto">
            <a:xfrm>
              <a:off x="5580112" y="980728"/>
              <a:ext cx="2682875" cy="2070100"/>
              <a:chOff x="3748" y="2724"/>
              <a:chExt cx="1690" cy="1304"/>
            </a:xfrm>
          </p:grpSpPr>
          <p:grpSp>
            <p:nvGrpSpPr>
              <p:cNvPr id="9" name="Group 102"/>
              <p:cNvGrpSpPr>
                <a:grpSpLocks/>
              </p:cNvGrpSpPr>
              <p:nvPr/>
            </p:nvGrpSpPr>
            <p:grpSpPr bwMode="auto">
              <a:xfrm>
                <a:off x="3748" y="2724"/>
                <a:ext cx="1690" cy="1304"/>
                <a:chOff x="3748" y="2589"/>
                <a:chExt cx="1690" cy="1304"/>
              </a:xfrm>
            </p:grpSpPr>
            <p:sp>
              <p:nvSpPr>
                <p:cNvPr id="11" name="Rectangle 55"/>
                <p:cNvSpPr>
                  <a:spLocks noChangeArrowheads="1"/>
                </p:cNvSpPr>
                <p:nvPr/>
              </p:nvSpPr>
              <p:spPr bwMode="auto">
                <a:xfrm>
                  <a:off x="3807" y="2815"/>
                  <a:ext cx="1558" cy="886"/>
                </a:xfrm>
                <a:prstGeom prst="rect">
                  <a:avLst/>
                </a:prstGeom>
                <a:solidFill>
                  <a:schemeClr val="bg1"/>
                </a:solidFill>
                <a:ln w="9525">
                  <a:solidFill>
                    <a:srgbClr val="339966"/>
                  </a:solidFill>
                  <a:miter lim="800000"/>
                  <a:headEnd/>
                  <a:tailEnd/>
                </a:ln>
              </p:spPr>
              <p:txBody>
                <a:bodyPr wrap="none" anchor="ctr"/>
                <a:lstStyle/>
                <a:p>
                  <a:endParaRPr lang="de-DE"/>
                </a:p>
              </p:txBody>
            </p:sp>
            <p:sp>
              <p:nvSpPr>
                <p:cNvPr id="12" name="Freeform 21"/>
                <p:cNvSpPr>
                  <a:spLocks/>
                </p:cNvSpPr>
                <p:nvPr/>
              </p:nvSpPr>
              <p:spPr bwMode="auto">
                <a:xfrm>
                  <a:off x="3832" y="2973"/>
                  <a:ext cx="1507" cy="718"/>
                </a:xfrm>
                <a:custGeom>
                  <a:avLst/>
                  <a:gdLst>
                    <a:gd name="T0" fmla="*/ 0 w 1186"/>
                    <a:gd name="T1" fmla="*/ 814 h 633"/>
                    <a:gd name="T2" fmla="*/ 78 w 1186"/>
                    <a:gd name="T3" fmla="*/ 518 h 633"/>
                    <a:gd name="T4" fmla="*/ 116 w 1186"/>
                    <a:gd name="T5" fmla="*/ 402 h 633"/>
                    <a:gd name="T6" fmla="*/ 178 w 1186"/>
                    <a:gd name="T7" fmla="*/ 265 h 633"/>
                    <a:gd name="T8" fmla="*/ 233 w 1186"/>
                    <a:gd name="T9" fmla="*/ 68 h 633"/>
                    <a:gd name="T10" fmla="*/ 294 w 1186"/>
                    <a:gd name="T11" fmla="*/ 0 h 633"/>
                    <a:gd name="T12" fmla="*/ 426 w 1186"/>
                    <a:gd name="T13" fmla="*/ 86 h 633"/>
                    <a:gd name="T14" fmla="*/ 520 w 1186"/>
                    <a:gd name="T15" fmla="*/ 166 h 633"/>
                    <a:gd name="T16" fmla="*/ 658 w 1186"/>
                    <a:gd name="T17" fmla="*/ 117 h 633"/>
                    <a:gd name="T18" fmla="*/ 705 w 1186"/>
                    <a:gd name="T19" fmla="*/ 147 h 633"/>
                    <a:gd name="T20" fmla="*/ 806 w 1186"/>
                    <a:gd name="T21" fmla="*/ 154 h 633"/>
                    <a:gd name="T22" fmla="*/ 1193 w 1186"/>
                    <a:gd name="T23" fmla="*/ 481 h 633"/>
                    <a:gd name="T24" fmla="*/ 1450 w 1186"/>
                    <a:gd name="T25" fmla="*/ 605 h 633"/>
                    <a:gd name="T26" fmla="*/ 1915 w 1186"/>
                    <a:gd name="T27" fmla="*/ 721 h 6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6"/>
                    <a:gd name="T43" fmla="*/ 0 h 633"/>
                    <a:gd name="T44" fmla="*/ 1186 w 1186"/>
                    <a:gd name="T45" fmla="*/ 633 h 6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6" h="633">
                      <a:moveTo>
                        <a:pt x="0" y="633"/>
                      </a:moveTo>
                      <a:lnTo>
                        <a:pt x="48" y="403"/>
                      </a:lnTo>
                      <a:lnTo>
                        <a:pt x="72" y="312"/>
                      </a:lnTo>
                      <a:lnTo>
                        <a:pt x="110" y="206"/>
                      </a:lnTo>
                      <a:lnTo>
                        <a:pt x="144" y="53"/>
                      </a:lnTo>
                      <a:lnTo>
                        <a:pt x="182" y="0"/>
                      </a:lnTo>
                      <a:lnTo>
                        <a:pt x="264" y="67"/>
                      </a:lnTo>
                      <a:lnTo>
                        <a:pt x="322" y="129"/>
                      </a:lnTo>
                      <a:lnTo>
                        <a:pt x="408" y="91"/>
                      </a:lnTo>
                      <a:lnTo>
                        <a:pt x="437" y="115"/>
                      </a:lnTo>
                      <a:lnTo>
                        <a:pt x="499" y="120"/>
                      </a:lnTo>
                      <a:lnTo>
                        <a:pt x="739" y="374"/>
                      </a:lnTo>
                      <a:lnTo>
                        <a:pt x="898" y="470"/>
                      </a:lnTo>
                      <a:lnTo>
                        <a:pt x="1186" y="561"/>
                      </a:lnTo>
                    </a:path>
                  </a:pathLst>
                </a:custGeom>
                <a:noFill/>
                <a:ln w="38100" cmpd="sng">
                  <a:solidFill>
                    <a:srgbClr val="339966"/>
                  </a:solidFill>
                  <a:round/>
                  <a:headEnd/>
                  <a:tailEnd/>
                </a:ln>
              </p:spPr>
              <p:txBody>
                <a:bodyPr/>
                <a:lstStyle/>
                <a:p>
                  <a:endParaRPr lang="es-ES"/>
                </a:p>
              </p:txBody>
            </p:sp>
            <p:sp>
              <p:nvSpPr>
                <p:cNvPr id="13" name="Text Box 38"/>
                <p:cNvSpPr txBox="1">
                  <a:spLocks noChangeArrowheads="1"/>
                </p:cNvSpPr>
                <p:nvPr/>
              </p:nvSpPr>
              <p:spPr bwMode="auto">
                <a:xfrm>
                  <a:off x="3748" y="2589"/>
                  <a:ext cx="768" cy="233"/>
                </a:xfrm>
                <a:prstGeom prst="rect">
                  <a:avLst/>
                </a:prstGeom>
                <a:noFill/>
                <a:ln w="9525">
                  <a:noFill/>
                  <a:miter lim="800000"/>
                  <a:headEnd/>
                  <a:tailEnd/>
                </a:ln>
              </p:spPr>
              <p:txBody>
                <a:bodyPr wrap="none">
                  <a:spAutoFit/>
                </a:bodyPr>
                <a:lstStyle/>
                <a:p>
                  <a:r>
                    <a:rPr lang="en-GB" b="1" dirty="0"/>
                    <a:t>Medikinet </a:t>
                  </a:r>
                </a:p>
              </p:txBody>
            </p:sp>
            <p:sp>
              <p:nvSpPr>
                <p:cNvPr id="14" name="Text Box 47"/>
                <p:cNvSpPr txBox="1">
                  <a:spLocks noChangeArrowheads="1"/>
                </p:cNvSpPr>
                <p:nvPr/>
              </p:nvSpPr>
              <p:spPr bwMode="auto">
                <a:xfrm>
                  <a:off x="4220" y="3701"/>
                  <a:ext cx="1218" cy="192"/>
                </a:xfrm>
                <a:prstGeom prst="rect">
                  <a:avLst/>
                </a:prstGeom>
                <a:noFill/>
                <a:ln w="9525">
                  <a:noFill/>
                  <a:miter lim="800000"/>
                  <a:headEnd/>
                  <a:tailEnd/>
                </a:ln>
              </p:spPr>
              <p:txBody>
                <a:bodyPr wrap="none">
                  <a:spAutoFit/>
                </a:bodyPr>
                <a:lstStyle/>
                <a:p>
                  <a:pPr>
                    <a:tabLst>
                      <a:tab pos="622300" algn="l"/>
                      <a:tab pos="1257300" algn="l"/>
                    </a:tabLst>
                  </a:pPr>
                  <a:r>
                    <a:rPr lang="en-GB" sz="1400" b="1"/>
                    <a:t>5	10	hours</a:t>
                  </a:r>
                </a:p>
              </p:txBody>
            </p:sp>
          </p:grpSp>
          <p:sp>
            <p:nvSpPr>
              <p:cNvPr id="10" name="Text Box 107"/>
              <p:cNvSpPr txBox="1">
                <a:spLocks noChangeArrowheads="1"/>
              </p:cNvSpPr>
              <p:nvPr/>
            </p:nvSpPr>
            <p:spPr bwMode="auto">
              <a:xfrm>
                <a:off x="4424" y="2950"/>
                <a:ext cx="925" cy="192"/>
              </a:xfrm>
              <a:prstGeom prst="rect">
                <a:avLst/>
              </a:prstGeom>
              <a:noFill/>
              <a:ln w="9525">
                <a:noFill/>
                <a:miter lim="800000"/>
                <a:headEnd/>
                <a:tailEnd/>
              </a:ln>
            </p:spPr>
            <p:txBody>
              <a:bodyPr wrap="none">
                <a:spAutoFit/>
              </a:bodyPr>
              <a:lstStyle/>
              <a:p>
                <a:r>
                  <a:rPr lang="en-GB" sz="1400" b="1"/>
                  <a:t>50% IR</a:t>
                </a:r>
                <a:r>
                  <a:rPr lang="en-GB" sz="1400"/>
                  <a:t> </a:t>
                </a:r>
                <a:r>
                  <a:rPr lang="en-GB" sz="1400" b="1"/>
                  <a:t>50% ER</a:t>
                </a:r>
              </a:p>
            </p:txBody>
          </p:sp>
        </p:grpSp>
        <p:grpSp>
          <p:nvGrpSpPr>
            <p:cNvPr id="6" name="1659 Grupo"/>
            <p:cNvGrpSpPr/>
            <p:nvPr/>
          </p:nvGrpSpPr>
          <p:grpSpPr>
            <a:xfrm>
              <a:off x="4865637" y="1340768"/>
              <a:ext cx="714475" cy="1356294"/>
              <a:chOff x="3707904" y="5091113"/>
              <a:chExt cx="714475" cy="1356294"/>
            </a:xfrm>
          </p:grpSpPr>
          <p:pic>
            <p:nvPicPr>
              <p:cNvPr id="7" name="Picture 33" descr="Img02"/>
              <p:cNvPicPr>
                <a:picLocks noChangeAspect="1" noChangeArrowheads="1"/>
              </p:cNvPicPr>
              <p:nvPr/>
            </p:nvPicPr>
            <p:blipFill>
              <a:blip r:embed="rId3" cstate="print"/>
              <a:srcRect r="82579" b="63657"/>
              <a:stretch>
                <a:fillRect/>
              </a:stretch>
            </p:blipFill>
            <p:spPr bwMode="auto">
              <a:xfrm>
                <a:off x="3777109" y="5091113"/>
                <a:ext cx="576064" cy="642143"/>
              </a:xfrm>
              <a:prstGeom prst="rect">
                <a:avLst/>
              </a:prstGeom>
              <a:noFill/>
              <a:ln w="9525">
                <a:noFill/>
                <a:miter lim="800000"/>
                <a:headEnd/>
                <a:tailEnd/>
              </a:ln>
            </p:spPr>
          </p:pic>
          <p:pic>
            <p:nvPicPr>
              <p:cNvPr id="8" name="Picture 33" descr="Img02"/>
              <p:cNvPicPr>
                <a:picLocks noChangeAspect="1" noChangeArrowheads="1"/>
              </p:cNvPicPr>
              <p:nvPr/>
            </p:nvPicPr>
            <p:blipFill>
              <a:blip r:embed="rId3" cstate="print"/>
              <a:srcRect l="78394" b="63657"/>
              <a:stretch>
                <a:fillRect/>
              </a:stretch>
            </p:blipFill>
            <p:spPr bwMode="auto">
              <a:xfrm>
                <a:off x="3707904" y="5805264"/>
                <a:ext cx="714475" cy="642143"/>
              </a:xfrm>
              <a:prstGeom prst="rect">
                <a:avLst/>
              </a:prstGeom>
              <a:noFill/>
              <a:ln w="9525">
                <a:noFill/>
                <a:miter lim="800000"/>
                <a:headEnd/>
                <a:tailEnd/>
              </a:ln>
            </p:spPr>
          </p:pic>
        </p:grpSp>
      </p:grpSp>
      <p:grpSp>
        <p:nvGrpSpPr>
          <p:cNvPr id="15" name="1656 Grupo"/>
          <p:cNvGrpSpPr/>
          <p:nvPr/>
        </p:nvGrpSpPr>
        <p:grpSpPr>
          <a:xfrm>
            <a:off x="5484765" y="4388238"/>
            <a:ext cx="3384376" cy="2070100"/>
            <a:chOff x="323528" y="1484784"/>
            <a:chExt cx="3384376" cy="2070100"/>
          </a:xfrm>
        </p:grpSpPr>
        <p:grpSp>
          <p:nvGrpSpPr>
            <p:cNvPr id="16" name="Group 117"/>
            <p:cNvGrpSpPr>
              <a:grpSpLocks/>
            </p:cNvGrpSpPr>
            <p:nvPr/>
          </p:nvGrpSpPr>
          <p:grpSpPr bwMode="auto">
            <a:xfrm>
              <a:off x="1037729" y="1484784"/>
              <a:ext cx="2670175" cy="2070100"/>
              <a:chOff x="149" y="2715"/>
              <a:chExt cx="1682" cy="1304"/>
            </a:xfrm>
          </p:grpSpPr>
          <p:grpSp>
            <p:nvGrpSpPr>
              <p:cNvPr id="20" name="Group 99"/>
              <p:cNvGrpSpPr>
                <a:grpSpLocks/>
              </p:cNvGrpSpPr>
              <p:nvPr/>
            </p:nvGrpSpPr>
            <p:grpSpPr bwMode="auto">
              <a:xfrm>
                <a:off x="149" y="2715"/>
                <a:ext cx="1682" cy="1304"/>
                <a:chOff x="149" y="2607"/>
                <a:chExt cx="1682" cy="1304"/>
              </a:xfrm>
            </p:grpSpPr>
            <p:sp>
              <p:nvSpPr>
                <p:cNvPr id="22" name="Rectangle 52"/>
                <p:cNvSpPr>
                  <a:spLocks noChangeArrowheads="1"/>
                </p:cNvSpPr>
                <p:nvPr/>
              </p:nvSpPr>
              <p:spPr bwMode="auto">
                <a:xfrm>
                  <a:off x="213" y="2828"/>
                  <a:ext cx="1558" cy="886"/>
                </a:xfrm>
                <a:prstGeom prst="rect">
                  <a:avLst/>
                </a:prstGeom>
                <a:solidFill>
                  <a:schemeClr val="bg1"/>
                </a:solidFill>
                <a:ln w="9525">
                  <a:solidFill>
                    <a:srgbClr val="339966"/>
                  </a:solidFill>
                  <a:miter lim="800000"/>
                  <a:headEnd/>
                  <a:tailEnd/>
                </a:ln>
              </p:spPr>
              <p:txBody>
                <a:bodyPr wrap="none" anchor="ctr"/>
                <a:lstStyle/>
                <a:p>
                  <a:endParaRPr lang="de-DE"/>
                </a:p>
              </p:txBody>
            </p:sp>
            <p:sp>
              <p:nvSpPr>
                <p:cNvPr id="23" name="Freeform 31"/>
                <p:cNvSpPr>
                  <a:spLocks/>
                </p:cNvSpPr>
                <p:nvPr/>
              </p:nvSpPr>
              <p:spPr bwMode="auto">
                <a:xfrm>
                  <a:off x="225" y="3008"/>
                  <a:ext cx="1548" cy="700"/>
                </a:xfrm>
                <a:custGeom>
                  <a:avLst/>
                  <a:gdLst>
                    <a:gd name="T0" fmla="*/ 0 w 1548"/>
                    <a:gd name="T1" fmla="*/ 700 h 700"/>
                    <a:gd name="T2" fmla="*/ 39 w 1548"/>
                    <a:gd name="T3" fmla="*/ 378 h 700"/>
                    <a:gd name="T4" fmla="*/ 70 w 1548"/>
                    <a:gd name="T5" fmla="*/ 248 h 700"/>
                    <a:gd name="T6" fmla="*/ 91 w 1548"/>
                    <a:gd name="T7" fmla="*/ 155 h 700"/>
                    <a:gd name="T8" fmla="*/ 163 w 1548"/>
                    <a:gd name="T9" fmla="*/ 150 h 700"/>
                    <a:gd name="T10" fmla="*/ 271 w 1548"/>
                    <a:gd name="T11" fmla="*/ 124 h 700"/>
                    <a:gd name="T12" fmla="*/ 375 w 1548"/>
                    <a:gd name="T13" fmla="*/ 129 h 700"/>
                    <a:gd name="T14" fmla="*/ 483 w 1548"/>
                    <a:gd name="T15" fmla="*/ 0 h 700"/>
                    <a:gd name="T16" fmla="*/ 598 w 1548"/>
                    <a:gd name="T17" fmla="*/ 83 h 700"/>
                    <a:gd name="T18" fmla="*/ 804 w 1548"/>
                    <a:gd name="T19" fmla="*/ 284 h 700"/>
                    <a:gd name="T20" fmla="*/ 989 w 1548"/>
                    <a:gd name="T21" fmla="*/ 413 h 700"/>
                    <a:gd name="T22" fmla="*/ 1218 w 1548"/>
                    <a:gd name="T23" fmla="*/ 491 h 700"/>
                    <a:gd name="T24" fmla="*/ 1548 w 1548"/>
                    <a:gd name="T25" fmla="*/ 553 h 7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8"/>
                    <a:gd name="T40" fmla="*/ 0 h 700"/>
                    <a:gd name="T41" fmla="*/ 1548 w 1548"/>
                    <a:gd name="T42" fmla="*/ 700 h 7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8" h="700">
                      <a:moveTo>
                        <a:pt x="0" y="700"/>
                      </a:moveTo>
                      <a:lnTo>
                        <a:pt x="39" y="378"/>
                      </a:lnTo>
                      <a:lnTo>
                        <a:pt x="70" y="248"/>
                      </a:lnTo>
                      <a:lnTo>
                        <a:pt x="91" y="155"/>
                      </a:lnTo>
                      <a:lnTo>
                        <a:pt x="163" y="150"/>
                      </a:lnTo>
                      <a:lnTo>
                        <a:pt x="271" y="124"/>
                      </a:lnTo>
                      <a:lnTo>
                        <a:pt x="375" y="129"/>
                      </a:lnTo>
                      <a:lnTo>
                        <a:pt x="483" y="0"/>
                      </a:lnTo>
                      <a:lnTo>
                        <a:pt x="598" y="83"/>
                      </a:lnTo>
                      <a:lnTo>
                        <a:pt x="804" y="284"/>
                      </a:lnTo>
                      <a:lnTo>
                        <a:pt x="989" y="413"/>
                      </a:lnTo>
                      <a:lnTo>
                        <a:pt x="1218" y="491"/>
                      </a:lnTo>
                      <a:lnTo>
                        <a:pt x="1548" y="553"/>
                      </a:lnTo>
                    </a:path>
                  </a:pathLst>
                </a:custGeom>
                <a:noFill/>
                <a:ln w="38100" cmpd="sng">
                  <a:solidFill>
                    <a:srgbClr val="339966"/>
                  </a:solidFill>
                  <a:round/>
                  <a:headEnd/>
                  <a:tailEnd/>
                </a:ln>
              </p:spPr>
              <p:txBody>
                <a:bodyPr/>
                <a:lstStyle/>
                <a:p>
                  <a:endParaRPr lang="es-ES"/>
                </a:p>
              </p:txBody>
            </p:sp>
            <p:sp>
              <p:nvSpPr>
                <p:cNvPr id="24" name="Text Box 37"/>
                <p:cNvSpPr txBox="1">
                  <a:spLocks noChangeArrowheads="1"/>
                </p:cNvSpPr>
                <p:nvPr/>
              </p:nvSpPr>
              <p:spPr bwMode="auto">
                <a:xfrm>
                  <a:off x="149" y="2607"/>
                  <a:ext cx="688" cy="233"/>
                </a:xfrm>
                <a:prstGeom prst="rect">
                  <a:avLst/>
                </a:prstGeom>
                <a:noFill/>
                <a:ln w="9525">
                  <a:noFill/>
                  <a:miter lim="800000"/>
                  <a:headEnd/>
                  <a:tailEnd/>
                </a:ln>
              </p:spPr>
              <p:txBody>
                <a:bodyPr wrap="none">
                  <a:spAutoFit/>
                </a:bodyPr>
                <a:lstStyle/>
                <a:p>
                  <a:r>
                    <a:rPr lang="en-GB" b="1" dirty="0"/>
                    <a:t>Equasym </a:t>
                  </a:r>
                </a:p>
              </p:txBody>
            </p:sp>
            <p:sp>
              <p:nvSpPr>
                <p:cNvPr id="25" name="Text Box 46"/>
                <p:cNvSpPr txBox="1">
                  <a:spLocks noChangeArrowheads="1"/>
                </p:cNvSpPr>
                <p:nvPr/>
              </p:nvSpPr>
              <p:spPr bwMode="auto">
                <a:xfrm>
                  <a:off x="516" y="3719"/>
                  <a:ext cx="1315" cy="192"/>
                </a:xfrm>
                <a:prstGeom prst="rect">
                  <a:avLst/>
                </a:prstGeom>
                <a:noFill/>
                <a:ln w="9525">
                  <a:noFill/>
                  <a:miter lim="800000"/>
                  <a:headEnd/>
                  <a:tailEnd/>
                </a:ln>
              </p:spPr>
              <p:txBody>
                <a:bodyPr wrap="square">
                  <a:spAutoFit/>
                </a:bodyPr>
                <a:lstStyle/>
                <a:p>
                  <a:pPr>
                    <a:tabLst>
                      <a:tab pos="622300" algn="l"/>
                      <a:tab pos="1257300" algn="l"/>
                    </a:tabLst>
                  </a:pPr>
                  <a:r>
                    <a:rPr lang="en-GB" sz="1400" b="1" dirty="0"/>
                    <a:t>5	10	hours</a:t>
                  </a:r>
                </a:p>
              </p:txBody>
            </p:sp>
          </p:grpSp>
          <p:sp>
            <p:nvSpPr>
              <p:cNvPr id="21" name="Text Box 49"/>
              <p:cNvSpPr txBox="1">
                <a:spLocks noChangeArrowheads="1"/>
              </p:cNvSpPr>
              <p:nvPr/>
            </p:nvSpPr>
            <p:spPr bwMode="auto">
              <a:xfrm>
                <a:off x="840" y="3012"/>
                <a:ext cx="925" cy="192"/>
              </a:xfrm>
              <a:prstGeom prst="rect">
                <a:avLst/>
              </a:prstGeom>
              <a:noFill/>
              <a:ln w="9525">
                <a:noFill/>
                <a:miter lim="800000"/>
                <a:headEnd/>
                <a:tailEnd/>
              </a:ln>
            </p:spPr>
            <p:txBody>
              <a:bodyPr wrap="none">
                <a:spAutoFit/>
              </a:bodyPr>
              <a:lstStyle/>
              <a:p>
                <a:r>
                  <a:rPr lang="en-GB" sz="1400" b="1"/>
                  <a:t>30% IR</a:t>
                </a:r>
                <a:r>
                  <a:rPr lang="en-GB" sz="1400"/>
                  <a:t> </a:t>
                </a:r>
                <a:r>
                  <a:rPr lang="en-GB" sz="1400" b="1"/>
                  <a:t>70% ER</a:t>
                </a:r>
              </a:p>
            </p:txBody>
          </p:sp>
        </p:grpSp>
        <p:grpSp>
          <p:nvGrpSpPr>
            <p:cNvPr id="17" name="1655 Grupo"/>
            <p:cNvGrpSpPr/>
            <p:nvPr/>
          </p:nvGrpSpPr>
          <p:grpSpPr>
            <a:xfrm>
              <a:off x="323528" y="1813744"/>
              <a:ext cx="683568" cy="1412180"/>
              <a:chOff x="0" y="1412776"/>
              <a:chExt cx="1008112" cy="1844228"/>
            </a:xfrm>
          </p:grpSpPr>
          <p:pic>
            <p:nvPicPr>
              <p:cNvPr id="18" name="Picture 41" descr="Img01"/>
              <p:cNvPicPr>
                <a:picLocks noChangeAspect="1" noChangeArrowheads="1"/>
              </p:cNvPicPr>
              <p:nvPr/>
            </p:nvPicPr>
            <p:blipFill>
              <a:blip r:embed="rId4" cstate="print"/>
              <a:srcRect t="46588" r="52468"/>
              <a:stretch>
                <a:fillRect/>
              </a:stretch>
            </p:blipFill>
            <p:spPr bwMode="auto">
              <a:xfrm>
                <a:off x="0" y="1412776"/>
                <a:ext cx="1008112" cy="908124"/>
              </a:xfrm>
              <a:prstGeom prst="rect">
                <a:avLst/>
              </a:prstGeom>
              <a:noFill/>
              <a:ln w="9525">
                <a:noFill/>
                <a:miter lim="800000"/>
                <a:headEnd/>
                <a:tailEnd/>
              </a:ln>
            </p:spPr>
          </p:pic>
          <p:pic>
            <p:nvPicPr>
              <p:cNvPr id="19" name="Picture 41" descr="Img01"/>
              <p:cNvPicPr>
                <a:picLocks noChangeAspect="1" noChangeArrowheads="1"/>
              </p:cNvPicPr>
              <p:nvPr/>
            </p:nvPicPr>
            <p:blipFill>
              <a:blip r:embed="rId4" cstate="print"/>
              <a:srcRect l="54323" t="46588"/>
              <a:stretch>
                <a:fillRect/>
              </a:stretch>
            </p:blipFill>
            <p:spPr bwMode="auto">
              <a:xfrm>
                <a:off x="19670" y="2348880"/>
                <a:ext cx="968772" cy="908124"/>
              </a:xfrm>
              <a:prstGeom prst="rect">
                <a:avLst/>
              </a:prstGeom>
              <a:noFill/>
              <a:ln w="9525">
                <a:noFill/>
                <a:miter lim="800000"/>
                <a:headEnd/>
                <a:tailEnd/>
              </a:ln>
            </p:spPr>
          </p:pic>
        </p:grpSp>
      </p:grpSp>
    </p:spTree>
    <p:extLst>
      <p:ext uri="{BB962C8B-B14F-4D97-AF65-F5344CB8AC3E}">
        <p14:creationId xmlns:p14="http://schemas.microsoft.com/office/powerpoint/2010/main" val="4646115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428038"/>
            <a:ext cx="9144000" cy="1143000"/>
          </a:xfrm>
        </p:spPr>
        <p:txBody>
          <a:bodyPr>
            <a:normAutofit fontScale="90000"/>
          </a:bodyPr>
          <a:lstStyle/>
          <a:p>
            <a:r>
              <a:rPr lang="es-ES" b="1" dirty="0">
                <a:solidFill>
                  <a:schemeClr val="accent1"/>
                </a:solidFill>
                <a:latin typeface="Arial" panose="020B0604020202020204" pitchFamily="34" charset="0"/>
                <a:cs typeface="Arial" panose="020B0604020202020204" pitchFamily="34" charset="0"/>
              </a:rPr>
              <a:t>MPH de l</a:t>
            </a:r>
            <a:r>
              <a:rPr lang="es-ES" sz="4400" b="1" dirty="0">
                <a:solidFill>
                  <a:schemeClr val="accent1"/>
                </a:solidFill>
                <a:latin typeface="Arial" panose="020B0604020202020204" pitchFamily="34" charset="0"/>
                <a:cs typeface="Arial" panose="020B0604020202020204" pitchFamily="34" charset="0"/>
              </a:rPr>
              <a:t>iberación intermedia: </a:t>
            </a:r>
            <a:br>
              <a:rPr lang="es-ES" sz="4400" b="1" dirty="0">
                <a:solidFill>
                  <a:schemeClr val="accent1"/>
                </a:solidFill>
                <a:latin typeface="Arial" panose="020B0604020202020204" pitchFamily="34" charset="0"/>
                <a:cs typeface="Arial" panose="020B0604020202020204" pitchFamily="34" charset="0"/>
              </a:rPr>
            </a:br>
            <a:r>
              <a:rPr lang="es-ES" b="1" dirty="0" err="1">
                <a:solidFill>
                  <a:schemeClr val="accent1"/>
                </a:solidFill>
                <a:latin typeface="Arial" panose="020B0604020202020204" pitchFamily="34" charset="0"/>
                <a:cs typeface="Arial" panose="020B0604020202020204" pitchFamily="34" charset="0"/>
              </a:rPr>
              <a:t>Equasym</a:t>
            </a:r>
            <a:r>
              <a:rPr lang="es-ES" sz="4400" b="1" dirty="0">
                <a:solidFill>
                  <a:schemeClr val="accent1"/>
                </a:solidFill>
                <a:latin typeface="Arial" panose="020B0604020202020204" pitchFamily="34" charset="0"/>
                <a:cs typeface="Arial" panose="020B0604020202020204" pitchFamily="34" charset="0"/>
              </a:rPr>
              <a:t> (10, 20, 30</a:t>
            </a:r>
            <a:r>
              <a:rPr lang="es-ES" b="1" dirty="0">
                <a:solidFill>
                  <a:schemeClr val="accent1"/>
                </a:solidFill>
                <a:latin typeface="Arial" panose="020B0604020202020204" pitchFamily="34" charset="0"/>
                <a:cs typeface="Arial" panose="020B0604020202020204" pitchFamily="34" charset="0"/>
              </a:rPr>
              <a:t> </a:t>
            </a:r>
            <a:r>
              <a:rPr lang="es-ES" sz="4400" b="1" dirty="0">
                <a:solidFill>
                  <a:schemeClr val="accent1"/>
                </a:solidFill>
                <a:latin typeface="Arial" panose="020B0604020202020204" pitchFamily="34" charset="0"/>
                <a:cs typeface="Arial" panose="020B0604020202020204" pitchFamily="34" charset="0"/>
              </a:rPr>
              <a:t>mg)</a:t>
            </a:r>
            <a:br>
              <a:rPr lang="es-ES" sz="4400" dirty="0">
                <a:latin typeface="Arial" panose="020B0604020202020204" pitchFamily="34" charset="0"/>
                <a:cs typeface="Arial" panose="020B0604020202020204" pitchFamily="34" charset="0"/>
              </a:rPr>
            </a:br>
            <a:endParaRPr lang="es-MX" dirty="0">
              <a:latin typeface="Arial" panose="020B0604020202020204" pitchFamily="34" charset="0"/>
              <a:cs typeface="Arial" panose="020B0604020202020204" pitchFamily="34" charset="0"/>
            </a:endParaRPr>
          </a:p>
        </p:txBody>
      </p:sp>
      <p:sp>
        <p:nvSpPr>
          <p:cNvPr id="2" name="1 Marcador de contenido"/>
          <p:cNvSpPr>
            <a:spLocks noGrp="1"/>
          </p:cNvSpPr>
          <p:nvPr>
            <p:ph idx="1"/>
          </p:nvPr>
        </p:nvSpPr>
        <p:spPr>
          <a:xfrm>
            <a:off x="0" y="1600200"/>
            <a:ext cx="9144000" cy="5257800"/>
          </a:xfrm>
        </p:spPr>
        <p:txBody>
          <a:bodyPr>
            <a:normAutofit/>
          </a:bodyPr>
          <a:lstStyle/>
          <a:p>
            <a:r>
              <a:rPr lang="es-MX" sz="2400" dirty="0">
                <a:latin typeface="Arial" panose="020B0604020202020204" pitchFamily="34" charset="0"/>
                <a:cs typeface="Arial" panose="020B0604020202020204" pitchFamily="34" charset="0"/>
              </a:rPr>
              <a:t>Son cápsulas rellenas con dos tipos de gránulos (</a:t>
            </a:r>
            <a:r>
              <a:rPr lang="es-MX" sz="2400" dirty="0">
                <a:solidFill>
                  <a:srgbClr val="FF0000"/>
                </a:solidFill>
                <a:latin typeface="Arial" panose="020B0604020202020204" pitchFamily="34" charset="0"/>
                <a:cs typeface="Arial" panose="020B0604020202020204" pitchFamily="34" charset="0"/>
              </a:rPr>
              <a:t>30% liberación inmediata y 70% liberación prolongada)</a:t>
            </a:r>
          </a:p>
          <a:p>
            <a:r>
              <a:rPr lang="es-MX" sz="2400" dirty="0">
                <a:latin typeface="Arial" panose="020B0604020202020204" pitchFamily="34" charset="0"/>
                <a:cs typeface="Arial" panose="020B0604020202020204" pitchFamily="34" charset="0"/>
              </a:rPr>
              <a:t>Inicio acción: 30-60 minutos. Duración: 8 h</a:t>
            </a:r>
          </a:p>
          <a:p>
            <a:r>
              <a:rPr lang="es-MX" sz="2400" dirty="0">
                <a:latin typeface="Arial" panose="020B0604020202020204" pitchFamily="34" charset="0"/>
                <a:cs typeface="Arial" panose="020B0604020202020204" pitchFamily="34" charset="0"/>
              </a:rPr>
              <a:t>Se pueden abrir y mezclar con alimentos, útil para niños con dificultades deglutorias.</a:t>
            </a:r>
          </a:p>
          <a:p>
            <a:r>
              <a:rPr lang="es-MX" sz="2400" dirty="0">
                <a:latin typeface="Arial" panose="020B0604020202020204" pitchFamily="34" charset="0"/>
                <a:cs typeface="Arial" panose="020B0604020202020204" pitchFamily="34" charset="0"/>
              </a:rPr>
              <a:t>Se prescribe una toma diaria </a:t>
            </a:r>
          </a:p>
          <a:p>
            <a:r>
              <a:rPr lang="es-MX" sz="2400" dirty="0">
                <a:latin typeface="Arial" panose="020B0604020202020204" pitchFamily="34" charset="0"/>
                <a:cs typeface="Arial" panose="020B0604020202020204" pitchFamily="34" charset="0"/>
              </a:rPr>
              <a:t>Indicado en niños que requieran de una </a:t>
            </a:r>
            <a:r>
              <a:rPr lang="es-MX" sz="2400" dirty="0">
                <a:solidFill>
                  <a:srgbClr val="0070C0"/>
                </a:solidFill>
                <a:latin typeface="Arial" panose="020B0604020202020204" pitchFamily="34" charset="0"/>
                <a:cs typeface="Arial" panose="020B0604020202020204" pitchFamily="34" charset="0"/>
              </a:rPr>
              <a:t>mayor control en el horario escolar</a:t>
            </a:r>
          </a:p>
          <a:p>
            <a:r>
              <a:rPr lang="es-MX" sz="2400" dirty="0">
                <a:solidFill>
                  <a:srgbClr val="FF0000"/>
                </a:solidFill>
                <a:latin typeface="Arial" panose="020B0604020202020204" pitchFamily="34" charset="0"/>
                <a:cs typeface="Arial" panose="020B0604020202020204" pitchFamily="34" charset="0"/>
              </a:rPr>
              <a:t>Ventajas</a:t>
            </a:r>
            <a:r>
              <a:rPr lang="es-MX" sz="2400" dirty="0">
                <a:latin typeface="Arial" panose="020B0604020202020204" pitchFamily="34" charset="0"/>
                <a:cs typeface="Arial" panose="020B0604020202020204" pitchFamily="34" charset="0"/>
              </a:rPr>
              <a:t>: menor riesgo de insomnio de conciliación</a:t>
            </a:r>
          </a:p>
          <a:p>
            <a:r>
              <a:rPr lang="es-MX" sz="2400" dirty="0">
                <a:solidFill>
                  <a:srgbClr val="FF0000"/>
                </a:solidFill>
                <a:latin typeface="Arial" panose="020B0604020202020204" pitchFamily="34" charset="0"/>
                <a:cs typeface="Arial" panose="020B0604020202020204" pitchFamily="34" charset="0"/>
              </a:rPr>
              <a:t>Desventajas</a:t>
            </a:r>
            <a:r>
              <a:rPr lang="es-MX" sz="2400" dirty="0">
                <a:latin typeface="Arial" panose="020B0604020202020204" pitchFamily="34" charset="0"/>
                <a:cs typeface="Arial" panose="020B0604020202020204" pitchFamily="34" charset="0"/>
              </a:rPr>
              <a:t>: Precio alto</a:t>
            </a:r>
          </a:p>
        </p:txBody>
      </p:sp>
    </p:spTree>
    <p:extLst>
      <p:ext uri="{BB962C8B-B14F-4D97-AF65-F5344CB8AC3E}">
        <p14:creationId xmlns:p14="http://schemas.microsoft.com/office/powerpoint/2010/main" val="14389522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457200"/>
            <a:ext cx="9144000" cy="1143000"/>
          </a:xfrm>
        </p:spPr>
        <p:txBody>
          <a:bodyPr>
            <a:normAutofit fontScale="90000"/>
          </a:bodyPr>
          <a:lstStyle/>
          <a:p>
            <a:r>
              <a:rPr lang="es-ES" sz="4400" b="1" dirty="0">
                <a:solidFill>
                  <a:schemeClr val="accent1"/>
                </a:solidFill>
                <a:latin typeface="Arial" panose="020B0604020202020204" pitchFamily="34" charset="0"/>
                <a:cs typeface="Arial" panose="020B0604020202020204" pitchFamily="34" charset="0"/>
              </a:rPr>
              <a:t>MPH de liberación intermedia: </a:t>
            </a:r>
            <a:br>
              <a:rPr lang="es-ES" sz="4400" b="1" dirty="0">
                <a:solidFill>
                  <a:schemeClr val="accent1"/>
                </a:solidFill>
                <a:latin typeface="Arial" panose="020B0604020202020204" pitchFamily="34" charset="0"/>
                <a:cs typeface="Arial" panose="020B0604020202020204" pitchFamily="34" charset="0"/>
              </a:rPr>
            </a:br>
            <a:r>
              <a:rPr lang="es-ES" sz="4400" b="1" dirty="0" err="1">
                <a:solidFill>
                  <a:schemeClr val="accent1"/>
                </a:solidFill>
                <a:latin typeface="Arial" panose="020B0604020202020204" pitchFamily="34" charset="0"/>
                <a:cs typeface="Arial" panose="020B0604020202020204" pitchFamily="34" charset="0"/>
              </a:rPr>
              <a:t>Medikinet</a:t>
            </a:r>
            <a:r>
              <a:rPr lang="es-ES" sz="4400" b="1" dirty="0">
                <a:solidFill>
                  <a:schemeClr val="accent1"/>
                </a:solidFill>
                <a:latin typeface="Arial" panose="020B0604020202020204" pitchFamily="34" charset="0"/>
                <a:cs typeface="Arial" panose="020B0604020202020204" pitchFamily="34" charset="0"/>
              </a:rPr>
              <a:t> (10, 20, 30, 40 mg)</a:t>
            </a:r>
            <a:br>
              <a:rPr lang="es-ES" sz="4400" dirty="0">
                <a:latin typeface="Arial" panose="020B0604020202020204" pitchFamily="34" charset="0"/>
                <a:cs typeface="Arial" panose="020B0604020202020204" pitchFamily="34" charset="0"/>
              </a:rPr>
            </a:br>
            <a:endParaRPr lang="es-MX" dirty="0">
              <a:latin typeface="Arial" panose="020B0604020202020204" pitchFamily="34" charset="0"/>
              <a:cs typeface="Arial" panose="020B0604020202020204" pitchFamily="34" charset="0"/>
            </a:endParaRPr>
          </a:p>
        </p:txBody>
      </p:sp>
      <p:sp>
        <p:nvSpPr>
          <p:cNvPr id="2" name="1 Marcador de contenido"/>
          <p:cNvSpPr>
            <a:spLocks noGrp="1"/>
          </p:cNvSpPr>
          <p:nvPr>
            <p:ph idx="1"/>
          </p:nvPr>
        </p:nvSpPr>
        <p:spPr>
          <a:xfrm>
            <a:off x="0" y="1600200"/>
            <a:ext cx="9144000" cy="3629000"/>
          </a:xfrm>
        </p:spPr>
        <p:txBody>
          <a:bodyPr>
            <a:normAutofit/>
          </a:bodyPr>
          <a:lstStyle/>
          <a:p>
            <a:r>
              <a:rPr lang="es-MX" sz="2400" dirty="0">
                <a:latin typeface="Arial" panose="020B0604020202020204" pitchFamily="34" charset="0"/>
                <a:cs typeface="Arial" panose="020B0604020202020204" pitchFamily="34" charset="0"/>
              </a:rPr>
              <a:t>Son cápsulas rellenas con dos tipos de gránulos (</a:t>
            </a:r>
            <a:r>
              <a:rPr lang="es-MX" sz="2400" dirty="0">
                <a:solidFill>
                  <a:srgbClr val="FF0000"/>
                </a:solidFill>
                <a:latin typeface="Arial" panose="020B0604020202020204" pitchFamily="34" charset="0"/>
                <a:cs typeface="Arial" panose="020B0604020202020204" pitchFamily="34" charset="0"/>
              </a:rPr>
              <a:t>50% liberación inmediata Y 50% liberación prolongada).</a:t>
            </a:r>
          </a:p>
          <a:p>
            <a:r>
              <a:rPr lang="es-MX" sz="2400" dirty="0">
                <a:solidFill>
                  <a:srgbClr val="9F2936"/>
                </a:solidFill>
                <a:latin typeface="Arial" panose="020B0604020202020204" pitchFamily="34" charset="0"/>
                <a:cs typeface="Arial" panose="020B0604020202020204" pitchFamily="34" charset="0"/>
              </a:rPr>
              <a:t>Inicio acción: 30-60 minutos. Duración: 8 h</a:t>
            </a:r>
          </a:p>
          <a:p>
            <a:r>
              <a:rPr lang="es-MX" sz="2400" dirty="0">
                <a:solidFill>
                  <a:srgbClr val="9F2936"/>
                </a:solidFill>
                <a:latin typeface="Arial" panose="020B0604020202020204" pitchFamily="34" charset="0"/>
                <a:cs typeface="Arial" panose="020B0604020202020204" pitchFamily="34" charset="0"/>
              </a:rPr>
              <a:t>Se pueden abrir y mezclar con comidas blandas </a:t>
            </a:r>
            <a:r>
              <a:rPr lang="es-MX" sz="2400" dirty="0">
                <a:latin typeface="Arial" panose="020B0604020202020204" pitchFamily="34" charset="0"/>
                <a:cs typeface="Arial" panose="020B0604020202020204" pitchFamily="34" charset="0"/>
              </a:rPr>
              <a:t>(natillas, yogurt, mermelada), útil para niños con dificultades deglutorias.</a:t>
            </a:r>
          </a:p>
          <a:p>
            <a:r>
              <a:rPr lang="es-MX" sz="2400" dirty="0">
                <a:latin typeface="Arial" panose="020B0604020202020204" pitchFamily="34" charset="0"/>
                <a:cs typeface="Arial" panose="020B0604020202020204" pitchFamily="34" charset="0"/>
              </a:rPr>
              <a:t>Se prescribe </a:t>
            </a:r>
            <a:r>
              <a:rPr lang="es-MX" sz="2400" dirty="0">
                <a:solidFill>
                  <a:srgbClr val="9F2936"/>
                </a:solidFill>
                <a:latin typeface="Arial" panose="020B0604020202020204" pitchFamily="34" charset="0"/>
                <a:cs typeface="Arial" panose="020B0604020202020204" pitchFamily="34" charset="0"/>
              </a:rPr>
              <a:t>una toma diaria </a:t>
            </a:r>
            <a:r>
              <a:rPr lang="es-MX" sz="2400" dirty="0">
                <a:latin typeface="Arial" panose="020B0604020202020204" pitchFamily="34" charset="0"/>
                <a:cs typeface="Arial" panose="020B0604020202020204" pitchFamily="34" charset="0"/>
              </a:rPr>
              <a:t>aunque en ocasiones se necesitan (tareas escolares de tarde) dos tomas separadas unas cinco horas debido a que la duración del efecto es intermedia.</a:t>
            </a:r>
          </a:p>
        </p:txBody>
      </p:sp>
    </p:spTree>
    <p:extLst>
      <p:ext uri="{BB962C8B-B14F-4D97-AF65-F5344CB8AC3E}">
        <p14:creationId xmlns:p14="http://schemas.microsoft.com/office/powerpoint/2010/main" val="421928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85728"/>
            <a:ext cx="9001156" cy="1143000"/>
          </a:xfrm>
        </p:spPr>
        <p:txBody>
          <a:bodyPr>
            <a:noAutofit/>
          </a:bodyPr>
          <a:lstStyle/>
          <a:p>
            <a:r>
              <a:rPr lang="es-ES" sz="4000" b="1" dirty="0">
                <a:solidFill>
                  <a:srgbClr val="F07F09"/>
                </a:solidFill>
                <a:latin typeface="Arial" panose="020B0604020202020204" pitchFamily="34" charset="0"/>
                <a:cs typeface="Arial" panose="020B0604020202020204" pitchFamily="34" charset="0"/>
              </a:rPr>
              <a:t>Etiología del TDAH </a:t>
            </a:r>
            <a:br>
              <a:rPr lang="es-ES" sz="4000" b="1" dirty="0">
                <a:solidFill>
                  <a:schemeClr val="accent4">
                    <a:lumMod val="50000"/>
                  </a:schemeClr>
                </a:solidFill>
                <a:latin typeface="Arial" panose="020B0604020202020204" pitchFamily="34" charset="0"/>
                <a:cs typeface="Arial" panose="020B0604020202020204" pitchFamily="34" charset="0"/>
              </a:rPr>
            </a:br>
            <a:r>
              <a:rPr lang="es-ES" sz="3200" b="1" dirty="0">
                <a:solidFill>
                  <a:schemeClr val="accent4">
                    <a:lumMod val="50000"/>
                  </a:schemeClr>
                </a:solidFill>
                <a:latin typeface="Arial" panose="020B0604020202020204" pitchFamily="34" charset="0"/>
                <a:cs typeface="Arial" panose="020B0604020202020204" pitchFamily="34" charset="0"/>
              </a:rPr>
              <a:t>Hipótesis Multifactorial</a:t>
            </a:r>
          </a:p>
        </p:txBody>
      </p:sp>
      <p:sp>
        <p:nvSpPr>
          <p:cNvPr id="7" name="6 Rectángulo redondeado"/>
          <p:cNvSpPr/>
          <p:nvPr/>
        </p:nvSpPr>
        <p:spPr>
          <a:xfrm>
            <a:off x="5857852" y="1857364"/>
            <a:ext cx="3286148" cy="1643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redondeado"/>
          <p:cNvSpPr/>
          <p:nvPr/>
        </p:nvSpPr>
        <p:spPr>
          <a:xfrm>
            <a:off x="214282" y="1857364"/>
            <a:ext cx="3000396"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285720" y="2000240"/>
            <a:ext cx="2928957" cy="1446550"/>
          </a:xfrm>
          <a:prstGeom prst="rect">
            <a:avLst/>
          </a:prstGeom>
          <a:noFill/>
        </p:spPr>
        <p:txBody>
          <a:bodyPr wrap="square" rtlCol="0">
            <a:spAutoFit/>
          </a:bodyPr>
          <a:lstStyle/>
          <a:p>
            <a:r>
              <a:rPr lang="es-ES" sz="2400" dirty="0">
                <a:solidFill>
                  <a:schemeClr val="bg1"/>
                </a:solidFill>
                <a:latin typeface="Arial" panose="020B0604020202020204" pitchFamily="34" charset="0"/>
                <a:cs typeface="Arial" panose="020B0604020202020204" pitchFamily="34" charset="0"/>
              </a:rPr>
              <a:t>Factores Genéticos</a:t>
            </a:r>
          </a:p>
          <a:p>
            <a:r>
              <a:rPr lang="es-ES" sz="1600" dirty="0">
                <a:solidFill>
                  <a:schemeClr val="bg1"/>
                </a:solidFill>
                <a:latin typeface="Arial" panose="020B0604020202020204" pitchFamily="34" charset="0"/>
                <a:cs typeface="Arial" panose="020B0604020202020204" pitchFamily="34" charset="0"/>
              </a:rPr>
              <a:t>(DRD</a:t>
            </a:r>
            <a:r>
              <a:rPr lang="es-ES" sz="1200" dirty="0">
                <a:solidFill>
                  <a:schemeClr val="bg1"/>
                </a:solidFill>
                <a:latin typeface="Arial" panose="020B0604020202020204" pitchFamily="34" charset="0"/>
                <a:cs typeface="Arial" panose="020B0604020202020204" pitchFamily="34" charset="0"/>
              </a:rPr>
              <a:t>4</a:t>
            </a:r>
            <a:r>
              <a:rPr lang="es-ES" sz="1600" dirty="0">
                <a:solidFill>
                  <a:schemeClr val="bg1"/>
                </a:solidFill>
                <a:latin typeface="Arial" panose="020B0604020202020204" pitchFamily="34" charset="0"/>
                <a:cs typeface="Arial" panose="020B0604020202020204" pitchFamily="34" charset="0"/>
              </a:rPr>
              <a:t>,DAT</a:t>
            </a:r>
            <a:r>
              <a:rPr lang="es-ES" sz="1200" dirty="0">
                <a:solidFill>
                  <a:schemeClr val="bg1"/>
                </a:solidFill>
                <a:latin typeface="Arial" panose="020B0604020202020204" pitchFamily="34" charset="0"/>
                <a:cs typeface="Arial" panose="020B0604020202020204" pitchFamily="34" charset="0"/>
              </a:rPr>
              <a:t>1</a:t>
            </a:r>
            <a:r>
              <a:rPr lang="es-ES" sz="1600" dirty="0">
                <a:solidFill>
                  <a:schemeClr val="bg1"/>
                </a:solidFill>
                <a:latin typeface="Arial" panose="020B0604020202020204" pitchFamily="34" charset="0"/>
                <a:cs typeface="Arial" panose="020B0604020202020204" pitchFamily="34" charset="0"/>
              </a:rPr>
              <a:t>,DRD</a:t>
            </a:r>
            <a:r>
              <a:rPr lang="es-ES" sz="1200" dirty="0">
                <a:solidFill>
                  <a:schemeClr val="bg1"/>
                </a:solidFill>
                <a:latin typeface="Arial" panose="020B0604020202020204" pitchFamily="34" charset="0"/>
                <a:cs typeface="Arial" panose="020B0604020202020204" pitchFamily="34" charset="0"/>
              </a:rPr>
              <a:t>5</a:t>
            </a:r>
            <a:r>
              <a:rPr lang="es-ES" sz="1600" dirty="0">
                <a:solidFill>
                  <a:schemeClr val="bg1"/>
                </a:solidFill>
                <a:latin typeface="Arial" panose="020B0604020202020204" pitchFamily="34" charset="0"/>
                <a:cs typeface="Arial" panose="020B0604020202020204" pitchFamily="34" charset="0"/>
              </a:rPr>
              <a:t>,DAT</a:t>
            </a:r>
            <a:r>
              <a:rPr lang="es-ES" sz="1200" dirty="0">
                <a:solidFill>
                  <a:schemeClr val="bg1"/>
                </a:solidFill>
                <a:latin typeface="Arial" panose="020B0604020202020204" pitchFamily="34" charset="0"/>
                <a:cs typeface="Arial" panose="020B0604020202020204" pitchFamily="34" charset="0"/>
              </a:rPr>
              <a:t>5</a:t>
            </a:r>
          </a:p>
          <a:p>
            <a:r>
              <a:rPr lang="es-ES" sz="1600" dirty="0">
                <a:solidFill>
                  <a:schemeClr val="bg1"/>
                </a:solidFill>
                <a:latin typeface="Arial" panose="020B0604020202020204" pitchFamily="34" charset="0"/>
                <a:cs typeface="Arial" panose="020B0604020202020204" pitchFamily="34" charset="0"/>
              </a:rPr>
              <a:t>         </a:t>
            </a:r>
          </a:p>
          <a:p>
            <a:endParaRPr lang="es-ES" sz="1600" dirty="0">
              <a:solidFill>
                <a:schemeClr val="bg1"/>
              </a:solidFill>
              <a:latin typeface="Arial" panose="020B0604020202020204" pitchFamily="34" charset="0"/>
              <a:cs typeface="Arial" panose="020B0604020202020204" pitchFamily="34" charset="0"/>
            </a:endParaRPr>
          </a:p>
          <a:p>
            <a:r>
              <a:rPr lang="es-ES" sz="1600" dirty="0">
                <a:solidFill>
                  <a:schemeClr val="bg1"/>
                </a:solidFill>
                <a:latin typeface="Arial" panose="020B0604020202020204" pitchFamily="34" charset="0"/>
                <a:cs typeface="Arial" panose="020B0604020202020204" pitchFamily="34" charset="0"/>
              </a:rPr>
              <a:t>Riesgo  Cuantitativo</a:t>
            </a:r>
          </a:p>
        </p:txBody>
      </p:sp>
      <p:sp>
        <p:nvSpPr>
          <p:cNvPr id="10" name="9 CuadroTexto"/>
          <p:cNvSpPr txBox="1"/>
          <p:nvPr/>
        </p:nvSpPr>
        <p:spPr>
          <a:xfrm>
            <a:off x="5929322" y="1928802"/>
            <a:ext cx="3428992" cy="1446550"/>
          </a:xfrm>
          <a:prstGeom prst="rect">
            <a:avLst/>
          </a:prstGeom>
          <a:noFill/>
        </p:spPr>
        <p:txBody>
          <a:bodyPr wrap="square" rtlCol="0">
            <a:spAutoFit/>
          </a:bodyPr>
          <a:lstStyle/>
          <a:p>
            <a:r>
              <a:rPr lang="es-ES" sz="2400" dirty="0">
                <a:solidFill>
                  <a:schemeClr val="bg1"/>
                </a:solidFill>
                <a:latin typeface="Arial" panose="020B0604020202020204" pitchFamily="34" charset="0"/>
                <a:cs typeface="Arial" panose="020B0604020202020204" pitchFamily="34" charset="0"/>
              </a:rPr>
              <a:t>Factores Ambientales</a:t>
            </a:r>
          </a:p>
          <a:p>
            <a:r>
              <a:rPr lang="es-ES" sz="1600" dirty="0">
                <a:solidFill>
                  <a:schemeClr val="bg1"/>
                </a:solidFill>
                <a:latin typeface="Arial" panose="020B0604020202020204" pitchFamily="34" charset="0"/>
                <a:cs typeface="Arial" panose="020B0604020202020204" pitchFamily="34" charset="0"/>
              </a:rPr>
              <a:t> (no específicos de TDAH)</a:t>
            </a:r>
          </a:p>
          <a:p>
            <a:pPr lvl="1">
              <a:buFontTx/>
              <a:buChar char="-"/>
            </a:pPr>
            <a:r>
              <a:rPr lang="es-ES" sz="1600" dirty="0">
                <a:solidFill>
                  <a:schemeClr val="bg1"/>
                </a:solidFill>
                <a:latin typeface="Arial" panose="020B0604020202020204" pitchFamily="34" charset="0"/>
                <a:cs typeface="Arial" panose="020B0604020202020204" pitchFamily="34" charset="0"/>
              </a:rPr>
              <a:t>Prenatales</a:t>
            </a:r>
          </a:p>
          <a:p>
            <a:pPr lvl="1">
              <a:buFontTx/>
              <a:buChar char="-"/>
            </a:pPr>
            <a:r>
              <a:rPr lang="es-ES" sz="1600" dirty="0">
                <a:solidFill>
                  <a:schemeClr val="bg1"/>
                </a:solidFill>
                <a:latin typeface="Arial" panose="020B0604020202020204" pitchFamily="34" charset="0"/>
                <a:cs typeface="Arial" panose="020B0604020202020204" pitchFamily="34" charset="0"/>
              </a:rPr>
              <a:t>Perinatales</a:t>
            </a:r>
          </a:p>
          <a:p>
            <a:pPr lvl="1">
              <a:buFontTx/>
              <a:buChar char="-"/>
            </a:pPr>
            <a:r>
              <a:rPr lang="es-ES" sz="1600" dirty="0">
                <a:solidFill>
                  <a:schemeClr val="bg1"/>
                </a:solidFill>
                <a:latin typeface="Arial" panose="020B0604020202020204" pitchFamily="34" charset="0"/>
                <a:cs typeface="Arial" panose="020B0604020202020204" pitchFamily="34" charset="0"/>
              </a:rPr>
              <a:t>Postnatales</a:t>
            </a:r>
          </a:p>
        </p:txBody>
      </p:sp>
      <p:graphicFrame>
        <p:nvGraphicFramePr>
          <p:cNvPr id="7170" name="Object 3"/>
          <p:cNvGraphicFramePr>
            <a:graphicFrameLocks noGrp="1" noChangeAspect="1"/>
          </p:cNvGraphicFramePr>
          <p:nvPr>
            <p:ph idx="1"/>
          </p:nvPr>
        </p:nvGraphicFramePr>
        <p:xfrm>
          <a:off x="3571868" y="2928934"/>
          <a:ext cx="1650270" cy="2085772"/>
        </p:xfrm>
        <a:graphic>
          <a:graphicData uri="http://schemas.openxmlformats.org/presentationml/2006/ole">
            <mc:AlternateContent xmlns:mc="http://schemas.openxmlformats.org/markup-compatibility/2006">
              <mc:Choice xmlns:v="urn:schemas-microsoft-com:vml" Requires="v">
                <p:oleObj spid="_x0000_s14370" name="Clip" r:id="rId3" imgW="2595574" imgH="3280823" progId="">
                  <p:embed/>
                </p:oleObj>
              </mc:Choice>
              <mc:Fallback>
                <p:oleObj name="Clip" r:id="rId3" imgW="2595574" imgH="3280823" progId="">
                  <p:embed/>
                  <p:pic>
                    <p:nvPicPr>
                      <p:cNvPr id="717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68" y="2928934"/>
                        <a:ext cx="1650270" cy="208577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2" name="11 Flecha izquierda y derecha"/>
          <p:cNvSpPr/>
          <p:nvPr/>
        </p:nvSpPr>
        <p:spPr>
          <a:xfrm>
            <a:off x="3286116" y="2357430"/>
            <a:ext cx="2143140" cy="484632"/>
          </a:xfrm>
          <a:prstGeom prst="lef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curvada hacia la derecha"/>
          <p:cNvSpPr/>
          <p:nvPr/>
        </p:nvSpPr>
        <p:spPr>
          <a:xfrm>
            <a:off x="2285984" y="3214686"/>
            <a:ext cx="1143008" cy="1287590"/>
          </a:xfrm>
          <a:prstGeom prst="curved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13 Flecha curvada hacia la izquierda"/>
          <p:cNvSpPr/>
          <p:nvPr/>
        </p:nvSpPr>
        <p:spPr>
          <a:xfrm>
            <a:off x="5214942" y="3214686"/>
            <a:ext cx="1160148" cy="1214446"/>
          </a:xfrm>
          <a:prstGeom prst="curved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14 CuadroTexto"/>
          <p:cNvSpPr txBox="1"/>
          <p:nvPr/>
        </p:nvSpPr>
        <p:spPr>
          <a:xfrm>
            <a:off x="899592" y="5079495"/>
            <a:ext cx="8244408" cy="1384995"/>
          </a:xfrm>
          <a:prstGeom prst="rect">
            <a:avLst/>
          </a:prstGeom>
          <a:noFill/>
        </p:spPr>
        <p:txBody>
          <a:bodyPr wrap="square" rtlCol="0">
            <a:spAutoFit/>
          </a:bodyPr>
          <a:lstStyle/>
          <a:p>
            <a:pPr algn="ctr"/>
            <a:r>
              <a:rPr lang="es-ES" sz="2000" b="1" dirty="0">
                <a:latin typeface="Arial" panose="020B0604020202020204" pitchFamily="34" charset="0"/>
                <a:cs typeface="Arial" panose="020B0604020202020204" pitchFamily="34" charset="0"/>
              </a:rPr>
              <a:t>Influencia en la maduración cerebral</a:t>
            </a:r>
          </a:p>
          <a:p>
            <a:pPr algn="ctr"/>
            <a:r>
              <a:rPr lang="es-ES" sz="2000" b="1" dirty="0">
                <a:latin typeface="Arial" panose="020B0604020202020204" pitchFamily="34" charset="0"/>
                <a:cs typeface="Arial" panose="020B0604020202020204" pitchFamily="34" charset="0"/>
              </a:rPr>
              <a:t>Alteraciones Neuroanatómicas/ Alteraciones Neuroquímicas</a:t>
            </a:r>
          </a:p>
          <a:p>
            <a:pPr algn="ctr"/>
            <a:endParaRPr lang="es-ES" sz="2000" b="1" dirty="0">
              <a:latin typeface="Arial" panose="020B0604020202020204" pitchFamily="34" charset="0"/>
              <a:cs typeface="Arial" panose="020B0604020202020204" pitchFamily="34" charset="0"/>
            </a:endParaRPr>
          </a:p>
          <a:p>
            <a:pPr algn="ctr"/>
            <a:r>
              <a:rPr lang="es-ES" sz="2400" b="1" dirty="0">
                <a:latin typeface="Arial" panose="020B0604020202020204" pitchFamily="34" charset="0"/>
                <a:cs typeface="Arial" panose="020B0604020202020204" pitchFamily="34" charset="0"/>
              </a:rPr>
              <a:t>TDAH = TRASTORNO NEUROBIOLÓGICO</a:t>
            </a:r>
          </a:p>
        </p:txBody>
      </p:sp>
      <p:sp>
        <p:nvSpPr>
          <p:cNvPr id="16" name="15 CuadroTexto"/>
          <p:cNvSpPr txBox="1"/>
          <p:nvPr/>
        </p:nvSpPr>
        <p:spPr>
          <a:xfrm>
            <a:off x="0" y="4077072"/>
            <a:ext cx="2313454" cy="954107"/>
          </a:xfrm>
          <a:prstGeom prst="rect">
            <a:avLst/>
          </a:prstGeom>
          <a:noFill/>
        </p:spPr>
        <p:txBody>
          <a:bodyPr wrap="none" rtlCol="0">
            <a:spAutoFit/>
          </a:bodyPr>
          <a:lstStyle/>
          <a:p>
            <a:r>
              <a:rPr lang="es-ES" sz="2000" b="1" dirty="0">
                <a:solidFill>
                  <a:srgbClr val="FF0000"/>
                </a:solidFill>
                <a:latin typeface="Arial" panose="020B0604020202020204" pitchFamily="34" charset="0"/>
                <a:cs typeface="Arial" panose="020B0604020202020204" pitchFamily="34" charset="0"/>
              </a:rPr>
              <a:t>          80% </a:t>
            </a:r>
          </a:p>
          <a:p>
            <a:r>
              <a:rPr lang="es-ES" sz="2000" b="1" dirty="0">
                <a:solidFill>
                  <a:srgbClr val="FF0000"/>
                </a:solidFill>
                <a:latin typeface="Arial" panose="020B0604020202020204" pitchFamily="34" charset="0"/>
                <a:cs typeface="Arial" panose="020B0604020202020204" pitchFamily="34" charset="0"/>
              </a:rPr>
              <a:t>HEREDABILIDAD</a:t>
            </a:r>
          </a:p>
          <a:p>
            <a:r>
              <a:rPr lang="es-ES" sz="1600" b="1" dirty="0">
                <a:solidFill>
                  <a:schemeClr val="tx1">
                    <a:lumMod val="65000"/>
                    <a:lumOff val="35000"/>
                  </a:schemeClr>
                </a:solidFill>
                <a:latin typeface="Arial" panose="020B0604020202020204" pitchFamily="34" charset="0"/>
                <a:cs typeface="Arial" panose="020B0604020202020204" pitchFamily="34" charset="0"/>
              </a:rPr>
              <a:t>( Faraone,Perlis,2005)</a:t>
            </a:r>
          </a:p>
        </p:txBody>
      </p:sp>
    </p:spTree>
    <p:extLst>
      <p:ext uri="{BB962C8B-B14F-4D97-AF65-F5344CB8AC3E}">
        <p14:creationId xmlns:p14="http://schemas.microsoft.com/office/powerpoint/2010/main" val="4732452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84"/>
            <a:ext cx="8229600" cy="1143000"/>
          </a:xfrm>
        </p:spPr>
        <p:txBody>
          <a:bodyPr>
            <a:normAutofit/>
          </a:bodyPr>
          <a:lstStyle/>
          <a:p>
            <a:r>
              <a:rPr lang="es-ES" sz="4000" b="1" dirty="0">
                <a:solidFill>
                  <a:srgbClr val="F07F09"/>
                </a:solidFill>
                <a:latin typeface="Arial" panose="020B0604020202020204" pitchFamily="34" charset="0"/>
                <a:cs typeface="Arial" panose="020B0604020202020204" pitchFamily="34" charset="0"/>
              </a:rPr>
              <a:t>MPH de liberación prolon</a:t>
            </a:r>
            <a:r>
              <a:rPr lang="es-ES" sz="4000" b="1" dirty="0">
                <a:solidFill>
                  <a:srgbClr val="FF6600"/>
                </a:solidFill>
                <a:latin typeface="Arial" panose="020B0604020202020204" pitchFamily="34" charset="0"/>
                <a:cs typeface="Arial" panose="020B0604020202020204" pitchFamily="34" charset="0"/>
              </a:rPr>
              <a:t>gada</a:t>
            </a:r>
          </a:p>
        </p:txBody>
      </p:sp>
      <p:sp>
        <p:nvSpPr>
          <p:cNvPr id="3" name="Marcador de contenido 2"/>
          <p:cNvSpPr>
            <a:spLocks noGrp="1"/>
          </p:cNvSpPr>
          <p:nvPr>
            <p:ph idx="1"/>
          </p:nvPr>
        </p:nvSpPr>
        <p:spPr>
          <a:xfrm>
            <a:off x="457200" y="1124744"/>
            <a:ext cx="8229600" cy="4525963"/>
          </a:xfrm>
        </p:spPr>
        <p:txBody>
          <a:bodyPr>
            <a:normAutofit/>
          </a:bodyPr>
          <a:lstStyle/>
          <a:p>
            <a:r>
              <a:rPr lang="es-ES" sz="2000" dirty="0">
                <a:latin typeface="Arial" panose="020B0604020202020204" pitchFamily="34" charset="0"/>
                <a:cs typeface="Arial" panose="020B0604020202020204" pitchFamily="34" charset="0"/>
              </a:rPr>
              <a:t>Libera MPH lentamente a través de un sistema de liberación controlada vía bomba osmótica ( </a:t>
            </a:r>
            <a:r>
              <a:rPr lang="es-ES" sz="2000" dirty="0" err="1">
                <a:latin typeface="Arial" panose="020B0604020202020204" pitchFamily="34" charset="0"/>
                <a:cs typeface="Arial" panose="020B0604020202020204" pitchFamily="34" charset="0"/>
              </a:rPr>
              <a:t>Osmotic</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Release</a:t>
            </a:r>
            <a:r>
              <a:rPr lang="es-ES" sz="2000" dirty="0">
                <a:latin typeface="Arial" panose="020B0604020202020204" pitchFamily="34" charset="0"/>
                <a:cs typeface="Arial" panose="020B0604020202020204" pitchFamily="34" charset="0"/>
              </a:rPr>
              <a:t> Oral </a:t>
            </a:r>
            <a:r>
              <a:rPr lang="es-ES" sz="2000" dirty="0" err="1">
                <a:latin typeface="Arial" panose="020B0604020202020204" pitchFamily="34" charset="0"/>
                <a:cs typeface="Arial" panose="020B0604020202020204" pitchFamily="34" charset="0"/>
              </a:rPr>
              <a:t>Sysstem</a:t>
            </a:r>
            <a:r>
              <a:rPr lang="es-ES" sz="2000" dirty="0">
                <a:latin typeface="Arial" panose="020B0604020202020204" pitchFamily="34" charset="0"/>
                <a:cs typeface="Arial" panose="020B0604020202020204" pitchFamily="34" charset="0"/>
              </a:rPr>
              <a:t>: OROS).</a:t>
            </a:r>
          </a:p>
          <a:p>
            <a:r>
              <a:rPr lang="es-ES" sz="2000" dirty="0">
                <a:latin typeface="Arial" panose="020B0604020202020204" pitchFamily="34" charset="0"/>
                <a:cs typeface="Arial" panose="020B0604020202020204" pitchFamily="34" charset="0"/>
              </a:rPr>
              <a:t>Tras su administración oral se da una rápida subida en los niveles plasmáticos, con un pico inicial al cabo de 1 o 2 horas, manteniéndose el efecto terapéutico alrededor de 12 horas.</a:t>
            </a:r>
          </a:p>
          <a:p>
            <a:pPr marL="0" indent="0">
              <a:buNone/>
            </a:pPr>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Diseñada para resultar efectiva durante todo el día</a:t>
            </a:r>
          </a:p>
        </p:txBody>
      </p:sp>
      <p:grpSp>
        <p:nvGrpSpPr>
          <p:cNvPr id="4" name="1662 Grupo"/>
          <p:cNvGrpSpPr/>
          <p:nvPr/>
        </p:nvGrpSpPr>
        <p:grpSpPr>
          <a:xfrm>
            <a:off x="3419872" y="3284984"/>
            <a:ext cx="5472611" cy="3384376"/>
            <a:chOff x="4572000" y="692696"/>
            <a:chExt cx="3546973" cy="2057400"/>
          </a:xfrm>
        </p:grpSpPr>
        <p:grpSp>
          <p:nvGrpSpPr>
            <p:cNvPr id="5" name="1654 Grupo"/>
            <p:cNvGrpSpPr/>
            <p:nvPr/>
          </p:nvGrpSpPr>
          <p:grpSpPr>
            <a:xfrm>
              <a:off x="5529760" y="692696"/>
              <a:ext cx="2589213" cy="2057400"/>
              <a:chOff x="1569320" y="3717032"/>
              <a:chExt cx="2589213" cy="2057400"/>
            </a:xfrm>
          </p:grpSpPr>
          <p:grpSp>
            <p:nvGrpSpPr>
              <p:cNvPr id="827" name="Group 101"/>
              <p:cNvGrpSpPr>
                <a:grpSpLocks/>
              </p:cNvGrpSpPr>
              <p:nvPr/>
            </p:nvGrpSpPr>
            <p:grpSpPr bwMode="auto">
              <a:xfrm>
                <a:off x="1569320" y="3717032"/>
                <a:ext cx="2589213" cy="2057400"/>
                <a:chOff x="3807" y="1285"/>
                <a:chExt cx="1631" cy="1296"/>
              </a:xfrm>
            </p:grpSpPr>
            <p:sp>
              <p:nvSpPr>
                <p:cNvPr id="829" name="Rectangle 54"/>
                <p:cNvSpPr>
                  <a:spLocks noChangeArrowheads="1"/>
                </p:cNvSpPr>
                <p:nvPr/>
              </p:nvSpPr>
              <p:spPr bwMode="auto">
                <a:xfrm>
                  <a:off x="3807" y="1516"/>
                  <a:ext cx="1558" cy="886"/>
                </a:xfrm>
                <a:prstGeom prst="rect">
                  <a:avLst/>
                </a:prstGeom>
                <a:solidFill>
                  <a:schemeClr val="bg1"/>
                </a:solidFill>
                <a:ln w="9525">
                  <a:solidFill>
                    <a:srgbClr val="339966"/>
                  </a:solidFill>
                  <a:miter lim="800000"/>
                  <a:headEnd/>
                  <a:tailEnd/>
                </a:ln>
              </p:spPr>
              <p:txBody>
                <a:bodyPr wrap="none" anchor="ctr"/>
                <a:lstStyle/>
                <a:p>
                  <a:endParaRPr lang="de-DE"/>
                </a:p>
              </p:txBody>
            </p:sp>
            <p:sp>
              <p:nvSpPr>
                <p:cNvPr id="830" name="Freeform 26"/>
                <p:cNvSpPr>
                  <a:spLocks/>
                </p:cNvSpPr>
                <p:nvPr/>
              </p:nvSpPr>
              <p:spPr bwMode="auto">
                <a:xfrm>
                  <a:off x="3818" y="1723"/>
                  <a:ext cx="1521" cy="669"/>
                </a:xfrm>
                <a:custGeom>
                  <a:avLst/>
                  <a:gdLst>
                    <a:gd name="T0" fmla="*/ 0 w 1328"/>
                    <a:gd name="T1" fmla="*/ 766 h 584"/>
                    <a:gd name="T2" fmla="*/ 53 w 1328"/>
                    <a:gd name="T3" fmla="*/ 467 h 584"/>
                    <a:gd name="T4" fmla="*/ 79 w 1328"/>
                    <a:gd name="T5" fmla="*/ 362 h 584"/>
                    <a:gd name="T6" fmla="*/ 116 w 1328"/>
                    <a:gd name="T7" fmla="*/ 309 h 584"/>
                    <a:gd name="T8" fmla="*/ 195 w 1328"/>
                    <a:gd name="T9" fmla="*/ 352 h 584"/>
                    <a:gd name="T10" fmla="*/ 446 w 1328"/>
                    <a:gd name="T11" fmla="*/ 315 h 584"/>
                    <a:gd name="T12" fmla="*/ 557 w 1328"/>
                    <a:gd name="T13" fmla="*/ 73 h 584"/>
                    <a:gd name="T14" fmla="*/ 687 w 1328"/>
                    <a:gd name="T15" fmla="*/ 0 h 584"/>
                    <a:gd name="T16" fmla="*/ 923 w 1328"/>
                    <a:gd name="T17" fmla="*/ 79 h 584"/>
                    <a:gd name="T18" fmla="*/ 1171 w 1328"/>
                    <a:gd name="T19" fmla="*/ 220 h 584"/>
                    <a:gd name="T20" fmla="*/ 1396 w 1328"/>
                    <a:gd name="T21" fmla="*/ 388 h 584"/>
                    <a:gd name="T22" fmla="*/ 1742 w 1328"/>
                    <a:gd name="T23" fmla="*/ 541 h 5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8"/>
                    <a:gd name="T37" fmla="*/ 0 h 584"/>
                    <a:gd name="T38" fmla="*/ 1328 w 1328"/>
                    <a:gd name="T39" fmla="*/ 584 h 5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8" h="584">
                      <a:moveTo>
                        <a:pt x="0" y="584"/>
                      </a:moveTo>
                      <a:lnTo>
                        <a:pt x="40" y="356"/>
                      </a:lnTo>
                      <a:lnTo>
                        <a:pt x="60" y="276"/>
                      </a:lnTo>
                      <a:lnTo>
                        <a:pt x="88" y="236"/>
                      </a:lnTo>
                      <a:lnTo>
                        <a:pt x="148" y="268"/>
                      </a:lnTo>
                      <a:lnTo>
                        <a:pt x="340" y="240"/>
                      </a:lnTo>
                      <a:lnTo>
                        <a:pt x="424" y="56"/>
                      </a:lnTo>
                      <a:lnTo>
                        <a:pt x="524" y="0"/>
                      </a:lnTo>
                      <a:lnTo>
                        <a:pt x="704" y="60"/>
                      </a:lnTo>
                      <a:lnTo>
                        <a:pt x="892" y="168"/>
                      </a:lnTo>
                      <a:lnTo>
                        <a:pt x="1064" y="296"/>
                      </a:lnTo>
                      <a:lnTo>
                        <a:pt x="1328" y="412"/>
                      </a:lnTo>
                    </a:path>
                  </a:pathLst>
                </a:custGeom>
                <a:noFill/>
                <a:ln w="38100" cmpd="sng">
                  <a:solidFill>
                    <a:srgbClr val="339966"/>
                  </a:solidFill>
                  <a:round/>
                  <a:headEnd/>
                  <a:tailEnd/>
                </a:ln>
              </p:spPr>
              <p:txBody>
                <a:bodyPr/>
                <a:lstStyle/>
                <a:p>
                  <a:endParaRPr lang="es-ES"/>
                </a:p>
              </p:txBody>
            </p:sp>
            <p:sp>
              <p:nvSpPr>
                <p:cNvPr id="831" name="Text Box 36"/>
                <p:cNvSpPr txBox="1">
                  <a:spLocks noChangeArrowheads="1"/>
                </p:cNvSpPr>
                <p:nvPr/>
              </p:nvSpPr>
              <p:spPr bwMode="auto">
                <a:xfrm>
                  <a:off x="4755" y="1285"/>
                  <a:ext cx="654" cy="233"/>
                </a:xfrm>
                <a:prstGeom prst="rect">
                  <a:avLst/>
                </a:prstGeom>
                <a:noFill/>
                <a:ln w="9525">
                  <a:noFill/>
                  <a:miter lim="800000"/>
                  <a:headEnd/>
                  <a:tailEnd/>
                </a:ln>
              </p:spPr>
              <p:txBody>
                <a:bodyPr wrap="none">
                  <a:spAutoFit/>
                </a:bodyPr>
                <a:lstStyle/>
                <a:p>
                  <a:r>
                    <a:rPr lang="en-GB" b="1" dirty="0"/>
                    <a:t>Concerta</a:t>
                  </a:r>
                </a:p>
              </p:txBody>
            </p:sp>
            <p:sp>
              <p:nvSpPr>
                <p:cNvPr id="832" name="Text Box 43"/>
                <p:cNvSpPr txBox="1">
                  <a:spLocks noChangeArrowheads="1"/>
                </p:cNvSpPr>
                <p:nvPr/>
              </p:nvSpPr>
              <p:spPr bwMode="auto">
                <a:xfrm>
                  <a:off x="4220" y="2389"/>
                  <a:ext cx="1218" cy="192"/>
                </a:xfrm>
                <a:prstGeom prst="rect">
                  <a:avLst/>
                </a:prstGeom>
                <a:noFill/>
                <a:ln w="9525">
                  <a:noFill/>
                  <a:miter lim="800000"/>
                  <a:headEnd/>
                  <a:tailEnd/>
                </a:ln>
              </p:spPr>
              <p:txBody>
                <a:bodyPr wrap="none">
                  <a:spAutoFit/>
                </a:bodyPr>
                <a:lstStyle/>
                <a:p>
                  <a:pPr>
                    <a:tabLst>
                      <a:tab pos="622300" algn="l"/>
                      <a:tab pos="1257300" algn="l"/>
                    </a:tabLst>
                  </a:pPr>
                  <a:r>
                    <a:rPr lang="en-GB" sz="1400" b="1" dirty="0"/>
                    <a:t>5	10	hours</a:t>
                  </a:r>
                </a:p>
              </p:txBody>
            </p:sp>
          </p:grpSp>
          <p:sp>
            <p:nvSpPr>
              <p:cNvPr id="828" name="Text Box 108"/>
              <p:cNvSpPr txBox="1">
                <a:spLocks noChangeArrowheads="1"/>
              </p:cNvSpPr>
              <p:nvPr/>
            </p:nvSpPr>
            <p:spPr bwMode="auto">
              <a:xfrm>
                <a:off x="1979712" y="4077072"/>
                <a:ext cx="1468438" cy="304800"/>
              </a:xfrm>
              <a:prstGeom prst="rect">
                <a:avLst/>
              </a:prstGeom>
              <a:noFill/>
              <a:ln w="9525">
                <a:noFill/>
                <a:miter lim="800000"/>
                <a:headEnd/>
                <a:tailEnd/>
              </a:ln>
            </p:spPr>
            <p:txBody>
              <a:bodyPr wrap="none">
                <a:spAutoFit/>
              </a:bodyPr>
              <a:lstStyle/>
              <a:p>
                <a:r>
                  <a:rPr lang="en-GB" sz="1400" b="1" dirty="0"/>
                  <a:t>22% IR</a:t>
                </a:r>
                <a:r>
                  <a:rPr lang="en-GB" sz="1400" dirty="0"/>
                  <a:t> </a:t>
                </a:r>
                <a:r>
                  <a:rPr lang="en-GB" sz="1400" b="1" dirty="0"/>
                  <a:t>78% ER</a:t>
                </a:r>
              </a:p>
            </p:txBody>
          </p:sp>
        </p:grpSp>
        <p:grpSp>
          <p:nvGrpSpPr>
            <p:cNvPr id="6" name="1652 Grupo"/>
            <p:cNvGrpSpPr/>
            <p:nvPr/>
          </p:nvGrpSpPr>
          <p:grpSpPr>
            <a:xfrm>
              <a:off x="4572000" y="865018"/>
              <a:ext cx="1103324" cy="1712757"/>
              <a:chOff x="2815569" y="4690418"/>
              <a:chExt cx="1103324" cy="1712757"/>
            </a:xfrm>
          </p:grpSpPr>
          <p:sp>
            <p:nvSpPr>
              <p:cNvPr id="7" name="Line 2"/>
              <p:cNvSpPr>
                <a:spLocks noChangeAspect="1" noChangeShapeType="1"/>
              </p:cNvSpPr>
              <p:nvPr/>
            </p:nvSpPr>
            <p:spPr bwMode="auto">
              <a:xfrm>
                <a:off x="2986105" y="5157956"/>
                <a:ext cx="462449" cy="0"/>
              </a:xfrm>
              <a:prstGeom prst="line">
                <a:avLst/>
              </a:prstGeom>
              <a:noFill/>
              <a:ln w="9525">
                <a:noFill/>
                <a:round/>
                <a:headEnd type="none" w="sm" len="sm"/>
                <a:tailEnd type="none" w="sm" len="sm"/>
              </a:ln>
            </p:spPr>
            <p:txBody>
              <a:bodyPr wrap="none" anchor="ctr"/>
              <a:lstStyle/>
              <a:p>
                <a:endParaRPr lang="es-ES"/>
              </a:p>
            </p:txBody>
          </p:sp>
          <p:sp>
            <p:nvSpPr>
              <p:cNvPr id="8" name="Freeform 3"/>
              <p:cNvSpPr>
                <a:spLocks noChangeAspect="1"/>
              </p:cNvSpPr>
              <p:nvPr/>
            </p:nvSpPr>
            <p:spPr bwMode="auto">
              <a:xfrm>
                <a:off x="2986105" y="515795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CCC33"/>
              </a:solidFill>
              <a:ln w="9525" cap="rnd">
                <a:noFill/>
                <a:round/>
                <a:headEnd/>
                <a:tailEnd/>
              </a:ln>
            </p:spPr>
            <p:txBody>
              <a:bodyPr/>
              <a:lstStyle/>
              <a:p>
                <a:endParaRPr lang="es-ES"/>
              </a:p>
            </p:txBody>
          </p:sp>
          <p:sp>
            <p:nvSpPr>
              <p:cNvPr id="9" name="Freeform 4"/>
              <p:cNvSpPr>
                <a:spLocks noChangeAspect="1"/>
              </p:cNvSpPr>
              <p:nvPr/>
            </p:nvSpPr>
            <p:spPr bwMode="auto">
              <a:xfrm>
                <a:off x="2986105" y="515911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CCC33"/>
              </a:solidFill>
              <a:ln w="9525" cap="rnd">
                <a:noFill/>
                <a:round/>
                <a:headEnd/>
                <a:tailEnd/>
              </a:ln>
            </p:spPr>
            <p:txBody>
              <a:bodyPr/>
              <a:lstStyle/>
              <a:p>
                <a:endParaRPr lang="es-ES"/>
              </a:p>
            </p:txBody>
          </p:sp>
          <p:sp>
            <p:nvSpPr>
              <p:cNvPr id="10" name="Freeform 5"/>
              <p:cNvSpPr>
                <a:spLocks noChangeAspect="1"/>
              </p:cNvSpPr>
              <p:nvPr/>
            </p:nvSpPr>
            <p:spPr bwMode="auto">
              <a:xfrm>
                <a:off x="2986105" y="516027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CCC33"/>
              </a:solidFill>
              <a:ln w="9525" cap="rnd">
                <a:noFill/>
                <a:round/>
                <a:headEnd/>
                <a:tailEnd/>
              </a:ln>
            </p:spPr>
            <p:txBody>
              <a:bodyPr/>
              <a:lstStyle/>
              <a:p>
                <a:endParaRPr lang="es-ES"/>
              </a:p>
            </p:txBody>
          </p:sp>
          <p:sp>
            <p:nvSpPr>
              <p:cNvPr id="11" name="Freeform 6"/>
              <p:cNvSpPr>
                <a:spLocks noChangeAspect="1"/>
              </p:cNvSpPr>
              <p:nvPr/>
            </p:nvSpPr>
            <p:spPr bwMode="auto">
              <a:xfrm>
                <a:off x="2986105" y="516260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666FF"/>
              </a:solidFill>
              <a:ln w="9525" cap="rnd">
                <a:noFill/>
                <a:round/>
                <a:headEnd/>
                <a:tailEnd/>
              </a:ln>
            </p:spPr>
            <p:txBody>
              <a:bodyPr/>
              <a:lstStyle/>
              <a:p>
                <a:endParaRPr lang="es-ES"/>
              </a:p>
            </p:txBody>
          </p:sp>
          <p:sp>
            <p:nvSpPr>
              <p:cNvPr id="12" name="Freeform 7"/>
              <p:cNvSpPr>
                <a:spLocks noChangeAspect="1"/>
              </p:cNvSpPr>
              <p:nvPr/>
            </p:nvSpPr>
            <p:spPr bwMode="auto">
              <a:xfrm>
                <a:off x="2986105" y="516376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766FE"/>
              </a:solidFill>
              <a:ln w="9525" cap="rnd">
                <a:noFill/>
                <a:round/>
                <a:headEnd/>
                <a:tailEnd/>
              </a:ln>
            </p:spPr>
            <p:txBody>
              <a:bodyPr/>
              <a:lstStyle/>
              <a:p>
                <a:endParaRPr lang="es-ES"/>
              </a:p>
            </p:txBody>
          </p:sp>
          <p:sp>
            <p:nvSpPr>
              <p:cNvPr id="13" name="Freeform 8"/>
              <p:cNvSpPr>
                <a:spLocks noChangeAspect="1"/>
              </p:cNvSpPr>
              <p:nvPr/>
            </p:nvSpPr>
            <p:spPr bwMode="auto">
              <a:xfrm>
                <a:off x="2986105" y="516492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867FC"/>
              </a:solidFill>
              <a:ln w="9525" cap="rnd">
                <a:noFill/>
                <a:round/>
                <a:headEnd/>
                <a:tailEnd/>
              </a:ln>
            </p:spPr>
            <p:txBody>
              <a:bodyPr/>
              <a:lstStyle/>
              <a:p>
                <a:endParaRPr lang="es-ES"/>
              </a:p>
            </p:txBody>
          </p:sp>
          <p:sp>
            <p:nvSpPr>
              <p:cNvPr id="14" name="Freeform 9"/>
              <p:cNvSpPr>
                <a:spLocks noChangeAspect="1"/>
              </p:cNvSpPr>
              <p:nvPr/>
            </p:nvSpPr>
            <p:spPr bwMode="auto">
              <a:xfrm>
                <a:off x="2986105" y="516550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A68F8"/>
              </a:solidFill>
              <a:ln w="9525" cap="rnd">
                <a:noFill/>
                <a:round/>
                <a:headEnd/>
                <a:tailEnd/>
              </a:ln>
            </p:spPr>
            <p:txBody>
              <a:bodyPr/>
              <a:lstStyle/>
              <a:p>
                <a:endParaRPr lang="es-ES"/>
              </a:p>
            </p:txBody>
          </p:sp>
          <p:sp>
            <p:nvSpPr>
              <p:cNvPr id="15" name="Freeform 10"/>
              <p:cNvSpPr>
                <a:spLocks noChangeAspect="1"/>
              </p:cNvSpPr>
              <p:nvPr/>
            </p:nvSpPr>
            <p:spPr bwMode="auto">
              <a:xfrm>
                <a:off x="2986105" y="516782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B69F6"/>
              </a:solidFill>
              <a:ln w="9525" cap="rnd">
                <a:noFill/>
                <a:round/>
                <a:headEnd/>
                <a:tailEnd/>
              </a:ln>
            </p:spPr>
            <p:txBody>
              <a:bodyPr/>
              <a:lstStyle/>
              <a:p>
                <a:endParaRPr lang="es-ES"/>
              </a:p>
            </p:txBody>
          </p:sp>
          <p:sp>
            <p:nvSpPr>
              <p:cNvPr id="16" name="Freeform 11"/>
              <p:cNvSpPr>
                <a:spLocks noChangeAspect="1"/>
              </p:cNvSpPr>
              <p:nvPr/>
            </p:nvSpPr>
            <p:spPr bwMode="auto">
              <a:xfrm>
                <a:off x="2986105" y="516899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C6AF5"/>
              </a:solidFill>
              <a:ln w="9525" cap="rnd">
                <a:noFill/>
                <a:round/>
                <a:headEnd/>
                <a:tailEnd/>
              </a:ln>
            </p:spPr>
            <p:txBody>
              <a:bodyPr/>
              <a:lstStyle/>
              <a:p>
                <a:endParaRPr lang="es-ES"/>
              </a:p>
            </p:txBody>
          </p:sp>
          <p:sp>
            <p:nvSpPr>
              <p:cNvPr id="17" name="Freeform 12"/>
              <p:cNvSpPr>
                <a:spLocks noChangeAspect="1"/>
              </p:cNvSpPr>
              <p:nvPr/>
            </p:nvSpPr>
            <p:spPr bwMode="auto">
              <a:xfrm>
                <a:off x="2986105" y="517015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D6BF3"/>
              </a:solidFill>
              <a:ln w="9525" cap="rnd">
                <a:noFill/>
                <a:round/>
                <a:headEnd/>
                <a:tailEnd/>
              </a:ln>
            </p:spPr>
            <p:txBody>
              <a:bodyPr/>
              <a:lstStyle/>
              <a:p>
                <a:endParaRPr lang="es-ES"/>
              </a:p>
            </p:txBody>
          </p:sp>
          <p:sp>
            <p:nvSpPr>
              <p:cNvPr id="18" name="Freeform 13"/>
              <p:cNvSpPr>
                <a:spLocks noChangeAspect="1"/>
              </p:cNvSpPr>
              <p:nvPr/>
            </p:nvSpPr>
            <p:spPr bwMode="auto">
              <a:xfrm>
                <a:off x="2986105" y="517247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E6BF1"/>
              </a:solidFill>
              <a:ln w="9525" cap="rnd">
                <a:noFill/>
                <a:round/>
                <a:headEnd/>
                <a:tailEnd/>
              </a:ln>
            </p:spPr>
            <p:txBody>
              <a:bodyPr/>
              <a:lstStyle/>
              <a:p>
                <a:endParaRPr lang="es-ES"/>
              </a:p>
            </p:txBody>
          </p:sp>
          <p:sp>
            <p:nvSpPr>
              <p:cNvPr id="19" name="Freeform 14"/>
              <p:cNvSpPr>
                <a:spLocks noChangeAspect="1"/>
              </p:cNvSpPr>
              <p:nvPr/>
            </p:nvSpPr>
            <p:spPr bwMode="auto">
              <a:xfrm>
                <a:off x="2986105" y="517363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6F6CEF"/>
              </a:solidFill>
              <a:ln w="9525" cap="rnd">
                <a:noFill/>
                <a:round/>
                <a:headEnd/>
                <a:tailEnd/>
              </a:ln>
            </p:spPr>
            <p:txBody>
              <a:bodyPr/>
              <a:lstStyle/>
              <a:p>
                <a:endParaRPr lang="es-ES"/>
              </a:p>
            </p:txBody>
          </p:sp>
          <p:sp>
            <p:nvSpPr>
              <p:cNvPr id="20" name="Freeform 15"/>
              <p:cNvSpPr>
                <a:spLocks noChangeAspect="1"/>
              </p:cNvSpPr>
              <p:nvPr/>
            </p:nvSpPr>
            <p:spPr bwMode="auto">
              <a:xfrm>
                <a:off x="2986105" y="517479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16DEC"/>
              </a:solidFill>
              <a:ln w="9525" cap="rnd">
                <a:noFill/>
                <a:round/>
                <a:headEnd/>
                <a:tailEnd/>
              </a:ln>
            </p:spPr>
            <p:txBody>
              <a:bodyPr/>
              <a:lstStyle/>
              <a:p>
                <a:endParaRPr lang="es-ES"/>
              </a:p>
            </p:txBody>
          </p:sp>
          <p:sp>
            <p:nvSpPr>
              <p:cNvPr id="21" name="Freeform 16"/>
              <p:cNvSpPr>
                <a:spLocks noChangeAspect="1"/>
              </p:cNvSpPr>
              <p:nvPr/>
            </p:nvSpPr>
            <p:spPr bwMode="auto">
              <a:xfrm>
                <a:off x="2986105" y="517596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36EEA"/>
              </a:solidFill>
              <a:ln w="9525" cap="rnd">
                <a:noFill/>
                <a:round/>
                <a:headEnd/>
                <a:tailEnd/>
              </a:ln>
            </p:spPr>
            <p:txBody>
              <a:bodyPr/>
              <a:lstStyle/>
              <a:p>
                <a:endParaRPr lang="es-ES"/>
              </a:p>
            </p:txBody>
          </p:sp>
          <p:sp>
            <p:nvSpPr>
              <p:cNvPr id="22" name="Freeform 17"/>
              <p:cNvSpPr>
                <a:spLocks noChangeAspect="1"/>
              </p:cNvSpPr>
              <p:nvPr/>
            </p:nvSpPr>
            <p:spPr bwMode="auto">
              <a:xfrm>
                <a:off x="2986105" y="517770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46FE8"/>
              </a:solidFill>
              <a:ln w="9525" cap="rnd">
                <a:noFill/>
                <a:round/>
                <a:headEnd/>
                <a:tailEnd/>
              </a:ln>
            </p:spPr>
            <p:txBody>
              <a:bodyPr/>
              <a:lstStyle/>
              <a:p>
                <a:endParaRPr lang="es-ES"/>
              </a:p>
            </p:txBody>
          </p:sp>
          <p:sp>
            <p:nvSpPr>
              <p:cNvPr id="23" name="Freeform 18"/>
              <p:cNvSpPr>
                <a:spLocks noChangeAspect="1"/>
              </p:cNvSpPr>
              <p:nvPr/>
            </p:nvSpPr>
            <p:spPr bwMode="auto">
              <a:xfrm>
                <a:off x="2986105" y="517886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570E6"/>
              </a:solidFill>
              <a:ln w="9525" cap="rnd">
                <a:noFill/>
                <a:round/>
                <a:headEnd/>
                <a:tailEnd/>
              </a:ln>
            </p:spPr>
            <p:txBody>
              <a:bodyPr/>
              <a:lstStyle/>
              <a:p>
                <a:endParaRPr lang="es-ES"/>
              </a:p>
            </p:txBody>
          </p:sp>
          <p:sp>
            <p:nvSpPr>
              <p:cNvPr id="24" name="Freeform 19"/>
              <p:cNvSpPr>
                <a:spLocks noChangeAspect="1"/>
              </p:cNvSpPr>
              <p:nvPr/>
            </p:nvSpPr>
            <p:spPr bwMode="auto">
              <a:xfrm>
                <a:off x="2986105" y="518002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670E4"/>
              </a:solidFill>
              <a:ln w="9525" cap="rnd">
                <a:noFill/>
                <a:round/>
                <a:headEnd/>
                <a:tailEnd/>
              </a:ln>
            </p:spPr>
            <p:txBody>
              <a:bodyPr/>
              <a:lstStyle/>
              <a:p>
                <a:endParaRPr lang="es-ES"/>
              </a:p>
            </p:txBody>
          </p:sp>
          <p:sp>
            <p:nvSpPr>
              <p:cNvPr id="25" name="Freeform 20"/>
              <p:cNvSpPr>
                <a:spLocks noChangeAspect="1"/>
              </p:cNvSpPr>
              <p:nvPr/>
            </p:nvSpPr>
            <p:spPr bwMode="auto">
              <a:xfrm>
                <a:off x="2986105" y="518118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771E3"/>
              </a:solidFill>
              <a:ln w="9525" cap="rnd">
                <a:noFill/>
                <a:round/>
                <a:headEnd/>
                <a:tailEnd/>
              </a:ln>
            </p:spPr>
            <p:txBody>
              <a:bodyPr/>
              <a:lstStyle/>
              <a:p>
                <a:endParaRPr lang="es-ES"/>
              </a:p>
            </p:txBody>
          </p:sp>
          <p:sp>
            <p:nvSpPr>
              <p:cNvPr id="26" name="Freeform 21"/>
              <p:cNvSpPr>
                <a:spLocks noChangeAspect="1"/>
              </p:cNvSpPr>
              <p:nvPr/>
            </p:nvSpPr>
            <p:spPr bwMode="auto">
              <a:xfrm>
                <a:off x="2986105" y="518351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973DF"/>
              </a:solidFill>
              <a:ln w="9525" cap="rnd">
                <a:noFill/>
                <a:round/>
                <a:headEnd/>
                <a:tailEnd/>
              </a:ln>
            </p:spPr>
            <p:txBody>
              <a:bodyPr/>
              <a:lstStyle/>
              <a:p>
                <a:endParaRPr lang="es-ES"/>
              </a:p>
            </p:txBody>
          </p:sp>
          <p:sp>
            <p:nvSpPr>
              <p:cNvPr id="27" name="Freeform 22"/>
              <p:cNvSpPr>
                <a:spLocks noChangeAspect="1"/>
              </p:cNvSpPr>
              <p:nvPr/>
            </p:nvSpPr>
            <p:spPr bwMode="auto">
              <a:xfrm>
                <a:off x="2986105" y="518467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A73DD"/>
              </a:solidFill>
              <a:ln w="9525" cap="rnd">
                <a:noFill/>
                <a:round/>
                <a:headEnd/>
                <a:tailEnd/>
              </a:ln>
            </p:spPr>
            <p:txBody>
              <a:bodyPr/>
              <a:lstStyle/>
              <a:p>
                <a:endParaRPr lang="es-ES"/>
              </a:p>
            </p:txBody>
          </p:sp>
          <p:sp>
            <p:nvSpPr>
              <p:cNvPr id="28" name="Freeform 23"/>
              <p:cNvSpPr>
                <a:spLocks noChangeAspect="1"/>
              </p:cNvSpPr>
              <p:nvPr/>
            </p:nvSpPr>
            <p:spPr bwMode="auto">
              <a:xfrm>
                <a:off x="2986105" y="518583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B74DB"/>
              </a:solidFill>
              <a:ln w="9525" cap="rnd">
                <a:noFill/>
                <a:round/>
                <a:headEnd/>
                <a:tailEnd/>
              </a:ln>
            </p:spPr>
            <p:txBody>
              <a:bodyPr/>
              <a:lstStyle/>
              <a:p>
                <a:endParaRPr lang="es-ES"/>
              </a:p>
            </p:txBody>
          </p:sp>
          <p:sp>
            <p:nvSpPr>
              <p:cNvPr id="29" name="Freeform 24"/>
              <p:cNvSpPr>
                <a:spLocks noChangeAspect="1"/>
              </p:cNvSpPr>
              <p:nvPr/>
            </p:nvSpPr>
            <p:spPr bwMode="auto">
              <a:xfrm>
                <a:off x="2986105" y="518815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C75DA"/>
              </a:solidFill>
              <a:ln w="9525" cap="rnd">
                <a:noFill/>
                <a:round/>
                <a:headEnd/>
                <a:tailEnd/>
              </a:ln>
            </p:spPr>
            <p:txBody>
              <a:bodyPr/>
              <a:lstStyle/>
              <a:p>
                <a:endParaRPr lang="es-ES"/>
              </a:p>
            </p:txBody>
          </p:sp>
          <p:sp>
            <p:nvSpPr>
              <p:cNvPr id="30" name="Freeform 25"/>
              <p:cNvSpPr>
                <a:spLocks noChangeAspect="1"/>
              </p:cNvSpPr>
              <p:nvPr/>
            </p:nvSpPr>
            <p:spPr bwMode="auto">
              <a:xfrm>
                <a:off x="2986105" y="518931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D75D8"/>
              </a:solidFill>
              <a:ln w="9525" cap="rnd">
                <a:noFill/>
                <a:round/>
                <a:headEnd/>
                <a:tailEnd/>
              </a:ln>
            </p:spPr>
            <p:txBody>
              <a:bodyPr/>
              <a:lstStyle/>
              <a:p>
                <a:endParaRPr lang="es-ES"/>
              </a:p>
            </p:txBody>
          </p:sp>
          <p:sp>
            <p:nvSpPr>
              <p:cNvPr id="31" name="Freeform 26"/>
              <p:cNvSpPr>
                <a:spLocks noChangeAspect="1"/>
              </p:cNvSpPr>
              <p:nvPr/>
            </p:nvSpPr>
            <p:spPr bwMode="auto">
              <a:xfrm>
                <a:off x="2986105" y="519048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7E76D6"/>
              </a:solidFill>
              <a:ln w="9525" cap="rnd">
                <a:noFill/>
                <a:round/>
                <a:headEnd/>
                <a:tailEnd/>
              </a:ln>
            </p:spPr>
            <p:txBody>
              <a:bodyPr/>
              <a:lstStyle/>
              <a:p>
                <a:endParaRPr lang="es-ES"/>
              </a:p>
            </p:txBody>
          </p:sp>
          <p:sp>
            <p:nvSpPr>
              <p:cNvPr id="32" name="Freeform 27"/>
              <p:cNvSpPr>
                <a:spLocks noChangeAspect="1"/>
              </p:cNvSpPr>
              <p:nvPr/>
            </p:nvSpPr>
            <p:spPr bwMode="auto">
              <a:xfrm>
                <a:off x="2986105" y="519106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178D2"/>
              </a:solidFill>
              <a:ln w="9525" cap="rnd">
                <a:noFill/>
                <a:round/>
                <a:headEnd/>
                <a:tailEnd/>
              </a:ln>
            </p:spPr>
            <p:txBody>
              <a:bodyPr/>
              <a:lstStyle/>
              <a:p>
                <a:endParaRPr lang="es-ES"/>
              </a:p>
            </p:txBody>
          </p:sp>
          <p:sp>
            <p:nvSpPr>
              <p:cNvPr id="33" name="Freeform 28"/>
              <p:cNvSpPr>
                <a:spLocks noChangeAspect="1"/>
              </p:cNvSpPr>
              <p:nvPr/>
            </p:nvSpPr>
            <p:spPr bwMode="auto">
              <a:xfrm>
                <a:off x="2986105" y="519338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278D0"/>
              </a:solidFill>
              <a:ln w="9525" cap="rnd">
                <a:noFill/>
                <a:round/>
                <a:headEnd/>
                <a:tailEnd/>
              </a:ln>
            </p:spPr>
            <p:txBody>
              <a:bodyPr/>
              <a:lstStyle/>
              <a:p>
                <a:endParaRPr lang="es-ES"/>
              </a:p>
            </p:txBody>
          </p:sp>
          <p:sp>
            <p:nvSpPr>
              <p:cNvPr id="34" name="Freeform 29"/>
              <p:cNvSpPr>
                <a:spLocks noChangeAspect="1"/>
              </p:cNvSpPr>
              <p:nvPr/>
            </p:nvSpPr>
            <p:spPr bwMode="auto">
              <a:xfrm>
                <a:off x="2986105" y="519454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379CF"/>
              </a:solidFill>
              <a:ln w="9525" cap="rnd">
                <a:noFill/>
                <a:round/>
                <a:headEnd/>
                <a:tailEnd/>
              </a:ln>
            </p:spPr>
            <p:txBody>
              <a:bodyPr/>
              <a:lstStyle/>
              <a:p>
                <a:endParaRPr lang="es-ES"/>
              </a:p>
            </p:txBody>
          </p:sp>
          <p:sp>
            <p:nvSpPr>
              <p:cNvPr id="35" name="Freeform 30"/>
              <p:cNvSpPr>
                <a:spLocks noChangeAspect="1"/>
              </p:cNvSpPr>
              <p:nvPr/>
            </p:nvSpPr>
            <p:spPr bwMode="auto">
              <a:xfrm>
                <a:off x="2986105" y="519570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47ACD"/>
              </a:solidFill>
              <a:ln w="9525" cap="rnd">
                <a:noFill/>
                <a:round/>
                <a:headEnd/>
                <a:tailEnd/>
              </a:ln>
            </p:spPr>
            <p:txBody>
              <a:bodyPr/>
              <a:lstStyle/>
              <a:p>
                <a:endParaRPr lang="es-ES"/>
              </a:p>
            </p:txBody>
          </p:sp>
          <p:sp>
            <p:nvSpPr>
              <p:cNvPr id="36" name="Freeform 31"/>
              <p:cNvSpPr>
                <a:spLocks noChangeAspect="1"/>
              </p:cNvSpPr>
              <p:nvPr/>
            </p:nvSpPr>
            <p:spPr bwMode="auto">
              <a:xfrm>
                <a:off x="2986105" y="519686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57ACB"/>
              </a:solidFill>
              <a:ln w="9525" cap="rnd">
                <a:noFill/>
                <a:round/>
                <a:headEnd/>
                <a:tailEnd/>
              </a:ln>
            </p:spPr>
            <p:txBody>
              <a:bodyPr/>
              <a:lstStyle/>
              <a:p>
                <a:endParaRPr lang="es-ES"/>
              </a:p>
            </p:txBody>
          </p:sp>
          <p:sp>
            <p:nvSpPr>
              <p:cNvPr id="37" name="Freeform 32"/>
              <p:cNvSpPr>
                <a:spLocks noChangeAspect="1"/>
              </p:cNvSpPr>
              <p:nvPr/>
            </p:nvSpPr>
            <p:spPr bwMode="auto">
              <a:xfrm>
                <a:off x="2986105" y="519919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67BC9"/>
              </a:solidFill>
              <a:ln w="9525" cap="rnd">
                <a:noFill/>
                <a:round/>
                <a:headEnd/>
                <a:tailEnd/>
              </a:ln>
            </p:spPr>
            <p:txBody>
              <a:bodyPr/>
              <a:lstStyle/>
              <a:p>
                <a:endParaRPr lang="es-ES"/>
              </a:p>
            </p:txBody>
          </p:sp>
          <p:sp>
            <p:nvSpPr>
              <p:cNvPr id="38" name="Freeform 33"/>
              <p:cNvSpPr>
                <a:spLocks noChangeAspect="1"/>
              </p:cNvSpPr>
              <p:nvPr/>
            </p:nvSpPr>
            <p:spPr bwMode="auto">
              <a:xfrm>
                <a:off x="2986105" y="520035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87DC6"/>
              </a:solidFill>
              <a:ln w="9525" cap="rnd">
                <a:noFill/>
                <a:round/>
                <a:headEnd/>
                <a:tailEnd/>
              </a:ln>
            </p:spPr>
            <p:txBody>
              <a:bodyPr/>
              <a:lstStyle/>
              <a:p>
                <a:endParaRPr lang="es-ES"/>
              </a:p>
            </p:txBody>
          </p:sp>
          <p:sp>
            <p:nvSpPr>
              <p:cNvPr id="39" name="Freeform 34"/>
              <p:cNvSpPr>
                <a:spLocks noChangeAspect="1"/>
              </p:cNvSpPr>
              <p:nvPr/>
            </p:nvSpPr>
            <p:spPr bwMode="auto">
              <a:xfrm>
                <a:off x="2986105" y="520151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97DC4"/>
              </a:solidFill>
              <a:ln w="9525" cap="rnd">
                <a:noFill/>
                <a:round/>
                <a:headEnd/>
                <a:tailEnd/>
              </a:ln>
            </p:spPr>
            <p:txBody>
              <a:bodyPr/>
              <a:lstStyle/>
              <a:p>
                <a:endParaRPr lang="es-ES"/>
              </a:p>
            </p:txBody>
          </p:sp>
          <p:sp>
            <p:nvSpPr>
              <p:cNvPr id="40" name="Freeform 35"/>
              <p:cNvSpPr>
                <a:spLocks noChangeAspect="1"/>
              </p:cNvSpPr>
              <p:nvPr/>
            </p:nvSpPr>
            <p:spPr bwMode="auto">
              <a:xfrm>
                <a:off x="2986105" y="520325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A7EC2"/>
              </a:solidFill>
              <a:ln w="9525" cap="rnd">
                <a:noFill/>
                <a:round/>
                <a:headEnd/>
                <a:tailEnd/>
              </a:ln>
            </p:spPr>
            <p:txBody>
              <a:bodyPr/>
              <a:lstStyle/>
              <a:p>
                <a:endParaRPr lang="es-ES"/>
              </a:p>
            </p:txBody>
          </p:sp>
          <p:sp>
            <p:nvSpPr>
              <p:cNvPr id="41" name="Freeform 36"/>
              <p:cNvSpPr>
                <a:spLocks noChangeAspect="1"/>
              </p:cNvSpPr>
              <p:nvPr/>
            </p:nvSpPr>
            <p:spPr bwMode="auto">
              <a:xfrm>
                <a:off x="2986105" y="520441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B7FC0"/>
              </a:solidFill>
              <a:ln w="9525" cap="rnd">
                <a:noFill/>
                <a:round/>
                <a:headEnd/>
                <a:tailEnd/>
              </a:ln>
            </p:spPr>
            <p:txBody>
              <a:bodyPr/>
              <a:lstStyle/>
              <a:p>
                <a:endParaRPr lang="es-ES"/>
              </a:p>
            </p:txBody>
          </p:sp>
          <p:sp>
            <p:nvSpPr>
              <p:cNvPr id="42" name="Freeform 37"/>
              <p:cNvSpPr>
                <a:spLocks noChangeAspect="1"/>
              </p:cNvSpPr>
              <p:nvPr/>
            </p:nvSpPr>
            <p:spPr bwMode="auto">
              <a:xfrm>
                <a:off x="2986105" y="520558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D80BE"/>
              </a:solidFill>
              <a:ln w="9525" cap="rnd">
                <a:noFill/>
                <a:round/>
                <a:headEnd/>
                <a:tailEnd/>
              </a:ln>
            </p:spPr>
            <p:txBody>
              <a:bodyPr/>
              <a:lstStyle/>
              <a:p>
                <a:endParaRPr lang="es-ES"/>
              </a:p>
            </p:txBody>
          </p:sp>
          <p:sp>
            <p:nvSpPr>
              <p:cNvPr id="43" name="Freeform 38"/>
              <p:cNvSpPr>
                <a:spLocks noChangeAspect="1"/>
              </p:cNvSpPr>
              <p:nvPr/>
            </p:nvSpPr>
            <p:spPr bwMode="auto">
              <a:xfrm>
                <a:off x="2986105" y="520674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8F81BB"/>
              </a:solidFill>
              <a:ln w="9525" cap="rnd">
                <a:noFill/>
                <a:round/>
                <a:headEnd/>
                <a:tailEnd/>
              </a:ln>
            </p:spPr>
            <p:txBody>
              <a:bodyPr/>
              <a:lstStyle/>
              <a:p>
                <a:endParaRPr lang="es-ES"/>
              </a:p>
            </p:txBody>
          </p:sp>
          <p:sp>
            <p:nvSpPr>
              <p:cNvPr id="44" name="Freeform 39"/>
              <p:cNvSpPr>
                <a:spLocks noChangeAspect="1"/>
              </p:cNvSpPr>
              <p:nvPr/>
            </p:nvSpPr>
            <p:spPr bwMode="auto">
              <a:xfrm>
                <a:off x="2986105" y="520906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082B9"/>
              </a:solidFill>
              <a:ln w="9525" cap="rnd">
                <a:noFill/>
                <a:round/>
                <a:headEnd/>
                <a:tailEnd/>
              </a:ln>
            </p:spPr>
            <p:txBody>
              <a:bodyPr/>
              <a:lstStyle/>
              <a:p>
                <a:endParaRPr lang="es-ES"/>
              </a:p>
            </p:txBody>
          </p:sp>
          <p:sp>
            <p:nvSpPr>
              <p:cNvPr id="45" name="Freeform 40"/>
              <p:cNvSpPr>
                <a:spLocks noChangeAspect="1"/>
              </p:cNvSpPr>
              <p:nvPr/>
            </p:nvSpPr>
            <p:spPr bwMode="auto">
              <a:xfrm>
                <a:off x="2986105" y="521022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182B7"/>
              </a:solidFill>
              <a:ln w="9525" cap="rnd">
                <a:noFill/>
                <a:round/>
                <a:headEnd/>
                <a:tailEnd/>
              </a:ln>
            </p:spPr>
            <p:txBody>
              <a:bodyPr/>
              <a:lstStyle/>
              <a:p>
                <a:endParaRPr lang="es-ES"/>
              </a:p>
            </p:txBody>
          </p:sp>
          <p:sp>
            <p:nvSpPr>
              <p:cNvPr id="46" name="Freeform 41"/>
              <p:cNvSpPr>
                <a:spLocks noChangeAspect="1"/>
              </p:cNvSpPr>
              <p:nvPr/>
            </p:nvSpPr>
            <p:spPr bwMode="auto">
              <a:xfrm>
                <a:off x="2986105" y="521138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283B5"/>
              </a:solidFill>
              <a:ln w="9525" cap="rnd">
                <a:noFill/>
                <a:round/>
                <a:headEnd/>
                <a:tailEnd/>
              </a:ln>
            </p:spPr>
            <p:txBody>
              <a:bodyPr/>
              <a:lstStyle/>
              <a:p>
                <a:endParaRPr lang="es-ES"/>
              </a:p>
            </p:txBody>
          </p:sp>
          <p:sp>
            <p:nvSpPr>
              <p:cNvPr id="47" name="Freeform 42"/>
              <p:cNvSpPr>
                <a:spLocks noChangeAspect="1"/>
              </p:cNvSpPr>
              <p:nvPr/>
            </p:nvSpPr>
            <p:spPr bwMode="auto">
              <a:xfrm>
                <a:off x="2986105" y="521255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384B4"/>
              </a:solidFill>
              <a:ln w="9525" cap="rnd">
                <a:noFill/>
                <a:round/>
                <a:headEnd/>
                <a:tailEnd/>
              </a:ln>
            </p:spPr>
            <p:txBody>
              <a:bodyPr/>
              <a:lstStyle/>
              <a:p>
                <a:endParaRPr lang="es-ES"/>
              </a:p>
            </p:txBody>
          </p:sp>
          <p:sp>
            <p:nvSpPr>
              <p:cNvPr id="48" name="Freeform 43"/>
              <p:cNvSpPr>
                <a:spLocks noChangeAspect="1"/>
              </p:cNvSpPr>
              <p:nvPr/>
            </p:nvSpPr>
            <p:spPr bwMode="auto">
              <a:xfrm>
                <a:off x="2986105" y="521487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485B2"/>
              </a:solidFill>
              <a:ln w="9525" cap="rnd">
                <a:noFill/>
                <a:round/>
                <a:headEnd/>
                <a:tailEnd/>
              </a:ln>
            </p:spPr>
            <p:txBody>
              <a:bodyPr/>
              <a:lstStyle/>
              <a:p>
                <a:endParaRPr lang="es-ES"/>
              </a:p>
            </p:txBody>
          </p:sp>
          <p:sp>
            <p:nvSpPr>
              <p:cNvPr id="49" name="Freeform 44"/>
              <p:cNvSpPr>
                <a:spLocks noChangeAspect="1"/>
              </p:cNvSpPr>
              <p:nvPr/>
            </p:nvSpPr>
            <p:spPr bwMode="auto">
              <a:xfrm>
                <a:off x="2986105" y="521603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686AE"/>
              </a:solidFill>
              <a:ln w="9525" cap="rnd">
                <a:noFill/>
                <a:round/>
                <a:headEnd/>
                <a:tailEnd/>
              </a:ln>
            </p:spPr>
            <p:txBody>
              <a:bodyPr/>
              <a:lstStyle/>
              <a:p>
                <a:endParaRPr lang="es-ES"/>
              </a:p>
            </p:txBody>
          </p:sp>
          <p:sp>
            <p:nvSpPr>
              <p:cNvPr id="50" name="Freeform 45"/>
              <p:cNvSpPr>
                <a:spLocks noChangeAspect="1"/>
              </p:cNvSpPr>
              <p:nvPr/>
            </p:nvSpPr>
            <p:spPr bwMode="auto">
              <a:xfrm>
                <a:off x="2986105" y="521661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787AC"/>
              </a:solidFill>
              <a:ln w="9525" cap="rnd">
                <a:noFill/>
                <a:round/>
                <a:headEnd/>
                <a:tailEnd/>
              </a:ln>
            </p:spPr>
            <p:txBody>
              <a:bodyPr/>
              <a:lstStyle/>
              <a:p>
                <a:endParaRPr lang="es-ES"/>
              </a:p>
            </p:txBody>
          </p:sp>
          <p:sp>
            <p:nvSpPr>
              <p:cNvPr id="51" name="Freeform 46"/>
              <p:cNvSpPr>
                <a:spLocks noChangeAspect="1"/>
              </p:cNvSpPr>
              <p:nvPr/>
            </p:nvSpPr>
            <p:spPr bwMode="auto">
              <a:xfrm>
                <a:off x="2986105" y="521777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988AA"/>
              </a:solidFill>
              <a:ln w="9525" cap="rnd">
                <a:noFill/>
                <a:round/>
                <a:headEnd/>
                <a:tailEnd/>
              </a:ln>
            </p:spPr>
            <p:txBody>
              <a:bodyPr/>
              <a:lstStyle/>
              <a:p>
                <a:endParaRPr lang="es-ES"/>
              </a:p>
            </p:txBody>
          </p:sp>
          <p:sp>
            <p:nvSpPr>
              <p:cNvPr id="52" name="Freeform 47"/>
              <p:cNvSpPr>
                <a:spLocks noChangeAspect="1"/>
              </p:cNvSpPr>
              <p:nvPr/>
            </p:nvSpPr>
            <p:spPr bwMode="auto">
              <a:xfrm>
                <a:off x="2986105" y="522010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A88A9"/>
              </a:solidFill>
              <a:ln w="9525" cap="rnd">
                <a:noFill/>
                <a:round/>
                <a:headEnd/>
                <a:tailEnd/>
              </a:ln>
            </p:spPr>
            <p:txBody>
              <a:bodyPr/>
              <a:lstStyle/>
              <a:p>
                <a:endParaRPr lang="es-ES"/>
              </a:p>
            </p:txBody>
          </p:sp>
          <p:sp>
            <p:nvSpPr>
              <p:cNvPr id="53" name="Freeform 48"/>
              <p:cNvSpPr>
                <a:spLocks noChangeAspect="1"/>
              </p:cNvSpPr>
              <p:nvPr/>
            </p:nvSpPr>
            <p:spPr bwMode="auto">
              <a:xfrm>
                <a:off x="2986105" y="522126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B89A7"/>
              </a:solidFill>
              <a:ln w="9525" cap="rnd">
                <a:noFill/>
                <a:round/>
                <a:headEnd/>
                <a:tailEnd/>
              </a:ln>
            </p:spPr>
            <p:txBody>
              <a:bodyPr/>
              <a:lstStyle/>
              <a:p>
                <a:endParaRPr lang="es-ES"/>
              </a:p>
            </p:txBody>
          </p:sp>
          <p:sp>
            <p:nvSpPr>
              <p:cNvPr id="54" name="Freeform 49"/>
              <p:cNvSpPr>
                <a:spLocks noChangeAspect="1"/>
              </p:cNvSpPr>
              <p:nvPr/>
            </p:nvSpPr>
            <p:spPr bwMode="auto">
              <a:xfrm>
                <a:off x="2986105" y="522242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C8AA5"/>
              </a:solidFill>
              <a:ln w="9525" cap="rnd">
                <a:noFill/>
                <a:round/>
                <a:headEnd/>
                <a:tailEnd/>
              </a:ln>
            </p:spPr>
            <p:txBody>
              <a:bodyPr/>
              <a:lstStyle/>
              <a:p>
                <a:endParaRPr lang="es-ES"/>
              </a:p>
            </p:txBody>
          </p:sp>
          <p:sp>
            <p:nvSpPr>
              <p:cNvPr id="55" name="Freeform 50"/>
              <p:cNvSpPr>
                <a:spLocks noChangeAspect="1"/>
              </p:cNvSpPr>
              <p:nvPr/>
            </p:nvSpPr>
            <p:spPr bwMode="auto">
              <a:xfrm>
                <a:off x="2986105" y="522474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E8BA1"/>
              </a:solidFill>
              <a:ln w="9525" cap="rnd">
                <a:noFill/>
                <a:round/>
                <a:headEnd/>
                <a:tailEnd/>
              </a:ln>
            </p:spPr>
            <p:txBody>
              <a:bodyPr/>
              <a:lstStyle/>
              <a:p>
                <a:endParaRPr lang="es-ES"/>
              </a:p>
            </p:txBody>
          </p:sp>
          <p:sp>
            <p:nvSpPr>
              <p:cNvPr id="56" name="Freeform 51"/>
              <p:cNvSpPr>
                <a:spLocks noChangeAspect="1"/>
              </p:cNvSpPr>
              <p:nvPr/>
            </p:nvSpPr>
            <p:spPr bwMode="auto">
              <a:xfrm>
                <a:off x="2986105" y="522590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9F8CA0"/>
              </a:solidFill>
              <a:ln w="9525" cap="rnd">
                <a:noFill/>
                <a:round/>
                <a:headEnd/>
                <a:tailEnd/>
              </a:ln>
            </p:spPr>
            <p:txBody>
              <a:bodyPr/>
              <a:lstStyle/>
              <a:p>
                <a:endParaRPr lang="es-ES"/>
              </a:p>
            </p:txBody>
          </p:sp>
          <p:sp>
            <p:nvSpPr>
              <p:cNvPr id="57" name="Freeform 52"/>
              <p:cNvSpPr>
                <a:spLocks noChangeAspect="1"/>
              </p:cNvSpPr>
              <p:nvPr/>
            </p:nvSpPr>
            <p:spPr bwMode="auto">
              <a:xfrm>
                <a:off x="2986105" y="522707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08D9E"/>
              </a:solidFill>
              <a:ln w="9525" cap="rnd">
                <a:noFill/>
                <a:round/>
                <a:headEnd/>
                <a:tailEnd/>
              </a:ln>
            </p:spPr>
            <p:txBody>
              <a:bodyPr/>
              <a:lstStyle/>
              <a:p>
                <a:endParaRPr lang="es-ES"/>
              </a:p>
            </p:txBody>
          </p:sp>
          <p:sp>
            <p:nvSpPr>
              <p:cNvPr id="58" name="Freeform 53"/>
              <p:cNvSpPr>
                <a:spLocks noChangeAspect="1"/>
              </p:cNvSpPr>
              <p:nvPr/>
            </p:nvSpPr>
            <p:spPr bwMode="auto">
              <a:xfrm>
                <a:off x="2986105" y="522823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18D9C"/>
              </a:solidFill>
              <a:ln w="9525" cap="rnd">
                <a:noFill/>
                <a:round/>
                <a:headEnd/>
                <a:tailEnd/>
              </a:ln>
            </p:spPr>
            <p:txBody>
              <a:bodyPr/>
              <a:lstStyle/>
              <a:p>
                <a:endParaRPr lang="es-ES"/>
              </a:p>
            </p:txBody>
          </p:sp>
          <p:sp>
            <p:nvSpPr>
              <p:cNvPr id="59" name="Freeform 54"/>
              <p:cNvSpPr>
                <a:spLocks noChangeAspect="1"/>
              </p:cNvSpPr>
              <p:nvPr/>
            </p:nvSpPr>
            <p:spPr bwMode="auto">
              <a:xfrm>
                <a:off x="2986105" y="522997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28E9A"/>
              </a:solidFill>
              <a:ln w="9525" cap="rnd">
                <a:noFill/>
                <a:round/>
                <a:headEnd/>
                <a:tailEnd/>
              </a:ln>
            </p:spPr>
            <p:txBody>
              <a:bodyPr/>
              <a:lstStyle/>
              <a:p>
                <a:endParaRPr lang="es-ES"/>
              </a:p>
            </p:txBody>
          </p:sp>
          <p:sp>
            <p:nvSpPr>
              <p:cNvPr id="60" name="Freeform 55"/>
              <p:cNvSpPr>
                <a:spLocks noChangeAspect="1"/>
              </p:cNvSpPr>
              <p:nvPr/>
            </p:nvSpPr>
            <p:spPr bwMode="auto">
              <a:xfrm>
                <a:off x="2986105" y="523113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38F98"/>
              </a:solidFill>
              <a:ln w="9525" cap="rnd">
                <a:noFill/>
                <a:round/>
                <a:headEnd/>
                <a:tailEnd/>
              </a:ln>
            </p:spPr>
            <p:txBody>
              <a:bodyPr/>
              <a:lstStyle/>
              <a:p>
                <a:endParaRPr lang="es-ES"/>
              </a:p>
            </p:txBody>
          </p:sp>
          <p:sp>
            <p:nvSpPr>
              <p:cNvPr id="61" name="Freeform 56"/>
              <p:cNvSpPr>
                <a:spLocks noChangeAspect="1"/>
              </p:cNvSpPr>
              <p:nvPr/>
            </p:nvSpPr>
            <p:spPr bwMode="auto">
              <a:xfrm>
                <a:off x="2986105" y="523229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69095"/>
              </a:solidFill>
              <a:ln w="9525" cap="rnd">
                <a:noFill/>
                <a:round/>
                <a:headEnd/>
                <a:tailEnd/>
              </a:ln>
            </p:spPr>
            <p:txBody>
              <a:bodyPr/>
              <a:lstStyle/>
              <a:p>
                <a:endParaRPr lang="es-ES"/>
              </a:p>
            </p:txBody>
          </p:sp>
          <p:sp>
            <p:nvSpPr>
              <p:cNvPr id="62" name="Freeform 57"/>
              <p:cNvSpPr>
                <a:spLocks noChangeAspect="1"/>
              </p:cNvSpPr>
              <p:nvPr/>
            </p:nvSpPr>
            <p:spPr bwMode="auto">
              <a:xfrm>
                <a:off x="2986105" y="523345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79193"/>
              </a:solidFill>
              <a:ln w="9525" cap="rnd">
                <a:noFill/>
                <a:round/>
                <a:headEnd/>
                <a:tailEnd/>
              </a:ln>
            </p:spPr>
            <p:txBody>
              <a:bodyPr/>
              <a:lstStyle/>
              <a:p>
                <a:endParaRPr lang="es-ES"/>
              </a:p>
            </p:txBody>
          </p:sp>
          <p:sp>
            <p:nvSpPr>
              <p:cNvPr id="63" name="Freeform 58"/>
              <p:cNvSpPr>
                <a:spLocks noChangeAspect="1"/>
              </p:cNvSpPr>
              <p:nvPr/>
            </p:nvSpPr>
            <p:spPr bwMode="auto">
              <a:xfrm>
                <a:off x="2986105" y="523578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89291"/>
              </a:solidFill>
              <a:ln w="9525" cap="rnd">
                <a:noFill/>
                <a:round/>
                <a:headEnd/>
                <a:tailEnd/>
              </a:ln>
            </p:spPr>
            <p:txBody>
              <a:bodyPr/>
              <a:lstStyle/>
              <a:p>
                <a:endParaRPr lang="es-ES"/>
              </a:p>
            </p:txBody>
          </p:sp>
          <p:sp>
            <p:nvSpPr>
              <p:cNvPr id="64" name="Freeform 59"/>
              <p:cNvSpPr>
                <a:spLocks noChangeAspect="1"/>
              </p:cNvSpPr>
              <p:nvPr/>
            </p:nvSpPr>
            <p:spPr bwMode="auto">
              <a:xfrm>
                <a:off x="2986105" y="523694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9928F"/>
              </a:solidFill>
              <a:ln w="9525" cap="rnd">
                <a:noFill/>
                <a:round/>
                <a:headEnd/>
                <a:tailEnd/>
              </a:ln>
            </p:spPr>
            <p:txBody>
              <a:bodyPr/>
              <a:lstStyle/>
              <a:p>
                <a:endParaRPr lang="es-ES"/>
              </a:p>
            </p:txBody>
          </p:sp>
          <p:sp>
            <p:nvSpPr>
              <p:cNvPr id="65" name="Freeform 60"/>
              <p:cNvSpPr>
                <a:spLocks noChangeAspect="1"/>
              </p:cNvSpPr>
              <p:nvPr/>
            </p:nvSpPr>
            <p:spPr bwMode="auto">
              <a:xfrm>
                <a:off x="2986105" y="523810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A938E"/>
              </a:solidFill>
              <a:ln w="9525" cap="rnd">
                <a:noFill/>
                <a:round/>
                <a:headEnd/>
                <a:tailEnd/>
              </a:ln>
            </p:spPr>
            <p:txBody>
              <a:bodyPr/>
              <a:lstStyle/>
              <a:p>
                <a:endParaRPr lang="es-ES"/>
              </a:p>
            </p:txBody>
          </p:sp>
          <p:sp>
            <p:nvSpPr>
              <p:cNvPr id="66" name="Freeform 61"/>
              <p:cNvSpPr>
                <a:spLocks noChangeAspect="1"/>
              </p:cNvSpPr>
              <p:nvPr/>
            </p:nvSpPr>
            <p:spPr bwMode="auto">
              <a:xfrm>
                <a:off x="2986105" y="524042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B948C"/>
              </a:solidFill>
              <a:ln w="9525" cap="rnd">
                <a:noFill/>
                <a:round/>
                <a:headEnd/>
                <a:tailEnd/>
              </a:ln>
            </p:spPr>
            <p:txBody>
              <a:bodyPr/>
              <a:lstStyle/>
              <a:p>
                <a:endParaRPr lang="es-ES"/>
              </a:p>
            </p:txBody>
          </p:sp>
          <p:sp>
            <p:nvSpPr>
              <p:cNvPr id="67" name="Freeform 62"/>
              <p:cNvSpPr>
                <a:spLocks noChangeAspect="1"/>
              </p:cNvSpPr>
              <p:nvPr/>
            </p:nvSpPr>
            <p:spPr bwMode="auto">
              <a:xfrm>
                <a:off x="2986105" y="524159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D9588"/>
              </a:solidFill>
              <a:ln w="9525" cap="rnd">
                <a:noFill/>
                <a:round/>
                <a:headEnd/>
                <a:tailEnd/>
              </a:ln>
            </p:spPr>
            <p:txBody>
              <a:bodyPr/>
              <a:lstStyle/>
              <a:p>
                <a:endParaRPr lang="es-ES"/>
              </a:p>
            </p:txBody>
          </p:sp>
          <p:sp>
            <p:nvSpPr>
              <p:cNvPr id="68" name="Freeform 63"/>
              <p:cNvSpPr>
                <a:spLocks noChangeAspect="1"/>
              </p:cNvSpPr>
              <p:nvPr/>
            </p:nvSpPr>
            <p:spPr bwMode="auto">
              <a:xfrm>
                <a:off x="2986105" y="524217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E9686"/>
              </a:solidFill>
              <a:ln w="9525" cap="rnd">
                <a:noFill/>
                <a:round/>
                <a:headEnd/>
                <a:tailEnd/>
              </a:ln>
            </p:spPr>
            <p:txBody>
              <a:bodyPr/>
              <a:lstStyle/>
              <a:p>
                <a:endParaRPr lang="es-ES"/>
              </a:p>
            </p:txBody>
          </p:sp>
          <p:sp>
            <p:nvSpPr>
              <p:cNvPr id="69" name="Freeform 64"/>
              <p:cNvSpPr>
                <a:spLocks noChangeAspect="1"/>
              </p:cNvSpPr>
              <p:nvPr/>
            </p:nvSpPr>
            <p:spPr bwMode="auto">
              <a:xfrm>
                <a:off x="2986105" y="524333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AF9785"/>
              </a:solidFill>
              <a:ln w="9525" cap="rnd">
                <a:noFill/>
                <a:round/>
                <a:headEnd/>
                <a:tailEnd/>
              </a:ln>
            </p:spPr>
            <p:txBody>
              <a:bodyPr/>
              <a:lstStyle/>
              <a:p>
                <a:endParaRPr lang="es-ES"/>
              </a:p>
            </p:txBody>
          </p:sp>
          <p:sp>
            <p:nvSpPr>
              <p:cNvPr id="70" name="Freeform 65"/>
              <p:cNvSpPr>
                <a:spLocks noChangeAspect="1"/>
              </p:cNvSpPr>
              <p:nvPr/>
            </p:nvSpPr>
            <p:spPr bwMode="auto">
              <a:xfrm>
                <a:off x="2986105" y="524565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09783"/>
              </a:solidFill>
              <a:ln w="9525" cap="rnd">
                <a:noFill/>
                <a:round/>
                <a:headEnd/>
                <a:tailEnd/>
              </a:ln>
            </p:spPr>
            <p:txBody>
              <a:bodyPr/>
              <a:lstStyle/>
              <a:p>
                <a:endParaRPr lang="es-ES"/>
              </a:p>
            </p:txBody>
          </p:sp>
          <p:sp>
            <p:nvSpPr>
              <p:cNvPr id="71" name="Freeform 66"/>
              <p:cNvSpPr>
                <a:spLocks noChangeAspect="1"/>
              </p:cNvSpPr>
              <p:nvPr/>
            </p:nvSpPr>
            <p:spPr bwMode="auto">
              <a:xfrm>
                <a:off x="2986105" y="524681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19881"/>
              </a:solidFill>
              <a:ln w="9525" cap="rnd">
                <a:noFill/>
                <a:round/>
                <a:headEnd/>
                <a:tailEnd/>
              </a:ln>
            </p:spPr>
            <p:txBody>
              <a:bodyPr/>
              <a:lstStyle/>
              <a:p>
                <a:endParaRPr lang="es-ES"/>
              </a:p>
            </p:txBody>
          </p:sp>
          <p:sp>
            <p:nvSpPr>
              <p:cNvPr id="72" name="Freeform 67"/>
              <p:cNvSpPr>
                <a:spLocks noChangeAspect="1"/>
              </p:cNvSpPr>
              <p:nvPr/>
            </p:nvSpPr>
            <p:spPr bwMode="auto">
              <a:xfrm>
                <a:off x="2986105" y="524797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49A7D"/>
              </a:solidFill>
              <a:ln w="9525" cap="rnd">
                <a:noFill/>
                <a:round/>
                <a:headEnd/>
                <a:tailEnd/>
              </a:ln>
            </p:spPr>
            <p:txBody>
              <a:bodyPr/>
              <a:lstStyle/>
              <a:p>
                <a:endParaRPr lang="es-ES"/>
              </a:p>
            </p:txBody>
          </p:sp>
          <p:sp>
            <p:nvSpPr>
              <p:cNvPr id="73" name="Freeform 68"/>
              <p:cNvSpPr>
                <a:spLocks noChangeAspect="1"/>
              </p:cNvSpPr>
              <p:nvPr/>
            </p:nvSpPr>
            <p:spPr bwMode="auto">
              <a:xfrm>
                <a:off x="2986105" y="524914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59A7B"/>
              </a:solidFill>
              <a:ln w="9525" cap="rnd">
                <a:noFill/>
                <a:round/>
                <a:headEnd/>
                <a:tailEnd/>
              </a:ln>
            </p:spPr>
            <p:txBody>
              <a:bodyPr/>
              <a:lstStyle/>
              <a:p>
                <a:endParaRPr lang="es-ES"/>
              </a:p>
            </p:txBody>
          </p:sp>
          <p:sp>
            <p:nvSpPr>
              <p:cNvPr id="74" name="Freeform 69"/>
              <p:cNvSpPr>
                <a:spLocks noChangeAspect="1"/>
              </p:cNvSpPr>
              <p:nvPr/>
            </p:nvSpPr>
            <p:spPr bwMode="auto">
              <a:xfrm>
                <a:off x="2986105" y="525146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69B7A"/>
              </a:solidFill>
              <a:ln w="9525" cap="rnd">
                <a:noFill/>
                <a:round/>
                <a:headEnd/>
                <a:tailEnd/>
              </a:ln>
            </p:spPr>
            <p:txBody>
              <a:bodyPr/>
              <a:lstStyle/>
              <a:p>
                <a:endParaRPr lang="es-ES"/>
              </a:p>
            </p:txBody>
          </p:sp>
          <p:sp>
            <p:nvSpPr>
              <p:cNvPr id="75" name="Freeform 70"/>
              <p:cNvSpPr>
                <a:spLocks noChangeAspect="1"/>
              </p:cNvSpPr>
              <p:nvPr/>
            </p:nvSpPr>
            <p:spPr bwMode="auto">
              <a:xfrm>
                <a:off x="2986105" y="525262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79C78"/>
              </a:solidFill>
              <a:ln w="9525" cap="rnd">
                <a:noFill/>
                <a:round/>
                <a:headEnd/>
                <a:tailEnd/>
              </a:ln>
            </p:spPr>
            <p:txBody>
              <a:bodyPr/>
              <a:lstStyle/>
              <a:p>
                <a:endParaRPr lang="es-ES"/>
              </a:p>
            </p:txBody>
          </p:sp>
          <p:sp>
            <p:nvSpPr>
              <p:cNvPr id="76" name="Freeform 71"/>
              <p:cNvSpPr>
                <a:spLocks noChangeAspect="1"/>
              </p:cNvSpPr>
              <p:nvPr/>
            </p:nvSpPr>
            <p:spPr bwMode="auto">
              <a:xfrm>
                <a:off x="2986105" y="525378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89C76"/>
              </a:solidFill>
              <a:ln w="9525" cap="rnd">
                <a:noFill/>
                <a:round/>
                <a:headEnd/>
                <a:tailEnd/>
              </a:ln>
            </p:spPr>
            <p:txBody>
              <a:bodyPr/>
              <a:lstStyle/>
              <a:p>
                <a:endParaRPr lang="es-ES"/>
              </a:p>
            </p:txBody>
          </p:sp>
          <p:sp>
            <p:nvSpPr>
              <p:cNvPr id="77" name="Freeform 72"/>
              <p:cNvSpPr>
                <a:spLocks noChangeAspect="1"/>
              </p:cNvSpPr>
              <p:nvPr/>
            </p:nvSpPr>
            <p:spPr bwMode="auto">
              <a:xfrm>
                <a:off x="2986105" y="525494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99D74"/>
              </a:solidFill>
              <a:ln w="9525" cap="rnd">
                <a:noFill/>
                <a:round/>
                <a:headEnd/>
                <a:tailEnd/>
              </a:ln>
            </p:spPr>
            <p:txBody>
              <a:bodyPr/>
              <a:lstStyle/>
              <a:p>
                <a:endParaRPr lang="es-ES"/>
              </a:p>
            </p:txBody>
          </p:sp>
          <p:sp>
            <p:nvSpPr>
              <p:cNvPr id="78" name="Freeform 73"/>
              <p:cNvSpPr>
                <a:spLocks noChangeAspect="1"/>
              </p:cNvSpPr>
              <p:nvPr/>
            </p:nvSpPr>
            <p:spPr bwMode="auto">
              <a:xfrm>
                <a:off x="2986105" y="525669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B9F71"/>
              </a:solidFill>
              <a:ln w="9525" cap="rnd">
                <a:noFill/>
                <a:round/>
                <a:headEnd/>
                <a:tailEnd/>
              </a:ln>
            </p:spPr>
            <p:txBody>
              <a:bodyPr/>
              <a:lstStyle/>
              <a:p>
                <a:endParaRPr lang="es-ES"/>
              </a:p>
            </p:txBody>
          </p:sp>
          <p:sp>
            <p:nvSpPr>
              <p:cNvPr id="79" name="Freeform 74"/>
              <p:cNvSpPr>
                <a:spLocks noChangeAspect="1"/>
              </p:cNvSpPr>
              <p:nvPr/>
            </p:nvSpPr>
            <p:spPr bwMode="auto">
              <a:xfrm>
                <a:off x="2986105" y="525785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C9F6F"/>
              </a:solidFill>
              <a:ln w="9525" cap="rnd">
                <a:noFill/>
                <a:round/>
                <a:headEnd/>
                <a:tailEnd/>
              </a:ln>
            </p:spPr>
            <p:txBody>
              <a:bodyPr/>
              <a:lstStyle/>
              <a:p>
                <a:endParaRPr lang="es-ES"/>
              </a:p>
            </p:txBody>
          </p:sp>
          <p:sp>
            <p:nvSpPr>
              <p:cNvPr id="80" name="Freeform 75"/>
              <p:cNvSpPr>
                <a:spLocks noChangeAspect="1"/>
              </p:cNvSpPr>
              <p:nvPr/>
            </p:nvSpPr>
            <p:spPr bwMode="auto">
              <a:xfrm>
                <a:off x="2986105" y="525901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DA06D"/>
              </a:solidFill>
              <a:ln w="9525" cap="rnd">
                <a:noFill/>
                <a:round/>
                <a:headEnd/>
                <a:tailEnd/>
              </a:ln>
            </p:spPr>
            <p:txBody>
              <a:bodyPr/>
              <a:lstStyle/>
              <a:p>
                <a:endParaRPr lang="es-ES"/>
              </a:p>
            </p:txBody>
          </p:sp>
          <p:sp>
            <p:nvSpPr>
              <p:cNvPr id="81" name="Freeform 76"/>
              <p:cNvSpPr>
                <a:spLocks noChangeAspect="1"/>
              </p:cNvSpPr>
              <p:nvPr/>
            </p:nvSpPr>
            <p:spPr bwMode="auto">
              <a:xfrm>
                <a:off x="2986105" y="526133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BEA16B"/>
              </a:solidFill>
              <a:ln w="9525" cap="rnd">
                <a:noFill/>
                <a:round/>
                <a:headEnd/>
                <a:tailEnd/>
              </a:ln>
            </p:spPr>
            <p:txBody>
              <a:bodyPr/>
              <a:lstStyle/>
              <a:p>
                <a:endParaRPr lang="es-ES"/>
              </a:p>
            </p:txBody>
          </p:sp>
          <p:sp>
            <p:nvSpPr>
              <p:cNvPr id="82" name="Freeform 77"/>
              <p:cNvSpPr>
                <a:spLocks noChangeAspect="1"/>
              </p:cNvSpPr>
              <p:nvPr/>
            </p:nvSpPr>
            <p:spPr bwMode="auto">
              <a:xfrm>
                <a:off x="2986105" y="526249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0A269"/>
              </a:solidFill>
              <a:ln w="9525" cap="rnd">
                <a:noFill/>
                <a:round/>
                <a:headEnd/>
                <a:tailEnd/>
              </a:ln>
            </p:spPr>
            <p:txBody>
              <a:bodyPr/>
              <a:lstStyle/>
              <a:p>
                <a:endParaRPr lang="es-ES"/>
              </a:p>
            </p:txBody>
          </p:sp>
          <p:sp>
            <p:nvSpPr>
              <p:cNvPr id="83" name="Freeform 78"/>
              <p:cNvSpPr>
                <a:spLocks noChangeAspect="1"/>
              </p:cNvSpPr>
              <p:nvPr/>
            </p:nvSpPr>
            <p:spPr bwMode="auto">
              <a:xfrm>
                <a:off x="2986105" y="526366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1A268"/>
              </a:solidFill>
              <a:ln w="9525" cap="rnd">
                <a:noFill/>
                <a:round/>
                <a:headEnd/>
                <a:tailEnd/>
              </a:ln>
            </p:spPr>
            <p:txBody>
              <a:bodyPr/>
              <a:lstStyle/>
              <a:p>
                <a:endParaRPr lang="es-ES"/>
              </a:p>
            </p:txBody>
          </p:sp>
          <p:sp>
            <p:nvSpPr>
              <p:cNvPr id="84" name="Freeform 79"/>
              <p:cNvSpPr>
                <a:spLocks noChangeAspect="1"/>
              </p:cNvSpPr>
              <p:nvPr/>
            </p:nvSpPr>
            <p:spPr bwMode="auto">
              <a:xfrm>
                <a:off x="2986105" y="526482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3A464"/>
              </a:solidFill>
              <a:ln w="9525" cap="rnd">
                <a:noFill/>
                <a:round/>
                <a:headEnd/>
                <a:tailEnd/>
              </a:ln>
            </p:spPr>
            <p:txBody>
              <a:bodyPr/>
              <a:lstStyle/>
              <a:p>
                <a:endParaRPr lang="es-ES"/>
              </a:p>
            </p:txBody>
          </p:sp>
          <p:sp>
            <p:nvSpPr>
              <p:cNvPr id="85" name="Freeform 80"/>
              <p:cNvSpPr>
                <a:spLocks noChangeAspect="1"/>
              </p:cNvSpPr>
              <p:nvPr/>
            </p:nvSpPr>
            <p:spPr bwMode="auto">
              <a:xfrm>
                <a:off x="2986105" y="526714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4A462"/>
              </a:solidFill>
              <a:ln w="9525" cap="rnd">
                <a:noFill/>
                <a:round/>
                <a:headEnd/>
                <a:tailEnd/>
              </a:ln>
            </p:spPr>
            <p:txBody>
              <a:bodyPr/>
              <a:lstStyle/>
              <a:p>
                <a:endParaRPr lang="es-ES"/>
              </a:p>
            </p:txBody>
          </p:sp>
          <p:sp>
            <p:nvSpPr>
              <p:cNvPr id="86" name="Freeform 81"/>
              <p:cNvSpPr>
                <a:spLocks noChangeAspect="1"/>
              </p:cNvSpPr>
              <p:nvPr/>
            </p:nvSpPr>
            <p:spPr bwMode="auto">
              <a:xfrm>
                <a:off x="2986105" y="526772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5A560"/>
              </a:solidFill>
              <a:ln w="9525" cap="rnd">
                <a:noFill/>
                <a:round/>
                <a:headEnd/>
                <a:tailEnd/>
              </a:ln>
            </p:spPr>
            <p:txBody>
              <a:bodyPr/>
              <a:lstStyle/>
              <a:p>
                <a:endParaRPr lang="es-ES"/>
              </a:p>
            </p:txBody>
          </p:sp>
          <p:sp>
            <p:nvSpPr>
              <p:cNvPr id="87" name="Freeform 82"/>
              <p:cNvSpPr>
                <a:spLocks noChangeAspect="1"/>
              </p:cNvSpPr>
              <p:nvPr/>
            </p:nvSpPr>
            <p:spPr bwMode="auto">
              <a:xfrm>
                <a:off x="2986105" y="526888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6A65F"/>
              </a:solidFill>
              <a:ln w="9525" cap="rnd">
                <a:noFill/>
                <a:round/>
                <a:headEnd/>
                <a:tailEnd/>
              </a:ln>
            </p:spPr>
            <p:txBody>
              <a:bodyPr/>
              <a:lstStyle/>
              <a:p>
                <a:endParaRPr lang="es-ES"/>
              </a:p>
            </p:txBody>
          </p:sp>
          <p:sp>
            <p:nvSpPr>
              <p:cNvPr id="88" name="Freeform 83"/>
              <p:cNvSpPr>
                <a:spLocks noChangeAspect="1"/>
              </p:cNvSpPr>
              <p:nvPr/>
            </p:nvSpPr>
            <p:spPr bwMode="auto">
              <a:xfrm>
                <a:off x="2986105" y="527004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7A75D"/>
              </a:solidFill>
              <a:ln w="9525" cap="rnd">
                <a:noFill/>
                <a:round/>
                <a:headEnd/>
                <a:tailEnd/>
              </a:ln>
            </p:spPr>
            <p:txBody>
              <a:bodyPr/>
              <a:lstStyle/>
              <a:p>
                <a:endParaRPr lang="es-ES"/>
              </a:p>
            </p:txBody>
          </p:sp>
          <p:sp>
            <p:nvSpPr>
              <p:cNvPr id="89" name="Freeform 84"/>
              <p:cNvSpPr>
                <a:spLocks noChangeAspect="1"/>
              </p:cNvSpPr>
              <p:nvPr/>
            </p:nvSpPr>
            <p:spPr bwMode="auto">
              <a:xfrm>
                <a:off x="2986105" y="527237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8A75B"/>
              </a:solidFill>
              <a:ln w="9525" cap="rnd">
                <a:noFill/>
                <a:round/>
                <a:headEnd/>
                <a:tailEnd/>
              </a:ln>
            </p:spPr>
            <p:txBody>
              <a:bodyPr/>
              <a:lstStyle/>
              <a:p>
                <a:endParaRPr lang="es-ES"/>
              </a:p>
            </p:txBody>
          </p:sp>
          <p:sp>
            <p:nvSpPr>
              <p:cNvPr id="90" name="Freeform 85"/>
              <p:cNvSpPr>
                <a:spLocks noChangeAspect="1"/>
              </p:cNvSpPr>
              <p:nvPr/>
            </p:nvSpPr>
            <p:spPr bwMode="auto">
              <a:xfrm>
                <a:off x="2986105" y="527353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AA957"/>
              </a:solidFill>
              <a:ln w="9525" cap="rnd">
                <a:noFill/>
                <a:round/>
                <a:headEnd/>
                <a:tailEnd/>
              </a:ln>
            </p:spPr>
            <p:txBody>
              <a:bodyPr/>
              <a:lstStyle/>
              <a:p>
                <a:endParaRPr lang="es-ES"/>
              </a:p>
            </p:txBody>
          </p:sp>
          <p:sp>
            <p:nvSpPr>
              <p:cNvPr id="91" name="Freeform 86"/>
              <p:cNvSpPr>
                <a:spLocks noChangeAspect="1"/>
              </p:cNvSpPr>
              <p:nvPr/>
            </p:nvSpPr>
            <p:spPr bwMode="auto">
              <a:xfrm>
                <a:off x="2986105" y="527469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CAA55"/>
              </a:solidFill>
              <a:ln w="9525" cap="rnd">
                <a:noFill/>
                <a:round/>
                <a:headEnd/>
                <a:tailEnd/>
              </a:ln>
            </p:spPr>
            <p:txBody>
              <a:bodyPr/>
              <a:lstStyle/>
              <a:p>
                <a:endParaRPr lang="es-ES"/>
              </a:p>
            </p:txBody>
          </p:sp>
          <p:sp>
            <p:nvSpPr>
              <p:cNvPr id="92" name="Freeform 87"/>
              <p:cNvSpPr>
                <a:spLocks noChangeAspect="1"/>
              </p:cNvSpPr>
              <p:nvPr/>
            </p:nvSpPr>
            <p:spPr bwMode="auto">
              <a:xfrm>
                <a:off x="2986105" y="527701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DAA54"/>
              </a:solidFill>
              <a:ln w="9525" cap="rnd">
                <a:noFill/>
                <a:round/>
                <a:headEnd/>
                <a:tailEnd/>
              </a:ln>
            </p:spPr>
            <p:txBody>
              <a:bodyPr/>
              <a:lstStyle/>
              <a:p>
                <a:endParaRPr lang="es-ES"/>
              </a:p>
            </p:txBody>
          </p:sp>
          <p:sp>
            <p:nvSpPr>
              <p:cNvPr id="93" name="Freeform 88"/>
              <p:cNvSpPr>
                <a:spLocks noChangeAspect="1"/>
              </p:cNvSpPr>
              <p:nvPr/>
            </p:nvSpPr>
            <p:spPr bwMode="auto">
              <a:xfrm>
                <a:off x="2986105" y="527818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EAB52"/>
              </a:solidFill>
              <a:ln w="9525" cap="rnd">
                <a:noFill/>
                <a:round/>
                <a:headEnd/>
                <a:tailEnd/>
              </a:ln>
            </p:spPr>
            <p:txBody>
              <a:bodyPr/>
              <a:lstStyle/>
              <a:p>
                <a:endParaRPr lang="es-ES"/>
              </a:p>
            </p:txBody>
          </p:sp>
          <p:sp>
            <p:nvSpPr>
              <p:cNvPr id="94" name="Freeform 89"/>
              <p:cNvSpPr>
                <a:spLocks noChangeAspect="1"/>
              </p:cNvSpPr>
              <p:nvPr/>
            </p:nvSpPr>
            <p:spPr bwMode="auto">
              <a:xfrm>
                <a:off x="2986105" y="527934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CFAC50"/>
              </a:solidFill>
              <a:ln w="9525" cap="rnd">
                <a:noFill/>
                <a:round/>
                <a:headEnd/>
                <a:tailEnd/>
              </a:ln>
            </p:spPr>
            <p:txBody>
              <a:bodyPr/>
              <a:lstStyle/>
              <a:p>
                <a:endParaRPr lang="es-ES"/>
              </a:p>
            </p:txBody>
          </p:sp>
          <p:sp>
            <p:nvSpPr>
              <p:cNvPr id="95" name="Freeform 90"/>
              <p:cNvSpPr>
                <a:spLocks noChangeAspect="1"/>
              </p:cNvSpPr>
              <p:nvPr/>
            </p:nvSpPr>
            <p:spPr bwMode="auto">
              <a:xfrm>
                <a:off x="2986105" y="528050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0AC4E"/>
              </a:solidFill>
              <a:ln w="9525" cap="rnd">
                <a:noFill/>
                <a:round/>
                <a:headEnd/>
                <a:tailEnd/>
              </a:ln>
            </p:spPr>
            <p:txBody>
              <a:bodyPr/>
              <a:lstStyle/>
              <a:p>
                <a:endParaRPr lang="es-ES"/>
              </a:p>
            </p:txBody>
          </p:sp>
          <p:sp>
            <p:nvSpPr>
              <p:cNvPr id="96" name="Freeform 91"/>
              <p:cNvSpPr>
                <a:spLocks noChangeAspect="1"/>
              </p:cNvSpPr>
              <p:nvPr/>
            </p:nvSpPr>
            <p:spPr bwMode="auto">
              <a:xfrm>
                <a:off x="2986105" y="528224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2AE4B"/>
              </a:solidFill>
              <a:ln w="9525" cap="rnd">
                <a:noFill/>
                <a:round/>
                <a:headEnd/>
                <a:tailEnd/>
              </a:ln>
            </p:spPr>
            <p:txBody>
              <a:bodyPr/>
              <a:lstStyle/>
              <a:p>
                <a:endParaRPr lang="es-ES"/>
              </a:p>
            </p:txBody>
          </p:sp>
          <p:sp>
            <p:nvSpPr>
              <p:cNvPr id="97" name="Freeform 92"/>
              <p:cNvSpPr>
                <a:spLocks noChangeAspect="1"/>
              </p:cNvSpPr>
              <p:nvPr/>
            </p:nvSpPr>
            <p:spPr bwMode="auto">
              <a:xfrm>
                <a:off x="2986105" y="528340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3AF49"/>
              </a:solidFill>
              <a:ln w="9525" cap="rnd">
                <a:noFill/>
                <a:round/>
                <a:headEnd/>
                <a:tailEnd/>
              </a:ln>
            </p:spPr>
            <p:txBody>
              <a:bodyPr/>
              <a:lstStyle/>
              <a:p>
                <a:endParaRPr lang="es-ES"/>
              </a:p>
            </p:txBody>
          </p:sp>
          <p:sp>
            <p:nvSpPr>
              <p:cNvPr id="98" name="Freeform 93"/>
              <p:cNvSpPr>
                <a:spLocks noChangeAspect="1"/>
              </p:cNvSpPr>
              <p:nvPr/>
            </p:nvSpPr>
            <p:spPr bwMode="auto">
              <a:xfrm>
                <a:off x="2986105" y="528456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4AF47"/>
              </a:solidFill>
              <a:ln w="9525" cap="rnd">
                <a:noFill/>
                <a:round/>
                <a:headEnd/>
                <a:tailEnd/>
              </a:ln>
            </p:spPr>
            <p:txBody>
              <a:bodyPr/>
              <a:lstStyle/>
              <a:p>
                <a:endParaRPr lang="es-ES"/>
              </a:p>
            </p:txBody>
          </p:sp>
          <p:sp>
            <p:nvSpPr>
              <p:cNvPr id="99" name="Freeform 94"/>
              <p:cNvSpPr>
                <a:spLocks noChangeAspect="1"/>
              </p:cNvSpPr>
              <p:nvPr/>
            </p:nvSpPr>
            <p:spPr bwMode="auto">
              <a:xfrm>
                <a:off x="2986105" y="528573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5B045"/>
              </a:solidFill>
              <a:ln w="9525" cap="rnd">
                <a:noFill/>
                <a:round/>
                <a:headEnd/>
                <a:tailEnd/>
              </a:ln>
            </p:spPr>
            <p:txBody>
              <a:bodyPr/>
              <a:lstStyle/>
              <a:p>
                <a:endParaRPr lang="es-ES"/>
              </a:p>
            </p:txBody>
          </p:sp>
          <p:sp>
            <p:nvSpPr>
              <p:cNvPr id="100" name="Freeform 95"/>
              <p:cNvSpPr>
                <a:spLocks noChangeAspect="1"/>
              </p:cNvSpPr>
              <p:nvPr/>
            </p:nvSpPr>
            <p:spPr bwMode="auto">
              <a:xfrm>
                <a:off x="2986105" y="528805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6B143"/>
              </a:solidFill>
              <a:ln w="9525" cap="rnd">
                <a:noFill/>
                <a:round/>
                <a:headEnd/>
                <a:tailEnd/>
              </a:ln>
            </p:spPr>
            <p:txBody>
              <a:bodyPr/>
              <a:lstStyle/>
              <a:p>
                <a:endParaRPr lang="es-ES"/>
              </a:p>
            </p:txBody>
          </p:sp>
          <p:sp>
            <p:nvSpPr>
              <p:cNvPr id="101" name="Freeform 96"/>
              <p:cNvSpPr>
                <a:spLocks noChangeAspect="1"/>
              </p:cNvSpPr>
              <p:nvPr/>
            </p:nvSpPr>
            <p:spPr bwMode="auto">
              <a:xfrm>
                <a:off x="2986105" y="528921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7B142"/>
              </a:solidFill>
              <a:ln w="9525" cap="rnd">
                <a:noFill/>
                <a:round/>
                <a:headEnd/>
                <a:tailEnd/>
              </a:ln>
            </p:spPr>
            <p:txBody>
              <a:bodyPr/>
              <a:lstStyle/>
              <a:p>
                <a:endParaRPr lang="es-ES"/>
              </a:p>
            </p:txBody>
          </p:sp>
          <p:sp>
            <p:nvSpPr>
              <p:cNvPr id="102" name="Freeform 97"/>
              <p:cNvSpPr>
                <a:spLocks noChangeAspect="1"/>
              </p:cNvSpPr>
              <p:nvPr/>
            </p:nvSpPr>
            <p:spPr bwMode="auto">
              <a:xfrm>
                <a:off x="2986105" y="529037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AB33E"/>
              </a:solidFill>
              <a:ln w="9525" cap="rnd">
                <a:noFill/>
                <a:round/>
                <a:headEnd/>
                <a:tailEnd/>
              </a:ln>
            </p:spPr>
            <p:txBody>
              <a:bodyPr/>
              <a:lstStyle/>
              <a:p>
                <a:endParaRPr lang="es-ES"/>
              </a:p>
            </p:txBody>
          </p:sp>
          <p:sp>
            <p:nvSpPr>
              <p:cNvPr id="103" name="Freeform 98"/>
              <p:cNvSpPr>
                <a:spLocks noChangeAspect="1"/>
              </p:cNvSpPr>
              <p:nvPr/>
            </p:nvSpPr>
            <p:spPr bwMode="auto">
              <a:xfrm>
                <a:off x="2986105" y="529270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BB43C"/>
              </a:solidFill>
              <a:ln w="9525" cap="rnd">
                <a:noFill/>
                <a:round/>
                <a:headEnd/>
                <a:tailEnd/>
              </a:ln>
            </p:spPr>
            <p:txBody>
              <a:bodyPr/>
              <a:lstStyle/>
              <a:p>
                <a:endParaRPr lang="es-ES"/>
              </a:p>
            </p:txBody>
          </p:sp>
          <p:sp>
            <p:nvSpPr>
              <p:cNvPr id="104" name="Freeform 99"/>
              <p:cNvSpPr>
                <a:spLocks noChangeAspect="1"/>
              </p:cNvSpPr>
              <p:nvPr/>
            </p:nvSpPr>
            <p:spPr bwMode="auto">
              <a:xfrm>
                <a:off x="2986105" y="529386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CB43A"/>
              </a:solidFill>
              <a:ln w="9525" cap="rnd">
                <a:noFill/>
                <a:round/>
                <a:headEnd/>
                <a:tailEnd/>
              </a:ln>
            </p:spPr>
            <p:txBody>
              <a:bodyPr/>
              <a:lstStyle/>
              <a:p>
                <a:endParaRPr lang="es-ES"/>
              </a:p>
            </p:txBody>
          </p:sp>
          <p:sp>
            <p:nvSpPr>
              <p:cNvPr id="105" name="Freeform 100"/>
              <p:cNvSpPr>
                <a:spLocks noChangeAspect="1"/>
              </p:cNvSpPr>
              <p:nvPr/>
            </p:nvSpPr>
            <p:spPr bwMode="auto">
              <a:xfrm>
                <a:off x="2986105" y="529444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DB539"/>
              </a:solidFill>
              <a:ln w="9525" cap="rnd">
                <a:noFill/>
                <a:round/>
                <a:headEnd/>
                <a:tailEnd/>
              </a:ln>
            </p:spPr>
            <p:txBody>
              <a:bodyPr/>
              <a:lstStyle/>
              <a:p>
                <a:endParaRPr lang="es-ES"/>
              </a:p>
            </p:txBody>
          </p:sp>
          <p:sp>
            <p:nvSpPr>
              <p:cNvPr id="106" name="Freeform 101"/>
              <p:cNvSpPr>
                <a:spLocks noChangeAspect="1"/>
              </p:cNvSpPr>
              <p:nvPr/>
            </p:nvSpPr>
            <p:spPr bwMode="auto">
              <a:xfrm>
                <a:off x="2986105" y="529560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DEB637"/>
              </a:solidFill>
              <a:ln w="9525" cap="rnd">
                <a:noFill/>
                <a:round/>
                <a:headEnd/>
                <a:tailEnd/>
              </a:ln>
            </p:spPr>
            <p:txBody>
              <a:bodyPr/>
              <a:lstStyle/>
              <a:p>
                <a:endParaRPr lang="es-ES"/>
              </a:p>
            </p:txBody>
          </p:sp>
          <p:sp>
            <p:nvSpPr>
              <p:cNvPr id="107" name="Freeform 102"/>
              <p:cNvSpPr>
                <a:spLocks noChangeAspect="1"/>
              </p:cNvSpPr>
              <p:nvPr/>
            </p:nvSpPr>
            <p:spPr bwMode="auto">
              <a:xfrm>
                <a:off x="2986105" y="529792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0B733"/>
              </a:solidFill>
              <a:ln w="9525" cap="rnd">
                <a:noFill/>
                <a:round/>
                <a:headEnd/>
                <a:tailEnd/>
              </a:ln>
            </p:spPr>
            <p:txBody>
              <a:bodyPr/>
              <a:lstStyle/>
              <a:p>
                <a:endParaRPr lang="es-ES"/>
              </a:p>
            </p:txBody>
          </p:sp>
          <p:sp>
            <p:nvSpPr>
              <p:cNvPr id="108" name="Freeform 103"/>
              <p:cNvSpPr>
                <a:spLocks noChangeAspect="1"/>
              </p:cNvSpPr>
              <p:nvPr/>
            </p:nvSpPr>
            <p:spPr bwMode="auto">
              <a:xfrm>
                <a:off x="2986105" y="529908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1B831"/>
              </a:solidFill>
              <a:ln w="9525" cap="rnd">
                <a:noFill/>
                <a:round/>
                <a:headEnd/>
                <a:tailEnd/>
              </a:ln>
            </p:spPr>
            <p:txBody>
              <a:bodyPr/>
              <a:lstStyle/>
              <a:p>
                <a:endParaRPr lang="es-ES"/>
              </a:p>
            </p:txBody>
          </p:sp>
          <p:sp>
            <p:nvSpPr>
              <p:cNvPr id="109" name="Freeform 104"/>
              <p:cNvSpPr>
                <a:spLocks noChangeAspect="1"/>
              </p:cNvSpPr>
              <p:nvPr/>
            </p:nvSpPr>
            <p:spPr bwMode="auto">
              <a:xfrm>
                <a:off x="2986105" y="530025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2B930"/>
              </a:solidFill>
              <a:ln w="9525" cap="rnd">
                <a:noFill/>
                <a:round/>
                <a:headEnd/>
                <a:tailEnd/>
              </a:ln>
            </p:spPr>
            <p:txBody>
              <a:bodyPr/>
              <a:lstStyle/>
              <a:p>
                <a:endParaRPr lang="es-ES"/>
              </a:p>
            </p:txBody>
          </p:sp>
          <p:sp>
            <p:nvSpPr>
              <p:cNvPr id="110" name="Freeform 105"/>
              <p:cNvSpPr>
                <a:spLocks noChangeAspect="1"/>
              </p:cNvSpPr>
              <p:nvPr/>
            </p:nvSpPr>
            <p:spPr bwMode="auto">
              <a:xfrm>
                <a:off x="2986105" y="530141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3B92E"/>
              </a:solidFill>
              <a:ln w="9525" cap="rnd">
                <a:noFill/>
                <a:round/>
                <a:headEnd/>
                <a:tailEnd/>
              </a:ln>
            </p:spPr>
            <p:txBody>
              <a:bodyPr/>
              <a:lstStyle/>
              <a:p>
                <a:endParaRPr lang="es-ES"/>
              </a:p>
            </p:txBody>
          </p:sp>
          <p:sp>
            <p:nvSpPr>
              <p:cNvPr id="111" name="Freeform 106"/>
              <p:cNvSpPr>
                <a:spLocks noChangeAspect="1"/>
              </p:cNvSpPr>
              <p:nvPr/>
            </p:nvSpPr>
            <p:spPr bwMode="auto">
              <a:xfrm>
                <a:off x="2986105" y="530373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4BA2C"/>
              </a:solidFill>
              <a:ln w="9525" cap="rnd">
                <a:noFill/>
                <a:round/>
                <a:headEnd/>
                <a:tailEnd/>
              </a:ln>
            </p:spPr>
            <p:txBody>
              <a:bodyPr/>
              <a:lstStyle/>
              <a:p>
                <a:endParaRPr lang="es-ES"/>
              </a:p>
            </p:txBody>
          </p:sp>
          <p:sp>
            <p:nvSpPr>
              <p:cNvPr id="112" name="Freeform 107"/>
              <p:cNvSpPr>
                <a:spLocks noChangeAspect="1"/>
              </p:cNvSpPr>
              <p:nvPr/>
            </p:nvSpPr>
            <p:spPr bwMode="auto">
              <a:xfrm>
                <a:off x="2986105" y="530489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6BB2A"/>
              </a:solidFill>
              <a:ln w="9525" cap="rnd">
                <a:noFill/>
                <a:round/>
                <a:headEnd/>
                <a:tailEnd/>
              </a:ln>
            </p:spPr>
            <p:txBody>
              <a:bodyPr/>
              <a:lstStyle/>
              <a:p>
                <a:endParaRPr lang="es-ES"/>
              </a:p>
            </p:txBody>
          </p:sp>
          <p:sp>
            <p:nvSpPr>
              <p:cNvPr id="113" name="Freeform 108"/>
              <p:cNvSpPr>
                <a:spLocks noChangeAspect="1"/>
              </p:cNvSpPr>
              <p:nvPr/>
            </p:nvSpPr>
            <p:spPr bwMode="auto">
              <a:xfrm>
                <a:off x="2986105" y="530605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8BC26"/>
              </a:solidFill>
              <a:ln w="9525" cap="rnd">
                <a:noFill/>
                <a:round/>
                <a:headEnd/>
                <a:tailEnd/>
              </a:ln>
            </p:spPr>
            <p:txBody>
              <a:bodyPr/>
              <a:lstStyle/>
              <a:p>
                <a:endParaRPr lang="es-ES"/>
              </a:p>
            </p:txBody>
          </p:sp>
          <p:sp>
            <p:nvSpPr>
              <p:cNvPr id="114" name="Freeform 109"/>
              <p:cNvSpPr>
                <a:spLocks noChangeAspect="1"/>
              </p:cNvSpPr>
              <p:nvPr/>
            </p:nvSpPr>
            <p:spPr bwMode="auto">
              <a:xfrm>
                <a:off x="2986105" y="530663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9BD25"/>
              </a:solidFill>
              <a:ln w="9525" cap="rnd">
                <a:noFill/>
                <a:round/>
                <a:headEnd/>
                <a:tailEnd/>
              </a:ln>
            </p:spPr>
            <p:txBody>
              <a:bodyPr/>
              <a:lstStyle/>
              <a:p>
                <a:endParaRPr lang="es-ES"/>
              </a:p>
            </p:txBody>
          </p:sp>
          <p:sp>
            <p:nvSpPr>
              <p:cNvPr id="115" name="Freeform 110"/>
              <p:cNvSpPr>
                <a:spLocks noChangeAspect="1"/>
              </p:cNvSpPr>
              <p:nvPr/>
            </p:nvSpPr>
            <p:spPr bwMode="auto">
              <a:xfrm>
                <a:off x="2986105" y="530896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ABE23"/>
              </a:solidFill>
              <a:ln w="9525" cap="rnd">
                <a:noFill/>
                <a:round/>
                <a:headEnd/>
                <a:tailEnd/>
              </a:ln>
            </p:spPr>
            <p:txBody>
              <a:bodyPr/>
              <a:lstStyle/>
              <a:p>
                <a:endParaRPr lang="es-ES"/>
              </a:p>
            </p:txBody>
          </p:sp>
          <p:sp>
            <p:nvSpPr>
              <p:cNvPr id="116" name="Freeform 111"/>
              <p:cNvSpPr>
                <a:spLocks noChangeAspect="1"/>
              </p:cNvSpPr>
              <p:nvPr/>
            </p:nvSpPr>
            <p:spPr bwMode="auto">
              <a:xfrm>
                <a:off x="2986105" y="531012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BBE21"/>
              </a:solidFill>
              <a:ln w="9525" cap="rnd">
                <a:noFill/>
                <a:round/>
                <a:headEnd/>
                <a:tailEnd/>
              </a:ln>
            </p:spPr>
            <p:txBody>
              <a:bodyPr/>
              <a:lstStyle/>
              <a:p>
                <a:endParaRPr lang="es-ES"/>
              </a:p>
            </p:txBody>
          </p:sp>
          <p:sp>
            <p:nvSpPr>
              <p:cNvPr id="117" name="Freeform 112"/>
              <p:cNvSpPr>
                <a:spLocks noChangeAspect="1"/>
              </p:cNvSpPr>
              <p:nvPr/>
            </p:nvSpPr>
            <p:spPr bwMode="auto">
              <a:xfrm>
                <a:off x="2986105" y="531128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CBF1F"/>
              </a:solidFill>
              <a:ln w="9525" cap="rnd">
                <a:noFill/>
                <a:round/>
                <a:headEnd/>
                <a:tailEnd/>
              </a:ln>
            </p:spPr>
            <p:txBody>
              <a:bodyPr/>
              <a:lstStyle/>
              <a:p>
                <a:endParaRPr lang="es-ES"/>
              </a:p>
            </p:txBody>
          </p:sp>
          <p:sp>
            <p:nvSpPr>
              <p:cNvPr id="118" name="Freeform 113"/>
              <p:cNvSpPr>
                <a:spLocks noChangeAspect="1"/>
              </p:cNvSpPr>
              <p:nvPr/>
            </p:nvSpPr>
            <p:spPr bwMode="auto">
              <a:xfrm>
                <a:off x="2986105" y="531360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DC01D"/>
              </a:solidFill>
              <a:ln w="9525" cap="rnd">
                <a:noFill/>
                <a:round/>
                <a:headEnd/>
                <a:tailEnd/>
              </a:ln>
            </p:spPr>
            <p:txBody>
              <a:bodyPr/>
              <a:lstStyle/>
              <a:p>
                <a:endParaRPr lang="es-ES"/>
              </a:p>
            </p:txBody>
          </p:sp>
          <p:sp>
            <p:nvSpPr>
              <p:cNvPr id="119" name="Freeform 114"/>
              <p:cNvSpPr>
                <a:spLocks noChangeAspect="1"/>
              </p:cNvSpPr>
              <p:nvPr/>
            </p:nvSpPr>
            <p:spPr bwMode="auto">
              <a:xfrm>
                <a:off x="2986105" y="531477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EFC11A"/>
              </a:solidFill>
              <a:ln w="9525" cap="rnd">
                <a:noFill/>
                <a:round/>
                <a:headEnd/>
                <a:tailEnd/>
              </a:ln>
            </p:spPr>
            <p:txBody>
              <a:bodyPr/>
              <a:lstStyle/>
              <a:p>
                <a:endParaRPr lang="es-ES"/>
              </a:p>
            </p:txBody>
          </p:sp>
          <p:sp>
            <p:nvSpPr>
              <p:cNvPr id="120" name="Freeform 115"/>
              <p:cNvSpPr>
                <a:spLocks noChangeAspect="1"/>
              </p:cNvSpPr>
              <p:nvPr/>
            </p:nvSpPr>
            <p:spPr bwMode="auto">
              <a:xfrm>
                <a:off x="2986105" y="531593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0C218"/>
              </a:solidFill>
              <a:ln w="9525" cap="rnd">
                <a:noFill/>
                <a:round/>
                <a:headEnd/>
                <a:tailEnd/>
              </a:ln>
            </p:spPr>
            <p:txBody>
              <a:bodyPr/>
              <a:lstStyle/>
              <a:p>
                <a:endParaRPr lang="es-ES"/>
              </a:p>
            </p:txBody>
          </p:sp>
          <p:sp>
            <p:nvSpPr>
              <p:cNvPr id="121" name="Freeform 116"/>
              <p:cNvSpPr>
                <a:spLocks noChangeAspect="1"/>
              </p:cNvSpPr>
              <p:nvPr/>
            </p:nvSpPr>
            <p:spPr bwMode="auto">
              <a:xfrm>
                <a:off x="2986105" y="531709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1C316"/>
              </a:solidFill>
              <a:ln w="9525" cap="rnd">
                <a:noFill/>
                <a:round/>
                <a:headEnd/>
                <a:tailEnd/>
              </a:ln>
            </p:spPr>
            <p:txBody>
              <a:bodyPr/>
              <a:lstStyle/>
              <a:p>
                <a:endParaRPr lang="es-ES"/>
              </a:p>
            </p:txBody>
          </p:sp>
          <p:sp>
            <p:nvSpPr>
              <p:cNvPr id="122" name="Freeform 117"/>
              <p:cNvSpPr>
                <a:spLocks noChangeAspect="1"/>
              </p:cNvSpPr>
              <p:nvPr/>
            </p:nvSpPr>
            <p:spPr bwMode="auto">
              <a:xfrm>
                <a:off x="2986105" y="531941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3C414"/>
              </a:solidFill>
              <a:ln w="9525" cap="rnd">
                <a:noFill/>
                <a:round/>
                <a:headEnd/>
                <a:tailEnd/>
              </a:ln>
            </p:spPr>
            <p:txBody>
              <a:bodyPr/>
              <a:lstStyle/>
              <a:p>
                <a:endParaRPr lang="es-ES"/>
              </a:p>
            </p:txBody>
          </p:sp>
          <p:sp>
            <p:nvSpPr>
              <p:cNvPr id="123" name="Freeform 118"/>
              <p:cNvSpPr>
                <a:spLocks noChangeAspect="1"/>
              </p:cNvSpPr>
              <p:nvPr/>
            </p:nvSpPr>
            <p:spPr bwMode="auto">
              <a:xfrm>
                <a:off x="2986105" y="531999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4C413"/>
              </a:solidFill>
              <a:ln w="9525" cap="rnd">
                <a:noFill/>
                <a:round/>
                <a:headEnd/>
                <a:tailEnd/>
              </a:ln>
            </p:spPr>
            <p:txBody>
              <a:bodyPr/>
              <a:lstStyle/>
              <a:p>
                <a:endParaRPr lang="es-ES"/>
              </a:p>
            </p:txBody>
          </p:sp>
          <p:sp>
            <p:nvSpPr>
              <p:cNvPr id="124" name="Freeform 119"/>
              <p:cNvSpPr>
                <a:spLocks noChangeAspect="1"/>
              </p:cNvSpPr>
              <p:nvPr/>
            </p:nvSpPr>
            <p:spPr bwMode="auto">
              <a:xfrm>
                <a:off x="2986105" y="532115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5C511"/>
              </a:solidFill>
              <a:ln w="9525" cap="rnd">
                <a:noFill/>
                <a:round/>
                <a:headEnd/>
                <a:tailEnd/>
              </a:ln>
            </p:spPr>
            <p:txBody>
              <a:bodyPr/>
              <a:lstStyle/>
              <a:p>
                <a:endParaRPr lang="es-ES"/>
              </a:p>
            </p:txBody>
          </p:sp>
          <p:sp>
            <p:nvSpPr>
              <p:cNvPr id="125" name="Freeform 120"/>
              <p:cNvSpPr>
                <a:spLocks noChangeAspect="1"/>
              </p:cNvSpPr>
              <p:nvPr/>
            </p:nvSpPr>
            <p:spPr bwMode="auto">
              <a:xfrm>
                <a:off x="2986105" y="532232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7C60D"/>
              </a:solidFill>
              <a:ln w="9525" cap="rnd">
                <a:noFill/>
                <a:round/>
                <a:headEnd/>
                <a:tailEnd/>
              </a:ln>
            </p:spPr>
            <p:txBody>
              <a:bodyPr/>
              <a:lstStyle/>
              <a:p>
                <a:endParaRPr lang="es-ES"/>
              </a:p>
            </p:txBody>
          </p:sp>
          <p:sp>
            <p:nvSpPr>
              <p:cNvPr id="126" name="Freeform 121"/>
              <p:cNvSpPr>
                <a:spLocks noChangeAspect="1"/>
              </p:cNvSpPr>
              <p:nvPr/>
            </p:nvSpPr>
            <p:spPr bwMode="auto">
              <a:xfrm>
                <a:off x="2986105" y="532464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8C70B"/>
              </a:solidFill>
              <a:ln w="9525" cap="rnd">
                <a:noFill/>
                <a:round/>
                <a:headEnd/>
                <a:tailEnd/>
              </a:ln>
            </p:spPr>
            <p:txBody>
              <a:bodyPr/>
              <a:lstStyle/>
              <a:p>
                <a:endParaRPr lang="es-ES"/>
              </a:p>
            </p:txBody>
          </p:sp>
          <p:sp>
            <p:nvSpPr>
              <p:cNvPr id="127" name="Freeform 122"/>
              <p:cNvSpPr>
                <a:spLocks noChangeAspect="1"/>
              </p:cNvSpPr>
              <p:nvPr/>
            </p:nvSpPr>
            <p:spPr bwMode="auto">
              <a:xfrm>
                <a:off x="2986105" y="532580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9C80A"/>
              </a:solidFill>
              <a:ln w="9525" cap="rnd">
                <a:noFill/>
                <a:round/>
                <a:headEnd/>
                <a:tailEnd/>
              </a:ln>
            </p:spPr>
            <p:txBody>
              <a:bodyPr/>
              <a:lstStyle/>
              <a:p>
                <a:endParaRPr lang="es-ES"/>
              </a:p>
            </p:txBody>
          </p:sp>
          <p:sp>
            <p:nvSpPr>
              <p:cNvPr id="128" name="Freeform 123"/>
              <p:cNvSpPr>
                <a:spLocks noChangeAspect="1"/>
              </p:cNvSpPr>
              <p:nvPr/>
            </p:nvSpPr>
            <p:spPr bwMode="auto">
              <a:xfrm>
                <a:off x="2986105" y="532696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AC908"/>
              </a:solidFill>
              <a:ln w="9525" cap="rnd">
                <a:noFill/>
                <a:round/>
                <a:headEnd/>
                <a:tailEnd/>
              </a:ln>
            </p:spPr>
            <p:txBody>
              <a:bodyPr/>
              <a:lstStyle/>
              <a:p>
                <a:endParaRPr lang="es-ES"/>
              </a:p>
            </p:txBody>
          </p:sp>
          <p:sp>
            <p:nvSpPr>
              <p:cNvPr id="129" name="Freeform 124"/>
              <p:cNvSpPr>
                <a:spLocks noChangeAspect="1"/>
              </p:cNvSpPr>
              <p:nvPr/>
            </p:nvSpPr>
            <p:spPr bwMode="auto">
              <a:xfrm>
                <a:off x="2986105" y="532929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BC906"/>
              </a:solidFill>
              <a:ln w="9525" cap="rnd">
                <a:noFill/>
                <a:round/>
                <a:headEnd/>
                <a:tailEnd/>
              </a:ln>
            </p:spPr>
            <p:txBody>
              <a:bodyPr/>
              <a:lstStyle/>
              <a:p>
                <a:endParaRPr lang="es-ES"/>
              </a:p>
            </p:txBody>
          </p:sp>
          <p:sp>
            <p:nvSpPr>
              <p:cNvPr id="130" name="Freeform 125"/>
              <p:cNvSpPr>
                <a:spLocks noChangeAspect="1"/>
              </p:cNvSpPr>
              <p:nvPr/>
            </p:nvSpPr>
            <p:spPr bwMode="auto">
              <a:xfrm>
                <a:off x="2986105" y="533045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CCA04"/>
              </a:solidFill>
              <a:ln w="9525" cap="rnd">
                <a:noFill/>
                <a:round/>
                <a:headEnd/>
                <a:tailEnd/>
              </a:ln>
            </p:spPr>
            <p:txBody>
              <a:bodyPr/>
              <a:lstStyle/>
              <a:p>
                <a:endParaRPr lang="es-ES"/>
              </a:p>
            </p:txBody>
          </p:sp>
          <p:sp>
            <p:nvSpPr>
              <p:cNvPr id="131" name="Freeform 126"/>
              <p:cNvSpPr>
                <a:spLocks noChangeAspect="1"/>
              </p:cNvSpPr>
              <p:nvPr/>
            </p:nvSpPr>
            <p:spPr bwMode="auto">
              <a:xfrm>
                <a:off x="2986105" y="533161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C00"/>
              </a:solidFill>
              <a:ln w="9525" cap="rnd">
                <a:noFill/>
                <a:round/>
                <a:headEnd/>
                <a:tailEnd/>
              </a:ln>
            </p:spPr>
            <p:txBody>
              <a:bodyPr/>
              <a:lstStyle/>
              <a:p>
                <a:endParaRPr lang="es-ES"/>
              </a:p>
            </p:txBody>
          </p:sp>
          <p:sp>
            <p:nvSpPr>
              <p:cNvPr id="132" name="Freeform 127"/>
              <p:cNvSpPr>
                <a:spLocks noChangeAspect="1"/>
              </p:cNvSpPr>
              <p:nvPr/>
            </p:nvSpPr>
            <p:spPr bwMode="auto">
              <a:xfrm>
                <a:off x="2986105" y="533219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C00"/>
              </a:solidFill>
              <a:ln w="9525" cap="rnd">
                <a:noFill/>
                <a:round/>
                <a:headEnd/>
                <a:tailEnd/>
              </a:ln>
            </p:spPr>
            <p:txBody>
              <a:bodyPr/>
              <a:lstStyle/>
              <a:p>
                <a:endParaRPr lang="es-ES"/>
              </a:p>
            </p:txBody>
          </p:sp>
          <p:sp>
            <p:nvSpPr>
              <p:cNvPr id="133" name="Freeform 128"/>
              <p:cNvSpPr>
                <a:spLocks noChangeAspect="1"/>
              </p:cNvSpPr>
              <p:nvPr/>
            </p:nvSpPr>
            <p:spPr bwMode="auto">
              <a:xfrm>
                <a:off x="2986105" y="533451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C00"/>
              </a:solidFill>
              <a:ln w="9525" cap="rnd">
                <a:noFill/>
                <a:round/>
                <a:headEnd/>
                <a:tailEnd/>
              </a:ln>
            </p:spPr>
            <p:txBody>
              <a:bodyPr/>
              <a:lstStyle/>
              <a:p>
                <a:endParaRPr lang="es-ES"/>
              </a:p>
            </p:txBody>
          </p:sp>
          <p:sp>
            <p:nvSpPr>
              <p:cNvPr id="134" name="Freeform 129"/>
              <p:cNvSpPr>
                <a:spLocks noChangeAspect="1"/>
              </p:cNvSpPr>
              <p:nvPr/>
            </p:nvSpPr>
            <p:spPr bwMode="auto">
              <a:xfrm>
                <a:off x="2986105" y="533567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D00"/>
              </a:solidFill>
              <a:ln w="9525" cap="rnd">
                <a:noFill/>
                <a:round/>
                <a:headEnd/>
                <a:tailEnd/>
              </a:ln>
            </p:spPr>
            <p:txBody>
              <a:bodyPr/>
              <a:lstStyle/>
              <a:p>
                <a:endParaRPr lang="es-ES"/>
              </a:p>
            </p:txBody>
          </p:sp>
          <p:sp>
            <p:nvSpPr>
              <p:cNvPr id="135" name="Freeform 130"/>
              <p:cNvSpPr>
                <a:spLocks noChangeAspect="1"/>
              </p:cNvSpPr>
              <p:nvPr/>
            </p:nvSpPr>
            <p:spPr bwMode="auto">
              <a:xfrm>
                <a:off x="2986105" y="533684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D00"/>
              </a:solidFill>
              <a:ln w="9525" cap="rnd">
                <a:noFill/>
                <a:round/>
                <a:headEnd/>
                <a:tailEnd/>
              </a:ln>
            </p:spPr>
            <p:txBody>
              <a:bodyPr/>
              <a:lstStyle/>
              <a:p>
                <a:endParaRPr lang="es-ES"/>
              </a:p>
            </p:txBody>
          </p:sp>
          <p:sp>
            <p:nvSpPr>
              <p:cNvPr id="136" name="Freeform 131"/>
              <p:cNvSpPr>
                <a:spLocks noChangeAspect="1"/>
              </p:cNvSpPr>
              <p:nvPr/>
            </p:nvSpPr>
            <p:spPr bwMode="auto">
              <a:xfrm>
                <a:off x="2986105" y="533800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E00"/>
              </a:solidFill>
              <a:ln w="9525" cap="rnd">
                <a:noFill/>
                <a:round/>
                <a:headEnd/>
                <a:tailEnd/>
              </a:ln>
            </p:spPr>
            <p:txBody>
              <a:bodyPr/>
              <a:lstStyle/>
              <a:p>
                <a:endParaRPr lang="es-ES"/>
              </a:p>
            </p:txBody>
          </p:sp>
          <p:sp>
            <p:nvSpPr>
              <p:cNvPr id="137" name="Freeform 132"/>
              <p:cNvSpPr>
                <a:spLocks noChangeAspect="1"/>
              </p:cNvSpPr>
              <p:nvPr/>
            </p:nvSpPr>
            <p:spPr bwMode="auto">
              <a:xfrm>
                <a:off x="2986105" y="534032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E00"/>
              </a:solidFill>
              <a:ln w="9525" cap="rnd">
                <a:noFill/>
                <a:round/>
                <a:headEnd/>
                <a:tailEnd/>
              </a:ln>
            </p:spPr>
            <p:txBody>
              <a:bodyPr/>
              <a:lstStyle/>
              <a:p>
                <a:endParaRPr lang="es-ES"/>
              </a:p>
            </p:txBody>
          </p:sp>
          <p:sp>
            <p:nvSpPr>
              <p:cNvPr id="138" name="Freeform 133"/>
              <p:cNvSpPr>
                <a:spLocks noChangeAspect="1"/>
              </p:cNvSpPr>
              <p:nvPr/>
            </p:nvSpPr>
            <p:spPr bwMode="auto">
              <a:xfrm>
                <a:off x="2986105" y="534148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E00"/>
              </a:solidFill>
              <a:ln w="9525" cap="rnd">
                <a:noFill/>
                <a:round/>
                <a:headEnd/>
                <a:tailEnd/>
              </a:ln>
            </p:spPr>
            <p:txBody>
              <a:bodyPr/>
              <a:lstStyle/>
              <a:p>
                <a:endParaRPr lang="es-ES"/>
              </a:p>
            </p:txBody>
          </p:sp>
          <p:sp>
            <p:nvSpPr>
              <p:cNvPr id="139" name="Freeform 134"/>
              <p:cNvSpPr>
                <a:spLocks noChangeAspect="1"/>
              </p:cNvSpPr>
              <p:nvPr/>
            </p:nvSpPr>
            <p:spPr bwMode="auto">
              <a:xfrm>
                <a:off x="2986105" y="534264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F00"/>
              </a:solidFill>
              <a:ln w="9525" cap="rnd">
                <a:noFill/>
                <a:round/>
                <a:headEnd/>
                <a:tailEnd/>
              </a:ln>
            </p:spPr>
            <p:txBody>
              <a:bodyPr/>
              <a:lstStyle/>
              <a:p>
                <a:endParaRPr lang="es-ES"/>
              </a:p>
            </p:txBody>
          </p:sp>
          <p:sp>
            <p:nvSpPr>
              <p:cNvPr id="140" name="Freeform 135"/>
              <p:cNvSpPr>
                <a:spLocks noChangeAspect="1"/>
              </p:cNvSpPr>
              <p:nvPr/>
            </p:nvSpPr>
            <p:spPr bwMode="auto">
              <a:xfrm>
                <a:off x="2986105" y="534381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F00"/>
              </a:solidFill>
              <a:ln w="9525" cap="rnd">
                <a:noFill/>
                <a:round/>
                <a:headEnd/>
                <a:tailEnd/>
              </a:ln>
            </p:spPr>
            <p:txBody>
              <a:bodyPr/>
              <a:lstStyle/>
              <a:p>
                <a:endParaRPr lang="es-ES"/>
              </a:p>
            </p:txBody>
          </p:sp>
          <p:sp>
            <p:nvSpPr>
              <p:cNvPr id="141" name="Freeform 136"/>
              <p:cNvSpPr>
                <a:spLocks noChangeAspect="1"/>
              </p:cNvSpPr>
              <p:nvPr/>
            </p:nvSpPr>
            <p:spPr bwMode="auto">
              <a:xfrm>
                <a:off x="2986105" y="534555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CF00"/>
              </a:solidFill>
              <a:ln w="9525" cap="rnd">
                <a:noFill/>
                <a:round/>
                <a:headEnd/>
                <a:tailEnd/>
              </a:ln>
            </p:spPr>
            <p:txBody>
              <a:bodyPr/>
              <a:lstStyle/>
              <a:p>
                <a:endParaRPr lang="es-ES"/>
              </a:p>
            </p:txBody>
          </p:sp>
          <p:sp>
            <p:nvSpPr>
              <p:cNvPr id="142" name="Freeform 137"/>
              <p:cNvSpPr>
                <a:spLocks noChangeAspect="1"/>
              </p:cNvSpPr>
              <p:nvPr/>
            </p:nvSpPr>
            <p:spPr bwMode="auto">
              <a:xfrm>
                <a:off x="2986105" y="534671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000"/>
              </a:solidFill>
              <a:ln w="9525" cap="rnd">
                <a:noFill/>
                <a:round/>
                <a:headEnd/>
                <a:tailEnd/>
              </a:ln>
            </p:spPr>
            <p:txBody>
              <a:bodyPr/>
              <a:lstStyle/>
              <a:p>
                <a:endParaRPr lang="es-ES"/>
              </a:p>
            </p:txBody>
          </p:sp>
          <p:sp>
            <p:nvSpPr>
              <p:cNvPr id="143" name="Freeform 138"/>
              <p:cNvSpPr>
                <a:spLocks noChangeAspect="1"/>
              </p:cNvSpPr>
              <p:nvPr/>
            </p:nvSpPr>
            <p:spPr bwMode="auto">
              <a:xfrm>
                <a:off x="2986105" y="534787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000"/>
              </a:solidFill>
              <a:ln w="9525" cap="rnd">
                <a:noFill/>
                <a:round/>
                <a:headEnd/>
                <a:tailEnd/>
              </a:ln>
            </p:spPr>
            <p:txBody>
              <a:bodyPr/>
              <a:lstStyle/>
              <a:p>
                <a:endParaRPr lang="es-ES"/>
              </a:p>
            </p:txBody>
          </p:sp>
          <p:sp>
            <p:nvSpPr>
              <p:cNvPr id="144" name="Freeform 139"/>
              <p:cNvSpPr>
                <a:spLocks noChangeAspect="1"/>
              </p:cNvSpPr>
              <p:nvPr/>
            </p:nvSpPr>
            <p:spPr bwMode="auto">
              <a:xfrm>
                <a:off x="2986105" y="535019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100"/>
              </a:solidFill>
              <a:ln w="9525" cap="rnd">
                <a:noFill/>
                <a:round/>
                <a:headEnd/>
                <a:tailEnd/>
              </a:ln>
            </p:spPr>
            <p:txBody>
              <a:bodyPr/>
              <a:lstStyle/>
              <a:p>
                <a:endParaRPr lang="es-ES"/>
              </a:p>
            </p:txBody>
          </p:sp>
          <p:sp>
            <p:nvSpPr>
              <p:cNvPr id="145" name="Freeform 140"/>
              <p:cNvSpPr>
                <a:spLocks noChangeAspect="1"/>
              </p:cNvSpPr>
              <p:nvPr/>
            </p:nvSpPr>
            <p:spPr bwMode="auto">
              <a:xfrm>
                <a:off x="2986105" y="535136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100"/>
              </a:solidFill>
              <a:ln w="9525" cap="rnd">
                <a:noFill/>
                <a:round/>
                <a:headEnd/>
                <a:tailEnd/>
              </a:ln>
            </p:spPr>
            <p:txBody>
              <a:bodyPr/>
              <a:lstStyle/>
              <a:p>
                <a:endParaRPr lang="es-ES"/>
              </a:p>
            </p:txBody>
          </p:sp>
          <p:sp>
            <p:nvSpPr>
              <p:cNvPr id="146" name="Freeform 141"/>
              <p:cNvSpPr>
                <a:spLocks noChangeAspect="1"/>
              </p:cNvSpPr>
              <p:nvPr/>
            </p:nvSpPr>
            <p:spPr bwMode="auto">
              <a:xfrm>
                <a:off x="2986105" y="535252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100"/>
              </a:solidFill>
              <a:ln w="9525" cap="rnd">
                <a:noFill/>
                <a:round/>
                <a:headEnd/>
                <a:tailEnd/>
              </a:ln>
            </p:spPr>
            <p:txBody>
              <a:bodyPr/>
              <a:lstStyle/>
              <a:p>
                <a:endParaRPr lang="es-ES"/>
              </a:p>
            </p:txBody>
          </p:sp>
          <p:sp>
            <p:nvSpPr>
              <p:cNvPr id="147" name="Freeform 142"/>
              <p:cNvSpPr>
                <a:spLocks noChangeAspect="1"/>
              </p:cNvSpPr>
              <p:nvPr/>
            </p:nvSpPr>
            <p:spPr bwMode="auto">
              <a:xfrm>
                <a:off x="2986105" y="535368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200"/>
              </a:solidFill>
              <a:ln w="9525" cap="rnd">
                <a:noFill/>
                <a:round/>
                <a:headEnd/>
                <a:tailEnd/>
              </a:ln>
            </p:spPr>
            <p:txBody>
              <a:bodyPr/>
              <a:lstStyle/>
              <a:p>
                <a:endParaRPr lang="es-ES"/>
              </a:p>
            </p:txBody>
          </p:sp>
          <p:sp>
            <p:nvSpPr>
              <p:cNvPr id="148" name="Freeform 143"/>
              <p:cNvSpPr>
                <a:spLocks noChangeAspect="1"/>
              </p:cNvSpPr>
              <p:nvPr/>
            </p:nvSpPr>
            <p:spPr bwMode="auto">
              <a:xfrm>
                <a:off x="2986105" y="535600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200"/>
              </a:solidFill>
              <a:ln w="9525" cap="rnd">
                <a:noFill/>
                <a:round/>
                <a:headEnd/>
                <a:tailEnd/>
              </a:ln>
            </p:spPr>
            <p:txBody>
              <a:bodyPr/>
              <a:lstStyle/>
              <a:p>
                <a:endParaRPr lang="es-ES"/>
              </a:p>
            </p:txBody>
          </p:sp>
          <p:sp>
            <p:nvSpPr>
              <p:cNvPr id="149" name="Freeform 144"/>
              <p:cNvSpPr>
                <a:spLocks noChangeAspect="1"/>
              </p:cNvSpPr>
              <p:nvPr/>
            </p:nvSpPr>
            <p:spPr bwMode="auto">
              <a:xfrm>
                <a:off x="2986105" y="535716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300"/>
              </a:solidFill>
              <a:ln w="9525" cap="rnd">
                <a:noFill/>
                <a:round/>
                <a:headEnd/>
                <a:tailEnd/>
              </a:ln>
            </p:spPr>
            <p:txBody>
              <a:bodyPr/>
              <a:lstStyle/>
              <a:p>
                <a:endParaRPr lang="es-ES"/>
              </a:p>
            </p:txBody>
          </p:sp>
          <p:sp>
            <p:nvSpPr>
              <p:cNvPr id="150" name="Freeform 145"/>
              <p:cNvSpPr>
                <a:spLocks noChangeAspect="1"/>
              </p:cNvSpPr>
              <p:nvPr/>
            </p:nvSpPr>
            <p:spPr bwMode="auto">
              <a:xfrm>
                <a:off x="2986105" y="535774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300"/>
              </a:solidFill>
              <a:ln w="9525" cap="rnd">
                <a:noFill/>
                <a:round/>
                <a:headEnd/>
                <a:tailEnd/>
              </a:ln>
            </p:spPr>
            <p:txBody>
              <a:bodyPr/>
              <a:lstStyle/>
              <a:p>
                <a:endParaRPr lang="es-ES"/>
              </a:p>
            </p:txBody>
          </p:sp>
          <p:sp>
            <p:nvSpPr>
              <p:cNvPr id="151" name="Freeform 146"/>
              <p:cNvSpPr>
                <a:spLocks noChangeAspect="1"/>
              </p:cNvSpPr>
              <p:nvPr/>
            </p:nvSpPr>
            <p:spPr bwMode="auto">
              <a:xfrm>
                <a:off x="2986105" y="535891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300"/>
              </a:solidFill>
              <a:ln w="9525" cap="rnd">
                <a:noFill/>
                <a:round/>
                <a:headEnd/>
                <a:tailEnd/>
              </a:ln>
            </p:spPr>
            <p:txBody>
              <a:bodyPr/>
              <a:lstStyle/>
              <a:p>
                <a:endParaRPr lang="es-ES"/>
              </a:p>
            </p:txBody>
          </p:sp>
          <p:sp>
            <p:nvSpPr>
              <p:cNvPr id="152" name="Freeform 147"/>
              <p:cNvSpPr>
                <a:spLocks noChangeAspect="1"/>
              </p:cNvSpPr>
              <p:nvPr/>
            </p:nvSpPr>
            <p:spPr bwMode="auto">
              <a:xfrm>
                <a:off x="2986105" y="536123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400"/>
              </a:solidFill>
              <a:ln w="9525" cap="rnd">
                <a:noFill/>
                <a:round/>
                <a:headEnd/>
                <a:tailEnd/>
              </a:ln>
            </p:spPr>
            <p:txBody>
              <a:bodyPr/>
              <a:lstStyle/>
              <a:p>
                <a:endParaRPr lang="es-ES"/>
              </a:p>
            </p:txBody>
          </p:sp>
          <p:sp>
            <p:nvSpPr>
              <p:cNvPr id="153" name="Freeform 148"/>
              <p:cNvSpPr>
                <a:spLocks noChangeAspect="1"/>
              </p:cNvSpPr>
              <p:nvPr/>
            </p:nvSpPr>
            <p:spPr bwMode="auto">
              <a:xfrm>
                <a:off x="2986105" y="536239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400"/>
              </a:solidFill>
              <a:ln w="9525" cap="rnd">
                <a:noFill/>
                <a:round/>
                <a:headEnd/>
                <a:tailEnd/>
              </a:ln>
            </p:spPr>
            <p:txBody>
              <a:bodyPr/>
              <a:lstStyle/>
              <a:p>
                <a:endParaRPr lang="es-ES"/>
              </a:p>
            </p:txBody>
          </p:sp>
          <p:sp>
            <p:nvSpPr>
              <p:cNvPr id="154" name="Freeform 149"/>
              <p:cNvSpPr>
                <a:spLocks noChangeAspect="1"/>
              </p:cNvSpPr>
              <p:nvPr/>
            </p:nvSpPr>
            <p:spPr bwMode="auto">
              <a:xfrm>
                <a:off x="2986105" y="536355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500"/>
              </a:solidFill>
              <a:ln w="9525" cap="rnd">
                <a:noFill/>
                <a:round/>
                <a:headEnd/>
                <a:tailEnd/>
              </a:ln>
            </p:spPr>
            <p:txBody>
              <a:bodyPr/>
              <a:lstStyle/>
              <a:p>
                <a:endParaRPr lang="es-ES"/>
              </a:p>
            </p:txBody>
          </p:sp>
          <p:sp>
            <p:nvSpPr>
              <p:cNvPr id="155" name="Freeform 150"/>
              <p:cNvSpPr>
                <a:spLocks noChangeAspect="1"/>
              </p:cNvSpPr>
              <p:nvPr/>
            </p:nvSpPr>
            <p:spPr bwMode="auto">
              <a:xfrm>
                <a:off x="2986105" y="536588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500"/>
              </a:solidFill>
              <a:ln w="9525" cap="rnd">
                <a:noFill/>
                <a:round/>
                <a:headEnd/>
                <a:tailEnd/>
              </a:ln>
            </p:spPr>
            <p:txBody>
              <a:bodyPr/>
              <a:lstStyle/>
              <a:p>
                <a:endParaRPr lang="es-ES"/>
              </a:p>
            </p:txBody>
          </p:sp>
          <p:sp>
            <p:nvSpPr>
              <p:cNvPr id="156" name="Freeform 151"/>
              <p:cNvSpPr>
                <a:spLocks noChangeAspect="1"/>
              </p:cNvSpPr>
              <p:nvPr/>
            </p:nvSpPr>
            <p:spPr bwMode="auto">
              <a:xfrm>
                <a:off x="2986105" y="536704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500"/>
              </a:solidFill>
              <a:ln w="9525" cap="rnd">
                <a:noFill/>
                <a:round/>
                <a:headEnd/>
                <a:tailEnd/>
              </a:ln>
            </p:spPr>
            <p:txBody>
              <a:bodyPr/>
              <a:lstStyle/>
              <a:p>
                <a:endParaRPr lang="es-ES"/>
              </a:p>
            </p:txBody>
          </p:sp>
          <p:sp>
            <p:nvSpPr>
              <p:cNvPr id="157" name="Freeform 152"/>
              <p:cNvSpPr>
                <a:spLocks noChangeAspect="1"/>
              </p:cNvSpPr>
              <p:nvPr/>
            </p:nvSpPr>
            <p:spPr bwMode="auto">
              <a:xfrm>
                <a:off x="2986105" y="536820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600"/>
              </a:solidFill>
              <a:ln w="9525" cap="rnd">
                <a:noFill/>
                <a:round/>
                <a:headEnd/>
                <a:tailEnd/>
              </a:ln>
            </p:spPr>
            <p:txBody>
              <a:bodyPr/>
              <a:lstStyle/>
              <a:p>
                <a:endParaRPr lang="es-ES"/>
              </a:p>
            </p:txBody>
          </p:sp>
          <p:sp>
            <p:nvSpPr>
              <p:cNvPr id="158" name="Freeform 153"/>
              <p:cNvSpPr>
                <a:spLocks noChangeAspect="1"/>
              </p:cNvSpPr>
              <p:nvPr/>
            </p:nvSpPr>
            <p:spPr bwMode="auto">
              <a:xfrm>
                <a:off x="2986105" y="536936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600"/>
              </a:solidFill>
              <a:ln w="9525" cap="rnd">
                <a:noFill/>
                <a:round/>
                <a:headEnd/>
                <a:tailEnd/>
              </a:ln>
            </p:spPr>
            <p:txBody>
              <a:bodyPr/>
              <a:lstStyle/>
              <a:p>
                <a:endParaRPr lang="es-ES"/>
              </a:p>
            </p:txBody>
          </p:sp>
          <p:sp>
            <p:nvSpPr>
              <p:cNvPr id="159" name="Freeform 154"/>
              <p:cNvSpPr>
                <a:spLocks noChangeAspect="1"/>
              </p:cNvSpPr>
              <p:nvPr/>
            </p:nvSpPr>
            <p:spPr bwMode="auto">
              <a:xfrm>
                <a:off x="2986105" y="537110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600"/>
              </a:solidFill>
              <a:ln w="9525" cap="rnd">
                <a:noFill/>
                <a:round/>
                <a:headEnd/>
                <a:tailEnd/>
              </a:ln>
            </p:spPr>
            <p:txBody>
              <a:bodyPr/>
              <a:lstStyle/>
              <a:p>
                <a:endParaRPr lang="es-ES"/>
              </a:p>
            </p:txBody>
          </p:sp>
          <p:sp>
            <p:nvSpPr>
              <p:cNvPr id="160" name="Freeform 155"/>
              <p:cNvSpPr>
                <a:spLocks noChangeAspect="1"/>
              </p:cNvSpPr>
              <p:nvPr/>
            </p:nvSpPr>
            <p:spPr bwMode="auto">
              <a:xfrm>
                <a:off x="2986105" y="537226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700"/>
              </a:solidFill>
              <a:ln w="9525" cap="rnd">
                <a:noFill/>
                <a:round/>
                <a:headEnd/>
                <a:tailEnd/>
              </a:ln>
            </p:spPr>
            <p:txBody>
              <a:bodyPr/>
              <a:lstStyle/>
              <a:p>
                <a:endParaRPr lang="es-ES"/>
              </a:p>
            </p:txBody>
          </p:sp>
          <p:sp>
            <p:nvSpPr>
              <p:cNvPr id="161" name="Freeform 156"/>
              <p:cNvSpPr>
                <a:spLocks noChangeAspect="1"/>
              </p:cNvSpPr>
              <p:nvPr/>
            </p:nvSpPr>
            <p:spPr bwMode="auto">
              <a:xfrm>
                <a:off x="2986105" y="537343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700"/>
              </a:solidFill>
              <a:ln w="9525" cap="rnd">
                <a:noFill/>
                <a:round/>
                <a:headEnd/>
                <a:tailEnd/>
              </a:ln>
            </p:spPr>
            <p:txBody>
              <a:bodyPr/>
              <a:lstStyle/>
              <a:p>
                <a:endParaRPr lang="es-ES"/>
              </a:p>
            </p:txBody>
          </p:sp>
          <p:sp>
            <p:nvSpPr>
              <p:cNvPr id="162" name="Freeform 157"/>
              <p:cNvSpPr>
                <a:spLocks noChangeAspect="1"/>
              </p:cNvSpPr>
              <p:nvPr/>
            </p:nvSpPr>
            <p:spPr bwMode="auto">
              <a:xfrm>
                <a:off x="2986105" y="537459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800"/>
              </a:solidFill>
              <a:ln w="9525" cap="rnd">
                <a:noFill/>
                <a:round/>
                <a:headEnd/>
                <a:tailEnd/>
              </a:ln>
            </p:spPr>
            <p:txBody>
              <a:bodyPr/>
              <a:lstStyle/>
              <a:p>
                <a:endParaRPr lang="es-ES"/>
              </a:p>
            </p:txBody>
          </p:sp>
          <p:sp>
            <p:nvSpPr>
              <p:cNvPr id="163" name="Freeform 158"/>
              <p:cNvSpPr>
                <a:spLocks noChangeAspect="1"/>
              </p:cNvSpPr>
              <p:nvPr/>
            </p:nvSpPr>
            <p:spPr bwMode="auto">
              <a:xfrm>
                <a:off x="2986105" y="537691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800"/>
              </a:solidFill>
              <a:ln w="9525" cap="rnd">
                <a:noFill/>
                <a:round/>
                <a:headEnd/>
                <a:tailEnd/>
              </a:ln>
            </p:spPr>
            <p:txBody>
              <a:bodyPr/>
              <a:lstStyle/>
              <a:p>
                <a:endParaRPr lang="es-ES"/>
              </a:p>
            </p:txBody>
          </p:sp>
          <p:sp>
            <p:nvSpPr>
              <p:cNvPr id="164" name="Freeform 159"/>
              <p:cNvSpPr>
                <a:spLocks noChangeAspect="1"/>
              </p:cNvSpPr>
              <p:nvPr/>
            </p:nvSpPr>
            <p:spPr bwMode="auto">
              <a:xfrm>
                <a:off x="2986105" y="537807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800"/>
              </a:solidFill>
              <a:ln w="9525" cap="rnd">
                <a:noFill/>
                <a:round/>
                <a:headEnd/>
                <a:tailEnd/>
              </a:ln>
            </p:spPr>
            <p:txBody>
              <a:bodyPr/>
              <a:lstStyle/>
              <a:p>
                <a:endParaRPr lang="es-ES"/>
              </a:p>
            </p:txBody>
          </p:sp>
          <p:sp>
            <p:nvSpPr>
              <p:cNvPr id="165" name="Freeform 160"/>
              <p:cNvSpPr>
                <a:spLocks noChangeAspect="1"/>
              </p:cNvSpPr>
              <p:nvPr/>
            </p:nvSpPr>
            <p:spPr bwMode="auto">
              <a:xfrm>
                <a:off x="2986105" y="537923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900"/>
              </a:solidFill>
              <a:ln w="9525" cap="rnd">
                <a:noFill/>
                <a:round/>
                <a:headEnd/>
                <a:tailEnd/>
              </a:ln>
            </p:spPr>
            <p:txBody>
              <a:bodyPr/>
              <a:lstStyle/>
              <a:p>
                <a:endParaRPr lang="es-ES"/>
              </a:p>
            </p:txBody>
          </p:sp>
          <p:sp>
            <p:nvSpPr>
              <p:cNvPr id="166" name="Freeform 161"/>
              <p:cNvSpPr>
                <a:spLocks noChangeAspect="1"/>
              </p:cNvSpPr>
              <p:nvPr/>
            </p:nvSpPr>
            <p:spPr bwMode="auto">
              <a:xfrm>
                <a:off x="2986105" y="538156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900"/>
              </a:solidFill>
              <a:ln w="9525" cap="rnd">
                <a:noFill/>
                <a:round/>
                <a:headEnd/>
                <a:tailEnd/>
              </a:ln>
            </p:spPr>
            <p:txBody>
              <a:bodyPr/>
              <a:lstStyle/>
              <a:p>
                <a:endParaRPr lang="es-ES"/>
              </a:p>
            </p:txBody>
          </p:sp>
          <p:sp>
            <p:nvSpPr>
              <p:cNvPr id="167" name="Freeform 162"/>
              <p:cNvSpPr>
                <a:spLocks noChangeAspect="1"/>
              </p:cNvSpPr>
              <p:nvPr/>
            </p:nvSpPr>
            <p:spPr bwMode="auto">
              <a:xfrm>
                <a:off x="2986105" y="538272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A00"/>
              </a:solidFill>
              <a:ln w="9525" cap="rnd">
                <a:noFill/>
                <a:round/>
                <a:headEnd/>
                <a:tailEnd/>
              </a:ln>
            </p:spPr>
            <p:txBody>
              <a:bodyPr/>
              <a:lstStyle/>
              <a:p>
                <a:endParaRPr lang="es-ES"/>
              </a:p>
            </p:txBody>
          </p:sp>
          <p:sp>
            <p:nvSpPr>
              <p:cNvPr id="168" name="Freeform 163"/>
              <p:cNvSpPr>
                <a:spLocks noChangeAspect="1"/>
              </p:cNvSpPr>
              <p:nvPr/>
            </p:nvSpPr>
            <p:spPr bwMode="auto">
              <a:xfrm>
                <a:off x="2986105" y="538388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A00"/>
              </a:solidFill>
              <a:ln w="9525" cap="rnd">
                <a:noFill/>
                <a:round/>
                <a:headEnd/>
                <a:tailEnd/>
              </a:ln>
            </p:spPr>
            <p:txBody>
              <a:bodyPr/>
              <a:lstStyle/>
              <a:p>
                <a:endParaRPr lang="es-ES"/>
              </a:p>
            </p:txBody>
          </p:sp>
          <p:sp>
            <p:nvSpPr>
              <p:cNvPr id="169" name="Freeform 164"/>
              <p:cNvSpPr>
                <a:spLocks noChangeAspect="1"/>
              </p:cNvSpPr>
              <p:nvPr/>
            </p:nvSpPr>
            <p:spPr bwMode="auto">
              <a:xfrm>
                <a:off x="2986105" y="538446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A00"/>
              </a:solidFill>
              <a:ln w="9525" cap="rnd">
                <a:noFill/>
                <a:round/>
                <a:headEnd/>
                <a:tailEnd/>
              </a:ln>
            </p:spPr>
            <p:txBody>
              <a:bodyPr/>
              <a:lstStyle/>
              <a:p>
                <a:endParaRPr lang="es-ES"/>
              </a:p>
            </p:txBody>
          </p:sp>
          <p:sp>
            <p:nvSpPr>
              <p:cNvPr id="170" name="Freeform 165"/>
              <p:cNvSpPr>
                <a:spLocks noChangeAspect="1"/>
              </p:cNvSpPr>
              <p:nvPr/>
            </p:nvSpPr>
            <p:spPr bwMode="auto">
              <a:xfrm>
                <a:off x="2986105" y="538678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B00"/>
              </a:solidFill>
              <a:ln w="9525" cap="rnd">
                <a:noFill/>
                <a:round/>
                <a:headEnd/>
                <a:tailEnd/>
              </a:ln>
            </p:spPr>
            <p:txBody>
              <a:bodyPr/>
              <a:lstStyle/>
              <a:p>
                <a:endParaRPr lang="es-ES"/>
              </a:p>
            </p:txBody>
          </p:sp>
          <p:sp>
            <p:nvSpPr>
              <p:cNvPr id="171" name="Freeform 166"/>
              <p:cNvSpPr>
                <a:spLocks noChangeAspect="1"/>
              </p:cNvSpPr>
              <p:nvPr/>
            </p:nvSpPr>
            <p:spPr bwMode="auto">
              <a:xfrm>
                <a:off x="2986105" y="538795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B00"/>
              </a:solidFill>
              <a:ln w="9525" cap="rnd">
                <a:noFill/>
                <a:round/>
                <a:headEnd/>
                <a:tailEnd/>
              </a:ln>
            </p:spPr>
            <p:txBody>
              <a:bodyPr/>
              <a:lstStyle/>
              <a:p>
                <a:endParaRPr lang="es-ES"/>
              </a:p>
            </p:txBody>
          </p:sp>
          <p:sp>
            <p:nvSpPr>
              <p:cNvPr id="172" name="Freeform 167"/>
              <p:cNvSpPr>
                <a:spLocks noChangeAspect="1"/>
              </p:cNvSpPr>
              <p:nvPr/>
            </p:nvSpPr>
            <p:spPr bwMode="auto">
              <a:xfrm>
                <a:off x="2986105" y="538911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C00"/>
              </a:solidFill>
              <a:ln w="9525" cap="rnd">
                <a:noFill/>
                <a:round/>
                <a:headEnd/>
                <a:tailEnd/>
              </a:ln>
            </p:spPr>
            <p:txBody>
              <a:bodyPr/>
              <a:lstStyle/>
              <a:p>
                <a:endParaRPr lang="es-ES"/>
              </a:p>
            </p:txBody>
          </p:sp>
          <p:sp>
            <p:nvSpPr>
              <p:cNvPr id="173" name="Freeform 168"/>
              <p:cNvSpPr>
                <a:spLocks noChangeAspect="1"/>
              </p:cNvSpPr>
              <p:nvPr/>
            </p:nvSpPr>
            <p:spPr bwMode="auto">
              <a:xfrm>
                <a:off x="2986105" y="539027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C00"/>
              </a:solidFill>
              <a:ln w="9525" cap="rnd">
                <a:noFill/>
                <a:round/>
                <a:headEnd/>
                <a:tailEnd/>
              </a:ln>
            </p:spPr>
            <p:txBody>
              <a:bodyPr/>
              <a:lstStyle/>
              <a:p>
                <a:endParaRPr lang="es-ES"/>
              </a:p>
            </p:txBody>
          </p:sp>
          <p:sp>
            <p:nvSpPr>
              <p:cNvPr id="174" name="Freeform 169"/>
              <p:cNvSpPr>
                <a:spLocks noChangeAspect="1"/>
              </p:cNvSpPr>
              <p:nvPr/>
            </p:nvSpPr>
            <p:spPr bwMode="auto">
              <a:xfrm>
                <a:off x="2986105" y="539259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C00"/>
              </a:solidFill>
              <a:ln w="9525" cap="rnd">
                <a:noFill/>
                <a:round/>
                <a:headEnd/>
                <a:tailEnd/>
              </a:ln>
            </p:spPr>
            <p:txBody>
              <a:bodyPr/>
              <a:lstStyle/>
              <a:p>
                <a:endParaRPr lang="es-ES"/>
              </a:p>
            </p:txBody>
          </p:sp>
          <p:sp>
            <p:nvSpPr>
              <p:cNvPr id="175" name="Freeform 170"/>
              <p:cNvSpPr>
                <a:spLocks noChangeAspect="1"/>
              </p:cNvSpPr>
              <p:nvPr/>
            </p:nvSpPr>
            <p:spPr bwMode="auto">
              <a:xfrm>
                <a:off x="2986105" y="539375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D00"/>
              </a:solidFill>
              <a:ln w="9525" cap="rnd">
                <a:noFill/>
                <a:round/>
                <a:headEnd/>
                <a:tailEnd/>
              </a:ln>
            </p:spPr>
            <p:txBody>
              <a:bodyPr/>
              <a:lstStyle/>
              <a:p>
                <a:endParaRPr lang="es-ES"/>
              </a:p>
            </p:txBody>
          </p:sp>
          <p:sp>
            <p:nvSpPr>
              <p:cNvPr id="176" name="Freeform 171"/>
              <p:cNvSpPr>
                <a:spLocks noChangeAspect="1"/>
              </p:cNvSpPr>
              <p:nvPr/>
            </p:nvSpPr>
            <p:spPr bwMode="auto">
              <a:xfrm>
                <a:off x="2986105" y="539491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D00"/>
              </a:solidFill>
              <a:ln w="9525" cap="rnd">
                <a:noFill/>
                <a:round/>
                <a:headEnd/>
                <a:tailEnd/>
              </a:ln>
            </p:spPr>
            <p:txBody>
              <a:bodyPr/>
              <a:lstStyle/>
              <a:p>
                <a:endParaRPr lang="es-ES"/>
              </a:p>
            </p:txBody>
          </p:sp>
          <p:sp>
            <p:nvSpPr>
              <p:cNvPr id="177" name="Freeform 172"/>
              <p:cNvSpPr>
                <a:spLocks noChangeAspect="1"/>
              </p:cNvSpPr>
              <p:nvPr/>
            </p:nvSpPr>
            <p:spPr bwMode="auto">
              <a:xfrm>
                <a:off x="2986105" y="539608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E00"/>
              </a:solidFill>
              <a:ln w="9525" cap="rnd">
                <a:noFill/>
                <a:round/>
                <a:headEnd/>
                <a:tailEnd/>
              </a:ln>
            </p:spPr>
            <p:txBody>
              <a:bodyPr/>
              <a:lstStyle/>
              <a:p>
                <a:endParaRPr lang="es-ES"/>
              </a:p>
            </p:txBody>
          </p:sp>
          <p:sp>
            <p:nvSpPr>
              <p:cNvPr id="178" name="Freeform 173"/>
              <p:cNvSpPr>
                <a:spLocks noChangeAspect="1"/>
              </p:cNvSpPr>
              <p:nvPr/>
            </p:nvSpPr>
            <p:spPr bwMode="auto">
              <a:xfrm>
                <a:off x="2986105" y="539782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E00"/>
              </a:solidFill>
              <a:ln w="9525" cap="rnd">
                <a:noFill/>
                <a:round/>
                <a:headEnd/>
                <a:tailEnd/>
              </a:ln>
            </p:spPr>
            <p:txBody>
              <a:bodyPr/>
              <a:lstStyle/>
              <a:p>
                <a:endParaRPr lang="es-ES"/>
              </a:p>
            </p:txBody>
          </p:sp>
          <p:sp>
            <p:nvSpPr>
              <p:cNvPr id="179" name="Freeform 174"/>
              <p:cNvSpPr>
                <a:spLocks noChangeAspect="1"/>
              </p:cNvSpPr>
              <p:nvPr/>
            </p:nvSpPr>
            <p:spPr bwMode="auto">
              <a:xfrm>
                <a:off x="2986105" y="539898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E00"/>
              </a:solidFill>
              <a:ln w="9525" cap="rnd">
                <a:noFill/>
                <a:round/>
                <a:headEnd/>
                <a:tailEnd/>
              </a:ln>
            </p:spPr>
            <p:txBody>
              <a:bodyPr/>
              <a:lstStyle/>
              <a:p>
                <a:endParaRPr lang="es-ES"/>
              </a:p>
            </p:txBody>
          </p:sp>
          <p:sp>
            <p:nvSpPr>
              <p:cNvPr id="180" name="Freeform 175"/>
              <p:cNvSpPr>
                <a:spLocks noChangeAspect="1"/>
              </p:cNvSpPr>
              <p:nvPr/>
            </p:nvSpPr>
            <p:spPr bwMode="auto">
              <a:xfrm>
                <a:off x="2986105" y="540014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F00"/>
              </a:solidFill>
              <a:ln w="9525" cap="rnd">
                <a:noFill/>
                <a:round/>
                <a:headEnd/>
                <a:tailEnd/>
              </a:ln>
            </p:spPr>
            <p:txBody>
              <a:bodyPr/>
              <a:lstStyle/>
              <a:p>
                <a:endParaRPr lang="es-ES"/>
              </a:p>
            </p:txBody>
          </p:sp>
          <p:sp>
            <p:nvSpPr>
              <p:cNvPr id="181" name="Freeform 176"/>
              <p:cNvSpPr>
                <a:spLocks noChangeAspect="1"/>
              </p:cNvSpPr>
              <p:nvPr/>
            </p:nvSpPr>
            <p:spPr bwMode="auto">
              <a:xfrm>
                <a:off x="2986105" y="540247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F00"/>
              </a:solidFill>
              <a:ln w="9525" cap="rnd">
                <a:noFill/>
                <a:round/>
                <a:headEnd/>
                <a:tailEnd/>
              </a:ln>
            </p:spPr>
            <p:txBody>
              <a:bodyPr/>
              <a:lstStyle/>
              <a:p>
                <a:endParaRPr lang="es-ES"/>
              </a:p>
            </p:txBody>
          </p:sp>
          <p:sp>
            <p:nvSpPr>
              <p:cNvPr id="182" name="Freeform 177"/>
              <p:cNvSpPr>
                <a:spLocks noChangeAspect="1"/>
              </p:cNvSpPr>
              <p:nvPr/>
            </p:nvSpPr>
            <p:spPr bwMode="auto">
              <a:xfrm>
                <a:off x="2986105" y="540363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DF00"/>
              </a:solidFill>
              <a:ln w="9525" cap="rnd">
                <a:noFill/>
                <a:round/>
                <a:headEnd/>
                <a:tailEnd/>
              </a:ln>
            </p:spPr>
            <p:txBody>
              <a:bodyPr/>
              <a:lstStyle/>
              <a:p>
                <a:endParaRPr lang="es-ES"/>
              </a:p>
            </p:txBody>
          </p:sp>
          <p:sp>
            <p:nvSpPr>
              <p:cNvPr id="183" name="Freeform 178"/>
              <p:cNvSpPr>
                <a:spLocks noChangeAspect="1"/>
              </p:cNvSpPr>
              <p:nvPr/>
            </p:nvSpPr>
            <p:spPr bwMode="auto">
              <a:xfrm>
                <a:off x="2986105" y="540479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000"/>
              </a:solidFill>
              <a:ln w="9525" cap="rnd">
                <a:noFill/>
                <a:round/>
                <a:headEnd/>
                <a:tailEnd/>
              </a:ln>
            </p:spPr>
            <p:txBody>
              <a:bodyPr/>
              <a:lstStyle/>
              <a:p>
                <a:endParaRPr lang="es-ES"/>
              </a:p>
            </p:txBody>
          </p:sp>
          <p:sp>
            <p:nvSpPr>
              <p:cNvPr id="184" name="Freeform 179"/>
              <p:cNvSpPr>
                <a:spLocks noChangeAspect="1"/>
              </p:cNvSpPr>
              <p:nvPr/>
            </p:nvSpPr>
            <p:spPr bwMode="auto">
              <a:xfrm>
                <a:off x="2986105" y="540595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000"/>
              </a:solidFill>
              <a:ln w="9525" cap="rnd">
                <a:noFill/>
                <a:round/>
                <a:headEnd/>
                <a:tailEnd/>
              </a:ln>
            </p:spPr>
            <p:txBody>
              <a:bodyPr/>
              <a:lstStyle/>
              <a:p>
                <a:endParaRPr lang="es-ES"/>
              </a:p>
            </p:txBody>
          </p:sp>
          <p:sp>
            <p:nvSpPr>
              <p:cNvPr id="185" name="Freeform 180"/>
              <p:cNvSpPr>
                <a:spLocks noChangeAspect="1"/>
              </p:cNvSpPr>
              <p:nvPr/>
            </p:nvSpPr>
            <p:spPr bwMode="auto">
              <a:xfrm>
                <a:off x="2986105" y="540827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100"/>
              </a:solidFill>
              <a:ln w="9525" cap="rnd">
                <a:noFill/>
                <a:round/>
                <a:headEnd/>
                <a:tailEnd/>
              </a:ln>
            </p:spPr>
            <p:txBody>
              <a:bodyPr/>
              <a:lstStyle/>
              <a:p>
                <a:endParaRPr lang="es-ES"/>
              </a:p>
            </p:txBody>
          </p:sp>
          <p:sp>
            <p:nvSpPr>
              <p:cNvPr id="186" name="Freeform 181"/>
              <p:cNvSpPr>
                <a:spLocks noChangeAspect="1"/>
              </p:cNvSpPr>
              <p:nvPr/>
            </p:nvSpPr>
            <p:spPr bwMode="auto">
              <a:xfrm>
                <a:off x="2986105" y="540943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100"/>
              </a:solidFill>
              <a:ln w="9525" cap="rnd">
                <a:noFill/>
                <a:round/>
                <a:headEnd/>
                <a:tailEnd/>
              </a:ln>
            </p:spPr>
            <p:txBody>
              <a:bodyPr/>
              <a:lstStyle/>
              <a:p>
                <a:endParaRPr lang="es-ES"/>
              </a:p>
            </p:txBody>
          </p:sp>
          <p:sp>
            <p:nvSpPr>
              <p:cNvPr id="187" name="Freeform 182"/>
              <p:cNvSpPr>
                <a:spLocks noChangeAspect="1"/>
              </p:cNvSpPr>
              <p:nvPr/>
            </p:nvSpPr>
            <p:spPr bwMode="auto">
              <a:xfrm>
                <a:off x="2986105" y="541002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100"/>
              </a:solidFill>
              <a:ln w="9525" cap="rnd">
                <a:noFill/>
                <a:round/>
                <a:headEnd/>
                <a:tailEnd/>
              </a:ln>
            </p:spPr>
            <p:txBody>
              <a:bodyPr/>
              <a:lstStyle/>
              <a:p>
                <a:endParaRPr lang="es-ES"/>
              </a:p>
            </p:txBody>
          </p:sp>
          <p:sp>
            <p:nvSpPr>
              <p:cNvPr id="188" name="Freeform 183"/>
              <p:cNvSpPr>
                <a:spLocks noChangeAspect="1"/>
              </p:cNvSpPr>
              <p:nvPr/>
            </p:nvSpPr>
            <p:spPr bwMode="auto">
              <a:xfrm>
                <a:off x="2986105" y="541118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200"/>
              </a:solidFill>
              <a:ln w="9525" cap="rnd">
                <a:noFill/>
                <a:round/>
                <a:headEnd/>
                <a:tailEnd/>
              </a:ln>
            </p:spPr>
            <p:txBody>
              <a:bodyPr/>
              <a:lstStyle/>
              <a:p>
                <a:endParaRPr lang="es-ES"/>
              </a:p>
            </p:txBody>
          </p:sp>
          <p:sp>
            <p:nvSpPr>
              <p:cNvPr id="189" name="Freeform 184"/>
              <p:cNvSpPr>
                <a:spLocks noChangeAspect="1"/>
              </p:cNvSpPr>
              <p:nvPr/>
            </p:nvSpPr>
            <p:spPr bwMode="auto">
              <a:xfrm>
                <a:off x="2986105" y="541350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200"/>
              </a:solidFill>
              <a:ln w="9525" cap="rnd">
                <a:noFill/>
                <a:round/>
                <a:headEnd/>
                <a:tailEnd/>
              </a:ln>
            </p:spPr>
            <p:txBody>
              <a:bodyPr/>
              <a:lstStyle/>
              <a:p>
                <a:endParaRPr lang="es-ES"/>
              </a:p>
            </p:txBody>
          </p:sp>
          <p:sp>
            <p:nvSpPr>
              <p:cNvPr id="190" name="Freeform 185"/>
              <p:cNvSpPr>
                <a:spLocks noChangeAspect="1"/>
              </p:cNvSpPr>
              <p:nvPr/>
            </p:nvSpPr>
            <p:spPr bwMode="auto">
              <a:xfrm>
                <a:off x="2986105" y="541466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300"/>
              </a:solidFill>
              <a:ln w="9525" cap="rnd">
                <a:noFill/>
                <a:round/>
                <a:headEnd/>
                <a:tailEnd/>
              </a:ln>
            </p:spPr>
            <p:txBody>
              <a:bodyPr/>
              <a:lstStyle/>
              <a:p>
                <a:endParaRPr lang="es-ES"/>
              </a:p>
            </p:txBody>
          </p:sp>
          <p:sp>
            <p:nvSpPr>
              <p:cNvPr id="191" name="Freeform 186"/>
              <p:cNvSpPr>
                <a:spLocks noChangeAspect="1"/>
              </p:cNvSpPr>
              <p:nvPr/>
            </p:nvSpPr>
            <p:spPr bwMode="auto">
              <a:xfrm>
                <a:off x="2986105" y="541582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300"/>
              </a:solidFill>
              <a:ln w="9525" cap="rnd">
                <a:noFill/>
                <a:round/>
                <a:headEnd/>
                <a:tailEnd/>
              </a:ln>
            </p:spPr>
            <p:txBody>
              <a:bodyPr/>
              <a:lstStyle/>
              <a:p>
                <a:endParaRPr lang="es-ES"/>
              </a:p>
            </p:txBody>
          </p:sp>
          <p:sp>
            <p:nvSpPr>
              <p:cNvPr id="192" name="Freeform 187"/>
              <p:cNvSpPr>
                <a:spLocks noChangeAspect="1"/>
              </p:cNvSpPr>
              <p:nvPr/>
            </p:nvSpPr>
            <p:spPr bwMode="auto">
              <a:xfrm>
                <a:off x="2986105" y="541815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300"/>
              </a:solidFill>
              <a:ln w="9525" cap="rnd">
                <a:noFill/>
                <a:round/>
                <a:headEnd/>
                <a:tailEnd/>
              </a:ln>
            </p:spPr>
            <p:txBody>
              <a:bodyPr/>
              <a:lstStyle/>
              <a:p>
                <a:endParaRPr lang="es-ES"/>
              </a:p>
            </p:txBody>
          </p:sp>
          <p:sp>
            <p:nvSpPr>
              <p:cNvPr id="193" name="Freeform 188"/>
              <p:cNvSpPr>
                <a:spLocks noChangeAspect="1"/>
              </p:cNvSpPr>
              <p:nvPr/>
            </p:nvSpPr>
            <p:spPr bwMode="auto">
              <a:xfrm>
                <a:off x="2986105" y="541931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400"/>
              </a:solidFill>
              <a:ln w="9525" cap="rnd">
                <a:noFill/>
                <a:round/>
                <a:headEnd/>
                <a:tailEnd/>
              </a:ln>
            </p:spPr>
            <p:txBody>
              <a:bodyPr/>
              <a:lstStyle/>
              <a:p>
                <a:endParaRPr lang="es-ES"/>
              </a:p>
            </p:txBody>
          </p:sp>
          <p:sp>
            <p:nvSpPr>
              <p:cNvPr id="194" name="Freeform 189"/>
              <p:cNvSpPr>
                <a:spLocks noChangeAspect="1"/>
              </p:cNvSpPr>
              <p:nvPr/>
            </p:nvSpPr>
            <p:spPr bwMode="auto">
              <a:xfrm>
                <a:off x="2986105" y="542047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400"/>
              </a:solidFill>
              <a:ln w="9525" cap="rnd">
                <a:noFill/>
                <a:round/>
                <a:headEnd/>
                <a:tailEnd/>
              </a:ln>
            </p:spPr>
            <p:txBody>
              <a:bodyPr/>
              <a:lstStyle/>
              <a:p>
                <a:endParaRPr lang="es-ES"/>
              </a:p>
            </p:txBody>
          </p:sp>
          <p:sp>
            <p:nvSpPr>
              <p:cNvPr id="195" name="Freeform 190"/>
              <p:cNvSpPr>
                <a:spLocks noChangeAspect="1"/>
              </p:cNvSpPr>
              <p:nvPr/>
            </p:nvSpPr>
            <p:spPr bwMode="auto">
              <a:xfrm>
                <a:off x="2986105" y="542163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500"/>
              </a:solidFill>
              <a:ln w="9525" cap="rnd">
                <a:noFill/>
                <a:round/>
                <a:headEnd/>
                <a:tailEnd/>
              </a:ln>
            </p:spPr>
            <p:txBody>
              <a:bodyPr/>
              <a:lstStyle/>
              <a:p>
                <a:endParaRPr lang="es-ES"/>
              </a:p>
            </p:txBody>
          </p:sp>
          <p:sp>
            <p:nvSpPr>
              <p:cNvPr id="196" name="Freeform 191"/>
              <p:cNvSpPr>
                <a:spLocks noChangeAspect="1"/>
              </p:cNvSpPr>
              <p:nvPr/>
            </p:nvSpPr>
            <p:spPr bwMode="auto">
              <a:xfrm>
                <a:off x="2986105" y="542337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500"/>
              </a:solidFill>
              <a:ln w="9525" cap="rnd">
                <a:noFill/>
                <a:round/>
                <a:headEnd/>
                <a:tailEnd/>
              </a:ln>
            </p:spPr>
            <p:txBody>
              <a:bodyPr/>
              <a:lstStyle/>
              <a:p>
                <a:endParaRPr lang="es-ES"/>
              </a:p>
            </p:txBody>
          </p:sp>
          <p:sp>
            <p:nvSpPr>
              <p:cNvPr id="197" name="Freeform 192"/>
              <p:cNvSpPr>
                <a:spLocks noChangeAspect="1"/>
              </p:cNvSpPr>
              <p:nvPr/>
            </p:nvSpPr>
            <p:spPr bwMode="auto">
              <a:xfrm>
                <a:off x="2986105" y="542454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500"/>
              </a:solidFill>
              <a:ln w="9525" cap="rnd">
                <a:noFill/>
                <a:round/>
                <a:headEnd/>
                <a:tailEnd/>
              </a:ln>
            </p:spPr>
            <p:txBody>
              <a:bodyPr/>
              <a:lstStyle/>
              <a:p>
                <a:endParaRPr lang="es-ES"/>
              </a:p>
            </p:txBody>
          </p:sp>
          <p:sp>
            <p:nvSpPr>
              <p:cNvPr id="198" name="Freeform 193"/>
              <p:cNvSpPr>
                <a:spLocks noChangeAspect="1"/>
              </p:cNvSpPr>
              <p:nvPr/>
            </p:nvSpPr>
            <p:spPr bwMode="auto">
              <a:xfrm>
                <a:off x="2986105" y="542570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600"/>
              </a:solidFill>
              <a:ln w="9525" cap="rnd">
                <a:noFill/>
                <a:round/>
                <a:headEnd/>
                <a:tailEnd/>
              </a:ln>
            </p:spPr>
            <p:txBody>
              <a:bodyPr/>
              <a:lstStyle/>
              <a:p>
                <a:endParaRPr lang="es-ES"/>
              </a:p>
            </p:txBody>
          </p:sp>
          <p:sp>
            <p:nvSpPr>
              <p:cNvPr id="199" name="Freeform 194"/>
              <p:cNvSpPr>
                <a:spLocks noChangeAspect="1"/>
              </p:cNvSpPr>
              <p:nvPr/>
            </p:nvSpPr>
            <p:spPr bwMode="auto">
              <a:xfrm>
                <a:off x="2986105" y="542686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600"/>
              </a:solidFill>
              <a:ln w="9525" cap="rnd">
                <a:noFill/>
                <a:round/>
                <a:headEnd/>
                <a:tailEnd/>
              </a:ln>
            </p:spPr>
            <p:txBody>
              <a:bodyPr/>
              <a:lstStyle/>
              <a:p>
                <a:endParaRPr lang="es-ES"/>
              </a:p>
            </p:txBody>
          </p:sp>
          <p:sp>
            <p:nvSpPr>
              <p:cNvPr id="200" name="Freeform 195"/>
              <p:cNvSpPr>
                <a:spLocks noChangeAspect="1"/>
              </p:cNvSpPr>
              <p:nvPr/>
            </p:nvSpPr>
            <p:spPr bwMode="auto">
              <a:xfrm>
                <a:off x="2986105" y="542918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700"/>
              </a:solidFill>
              <a:ln w="9525" cap="rnd">
                <a:noFill/>
                <a:round/>
                <a:headEnd/>
                <a:tailEnd/>
              </a:ln>
            </p:spPr>
            <p:txBody>
              <a:bodyPr/>
              <a:lstStyle/>
              <a:p>
                <a:endParaRPr lang="es-ES"/>
              </a:p>
            </p:txBody>
          </p:sp>
          <p:sp>
            <p:nvSpPr>
              <p:cNvPr id="201" name="Freeform 196"/>
              <p:cNvSpPr>
                <a:spLocks noChangeAspect="1"/>
              </p:cNvSpPr>
              <p:nvPr/>
            </p:nvSpPr>
            <p:spPr bwMode="auto">
              <a:xfrm>
                <a:off x="2986105" y="543034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700"/>
              </a:solidFill>
              <a:ln w="9525" cap="rnd">
                <a:noFill/>
                <a:round/>
                <a:headEnd/>
                <a:tailEnd/>
              </a:ln>
            </p:spPr>
            <p:txBody>
              <a:bodyPr/>
              <a:lstStyle/>
              <a:p>
                <a:endParaRPr lang="es-ES"/>
              </a:p>
            </p:txBody>
          </p:sp>
          <p:sp>
            <p:nvSpPr>
              <p:cNvPr id="202" name="Freeform 197"/>
              <p:cNvSpPr>
                <a:spLocks noChangeAspect="1"/>
              </p:cNvSpPr>
              <p:nvPr/>
            </p:nvSpPr>
            <p:spPr bwMode="auto">
              <a:xfrm>
                <a:off x="2986105" y="543150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700"/>
              </a:solidFill>
              <a:ln w="9525" cap="rnd">
                <a:noFill/>
                <a:round/>
                <a:headEnd/>
                <a:tailEnd/>
              </a:ln>
            </p:spPr>
            <p:txBody>
              <a:bodyPr/>
              <a:lstStyle/>
              <a:p>
                <a:endParaRPr lang="es-ES"/>
              </a:p>
            </p:txBody>
          </p:sp>
          <p:sp>
            <p:nvSpPr>
              <p:cNvPr id="203" name="Freeform 198"/>
              <p:cNvSpPr>
                <a:spLocks noChangeAspect="1"/>
              </p:cNvSpPr>
              <p:nvPr/>
            </p:nvSpPr>
            <p:spPr bwMode="auto">
              <a:xfrm>
                <a:off x="2986105" y="543267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800"/>
              </a:solidFill>
              <a:ln w="9525" cap="rnd">
                <a:noFill/>
                <a:round/>
                <a:headEnd/>
                <a:tailEnd/>
              </a:ln>
            </p:spPr>
            <p:txBody>
              <a:bodyPr/>
              <a:lstStyle/>
              <a:p>
                <a:endParaRPr lang="es-ES"/>
              </a:p>
            </p:txBody>
          </p:sp>
          <p:sp>
            <p:nvSpPr>
              <p:cNvPr id="204" name="Freeform 199"/>
              <p:cNvSpPr>
                <a:spLocks noChangeAspect="1"/>
              </p:cNvSpPr>
              <p:nvPr/>
            </p:nvSpPr>
            <p:spPr bwMode="auto">
              <a:xfrm>
                <a:off x="2986105" y="543499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800"/>
              </a:solidFill>
              <a:ln w="9525" cap="rnd">
                <a:noFill/>
                <a:round/>
                <a:headEnd/>
                <a:tailEnd/>
              </a:ln>
            </p:spPr>
            <p:txBody>
              <a:bodyPr/>
              <a:lstStyle/>
              <a:p>
                <a:endParaRPr lang="es-ES"/>
              </a:p>
            </p:txBody>
          </p:sp>
          <p:sp>
            <p:nvSpPr>
              <p:cNvPr id="205" name="Freeform 200"/>
              <p:cNvSpPr>
                <a:spLocks noChangeAspect="1"/>
              </p:cNvSpPr>
              <p:nvPr/>
            </p:nvSpPr>
            <p:spPr bwMode="auto">
              <a:xfrm>
                <a:off x="2986105" y="543557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800"/>
              </a:solidFill>
              <a:ln w="9525" cap="rnd">
                <a:noFill/>
                <a:round/>
                <a:headEnd/>
                <a:tailEnd/>
              </a:ln>
            </p:spPr>
            <p:txBody>
              <a:bodyPr/>
              <a:lstStyle/>
              <a:p>
                <a:endParaRPr lang="es-ES"/>
              </a:p>
            </p:txBody>
          </p:sp>
          <p:sp>
            <p:nvSpPr>
              <p:cNvPr id="206" name="Freeform 201"/>
              <p:cNvSpPr>
                <a:spLocks noChangeAspect="1"/>
              </p:cNvSpPr>
              <p:nvPr/>
            </p:nvSpPr>
            <p:spPr bwMode="auto">
              <a:xfrm>
                <a:off x="2986105" y="543673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900"/>
              </a:solidFill>
              <a:ln w="9525" cap="rnd">
                <a:noFill/>
                <a:round/>
                <a:headEnd/>
                <a:tailEnd/>
              </a:ln>
            </p:spPr>
            <p:txBody>
              <a:bodyPr/>
              <a:lstStyle/>
              <a:p>
                <a:endParaRPr lang="es-ES"/>
              </a:p>
            </p:txBody>
          </p:sp>
          <p:sp>
            <p:nvSpPr>
              <p:cNvPr id="207" name="Freeform 202"/>
              <p:cNvSpPr>
                <a:spLocks noChangeAspect="1"/>
              </p:cNvSpPr>
              <p:nvPr/>
            </p:nvSpPr>
            <p:spPr bwMode="auto">
              <a:xfrm>
                <a:off x="2986105" y="543906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900"/>
              </a:solidFill>
              <a:ln w="9525" cap="rnd">
                <a:noFill/>
                <a:round/>
                <a:headEnd/>
                <a:tailEnd/>
              </a:ln>
            </p:spPr>
            <p:txBody>
              <a:bodyPr/>
              <a:lstStyle/>
              <a:p>
                <a:endParaRPr lang="es-ES"/>
              </a:p>
            </p:txBody>
          </p:sp>
          <p:sp>
            <p:nvSpPr>
              <p:cNvPr id="208" name="Freeform 203"/>
              <p:cNvSpPr>
                <a:spLocks noChangeAspect="1"/>
              </p:cNvSpPr>
              <p:nvPr/>
            </p:nvSpPr>
            <p:spPr bwMode="auto">
              <a:xfrm>
                <a:off x="2986105" y="544022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A00"/>
              </a:solidFill>
              <a:ln w="9525" cap="rnd">
                <a:noFill/>
                <a:round/>
                <a:headEnd/>
                <a:tailEnd/>
              </a:ln>
            </p:spPr>
            <p:txBody>
              <a:bodyPr/>
              <a:lstStyle/>
              <a:p>
                <a:endParaRPr lang="es-ES"/>
              </a:p>
            </p:txBody>
          </p:sp>
          <p:sp>
            <p:nvSpPr>
              <p:cNvPr id="209" name="Freeform 204"/>
              <p:cNvSpPr>
                <a:spLocks noChangeAspect="1"/>
              </p:cNvSpPr>
              <p:nvPr/>
            </p:nvSpPr>
            <p:spPr bwMode="auto">
              <a:xfrm>
                <a:off x="2986105" y="544138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A00"/>
              </a:solidFill>
              <a:ln w="9525" cap="rnd">
                <a:noFill/>
                <a:round/>
                <a:headEnd/>
                <a:tailEnd/>
              </a:ln>
            </p:spPr>
            <p:txBody>
              <a:bodyPr/>
              <a:lstStyle/>
              <a:p>
                <a:endParaRPr lang="es-ES"/>
              </a:p>
            </p:txBody>
          </p:sp>
          <p:sp>
            <p:nvSpPr>
              <p:cNvPr id="210" name="Freeform 205"/>
              <p:cNvSpPr>
                <a:spLocks noChangeAspect="1"/>
              </p:cNvSpPr>
              <p:nvPr/>
            </p:nvSpPr>
            <p:spPr bwMode="auto">
              <a:xfrm>
                <a:off x="2986105" y="544254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A00"/>
              </a:solidFill>
              <a:ln w="9525" cap="rnd">
                <a:noFill/>
                <a:round/>
                <a:headEnd/>
                <a:tailEnd/>
              </a:ln>
            </p:spPr>
            <p:txBody>
              <a:bodyPr/>
              <a:lstStyle/>
              <a:p>
                <a:endParaRPr lang="es-ES"/>
              </a:p>
            </p:txBody>
          </p:sp>
          <p:sp>
            <p:nvSpPr>
              <p:cNvPr id="211" name="Freeform 206"/>
              <p:cNvSpPr>
                <a:spLocks noChangeAspect="1"/>
              </p:cNvSpPr>
              <p:nvPr/>
            </p:nvSpPr>
            <p:spPr bwMode="auto">
              <a:xfrm>
                <a:off x="2986105" y="544486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B00"/>
              </a:solidFill>
              <a:ln w="9525" cap="rnd">
                <a:noFill/>
                <a:round/>
                <a:headEnd/>
                <a:tailEnd/>
              </a:ln>
            </p:spPr>
            <p:txBody>
              <a:bodyPr/>
              <a:lstStyle/>
              <a:p>
                <a:endParaRPr lang="es-ES"/>
              </a:p>
            </p:txBody>
          </p:sp>
          <p:sp>
            <p:nvSpPr>
              <p:cNvPr id="212" name="Freeform 207"/>
              <p:cNvSpPr>
                <a:spLocks noChangeAspect="1"/>
              </p:cNvSpPr>
              <p:nvPr/>
            </p:nvSpPr>
            <p:spPr bwMode="auto">
              <a:xfrm>
                <a:off x="2986105" y="544602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B00"/>
              </a:solidFill>
              <a:ln w="9525" cap="rnd">
                <a:noFill/>
                <a:round/>
                <a:headEnd/>
                <a:tailEnd/>
              </a:ln>
            </p:spPr>
            <p:txBody>
              <a:bodyPr/>
              <a:lstStyle/>
              <a:p>
                <a:endParaRPr lang="es-ES"/>
              </a:p>
            </p:txBody>
          </p:sp>
          <p:sp>
            <p:nvSpPr>
              <p:cNvPr id="213" name="Freeform 208"/>
              <p:cNvSpPr>
                <a:spLocks noChangeAspect="1"/>
              </p:cNvSpPr>
              <p:nvPr/>
            </p:nvSpPr>
            <p:spPr bwMode="auto">
              <a:xfrm>
                <a:off x="2986105" y="544719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C00"/>
              </a:solidFill>
              <a:ln w="9525" cap="rnd">
                <a:noFill/>
                <a:round/>
                <a:headEnd/>
                <a:tailEnd/>
              </a:ln>
            </p:spPr>
            <p:txBody>
              <a:bodyPr/>
              <a:lstStyle/>
              <a:p>
                <a:endParaRPr lang="es-ES"/>
              </a:p>
            </p:txBody>
          </p:sp>
          <p:sp>
            <p:nvSpPr>
              <p:cNvPr id="214" name="Freeform 209"/>
              <p:cNvSpPr>
                <a:spLocks noChangeAspect="1"/>
              </p:cNvSpPr>
              <p:nvPr/>
            </p:nvSpPr>
            <p:spPr bwMode="auto">
              <a:xfrm>
                <a:off x="2986105" y="544835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C00"/>
              </a:solidFill>
              <a:ln w="9525" cap="rnd">
                <a:noFill/>
                <a:round/>
                <a:headEnd/>
                <a:tailEnd/>
              </a:ln>
            </p:spPr>
            <p:txBody>
              <a:bodyPr/>
              <a:lstStyle/>
              <a:p>
                <a:endParaRPr lang="es-ES"/>
              </a:p>
            </p:txBody>
          </p:sp>
          <p:sp>
            <p:nvSpPr>
              <p:cNvPr id="215" name="Freeform 210"/>
              <p:cNvSpPr>
                <a:spLocks noChangeAspect="1"/>
              </p:cNvSpPr>
              <p:nvPr/>
            </p:nvSpPr>
            <p:spPr bwMode="auto">
              <a:xfrm>
                <a:off x="2986105" y="545009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C00"/>
              </a:solidFill>
              <a:ln w="9525" cap="rnd">
                <a:noFill/>
                <a:round/>
                <a:headEnd/>
                <a:tailEnd/>
              </a:ln>
            </p:spPr>
            <p:txBody>
              <a:bodyPr/>
              <a:lstStyle/>
              <a:p>
                <a:endParaRPr lang="es-ES"/>
              </a:p>
            </p:txBody>
          </p:sp>
          <p:sp>
            <p:nvSpPr>
              <p:cNvPr id="216" name="Freeform 211"/>
              <p:cNvSpPr>
                <a:spLocks noChangeAspect="1"/>
              </p:cNvSpPr>
              <p:nvPr/>
            </p:nvSpPr>
            <p:spPr bwMode="auto">
              <a:xfrm>
                <a:off x="2986105" y="545125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D00"/>
              </a:solidFill>
              <a:ln w="9525" cap="rnd">
                <a:noFill/>
                <a:round/>
                <a:headEnd/>
                <a:tailEnd/>
              </a:ln>
            </p:spPr>
            <p:txBody>
              <a:bodyPr/>
              <a:lstStyle/>
              <a:p>
                <a:endParaRPr lang="es-ES"/>
              </a:p>
            </p:txBody>
          </p:sp>
          <p:sp>
            <p:nvSpPr>
              <p:cNvPr id="217" name="Freeform 212"/>
              <p:cNvSpPr>
                <a:spLocks noChangeAspect="1"/>
              </p:cNvSpPr>
              <p:nvPr/>
            </p:nvSpPr>
            <p:spPr bwMode="auto">
              <a:xfrm>
                <a:off x="2986105" y="545241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D00"/>
              </a:solidFill>
              <a:ln w="9525" cap="rnd">
                <a:noFill/>
                <a:round/>
                <a:headEnd/>
                <a:tailEnd/>
              </a:ln>
            </p:spPr>
            <p:txBody>
              <a:bodyPr/>
              <a:lstStyle/>
              <a:p>
                <a:endParaRPr lang="es-ES"/>
              </a:p>
            </p:txBody>
          </p:sp>
          <p:sp>
            <p:nvSpPr>
              <p:cNvPr id="218" name="Freeform 213"/>
              <p:cNvSpPr>
                <a:spLocks noChangeAspect="1"/>
              </p:cNvSpPr>
              <p:nvPr/>
            </p:nvSpPr>
            <p:spPr bwMode="auto">
              <a:xfrm>
                <a:off x="2986105" y="545474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E00"/>
              </a:solidFill>
              <a:ln w="9525" cap="rnd">
                <a:noFill/>
                <a:round/>
                <a:headEnd/>
                <a:tailEnd/>
              </a:ln>
            </p:spPr>
            <p:txBody>
              <a:bodyPr/>
              <a:lstStyle/>
              <a:p>
                <a:endParaRPr lang="es-ES"/>
              </a:p>
            </p:txBody>
          </p:sp>
          <p:sp>
            <p:nvSpPr>
              <p:cNvPr id="219" name="Freeform 214"/>
              <p:cNvSpPr>
                <a:spLocks noChangeAspect="1"/>
              </p:cNvSpPr>
              <p:nvPr/>
            </p:nvSpPr>
            <p:spPr bwMode="auto">
              <a:xfrm>
                <a:off x="2986105" y="545590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E00"/>
              </a:solidFill>
              <a:ln w="9525" cap="rnd">
                <a:noFill/>
                <a:round/>
                <a:headEnd/>
                <a:tailEnd/>
              </a:ln>
            </p:spPr>
            <p:txBody>
              <a:bodyPr/>
              <a:lstStyle/>
              <a:p>
                <a:endParaRPr lang="es-ES"/>
              </a:p>
            </p:txBody>
          </p:sp>
          <p:sp>
            <p:nvSpPr>
              <p:cNvPr id="220" name="Freeform 215"/>
              <p:cNvSpPr>
                <a:spLocks noChangeAspect="1"/>
              </p:cNvSpPr>
              <p:nvPr/>
            </p:nvSpPr>
            <p:spPr bwMode="auto">
              <a:xfrm>
                <a:off x="2986105" y="545706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E00"/>
              </a:solidFill>
              <a:ln w="9525" cap="rnd">
                <a:noFill/>
                <a:round/>
                <a:headEnd/>
                <a:tailEnd/>
              </a:ln>
            </p:spPr>
            <p:txBody>
              <a:bodyPr/>
              <a:lstStyle/>
              <a:p>
                <a:endParaRPr lang="es-ES"/>
              </a:p>
            </p:txBody>
          </p:sp>
          <p:sp>
            <p:nvSpPr>
              <p:cNvPr id="221" name="Freeform 216"/>
              <p:cNvSpPr>
                <a:spLocks noChangeAspect="1"/>
              </p:cNvSpPr>
              <p:nvPr/>
            </p:nvSpPr>
            <p:spPr bwMode="auto">
              <a:xfrm>
                <a:off x="2986105" y="545822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F00"/>
              </a:solidFill>
              <a:ln w="9525" cap="rnd">
                <a:noFill/>
                <a:round/>
                <a:headEnd/>
                <a:tailEnd/>
              </a:ln>
            </p:spPr>
            <p:txBody>
              <a:bodyPr/>
              <a:lstStyle/>
              <a:p>
                <a:endParaRPr lang="es-ES"/>
              </a:p>
            </p:txBody>
          </p:sp>
          <p:sp>
            <p:nvSpPr>
              <p:cNvPr id="222" name="Freeform 217"/>
              <p:cNvSpPr>
                <a:spLocks noChangeAspect="1"/>
              </p:cNvSpPr>
              <p:nvPr/>
            </p:nvSpPr>
            <p:spPr bwMode="auto">
              <a:xfrm>
                <a:off x="2986105" y="546054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F00"/>
              </a:solidFill>
              <a:ln w="9525" cap="rnd">
                <a:noFill/>
                <a:round/>
                <a:headEnd/>
                <a:tailEnd/>
              </a:ln>
            </p:spPr>
            <p:txBody>
              <a:bodyPr/>
              <a:lstStyle/>
              <a:p>
                <a:endParaRPr lang="es-ES"/>
              </a:p>
            </p:txBody>
          </p:sp>
          <p:sp>
            <p:nvSpPr>
              <p:cNvPr id="223" name="Freeform 218"/>
              <p:cNvSpPr>
                <a:spLocks noChangeAspect="1"/>
              </p:cNvSpPr>
              <p:nvPr/>
            </p:nvSpPr>
            <p:spPr bwMode="auto">
              <a:xfrm>
                <a:off x="2986105" y="546113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EF00"/>
              </a:solidFill>
              <a:ln w="9525" cap="rnd">
                <a:noFill/>
                <a:round/>
                <a:headEnd/>
                <a:tailEnd/>
              </a:ln>
            </p:spPr>
            <p:txBody>
              <a:bodyPr/>
              <a:lstStyle/>
              <a:p>
                <a:endParaRPr lang="es-ES"/>
              </a:p>
            </p:txBody>
          </p:sp>
          <p:sp>
            <p:nvSpPr>
              <p:cNvPr id="224" name="Freeform 219"/>
              <p:cNvSpPr>
                <a:spLocks noChangeAspect="1"/>
              </p:cNvSpPr>
              <p:nvPr/>
            </p:nvSpPr>
            <p:spPr bwMode="auto">
              <a:xfrm>
                <a:off x="2986105" y="546229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F000"/>
              </a:solidFill>
              <a:ln w="9525" cap="rnd">
                <a:noFill/>
                <a:round/>
                <a:headEnd/>
                <a:tailEnd/>
              </a:ln>
            </p:spPr>
            <p:txBody>
              <a:bodyPr/>
              <a:lstStyle/>
              <a:p>
                <a:endParaRPr lang="es-ES"/>
              </a:p>
            </p:txBody>
          </p:sp>
          <p:sp>
            <p:nvSpPr>
              <p:cNvPr id="225" name="Freeform 220"/>
              <p:cNvSpPr>
                <a:spLocks noChangeAspect="1"/>
              </p:cNvSpPr>
              <p:nvPr/>
            </p:nvSpPr>
            <p:spPr bwMode="auto">
              <a:xfrm>
                <a:off x="2986105" y="546345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F000"/>
              </a:solidFill>
              <a:ln w="9525" cap="rnd">
                <a:noFill/>
                <a:round/>
                <a:headEnd/>
                <a:tailEnd/>
              </a:ln>
            </p:spPr>
            <p:txBody>
              <a:bodyPr/>
              <a:lstStyle/>
              <a:p>
                <a:endParaRPr lang="es-ES"/>
              </a:p>
            </p:txBody>
          </p:sp>
          <p:sp>
            <p:nvSpPr>
              <p:cNvPr id="226" name="Freeform 221"/>
              <p:cNvSpPr>
                <a:spLocks noChangeAspect="1"/>
              </p:cNvSpPr>
              <p:nvPr/>
            </p:nvSpPr>
            <p:spPr bwMode="auto">
              <a:xfrm>
                <a:off x="2986105" y="546577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FFF100"/>
              </a:solidFill>
              <a:ln w="9525" cap="rnd">
                <a:noFill/>
                <a:round/>
                <a:headEnd/>
                <a:tailEnd/>
              </a:ln>
            </p:spPr>
            <p:txBody>
              <a:bodyPr/>
              <a:lstStyle/>
              <a:p>
                <a:endParaRPr lang="es-ES"/>
              </a:p>
            </p:txBody>
          </p:sp>
          <p:sp>
            <p:nvSpPr>
              <p:cNvPr id="227" name="Freeform 222"/>
              <p:cNvSpPr>
                <a:spLocks noChangeAspect="1"/>
              </p:cNvSpPr>
              <p:nvPr/>
            </p:nvSpPr>
            <p:spPr bwMode="auto">
              <a:xfrm>
                <a:off x="2986105" y="546693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28" name="Freeform 223"/>
              <p:cNvSpPr>
                <a:spLocks noChangeAspect="1"/>
              </p:cNvSpPr>
              <p:nvPr/>
            </p:nvSpPr>
            <p:spPr bwMode="auto">
              <a:xfrm>
                <a:off x="2986105" y="546809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29" name="Freeform 224"/>
              <p:cNvSpPr>
                <a:spLocks noChangeAspect="1"/>
              </p:cNvSpPr>
              <p:nvPr/>
            </p:nvSpPr>
            <p:spPr bwMode="auto">
              <a:xfrm>
                <a:off x="2986105" y="547042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30" name="Freeform 225"/>
              <p:cNvSpPr>
                <a:spLocks noChangeAspect="1"/>
              </p:cNvSpPr>
              <p:nvPr/>
            </p:nvSpPr>
            <p:spPr bwMode="auto">
              <a:xfrm>
                <a:off x="2986105" y="547158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31" name="Freeform 226"/>
              <p:cNvSpPr>
                <a:spLocks noChangeAspect="1"/>
              </p:cNvSpPr>
              <p:nvPr/>
            </p:nvSpPr>
            <p:spPr bwMode="auto">
              <a:xfrm>
                <a:off x="2986105" y="547274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32" name="Freeform 227"/>
              <p:cNvSpPr>
                <a:spLocks noChangeAspect="1"/>
              </p:cNvSpPr>
              <p:nvPr/>
            </p:nvSpPr>
            <p:spPr bwMode="auto">
              <a:xfrm>
                <a:off x="2986105" y="547390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33" name="Freeform 228"/>
              <p:cNvSpPr>
                <a:spLocks noChangeAspect="1"/>
              </p:cNvSpPr>
              <p:nvPr/>
            </p:nvSpPr>
            <p:spPr bwMode="auto">
              <a:xfrm>
                <a:off x="2986105" y="547564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34" name="Freeform 229"/>
              <p:cNvSpPr>
                <a:spLocks noChangeAspect="1"/>
              </p:cNvSpPr>
              <p:nvPr/>
            </p:nvSpPr>
            <p:spPr bwMode="auto">
              <a:xfrm>
                <a:off x="2986105" y="547681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35" name="Freeform 230"/>
              <p:cNvSpPr>
                <a:spLocks noChangeAspect="1"/>
              </p:cNvSpPr>
              <p:nvPr/>
            </p:nvSpPr>
            <p:spPr bwMode="auto">
              <a:xfrm>
                <a:off x="2986105" y="547797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36" name="Freeform 231"/>
              <p:cNvSpPr>
                <a:spLocks noChangeAspect="1"/>
              </p:cNvSpPr>
              <p:nvPr/>
            </p:nvSpPr>
            <p:spPr bwMode="auto">
              <a:xfrm>
                <a:off x="2986105" y="547913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37" name="Freeform 232"/>
              <p:cNvSpPr>
                <a:spLocks noChangeAspect="1"/>
              </p:cNvSpPr>
              <p:nvPr/>
            </p:nvSpPr>
            <p:spPr bwMode="auto">
              <a:xfrm>
                <a:off x="2986105" y="548145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38" name="Freeform 233"/>
              <p:cNvSpPr>
                <a:spLocks noChangeAspect="1"/>
              </p:cNvSpPr>
              <p:nvPr/>
            </p:nvSpPr>
            <p:spPr bwMode="auto">
              <a:xfrm>
                <a:off x="2986105" y="548261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39" name="Freeform 234"/>
              <p:cNvSpPr>
                <a:spLocks noChangeAspect="1"/>
              </p:cNvSpPr>
              <p:nvPr/>
            </p:nvSpPr>
            <p:spPr bwMode="auto">
              <a:xfrm>
                <a:off x="2986105" y="548378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40" name="Freeform 235"/>
              <p:cNvSpPr>
                <a:spLocks noChangeAspect="1"/>
              </p:cNvSpPr>
              <p:nvPr/>
            </p:nvSpPr>
            <p:spPr bwMode="auto">
              <a:xfrm>
                <a:off x="2986105" y="548494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41" name="Freeform 236"/>
              <p:cNvSpPr>
                <a:spLocks noChangeAspect="1"/>
              </p:cNvSpPr>
              <p:nvPr/>
            </p:nvSpPr>
            <p:spPr bwMode="auto">
              <a:xfrm>
                <a:off x="2986105" y="548668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42" name="Freeform 237"/>
              <p:cNvSpPr>
                <a:spLocks noChangeAspect="1"/>
              </p:cNvSpPr>
              <p:nvPr/>
            </p:nvSpPr>
            <p:spPr bwMode="auto">
              <a:xfrm>
                <a:off x="2986105" y="548784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43" name="Freeform 238"/>
              <p:cNvSpPr>
                <a:spLocks noChangeAspect="1"/>
              </p:cNvSpPr>
              <p:nvPr/>
            </p:nvSpPr>
            <p:spPr bwMode="auto">
              <a:xfrm>
                <a:off x="2986105" y="548900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44" name="Freeform 239"/>
              <p:cNvSpPr>
                <a:spLocks noChangeAspect="1"/>
              </p:cNvSpPr>
              <p:nvPr/>
            </p:nvSpPr>
            <p:spPr bwMode="auto">
              <a:xfrm>
                <a:off x="2986105" y="549133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45" name="Freeform 240"/>
              <p:cNvSpPr>
                <a:spLocks noChangeAspect="1"/>
              </p:cNvSpPr>
              <p:nvPr/>
            </p:nvSpPr>
            <p:spPr bwMode="auto">
              <a:xfrm>
                <a:off x="2986105" y="549249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46" name="Freeform 241"/>
              <p:cNvSpPr>
                <a:spLocks noChangeAspect="1"/>
              </p:cNvSpPr>
              <p:nvPr/>
            </p:nvSpPr>
            <p:spPr bwMode="auto">
              <a:xfrm>
                <a:off x="2986105" y="549365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47" name="Freeform 242"/>
              <p:cNvSpPr>
                <a:spLocks noChangeAspect="1"/>
              </p:cNvSpPr>
              <p:nvPr/>
            </p:nvSpPr>
            <p:spPr bwMode="auto">
              <a:xfrm>
                <a:off x="2986105" y="549481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48" name="Freeform 243"/>
              <p:cNvSpPr>
                <a:spLocks noChangeAspect="1"/>
              </p:cNvSpPr>
              <p:nvPr/>
            </p:nvSpPr>
            <p:spPr bwMode="auto">
              <a:xfrm>
                <a:off x="2986105" y="549713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49" name="Freeform 244"/>
              <p:cNvSpPr>
                <a:spLocks noChangeAspect="1"/>
              </p:cNvSpPr>
              <p:nvPr/>
            </p:nvSpPr>
            <p:spPr bwMode="auto">
              <a:xfrm>
                <a:off x="2986105" y="5498300"/>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50" name="Freeform 245"/>
              <p:cNvSpPr>
                <a:spLocks noChangeAspect="1"/>
              </p:cNvSpPr>
              <p:nvPr/>
            </p:nvSpPr>
            <p:spPr bwMode="auto">
              <a:xfrm>
                <a:off x="2986105" y="549946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51" name="Freeform 246"/>
              <p:cNvSpPr>
                <a:spLocks noChangeAspect="1"/>
              </p:cNvSpPr>
              <p:nvPr/>
            </p:nvSpPr>
            <p:spPr bwMode="auto">
              <a:xfrm>
                <a:off x="2986105" y="550004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52" name="Freeform 247"/>
              <p:cNvSpPr>
                <a:spLocks noChangeAspect="1"/>
              </p:cNvSpPr>
              <p:nvPr/>
            </p:nvSpPr>
            <p:spPr bwMode="auto">
              <a:xfrm>
                <a:off x="2986105" y="5502366"/>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53" name="Freeform 248"/>
              <p:cNvSpPr>
                <a:spLocks noChangeAspect="1"/>
              </p:cNvSpPr>
              <p:nvPr/>
            </p:nvSpPr>
            <p:spPr bwMode="auto">
              <a:xfrm>
                <a:off x="2986105" y="5503528"/>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54" name="Freeform 249"/>
              <p:cNvSpPr>
                <a:spLocks noChangeAspect="1"/>
              </p:cNvSpPr>
              <p:nvPr/>
            </p:nvSpPr>
            <p:spPr bwMode="auto">
              <a:xfrm>
                <a:off x="2986105" y="550468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55" name="Freeform 250"/>
              <p:cNvSpPr>
                <a:spLocks noChangeAspect="1"/>
              </p:cNvSpPr>
              <p:nvPr/>
            </p:nvSpPr>
            <p:spPr bwMode="auto">
              <a:xfrm>
                <a:off x="2986105" y="5507012"/>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56" name="Freeform 251"/>
              <p:cNvSpPr>
                <a:spLocks noChangeAspect="1"/>
              </p:cNvSpPr>
              <p:nvPr/>
            </p:nvSpPr>
            <p:spPr bwMode="auto">
              <a:xfrm>
                <a:off x="2986105" y="550817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57" name="Freeform 252"/>
              <p:cNvSpPr>
                <a:spLocks noChangeAspect="1"/>
              </p:cNvSpPr>
              <p:nvPr/>
            </p:nvSpPr>
            <p:spPr bwMode="auto">
              <a:xfrm>
                <a:off x="2986105" y="5509335"/>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58" name="Freeform 253"/>
              <p:cNvSpPr>
                <a:spLocks noChangeAspect="1"/>
              </p:cNvSpPr>
              <p:nvPr/>
            </p:nvSpPr>
            <p:spPr bwMode="auto">
              <a:xfrm>
                <a:off x="2986105" y="551049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59" name="Freeform 254"/>
              <p:cNvSpPr>
                <a:spLocks noChangeAspect="1"/>
              </p:cNvSpPr>
              <p:nvPr/>
            </p:nvSpPr>
            <p:spPr bwMode="auto">
              <a:xfrm>
                <a:off x="2986105" y="5512239"/>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60" name="Freeform 255"/>
              <p:cNvSpPr>
                <a:spLocks noChangeAspect="1"/>
              </p:cNvSpPr>
              <p:nvPr/>
            </p:nvSpPr>
            <p:spPr bwMode="auto">
              <a:xfrm>
                <a:off x="2986105" y="5513401"/>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61" name="Freeform 256"/>
              <p:cNvSpPr>
                <a:spLocks noChangeAspect="1"/>
              </p:cNvSpPr>
              <p:nvPr/>
            </p:nvSpPr>
            <p:spPr bwMode="auto">
              <a:xfrm>
                <a:off x="2986105" y="5514563"/>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62" name="Freeform 257"/>
              <p:cNvSpPr>
                <a:spLocks noChangeAspect="1"/>
              </p:cNvSpPr>
              <p:nvPr/>
            </p:nvSpPr>
            <p:spPr bwMode="auto">
              <a:xfrm>
                <a:off x="2986105" y="5515724"/>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63" name="Freeform 258"/>
              <p:cNvSpPr>
                <a:spLocks noChangeAspect="1"/>
              </p:cNvSpPr>
              <p:nvPr/>
            </p:nvSpPr>
            <p:spPr bwMode="auto">
              <a:xfrm>
                <a:off x="2986105" y="5518047"/>
                <a:ext cx="463056" cy="9873"/>
              </a:xfrm>
              <a:custGeom>
                <a:avLst/>
                <a:gdLst>
                  <a:gd name="T0" fmla="*/ 0 w 763"/>
                  <a:gd name="T1" fmla="*/ 0 h 17"/>
                  <a:gd name="T2" fmla="*/ 762 w 763"/>
                  <a:gd name="T3" fmla="*/ 0 h 17"/>
                  <a:gd name="T4" fmla="*/ 762 w 763"/>
                  <a:gd name="T5" fmla="*/ 16 h 17"/>
                  <a:gd name="T6" fmla="*/ 0 w 763"/>
                  <a:gd name="T7" fmla="*/ 16 h 17"/>
                  <a:gd name="T8" fmla="*/ 0 w 763"/>
                  <a:gd name="T9" fmla="*/ 0 h 17"/>
                  <a:gd name="T10" fmla="*/ 0 60000 65536"/>
                  <a:gd name="T11" fmla="*/ 0 60000 65536"/>
                  <a:gd name="T12" fmla="*/ 0 60000 65536"/>
                  <a:gd name="T13" fmla="*/ 0 60000 65536"/>
                  <a:gd name="T14" fmla="*/ 0 60000 65536"/>
                  <a:gd name="T15" fmla="*/ 0 w 763"/>
                  <a:gd name="T16" fmla="*/ 0 h 17"/>
                  <a:gd name="T17" fmla="*/ 763 w 763"/>
                  <a:gd name="T18" fmla="*/ 17 h 17"/>
                </a:gdLst>
                <a:ahLst/>
                <a:cxnLst>
                  <a:cxn ang="T10">
                    <a:pos x="T0" y="T1"/>
                  </a:cxn>
                  <a:cxn ang="T11">
                    <a:pos x="T2" y="T3"/>
                  </a:cxn>
                  <a:cxn ang="T12">
                    <a:pos x="T4" y="T5"/>
                  </a:cxn>
                  <a:cxn ang="T13">
                    <a:pos x="T6" y="T7"/>
                  </a:cxn>
                  <a:cxn ang="T14">
                    <a:pos x="T8" y="T9"/>
                  </a:cxn>
                </a:cxnLst>
                <a:rect l="T15" t="T16" r="T17" b="T18"/>
                <a:pathLst>
                  <a:path w="763" h="17">
                    <a:moveTo>
                      <a:pt x="0" y="0"/>
                    </a:moveTo>
                    <a:lnTo>
                      <a:pt x="762" y="0"/>
                    </a:lnTo>
                    <a:lnTo>
                      <a:pt x="762" y="16"/>
                    </a:lnTo>
                    <a:lnTo>
                      <a:pt x="0" y="16"/>
                    </a:lnTo>
                    <a:lnTo>
                      <a:pt x="0" y="0"/>
                    </a:lnTo>
                  </a:path>
                </a:pathLst>
              </a:custGeom>
              <a:solidFill>
                <a:srgbClr val="006633"/>
              </a:solidFill>
              <a:ln w="9525" cap="rnd">
                <a:noFill/>
                <a:round/>
                <a:headEnd/>
                <a:tailEnd/>
              </a:ln>
            </p:spPr>
            <p:txBody>
              <a:bodyPr/>
              <a:lstStyle/>
              <a:p>
                <a:endParaRPr lang="es-ES"/>
              </a:p>
            </p:txBody>
          </p:sp>
          <p:sp>
            <p:nvSpPr>
              <p:cNvPr id="264" name="Line 259"/>
              <p:cNvSpPr>
                <a:spLocks noChangeAspect="1" noChangeShapeType="1"/>
              </p:cNvSpPr>
              <p:nvPr/>
            </p:nvSpPr>
            <p:spPr bwMode="auto">
              <a:xfrm>
                <a:off x="2986105" y="5519209"/>
                <a:ext cx="462449" cy="0"/>
              </a:xfrm>
              <a:prstGeom prst="line">
                <a:avLst/>
              </a:prstGeom>
              <a:noFill/>
              <a:ln w="9525">
                <a:noFill/>
                <a:round/>
                <a:headEnd type="none" w="sm" len="sm"/>
                <a:tailEnd type="none" w="sm" len="sm"/>
              </a:ln>
            </p:spPr>
            <p:txBody>
              <a:bodyPr wrap="none" anchor="ctr"/>
              <a:lstStyle/>
              <a:p>
                <a:endParaRPr lang="es-ES"/>
              </a:p>
            </p:txBody>
          </p:sp>
          <p:sp>
            <p:nvSpPr>
              <p:cNvPr id="265" name="Freeform 260"/>
              <p:cNvSpPr>
                <a:spLocks noChangeAspect="1"/>
              </p:cNvSpPr>
              <p:nvPr/>
            </p:nvSpPr>
            <p:spPr bwMode="auto">
              <a:xfrm>
                <a:off x="2986105" y="5165506"/>
                <a:ext cx="46124" cy="9873"/>
              </a:xfrm>
              <a:custGeom>
                <a:avLst/>
                <a:gdLst>
                  <a:gd name="T0" fmla="*/ 0 w 76"/>
                  <a:gd name="T1" fmla="*/ 0 h 17"/>
                  <a:gd name="T2" fmla="*/ 75 w 76"/>
                  <a:gd name="T3" fmla="*/ 16 h 17"/>
                  <a:gd name="T4" fmla="*/ 0 w 76"/>
                  <a:gd name="T5" fmla="*/ 16 h 17"/>
                  <a:gd name="T6" fmla="*/ 0 w 76"/>
                  <a:gd name="T7" fmla="*/ 16 h 17"/>
                  <a:gd name="T8" fmla="*/ 0 w 76"/>
                  <a:gd name="T9" fmla="*/ 16 h 17"/>
                  <a:gd name="T10" fmla="*/ 0 w 76"/>
                  <a:gd name="T11" fmla="*/ 16 h 17"/>
                  <a:gd name="T12" fmla="*/ 0 w 76"/>
                  <a:gd name="T13" fmla="*/ 16 h 17"/>
                  <a:gd name="T14" fmla="*/ 0 w 76"/>
                  <a:gd name="T15" fmla="*/ 16 h 17"/>
                  <a:gd name="T16" fmla="*/ 0 w 76"/>
                  <a:gd name="T17" fmla="*/ 0 h 17"/>
                  <a:gd name="T18" fmla="*/ 0 w 76"/>
                  <a:gd name="T19" fmla="*/ 0 h 17"/>
                  <a:gd name="T20" fmla="*/ 0 w 76"/>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7"/>
                  <a:gd name="T35" fmla="*/ 76 w 76"/>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7">
                    <a:moveTo>
                      <a:pt x="0" y="0"/>
                    </a:moveTo>
                    <a:lnTo>
                      <a:pt x="75" y="16"/>
                    </a:lnTo>
                    <a:lnTo>
                      <a:pt x="0" y="16"/>
                    </a:lnTo>
                    <a:lnTo>
                      <a:pt x="0" y="0"/>
                    </a:lnTo>
                  </a:path>
                </a:pathLst>
              </a:custGeom>
              <a:solidFill>
                <a:srgbClr val="6666FF"/>
              </a:solidFill>
              <a:ln w="9525" cap="rnd">
                <a:noFill/>
                <a:round/>
                <a:headEnd/>
                <a:tailEnd/>
              </a:ln>
            </p:spPr>
            <p:txBody>
              <a:bodyPr/>
              <a:lstStyle/>
              <a:p>
                <a:endParaRPr lang="es-ES"/>
              </a:p>
            </p:txBody>
          </p:sp>
          <p:sp>
            <p:nvSpPr>
              <p:cNvPr id="266" name="Freeform 261"/>
              <p:cNvSpPr>
                <a:spLocks noChangeAspect="1"/>
              </p:cNvSpPr>
              <p:nvPr/>
            </p:nvSpPr>
            <p:spPr bwMode="auto">
              <a:xfrm>
                <a:off x="2986105" y="5164925"/>
                <a:ext cx="92247" cy="9873"/>
              </a:xfrm>
              <a:custGeom>
                <a:avLst/>
                <a:gdLst>
                  <a:gd name="T0" fmla="*/ 75 w 152"/>
                  <a:gd name="T1" fmla="*/ 16 h 17"/>
                  <a:gd name="T2" fmla="*/ 0 w 152"/>
                  <a:gd name="T3" fmla="*/ 5 h 17"/>
                  <a:gd name="T4" fmla="*/ 0 w 152"/>
                  <a:gd name="T5" fmla="*/ 5 h 17"/>
                  <a:gd name="T6" fmla="*/ 0 w 152"/>
                  <a:gd name="T7" fmla="*/ 5 h 17"/>
                  <a:gd name="T8" fmla="*/ 0 w 152"/>
                  <a:gd name="T9" fmla="*/ 5 h 17"/>
                  <a:gd name="T10" fmla="*/ 0 w 152"/>
                  <a:gd name="T11" fmla="*/ 5 h 17"/>
                  <a:gd name="T12" fmla="*/ 0 w 152"/>
                  <a:gd name="T13" fmla="*/ 5 h 17"/>
                  <a:gd name="T14" fmla="*/ 0 w 152"/>
                  <a:gd name="T15" fmla="*/ 0 h 17"/>
                  <a:gd name="T16" fmla="*/ 0 w 152"/>
                  <a:gd name="T17" fmla="*/ 0 h 17"/>
                  <a:gd name="T18" fmla="*/ 0 w 152"/>
                  <a:gd name="T19" fmla="*/ 0 h 17"/>
                  <a:gd name="T20" fmla="*/ 151 w 152"/>
                  <a:gd name="T21" fmla="*/ 16 h 17"/>
                  <a:gd name="T22" fmla="*/ 75 w 152"/>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2"/>
                  <a:gd name="T37" fmla="*/ 0 h 17"/>
                  <a:gd name="T38" fmla="*/ 152 w 15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2" h="17">
                    <a:moveTo>
                      <a:pt x="75" y="16"/>
                    </a:moveTo>
                    <a:lnTo>
                      <a:pt x="0" y="5"/>
                    </a:lnTo>
                    <a:lnTo>
                      <a:pt x="0" y="0"/>
                    </a:lnTo>
                    <a:lnTo>
                      <a:pt x="151" y="16"/>
                    </a:lnTo>
                    <a:lnTo>
                      <a:pt x="75" y="16"/>
                    </a:lnTo>
                  </a:path>
                </a:pathLst>
              </a:custGeom>
              <a:solidFill>
                <a:srgbClr val="6666FF"/>
              </a:solidFill>
              <a:ln w="9525" cap="rnd">
                <a:noFill/>
                <a:round/>
                <a:headEnd/>
                <a:tailEnd/>
              </a:ln>
            </p:spPr>
            <p:txBody>
              <a:bodyPr/>
              <a:lstStyle/>
              <a:p>
                <a:endParaRPr lang="es-ES"/>
              </a:p>
            </p:txBody>
          </p:sp>
          <p:sp>
            <p:nvSpPr>
              <p:cNvPr id="267" name="Freeform 262"/>
              <p:cNvSpPr>
                <a:spLocks noChangeAspect="1"/>
              </p:cNvSpPr>
              <p:nvPr/>
            </p:nvSpPr>
            <p:spPr bwMode="auto">
              <a:xfrm>
                <a:off x="2986105" y="5163764"/>
                <a:ext cx="138371" cy="9873"/>
              </a:xfrm>
              <a:custGeom>
                <a:avLst/>
                <a:gdLst>
                  <a:gd name="T0" fmla="*/ 151 w 228"/>
                  <a:gd name="T1" fmla="*/ 16 h 17"/>
                  <a:gd name="T2" fmla="*/ 0 w 228"/>
                  <a:gd name="T3" fmla="*/ 6 h 17"/>
                  <a:gd name="T4" fmla="*/ 0 w 228"/>
                  <a:gd name="T5" fmla="*/ 6 h 17"/>
                  <a:gd name="T6" fmla="*/ 0 w 228"/>
                  <a:gd name="T7" fmla="*/ 6 h 17"/>
                  <a:gd name="T8" fmla="*/ 0 w 228"/>
                  <a:gd name="T9" fmla="*/ 6 h 17"/>
                  <a:gd name="T10" fmla="*/ 0 w 228"/>
                  <a:gd name="T11" fmla="*/ 6 h 17"/>
                  <a:gd name="T12" fmla="*/ 0 w 228"/>
                  <a:gd name="T13" fmla="*/ 6 h 17"/>
                  <a:gd name="T14" fmla="*/ 0 w 228"/>
                  <a:gd name="T15" fmla="*/ 0 h 17"/>
                  <a:gd name="T16" fmla="*/ 0 w 228"/>
                  <a:gd name="T17" fmla="*/ 0 h 17"/>
                  <a:gd name="T18" fmla="*/ 0 w 228"/>
                  <a:gd name="T19" fmla="*/ 0 h 17"/>
                  <a:gd name="T20" fmla="*/ 227 w 228"/>
                  <a:gd name="T21" fmla="*/ 16 h 17"/>
                  <a:gd name="T22" fmla="*/ 151 w 228"/>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8"/>
                  <a:gd name="T37" fmla="*/ 0 h 17"/>
                  <a:gd name="T38" fmla="*/ 228 w 228"/>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8" h="17">
                    <a:moveTo>
                      <a:pt x="151" y="16"/>
                    </a:moveTo>
                    <a:lnTo>
                      <a:pt x="0" y="6"/>
                    </a:lnTo>
                    <a:lnTo>
                      <a:pt x="0" y="0"/>
                    </a:lnTo>
                    <a:lnTo>
                      <a:pt x="227" y="16"/>
                    </a:lnTo>
                    <a:lnTo>
                      <a:pt x="151" y="16"/>
                    </a:lnTo>
                  </a:path>
                </a:pathLst>
              </a:custGeom>
              <a:solidFill>
                <a:srgbClr val="6666FF"/>
              </a:solidFill>
              <a:ln w="9525" cap="rnd">
                <a:noFill/>
                <a:round/>
                <a:headEnd/>
                <a:tailEnd/>
              </a:ln>
            </p:spPr>
            <p:txBody>
              <a:bodyPr/>
              <a:lstStyle/>
              <a:p>
                <a:endParaRPr lang="es-ES"/>
              </a:p>
            </p:txBody>
          </p:sp>
          <p:sp>
            <p:nvSpPr>
              <p:cNvPr id="268" name="Freeform 263"/>
              <p:cNvSpPr>
                <a:spLocks noChangeAspect="1"/>
              </p:cNvSpPr>
              <p:nvPr/>
            </p:nvSpPr>
            <p:spPr bwMode="auto">
              <a:xfrm>
                <a:off x="2986105" y="5162602"/>
                <a:ext cx="186315" cy="9873"/>
              </a:xfrm>
              <a:custGeom>
                <a:avLst/>
                <a:gdLst>
                  <a:gd name="T0" fmla="*/ 227 w 307"/>
                  <a:gd name="T1" fmla="*/ 16 h 17"/>
                  <a:gd name="T2" fmla="*/ 0 w 307"/>
                  <a:gd name="T3" fmla="*/ 4 h 17"/>
                  <a:gd name="T4" fmla="*/ 0 w 307"/>
                  <a:gd name="T5" fmla="*/ 4 h 17"/>
                  <a:gd name="T6" fmla="*/ 0 w 307"/>
                  <a:gd name="T7" fmla="*/ 4 h 17"/>
                  <a:gd name="T8" fmla="*/ 0 w 307"/>
                  <a:gd name="T9" fmla="*/ 4 h 17"/>
                  <a:gd name="T10" fmla="*/ 0 w 307"/>
                  <a:gd name="T11" fmla="*/ 4 h 17"/>
                  <a:gd name="T12" fmla="*/ 0 w 307"/>
                  <a:gd name="T13" fmla="*/ 4 h 17"/>
                  <a:gd name="T14" fmla="*/ 0 w 307"/>
                  <a:gd name="T15" fmla="*/ 0 h 17"/>
                  <a:gd name="T16" fmla="*/ 0 w 307"/>
                  <a:gd name="T17" fmla="*/ 0 h 17"/>
                  <a:gd name="T18" fmla="*/ 0 w 307"/>
                  <a:gd name="T19" fmla="*/ 0 h 17"/>
                  <a:gd name="T20" fmla="*/ 306 w 307"/>
                  <a:gd name="T21" fmla="*/ 16 h 17"/>
                  <a:gd name="T22" fmla="*/ 227 w 307"/>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7"/>
                  <a:gd name="T37" fmla="*/ 0 h 17"/>
                  <a:gd name="T38" fmla="*/ 307 w 307"/>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7" h="17">
                    <a:moveTo>
                      <a:pt x="227" y="16"/>
                    </a:moveTo>
                    <a:lnTo>
                      <a:pt x="0" y="4"/>
                    </a:lnTo>
                    <a:lnTo>
                      <a:pt x="0" y="0"/>
                    </a:lnTo>
                    <a:lnTo>
                      <a:pt x="306" y="16"/>
                    </a:lnTo>
                    <a:lnTo>
                      <a:pt x="227" y="16"/>
                    </a:lnTo>
                  </a:path>
                </a:pathLst>
              </a:custGeom>
              <a:solidFill>
                <a:srgbClr val="6666FF"/>
              </a:solidFill>
              <a:ln w="9525" cap="rnd">
                <a:noFill/>
                <a:round/>
                <a:headEnd/>
                <a:tailEnd/>
              </a:ln>
            </p:spPr>
            <p:txBody>
              <a:bodyPr/>
              <a:lstStyle/>
              <a:p>
                <a:endParaRPr lang="es-ES"/>
              </a:p>
            </p:txBody>
          </p:sp>
          <p:sp>
            <p:nvSpPr>
              <p:cNvPr id="269" name="Freeform 264"/>
              <p:cNvSpPr>
                <a:spLocks noChangeAspect="1"/>
              </p:cNvSpPr>
              <p:nvPr/>
            </p:nvSpPr>
            <p:spPr bwMode="auto">
              <a:xfrm>
                <a:off x="2986105" y="5161441"/>
                <a:ext cx="232438" cy="9873"/>
              </a:xfrm>
              <a:custGeom>
                <a:avLst/>
                <a:gdLst>
                  <a:gd name="T0" fmla="*/ 306 w 383"/>
                  <a:gd name="T1" fmla="*/ 16 h 17"/>
                  <a:gd name="T2" fmla="*/ 0 w 383"/>
                  <a:gd name="T3" fmla="*/ 3 h 17"/>
                  <a:gd name="T4" fmla="*/ 0 w 383"/>
                  <a:gd name="T5" fmla="*/ 3 h 17"/>
                  <a:gd name="T6" fmla="*/ 0 w 383"/>
                  <a:gd name="T7" fmla="*/ 3 h 17"/>
                  <a:gd name="T8" fmla="*/ 0 w 383"/>
                  <a:gd name="T9" fmla="*/ 3 h 17"/>
                  <a:gd name="T10" fmla="*/ 0 w 383"/>
                  <a:gd name="T11" fmla="*/ 3 h 17"/>
                  <a:gd name="T12" fmla="*/ 0 w 383"/>
                  <a:gd name="T13" fmla="*/ 3 h 17"/>
                  <a:gd name="T14" fmla="*/ 0 w 383"/>
                  <a:gd name="T15" fmla="*/ 0 h 17"/>
                  <a:gd name="T16" fmla="*/ 0 w 383"/>
                  <a:gd name="T17" fmla="*/ 0 h 17"/>
                  <a:gd name="T18" fmla="*/ 0 w 383"/>
                  <a:gd name="T19" fmla="*/ 0 h 17"/>
                  <a:gd name="T20" fmla="*/ 382 w 383"/>
                  <a:gd name="T21" fmla="*/ 16 h 17"/>
                  <a:gd name="T22" fmla="*/ 306 w 383"/>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83"/>
                  <a:gd name="T37" fmla="*/ 0 h 17"/>
                  <a:gd name="T38" fmla="*/ 383 w 383"/>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83" h="17">
                    <a:moveTo>
                      <a:pt x="306" y="16"/>
                    </a:moveTo>
                    <a:lnTo>
                      <a:pt x="0" y="3"/>
                    </a:lnTo>
                    <a:lnTo>
                      <a:pt x="0" y="0"/>
                    </a:lnTo>
                    <a:lnTo>
                      <a:pt x="382" y="16"/>
                    </a:lnTo>
                    <a:lnTo>
                      <a:pt x="306" y="16"/>
                    </a:lnTo>
                  </a:path>
                </a:pathLst>
              </a:custGeom>
              <a:solidFill>
                <a:srgbClr val="6666FF"/>
              </a:solidFill>
              <a:ln w="9525" cap="rnd">
                <a:noFill/>
                <a:round/>
                <a:headEnd/>
                <a:tailEnd/>
              </a:ln>
            </p:spPr>
            <p:txBody>
              <a:bodyPr/>
              <a:lstStyle/>
              <a:p>
                <a:endParaRPr lang="es-ES"/>
              </a:p>
            </p:txBody>
          </p:sp>
          <p:sp>
            <p:nvSpPr>
              <p:cNvPr id="270" name="Freeform 265"/>
              <p:cNvSpPr>
                <a:spLocks noChangeAspect="1"/>
              </p:cNvSpPr>
              <p:nvPr/>
            </p:nvSpPr>
            <p:spPr bwMode="auto">
              <a:xfrm>
                <a:off x="2986105" y="5160279"/>
                <a:ext cx="278562" cy="9873"/>
              </a:xfrm>
              <a:custGeom>
                <a:avLst/>
                <a:gdLst>
                  <a:gd name="T0" fmla="*/ 382 w 459"/>
                  <a:gd name="T1" fmla="*/ 16 h 17"/>
                  <a:gd name="T2" fmla="*/ 0 w 459"/>
                  <a:gd name="T3" fmla="*/ 2 h 17"/>
                  <a:gd name="T4" fmla="*/ 0 w 459"/>
                  <a:gd name="T5" fmla="*/ 2 h 17"/>
                  <a:gd name="T6" fmla="*/ 0 w 459"/>
                  <a:gd name="T7" fmla="*/ 2 h 17"/>
                  <a:gd name="T8" fmla="*/ 0 w 459"/>
                  <a:gd name="T9" fmla="*/ 2 h 17"/>
                  <a:gd name="T10" fmla="*/ 0 w 459"/>
                  <a:gd name="T11" fmla="*/ 2 h 17"/>
                  <a:gd name="T12" fmla="*/ 0 w 459"/>
                  <a:gd name="T13" fmla="*/ 2 h 17"/>
                  <a:gd name="T14" fmla="*/ 0 w 459"/>
                  <a:gd name="T15" fmla="*/ 0 h 17"/>
                  <a:gd name="T16" fmla="*/ 0 w 459"/>
                  <a:gd name="T17" fmla="*/ 0 h 17"/>
                  <a:gd name="T18" fmla="*/ 0 w 459"/>
                  <a:gd name="T19" fmla="*/ 0 h 17"/>
                  <a:gd name="T20" fmla="*/ 458 w 459"/>
                  <a:gd name="T21" fmla="*/ 16 h 17"/>
                  <a:gd name="T22" fmla="*/ 382 w 459"/>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9"/>
                  <a:gd name="T37" fmla="*/ 0 h 17"/>
                  <a:gd name="T38" fmla="*/ 459 w 459"/>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9" h="17">
                    <a:moveTo>
                      <a:pt x="382" y="16"/>
                    </a:moveTo>
                    <a:lnTo>
                      <a:pt x="0" y="2"/>
                    </a:lnTo>
                    <a:lnTo>
                      <a:pt x="0" y="0"/>
                    </a:lnTo>
                    <a:lnTo>
                      <a:pt x="458" y="16"/>
                    </a:lnTo>
                    <a:lnTo>
                      <a:pt x="382" y="16"/>
                    </a:lnTo>
                  </a:path>
                </a:pathLst>
              </a:custGeom>
              <a:solidFill>
                <a:srgbClr val="6666FF"/>
              </a:solidFill>
              <a:ln w="9525" cap="rnd">
                <a:noFill/>
                <a:round/>
                <a:headEnd/>
                <a:tailEnd/>
              </a:ln>
            </p:spPr>
            <p:txBody>
              <a:bodyPr/>
              <a:lstStyle/>
              <a:p>
                <a:endParaRPr lang="es-ES"/>
              </a:p>
            </p:txBody>
          </p:sp>
          <p:sp>
            <p:nvSpPr>
              <p:cNvPr id="271" name="Freeform 266"/>
              <p:cNvSpPr>
                <a:spLocks noChangeAspect="1"/>
              </p:cNvSpPr>
              <p:nvPr/>
            </p:nvSpPr>
            <p:spPr bwMode="auto">
              <a:xfrm>
                <a:off x="2986105" y="5159118"/>
                <a:ext cx="325292" cy="9873"/>
              </a:xfrm>
              <a:custGeom>
                <a:avLst/>
                <a:gdLst>
                  <a:gd name="T0" fmla="*/ 458 w 536"/>
                  <a:gd name="T1" fmla="*/ 16 h 17"/>
                  <a:gd name="T2" fmla="*/ 0 w 536"/>
                  <a:gd name="T3" fmla="*/ 2 h 17"/>
                  <a:gd name="T4" fmla="*/ 0 w 536"/>
                  <a:gd name="T5" fmla="*/ 2 h 17"/>
                  <a:gd name="T6" fmla="*/ 0 w 536"/>
                  <a:gd name="T7" fmla="*/ 2 h 17"/>
                  <a:gd name="T8" fmla="*/ 0 w 536"/>
                  <a:gd name="T9" fmla="*/ 2 h 17"/>
                  <a:gd name="T10" fmla="*/ 0 w 536"/>
                  <a:gd name="T11" fmla="*/ 2 h 17"/>
                  <a:gd name="T12" fmla="*/ 0 w 536"/>
                  <a:gd name="T13" fmla="*/ 2 h 17"/>
                  <a:gd name="T14" fmla="*/ 0 w 536"/>
                  <a:gd name="T15" fmla="*/ 0 h 17"/>
                  <a:gd name="T16" fmla="*/ 0 w 536"/>
                  <a:gd name="T17" fmla="*/ 0 h 17"/>
                  <a:gd name="T18" fmla="*/ 0 w 536"/>
                  <a:gd name="T19" fmla="*/ 0 h 17"/>
                  <a:gd name="T20" fmla="*/ 535 w 536"/>
                  <a:gd name="T21" fmla="*/ 16 h 17"/>
                  <a:gd name="T22" fmla="*/ 458 w 536"/>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6"/>
                  <a:gd name="T37" fmla="*/ 0 h 17"/>
                  <a:gd name="T38" fmla="*/ 536 w 53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6" h="17">
                    <a:moveTo>
                      <a:pt x="458" y="16"/>
                    </a:moveTo>
                    <a:lnTo>
                      <a:pt x="0" y="2"/>
                    </a:lnTo>
                    <a:lnTo>
                      <a:pt x="0" y="0"/>
                    </a:lnTo>
                    <a:lnTo>
                      <a:pt x="535" y="16"/>
                    </a:lnTo>
                    <a:lnTo>
                      <a:pt x="458" y="16"/>
                    </a:lnTo>
                  </a:path>
                </a:pathLst>
              </a:custGeom>
              <a:solidFill>
                <a:srgbClr val="6666FF"/>
              </a:solidFill>
              <a:ln w="9525" cap="rnd">
                <a:noFill/>
                <a:round/>
                <a:headEnd/>
                <a:tailEnd/>
              </a:ln>
            </p:spPr>
            <p:txBody>
              <a:bodyPr/>
              <a:lstStyle/>
              <a:p>
                <a:endParaRPr lang="es-ES"/>
              </a:p>
            </p:txBody>
          </p:sp>
          <p:sp>
            <p:nvSpPr>
              <p:cNvPr id="272" name="Freeform 267"/>
              <p:cNvSpPr>
                <a:spLocks noChangeAspect="1"/>
              </p:cNvSpPr>
              <p:nvPr/>
            </p:nvSpPr>
            <p:spPr bwMode="auto">
              <a:xfrm>
                <a:off x="2986105" y="5157956"/>
                <a:ext cx="371416" cy="9873"/>
              </a:xfrm>
              <a:custGeom>
                <a:avLst/>
                <a:gdLst>
                  <a:gd name="T0" fmla="*/ 535 w 612"/>
                  <a:gd name="T1" fmla="*/ 16 h 17"/>
                  <a:gd name="T2" fmla="*/ 0 w 612"/>
                  <a:gd name="T3" fmla="*/ 2 h 17"/>
                  <a:gd name="T4" fmla="*/ 0 w 612"/>
                  <a:gd name="T5" fmla="*/ 2 h 17"/>
                  <a:gd name="T6" fmla="*/ 0 w 612"/>
                  <a:gd name="T7" fmla="*/ 2 h 17"/>
                  <a:gd name="T8" fmla="*/ 0 w 612"/>
                  <a:gd name="T9" fmla="*/ 2 h 17"/>
                  <a:gd name="T10" fmla="*/ 0 w 612"/>
                  <a:gd name="T11" fmla="*/ 2 h 17"/>
                  <a:gd name="T12" fmla="*/ 0 w 612"/>
                  <a:gd name="T13" fmla="*/ 2 h 17"/>
                  <a:gd name="T14" fmla="*/ 0 w 612"/>
                  <a:gd name="T15" fmla="*/ 0 h 17"/>
                  <a:gd name="T16" fmla="*/ 0 w 612"/>
                  <a:gd name="T17" fmla="*/ 0 h 17"/>
                  <a:gd name="T18" fmla="*/ 0 w 612"/>
                  <a:gd name="T19" fmla="*/ 0 h 17"/>
                  <a:gd name="T20" fmla="*/ 611 w 612"/>
                  <a:gd name="T21" fmla="*/ 16 h 17"/>
                  <a:gd name="T22" fmla="*/ 535 w 612"/>
                  <a:gd name="T23" fmla="*/ 16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2"/>
                  <a:gd name="T37" fmla="*/ 0 h 17"/>
                  <a:gd name="T38" fmla="*/ 612 w 612"/>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2" h="17">
                    <a:moveTo>
                      <a:pt x="535" y="16"/>
                    </a:moveTo>
                    <a:lnTo>
                      <a:pt x="0" y="2"/>
                    </a:lnTo>
                    <a:lnTo>
                      <a:pt x="0" y="0"/>
                    </a:lnTo>
                    <a:lnTo>
                      <a:pt x="611" y="16"/>
                    </a:lnTo>
                    <a:lnTo>
                      <a:pt x="535" y="16"/>
                    </a:lnTo>
                  </a:path>
                </a:pathLst>
              </a:custGeom>
              <a:solidFill>
                <a:srgbClr val="6666FF"/>
              </a:solidFill>
              <a:ln w="9525" cap="rnd">
                <a:noFill/>
                <a:round/>
                <a:headEnd/>
                <a:tailEnd/>
              </a:ln>
            </p:spPr>
            <p:txBody>
              <a:bodyPr/>
              <a:lstStyle/>
              <a:p>
                <a:endParaRPr lang="es-ES"/>
              </a:p>
            </p:txBody>
          </p:sp>
          <p:sp>
            <p:nvSpPr>
              <p:cNvPr id="273" name="Freeform 268"/>
              <p:cNvSpPr>
                <a:spLocks noChangeAspect="1"/>
              </p:cNvSpPr>
              <p:nvPr/>
            </p:nvSpPr>
            <p:spPr bwMode="auto">
              <a:xfrm>
                <a:off x="2986105" y="5156794"/>
                <a:ext cx="417540" cy="10454"/>
              </a:xfrm>
              <a:custGeom>
                <a:avLst/>
                <a:gdLst>
                  <a:gd name="T0" fmla="*/ 611 w 688"/>
                  <a:gd name="T1" fmla="*/ 17 h 18"/>
                  <a:gd name="T2" fmla="*/ 0 w 688"/>
                  <a:gd name="T3" fmla="*/ 2 h 18"/>
                  <a:gd name="T4" fmla="*/ 0 w 688"/>
                  <a:gd name="T5" fmla="*/ 2 h 18"/>
                  <a:gd name="T6" fmla="*/ 0 w 688"/>
                  <a:gd name="T7" fmla="*/ 2 h 18"/>
                  <a:gd name="T8" fmla="*/ 0 w 688"/>
                  <a:gd name="T9" fmla="*/ 2 h 18"/>
                  <a:gd name="T10" fmla="*/ 0 w 688"/>
                  <a:gd name="T11" fmla="*/ 2 h 18"/>
                  <a:gd name="T12" fmla="*/ 0 w 688"/>
                  <a:gd name="T13" fmla="*/ 2 h 18"/>
                  <a:gd name="T14" fmla="*/ 0 w 688"/>
                  <a:gd name="T15" fmla="*/ 0 h 18"/>
                  <a:gd name="T16" fmla="*/ 0 w 688"/>
                  <a:gd name="T17" fmla="*/ 0 h 18"/>
                  <a:gd name="T18" fmla="*/ 0 w 688"/>
                  <a:gd name="T19" fmla="*/ 0 h 18"/>
                  <a:gd name="T20" fmla="*/ 687 w 688"/>
                  <a:gd name="T21" fmla="*/ 17 h 18"/>
                  <a:gd name="T22" fmla="*/ 611 w 688"/>
                  <a:gd name="T23" fmla="*/ 17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8"/>
                  <a:gd name="T37" fmla="*/ 0 h 18"/>
                  <a:gd name="T38" fmla="*/ 688 w 688"/>
                  <a:gd name="T39" fmla="*/ 18 h 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8" h="18">
                    <a:moveTo>
                      <a:pt x="611" y="17"/>
                    </a:moveTo>
                    <a:lnTo>
                      <a:pt x="0" y="2"/>
                    </a:lnTo>
                    <a:lnTo>
                      <a:pt x="0" y="0"/>
                    </a:lnTo>
                    <a:lnTo>
                      <a:pt x="687" y="17"/>
                    </a:lnTo>
                    <a:lnTo>
                      <a:pt x="611" y="17"/>
                    </a:lnTo>
                  </a:path>
                </a:pathLst>
              </a:custGeom>
              <a:solidFill>
                <a:srgbClr val="6767FF"/>
              </a:solidFill>
              <a:ln w="9525" cap="rnd">
                <a:noFill/>
                <a:round/>
                <a:headEnd/>
                <a:tailEnd/>
              </a:ln>
            </p:spPr>
            <p:txBody>
              <a:bodyPr/>
              <a:lstStyle/>
              <a:p>
                <a:endParaRPr lang="es-ES"/>
              </a:p>
            </p:txBody>
          </p:sp>
          <p:sp>
            <p:nvSpPr>
              <p:cNvPr id="274" name="Freeform 269"/>
              <p:cNvSpPr>
                <a:spLocks noChangeAspect="1"/>
              </p:cNvSpPr>
              <p:nvPr/>
            </p:nvSpPr>
            <p:spPr bwMode="auto">
              <a:xfrm>
                <a:off x="2986105" y="5155633"/>
                <a:ext cx="452739" cy="11616"/>
              </a:xfrm>
              <a:custGeom>
                <a:avLst/>
                <a:gdLst>
                  <a:gd name="T0" fmla="*/ 687 w 746"/>
                  <a:gd name="T1" fmla="*/ 19 h 20"/>
                  <a:gd name="T2" fmla="*/ 0 w 746"/>
                  <a:gd name="T3" fmla="*/ 2 h 20"/>
                  <a:gd name="T4" fmla="*/ 0 w 746"/>
                  <a:gd name="T5" fmla="*/ 2 h 20"/>
                  <a:gd name="T6" fmla="*/ 0 w 746"/>
                  <a:gd name="T7" fmla="*/ 2 h 20"/>
                  <a:gd name="T8" fmla="*/ 0 w 746"/>
                  <a:gd name="T9" fmla="*/ 2 h 20"/>
                  <a:gd name="T10" fmla="*/ 0 w 746"/>
                  <a:gd name="T11" fmla="*/ 2 h 20"/>
                  <a:gd name="T12" fmla="*/ 0 w 746"/>
                  <a:gd name="T13" fmla="*/ 2 h 20"/>
                  <a:gd name="T14" fmla="*/ 0 w 746"/>
                  <a:gd name="T15" fmla="*/ 0 h 20"/>
                  <a:gd name="T16" fmla="*/ 0 w 746"/>
                  <a:gd name="T17" fmla="*/ 0 h 20"/>
                  <a:gd name="T18" fmla="*/ 0 w 746"/>
                  <a:gd name="T19" fmla="*/ 0 h 20"/>
                  <a:gd name="T20" fmla="*/ 745 w 746"/>
                  <a:gd name="T21" fmla="*/ 19 h 20"/>
                  <a:gd name="T22" fmla="*/ 745 w 746"/>
                  <a:gd name="T23" fmla="*/ 19 h 20"/>
                  <a:gd name="T24" fmla="*/ 745 w 746"/>
                  <a:gd name="T25" fmla="*/ 19 h 20"/>
                  <a:gd name="T26" fmla="*/ 745 w 746"/>
                  <a:gd name="T27" fmla="*/ 19 h 20"/>
                  <a:gd name="T28" fmla="*/ 745 w 746"/>
                  <a:gd name="T29" fmla="*/ 19 h 20"/>
                  <a:gd name="T30" fmla="*/ 745 w 746"/>
                  <a:gd name="T31" fmla="*/ 19 h 20"/>
                  <a:gd name="T32" fmla="*/ 745 w 746"/>
                  <a:gd name="T33" fmla="*/ 19 h 20"/>
                  <a:gd name="T34" fmla="*/ 745 w 746"/>
                  <a:gd name="T35" fmla="*/ 19 h 20"/>
                  <a:gd name="T36" fmla="*/ 745 w 746"/>
                  <a:gd name="T37" fmla="*/ 19 h 20"/>
                  <a:gd name="T38" fmla="*/ 687 w 746"/>
                  <a:gd name="T39" fmla="*/ 19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6"/>
                  <a:gd name="T61" fmla="*/ 0 h 20"/>
                  <a:gd name="T62" fmla="*/ 746 w 746"/>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6" h="20">
                    <a:moveTo>
                      <a:pt x="687" y="19"/>
                    </a:moveTo>
                    <a:lnTo>
                      <a:pt x="0" y="2"/>
                    </a:lnTo>
                    <a:lnTo>
                      <a:pt x="0" y="0"/>
                    </a:lnTo>
                    <a:lnTo>
                      <a:pt x="745" y="19"/>
                    </a:lnTo>
                    <a:lnTo>
                      <a:pt x="687" y="19"/>
                    </a:lnTo>
                  </a:path>
                </a:pathLst>
              </a:custGeom>
              <a:solidFill>
                <a:srgbClr val="6767FF"/>
              </a:solidFill>
              <a:ln w="9525" cap="rnd">
                <a:noFill/>
                <a:round/>
                <a:headEnd/>
                <a:tailEnd/>
              </a:ln>
            </p:spPr>
            <p:txBody>
              <a:bodyPr/>
              <a:lstStyle/>
              <a:p>
                <a:endParaRPr lang="es-ES"/>
              </a:p>
            </p:txBody>
          </p:sp>
          <p:sp>
            <p:nvSpPr>
              <p:cNvPr id="275" name="Freeform 270"/>
              <p:cNvSpPr>
                <a:spLocks noChangeAspect="1"/>
              </p:cNvSpPr>
              <p:nvPr/>
            </p:nvSpPr>
            <p:spPr bwMode="auto">
              <a:xfrm>
                <a:off x="2986105" y="5154471"/>
                <a:ext cx="452739" cy="12777"/>
              </a:xfrm>
              <a:custGeom>
                <a:avLst/>
                <a:gdLst>
                  <a:gd name="T0" fmla="*/ 745 w 746"/>
                  <a:gd name="T1" fmla="*/ 21 h 22"/>
                  <a:gd name="T2" fmla="*/ 0 w 746"/>
                  <a:gd name="T3" fmla="*/ 2 h 22"/>
                  <a:gd name="T4" fmla="*/ 0 w 746"/>
                  <a:gd name="T5" fmla="*/ 2 h 22"/>
                  <a:gd name="T6" fmla="*/ 0 w 746"/>
                  <a:gd name="T7" fmla="*/ 2 h 22"/>
                  <a:gd name="T8" fmla="*/ 0 w 746"/>
                  <a:gd name="T9" fmla="*/ 2 h 22"/>
                  <a:gd name="T10" fmla="*/ 0 w 746"/>
                  <a:gd name="T11" fmla="*/ 2 h 22"/>
                  <a:gd name="T12" fmla="*/ 0 w 746"/>
                  <a:gd name="T13" fmla="*/ 2 h 22"/>
                  <a:gd name="T14" fmla="*/ 0 w 746"/>
                  <a:gd name="T15" fmla="*/ 0 h 22"/>
                  <a:gd name="T16" fmla="*/ 0 w 746"/>
                  <a:gd name="T17" fmla="*/ 0 h 22"/>
                  <a:gd name="T18" fmla="*/ 0 w 746"/>
                  <a:gd name="T19" fmla="*/ 0 h 22"/>
                  <a:gd name="T20" fmla="*/ 745 w 746"/>
                  <a:gd name="T21" fmla="*/ 19 h 22"/>
                  <a:gd name="T22" fmla="*/ 745 w 746"/>
                  <a:gd name="T23" fmla="*/ 19 h 22"/>
                  <a:gd name="T24" fmla="*/ 745 w 746"/>
                  <a:gd name="T25" fmla="*/ 19 h 22"/>
                  <a:gd name="T26" fmla="*/ 745 w 746"/>
                  <a:gd name="T27" fmla="*/ 19 h 22"/>
                  <a:gd name="T28" fmla="*/ 745 w 746"/>
                  <a:gd name="T29" fmla="*/ 19 h 22"/>
                  <a:gd name="T30" fmla="*/ 745 w 746"/>
                  <a:gd name="T31" fmla="*/ 21 h 22"/>
                  <a:gd name="T32" fmla="*/ 745 w 746"/>
                  <a:gd name="T33" fmla="*/ 21 h 22"/>
                  <a:gd name="T34" fmla="*/ 745 w 746"/>
                  <a:gd name="T35" fmla="*/ 21 h 22"/>
                  <a:gd name="T36" fmla="*/ 745 w 746"/>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22"/>
                  <a:gd name="T59" fmla="*/ 746 w 74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22">
                    <a:moveTo>
                      <a:pt x="745" y="21"/>
                    </a:moveTo>
                    <a:lnTo>
                      <a:pt x="0" y="2"/>
                    </a:lnTo>
                    <a:lnTo>
                      <a:pt x="0" y="0"/>
                    </a:lnTo>
                    <a:lnTo>
                      <a:pt x="745" y="19"/>
                    </a:lnTo>
                    <a:lnTo>
                      <a:pt x="745" y="21"/>
                    </a:lnTo>
                  </a:path>
                </a:pathLst>
              </a:custGeom>
              <a:solidFill>
                <a:srgbClr val="6767FF"/>
              </a:solidFill>
              <a:ln w="9525" cap="rnd">
                <a:noFill/>
                <a:round/>
                <a:headEnd/>
                <a:tailEnd/>
              </a:ln>
            </p:spPr>
            <p:txBody>
              <a:bodyPr/>
              <a:lstStyle/>
              <a:p>
                <a:endParaRPr lang="es-ES"/>
              </a:p>
            </p:txBody>
          </p:sp>
          <p:sp>
            <p:nvSpPr>
              <p:cNvPr id="276" name="Freeform 271"/>
              <p:cNvSpPr>
                <a:spLocks noChangeAspect="1"/>
              </p:cNvSpPr>
              <p:nvPr/>
            </p:nvSpPr>
            <p:spPr bwMode="auto">
              <a:xfrm>
                <a:off x="2986105" y="5153310"/>
                <a:ext cx="452739" cy="12777"/>
              </a:xfrm>
              <a:custGeom>
                <a:avLst/>
                <a:gdLst>
                  <a:gd name="T0" fmla="*/ 745 w 746"/>
                  <a:gd name="T1" fmla="*/ 21 h 22"/>
                  <a:gd name="T2" fmla="*/ 0 w 746"/>
                  <a:gd name="T3" fmla="*/ 2 h 22"/>
                  <a:gd name="T4" fmla="*/ 0 w 746"/>
                  <a:gd name="T5" fmla="*/ 2 h 22"/>
                  <a:gd name="T6" fmla="*/ 0 w 746"/>
                  <a:gd name="T7" fmla="*/ 2 h 22"/>
                  <a:gd name="T8" fmla="*/ 0 w 746"/>
                  <a:gd name="T9" fmla="*/ 2 h 22"/>
                  <a:gd name="T10" fmla="*/ 0 w 746"/>
                  <a:gd name="T11" fmla="*/ 2 h 22"/>
                  <a:gd name="T12" fmla="*/ 0 w 746"/>
                  <a:gd name="T13" fmla="*/ 2 h 22"/>
                  <a:gd name="T14" fmla="*/ 0 w 746"/>
                  <a:gd name="T15" fmla="*/ 0 h 22"/>
                  <a:gd name="T16" fmla="*/ 0 w 746"/>
                  <a:gd name="T17" fmla="*/ 0 h 22"/>
                  <a:gd name="T18" fmla="*/ 0 w 746"/>
                  <a:gd name="T19" fmla="*/ 0 h 22"/>
                  <a:gd name="T20" fmla="*/ 745 w 746"/>
                  <a:gd name="T21" fmla="*/ 20 h 22"/>
                  <a:gd name="T22" fmla="*/ 745 w 746"/>
                  <a:gd name="T23" fmla="*/ 20 h 22"/>
                  <a:gd name="T24" fmla="*/ 745 w 746"/>
                  <a:gd name="T25" fmla="*/ 20 h 22"/>
                  <a:gd name="T26" fmla="*/ 745 w 746"/>
                  <a:gd name="T27" fmla="*/ 20 h 22"/>
                  <a:gd name="T28" fmla="*/ 745 w 746"/>
                  <a:gd name="T29" fmla="*/ 20 h 22"/>
                  <a:gd name="T30" fmla="*/ 745 w 746"/>
                  <a:gd name="T31" fmla="*/ 21 h 22"/>
                  <a:gd name="T32" fmla="*/ 745 w 746"/>
                  <a:gd name="T33" fmla="*/ 21 h 22"/>
                  <a:gd name="T34" fmla="*/ 745 w 746"/>
                  <a:gd name="T35" fmla="*/ 21 h 22"/>
                  <a:gd name="T36" fmla="*/ 745 w 746"/>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22"/>
                  <a:gd name="T59" fmla="*/ 746 w 74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22">
                    <a:moveTo>
                      <a:pt x="745" y="21"/>
                    </a:moveTo>
                    <a:lnTo>
                      <a:pt x="0" y="2"/>
                    </a:lnTo>
                    <a:lnTo>
                      <a:pt x="0" y="0"/>
                    </a:lnTo>
                    <a:lnTo>
                      <a:pt x="745" y="20"/>
                    </a:lnTo>
                    <a:lnTo>
                      <a:pt x="745" y="21"/>
                    </a:lnTo>
                  </a:path>
                </a:pathLst>
              </a:custGeom>
              <a:solidFill>
                <a:srgbClr val="6767FF"/>
              </a:solidFill>
              <a:ln w="9525" cap="rnd">
                <a:noFill/>
                <a:round/>
                <a:headEnd/>
                <a:tailEnd/>
              </a:ln>
            </p:spPr>
            <p:txBody>
              <a:bodyPr/>
              <a:lstStyle/>
              <a:p>
                <a:endParaRPr lang="es-ES"/>
              </a:p>
            </p:txBody>
          </p:sp>
          <p:sp>
            <p:nvSpPr>
              <p:cNvPr id="277" name="Freeform 272"/>
              <p:cNvSpPr>
                <a:spLocks noChangeAspect="1"/>
              </p:cNvSpPr>
              <p:nvPr/>
            </p:nvSpPr>
            <p:spPr bwMode="auto">
              <a:xfrm>
                <a:off x="2986105" y="5152148"/>
                <a:ext cx="453953" cy="13358"/>
              </a:xfrm>
              <a:custGeom>
                <a:avLst/>
                <a:gdLst>
                  <a:gd name="T0" fmla="*/ 745 w 748"/>
                  <a:gd name="T1" fmla="*/ 22 h 23"/>
                  <a:gd name="T2" fmla="*/ 0 w 748"/>
                  <a:gd name="T3" fmla="*/ 2 h 23"/>
                  <a:gd name="T4" fmla="*/ 0 w 748"/>
                  <a:gd name="T5" fmla="*/ 2 h 23"/>
                  <a:gd name="T6" fmla="*/ 0 w 748"/>
                  <a:gd name="T7" fmla="*/ 2 h 23"/>
                  <a:gd name="T8" fmla="*/ 0 w 748"/>
                  <a:gd name="T9" fmla="*/ 2 h 23"/>
                  <a:gd name="T10" fmla="*/ 0 w 748"/>
                  <a:gd name="T11" fmla="*/ 2 h 23"/>
                  <a:gd name="T12" fmla="*/ 0 w 748"/>
                  <a:gd name="T13" fmla="*/ 2 h 23"/>
                  <a:gd name="T14" fmla="*/ 0 w 748"/>
                  <a:gd name="T15" fmla="*/ 0 h 23"/>
                  <a:gd name="T16" fmla="*/ 0 w 748"/>
                  <a:gd name="T17" fmla="*/ 0 h 23"/>
                  <a:gd name="T18" fmla="*/ 0 w 748"/>
                  <a:gd name="T19" fmla="*/ 0 h 23"/>
                  <a:gd name="T20" fmla="*/ 747 w 748"/>
                  <a:gd name="T21" fmla="*/ 20 h 23"/>
                  <a:gd name="T22" fmla="*/ 747 w 748"/>
                  <a:gd name="T23" fmla="*/ 20 h 23"/>
                  <a:gd name="T24" fmla="*/ 747 w 748"/>
                  <a:gd name="T25" fmla="*/ 20 h 23"/>
                  <a:gd name="T26" fmla="*/ 747 w 748"/>
                  <a:gd name="T27" fmla="*/ 20 h 23"/>
                  <a:gd name="T28" fmla="*/ 747 w 748"/>
                  <a:gd name="T29" fmla="*/ 20 h 23"/>
                  <a:gd name="T30" fmla="*/ 747 w 748"/>
                  <a:gd name="T31" fmla="*/ 22 h 23"/>
                  <a:gd name="T32" fmla="*/ 747 w 748"/>
                  <a:gd name="T33" fmla="*/ 22 h 23"/>
                  <a:gd name="T34" fmla="*/ 745 w 748"/>
                  <a:gd name="T35" fmla="*/ 22 h 23"/>
                  <a:gd name="T36" fmla="*/ 745 w 748"/>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8"/>
                  <a:gd name="T58" fmla="*/ 0 h 23"/>
                  <a:gd name="T59" fmla="*/ 748 w 748"/>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8" h="23">
                    <a:moveTo>
                      <a:pt x="745" y="22"/>
                    </a:moveTo>
                    <a:lnTo>
                      <a:pt x="0" y="2"/>
                    </a:lnTo>
                    <a:lnTo>
                      <a:pt x="0" y="0"/>
                    </a:lnTo>
                    <a:lnTo>
                      <a:pt x="747" y="20"/>
                    </a:lnTo>
                    <a:lnTo>
                      <a:pt x="747" y="22"/>
                    </a:lnTo>
                    <a:lnTo>
                      <a:pt x="745" y="22"/>
                    </a:lnTo>
                  </a:path>
                </a:pathLst>
              </a:custGeom>
              <a:solidFill>
                <a:srgbClr val="6767FF"/>
              </a:solidFill>
              <a:ln w="9525" cap="rnd">
                <a:noFill/>
                <a:round/>
                <a:headEnd/>
                <a:tailEnd/>
              </a:ln>
            </p:spPr>
            <p:txBody>
              <a:bodyPr/>
              <a:lstStyle/>
              <a:p>
                <a:endParaRPr lang="es-ES"/>
              </a:p>
            </p:txBody>
          </p:sp>
          <p:sp>
            <p:nvSpPr>
              <p:cNvPr id="278" name="Freeform 273"/>
              <p:cNvSpPr>
                <a:spLocks noChangeAspect="1"/>
              </p:cNvSpPr>
              <p:nvPr/>
            </p:nvSpPr>
            <p:spPr bwMode="auto">
              <a:xfrm>
                <a:off x="2986105" y="5151567"/>
                <a:ext cx="453953" cy="12777"/>
              </a:xfrm>
              <a:custGeom>
                <a:avLst/>
                <a:gdLst>
                  <a:gd name="T0" fmla="*/ 747 w 748"/>
                  <a:gd name="T1" fmla="*/ 21 h 22"/>
                  <a:gd name="T2" fmla="*/ 0 w 748"/>
                  <a:gd name="T3" fmla="*/ 1 h 22"/>
                  <a:gd name="T4" fmla="*/ 0 w 748"/>
                  <a:gd name="T5" fmla="*/ 1 h 22"/>
                  <a:gd name="T6" fmla="*/ 0 w 748"/>
                  <a:gd name="T7" fmla="*/ 1 h 22"/>
                  <a:gd name="T8" fmla="*/ 0 w 748"/>
                  <a:gd name="T9" fmla="*/ 1 h 22"/>
                  <a:gd name="T10" fmla="*/ 0 w 748"/>
                  <a:gd name="T11" fmla="*/ 1 h 22"/>
                  <a:gd name="T12" fmla="*/ 0 w 748"/>
                  <a:gd name="T13" fmla="*/ 1 h 22"/>
                  <a:gd name="T14" fmla="*/ 0 w 748"/>
                  <a:gd name="T15" fmla="*/ 0 h 22"/>
                  <a:gd name="T16" fmla="*/ 0 w 748"/>
                  <a:gd name="T17" fmla="*/ 0 h 22"/>
                  <a:gd name="T18" fmla="*/ 0 w 748"/>
                  <a:gd name="T19" fmla="*/ 0 h 22"/>
                  <a:gd name="T20" fmla="*/ 747 w 748"/>
                  <a:gd name="T21" fmla="*/ 19 h 22"/>
                  <a:gd name="T22" fmla="*/ 747 w 748"/>
                  <a:gd name="T23" fmla="*/ 19 h 22"/>
                  <a:gd name="T24" fmla="*/ 747 w 748"/>
                  <a:gd name="T25" fmla="*/ 19 h 22"/>
                  <a:gd name="T26" fmla="*/ 747 w 748"/>
                  <a:gd name="T27" fmla="*/ 19 h 22"/>
                  <a:gd name="T28" fmla="*/ 747 w 748"/>
                  <a:gd name="T29" fmla="*/ 19 h 22"/>
                  <a:gd name="T30" fmla="*/ 747 w 748"/>
                  <a:gd name="T31" fmla="*/ 21 h 22"/>
                  <a:gd name="T32" fmla="*/ 747 w 748"/>
                  <a:gd name="T33" fmla="*/ 21 h 22"/>
                  <a:gd name="T34" fmla="*/ 747 w 748"/>
                  <a:gd name="T35" fmla="*/ 21 h 22"/>
                  <a:gd name="T36" fmla="*/ 747 w 748"/>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8"/>
                  <a:gd name="T58" fmla="*/ 0 h 22"/>
                  <a:gd name="T59" fmla="*/ 748 w 74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8" h="22">
                    <a:moveTo>
                      <a:pt x="747" y="21"/>
                    </a:moveTo>
                    <a:lnTo>
                      <a:pt x="0" y="1"/>
                    </a:lnTo>
                    <a:lnTo>
                      <a:pt x="0" y="0"/>
                    </a:lnTo>
                    <a:lnTo>
                      <a:pt x="747" y="19"/>
                    </a:lnTo>
                    <a:lnTo>
                      <a:pt x="747" y="21"/>
                    </a:lnTo>
                  </a:path>
                </a:pathLst>
              </a:custGeom>
              <a:solidFill>
                <a:srgbClr val="6868FF"/>
              </a:solidFill>
              <a:ln w="9525" cap="rnd">
                <a:noFill/>
                <a:round/>
                <a:headEnd/>
                <a:tailEnd/>
              </a:ln>
            </p:spPr>
            <p:txBody>
              <a:bodyPr/>
              <a:lstStyle/>
              <a:p>
                <a:endParaRPr lang="es-ES"/>
              </a:p>
            </p:txBody>
          </p:sp>
          <p:sp>
            <p:nvSpPr>
              <p:cNvPr id="279" name="Freeform 274"/>
              <p:cNvSpPr>
                <a:spLocks noChangeAspect="1"/>
              </p:cNvSpPr>
              <p:nvPr/>
            </p:nvSpPr>
            <p:spPr bwMode="auto">
              <a:xfrm>
                <a:off x="2986105" y="5150406"/>
                <a:ext cx="453953" cy="12777"/>
              </a:xfrm>
              <a:custGeom>
                <a:avLst/>
                <a:gdLst>
                  <a:gd name="T0" fmla="*/ 747 w 748"/>
                  <a:gd name="T1" fmla="*/ 21 h 22"/>
                  <a:gd name="T2" fmla="*/ 0 w 748"/>
                  <a:gd name="T3" fmla="*/ 2 h 22"/>
                  <a:gd name="T4" fmla="*/ 0 w 748"/>
                  <a:gd name="T5" fmla="*/ 2 h 22"/>
                  <a:gd name="T6" fmla="*/ 0 w 748"/>
                  <a:gd name="T7" fmla="*/ 2 h 22"/>
                  <a:gd name="T8" fmla="*/ 0 w 748"/>
                  <a:gd name="T9" fmla="*/ 2 h 22"/>
                  <a:gd name="T10" fmla="*/ 0 w 748"/>
                  <a:gd name="T11" fmla="*/ 2 h 22"/>
                  <a:gd name="T12" fmla="*/ 0 w 748"/>
                  <a:gd name="T13" fmla="*/ 2 h 22"/>
                  <a:gd name="T14" fmla="*/ 0 w 748"/>
                  <a:gd name="T15" fmla="*/ 0 h 22"/>
                  <a:gd name="T16" fmla="*/ 0 w 748"/>
                  <a:gd name="T17" fmla="*/ 0 h 22"/>
                  <a:gd name="T18" fmla="*/ 0 w 748"/>
                  <a:gd name="T19" fmla="*/ 0 h 22"/>
                  <a:gd name="T20" fmla="*/ 747 w 748"/>
                  <a:gd name="T21" fmla="*/ 19 h 22"/>
                  <a:gd name="T22" fmla="*/ 747 w 748"/>
                  <a:gd name="T23" fmla="*/ 19 h 22"/>
                  <a:gd name="T24" fmla="*/ 747 w 748"/>
                  <a:gd name="T25" fmla="*/ 19 h 22"/>
                  <a:gd name="T26" fmla="*/ 747 w 748"/>
                  <a:gd name="T27" fmla="*/ 19 h 22"/>
                  <a:gd name="T28" fmla="*/ 747 w 748"/>
                  <a:gd name="T29" fmla="*/ 19 h 22"/>
                  <a:gd name="T30" fmla="*/ 747 w 748"/>
                  <a:gd name="T31" fmla="*/ 21 h 22"/>
                  <a:gd name="T32" fmla="*/ 747 w 748"/>
                  <a:gd name="T33" fmla="*/ 21 h 22"/>
                  <a:gd name="T34" fmla="*/ 747 w 748"/>
                  <a:gd name="T35" fmla="*/ 21 h 22"/>
                  <a:gd name="T36" fmla="*/ 747 w 748"/>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8"/>
                  <a:gd name="T58" fmla="*/ 0 h 22"/>
                  <a:gd name="T59" fmla="*/ 748 w 74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8" h="22">
                    <a:moveTo>
                      <a:pt x="747" y="21"/>
                    </a:moveTo>
                    <a:lnTo>
                      <a:pt x="0" y="2"/>
                    </a:lnTo>
                    <a:lnTo>
                      <a:pt x="0" y="0"/>
                    </a:lnTo>
                    <a:lnTo>
                      <a:pt x="747" y="19"/>
                    </a:lnTo>
                    <a:lnTo>
                      <a:pt x="747" y="21"/>
                    </a:lnTo>
                  </a:path>
                </a:pathLst>
              </a:custGeom>
              <a:solidFill>
                <a:srgbClr val="6868FF"/>
              </a:solidFill>
              <a:ln w="9525" cap="rnd">
                <a:noFill/>
                <a:round/>
                <a:headEnd/>
                <a:tailEnd/>
              </a:ln>
            </p:spPr>
            <p:txBody>
              <a:bodyPr/>
              <a:lstStyle/>
              <a:p>
                <a:endParaRPr lang="es-ES"/>
              </a:p>
            </p:txBody>
          </p:sp>
          <p:sp>
            <p:nvSpPr>
              <p:cNvPr id="280" name="Freeform 275"/>
              <p:cNvSpPr>
                <a:spLocks noChangeAspect="1"/>
              </p:cNvSpPr>
              <p:nvPr/>
            </p:nvSpPr>
            <p:spPr bwMode="auto">
              <a:xfrm>
                <a:off x="2986105" y="5149244"/>
                <a:ext cx="453953" cy="12777"/>
              </a:xfrm>
              <a:custGeom>
                <a:avLst/>
                <a:gdLst>
                  <a:gd name="T0" fmla="*/ 747 w 748"/>
                  <a:gd name="T1" fmla="*/ 21 h 22"/>
                  <a:gd name="T2" fmla="*/ 0 w 748"/>
                  <a:gd name="T3" fmla="*/ 2 h 22"/>
                  <a:gd name="T4" fmla="*/ 0 w 748"/>
                  <a:gd name="T5" fmla="*/ 2 h 22"/>
                  <a:gd name="T6" fmla="*/ 0 w 748"/>
                  <a:gd name="T7" fmla="*/ 2 h 22"/>
                  <a:gd name="T8" fmla="*/ 0 w 748"/>
                  <a:gd name="T9" fmla="*/ 2 h 22"/>
                  <a:gd name="T10" fmla="*/ 0 w 748"/>
                  <a:gd name="T11" fmla="*/ 2 h 22"/>
                  <a:gd name="T12" fmla="*/ 0 w 748"/>
                  <a:gd name="T13" fmla="*/ 2 h 22"/>
                  <a:gd name="T14" fmla="*/ 0 w 748"/>
                  <a:gd name="T15" fmla="*/ 0 h 22"/>
                  <a:gd name="T16" fmla="*/ 0 w 748"/>
                  <a:gd name="T17" fmla="*/ 0 h 22"/>
                  <a:gd name="T18" fmla="*/ 0 w 748"/>
                  <a:gd name="T19" fmla="*/ 0 h 22"/>
                  <a:gd name="T20" fmla="*/ 747 w 748"/>
                  <a:gd name="T21" fmla="*/ 19 h 22"/>
                  <a:gd name="T22" fmla="*/ 747 w 748"/>
                  <a:gd name="T23" fmla="*/ 19 h 22"/>
                  <a:gd name="T24" fmla="*/ 747 w 748"/>
                  <a:gd name="T25" fmla="*/ 19 h 22"/>
                  <a:gd name="T26" fmla="*/ 747 w 748"/>
                  <a:gd name="T27" fmla="*/ 19 h 22"/>
                  <a:gd name="T28" fmla="*/ 747 w 748"/>
                  <a:gd name="T29" fmla="*/ 19 h 22"/>
                  <a:gd name="T30" fmla="*/ 747 w 748"/>
                  <a:gd name="T31" fmla="*/ 21 h 22"/>
                  <a:gd name="T32" fmla="*/ 747 w 748"/>
                  <a:gd name="T33" fmla="*/ 21 h 22"/>
                  <a:gd name="T34" fmla="*/ 747 w 748"/>
                  <a:gd name="T35" fmla="*/ 21 h 22"/>
                  <a:gd name="T36" fmla="*/ 747 w 748"/>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8"/>
                  <a:gd name="T58" fmla="*/ 0 h 22"/>
                  <a:gd name="T59" fmla="*/ 748 w 74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8" h="22">
                    <a:moveTo>
                      <a:pt x="747" y="21"/>
                    </a:moveTo>
                    <a:lnTo>
                      <a:pt x="0" y="2"/>
                    </a:lnTo>
                    <a:lnTo>
                      <a:pt x="0" y="0"/>
                    </a:lnTo>
                    <a:lnTo>
                      <a:pt x="747" y="19"/>
                    </a:lnTo>
                    <a:lnTo>
                      <a:pt x="747" y="21"/>
                    </a:lnTo>
                  </a:path>
                </a:pathLst>
              </a:custGeom>
              <a:solidFill>
                <a:srgbClr val="6868FF"/>
              </a:solidFill>
              <a:ln w="9525" cap="rnd">
                <a:noFill/>
                <a:round/>
                <a:headEnd/>
                <a:tailEnd/>
              </a:ln>
            </p:spPr>
            <p:txBody>
              <a:bodyPr/>
              <a:lstStyle/>
              <a:p>
                <a:endParaRPr lang="es-ES"/>
              </a:p>
            </p:txBody>
          </p:sp>
          <p:sp>
            <p:nvSpPr>
              <p:cNvPr id="281" name="Freeform 276"/>
              <p:cNvSpPr>
                <a:spLocks noChangeAspect="1"/>
              </p:cNvSpPr>
              <p:nvPr/>
            </p:nvSpPr>
            <p:spPr bwMode="auto">
              <a:xfrm>
                <a:off x="2986105" y="5148083"/>
                <a:ext cx="454560" cy="12777"/>
              </a:xfrm>
              <a:custGeom>
                <a:avLst/>
                <a:gdLst>
                  <a:gd name="T0" fmla="*/ 747 w 749"/>
                  <a:gd name="T1" fmla="*/ 21 h 22"/>
                  <a:gd name="T2" fmla="*/ 0 w 749"/>
                  <a:gd name="T3" fmla="*/ 2 h 22"/>
                  <a:gd name="T4" fmla="*/ 0 w 749"/>
                  <a:gd name="T5" fmla="*/ 2 h 22"/>
                  <a:gd name="T6" fmla="*/ 0 w 749"/>
                  <a:gd name="T7" fmla="*/ 2 h 22"/>
                  <a:gd name="T8" fmla="*/ 0 w 749"/>
                  <a:gd name="T9" fmla="*/ 2 h 22"/>
                  <a:gd name="T10" fmla="*/ 0 w 749"/>
                  <a:gd name="T11" fmla="*/ 2 h 22"/>
                  <a:gd name="T12" fmla="*/ 0 w 749"/>
                  <a:gd name="T13" fmla="*/ 2 h 22"/>
                  <a:gd name="T14" fmla="*/ 0 w 749"/>
                  <a:gd name="T15" fmla="*/ 0 h 22"/>
                  <a:gd name="T16" fmla="*/ 0 w 749"/>
                  <a:gd name="T17" fmla="*/ 0 h 22"/>
                  <a:gd name="T18" fmla="*/ 0 w 749"/>
                  <a:gd name="T19" fmla="*/ 0 h 22"/>
                  <a:gd name="T20" fmla="*/ 748 w 749"/>
                  <a:gd name="T21" fmla="*/ 19 h 22"/>
                  <a:gd name="T22" fmla="*/ 748 w 749"/>
                  <a:gd name="T23" fmla="*/ 19 h 22"/>
                  <a:gd name="T24" fmla="*/ 748 w 749"/>
                  <a:gd name="T25" fmla="*/ 19 h 22"/>
                  <a:gd name="T26" fmla="*/ 748 w 749"/>
                  <a:gd name="T27" fmla="*/ 19 h 22"/>
                  <a:gd name="T28" fmla="*/ 748 w 749"/>
                  <a:gd name="T29" fmla="*/ 19 h 22"/>
                  <a:gd name="T30" fmla="*/ 748 w 749"/>
                  <a:gd name="T31" fmla="*/ 21 h 22"/>
                  <a:gd name="T32" fmla="*/ 748 w 749"/>
                  <a:gd name="T33" fmla="*/ 21 h 22"/>
                  <a:gd name="T34" fmla="*/ 747 w 749"/>
                  <a:gd name="T35" fmla="*/ 21 h 22"/>
                  <a:gd name="T36" fmla="*/ 747 w 74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9"/>
                  <a:gd name="T58" fmla="*/ 0 h 22"/>
                  <a:gd name="T59" fmla="*/ 749 w 74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9" h="22">
                    <a:moveTo>
                      <a:pt x="747" y="21"/>
                    </a:moveTo>
                    <a:lnTo>
                      <a:pt x="0" y="2"/>
                    </a:lnTo>
                    <a:lnTo>
                      <a:pt x="0" y="0"/>
                    </a:lnTo>
                    <a:lnTo>
                      <a:pt x="748" y="19"/>
                    </a:lnTo>
                    <a:lnTo>
                      <a:pt x="748" y="21"/>
                    </a:lnTo>
                    <a:lnTo>
                      <a:pt x="747" y="21"/>
                    </a:lnTo>
                  </a:path>
                </a:pathLst>
              </a:custGeom>
              <a:solidFill>
                <a:srgbClr val="6868FF"/>
              </a:solidFill>
              <a:ln w="9525" cap="rnd">
                <a:noFill/>
                <a:round/>
                <a:headEnd/>
                <a:tailEnd/>
              </a:ln>
            </p:spPr>
            <p:txBody>
              <a:bodyPr/>
              <a:lstStyle/>
              <a:p>
                <a:endParaRPr lang="es-ES"/>
              </a:p>
            </p:txBody>
          </p:sp>
          <p:sp>
            <p:nvSpPr>
              <p:cNvPr id="282" name="Freeform 277"/>
              <p:cNvSpPr>
                <a:spLocks noChangeAspect="1"/>
              </p:cNvSpPr>
              <p:nvPr/>
            </p:nvSpPr>
            <p:spPr bwMode="auto">
              <a:xfrm>
                <a:off x="2986105" y="5146921"/>
                <a:ext cx="454560" cy="12777"/>
              </a:xfrm>
              <a:custGeom>
                <a:avLst/>
                <a:gdLst>
                  <a:gd name="T0" fmla="*/ 748 w 749"/>
                  <a:gd name="T1" fmla="*/ 21 h 22"/>
                  <a:gd name="T2" fmla="*/ 0 w 749"/>
                  <a:gd name="T3" fmla="*/ 2 h 22"/>
                  <a:gd name="T4" fmla="*/ 0 w 749"/>
                  <a:gd name="T5" fmla="*/ 2 h 22"/>
                  <a:gd name="T6" fmla="*/ 0 w 749"/>
                  <a:gd name="T7" fmla="*/ 2 h 22"/>
                  <a:gd name="T8" fmla="*/ 0 w 749"/>
                  <a:gd name="T9" fmla="*/ 2 h 22"/>
                  <a:gd name="T10" fmla="*/ 0 w 749"/>
                  <a:gd name="T11" fmla="*/ 2 h 22"/>
                  <a:gd name="T12" fmla="*/ 0 w 749"/>
                  <a:gd name="T13" fmla="*/ 2 h 22"/>
                  <a:gd name="T14" fmla="*/ 0 w 749"/>
                  <a:gd name="T15" fmla="*/ 0 h 22"/>
                  <a:gd name="T16" fmla="*/ 0 w 749"/>
                  <a:gd name="T17" fmla="*/ 0 h 22"/>
                  <a:gd name="T18" fmla="*/ 0 w 749"/>
                  <a:gd name="T19" fmla="*/ 0 h 22"/>
                  <a:gd name="T20" fmla="*/ 748 w 749"/>
                  <a:gd name="T21" fmla="*/ 19 h 22"/>
                  <a:gd name="T22" fmla="*/ 748 w 749"/>
                  <a:gd name="T23" fmla="*/ 19 h 22"/>
                  <a:gd name="T24" fmla="*/ 748 w 749"/>
                  <a:gd name="T25" fmla="*/ 19 h 22"/>
                  <a:gd name="T26" fmla="*/ 748 w 749"/>
                  <a:gd name="T27" fmla="*/ 19 h 22"/>
                  <a:gd name="T28" fmla="*/ 748 w 749"/>
                  <a:gd name="T29" fmla="*/ 19 h 22"/>
                  <a:gd name="T30" fmla="*/ 748 w 749"/>
                  <a:gd name="T31" fmla="*/ 21 h 22"/>
                  <a:gd name="T32" fmla="*/ 748 w 749"/>
                  <a:gd name="T33" fmla="*/ 21 h 22"/>
                  <a:gd name="T34" fmla="*/ 748 w 749"/>
                  <a:gd name="T35" fmla="*/ 21 h 22"/>
                  <a:gd name="T36" fmla="*/ 748 w 74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9"/>
                  <a:gd name="T58" fmla="*/ 0 h 22"/>
                  <a:gd name="T59" fmla="*/ 749 w 74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9" h="22">
                    <a:moveTo>
                      <a:pt x="748" y="21"/>
                    </a:moveTo>
                    <a:lnTo>
                      <a:pt x="0" y="2"/>
                    </a:lnTo>
                    <a:lnTo>
                      <a:pt x="0" y="0"/>
                    </a:lnTo>
                    <a:lnTo>
                      <a:pt x="748" y="19"/>
                    </a:lnTo>
                    <a:lnTo>
                      <a:pt x="748" y="21"/>
                    </a:lnTo>
                  </a:path>
                </a:pathLst>
              </a:custGeom>
              <a:solidFill>
                <a:srgbClr val="6868FF"/>
              </a:solidFill>
              <a:ln w="9525" cap="rnd">
                <a:noFill/>
                <a:round/>
                <a:headEnd/>
                <a:tailEnd/>
              </a:ln>
            </p:spPr>
            <p:txBody>
              <a:bodyPr/>
              <a:lstStyle/>
              <a:p>
                <a:endParaRPr lang="es-ES"/>
              </a:p>
            </p:txBody>
          </p:sp>
          <p:sp>
            <p:nvSpPr>
              <p:cNvPr id="283" name="Freeform 278"/>
              <p:cNvSpPr>
                <a:spLocks noChangeAspect="1"/>
              </p:cNvSpPr>
              <p:nvPr/>
            </p:nvSpPr>
            <p:spPr bwMode="auto">
              <a:xfrm>
                <a:off x="2986105" y="5145759"/>
                <a:ext cx="454560" cy="12777"/>
              </a:xfrm>
              <a:custGeom>
                <a:avLst/>
                <a:gdLst>
                  <a:gd name="T0" fmla="*/ 748 w 749"/>
                  <a:gd name="T1" fmla="*/ 21 h 22"/>
                  <a:gd name="T2" fmla="*/ 0 w 749"/>
                  <a:gd name="T3" fmla="*/ 2 h 22"/>
                  <a:gd name="T4" fmla="*/ 0 w 749"/>
                  <a:gd name="T5" fmla="*/ 2 h 22"/>
                  <a:gd name="T6" fmla="*/ 0 w 749"/>
                  <a:gd name="T7" fmla="*/ 2 h 22"/>
                  <a:gd name="T8" fmla="*/ 0 w 749"/>
                  <a:gd name="T9" fmla="*/ 2 h 22"/>
                  <a:gd name="T10" fmla="*/ 0 w 749"/>
                  <a:gd name="T11" fmla="*/ 2 h 22"/>
                  <a:gd name="T12" fmla="*/ 0 w 749"/>
                  <a:gd name="T13" fmla="*/ 2 h 22"/>
                  <a:gd name="T14" fmla="*/ 0 w 749"/>
                  <a:gd name="T15" fmla="*/ 0 h 22"/>
                  <a:gd name="T16" fmla="*/ 0 w 749"/>
                  <a:gd name="T17" fmla="*/ 0 h 22"/>
                  <a:gd name="T18" fmla="*/ 0 w 749"/>
                  <a:gd name="T19" fmla="*/ 0 h 22"/>
                  <a:gd name="T20" fmla="*/ 748 w 749"/>
                  <a:gd name="T21" fmla="*/ 19 h 22"/>
                  <a:gd name="T22" fmla="*/ 748 w 749"/>
                  <a:gd name="T23" fmla="*/ 19 h 22"/>
                  <a:gd name="T24" fmla="*/ 748 w 749"/>
                  <a:gd name="T25" fmla="*/ 19 h 22"/>
                  <a:gd name="T26" fmla="*/ 748 w 749"/>
                  <a:gd name="T27" fmla="*/ 19 h 22"/>
                  <a:gd name="T28" fmla="*/ 748 w 749"/>
                  <a:gd name="T29" fmla="*/ 19 h 22"/>
                  <a:gd name="T30" fmla="*/ 748 w 749"/>
                  <a:gd name="T31" fmla="*/ 21 h 22"/>
                  <a:gd name="T32" fmla="*/ 748 w 749"/>
                  <a:gd name="T33" fmla="*/ 21 h 22"/>
                  <a:gd name="T34" fmla="*/ 748 w 749"/>
                  <a:gd name="T35" fmla="*/ 21 h 22"/>
                  <a:gd name="T36" fmla="*/ 748 w 74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9"/>
                  <a:gd name="T58" fmla="*/ 0 h 22"/>
                  <a:gd name="T59" fmla="*/ 749 w 74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9" h="22">
                    <a:moveTo>
                      <a:pt x="748" y="21"/>
                    </a:moveTo>
                    <a:lnTo>
                      <a:pt x="0" y="2"/>
                    </a:lnTo>
                    <a:lnTo>
                      <a:pt x="0" y="0"/>
                    </a:lnTo>
                    <a:lnTo>
                      <a:pt x="748" y="19"/>
                    </a:lnTo>
                    <a:lnTo>
                      <a:pt x="748" y="21"/>
                    </a:lnTo>
                  </a:path>
                </a:pathLst>
              </a:custGeom>
              <a:solidFill>
                <a:srgbClr val="6969FF"/>
              </a:solidFill>
              <a:ln w="9525" cap="rnd">
                <a:noFill/>
                <a:round/>
                <a:headEnd/>
                <a:tailEnd/>
              </a:ln>
            </p:spPr>
            <p:txBody>
              <a:bodyPr/>
              <a:lstStyle/>
              <a:p>
                <a:endParaRPr lang="es-ES"/>
              </a:p>
            </p:txBody>
          </p:sp>
          <p:sp>
            <p:nvSpPr>
              <p:cNvPr id="284" name="Freeform 279"/>
              <p:cNvSpPr>
                <a:spLocks noChangeAspect="1"/>
              </p:cNvSpPr>
              <p:nvPr/>
            </p:nvSpPr>
            <p:spPr bwMode="auto">
              <a:xfrm>
                <a:off x="2986105" y="5144598"/>
                <a:ext cx="454560" cy="12777"/>
              </a:xfrm>
              <a:custGeom>
                <a:avLst/>
                <a:gdLst>
                  <a:gd name="T0" fmla="*/ 748 w 749"/>
                  <a:gd name="T1" fmla="*/ 21 h 22"/>
                  <a:gd name="T2" fmla="*/ 0 w 749"/>
                  <a:gd name="T3" fmla="*/ 2 h 22"/>
                  <a:gd name="T4" fmla="*/ 0 w 749"/>
                  <a:gd name="T5" fmla="*/ 2 h 22"/>
                  <a:gd name="T6" fmla="*/ 0 w 749"/>
                  <a:gd name="T7" fmla="*/ 2 h 22"/>
                  <a:gd name="T8" fmla="*/ 0 w 749"/>
                  <a:gd name="T9" fmla="*/ 2 h 22"/>
                  <a:gd name="T10" fmla="*/ 0 w 749"/>
                  <a:gd name="T11" fmla="*/ 2 h 22"/>
                  <a:gd name="T12" fmla="*/ 0 w 749"/>
                  <a:gd name="T13" fmla="*/ 2 h 22"/>
                  <a:gd name="T14" fmla="*/ 0 w 749"/>
                  <a:gd name="T15" fmla="*/ 0 h 22"/>
                  <a:gd name="T16" fmla="*/ 0 w 749"/>
                  <a:gd name="T17" fmla="*/ 0 h 22"/>
                  <a:gd name="T18" fmla="*/ 0 w 749"/>
                  <a:gd name="T19" fmla="*/ 0 h 22"/>
                  <a:gd name="T20" fmla="*/ 748 w 749"/>
                  <a:gd name="T21" fmla="*/ 19 h 22"/>
                  <a:gd name="T22" fmla="*/ 748 w 749"/>
                  <a:gd name="T23" fmla="*/ 19 h 22"/>
                  <a:gd name="T24" fmla="*/ 748 w 749"/>
                  <a:gd name="T25" fmla="*/ 19 h 22"/>
                  <a:gd name="T26" fmla="*/ 748 w 749"/>
                  <a:gd name="T27" fmla="*/ 19 h 22"/>
                  <a:gd name="T28" fmla="*/ 748 w 749"/>
                  <a:gd name="T29" fmla="*/ 19 h 22"/>
                  <a:gd name="T30" fmla="*/ 748 w 749"/>
                  <a:gd name="T31" fmla="*/ 21 h 22"/>
                  <a:gd name="T32" fmla="*/ 748 w 749"/>
                  <a:gd name="T33" fmla="*/ 21 h 22"/>
                  <a:gd name="T34" fmla="*/ 748 w 749"/>
                  <a:gd name="T35" fmla="*/ 21 h 22"/>
                  <a:gd name="T36" fmla="*/ 748 w 74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9"/>
                  <a:gd name="T58" fmla="*/ 0 h 22"/>
                  <a:gd name="T59" fmla="*/ 749 w 74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9" h="22">
                    <a:moveTo>
                      <a:pt x="748" y="21"/>
                    </a:moveTo>
                    <a:lnTo>
                      <a:pt x="0" y="2"/>
                    </a:lnTo>
                    <a:lnTo>
                      <a:pt x="0" y="0"/>
                    </a:lnTo>
                    <a:lnTo>
                      <a:pt x="748" y="19"/>
                    </a:lnTo>
                    <a:lnTo>
                      <a:pt x="748" y="21"/>
                    </a:lnTo>
                  </a:path>
                </a:pathLst>
              </a:custGeom>
              <a:solidFill>
                <a:srgbClr val="6969FF"/>
              </a:solidFill>
              <a:ln w="9525" cap="rnd">
                <a:noFill/>
                <a:round/>
                <a:headEnd/>
                <a:tailEnd/>
              </a:ln>
            </p:spPr>
            <p:txBody>
              <a:bodyPr/>
              <a:lstStyle/>
              <a:p>
                <a:endParaRPr lang="es-ES"/>
              </a:p>
            </p:txBody>
          </p:sp>
          <p:sp>
            <p:nvSpPr>
              <p:cNvPr id="285" name="Freeform 280"/>
              <p:cNvSpPr>
                <a:spLocks noChangeAspect="1"/>
              </p:cNvSpPr>
              <p:nvPr/>
            </p:nvSpPr>
            <p:spPr bwMode="auto">
              <a:xfrm>
                <a:off x="2986105" y="5143436"/>
                <a:ext cx="455774" cy="12777"/>
              </a:xfrm>
              <a:custGeom>
                <a:avLst/>
                <a:gdLst>
                  <a:gd name="T0" fmla="*/ 748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2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48 w 751"/>
                  <a:gd name="T31" fmla="*/ 21 h 22"/>
                  <a:gd name="T32" fmla="*/ 748 w 751"/>
                  <a:gd name="T33" fmla="*/ 21 h 22"/>
                  <a:gd name="T34" fmla="*/ 748 w 751"/>
                  <a:gd name="T35" fmla="*/ 21 h 22"/>
                  <a:gd name="T36" fmla="*/ 748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48" y="21"/>
                    </a:moveTo>
                    <a:lnTo>
                      <a:pt x="0" y="2"/>
                    </a:lnTo>
                    <a:lnTo>
                      <a:pt x="0" y="0"/>
                    </a:lnTo>
                    <a:lnTo>
                      <a:pt x="750" y="19"/>
                    </a:lnTo>
                    <a:lnTo>
                      <a:pt x="748" y="21"/>
                    </a:lnTo>
                  </a:path>
                </a:pathLst>
              </a:custGeom>
              <a:solidFill>
                <a:srgbClr val="6969FF"/>
              </a:solidFill>
              <a:ln w="9525" cap="rnd">
                <a:noFill/>
                <a:round/>
                <a:headEnd/>
                <a:tailEnd/>
              </a:ln>
            </p:spPr>
            <p:txBody>
              <a:bodyPr/>
              <a:lstStyle/>
              <a:p>
                <a:endParaRPr lang="es-ES"/>
              </a:p>
            </p:txBody>
          </p:sp>
          <p:sp>
            <p:nvSpPr>
              <p:cNvPr id="286" name="Freeform 281"/>
              <p:cNvSpPr>
                <a:spLocks noChangeAspect="1"/>
              </p:cNvSpPr>
              <p:nvPr/>
            </p:nvSpPr>
            <p:spPr bwMode="auto">
              <a:xfrm>
                <a:off x="2986105" y="5142275"/>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2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6969FF"/>
              </a:solidFill>
              <a:ln w="9525" cap="rnd">
                <a:noFill/>
                <a:round/>
                <a:headEnd/>
                <a:tailEnd/>
              </a:ln>
            </p:spPr>
            <p:txBody>
              <a:bodyPr/>
              <a:lstStyle/>
              <a:p>
                <a:endParaRPr lang="es-ES"/>
              </a:p>
            </p:txBody>
          </p:sp>
          <p:sp>
            <p:nvSpPr>
              <p:cNvPr id="287" name="Freeform 282"/>
              <p:cNvSpPr>
                <a:spLocks noChangeAspect="1"/>
              </p:cNvSpPr>
              <p:nvPr/>
            </p:nvSpPr>
            <p:spPr bwMode="auto">
              <a:xfrm>
                <a:off x="2986105" y="5141113"/>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2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21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6969FF"/>
              </a:solidFill>
              <a:ln w="9525" cap="rnd">
                <a:noFill/>
                <a:round/>
                <a:headEnd/>
                <a:tailEnd/>
              </a:ln>
            </p:spPr>
            <p:txBody>
              <a:bodyPr/>
              <a:lstStyle/>
              <a:p>
                <a:endParaRPr lang="es-ES"/>
              </a:p>
            </p:txBody>
          </p:sp>
          <p:sp>
            <p:nvSpPr>
              <p:cNvPr id="288" name="Freeform 283"/>
              <p:cNvSpPr>
                <a:spLocks noChangeAspect="1"/>
              </p:cNvSpPr>
              <p:nvPr/>
            </p:nvSpPr>
            <p:spPr bwMode="auto">
              <a:xfrm>
                <a:off x="2986105" y="5139951"/>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2 h 22"/>
                  <a:gd name="T14" fmla="*/ 0 w 751"/>
                  <a:gd name="T15" fmla="*/ 0 h 22"/>
                  <a:gd name="T16" fmla="*/ 0 w 751"/>
                  <a:gd name="T17" fmla="*/ 0 h 22"/>
                  <a:gd name="T18" fmla="*/ 0 w 751"/>
                  <a:gd name="T19" fmla="*/ 0 h 22"/>
                  <a:gd name="T20" fmla="*/ 750 w 751"/>
                  <a:gd name="T21" fmla="*/ 20 h 22"/>
                  <a:gd name="T22" fmla="*/ 750 w 751"/>
                  <a:gd name="T23" fmla="*/ 20 h 22"/>
                  <a:gd name="T24" fmla="*/ 750 w 751"/>
                  <a:gd name="T25" fmla="*/ 20 h 22"/>
                  <a:gd name="T26" fmla="*/ 750 w 751"/>
                  <a:gd name="T27" fmla="*/ 20 h 22"/>
                  <a:gd name="T28" fmla="*/ 750 w 751"/>
                  <a:gd name="T29" fmla="*/ 21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20"/>
                    </a:lnTo>
                    <a:lnTo>
                      <a:pt x="750" y="21"/>
                    </a:lnTo>
                  </a:path>
                </a:pathLst>
              </a:custGeom>
              <a:solidFill>
                <a:srgbClr val="6969FF"/>
              </a:solidFill>
              <a:ln w="9525" cap="rnd">
                <a:noFill/>
                <a:round/>
                <a:headEnd/>
                <a:tailEnd/>
              </a:ln>
            </p:spPr>
            <p:txBody>
              <a:bodyPr/>
              <a:lstStyle/>
              <a:p>
                <a:endParaRPr lang="es-ES"/>
              </a:p>
            </p:txBody>
          </p:sp>
          <p:sp>
            <p:nvSpPr>
              <p:cNvPr id="289" name="Freeform 284"/>
              <p:cNvSpPr>
                <a:spLocks noChangeAspect="1"/>
              </p:cNvSpPr>
              <p:nvPr/>
            </p:nvSpPr>
            <p:spPr bwMode="auto">
              <a:xfrm>
                <a:off x="2986105" y="5139371"/>
                <a:ext cx="455774" cy="12777"/>
              </a:xfrm>
              <a:custGeom>
                <a:avLst/>
                <a:gdLst>
                  <a:gd name="T0" fmla="*/ 750 w 751"/>
                  <a:gd name="T1" fmla="*/ 21 h 22"/>
                  <a:gd name="T2" fmla="*/ 0 w 751"/>
                  <a:gd name="T3" fmla="*/ 1 h 22"/>
                  <a:gd name="T4" fmla="*/ 0 w 751"/>
                  <a:gd name="T5" fmla="*/ 1 h 22"/>
                  <a:gd name="T6" fmla="*/ 0 w 751"/>
                  <a:gd name="T7" fmla="*/ 1 h 22"/>
                  <a:gd name="T8" fmla="*/ 0 w 751"/>
                  <a:gd name="T9" fmla="*/ 1 h 22"/>
                  <a:gd name="T10" fmla="*/ 0 w 751"/>
                  <a:gd name="T11" fmla="*/ 1 h 22"/>
                  <a:gd name="T12" fmla="*/ 0 w 751"/>
                  <a:gd name="T13" fmla="*/ 1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21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1"/>
                    </a:lnTo>
                    <a:lnTo>
                      <a:pt x="0" y="0"/>
                    </a:lnTo>
                    <a:lnTo>
                      <a:pt x="750" y="19"/>
                    </a:lnTo>
                    <a:lnTo>
                      <a:pt x="750" y="21"/>
                    </a:lnTo>
                  </a:path>
                </a:pathLst>
              </a:custGeom>
              <a:solidFill>
                <a:srgbClr val="6A6AFF"/>
              </a:solidFill>
              <a:ln w="9525" cap="rnd">
                <a:noFill/>
                <a:round/>
                <a:headEnd/>
                <a:tailEnd/>
              </a:ln>
            </p:spPr>
            <p:txBody>
              <a:bodyPr/>
              <a:lstStyle/>
              <a:p>
                <a:endParaRPr lang="es-ES"/>
              </a:p>
            </p:txBody>
          </p:sp>
          <p:sp>
            <p:nvSpPr>
              <p:cNvPr id="290" name="Freeform 285"/>
              <p:cNvSpPr>
                <a:spLocks noChangeAspect="1"/>
              </p:cNvSpPr>
              <p:nvPr/>
            </p:nvSpPr>
            <p:spPr bwMode="auto">
              <a:xfrm>
                <a:off x="2986105" y="5138209"/>
                <a:ext cx="456987" cy="12777"/>
              </a:xfrm>
              <a:custGeom>
                <a:avLst/>
                <a:gdLst>
                  <a:gd name="T0" fmla="*/ 750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2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21 h 22"/>
                  <a:gd name="T30" fmla="*/ 752 w 753"/>
                  <a:gd name="T31" fmla="*/ 21 h 22"/>
                  <a:gd name="T32" fmla="*/ 752 w 753"/>
                  <a:gd name="T33" fmla="*/ 21 h 22"/>
                  <a:gd name="T34" fmla="*/ 752 w 753"/>
                  <a:gd name="T35" fmla="*/ 21 h 22"/>
                  <a:gd name="T36" fmla="*/ 750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0" y="21"/>
                    </a:moveTo>
                    <a:lnTo>
                      <a:pt x="0" y="2"/>
                    </a:lnTo>
                    <a:lnTo>
                      <a:pt x="0" y="0"/>
                    </a:lnTo>
                    <a:lnTo>
                      <a:pt x="752" y="19"/>
                    </a:lnTo>
                    <a:lnTo>
                      <a:pt x="752" y="21"/>
                    </a:lnTo>
                    <a:lnTo>
                      <a:pt x="750" y="21"/>
                    </a:lnTo>
                  </a:path>
                </a:pathLst>
              </a:custGeom>
              <a:solidFill>
                <a:srgbClr val="6A6AFF"/>
              </a:solidFill>
              <a:ln w="9525" cap="rnd">
                <a:noFill/>
                <a:round/>
                <a:headEnd/>
                <a:tailEnd/>
              </a:ln>
            </p:spPr>
            <p:txBody>
              <a:bodyPr/>
              <a:lstStyle/>
              <a:p>
                <a:endParaRPr lang="es-ES"/>
              </a:p>
            </p:txBody>
          </p:sp>
          <p:sp>
            <p:nvSpPr>
              <p:cNvPr id="291" name="Freeform 286"/>
              <p:cNvSpPr>
                <a:spLocks noChangeAspect="1"/>
              </p:cNvSpPr>
              <p:nvPr/>
            </p:nvSpPr>
            <p:spPr bwMode="auto">
              <a:xfrm>
                <a:off x="2986105" y="5137047"/>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2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21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2" y="19"/>
                    </a:lnTo>
                    <a:lnTo>
                      <a:pt x="752" y="21"/>
                    </a:lnTo>
                  </a:path>
                </a:pathLst>
              </a:custGeom>
              <a:solidFill>
                <a:srgbClr val="6A6AFF"/>
              </a:solidFill>
              <a:ln w="9525" cap="rnd">
                <a:noFill/>
                <a:round/>
                <a:headEnd/>
                <a:tailEnd/>
              </a:ln>
            </p:spPr>
            <p:txBody>
              <a:bodyPr/>
              <a:lstStyle/>
              <a:p>
                <a:endParaRPr lang="es-ES"/>
              </a:p>
            </p:txBody>
          </p:sp>
          <p:sp>
            <p:nvSpPr>
              <p:cNvPr id="292" name="Freeform 287"/>
              <p:cNvSpPr>
                <a:spLocks noChangeAspect="1"/>
              </p:cNvSpPr>
              <p:nvPr/>
            </p:nvSpPr>
            <p:spPr bwMode="auto">
              <a:xfrm>
                <a:off x="2986105" y="5135886"/>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2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21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2" y="19"/>
                    </a:lnTo>
                    <a:lnTo>
                      <a:pt x="752" y="21"/>
                    </a:lnTo>
                  </a:path>
                </a:pathLst>
              </a:custGeom>
              <a:solidFill>
                <a:srgbClr val="6A6AFF"/>
              </a:solidFill>
              <a:ln w="9525" cap="rnd">
                <a:noFill/>
                <a:round/>
                <a:headEnd/>
                <a:tailEnd/>
              </a:ln>
            </p:spPr>
            <p:txBody>
              <a:bodyPr/>
              <a:lstStyle/>
              <a:p>
                <a:endParaRPr lang="es-ES"/>
              </a:p>
            </p:txBody>
          </p:sp>
          <p:sp>
            <p:nvSpPr>
              <p:cNvPr id="293" name="Freeform 288"/>
              <p:cNvSpPr>
                <a:spLocks noChangeAspect="1"/>
              </p:cNvSpPr>
              <p:nvPr/>
            </p:nvSpPr>
            <p:spPr bwMode="auto">
              <a:xfrm>
                <a:off x="2986105" y="5134724"/>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2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21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2" y="19"/>
                    </a:lnTo>
                    <a:lnTo>
                      <a:pt x="752" y="21"/>
                    </a:lnTo>
                  </a:path>
                </a:pathLst>
              </a:custGeom>
              <a:solidFill>
                <a:srgbClr val="6B6BFF"/>
              </a:solidFill>
              <a:ln w="9525" cap="rnd">
                <a:noFill/>
                <a:round/>
                <a:headEnd/>
                <a:tailEnd/>
              </a:ln>
            </p:spPr>
            <p:txBody>
              <a:bodyPr/>
              <a:lstStyle/>
              <a:p>
                <a:endParaRPr lang="es-ES"/>
              </a:p>
            </p:txBody>
          </p:sp>
          <p:sp>
            <p:nvSpPr>
              <p:cNvPr id="294" name="Freeform 289"/>
              <p:cNvSpPr>
                <a:spLocks noChangeAspect="1"/>
              </p:cNvSpPr>
              <p:nvPr/>
            </p:nvSpPr>
            <p:spPr bwMode="auto">
              <a:xfrm>
                <a:off x="2986105" y="5133563"/>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2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21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2" y="19"/>
                    </a:lnTo>
                    <a:lnTo>
                      <a:pt x="752" y="21"/>
                    </a:lnTo>
                  </a:path>
                </a:pathLst>
              </a:custGeom>
              <a:solidFill>
                <a:srgbClr val="6B6BFF"/>
              </a:solidFill>
              <a:ln w="9525" cap="rnd">
                <a:noFill/>
                <a:round/>
                <a:headEnd/>
                <a:tailEnd/>
              </a:ln>
            </p:spPr>
            <p:txBody>
              <a:bodyPr/>
              <a:lstStyle/>
              <a:p>
                <a:endParaRPr lang="es-ES"/>
              </a:p>
            </p:txBody>
          </p:sp>
          <p:sp>
            <p:nvSpPr>
              <p:cNvPr id="295" name="Freeform 290"/>
              <p:cNvSpPr>
                <a:spLocks noChangeAspect="1"/>
              </p:cNvSpPr>
              <p:nvPr/>
            </p:nvSpPr>
            <p:spPr bwMode="auto">
              <a:xfrm>
                <a:off x="2986105" y="5132401"/>
                <a:ext cx="458201" cy="12777"/>
              </a:xfrm>
              <a:custGeom>
                <a:avLst/>
                <a:gdLst>
                  <a:gd name="T0" fmla="*/ 752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2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21 h 22"/>
                  <a:gd name="T30" fmla="*/ 754 w 755"/>
                  <a:gd name="T31" fmla="*/ 21 h 22"/>
                  <a:gd name="T32" fmla="*/ 754 w 755"/>
                  <a:gd name="T33" fmla="*/ 21 h 22"/>
                  <a:gd name="T34" fmla="*/ 752 w 755"/>
                  <a:gd name="T35" fmla="*/ 21 h 22"/>
                  <a:gd name="T36" fmla="*/ 752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2" y="21"/>
                    </a:moveTo>
                    <a:lnTo>
                      <a:pt x="0" y="2"/>
                    </a:lnTo>
                    <a:lnTo>
                      <a:pt x="0" y="0"/>
                    </a:lnTo>
                    <a:lnTo>
                      <a:pt x="754" y="19"/>
                    </a:lnTo>
                    <a:lnTo>
                      <a:pt x="754" y="21"/>
                    </a:lnTo>
                    <a:lnTo>
                      <a:pt x="752" y="21"/>
                    </a:lnTo>
                  </a:path>
                </a:pathLst>
              </a:custGeom>
              <a:solidFill>
                <a:srgbClr val="6B6BFF"/>
              </a:solidFill>
              <a:ln w="9525" cap="rnd">
                <a:noFill/>
                <a:round/>
                <a:headEnd/>
                <a:tailEnd/>
              </a:ln>
            </p:spPr>
            <p:txBody>
              <a:bodyPr/>
              <a:lstStyle/>
              <a:p>
                <a:endParaRPr lang="es-ES"/>
              </a:p>
            </p:txBody>
          </p:sp>
          <p:sp>
            <p:nvSpPr>
              <p:cNvPr id="296" name="Freeform 291"/>
              <p:cNvSpPr>
                <a:spLocks noChangeAspect="1"/>
              </p:cNvSpPr>
              <p:nvPr/>
            </p:nvSpPr>
            <p:spPr bwMode="auto">
              <a:xfrm>
                <a:off x="2986105" y="5131240"/>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2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21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6B6BFF"/>
              </a:solidFill>
              <a:ln w="9525" cap="rnd">
                <a:noFill/>
                <a:round/>
                <a:headEnd/>
                <a:tailEnd/>
              </a:ln>
            </p:spPr>
            <p:txBody>
              <a:bodyPr/>
              <a:lstStyle/>
              <a:p>
                <a:endParaRPr lang="es-ES"/>
              </a:p>
            </p:txBody>
          </p:sp>
          <p:sp>
            <p:nvSpPr>
              <p:cNvPr id="297" name="Freeform 292"/>
              <p:cNvSpPr>
                <a:spLocks noChangeAspect="1"/>
              </p:cNvSpPr>
              <p:nvPr/>
            </p:nvSpPr>
            <p:spPr bwMode="auto">
              <a:xfrm>
                <a:off x="2986105" y="5130078"/>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2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21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6B6BFF"/>
              </a:solidFill>
              <a:ln w="9525" cap="rnd">
                <a:noFill/>
                <a:round/>
                <a:headEnd/>
                <a:tailEnd/>
              </a:ln>
            </p:spPr>
            <p:txBody>
              <a:bodyPr/>
              <a:lstStyle/>
              <a:p>
                <a:endParaRPr lang="es-ES"/>
              </a:p>
            </p:txBody>
          </p:sp>
          <p:sp>
            <p:nvSpPr>
              <p:cNvPr id="298" name="Freeform 293"/>
              <p:cNvSpPr>
                <a:spLocks noChangeAspect="1"/>
              </p:cNvSpPr>
              <p:nvPr/>
            </p:nvSpPr>
            <p:spPr bwMode="auto">
              <a:xfrm>
                <a:off x="2986105" y="5128916"/>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2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21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6C6CFF"/>
              </a:solidFill>
              <a:ln w="9525" cap="rnd">
                <a:noFill/>
                <a:round/>
                <a:headEnd/>
                <a:tailEnd/>
              </a:ln>
            </p:spPr>
            <p:txBody>
              <a:bodyPr/>
              <a:lstStyle/>
              <a:p>
                <a:endParaRPr lang="es-ES"/>
              </a:p>
            </p:txBody>
          </p:sp>
          <p:sp>
            <p:nvSpPr>
              <p:cNvPr id="299" name="Freeform 294"/>
              <p:cNvSpPr>
                <a:spLocks noChangeAspect="1"/>
              </p:cNvSpPr>
              <p:nvPr/>
            </p:nvSpPr>
            <p:spPr bwMode="auto">
              <a:xfrm>
                <a:off x="2986105" y="5127755"/>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2 h 22"/>
                  <a:gd name="T14" fmla="*/ 0 w 755"/>
                  <a:gd name="T15" fmla="*/ 0 h 22"/>
                  <a:gd name="T16" fmla="*/ 0 w 755"/>
                  <a:gd name="T17" fmla="*/ 0 h 22"/>
                  <a:gd name="T18" fmla="*/ 0 w 755"/>
                  <a:gd name="T19" fmla="*/ 0 h 22"/>
                  <a:gd name="T20" fmla="*/ 754 w 755"/>
                  <a:gd name="T21" fmla="*/ 20 h 22"/>
                  <a:gd name="T22" fmla="*/ 754 w 755"/>
                  <a:gd name="T23" fmla="*/ 20 h 22"/>
                  <a:gd name="T24" fmla="*/ 754 w 755"/>
                  <a:gd name="T25" fmla="*/ 20 h 22"/>
                  <a:gd name="T26" fmla="*/ 754 w 755"/>
                  <a:gd name="T27" fmla="*/ 20 h 22"/>
                  <a:gd name="T28" fmla="*/ 754 w 755"/>
                  <a:gd name="T29" fmla="*/ 21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20"/>
                    </a:lnTo>
                    <a:lnTo>
                      <a:pt x="754" y="21"/>
                    </a:lnTo>
                  </a:path>
                </a:pathLst>
              </a:custGeom>
              <a:solidFill>
                <a:srgbClr val="6C6CFF"/>
              </a:solidFill>
              <a:ln w="9525" cap="rnd">
                <a:noFill/>
                <a:round/>
                <a:headEnd/>
                <a:tailEnd/>
              </a:ln>
            </p:spPr>
            <p:txBody>
              <a:bodyPr/>
              <a:lstStyle/>
              <a:p>
                <a:endParaRPr lang="es-ES"/>
              </a:p>
            </p:txBody>
          </p:sp>
          <p:sp>
            <p:nvSpPr>
              <p:cNvPr id="300" name="Freeform 295"/>
              <p:cNvSpPr>
                <a:spLocks noChangeAspect="1"/>
              </p:cNvSpPr>
              <p:nvPr/>
            </p:nvSpPr>
            <p:spPr bwMode="auto">
              <a:xfrm>
                <a:off x="2986105" y="5126593"/>
                <a:ext cx="459415" cy="13358"/>
              </a:xfrm>
              <a:custGeom>
                <a:avLst/>
                <a:gdLst>
                  <a:gd name="T0" fmla="*/ 754 w 757"/>
                  <a:gd name="T1" fmla="*/ 22 h 23"/>
                  <a:gd name="T2" fmla="*/ 0 w 757"/>
                  <a:gd name="T3" fmla="*/ 2 h 23"/>
                  <a:gd name="T4" fmla="*/ 0 w 757"/>
                  <a:gd name="T5" fmla="*/ 2 h 23"/>
                  <a:gd name="T6" fmla="*/ 0 w 757"/>
                  <a:gd name="T7" fmla="*/ 2 h 23"/>
                  <a:gd name="T8" fmla="*/ 0 w 757"/>
                  <a:gd name="T9" fmla="*/ 2 h 23"/>
                  <a:gd name="T10" fmla="*/ 0 w 757"/>
                  <a:gd name="T11" fmla="*/ 2 h 23"/>
                  <a:gd name="T12" fmla="*/ 0 w 757"/>
                  <a:gd name="T13" fmla="*/ 2 h 23"/>
                  <a:gd name="T14" fmla="*/ 0 w 757"/>
                  <a:gd name="T15" fmla="*/ 0 h 23"/>
                  <a:gd name="T16" fmla="*/ 0 w 757"/>
                  <a:gd name="T17" fmla="*/ 0 h 23"/>
                  <a:gd name="T18" fmla="*/ 0 w 757"/>
                  <a:gd name="T19" fmla="*/ 0 h 23"/>
                  <a:gd name="T20" fmla="*/ 756 w 757"/>
                  <a:gd name="T21" fmla="*/ 20 h 23"/>
                  <a:gd name="T22" fmla="*/ 754 w 757"/>
                  <a:gd name="T23" fmla="*/ 20 h 23"/>
                  <a:gd name="T24" fmla="*/ 754 w 757"/>
                  <a:gd name="T25" fmla="*/ 20 h 23"/>
                  <a:gd name="T26" fmla="*/ 754 w 757"/>
                  <a:gd name="T27" fmla="*/ 20 h 23"/>
                  <a:gd name="T28" fmla="*/ 754 w 757"/>
                  <a:gd name="T29" fmla="*/ 22 h 23"/>
                  <a:gd name="T30" fmla="*/ 754 w 757"/>
                  <a:gd name="T31" fmla="*/ 22 h 23"/>
                  <a:gd name="T32" fmla="*/ 754 w 757"/>
                  <a:gd name="T33" fmla="*/ 22 h 23"/>
                  <a:gd name="T34" fmla="*/ 754 w 757"/>
                  <a:gd name="T35" fmla="*/ 22 h 23"/>
                  <a:gd name="T36" fmla="*/ 754 w 757"/>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3"/>
                  <a:gd name="T59" fmla="*/ 757 w 75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3">
                    <a:moveTo>
                      <a:pt x="754" y="22"/>
                    </a:moveTo>
                    <a:lnTo>
                      <a:pt x="0" y="2"/>
                    </a:lnTo>
                    <a:lnTo>
                      <a:pt x="0" y="0"/>
                    </a:lnTo>
                    <a:lnTo>
                      <a:pt x="756" y="20"/>
                    </a:lnTo>
                    <a:lnTo>
                      <a:pt x="754" y="20"/>
                    </a:lnTo>
                    <a:lnTo>
                      <a:pt x="754" y="22"/>
                    </a:lnTo>
                  </a:path>
                </a:pathLst>
              </a:custGeom>
              <a:solidFill>
                <a:srgbClr val="6C6CFF"/>
              </a:solidFill>
              <a:ln w="9525" cap="rnd">
                <a:noFill/>
                <a:round/>
                <a:headEnd/>
                <a:tailEnd/>
              </a:ln>
            </p:spPr>
            <p:txBody>
              <a:bodyPr/>
              <a:lstStyle/>
              <a:p>
                <a:endParaRPr lang="es-ES"/>
              </a:p>
            </p:txBody>
          </p:sp>
          <p:sp>
            <p:nvSpPr>
              <p:cNvPr id="301" name="Freeform 296"/>
              <p:cNvSpPr>
                <a:spLocks noChangeAspect="1"/>
              </p:cNvSpPr>
              <p:nvPr/>
            </p:nvSpPr>
            <p:spPr bwMode="auto">
              <a:xfrm>
                <a:off x="2986105" y="5126012"/>
                <a:ext cx="459415" cy="12777"/>
              </a:xfrm>
              <a:custGeom>
                <a:avLst/>
                <a:gdLst>
                  <a:gd name="T0" fmla="*/ 756 w 757"/>
                  <a:gd name="T1" fmla="*/ 21 h 22"/>
                  <a:gd name="T2" fmla="*/ 0 w 757"/>
                  <a:gd name="T3" fmla="*/ 1 h 22"/>
                  <a:gd name="T4" fmla="*/ 0 w 757"/>
                  <a:gd name="T5" fmla="*/ 1 h 22"/>
                  <a:gd name="T6" fmla="*/ 0 w 757"/>
                  <a:gd name="T7" fmla="*/ 1 h 22"/>
                  <a:gd name="T8" fmla="*/ 0 w 757"/>
                  <a:gd name="T9" fmla="*/ 1 h 22"/>
                  <a:gd name="T10" fmla="*/ 0 w 757"/>
                  <a:gd name="T11" fmla="*/ 1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1"/>
                    </a:lnTo>
                    <a:lnTo>
                      <a:pt x="0" y="0"/>
                    </a:lnTo>
                    <a:lnTo>
                      <a:pt x="756" y="19"/>
                    </a:lnTo>
                    <a:lnTo>
                      <a:pt x="756" y="21"/>
                    </a:lnTo>
                  </a:path>
                </a:pathLst>
              </a:custGeom>
              <a:solidFill>
                <a:srgbClr val="6C6CFF"/>
              </a:solidFill>
              <a:ln w="9525" cap="rnd">
                <a:noFill/>
                <a:round/>
                <a:headEnd/>
                <a:tailEnd/>
              </a:ln>
            </p:spPr>
            <p:txBody>
              <a:bodyPr/>
              <a:lstStyle/>
              <a:p>
                <a:endParaRPr lang="es-ES"/>
              </a:p>
            </p:txBody>
          </p:sp>
          <p:sp>
            <p:nvSpPr>
              <p:cNvPr id="302" name="Freeform 297"/>
              <p:cNvSpPr>
                <a:spLocks noChangeAspect="1"/>
              </p:cNvSpPr>
              <p:nvPr/>
            </p:nvSpPr>
            <p:spPr bwMode="auto">
              <a:xfrm>
                <a:off x="2986105" y="5124851"/>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6C6CFF"/>
              </a:solidFill>
              <a:ln w="9525" cap="rnd">
                <a:noFill/>
                <a:round/>
                <a:headEnd/>
                <a:tailEnd/>
              </a:ln>
            </p:spPr>
            <p:txBody>
              <a:bodyPr/>
              <a:lstStyle/>
              <a:p>
                <a:endParaRPr lang="es-ES"/>
              </a:p>
            </p:txBody>
          </p:sp>
          <p:sp>
            <p:nvSpPr>
              <p:cNvPr id="303" name="Freeform 298"/>
              <p:cNvSpPr>
                <a:spLocks noChangeAspect="1"/>
              </p:cNvSpPr>
              <p:nvPr/>
            </p:nvSpPr>
            <p:spPr bwMode="auto">
              <a:xfrm>
                <a:off x="2986105" y="5123689"/>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6D6DFF"/>
              </a:solidFill>
              <a:ln w="9525" cap="rnd">
                <a:noFill/>
                <a:round/>
                <a:headEnd/>
                <a:tailEnd/>
              </a:ln>
            </p:spPr>
            <p:txBody>
              <a:bodyPr/>
              <a:lstStyle/>
              <a:p>
                <a:endParaRPr lang="es-ES"/>
              </a:p>
            </p:txBody>
          </p:sp>
          <p:sp>
            <p:nvSpPr>
              <p:cNvPr id="304" name="Freeform 299"/>
              <p:cNvSpPr>
                <a:spLocks noChangeAspect="1"/>
              </p:cNvSpPr>
              <p:nvPr/>
            </p:nvSpPr>
            <p:spPr bwMode="auto">
              <a:xfrm>
                <a:off x="2986105" y="5122528"/>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6D6DFF"/>
              </a:solidFill>
              <a:ln w="9525" cap="rnd">
                <a:noFill/>
                <a:round/>
                <a:headEnd/>
                <a:tailEnd/>
              </a:ln>
            </p:spPr>
            <p:txBody>
              <a:bodyPr/>
              <a:lstStyle/>
              <a:p>
                <a:endParaRPr lang="es-ES"/>
              </a:p>
            </p:txBody>
          </p:sp>
          <p:sp>
            <p:nvSpPr>
              <p:cNvPr id="305" name="Freeform 300"/>
              <p:cNvSpPr>
                <a:spLocks noChangeAspect="1"/>
              </p:cNvSpPr>
              <p:nvPr/>
            </p:nvSpPr>
            <p:spPr bwMode="auto">
              <a:xfrm>
                <a:off x="2986105" y="5121366"/>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6D6DFF"/>
              </a:solidFill>
              <a:ln w="9525" cap="rnd">
                <a:noFill/>
                <a:round/>
                <a:headEnd/>
                <a:tailEnd/>
              </a:ln>
            </p:spPr>
            <p:txBody>
              <a:bodyPr/>
              <a:lstStyle/>
              <a:p>
                <a:endParaRPr lang="es-ES"/>
              </a:p>
            </p:txBody>
          </p:sp>
          <p:sp>
            <p:nvSpPr>
              <p:cNvPr id="306" name="Freeform 301"/>
              <p:cNvSpPr>
                <a:spLocks noChangeAspect="1"/>
              </p:cNvSpPr>
              <p:nvPr/>
            </p:nvSpPr>
            <p:spPr bwMode="auto">
              <a:xfrm>
                <a:off x="2986105" y="5120204"/>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21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6D6DFF"/>
              </a:solidFill>
              <a:ln w="9525" cap="rnd">
                <a:noFill/>
                <a:round/>
                <a:headEnd/>
                <a:tailEnd/>
              </a:ln>
            </p:spPr>
            <p:txBody>
              <a:bodyPr/>
              <a:lstStyle/>
              <a:p>
                <a:endParaRPr lang="es-ES"/>
              </a:p>
            </p:txBody>
          </p:sp>
          <p:sp>
            <p:nvSpPr>
              <p:cNvPr id="307" name="Freeform 302"/>
              <p:cNvSpPr>
                <a:spLocks noChangeAspect="1"/>
              </p:cNvSpPr>
              <p:nvPr/>
            </p:nvSpPr>
            <p:spPr bwMode="auto">
              <a:xfrm>
                <a:off x="2986105" y="5119043"/>
                <a:ext cx="460629" cy="12777"/>
              </a:xfrm>
              <a:custGeom>
                <a:avLst/>
                <a:gdLst>
                  <a:gd name="T0" fmla="*/ 756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6 w 759"/>
                  <a:gd name="T27" fmla="*/ 19 h 22"/>
                  <a:gd name="T28" fmla="*/ 756 w 759"/>
                  <a:gd name="T29" fmla="*/ 21 h 22"/>
                  <a:gd name="T30" fmla="*/ 756 w 759"/>
                  <a:gd name="T31" fmla="*/ 21 h 22"/>
                  <a:gd name="T32" fmla="*/ 756 w 759"/>
                  <a:gd name="T33" fmla="*/ 21 h 22"/>
                  <a:gd name="T34" fmla="*/ 756 w 759"/>
                  <a:gd name="T35" fmla="*/ 21 h 22"/>
                  <a:gd name="T36" fmla="*/ 756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6" y="21"/>
                    </a:moveTo>
                    <a:lnTo>
                      <a:pt x="0" y="2"/>
                    </a:lnTo>
                    <a:lnTo>
                      <a:pt x="0" y="0"/>
                    </a:lnTo>
                    <a:lnTo>
                      <a:pt x="758" y="19"/>
                    </a:lnTo>
                    <a:lnTo>
                      <a:pt x="756" y="19"/>
                    </a:lnTo>
                    <a:lnTo>
                      <a:pt x="756" y="21"/>
                    </a:lnTo>
                  </a:path>
                </a:pathLst>
              </a:custGeom>
              <a:solidFill>
                <a:srgbClr val="6D6DFF"/>
              </a:solidFill>
              <a:ln w="9525" cap="rnd">
                <a:noFill/>
                <a:round/>
                <a:headEnd/>
                <a:tailEnd/>
              </a:ln>
            </p:spPr>
            <p:txBody>
              <a:bodyPr/>
              <a:lstStyle/>
              <a:p>
                <a:endParaRPr lang="es-ES"/>
              </a:p>
            </p:txBody>
          </p:sp>
          <p:sp>
            <p:nvSpPr>
              <p:cNvPr id="308" name="Freeform 303"/>
              <p:cNvSpPr>
                <a:spLocks noChangeAspect="1"/>
              </p:cNvSpPr>
              <p:nvPr/>
            </p:nvSpPr>
            <p:spPr bwMode="auto">
              <a:xfrm>
                <a:off x="2986105" y="5117881"/>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E6EFF"/>
              </a:solidFill>
              <a:ln w="9525" cap="rnd">
                <a:noFill/>
                <a:round/>
                <a:headEnd/>
                <a:tailEnd/>
              </a:ln>
            </p:spPr>
            <p:txBody>
              <a:bodyPr/>
              <a:lstStyle/>
              <a:p>
                <a:endParaRPr lang="es-ES"/>
              </a:p>
            </p:txBody>
          </p:sp>
          <p:sp>
            <p:nvSpPr>
              <p:cNvPr id="309" name="Freeform 304"/>
              <p:cNvSpPr>
                <a:spLocks noChangeAspect="1"/>
              </p:cNvSpPr>
              <p:nvPr/>
            </p:nvSpPr>
            <p:spPr bwMode="auto">
              <a:xfrm>
                <a:off x="2986105" y="5116720"/>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E6EFF"/>
              </a:solidFill>
              <a:ln w="9525" cap="rnd">
                <a:noFill/>
                <a:round/>
                <a:headEnd/>
                <a:tailEnd/>
              </a:ln>
            </p:spPr>
            <p:txBody>
              <a:bodyPr/>
              <a:lstStyle/>
              <a:p>
                <a:endParaRPr lang="es-ES"/>
              </a:p>
            </p:txBody>
          </p:sp>
          <p:sp>
            <p:nvSpPr>
              <p:cNvPr id="310" name="Freeform 305"/>
              <p:cNvSpPr>
                <a:spLocks noChangeAspect="1"/>
              </p:cNvSpPr>
              <p:nvPr/>
            </p:nvSpPr>
            <p:spPr bwMode="auto">
              <a:xfrm>
                <a:off x="2986105" y="5115558"/>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E6EFF"/>
              </a:solidFill>
              <a:ln w="9525" cap="rnd">
                <a:noFill/>
                <a:round/>
                <a:headEnd/>
                <a:tailEnd/>
              </a:ln>
            </p:spPr>
            <p:txBody>
              <a:bodyPr/>
              <a:lstStyle/>
              <a:p>
                <a:endParaRPr lang="es-ES"/>
              </a:p>
            </p:txBody>
          </p:sp>
          <p:sp>
            <p:nvSpPr>
              <p:cNvPr id="311" name="Freeform 306"/>
              <p:cNvSpPr>
                <a:spLocks noChangeAspect="1"/>
              </p:cNvSpPr>
              <p:nvPr/>
            </p:nvSpPr>
            <p:spPr bwMode="auto">
              <a:xfrm>
                <a:off x="2986105" y="5114397"/>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20 h 22"/>
                  <a:gd name="T22" fmla="*/ 758 w 759"/>
                  <a:gd name="T23" fmla="*/ 20 h 22"/>
                  <a:gd name="T24" fmla="*/ 758 w 759"/>
                  <a:gd name="T25" fmla="*/ 20 h 22"/>
                  <a:gd name="T26" fmla="*/ 758 w 759"/>
                  <a:gd name="T27" fmla="*/ 20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20"/>
                    </a:lnTo>
                    <a:lnTo>
                      <a:pt x="758" y="21"/>
                    </a:lnTo>
                  </a:path>
                </a:pathLst>
              </a:custGeom>
              <a:solidFill>
                <a:srgbClr val="6E6EFF"/>
              </a:solidFill>
              <a:ln w="9525" cap="rnd">
                <a:noFill/>
                <a:round/>
                <a:headEnd/>
                <a:tailEnd/>
              </a:ln>
            </p:spPr>
            <p:txBody>
              <a:bodyPr/>
              <a:lstStyle/>
              <a:p>
                <a:endParaRPr lang="es-ES"/>
              </a:p>
            </p:txBody>
          </p:sp>
          <p:sp>
            <p:nvSpPr>
              <p:cNvPr id="312" name="Freeform 307"/>
              <p:cNvSpPr>
                <a:spLocks noChangeAspect="1"/>
              </p:cNvSpPr>
              <p:nvPr/>
            </p:nvSpPr>
            <p:spPr bwMode="auto">
              <a:xfrm>
                <a:off x="2986105" y="5113235"/>
                <a:ext cx="460629" cy="13358"/>
              </a:xfrm>
              <a:custGeom>
                <a:avLst/>
                <a:gdLst>
                  <a:gd name="T0" fmla="*/ 758 w 759"/>
                  <a:gd name="T1" fmla="*/ 22 h 23"/>
                  <a:gd name="T2" fmla="*/ 0 w 759"/>
                  <a:gd name="T3" fmla="*/ 2 h 23"/>
                  <a:gd name="T4" fmla="*/ 0 w 759"/>
                  <a:gd name="T5" fmla="*/ 2 h 23"/>
                  <a:gd name="T6" fmla="*/ 0 w 759"/>
                  <a:gd name="T7" fmla="*/ 2 h 23"/>
                  <a:gd name="T8" fmla="*/ 0 w 759"/>
                  <a:gd name="T9" fmla="*/ 2 h 23"/>
                  <a:gd name="T10" fmla="*/ 0 w 759"/>
                  <a:gd name="T11" fmla="*/ 2 h 23"/>
                  <a:gd name="T12" fmla="*/ 0 w 759"/>
                  <a:gd name="T13" fmla="*/ 0 h 23"/>
                  <a:gd name="T14" fmla="*/ 0 w 759"/>
                  <a:gd name="T15" fmla="*/ 0 h 23"/>
                  <a:gd name="T16" fmla="*/ 0 w 759"/>
                  <a:gd name="T17" fmla="*/ 0 h 23"/>
                  <a:gd name="T18" fmla="*/ 0 w 759"/>
                  <a:gd name="T19" fmla="*/ 0 h 23"/>
                  <a:gd name="T20" fmla="*/ 758 w 759"/>
                  <a:gd name="T21" fmla="*/ 20 h 23"/>
                  <a:gd name="T22" fmla="*/ 758 w 759"/>
                  <a:gd name="T23" fmla="*/ 20 h 23"/>
                  <a:gd name="T24" fmla="*/ 758 w 759"/>
                  <a:gd name="T25" fmla="*/ 20 h 23"/>
                  <a:gd name="T26" fmla="*/ 758 w 759"/>
                  <a:gd name="T27" fmla="*/ 20 h 23"/>
                  <a:gd name="T28" fmla="*/ 758 w 759"/>
                  <a:gd name="T29" fmla="*/ 22 h 23"/>
                  <a:gd name="T30" fmla="*/ 758 w 759"/>
                  <a:gd name="T31" fmla="*/ 22 h 23"/>
                  <a:gd name="T32" fmla="*/ 758 w 759"/>
                  <a:gd name="T33" fmla="*/ 22 h 23"/>
                  <a:gd name="T34" fmla="*/ 758 w 759"/>
                  <a:gd name="T35" fmla="*/ 22 h 23"/>
                  <a:gd name="T36" fmla="*/ 758 w 759"/>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3"/>
                  <a:gd name="T59" fmla="*/ 759 w 75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3">
                    <a:moveTo>
                      <a:pt x="758" y="22"/>
                    </a:moveTo>
                    <a:lnTo>
                      <a:pt x="0" y="2"/>
                    </a:lnTo>
                    <a:lnTo>
                      <a:pt x="0" y="0"/>
                    </a:lnTo>
                    <a:lnTo>
                      <a:pt x="758" y="20"/>
                    </a:lnTo>
                    <a:lnTo>
                      <a:pt x="758" y="22"/>
                    </a:lnTo>
                  </a:path>
                </a:pathLst>
              </a:custGeom>
              <a:solidFill>
                <a:srgbClr val="6F6FFF"/>
              </a:solidFill>
              <a:ln w="9525" cap="rnd">
                <a:noFill/>
                <a:round/>
                <a:headEnd/>
                <a:tailEnd/>
              </a:ln>
            </p:spPr>
            <p:txBody>
              <a:bodyPr/>
              <a:lstStyle/>
              <a:p>
                <a:endParaRPr lang="es-ES"/>
              </a:p>
            </p:txBody>
          </p:sp>
          <p:sp>
            <p:nvSpPr>
              <p:cNvPr id="313" name="Freeform 308"/>
              <p:cNvSpPr>
                <a:spLocks noChangeAspect="1"/>
              </p:cNvSpPr>
              <p:nvPr/>
            </p:nvSpPr>
            <p:spPr bwMode="auto">
              <a:xfrm>
                <a:off x="2986105" y="5112654"/>
                <a:ext cx="460629" cy="12777"/>
              </a:xfrm>
              <a:custGeom>
                <a:avLst/>
                <a:gdLst>
                  <a:gd name="T0" fmla="*/ 758 w 759"/>
                  <a:gd name="T1" fmla="*/ 21 h 22"/>
                  <a:gd name="T2" fmla="*/ 0 w 759"/>
                  <a:gd name="T3" fmla="*/ 1 h 22"/>
                  <a:gd name="T4" fmla="*/ 0 w 759"/>
                  <a:gd name="T5" fmla="*/ 1 h 22"/>
                  <a:gd name="T6" fmla="*/ 0 w 759"/>
                  <a:gd name="T7" fmla="*/ 1 h 22"/>
                  <a:gd name="T8" fmla="*/ 0 w 759"/>
                  <a:gd name="T9" fmla="*/ 1 h 22"/>
                  <a:gd name="T10" fmla="*/ 0 w 759"/>
                  <a:gd name="T11" fmla="*/ 1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1"/>
                    </a:lnTo>
                    <a:lnTo>
                      <a:pt x="0" y="0"/>
                    </a:lnTo>
                    <a:lnTo>
                      <a:pt x="758" y="19"/>
                    </a:lnTo>
                    <a:lnTo>
                      <a:pt x="758" y="21"/>
                    </a:lnTo>
                  </a:path>
                </a:pathLst>
              </a:custGeom>
              <a:solidFill>
                <a:srgbClr val="6F6FFF"/>
              </a:solidFill>
              <a:ln w="9525" cap="rnd">
                <a:noFill/>
                <a:round/>
                <a:headEnd/>
                <a:tailEnd/>
              </a:ln>
            </p:spPr>
            <p:txBody>
              <a:bodyPr/>
              <a:lstStyle/>
              <a:p>
                <a:endParaRPr lang="es-ES"/>
              </a:p>
            </p:txBody>
          </p:sp>
          <p:sp>
            <p:nvSpPr>
              <p:cNvPr id="314" name="Freeform 309"/>
              <p:cNvSpPr>
                <a:spLocks noChangeAspect="1"/>
              </p:cNvSpPr>
              <p:nvPr/>
            </p:nvSpPr>
            <p:spPr bwMode="auto">
              <a:xfrm>
                <a:off x="2986105" y="5111493"/>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F6FFF"/>
              </a:solidFill>
              <a:ln w="9525" cap="rnd">
                <a:noFill/>
                <a:round/>
                <a:headEnd/>
                <a:tailEnd/>
              </a:ln>
            </p:spPr>
            <p:txBody>
              <a:bodyPr/>
              <a:lstStyle/>
              <a:p>
                <a:endParaRPr lang="es-ES"/>
              </a:p>
            </p:txBody>
          </p:sp>
          <p:sp>
            <p:nvSpPr>
              <p:cNvPr id="315" name="Freeform 310"/>
              <p:cNvSpPr>
                <a:spLocks noChangeAspect="1"/>
              </p:cNvSpPr>
              <p:nvPr/>
            </p:nvSpPr>
            <p:spPr bwMode="auto">
              <a:xfrm>
                <a:off x="2986105" y="5110331"/>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F6FFF"/>
              </a:solidFill>
              <a:ln w="9525" cap="rnd">
                <a:noFill/>
                <a:round/>
                <a:headEnd/>
                <a:tailEnd/>
              </a:ln>
            </p:spPr>
            <p:txBody>
              <a:bodyPr/>
              <a:lstStyle/>
              <a:p>
                <a:endParaRPr lang="es-ES"/>
              </a:p>
            </p:txBody>
          </p:sp>
          <p:sp>
            <p:nvSpPr>
              <p:cNvPr id="316" name="Freeform 311"/>
              <p:cNvSpPr>
                <a:spLocks noChangeAspect="1"/>
              </p:cNvSpPr>
              <p:nvPr/>
            </p:nvSpPr>
            <p:spPr bwMode="auto">
              <a:xfrm>
                <a:off x="2986105" y="5109169"/>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6F6FFF"/>
              </a:solidFill>
              <a:ln w="9525" cap="rnd">
                <a:noFill/>
                <a:round/>
                <a:headEnd/>
                <a:tailEnd/>
              </a:ln>
            </p:spPr>
            <p:txBody>
              <a:bodyPr/>
              <a:lstStyle/>
              <a:p>
                <a:endParaRPr lang="es-ES"/>
              </a:p>
            </p:txBody>
          </p:sp>
          <p:sp>
            <p:nvSpPr>
              <p:cNvPr id="317" name="Freeform 312"/>
              <p:cNvSpPr>
                <a:spLocks noChangeAspect="1"/>
              </p:cNvSpPr>
              <p:nvPr/>
            </p:nvSpPr>
            <p:spPr bwMode="auto">
              <a:xfrm>
                <a:off x="2986105" y="5108008"/>
                <a:ext cx="461842" cy="12777"/>
              </a:xfrm>
              <a:custGeom>
                <a:avLst/>
                <a:gdLst>
                  <a:gd name="T0" fmla="*/ 758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58 w 761"/>
                  <a:gd name="T33" fmla="*/ 21 h 22"/>
                  <a:gd name="T34" fmla="*/ 758 w 761"/>
                  <a:gd name="T35" fmla="*/ 21 h 22"/>
                  <a:gd name="T36" fmla="*/ 758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58" y="21"/>
                    </a:moveTo>
                    <a:lnTo>
                      <a:pt x="0" y="2"/>
                    </a:lnTo>
                    <a:lnTo>
                      <a:pt x="0" y="0"/>
                    </a:lnTo>
                    <a:lnTo>
                      <a:pt x="760" y="19"/>
                    </a:lnTo>
                    <a:lnTo>
                      <a:pt x="760" y="21"/>
                    </a:lnTo>
                    <a:lnTo>
                      <a:pt x="758" y="21"/>
                    </a:lnTo>
                  </a:path>
                </a:pathLst>
              </a:custGeom>
              <a:solidFill>
                <a:srgbClr val="6F6FFF"/>
              </a:solidFill>
              <a:ln w="9525" cap="rnd">
                <a:noFill/>
                <a:round/>
                <a:headEnd/>
                <a:tailEnd/>
              </a:ln>
            </p:spPr>
            <p:txBody>
              <a:bodyPr/>
              <a:lstStyle/>
              <a:p>
                <a:endParaRPr lang="es-ES"/>
              </a:p>
            </p:txBody>
          </p:sp>
          <p:sp>
            <p:nvSpPr>
              <p:cNvPr id="318" name="Freeform 313"/>
              <p:cNvSpPr>
                <a:spLocks noChangeAspect="1"/>
              </p:cNvSpPr>
              <p:nvPr/>
            </p:nvSpPr>
            <p:spPr bwMode="auto">
              <a:xfrm>
                <a:off x="2986105" y="5106846"/>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19"/>
                    </a:lnTo>
                    <a:lnTo>
                      <a:pt x="760" y="21"/>
                    </a:lnTo>
                  </a:path>
                </a:pathLst>
              </a:custGeom>
              <a:solidFill>
                <a:srgbClr val="7070FF"/>
              </a:solidFill>
              <a:ln w="9525" cap="rnd">
                <a:noFill/>
                <a:round/>
                <a:headEnd/>
                <a:tailEnd/>
              </a:ln>
            </p:spPr>
            <p:txBody>
              <a:bodyPr/>
              <a:lstStyle/>
              <a:p>
                <a:endParaRPr lang="es-ES"/>
              </a:p>
            </p:txBody>
          </p:sp>
          <p:sp>
            <p:nvSpPr>
              <p:cNvPr id="319" name="Freeform 314"/>
              <p:cNvSpPr>
                <a:spLocks noChangeAspect="1"/>
              </p:cNvSpPr>
              <p:nvPr/>
            </p:nvSpPr>
            <p:spPr bwMode="auto">
              <a:xfrm>
                <a:off x="2986105" y="5105685"/>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19"/>
                    </a:lnTo>
                    <a:lnTo>
                      <a:pt x="760" y="21"/>
                    </a:lnTo>
                  </a:path>
                </a:pathLst>
              </a:custGeom>
              <a:solidFill>
                <a:srgbClr val="7070FF"/>
              </a:solidFill>
              <a:ln w="9525" cap="rnd">
                <a:noFill/>
                <a:round/>
                <a:headEnd/>
                <a:tailEnd/>
              </a:ln>
            </p:spPr>
            <p:txBody>
              <a:bodyPr/>
              <a:lstStyle/>
              <a:p>
                <a:endParaRPr lang="es-ES"/>
              </a:p>
            </p:txBody>
          </p:sp>
          <p:sp>
            <p:nvSpPr>
              <p:cNvPr id="320" name="Freeform 315"/>
              <p:cNvSpPr>
                <a:spLocks noChangeAspect="1"/>
              </p:cNvSpPr>
              <p:nvPr/>
            </p:nvSpPr>
            <p:spPr bwMode="auto">
              <a:xfrm>
                <a:off x="2986105" y="5104523"/>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19"/>
                    </a:lnTo>
                    <a:lnTo>
                      <a:pt x="760" y="21"/>
                    </a:lnTo>
                  </a:path>
                </a:pathLst>
              </a:custGeom>
              <a:solidFill>
                <a:srgbClr val="7070FF"/>
              </a:solidFill>
              <a:ln w="9525" cap="rnd">
                <a:noFill/>
                <a:round/>
                <a:headEnd/>
                <a:tailEnd/>
              </a:ln>
            </p:spPr>
            <p:txBody>
              <a:bodyPr/>
              <a:lstStyle/>
              <a:p>
                <a:endParaRPr lang="es-ES"/>
              </a:p>
            </p:txBody>
          </p:sp>
          <p:sp>
            <p:nvSpPr>
              <p:cNvPr id="321" name="Freeform 316"/>
              <p:cNvSpPr>
                <a:spLocks noChangeAspect="1"/>
              </p:cNvSpPr>
              <p:nvPr/>
            </p:nvSpPr>
            <p:spPr bwMode="auto">
              <a:xfrm>
                <a:off x="2986105" y="5103361"/>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19"/>
                    </a:lnTo>
                    <a:lnTo>
                      <a:pt x="760" y="21"/>
                    </a:lnTo>
                  </a:path>
                </a:pathLst>
              </a:custGeom>
              <a:solidFill>
                <a:srgbClr val="7070FF"/>
              </a:solidFill>
              <a:ln w="9525" cap="rnd">
                <a:noFill/>
                <a:round/>
                <a:headEnd/>
                <a:tailEnd/>
              </a:ln>
            </p:spPr>
            <p:txBody>
              <a:bodyPr/>
              <a:lstStyle/>
              <a:p>
                <a:endParaRPr lang="es-ES"/>
              </a:p>
            </p:txBody>
          </p:sp>
          <p:sp>
            <p:nvSpPr>
              <p:cNvPr id="322" name="Freeform 317"/>
              <p:cNvSpPr>
                <a:spLocks noChangeAspect="1"/>
              </p:cNvSpPr>
              <p:nvPr/>
            </p:nvSpPr>
            <p:spPr bwMode="auto">
              <a:xfrm>
                <a:off x="2986105" y="5102200"/>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19"/>
                    </a:lnTo>
                    <a:lnTo>
                      <a:pt x="760" y="21"/>
                    </a:lnTo>
                  </a:path>
                </a:pathLst>
              </a:custGeom>
              <a:solidFill>
                <a:srgbClr val="7070FF"/>
              </a:solidFill>
              <a:ln w="9525" cap="rnd">
                <a:noFill/>
                <a:round/>
                <a:headEnd/>
                <a:tailEnd/>
              </a:ln>
            </p:spPr>
            <p:txBody>
              <a:bodyPr/>
              <a:lstStyle/>
              <a:p>
                <a:endParaRPr lang="es-ES"/>
              </a:p>
            </p:txBody>
          </p:sp>
          <p:sp>
            <p:nvSpPr>
              <p:cNvPr id="323" name="Freeform 318"/>
              <p:cNvSpPr>
                <a:spLocks noChangeAspect="1"/>
              </p:cNvSpPr>
              <p:nvPr/>
            </p:nvSpPr>
            <p:spPr bwMode="auto">
              <a:xfrm>
                <a:off x="2986105" y="5101038"/>
                <a:ext cx="461842" cy="12777"/>
              </a:xfrm>
              <a:custGeom>
                <a:avLst/>
                <a:gdLst>
                  <a:gd name="T0" fmla="*/ 760 w 761"/>
                  <a:gd name="T1" fmla="*/ 21 h 22"/>
                  <a:gd name="T2" fmla="*/ 0 w 761"/>
                  <a:gd name="T3" fmla="*/ 2 h 22"/>
                  <a:gd name="T4" fmla="*/ 0 w 761"/>
                  <a:gd name="T5" fmla="*/ 2 h 22"/>
                  <a:gd name="T6" fmla="*/ 0 w 761"/>
                  <a:gd name="T7" fmla="*/ 2 h 22"/>
                  <a:gd name="T8" fmla="*/ 0 w 761"/>
                  <a:gd name="T9" fmla="*/ 2 h 22"/>
                  <a:gd name="T10" fmla="*/ 0 w 761"/>
                  <a:gd name="T11" fmla="*/ 2 h 22"/>
                  <a:gd name="T12" fmla="*/ 0 w 761"/>
                  <a:gd name="T13" fmla="*/ 0 h 22"/>
                  <a:gd name="T14" fmla="*/ 0 w 761"/>
                  <a:gd name="T15" fmla="*/ 0 h 22"/>
                  <a:gd name="T16" fmla="*/ 0 w 761"/>
                  <a:gd name="T17" fmla="*/ 0 h 22"/>
                  <a:gd name="T18" fmla="*/ 0 w 761"/>
                  <a:gd name="T19" fmla="*/ 0 h 22"/>
                  <a:gd name="T20" fmla="*/ 760 w 761"/>
                  <a:gd name="T21" fmla="*/ 20 h 22"/>
                  <a:gd name="T22" fmla="*/ 760 w 761"/>
                  <a:gd name="T23" fmla="*/ 20 h 22"/>
                  <a:gd name="T24" fmla="*/ 760 w 761"/>
                  <a:gd name="T25" fmla="*/ 20 h 22"/>
                  <a:gd name="T26" fmla="*/ 760 w 761"/>
                  <a:gd name="T27" fmla="*/ 20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2"/>
                    </a:lnTo>
                    <a:lnTo>
                      <a:pt x="0" y="0"/>
                    </a:lnTo>
                    <a:lnTo>
                      <a:pt x="760" y="20"/>
                    </a:lnTo>
                    <a:lnTo>
                      <a:pt x="760" y="21"/>
                    </a:lnTo>
                  </a:path>
                </a:pathLst>
              </a:custGeom>
              <a:solidFill>
                <a:srgbClr val="7171FF"/>
              </a:solidFill>
              <a:ln w="9525" cap="rnd">
                <a:noFill/>
                <a:round/>
                <a:headEnd/>
                <a:tailEnd/>
              </a:ln>
            </p:spPr>
            <p:txBody>
              <a:bodyPr/>
              <a:lstStyle/>
              <a:p>
                <a:endParaRPr lang="es-ES"/>
              </a:p>
            </p:txBody>
          </p:sp>
          <p:sp>
            <p:nvSpPr>
              <p:cNvPr id="324" name="Freeform 319"/>
              <p:cNvSpPr>
                <a:spLocks noChangeAspect="1"/>
              </p:cNvSpPr>
              <p:nvPr/>
            </p:nvSpPr>
            <p:spPr bwMode="auto">
              <a:xfrm>
                <a:off x="2986105" y="5100458"/>
                <a:ext cx="461842" cy="12777"/>
              </a:xfrm>
              <a:custGeom>
                <a:avLst/>
                <a:gdLst>
                  <a:gd name="T0" fmla="*/ 760 w 761"/>
                  <a:gd name="T1" fmla="*/ 21 h 22"/>
                  <a:gd name="T2" fmla="*/ 0 w 761"/>
                  <a:gd name="T3" fmla="*/ 1 h 22"/>
                  <a:gd name="T4" fmla="*/ 0 w 761"/>
                  <a:gd name="T5" fmla="*/ 1 h 22"/>
                  <a:gd name="T6" fmla="*/ 2 w 761"/>
                  <a:gd name="T7" fmla="*/ 1 h 22"/>
                  <a:gd name="T8" fmla="*/ 2 w 761"/>
                  <a:gd name="T9" fmla="*/ 1 h 22"/>
                  <a:gd name="T10" fmla="*/ 2 w 761"/>
                  <a:gd name="T11" fmla="*/ 1 h 22"/>
                  <a:gd name="T12" fmla="*/ 2 w 761"/>
                  <a:gd name="T13" fmla="*/ 0 h 22"/>
                  <a:gd name="T14" fmla="*/ 2 w 761"/>
                  <a:gd name="T15" fmla="*/ 0 h 22"/>
                  <a:gd name="T16" fmla="*/ 2 w 761"/>
                  <a:gd name="T17" fmla="*/ 0 h 22"/>
                  <a:gd name="T18" fmla="*/ 2 w 761"/>
                  <a:gd name="T19" fmla="*/ 0 h 22"/>
                  <a:gd name="T20" fmla="*/ 760 w 761"/>
                  <a:gd name="T21" fmla="*/ 19 h 22"/>
                  <a:gd name="T22" fmla="*/ 760 w 761"/>
                  <a:gd name="T23" fmla="*/ 19 h 22"/>
                  <a:gd name="T24" fmla="*/ 760 w 761"/>
                  <a:gd name="T25" fmla="*/ 19 h 22"/>
                  <a:gd name="T26" fmla="*/ 760 w 761"/>
                  <a:gd name="T27" fmla="*/ 19 h 22"/>
                  <a:gd name="T28" fmla="*/ 760 w 761"/>
                  <a:gd name="T29" fmla="*/ 21 h 22"/>
                  <a:gd name="T30" fmla="*/ 760 w 761"/>
                  <a:gd name="T31" fmla="*/ 21 h 22"/>
                  <a:gd name="T32" fmla="*/ 760 w 761"/>
                  <a:gd name="T33" fmla="*/ 21 h 22"/>
                  <a:gd name="T34" fmla="*/ 760 w 761"/>
                  <a:gd name="T35" fmla="*/ 21 h 22"/>
                  <a:gd name="T36" fmla="*/ 760 w 76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1"/>
                  <a:gd name="T58" fmla="*/ 0 h 22"/>
                  <a:gd name="T59" fmla="*/ 761 w 76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1" h="22">
                    <a:moveTo>
                      <a:pt x="760" y="21"/>
                    </a:moveTo>
                    <a:lnTo>
                      <a:pt x="0" y="1"/>
                    </a:lnTo>
                    <a:lnTo>
                      <a:pt x="2" y="1"/>
                    </a:lnTo>
                    <a:lnTo>
                      <a:pt x="2" y="0"/>
                    </a:lnTo>
                    <a:lnTo>
                      <a:pt x="760" y="19"/>
                    </a:lnTo>
                    <a:lnTo>
                      <a:pt x="760" y="21"/>
                    </a:lnTo>
                  </a:path>
                </a:pathLst>
              </a:custGeom>
              <a:solidFill>
                <a:srgbClr val="7171FF"/>
              </a:solidFill>
              <a:ln w="9525" cap="rnd">
                <a:noFill/>
                <a:round/>
                <a:headEnd/>
                <a:tailEnd/>
              </a:ln>
            </p:spPr>
            <p:txBody>
              <a:bodyPr/>
              <a:lstStyle/>
              <a:p>
                <a:endParaRPr lang="es-ES"/>
              </a:p>
            </p:txBody>
          </p:sp>
          <p:sp>
            <p:nvSpPr>
              <p:cNvPr id="325" name="Freeform 320"/>
              <p:cNvSpPr>
                <a:spLocks noChangeAspect="1"/>
              </p:cNvSpPr>
              <p:nvPr/>
            </p:nvSpPr>
            <p:spPr bwMode="auto">
              <a:xfrm>
                <a:off x="2987318" y="5099296"/>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171FF"/>
              </a:solidFill>
              <a:ln w="9525" cap="rnd">
                <a:noFill/>
                <a:round/>
                <a:headEnd/>
                <a:tailEnd/>
              </a:ln>
            </p:spPr>
            <p:txBody>
              <a:bodyPr/>
              <a:lstStyle/>
              <a:p>
                <a:endParaRPr lang="es-ES"/>
              </a:p>
            </p:txBody>
          </p:sp>
          <p:sp>
            <p:nvSpPr>
              <p:cNvPr id="326" name="Freeform 321"/>
              <p:cNvSpPr>
                <a:spLocks noChangeAspect="1"/>
              </p:cNvSpPr>
              <p:nvPr/>
            </p:nvSpPr>
            <p:spPr bwMode="auto">
              <a:xfrm>
                <a:off x="2987318" y="5098134"/>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171FF"/>
              </a:solidFill>
              <a:ln w="9525" cap="rnd">
                <a:noFill/>
                <a:round/>
                <a:headEnd/>
                <a:tailEnd/>
              </a:ln>
            </p:spPr>
            <p:txBody>
              <a:bodyPr/>
              <a:lstStyle/>
              <a:p>
                <a:endParaRPr lang="es-ES"/>
              </a:p>
            </p:txBody>
          </p:sp>
          <p:sp>
            <p:nvSpPr>
              <p:cNvPr id="327" name="Freeform 322"/>
              <p:cNvSpPr>
                <a:spLocks noChangeAspect="1"/>
              </p:cNvSpPr>
              <p:nvPr/>
            </p:nvSpPr>
            <p:spPr bwMode="auto">
              <a:xfrm>
                <a:off x="2987318" y="5096973"/>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171FF"/>
              </a:solidFill>
              <a:ln w="9525" cap="rnd">
                <a:noFill/>
                <a:round/>
                <a:headEnd/>
                <a:tailEnd/>
              </a:ln>
            </p:spPr>
            <p:txBody>
              <a:bodyPr/>
              <a:lstStyle/>
              <a:p>
                <a:endParaRPr lang="es-ES"/>
              </a:p>
            </p:txBody>
          </p:sp>
          <p:sp>
            <p:nvSpPr>
              <p:cNvPr id="328" name="Freeform 323"/>
              <p:cNvSpPr>
                <a:spLocks noChangeAspect="1"/>
              </p:cNvSpPr>
              <p:nvPr/>
            </p:nvSpPr>
            <p:spPr bwMode="auto">
              <a:xfrm>
                <a:off x="2987318" y="5095811"/>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272FF"/>
              </a:solidFill>
              <a:ln w="9525" cap="rnd">
                <a:noFill/>
                <a:round/>
                <a:headEnd/>
                <a:tailEnd/>
              </a:ln>
            </p:spPr>
            <p:txBody>
              <a:bodyPr/>
              <a:lstStyle/>
              <a:p>
                <a:endParaRPr lang="es-ES"/>
              </a:p>
            </p:txBody>
          </p:sp>
          <p:sp>
            <p:nvSpPr>
              <p:cNvPr id="329" name="Freeform 324"/>
              <p:cNvSpPr>
                <a:spLocks noChangeAspect="1"/>
              </p:cNvSpPr>
              <p:nvPr/>
            </p:nvSpPr>
            <p:spPr bwMode="auto">
              <a:xfrm>
                <a:off x="2987318" y="5094650"/>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272FF"/>
              </a:solidFill>
              <a:ln w="9525" cap="rnd">
                <a:noFill/>
                <a:round/>
                <a:headEnd/>
                <a:tailEnd/>
              </a:ln>
            </p:spPr>
            <p:txBody>
              <a:bodyPr/>
              <a:lstStyle/>
              <a:p>
                <a:endParaRPr lang="es-ES"/>
              </a:p>
            </p:txBody>
          </p:sp>
          <p:sp>
            <p:nvSpPr>
              <p:cNvPr id="330" name="Freeform 325"/>
              <p:cNvSpPr>
                <a:spLocks noChangeAspect="1"/>
              </p:cNvSpPr>
              <p:nvPr/>
            </p:nvSpPr>
            <p:spPr bwMode="auto">
              <a:xfrm>
                <a:off x="2987318" y="5093488"/>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21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272FF"/>
              </a:solidFill>
              <a:ln w="9525" cap="rnd">
                <a:noFill/>
                <a:round/>
                <a:headEnd/>
                <a:tailEnd/>
              </a:ln>
            </p:spPr>
            <p:txBody>
              <a:bodyPr/>
              <a:lstStyle/>
              <a:p>
                <a:endParaRPr lang="es-ES"/>
              </a:p>
            </p:txBody>
          </p:sp>
          <p:sp>
            <p:nvSpPr>
              <p:cNvPr id="331" name="Freeform 326"/>
              <p:cNvSpPr>
                <a:spLocks noChangeAspect="1"/>
              </p:cNvSpPr>
              <p:nvPr/>
            </p:nvSpPr>
            <p:spPr bwMode="auto">
              <a:xfrm>
                <a:off x="2987318" y="5092326"/>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19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272FF"/>
              </a:solidFill>
              <a:ln w="9525" cap="rnd">
                <a:noFill/>
                <a:round/>
                <a:headEnd/>
                <a:tailEnd/>
              </a:ln>
            </p:spPr>
            <p:txBody>
              <a:bodyPr/>
              <a:lstStyle/>
              <a:p>
                <a:endParaRPr lang="es-ES"/>
              </a:p>
            </p:txBody>
          </p:sp>
          <p:sp>
            <p:nvSpPr>
              <p:cNvPr id="332" name="Freeform 327"/>
              <p:cNvSpPr>
                <a:spLocks noChangeAspect="1"/>
              </p:cNvSpPr>
              <p:nvPr/>
            </p:nvSpPr>
            <p:spPr bwMode="auto">
              <a:xfrm>
                <a:off x="2987318" y="5091165"/>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19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373FF"/>
              </a:solidFill>
              <a:ln w="9525" cap="rnd">
                <a:noFill/>
                <a:round/>
                <a:headEnd/>
                <a:tailEnd/>
              </a:ln>
            </p:spPr>
            <p:txBody>
              <a:bodyPr/>
              <a:lstStyle/>
              <a:p>
                <a:endParaRPr lang="es-ES"/>
              </a:p>
            </p:txBody>
          </p:sp>
          <p:sp>
            <p:nvSpPr>
              <p:cNvPr id="333" name="Freeform 328"/>
              <p:cNvSpPr>
                <a:spLocks noChangeAspect="1"/>
              </p:cNvSpPr>
              <p:nvPr/>
            </p:nvSpPr>
            <p:spPr bwMode="auto">
              <a:xfrm>
                <a:off x="2987318" y="5090003"/>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19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19"/>
                    </a:lnTo>
                    <a:lnTo>
                      <a:pt x="758" y="21"/>
                    </a:lnTo>
                  </a:path>
                </a:pathLst>
              </a:custGeom>
              <a:solidFill>
                <a:srgbClr val="7373FF"/>
              </a:solidFill>
              <a:ln w="9525" cap="rnd">
                <a:noFill/>
                <a:round/>
                <a:headEnd/>
                <a:tailEnd/>
              </a:ln>
            </p:spPr>
            <p:txBody>
              <a:bodyPr/>
              <a:lstStyle/>
              <a:p>
                <a:endParaRPr lang="es-ES"/>
              </a:p>
            </p:txBody>
          </p:sp>
          <p:sp>
            <p:nvSpPr>
              <p:cNvPr id="334" name="Freeform 329"/>
              <p:cNvSpPr>
                <a:spLocks noChangeAspect="1"/>
              </p:cNvSpPr>
              <p:nvPr/>
            </p:nvSpPr>
            <p:spPr bwMode="auto">
              <a:xfrm>
                <a:off x="2987318" y="5088842"/>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0 w 759"/>
                  <a:gd name="T19" fmla="*/ 0 h 22"/>
                  <a:gd name="T20" fmla="*/ 758 w 759"/>
                  <a:gd name="T21" fmla="*/ 20 h 22"/>
                  <a:gd name="T22" fmla="*/ 758 w 759"/>
                  <a:gd name="T23" fmla="*/ 20 h 22"/>
                  <a:gd name="T24" fmla="*/ 758 w 759"/>
                  <a:gd name="T25" fmla="*/ 20 h 22"/>
                  <a:gd name="T26" fmla="*/ 758 w 759"/>
                  <a:gd name="T27" fmla="*/ 20 h 22"/>
                  <a:gd name="T28" fmla="*/ 758 w 759"/>
                  <a:gd name="T29" fmla="*/ 20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758" y="20"/>
                    </a:lnTo>
                    <a:lnTo>
                      <a:pt x="758" y="21"/>
                    </a:lnTo>
                  </a:path>
                </a:pathLst>
              </a:custGeom>
              <a:solidFill>
                <a:srgbClr val="7373FF"/>
              </a:solidFill>
              <a:ln w="9525" cap="rnd">
                <a:noFill/>
                <a:round/>
                <a:headEnd/>
                <a:tailEnd/>
              </a:ln>
            </p:spPr>
            <p:txBody>
              <a:bodyPr/>
              <a:lstStyle/>
              <a:p>
                <a:endParaRPr lang="es-ES"/>
              </a:p>
            </p:txBody>
          </p:sp>
          <p:sp>
            <p:nvSpPr>
              <p:cNvPr id="335" name="Freeform 330"/>
              <p:cNvSpPr>
                <a:spLocks noChangeAspect="1"/>
              </p:cNvSpPr>
              <p:nvPr/>
            </p:nvSpPr>
            <p:spPr bwMode="auto">
              <a:xfrm>
                <a:off x="2987318" y="5087680"/>
                <a:ext cx="460629" cy="13358"/>
              </a:xfrm>
              <a:custGeom>
                <a:avLst/>
                <a:gdLst>
                  <a:gd name="T0" fmla="*/ 758 w 759"/>
                  <a:gd name="T1" fmla="*/ 22 h 23"/>
                  <a:gd name="T2" fmla="*/ 0 w 759"/>
                  <a:gd name="T3" fmla="*/ 2 h 23"/>
                  <a:gd name="T4" fmla="*/ 0 w 759"/>
                  <a:gd name="T5" fmla="*/ 2 h 23"/>
                  <a:gd name="T6" fmla="*/ 0 w 759"/>
                  <a:gd name="T7" fmla="*/ 2 h 23"/>
                  <a:gd name="T8" fmla="*/ 0 w 759"/>
                  <a:gd name="T9" fmla="*/ 2 h 23"/>
                  <a:gd name="T10" fmla="*/ 0 w 759"/>
                  <a:gd name="T11" fmla="*/ 2 h 23"/>
                  <a:gd name="T12" fmla="*/ 0 w 759"/>
                  <a:gd name="T13" fmla="*/ 0 h 23"/>
                  <a:gd name="T14" fmla="*/ 0 w 759"/>
                  <a:gd name="T15" fmla="*/ 0 h 23"/>
                  <a:gd name="T16" fmla="*/ 0 w 759"/>
                  <a:gd name="T17" fmla="*/ 0 h 23"/>
                  <a:gd name="T18" fmla="*/ 0 w 759"/>
                  <a:gd name="T19" fmla="*/ 0 h 23"/>
                  <a:gd name="T20" fmla="*/ 758 w 759"/>
                  <a:gd name="T21" fmla="*/ 20 h 23"/>
                  <a:gd name="T22" fmla="*/ 758 w 759"/>
                  <a:gd name="T23" fmla="*/ 20 h 23"/>
                  <a:gd name="T24" fmla="*/ 758 w 759"/>
                  <a:gd name="T25" fmla="*/ 20 h 23"/>
                  <a:gd name="T26" fmla="*/ 758 w 759"/>
                  <a:gd name="T27" fmla="*/ 20 h 23"/>
                  <a:gd name="T28" fmla="*/ 758 w 759"/>
                  <a:gd name="T29" fmla="*/ 20 h 23"/>
                  <a:gd name="T30" fmla="*/ 758 w 759"/>
                  <a:gd name="T31" fmla="*/ 22 h 23"/>
                  <a:gd name="T32" fmla="*/ 758 w 759"/>
                  <a:gd name="T33" fmla="*/ 22 h 23"/>
                  <a:gd name="T34" fmla="*/ 758 w 759"/>
                  <a:gd name="T35" fmla="*/ 22 h 23"/>
                  <a:gd name="T36" fmla="*/ 758 w 759"/>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3"/>
                  <a:gd name="T59" fmla="*/ 759 w 759"/>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3">
                    <a:moveTo>
                      <a:pt x="758" y="22"/>
                    </a:moveTo>
                    <a:lnTo>
                      <a:pt x="0" y="2"/>
                    </a:lnTo>
                    <a:lnTo>
                      <a:pt x="0" y="0"/>
                    </a:lnTo>
                    <a:lnTo>
                      <a:pt x="758" y="20"/>
                    </a:lnTo>
                    <a:lnTo>
                      <a:pt x="758" y="22"/>
                    </a:lnTo>
                  </a:path>
                </a:pathLst>
              </a:custGeom>
              <a:solidFill>
                <a:srgbClr val="7373FF"/>
              </a:solidFill>
              <a:ln w="9525" cap="rnd">
                <a:noFill/>
                <a:round/>
                <a:headEnd/>
                <a:tailEnd/>
              </a:ln>
            </p:spPr>
            <p:txBody>
              <a:bodyPr/>
              <a:lstStyle/>
              <a:p>
                <a:endParaRPr lang="es-ES"/>
              </a:p>
            </p:txBody>
          </p:sp>
          <p:sp>
            <p:nvSpPr>
              <p:cNvPr id="336" name="Freeform 331"/>
              <p:cNvSpPr>
                <a:spLocks noChangeAspect="1"/>
              </p:cNvSpPr>
              <p:nvPr/>
            </p:nvSpPr>
            <p:spPr bwMode="auto">
              <a:xfrm>
                <a:off x="2987318" y="5087099"/>
                <a:ext cx="460629" cy="12777"/>
              </a:xfrm>
              <a:custGeom>
                <a:avLst/>
                <a:gdLst>
                  <a:gd name="T0" fmla="*/ 758 w 759"/>
                  <a:gd name="T1" fmla="*/ 21 h 22"/>
                  <a:gd name="T2" fmla="*/ 0 w 759"/>
                  <a:gd name="T3" fmla="*/ 1 h 22"/>
                  <a:gd name="T4" fmla="*/ 0 w 759"/>
                  <a:gd name="T5" fmla="*/ 1 h 22"/>
                  <a:gd name="T6" fmla="*/ 0 w 759"/>
                  <a:gd name="T7" fmla="*/ 1 h 22"/>
                  <a:gd name="T8" fmla="*/ 0 w 759"/>
                  <a:gd name="T9" fmla="*/ 1 h 22"/>
                  <a:gd name="T10" fmla="*/ 0 w 759"/>
                  <a:gd name="T11" fmla="*/ 1 h 22"/>
                  <a:gd name="T12" fmla="*/ 0 w 759"/>
                  <a:gd name="T13" fmla="*/ 0 h 22"/>
                  <a:gd name="T14" fmla="*/ 0 w 759"/>
                  <a:gd name="T15" fmla="*/ 0 h 22"/>
                  <a:gd name="T16" fmla="*/ 0 w 759"/>
                  <a:gd name="T17" fmla="*/ 0 h 22"/>
                  <a:gd name="T18" fmla="*/ 0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19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1"/>
                    </a:lnTo>
                    <a:lnTo>
                      <a:pt x="0" y="0"/>
                    </a:lnTo>
                    <a:lnTo>
                      <a:pt x="758" y="19"/>
                    </a:lnTo>
                    <a:lnTo>
                      <a:pt x="758" y="21"/>
                    </a:lnTo>
                  </a:path>
                </a:pathLst>
              </a:custGeom>
              <a:solidFill>
                <a:srgbClr val="7373FF"/>
              </a:solidFill>
              <a:ln w="9525" cap="rnd">
                <a:noFill/>
                <a:round/>
                <a:headEnd/>
                <a:tailEnd/>
              </a:ln>
            </p:spPr>
            <p:txBody>
              <a:bodyPr/>
              <a:lstStyle/>
              <a:p>
                <a:endParaRPr lang="es-ES"/>
              </a:p>
            </p:txBody>
          </p:sp>
          <p:sp>
            <p:nvSpPr>
              <p:cNvPr id="337" name="Freeform 332"/>
              <p:cNvSpPr>
                <a:spLocks noChangeAspect="1"/>
              </p:cNvSpPr>
              <p:nvPr/>
            </p:nvSpPr>
            <p:spPr bwMode="auto">
              <a:xfrm>
                <a:off x="2987318" y="5085938"/>
                <a:ext cx="460629" cy="12777"/>
              </a:xfrm>
              <a:custGeom>
                <a:avLst/>
                <a:gdLst>
                  <a:gd name="T0" fmla="*/ 758 w 759"/>
                  <a:gd name="T1" fmla="*/ 21 h 22"/>
                  <a:gd name="T2" fmla="*/ 0 w 759"/>
                  <a:gd name="T3" fmla="*/ 2 h 22"/>
                  <a:gd name="T4" fmla="*/ 0 w 759"/>
                  <a:gd name="T5" fmla="*/ 2 h 22"/>
                  <a:gd name="T6" fmla="*/ 0 w 759"/>
                  <a:gd name="T7" fmla="*/ 2 h 22"/>
                  <a:gd name="T8" fmla="*/ 0 w 759"/>
                  <a:gd name="T9" fmla="*/ 2 h 22"/>
                  <a:gd name="T10" fmla="*/ 0 w 759"/>
                  <a:gd name="T11" fmla="*/ 2 h 22"/>
                  <a:gd name="T12" fmla="*/ 0 w 759"/>
                  <a:gd name="T13" fmla="*/ 0 h 22"/>
                  <a:gd name="T14" fmla="*/ 0 w 759"/>
                  <a:gd name="T15" fmla="*/ 0 h 22"/>
                  <a:gd name="T16" fmla="*/ 0 w 759"/>
                  <a:gd name="T17" fmla="*/ 0 h 22"/>
                  <a:gd name="T18" fmla="*/ 2 w 759"/>
                  <a:gd name="T19" fmla="*/ 0 h 22"/>
                  <a:gd name="T20" fmla="*/ 758 w 759"/>
                  <a:gd name="T21" fmla="*/ 19 h 22"/>
                  <a:gd name="T22" fmla="*/ 758 w 759"/>
                  <a:gd name="T23" fmla="*/ 19 h 22"/>
                  <a:gd name="T24" fmla="*/ 758 w 759"/>
                  <a:gd name="T25" fmla="*/ 19 h 22"/>
                  <a:gd name="T26" fmla="*/ 758 w 759"/>
                  <a:gd name="T27" fmla="*/ 19 h 22"/>
                  <a:gd name="T28" fmla="*/ 758 w 759"/>
                  <a:gd name="T29" fmla="*/ 19 h 22"/>
                  <a:gd name="T30" fmla="*/ 758 w 759"/>
                  <a:gd name="T31" fmla="*/ 21 h 22"/>
                  <a:gd name="T32" fmla="*/ 758 w 759"/>
                  <a:gd name="T33" fmla="*/ 21 h 22"/>
                  <a:gd name="T34" fmla="*/ 758 w 759"/>
                  <a:gd name="T35" fmla="*/ 21 h 22"/>
                  <a:gd name="T36" fmla="*/ 758 w 75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9"/>
                  <a:gd name="T58" fmla="*/ 0 h 22"/>
                  <a:gd name="T59" fmla="*/ 759 w 75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9" h="22">
                    <a:moveTo>
                      <a:pt x="758" y="21"/>
                    </a:moveTo>
                    <a:lnTo>
                      <a:pt x="0" y="2"/>
                    </a:lnTo>
                    <a:lnTo>
                      <a:pt x="0" y="0"/>
                    </a:lnTo>
                    <a:lnTo>
                      <a:pt x="2" y="0"/>
                    </a:lnTo>
                    <a:lnTo>
                      <a:pt x="758" y="19"/>
                    </a:lnTo>
                    <a:lnTo>
                      <a:pt x="758" y="21"/>
                    </a:lnTo>
                  </a:path>
                </a:pathLst>
              </a:custGeom>
              <a:solidFill>
                <a:srgbClr val="7474FF"/>
              </a:solidFill>
              <a:ln w="9525" cap="rnd">
                <a:noFill/>
                <a:round/>
                <a:headEnd/>
                <a:tailEnd/>
              </a:ln>
            </p:spPr>
            <p:txBody>
              <a:bodyPr/>
              <a:lstStyle/>
              <a:p>
                <a:endParaRPr lang="es-ES"/>
              </a:p>
            </p:txBody>
          </p:sp>
          <p:sp>
            <p:nvSpPr>
              <p:cNvPr id="338" name="Freeform 333"/>
              <p:cNvSpPr>
                <a:spLocks noChangeAspect="1"/>
              </p:cNvSpPr>
              <p:nvPr/>
            </p:nvSpPr>
            <p:spPr bwMode="auto">
              <a:xfrm>
                <a:off x="2988532" y="5084776"/>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19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7474FF"/>
              </a:solidFill>
              <a:ln w="9525" cap="rnd">
                <a:noFill/>
                <a:round/>
                <a:headEnd/>
                <a:tailEnd/>
              </a:ln>
            </p:spPr>
            <p:txBody>
              <a:bodyPr/>
              <a:lstStyle/>
              <a:p>
                <a:endParaRPr lang="es-ES"/>
              </a:p>
            </p:txBody>
          </p:sp>
          <p:sp>
            <p:nvSpPr>
              <p:cNvPr id="339" name="Freeform 334"/>
              <p:cNvSpPr>
                <a:spLocks noChangeAspect="1"/>
              </p:cNvSpPr>
              <p:nvPr/>
            </p:nvSpPr>
            <p:spPr bwMode="auto">
              <a:xfrm>
                <a:off x="2988532" y="5083615"/>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19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7474FF"/>
              </a:solidFill>
              <a:ln w="9525" cap="rnd">
                <a:noFill/>
                <a:round/>
                <a:headEnd/>
                <a:tailEnd/>
              </a:ln>
            </p:spPr>
            <p:txBody>
              <a:bodyPr/>
              <a:lstStyle/>
              <a:p>
                <a:endParaRPr lang="es-ES"/>
              </a:p>
            </p:txBody>
          </p:sp>
          <p:sp>
            <p:nvSpPr>
              <p:cNvPr id="340" name="Freeform 335"/>
              <p:cNvSpPr>
                <a:spLocks noChangeAspect="1"/>
              </p:cNvSpPr>
              <p:nvPr/>
            </p:nvSpPr>
            <p:spPr bwMode="auto">
              <a:xfrm>
                <a:off x="2988532" y="5082453"/>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6 w 757"/>
                  <a:gd name="T21" fmla="*/ 19 h 22"/>
                  <a:gd name="T22" fmla="*/ 756 w 757"/>
                  <a:gd name="T23" fmla="*/ 19 h 22"/>
                  <a:gd name="T24" fmla="*/ 756 w 757"/>
                  <a:gd name="T25" fmla="*/ 19 h 22"/>
                  <a:gd name="T26" fmla="*/ 756 w 757"/>
                  <a:gd name="T27" fmla="*/ 19 h 22"/>
                  <a:gd name="T28" fmla="*/ 756 w 757"/>
                  <a:gd name="T29" fmla="*/ 19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6" y="19"/>
                    </a:lnTo>
                    <a:lnTo>
                      <a:pt x="756" y="21"/>
                    </a:lnTo>
                  </a:path>
                </a:pathLst>
              </a:custGeom>
              <a:solidFill>
                <a:srgbClr val="7474FF"/>
              </a:solidFill>
              <a:ln w="9525" cap="rnd">
                <a:noFill/>
                <a:round/>
                <a:headEnd/>
                <a:tailEnd/>
              </a:ln>
            </p:spPr>
            <p:txBody>
              <a:bodyPr/>
              <a:lstStyle/>
              <a:p>
                <a:endParaRPr lang="es-ES"/>
              </a:p>
            </p:txBody>
          </p:sp>
          <p:sp>
            <p:nvSpPr>
              <p:cNvPr id="341" name="Freeform 336"/>
              <p:cNvSpPr>
                <a:spLocks noChangeAspect="1"/>
              </p:cNvSpPr>
              <p:nvPr/>
            </p:nvSpPr>
            <p:spPr bwMode="auto">
              <a:xfrm>
                <a:off x="2988532" y="5081291"/>
                <a:ext cx="459415" cy="12777"/>
              </a:xfrm>
              <a:custGeom>
                <a:avLst/>
                <a:gdLst>
                  <a:gd name="T0" fmla="*/ 756 w 757"/>
                  <a:gd name="T1" fmla="*/ 21 h 22"/>
                  <a:gd name="T2" fmla="*/ 0 w 757"/>
                  <a:gd name="T3" fmla="*/ 2 h 22"/>
                  <a:gd name="T4" fmla="*/ 0 w 757"/>
                  <a:gd name="T5" fmla="*/ 2 h 22"/>
                  <a:gd name="T6" fmla="*/ 0 w 757"/>
                  <a:gd name="T7" fmla="*/ 2 h 22"/>
                  <a:gd name="T8" fmla="*/ 0 w 757"/>
                  <a:gd name="T9" fmla="*/ 2 h 22"/>
                  <a:gd name="T10" fmla="*/ 0 w 757"/>
                  <a:gd name="T11" fmla="*/ 2 h 22"/>
                  <a:gd name="T12" fmla="*/ 0 w 757"/>
                  <a:gd name="T13" fmla="*/ 0 h 22"/>
                  <a:gd name="T14" fmla="*/ 0 w 757"/>
                  <a:gd name="T15" fmla="*/ 0 h 22"/>
                  <a:gd name="T16" fmla="*/ 0 w 757"/>
                  <a:gd name="T17" fmla="*/ 0 h 22"/>
                  <a:gd name="T18" fmla="*/ 0 w 757"/>
                  <a:gd name="T19" fmla="*/ 0 h 22"/>
                  <a:gd name="T20" fmla="*/ 754 w 757"/>
                  <a:gd name="T21" fmla="*/ 19 h 22"/>
                  <a:gd name="T22" fmla="*/ 754 w 757"/>
                  <a:gd name="T23" fmla="*/ 19 h 22"/>
                  <a:gd name="T24" fmla="*/ 754 w 757"/>
                  <a:gd name="T25" fmla="*/ 19 h 22"/>
                  <a:gd name="T26" fmla="*/ 754 w 757"/>
                  <a:gd name="T27" fmla="*/ 19 h 22"/>
                  <a:gd name="T28" fmla="*/ 754 w 757"/>
                  <a:gd name="T29" fmla="*/ 19 h 22"/>
                  <a:gd name="T30" fmla="*/ 756 w 757"/>
                  <a:gd name="T31" fmla="*/ 21 h 22"/>
                  <a:gd name="T32" fmla="*/ 756 w 757"/>
                  <a:gd name="T33" fmla="*/ 21 h 22"/>
                  <a:gd name="T34" fmla="*/ 756 w 757"/>
                  <a:gd name="T35" fmla="*/ 21 h 22"/>
                  <a:gd name="T36" fmla="*/ 756 w 75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7"/>
                  <a:gd name="T58" fmla="*/ 0 h 22"/>
                  <a:gd name="T59" fmla="*/ 757 w 75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7" h="22">
                    <a:moveTo>
                      <a:pt x="756" y="21"/>
                    </a:moveTo>
                    <a:lnTo>
                      <a:pt x="0" y="2"/>
                    </a:lnTo>
                    <a:lnTo>
                      <a:pt x="0" y="0"/>
                    </a:lnTo>
                    <a:lnTo>
                      <a:pt x="754" y="19"/>
                    </a:lnTo>
                    <a:lnTo>
                      <a:pt x="756" y="21"/>
                    </a:lnTo>
                  </a:path>
                </a:pathLst>
              </a:custGeom>
              <a:solidFill>
                <a:srgbClr val="7474FF"/>
              </a:solidFill>
              <a:ln w="9525" cap="rnd">
                <a:noFill/>
                <a:round/>
                <a:headEnd/>
                <a:tailEnd/>
              </a:ln>
            </p:spPr>
            <p:txBody>
              <a:bodyPr/>
              <a:lstStyle/>
              <a:p>
                <a:endParaRPr lang="es-ES"/>
              </a:p>
            </p:txBody>
          </p:sp>
          <p:sp>
            <p:nvSpPr>
              <p:cNvPr id="342" name="Freeform 337"/>
              <p:cNvSpPr>
                <a:spLocks noChangeAspect="1"/>
              </p:cNvSpPr>
              <p:nvPr/>
            </p:nvSpPr>
            <p:spPr bwMode="auto">
              <a:xfrm>
                <a:off x="2988532" y="5080130"/>
                <a:ext cx="458201" cy="12777"/>
              </a:xfrm>
              <a:custGeom>
                <a:avLst/>
                <a:gdLst>
                  <a:gd name="T0" fmla="*/ 754 w 755"/>
                  <a:gd name="T1" fmla="*/ 21 h 22"/>
                  <a:gd name="T2" fmla="*/ 0 w 755"/>
                  <a:gd name="T3" fmla="*/ 2 h 22"/>
                  <a:gd name="T4" fmla="*/ 754 w 755"/>
                  <a:gd name="T5" fmla="*/ 21 h 22"/>
                  <a:gd name="T6" fmla="*/ 0 w 755"/>
                  <a:gd name="T7" fmla="*/ 0 h 22"/>
                  <a:gd name="T8" fmla="*/ 754 w 755"/>
                  <a:gd name="T9" fmla="*/ 19 h 22"/>
                  <a:gd name="T10" fmla="*/ 754 w 755"/>
                  <a:gd name="T11" fmla="*/ 19 h 22"/>
                  <a:gd name="T12" fmla="*/ 754 w 755"/>
                  <a:gd name="T13" fmla="*/ 19 h 22"/>
                  <a:gd name="T14" fmla="*/ 754 w 755"/>
                  <a:gd name="T15" fmla="*/ 19 h 22"/>
                  <a:gd name="T16" fmla="*/ 754 w 755"/>
                  <a:gd name="T17" fmla="*/ 19 h 22"/>
                  <a:gd name="T18" fmla="*/ 754 w 755"/>
                  <a:gd name="T19" fmla="*/ 21 h 22"/>
                  <a:gd name="T20" fmla="*/ 754 w 755"/>
                  <a:gd name="T21" fmla="*/ 21 h 22"/>
                  <a:gd name="T22" fmla="*/ 754 w 755"/>
                  <a:gd name="T23" fmla="*/ 21 h 22"/>
                  <a:gd name="T24" fmla="*/ 754 w 755"/>
                  <a:gd name="T25" fmla="*/ 21 h 22"/>
                  <a:gd name="T26" fmla="*/ 0 w 755"/>
                  <a:gd name="T27" fmla="*/ 0 h 22"/>
                  <a:gd name="T28" fmla="*/ 754 w 755"/>
                  <a:gd name="T29" fmla="*/ 21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5"/>
                  <a:gd name="T46" fmla="*/ 0 h 22"/>
                  <a:gd name="T47" fmla="*/ 755 w 755"/>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5" h="22">
                    <a:moveTo>
                      <a:pt x="754" y="21"/>
                    </a:moveTo>
                    <a:lnTo>
                      <a:pt x="0" y="2"/>
                    </a:lnTo>
                    <a:lnTo>
                      <a:pt x="754" y="21"/>
                    </a:lnTo>
                    <a:lnTo>
                      <a:pt x="0" y="0"/>
                    </a:lnTo>
                    <a:lnTo>
                      <a:pt x="754" y="19"/>
                    </a:lnTo>
                    <a:lnTo>
                      <a:pt x="754" y="21"/>
                    </a:lnTo>
                    <a:lnTo>
                      <a:pt x="0" y="0"/>
                    </a:lnTo>
                    <a:lnTo>
                      <a:pt x="754" y="21"/>
                    </a:lnTo>
                  </a:path>
                </a:pathLst>
              </a:custGeom>
              <a:solidFill>
                <a:srgbClr val="7575FF"/>
              </a:solidFill>
              <a:ln w="9525" cap="rnd">
                <a:noFill/>
                <a:round/>
                <a:headEnd/>
                <a:tailEnd/>
              </a:ln>
            </p:spPr>
            <p:txBody>
              <a:bodyPr/>
              <a:lstStyle/>
              <a:p>
                <a:endParaRPr lang="es-ES"/>
              </a:p>
            </p:txBody>
          </p:sp>
          <p:sp>
            <p:nvSpPr>
              <p:cNvPr id="343" name="Freeform 338"/>
              <p:cNvSpPr>
                <a:spLocks noChangeAspect="1"/>
              </p:cNvSpPr>
              <p:nvPr/>
            </p:nvSpPr>
            <p:spPr bwMode="auto">
              <a:xfrm>
                <a:off x="2988532" y="5078968"/>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0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19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7575FF"/>
              </a:solidFill>
              <a:ln w="9525" cap="rnd">
                <a:noFill/>
                <a:round/>
                <a:headEnd/>
                <a:tailEnd/>
              </a:ln>
            </p:spPr>
            <p:txBody>
              <a:bodyPr/>
              <a:lstStyle/>
              <a:p>
                <a:endParaRPr lang="es-ES"/>
              </a:p>
            </p:txBody>
          </p:sp>
          <p:sp>
            <p:nvSpPr>
              <p:cNvPr id="344" name="Freeform 339"/>
              <p:cNvSpPr>
                <a:spLocks noChangeAspect="1"/>
              </p:cNvSpPr>
              <p:nvPr/>
            </p:nvSpPr>
            <p:spPr bwMode="auto">
              <a:xfrm>
                <a:off x="2988532" y="5077807"/>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0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19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7575FF"/>
              </a:solidFill>
              <a:ln w="9525" cap="rnd">
                <a:noFill/>
                <a:round/>
                <a:headEnd/>
                <a:tailEnd/>
              </a:ln>
            </p:spPr>
            <p:txBody>
              <a:bodyPr/>
              <a:lstStyle/>
              <a:p>
                <a:endParaRPr lang="es-ES"/>
              </a:p>
            </p:txBody>
          </p:sp>
          <p:sp>
            <p:nvSpPr>
              <p:cNvPr id="345" name="Freeform 340"/>
              <p:cNvSpPr>
                <a:spLocks noChangeAspect="1"/>
              </p:cNvSpPr>
              <p:nvPr/>
            </p:nvSpPr>
            <p:spPr bwMode="auto">
              <a:xfrm>
                <a:off x="2988532" y="5076645"/>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0 h 22"/>
                  <a:gd name="T14" fmla="*/ 0 w 755"/>
                  <a:gd name="T15" fmla="*/ 0 h 22"/>
                  <a:gd name="T16" fmla="*/ 0 w 755"/>
                  <a:gd name="T17" fmla="*/ 0 h 22"/>
                  <a:gd name="T18" fmla="*/ 0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19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19"/>
                    </a:lnTo>
                    <a:lnTo>
                      <a:pt x="754" y="21"/>
                    </a:lnTo>
                  </a:path>
                </a:pathLst>
              </a:custGeom>
              <a:solidFill>
                <a:srgbClr val="7575FF"/>
              </a:solidFill>
              <a:ln w="9525" cap="rnd">
                <a:noFill/>
                <a:round/>
                <a:headEnd/>
                <a:tailEnd/>
              </a:ln>
            </p:spPr>
            <p:txBody>
              <a:bodyPr/>
              <a:lstStyle/>
              <a:p>
                <a:endParaRPr lang="es-ES"/>
              </a:p>
            </p:txBody>
          </p:sp>
          <p:sp>
            <p:nvSpPr>
              <p:cNvPr id="346" name="Freeform 341"/>
              <p:cNvSpPr>
                <a:spLocks noChangeAspect="1"/>
              </p:cNvSpPr>
              <p:nvPr/>
            </p:nvSpPr>
            <p:spPr bwMode="auto">
              <a:xfrm>
                <a:off x="2988532" y="5075483"/>
                <a:ext cx="458201" cy="12777"/>
              </a:xfrm>
              <a:custGeom>
                <a:avLst/>
                <a:gdLst>
                  <a:gd name="T0" fmla="*/ 754 w 755"/>
                  <a:gd name="T1" fmla="*/ 21 h 22"/>
                  <a:gd name="T2" fmla="*/ 0 w 755"/>
                  <a:gd name="T3" fmla="*/ 2 h 22"/>
                  <a:gd name="T4" fmla="*/ 0 w 755"/>
                  <a:gd name="T5" fmla="*/ 2 h 22"/>
                  <a:gd name="T6" fmla="*/ 0 w 755"/>
                  <a:gd name="T7" fmla="*/ 2 h 22"/>
                  <a:gd name="T8" fmla="*/ 0 w 755"/>
                  <a:gd name="T9" fmla="*/ 2 h 22"/>
                  <a:gd name="T10" fmla="*/ 0 w 755"/>
                  <a:gd name="T11" fmla="*/ 2 h 22"/>
                  <a:gd name="T12" fmla="*/ 0 w 755"/>
                  <a:gd name="T13" fmla="*/ 0 h 22"/>
                  <a:gd name="T14" fmla="*/ 0 w 755"/>
                  <a:gd name="T15" fmla="*/ 0 h 22"/>
                  <a:gd name="T16" fmla="*/ 0 w 755"/>
                  <a:gd name="T17" fmla="*/ 0 h 22"/>
                  <a:gd name="T18" fmla="*/ 0 w 755"/>
                  <a:gd name="T19" fmla="*/ 0 h 22"/>
                  <a:gd name="T20" fmla="*/ 754 w 755"/>
                  <a:gd name="T21" fmla="*/ 20 h 22"/>
                  <a:gd name="T22" fmla="*/ 754 w 755"/>
                  <a:gd name="T23" fmla="*/ 20 h 22"/>
                  <a:gd name="T24" fmla="*/ 754 w 755"/>
                  <a:gd name="T25" fmla="*/ 20 h 22"/>
                  <a:gd name="T26" fmla="*/ 754 w 755"/>
                  <a:gd name="T27" fmla="*/ 20 h 22"/>
                  <a:gd name="T28" fmla="*/ 754 w 755"/>
                  <a:gd name="T29" fmla="*/ 20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2"/>
                    </a:lnTo>
                    <a:lnTo>
                      <a:pt x="0" y="0"/>
                    </a:lnTo>
                    <a:lnTo>
                      <a:pt x="754" y="20"/>
                    </a:lnTo>
                    <a:lnTo>
                      <a:pt x="754" y="21"/>
                    </a:lnTo>
                  </a:path>
                </a:pathLst>
              </a:custGeom>
              <a:solidFill>
                <a:srgbClr val="7575FF"/>
              </a:solidFill>
              <a:ln w="9525" cap="rnd">
                <a:noFill/>
                <a:round/>
                <a:headEnd/>
                <a:tailEnd/>
              </a:ln>
            </p:spPr>
            <p:txBody>
              <a:bodyPr/>
              <a:lstStyle/>
              <a:p>
                <a:endParaRPr lang="es-ES"/>
              </a:p>
            </p:txBody>
          </p:sp>
          <p:sp>
            <p:nvSpPr>
              <p:cNvPr id="347" name="Freeform 342"/>
              <p:cNvSpPr>
                <a:spLocks noChangeAspect="1"/>
              </p:cNvSpPr>
              <p:nvPr/>
            </p:nvSpPr>
            <p:spPr bwMode="auto">
              <a:xfrm>
                <a:off x="2988532" y="5074903"/>
                <a:ext cx="458201" cy="12777"/>
              </a:xfrm>
              <a:custGeom>
                <a:avLst/>
                <a:gdLst>
                  <a:gd name="T0" fmla="*/ 754 w 755"/>
                  <a:gd name="T1" fmla="*/ 21 h 22"/>
                  <a:gd name="T2" fmla="*/ 0 w 755"/>
                  <a:gd name="T3" fmla="*/ 1 h 22"/>
                  <a:gd name="T4" fmla="*/ 0 w 755"/>
                  <a:gd name="T5" fmla="*/ 1 h 22"/>
                  <a:gd name="T6" fmla="*/ 0 w 755"/>
                  <a:gd name="T7" fmla="*/ 1 h 22"/>
                  <a:gd name="T8" fmla="*/ 0 w 755"/>
                  <a:gd name="T9" fmla="*/ 1 h 22"/>
                  <a:gd name="T10" fmla="*/ 2 w 755"/>
                  <a:gd name="T11" fmla="*/ 1 h 22"/>
                  <a:gd name="T12" fmla="*/ 2 w 755"/>
                  <a:gd name="T13" fmla="*/ 0 h 22"/>
                  <a:gd name="T14" fmla="*/ 2 w 755"/>
                  <a:gd name="T15" fmla="*/ 0 h 22"/>
                  <a:gd name="T16" fmla="*/ 2 w 755"/>
                  <a:gd name="T17" fmla="*/ 0 h 22"/>
                  <a:gd name="T18" fmla="*/ 2 w 755"/>
                  <a:gd name="T19" fmla="*/ 0 h 22"/>
                  <a:gd name="T20" fmla="*/ 754 w 755"/>
                  <a:gd name="T21" fmla="*/ 19 h 22"/>
                  <a:gd name="T22" fmla="*/ 754 w 755"/>
                  <a:gd name="T23" fmla="*/ 19 h 22"/>
                  <a:gd name="T24" fmla="*/ 754 w 755"/>
                  <a:gd name="T25" fmla="*/ 19 h 22"/>
                  <a:gd name="T26" fmla="*/ 754 w 755"/>
                  <a:gd name="T27" fmla="*/ 19 h 22"/>
                  <a:gd name="T28" fmla="*/ 754 w 755"/>
                  <a:gd name="T29" fmla="*/ 19 h 22"/>
                  <a:gd name="T30" fmla="*/ 754 w 755"/>
                  <a:gd name="T31" fmla="*/ 21 h 22"/>
                  <a:gd name="T32" fmla="*/ 754 w 755"/>
                  <a:gd name="T33" fmla="*/ 21 h 22"/>
                  <a:gd name="T34" fmla="*/ 754 w 755"/>
                  <a:gd name="T35" fmla="*/ 21 h 22"/>
                  <a:gd name="T36" fmla="*/ 754 w 75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5"/>
                  <a:gd name="T58" fmla="*/ 0 h 22"/>
                  <a:gd name="T59" fmla="*/ 755 w 75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5" h="22">
                    <a:moveTo>
                      <a:pt x="754" y="21"/>
                    </a:moveTo>
                    <a:lnTo>
                      <a:pt x="0" y="1"/>
                    </a:lnTo>
                    <a:lnTo>
                      <a:pt x="2" y="1"/>
                    </a:lnTo>
                    <a:lnTo>
                      <a:pt x="2" y="0"/>
                    </a:lnTo>
                    <a:lnTo>
                      <a:pt x="754" y="19"/>
                    </a:lnTo>
                    <a:lnTo>
                      <a:pt x="754" y="21"/>
                    </a:lnTo>
                  </a:path>
                </a:pathLst>
              </a:custGeom>
              <a:solidFill>
                <a:srgbClr val="7676FF"/>
              </a:solidFill>
              <a:ln w="9525" cap="rnd">
                <a:noFill/>
                <a:round/>
                <a:headEnd/>
                <a:tailEnd/>
              </a:ln>
            </p:spPr>
            <p:txBody>
              <a:bodyPr/>
              <a:lstStyle/>
              <a:p>
                <a:endParaRPr lang="es-ES"/>
              </a:p>
            </p:txBody>
          </p:sp>
          <p:sp>
            <p:nvSpPr>
              <p:cNvPr id="348" name="Freeform 343"/>
              <p:cNvSpPr>
                <a:spLocks noChangeAspect="1"/>
              </p:cNvSpPr>
              <p:nvPr/>
            </p:nvSpPr>
            <p:spPr bwMode="auto">
              <a:xfrm>
                <a:off x="2989746" y="5073741"/>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0 h 22"/>
                  <a:gd name="T14" fmla="*/ 0 w 753"/>
                  <a:gd name="T15" fmla="*/ 0 h 22"/>
                  <a:gd name="T16" fmla="*/ 0 w 753"/>
                  <a:gd name="T17" fmla="*/ 0 h 22"/>
                  <a:gd name="T18" fmla="*/ 0 w 753"/>
                  <a:gd name="T19" fmla="*/ 0 h 22"/>
                  <a:gd name="T20" fmla="*/ 752 w 753"/>
                  <a:gd name="T21" fmla="*/ 19 h 22"/>
                  <a:gd name="T22" fmla="*/ 752 w 753"/>
                  <a:gd name="T23" fmla="*/ 19 h 22"/>
                  <a:gd name="T24" fmla="*/ 752 w 753"/>
                  <a:gd name="T25" fmla="*/ 19 h 22"/>
                  <a:gd name="T26" fmla="*/ 752 w 753"/>
                  <a:gd name="T27" fmla="*/ 19 h 22"/>
                  <a:gd name="T28" fmla="*/ 752 w 753"/>
                  <a:gd name="T29" fmla="*/ 19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2" y="19"/>
                    </a:lnTo>
                    <a:lnTo>
                      <a:pt x="752" y="21"/>
                    </a:lnTo>
                  </a:path>
                </a:pathLst>
              </a:custGeom>
              <a:solidFill>
                <a:srgbClr val="7676FF"/>
              </a:solidFill>
              <a:ln w="9525" cap="rnd">
                <a:noFill/>
                <a:round/>
                <a:headEnd/>
                <a:tailEnd/>
              </a:ln>
            </p:spPr>
            <p:txBody>
              <a:bodyPr/>
              <a:lstStyle/>
              <a:p>
                <a:endParaRPr lang="es-ES"/>
              </a:p>
            </p:txBody>
          </p:sp>
          <p:sp>
            <p:nvSpPr>
              <p:cNvPr id="349" name="Freeform 344"/>
              <p:cNvSpPr>
                <a:spLocks noChangeAspect="1"/>
              </p:cNvSpPr>
              <p:nvPr/>
            </p:nvSpPr>
            <p:spPr bwMode="auto">
              <a:xfrm>
                <a:off x="2989746" y="5072579"/>
                <a:ext cx="456987" cy="12777"/>
              </a:xfrm>
              <a:custGeom>
                <a:avLst/>
                <a:gdLst>
                  <a:gd name="T0" fmla="*/ 752 w 753"/>
                  <a:gd name="T1" fmla="*/ 21 h 22"/>
                  <a:gd name="T2" fmla="*/ 0 w 753"/>
                  <a:gd name="T3" fmla="*/ 2 h 22"/>
                  <a:gd name="T4" fmla="*/ 0 w 753"/>
                  <a:gd name="T5" fmla="*/ 2 h 22"/>
                  <a:gd name="T6" fmla="*/ 0 w 753"/>
                  <a:gd name="T7" fmla="*/ 2 h 22"/>
                  <a:gd name="T8" fmla="*/ 0 w 753"/>
                  <a:gd name="T9" fmla="*/ 2 h 22"/>
                  <a:gd name="T10" fmla="*/ 0 w 753"/>
                  <a:gd name="T11" fmla="*/ 2 h 22"/>
                  <a:gd name="T12" fmla="*/ 0 w 753"/>
                  <a:gd name="T13" fmla="*/ 0 h 22"/>
                  <a:gd name="T14" fmla="*/ 0 w 753"/>
                  <a:gd name="T15" fmla="*/ 0 h 22"/>
                  <a:gd name="T16" fmla="*/ 0 w 753"/>
                  <a:gd name="T17" fmla="*/ 0 h 22"/>
                  <a:gd name="T18" fmla="*/ 0 w 753"/>
                  <a:gd name="T19" fmla="*/ 0 h 22"/>
                  <a:gd name="T20" fmla="*/ 750 w 753"/>
                  <a:gd name="T21" fmla="*/ 19 h 22"/>
                  <a:gd name="T22" fmla="*/ 750 w 753"/>
                  <a:gd name="T23" fmla="*/ 19 h 22"/>
                  <a:gd name="T24" fmla="*/ 750 w 753"/>
                  <a:gd name="T25" fmla="*/ 19 h 22"/>
                  <a:gd name="T26" fmla="*/ 752 w 753"/>
                  <a:gd name="T27" fmla="*/ 19 h 22"/>
                  <a:gd name="T28" fmla="*/ 752 w 753"/>
                  <a:gd name="T29" fmla="*/ 19 h 22"/>
                  <a:gd name="T30" fmla="*/ 752 w 753"/>
                  <a:gd name="T31" fmla="*/ 21 h 22"/>
                  <a:gd name="T32" fmla="*/ 752 w 753"/>
                  <a:gd name="T33" fmla="*/ 21 h 22"/>
                  <a:gd name="T34" fmla="*/ 752 w 753"/>
                  <a:gd name="T35" fmla="*/ 21 h 22"/>
                  <a:gd name="T36" fmla="*/ 752 w 75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3"/>
                  <a:gd name="T58" fmla="*/ 0 h 22"/>
                  <a:gd name="T59" fmla="*/ 753 w 75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3" h="22">
                    <a:moveTo>
                      <a:pt x="752" y="21"/>
                    </a:moveTo>
                    <a:lnTo>
                      <a:pt x="0" y="2"/>
                    </a:lnTo>
                    <a:lnTo>
                      <a:pt x="0" y="0"/>
                    </a:lnTo>
                    <a:lnTo>
                      <a:pt x="750" y="19"/>
                    </a:lnTo>
                    <a:lnTo>
                      <a:pt x="752" y="19"/>
                    </a:lnTo>
                    <a:lnTo>
                      <a:pt x="752" y="21"/>
                    </a:lnTo>
                  </a:path>
                </a:pathLst>
              </a:custGeom>
              <a:solidFill>
                <a:srgbClr val="7676FF"/>
              </a:solidFill>
              <a:ln w="9525" cap="rnd">
                <a:noFill/>
                <a:round/>
                <a:headEnd/>
                <a:tailEnd/>
              </a:ln>
            </p:spPr>
            <p:txBody>
              <a:bodyPr/>
              <a:lstStyle/>
              <a:p>
                <a:endParaRPr lang="es-ES"/>
              </a:p>
            </p:txBody>
          </p:sp>
          <p:sp>
            <p:nvSpPr>
              <p:cNvPr id="350" name="Freeform 345"/>
              <p:cNvSpPr>
                <a:spLocks noChangeAspect="1"/>
              </p:cNvSpPr>
              <p:nvPr/>
            </p:nvSpPr>
            <p:spPr bwMode="auto">
              <a:xfrm>
                <a:off x="2989746" y="5071418"/>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0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7676FF"/>
              </a:solidFill>
              <a:ln w="9525" cap="rnd">
                <a:noFill/>
                <a:round/>
                <a:headEnd/>
                <a:tailEnd/>
              </a:ln>
            </p:spPr>
            <p:txBody>
              <a:bodyPr/>
              <a:lstStyle/>
              <a:p>
                <a:endParaRPr lang="es-ES"/>
              </a:p>
            </p:txBody>
          </p:sp>
          <p:sp>
            <p:nvSpPr>
              <p:cNvPr id="351" name="Freeform 346"/>
              <p:cNvSpPr>
                <a:spLocks noChangeAspect="1"/>
              </p:cNvSpPr>
              <p:nvPr/>
            </p:nvSpPr>
            <p:spPr bwMode="auto">
              <a:xfrm>
                <a:off x="2989746" y="5070256"/>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0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7676FF"/>
              </a:solidFill>
              <a:ln w="9525" cap="rnd">
                <a:noFill/>
                <a:round/>
                <a:headEnd/>
                <a:tailEnd/>
              </a:ln>
            </p:spPr>
            <p:txBody>
              <a:bodyPr/>
              <a:lstStyle/>
              <a:p>
                <a:endParaRPr lang="es-ES"/>
              </a:p>
            </p:txBody>
          </p:sp>
          <p:sp>
            <p:nvSpPr>
              <p:cNvPr id="352" name="Freeform 347"/>
              <p:cNvSpPr>
                <a:spLocks noChangeAspect="1"/>
              </p:cNvSpPr>
              <p:nvPr/>
            </p:nvSpPr>
            <p:spPr bwMode="auto">
              <a:xfrm>
                <a:off x="2989746" y="5069095"/>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0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7777FF"/>
              </a:solidFill>
              <a:ln w="9525" cap="rnd">
                <a:noFill/>
                <a:round/>
                <a:headEnd/>
                <a:tailEnd/>
              </a:ln>
            </p:spPr>
            <p:txBody>
              <a:bodyPr/>
              <a:lstStyle/>
              <a:p>
                <a:endParaRPr lang="es-ES"/>
              </a:p>
            </p:txBody>
          </p:sp>
          <p:sp>
            <p:nvSpPr>
              <p:cNvPr id="353" name="Freeform 348"/>
              <p:cNvSpPr>
                <a:spLocks noChangeAspect="1"/>
              </p:cNvSpPr>
              <p:nvPr/>
            </p:nvSpPr>
            <p:spPr bwMode="auto">
              <a:xfrm>
                <a:off x="2989746" y="5067933"/>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0 h 22"/>
                  <a:gd name="T14" fmla="*/ 0 w 751"/>
                  <a:gd name="T15" fmla="*/ 0 h 22"/>
                  <a:gd name="T16" fmla="*/ 0 w 751"/>
                  <a:gd name="T17" fmla="*/ 0 h 22"/>
                  <a:gd name="T18" fmla="*/ 0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750" y="19"/>
                    </a:lnTo>
                    <a:lnTo>
                      <a:pt x="750" y="21"/>
                    </a:lnTo>
                  </a:path>
                </a:pathLst>
              </a:custGeom>
              <a:solidFill>
                <a:srgbClr val="7777FF"/>
              </a:solidFill>
              <a:ln w="9525" cap="rnd">
                <a:noFill/>
                <a:round/>
                <a:headEnd/>
                <a:tailEnd/>
              </a:ln>
            </p:spPr>
            <p:txBody>
              <a:bodyPr/>
              <a:lstStyle/>
              <a:p>
                <a:endParaRPr lang="es-ES"/>
              </a:p>
            </p:txBody>
          </p:sp>
          <p:sp>
            <p:nvSpPr>
              <p:cNvPr id="354" name="Freeform 349"/>
              <p:cNvSpPr>
                <a:spLocks noChangeAspect="1"/>
              </p:cNvSpPr>
              <p:nvPr/>
            </p:nvSpPr>
            <p:spPr bwMode="auto">
              <a:xfrm>
                <a:off x="2989746" y="5066772"/>
                <a:ext cx="455774" cy="12777"/>
              </a:xfrm>
              <a:custGeom>
                <a:avLst/>
                <a:gdLst>
                  <a:gd name="T0" fmla="*/ 750 w 751"/>
                  <a:gd name="T1" fmla="*/ 21 h 22"/>
                  <a:gd name="T2" fmla="*/ 0 w 751"/>
                  <a:gd name="T3" fmla="*/ 2 h 22"/>
                  <a:gd name="T4" fmla="*/ 0 w 751"/>
                  <a:gd name="T5" fmla="*/ 2 h 22"/>
                  <a:gd name="T6" fmla="*/ 0 w 751"/>
                  <a:gd name="T7" fmla="*/ 2 h 22"/>
                  <a:gd name="T8" fmla="*/ 0 w 751"/>
                  <a:gd name="T9" fmla="*/ 2 h 22"/>
                  <a:gd name="T10" fmla="*/ 0 w 751"/>
                  <a:gd name="T11" fmla="*/ 2 h 22"/>
                  <a:gd name="T12" fmla="*/ 0 w 751"/>
                  <a:gd name="T13" fmla="*/ 0 h 22"/>
                  <a:gd name="T14" fmla="*/ 0 w 751"/>
                  <a:gd name="T15" fmla="*/ 0 h 22"/>
                  <a:gd name="T16" fmla="*/ 0 w 751"/>
                  <a:gd name="T17" fmla="*/ 0 h 22"/>
                  <a:gd name="T18" fmla="*/ 2 w 751"/>
                  <a:gd name="T19" fmla="*/ 0 h 22"/>
                  <a:gd name="T20" fmla="*/ 750 w 751"/>
                  <a:gd name="T21" fmla="*/ 19 h 22"/>
                  <a:gd name="T22" fmla="*/ 750 w 751"/>
                  <a:gd name="T23" fmla="*/ 19 h 22"/>
                  <a:gd name="T24" fmla="*/ 750 w 751"/>
                  <a:gd name="T25" fmla="*/ 19 h 22"/>
                  <a:gd name="T26" fmla="*/ 750 w 751"/>
                  <a:gd name="T27" fmla="*/ 19 h 22"/>
                  <a:gd name="T28" fmla="*/ 750 w 751"/>
                  <a:gd name="T29" fmla="*/ 19 h 22"/>
                  <a:gd name="T30" fmla="*/ 750 w 751"/>
                  <a:gd name="T31" fmla="*/ 21 h 22"/>
                  <a:gd name="T32" fmla="*/ 750 w 751"/>
                  <a:gd name="T33" fmla="*/ 21 h 22"/>
                  <a:gd name="T34" fmla="*/ 750 w 751"/>
                  <a:gd name="T35" fmla="*/ 21 h 22"/>
                  <a:gd name="T36" fmla="*/ 750 w 75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1"/>
                  <a:gd name="T58" fmla="*/ 0 h 22"/>
                  <a:gd name="T59" fmla="*/ 751 w 75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1" h="22">
                    <a:moveTo>
                      <a:pt x="750" y="21"/>
                    </a:moveTo>
                    <a:lnTo>
                      <a:pt x="0" y="2"/>
                    </a:lnTo>
                    <a:lnTo>
                      <a:pt x="0" y="0"/>
                    </a:lnTo>
                    <a:lnTo>
                      <a:pt x="2" y="0"/>
                    </a:lnTo>
                    <a:lnTo>
                      <a:pt x="750" y="19"/>
                    </a:lnTo>
                    <a:lnTo>
                      <a:pt x="750" y="21"/>
                    </a:lnTo>
                  </a:path>
                </a:pathLst>
              </a:custGeom>
              <a:solidFill>
                <a:srgbClr val="7777FF"/>
              </a:solidFill>
              <a:ln w="9525" cap="rnd">
                <a:noFill/>
                <a:round/>
                <a:headEnd/>
                <a:tailEnd/>
              </a:ln>
            </p:spPr>
            <p:txBody>
              <a:bodyPr/>
              <a:lstStyle/>
              <a:p>
                <a:endParaRPr lang="es-ES"/>
              </a:p>
            </p:txBody>
          </p:sp>
          <p:sp>
            <p:nvSpPr>
              <p:cNvPr id="355" name="Freeform 350"/>
              <p:cNvSpPr>
                <a:spLocks noChangeAspect="1"/>
              </p:cNvSpPr>
              <p:nvPr/>
            </p:nvSpPr>
            <p:spPr bwMode="auto">
              <a:xfrm>
                <a:off x="2990960" y="5065610"/>
                <a:ext cx="454560" cy="12777"/>
              </a:xfrm>
              <a:custGeom>
                <a:avLst/>
                <a:gdLst>
                  <a:gd name="T0" fmla="*/ 748 w 749"/>
                  <a:gd name="T1" fmla="*/ 21 h 22"/>
                  <a:gd name="T2" fmla="*/ 0 w 749"/>
                  <a:gd name="T3" fmla="*/ 2 h 22"/>
                  <a:gd name="T4" fmla="*/ 0 w 749"/>
                  <a:gd name="T5" fmla="*/ 2 h 22"/>
                  <a:gd name="T6" fmla="*/ 0 w 749"/>
                  <a:gd name="T7" fmla="*/ 2 h 22"/>
                  <a:gd name="T8" fmla="*/ 0 w 749"/>
                  <a:gd name="T9" fmla="*/ 2 h 22"/>
                  <a:gd name="T10" fmla="*/ 0 w 749"/>
                  <a:gd name="T11" fmla="*/ 2 h 22"/>
                  <a:gd name="T12" fmla="*/ 0 w 749"/>
                  <a:gd name="T13" fmla="*/ 0 h 22"/>
                  <a:gd name="T14" fmla="*/ 0 w 749"/>
                  <a:gd name="T15" fmla="*/ 0 h 22"/>
                  <a:gd name="T16" fmla="*/ 0 w 749"/>
                  <a:gd name="T17" fmla="*/ 0 h 22"/>
                  <a:gd name="T18" fmla="*/ 0 w 749"/>
                  <a:gd name="T19" fmla="*/ 0 h 22"/>
                  <a:gd name="T20" fmla="*/ 746 w 749"/>
                  <a:gd name="T21" fmla="*/ 19 h 22"/>
                  <a:gd name="T22" fmla="*/ 746 w 749"/>
                  <a:gd name="T23" fmla="*/ 19 h 22"/>
                  <a:gd name="T24" fmla="*/ 746 w 749"/>
                  <a:gd name="T25" fmla="*/ 19 h 22"/>
                  <a:gd name="T26" fmla="*/ 746 w 749"/>
                  <a:gd name="T27" fmla="*/ 19 h 22"/>
                  <a:gd name="T28" fmla="*/ 746 w 749"/>
                  <a:gd name="T29" fmla="*/ 19 h 22"/>
                  <a:gd name="T30" fmla="*/ 746 w 749"/>
                  <a:gd name="T31" fmla="*/ 19 h 22"/>
                  <a:gd name="T32" fmla="*/ 748 w 749"/>
                  <a:gd name="T33" fmla="*/ 21 h 22"/>
                  <a:gd name="T34" fmla="*/ 748 w 749"/>
                  <a:gd name="T35" fmla="*/ 21 h 22"/>
                  <a:gd name="T36" fmla="*/ 748 w 74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9"/>
                  <a:gd name="T58" fmla="*/ 0 h 22"/>
                  <a:gd name="T59" fmla="*/ 749 w 74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9" h="22">
                    <a:moveTo>
                      <a:pt x="748" y="21"/>
                    </a:moveTo>
                    <a:lnTo>
                      <a:pt x="0" y="2"/>
                    </a:lnTo>
                    <a:lnTo>
                      <a:pt x="0" y="0"/>
                    </a:lnTo>
                    <a:lnTo>
                      <a:pt x="746" y="19"/>
                    </a:lnTo>
                    <a:lnTo>
                      <a:pt x="748" y="21"/>
                    </a:lnTo>
                  </a:path>
                </a:pathLst>
              </a:custGeom>
              <a:solidFill>
                <a:srgbClr val="7777FF"/>
              </a:solidFill>
              <a:ln w="9525" cap="rnd">
                <a:noFill/>
                <a:round/>
                <a:headEnd/>
                <a:tailEnd/>
              </a:ln>
            </p:spPr>
            <p:txBody>
              <a:bodyPr/>
              <a:lstStyle/>
              <a:p>
                <a:endParaRPr lang="es-ES"/>
              </a:p>
            </p:txBody>
          </p:sp>
          <p:sp>
            <p:nvSpPr>
              <p:cNvPr id="356" name="Freeform 351"/>
              <p:cNvSpPr>
                <a:spLocks noChangeAspect="1"/>
              </p:cNvSpPr>
              <p:nvPr/>
            </p:nvSpPr>
            <p:spPr bwMode="auto">
              <a:xfrm>
                <a:off x="2990960" y="5064448"/>
                <a:ext cx="453346" cy="12777"/>
              </a:xfrm>
              <a:custGeom>
                <a:avLst/>
                <a:gdLst>
                  <a:gd name="T0" fmla="*/ 746 w 747"/>
                  <a:gd name="T1" fmla="*/ 21 h 22"/>
                  <a:gd name="T2" fmla="*/ 0 w 747"/>
                  <a:gd name="T3" fmla="*/ 2 h 22"/>
                  <a:gd name="T4" fmla="*/ 0 w 747"/>
                  <a:gd name="T5" fmla="*/ 2 h 22"/>
                  <a:gd name="T6" fmla="*/ 0 w 747"/>
                  <a:gd name="T7" fmla="*/ 2 h 22"/>
                  <a:gd name="T8" fmla="*/ 0 w 747"/>
                  <a:gd name="T9" fmla="*/ 2 h 22"/>
                  <a:gd name="T10" fmla="*/ 0 w 747"/>
                  <a:gd name="T11" fmla="*/ 2 h 22"/>
                  <a:gd name="T12" fmla="*/ 0 w 747"/>
                  <a:gd name="T13" fmla="*/ 0 h 22"/>
                  <a:gd name="T14" fmla="*/ 0 w 747"/>
                  <a:gd name="T15" fmla="*/ 0 h 22"/>
                  <a:gd name="T16" fmla="*/ 0 w 747"/>
                  <a:gd name="T17" fmla="*/ 0 h 22"/>
                  <a:gd name="T18" fmla="*/ 0 w 747"/>
                  <a:gd name="T19" fmla="*/ 0 h 22"/>
                  <a:gd name="T20" fmla="*/ 746 w 747"/>
                  <a:gd name="T21" fmla="*/ 19 h 22"/>
                  <a:gd name="T22" fmla="*/ 746 w 747"/>
                  <a:gd name="T23" fmla="*/ 19 h 22"/>
                  <a:gd name="T24" fmla="*/ 746 w 747"/>
                  <a:gd name="T25" fmla="*/ 19 h 22"/>
                  <a:gd name="T26" fmla="*/ 746 w 747"/>
                  <a:gd name="T27" fmla="*/ 19 h 22"/>
                  <a:gd name="T28" fmla="*/ 746 w 747"/>
                  <a:gd name="T29" fmla="*/ 19 h 22"/>
                  <a:gd name="T30" fmla="*/ 746 w 747"/>
                  <a:gd name="T31" fmla="*/ 19 h 22"/>
                  <a:gd name="T32" fmla="*/ 746 w 747"/>
                  <a:gd name="T33" fmla="*/ 21 h 22"/>
                  <a:gd name="T34" fmla="*/ 746 w 747"/>
                  <a:gd name="T35" fmla="*/ 21 h 22"/>
                  <a:gd name="T36" fmla="*/ 746 w 74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7"/>
                  <a:gd name="T58" fmla="*/ 0 h 22"/>
                  <a:gd name="T59" fmla="*/ 747 w 74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7" h="22">
                    <a:moveTo>
                      <a:pt x="746" y="21"/>
                    </a:moveTo>
                    <a:lnTo>
                      <a:pt x="0" y="2"/>
                    </a:lnTo>
                    <a:lnTo>
                      <a:pt x="0" y="0"/>
                    </a:lnTo>
                    <a:lnTo>
                      <a:pt x="746" y="19"/>
                    </a:lnTo>
                    <a:lnTo>
                      <a:pt x="746" y="21"/>
                    </a:lnTo>
                  </a:path>
                </a:pathLst>
              </a:custGeom>
              <a:solidFill>
                <a:srgbClr val="7777FF"/>
              </a:solidFill>
              <a:ln w="9525" cap="rnd">
                <a:noFill/>
                <a:round/>
                <a:headEnd/>
                <a:tailEnd/>
              </a:ln>
            </p:spPr>
            <p:txBody>
              <a:bodyPr/>
              <a:lstStyle/>
              <a:p>
                <a:endParaRPr lang="es-ES"/>
              </a:p>
            </p:txBody>
          </p:sp>
          <p:sp>
            <p:nvSpPr>
              <p:cNvPr id="357" name="Freeform 352"/>
              <p:cNvSpPr>
                <a:spLocks noChangeAspect="1"/>
              </p:cNvSpPr>
              <p:nvPr/>
            </p:nvSpPr>
            <p:spPr bwMode="auto">
              <a:xfrm>
                <a:off x="2990960" y="5063287"/>
                <a:ext cx="453346" cy="12777"/>
              </a:xfrm>
              <a:custGeom>
                <a:avLst/>
                <a:gdLst>
                  <a:gd name="T0" fmla="*/ 746 w 747"/>
                  <a:gd name="T1" fmla="*/ 21 h 22"/>
                  <a:gd name="T2" fmla="*/ 0 w 747"/>
                  <a:gd name="T3" fmla="*/ 2 h 22"/>
                  <a:gd name="T4" fmla="*/ 0 w 747"/>
                  <a:gd name="T5" fmla="*/ 2 h 22"/>
                  <a:gd name="T6" fmla="*/ 0 w 747"/>
                  <a:gd name="T7" fmla="*/ 2 h 22"/>
                  <a:gd name="T8" fmla="*/ 0 w 747"/>
                  <a:gd name="T9" fmla="*/ 2 h 22"/>
                  <a:gd name="T10" fmla="*/ 0 w 747"/>
                  <a:gd name="T11" fmla="*/ 2 h 22"/>
                  <a:gd name="T12" fmla="*/ 0 w 747"/>
                  <a:gd name="T13" fmla="*/ 0 h 22"/>
                  <a:gd name="T14" fmla="*/ 0 w 747"/>
                  <a:gd name="T15" fmla="*/ 0 h 22"/>
                  <a:gd name="T16" fmla="*/ 0 w 747"/>
                  <a:gd name="T17" fmla="*/ 0 h 22"/>
                  <a:gd name="T18" fmla="*/ 0 w 747"/>
                  <a:gd name="T19" fmla="*/ 0 h 22"/>
                  <a:gd name="T20" fmla="*/ 746 w 747"/>
                  <a:gd name="T21" fmla="*/ 20 h 22"/>
                  <a:gd name="T22" fmla="*/ 746 w 747"/>
                  <a:gd name="T23" fmla="*/ 20 h 22"/>
                  <a:gd name="T24" fmla="*/ 746 w 747"/>
                  <a:gd name="T25" fmla="*/ 20 h 22"/>
                  <a:gd name="T26" fmla="*/ 746 w 747"/>
                  <a:gd name="T27" fmla="*/ 20 h 22"/>
                  <a:gd name="T28" fmla="*/ 746 w 747"/>
                  <a:gd name="T29" fmla="*/ 20 h 22"/>
                  <a:gd name="T30" fmla="*/ 746 w 747"/>
                  <a:gd name="T31" fmla="*/ 20 h 22"/>
                  <a:gd name="T32" fmla="*/ 746 w 747"/>
                  <a:gd name="T33" fmla="*/ 21 h 22"/>
                  <a:gd name="T34" fmla="*/ 746 w 747"/>
                  <a:gd name="T35" fmla="*/ 21 h 22"/>
                  <a:gd name="T36" fmla="*/ 746 w 74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7"/>
                  <a:gd name="T58" fmla="*/ 0 h 22"/>
                  <a:gd name="T59" fmla="*/ 747 w 74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7" h="22">
                    <a:moveTo>
                      <a:pt x="746" y="21"/>
                    </a:moveTo>
                    <a:lnTo>
                      <a:pt x="0" y="2"/>
                    </a:lnTo>
                    <a:lnTo>
                      <a:pt x="0" y="0"/>
                    </a:lnTo>
                    <a:lnTo>
                      <a:pt x="746" y="20"/>
                    </a:lnTo>
                    <a:lnTo>
                      <a:pt x="746" y="21"/>
                    </a:lnTo>
                  </a:path>
                </a:pathLst>
              </a:custGeom>
              <a:solidFill>
                <a:srgbClr val="7878FF"/>
              </a:solidFill>
              <a:ln w="9525" cap="rnd">
                <a:noFill/>
                <a:round/>
                <a:headEnd/>
                <a:tailEnd/>
              </a:ln>
            </p:spPr>
            <p:txBody>
              <a:bodyPr/>
              <a:lstStyle/>
              <a:p>
                <a:endParaRPr lang="es-ES"/>
              </a:p>
            </p:txBody>
          </p:sp>
          <p:sp>
            <p:nvSpPr>
              <p:cNvPr id="358" name="Freeform 353"/>
              <p:cNvSpPr>
                <a:spLocks noChangeAspect="1"/>
              </p:cNvSpPr>
              <p:nvPr/>
            </p:nvSpPr>
            <p:spPr bwMode="auto">
              <a:xfrm>
                <a:off x="2990960" y="5062125"/>
                <a:ext cx="453346" cy="13358"/>
              </a:xfrm>
              <a:custGeom>
                <a:avLst/>
                <a:gdLst>
                  <a:gd name="T0" fmla="*/ 746 w 747"/>
                  <a:gd name="T1" fmla="*/ 22 h 23"/>
                  <a:gd name="T2" fmla="*/ 0 w 747"/>
                  <a:gd name="T3" fmla="*/ 2 h 23"/>
                  <a:gd name="T4" fmla="*/ 0 w 747"/>
                  <a:gd name="T5" fmla="*/ 2 h 23"/>
                  <a:gd name="T6" fmla="*/ 0 w 747"/>
                  <a:gd name="T7" fmla="*/ 2 h 23"/>
                  <a:gd name="T8" fmla="*/ 0 w 747"/>
                  <a:gd name="T9" fmla="*/ 2 h 23"/>
                  <a:gd name="T10" fmla="*/ 0 w 747"/>
                  <a:gd name="T11" fmla="*/ 2 h 23"/>
                  <a:gd name="T12" fmla="*/ 0 w 747"/>
                  <a:gd name="T13" fmla="*/ 0 h 23"/>
                  <a:gd name="T14" fmla="*/ 0 w 747"/>
                  <a:gd name="T15" fmla="*/ 0 h 23"/>
                  <a:gd name="T16" fmla="*/ 0 w 747"/>
                  <a:gd name="T17" fmla="*/ 0 h 23"/>
                  <a:gd name="T18" fmla="*/ 0 w 747"/>
                  <a:gd name="T19" fmla="*/ 0 h 23"/>
                  <a:gd name="T20" fmla="*/ 746 w 747"/>
                  <a:gd name="T21" fmla="*/ 20 h 23"/>
                  <a:gd name="T22" fmla="*/ 746 w 747"/>
                  <a:gd name="T23" fmla="*/ 20 h 23"/>
                  <a:gd name="T24" fmla="*/ 746 w 747"/>
                  <a:gd name="T25" fmla="*/ 20 h 23"/>
                  <a:gd name="T26" fmla="*/ 746 w 747"/>
                  <a:gd name="T27" fmla="*/ 20 h 23"/>
                  <a:gd name="T28" fmla="*/ 746 w 747"/>
                  <a:gd name="T29" fmla="*/ 20 h 23"/>
                  <a:gd name="T30" fmla="*/ 746 w 747"/>
                  <a:gd name="T31" fmla="*/ 20 h 23"/>
                  <a:gd name="T32" fmla="*/ 746 w 747"/>
                  <a:gd name="T33" fmla="*/ 22 h 23"/>
                  <a:gd name="T34" fmla="*/ 746 w 747"/>
                  <a:gd name="T35" fmla="*/ 22 h 23"/>
                  <a:gd name="T36" fmla="*/ 746 w 747"/>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7"/>
                  <a:gd name="T58" fmla="*/ 0 h 23"/>
                  <a:gd name="T59" fmla="*/ 747 w 747"/>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7" h="23">
                    <a:moveTo>
                      <a:pt x="746" y="22"/>
                    </a:moveTo>
                    <a:lnTo>
                      <a:pt x="0" y="2"/>
                    </a:lnTo>
                    <a:lnTo>
                      <a:pt x="0" y="0"/>
                    </a:lnTo>
                    <a:lnTo>
                      <a:pt x="746" y="20"/>
                    </a:lnTo>
                    <a:lnTo>
                      <a:pt x="746" y="22"/>
                    </a:lnTo>
                  </a:path>
                </a:pathLst>
              </a:custGeom>
              <a:solidFill>
                <a:srgbClr val="7878FF"/>
              </a:solidFill>
              <a:ln w="9525" cap="rnd">
                <a:noFill/>
                <a:round/>
                <a:headEnd/>
                <a:tailEnd/>
              </a:ln>
            </p:spPr>
            <p:txBody>
              <a:bodyPr/>
              <a:lstStyle/>
              <a:p>
                <a:endParaRPr lang="es-ES"/>
              </a:p>
            </p:txBody>
          </p:sp>
          <p:sp>
            <p:nvSpPr>
              <p:cNvPr id="359" name="Freeform 354"/>
              <p:cNvSpPr>
                <a:spLocks noChangeAspect="1"/>
              </p:cNvSpPr>
              <p:nvPr/>
            </p:nvSpPr>
            <p:spPr bwMode="auto">
              <a:xfrm>
                <a:off x="2990960" y="5061544"/>
                <a:ext cx="453346" cy="12777"/>
              </a:xfrm>
              <a:custGeom>
                <a:avLst/>
                <a:gdLst>
                  <a:gd name="T0" fmla="*/ 746 w 747"/>
                  <a:gd name="T1" fmla="*/ 21 h 22"/>
                  <a:gd name="T2" fmla="*/ 0 w 747"/>
                  <a:gd name="T3" fmla="*/ 1 h 22"/>
                  <a:gd name="T4" fmla="*/ 0 w 747"/>
                  <a:gd name="T5" fmla="*/ 1 h 22"/>
                  <a:gd name="T6" fmla="*/ 0 w 747"/>
                  <a:gd name="T7" fmla="*/ 1 h 22"/>
                  <a:gd name="T8" fmla="*/ 0 w 747"/>
                  <a:gd name="T9" fmla="*/ 1 h 22"/>
                  <a:gd name="T10" fmla="*/ 0 w 747"/>
                  <a:gd name="T11" fmla="*/ 1 h 22"/>
                  <a:gd name="T12" fmla="*/ 0 w 747"/>
                  <a:gd name="T13" fmla="*/ 0 h 22"/>
                  <a:gd name="T14" fmla="*/ 0 w 747"/>
                  <a:gd name="T15" fmla="*/ 0 h 22"/>
                  <a:gd name="T16" fmla="*/ 0 w 747"/>
                  <a:gd name="T17" fmla="*/ 0 h 22"/>
                  <a:gd name="T18" fmla="*/ 0 w 747"/>
                  <a:gd name="T19" fmla="*/ 0 h 22"/>
                  <a:gd name="T20" fmla="*/ 744 w 747"/>
                  <a:gd name="T21" fmla="*/ 19 h 22"/>
                  <a:gd name="T22" fmla="*/ 744 w 747"/>
                  <a:gd name="T23" fmla="*/ 19 h 22"/>
                  <a:gd name="T24" fmla="*/ 744 w 747"/>
                  <a:gd name="T25" fmla="*/ 19 h 22"/>
                  <a:gd name="T26" fmla="*/ 746 w 747"/>
                  <a:gd name="T27" fmla="*/ 19 h 22"/>
                  <a:gd name="T28" fmla="*/ 746 w 747"/>
                  <a:gd name="T29" fmla="*/ 19 h 22"/>
                  <a:gd name="T30" fmla="*/ 746 w 747"/>
                  <a:gd name="T31" fmla="*/ 19 h 22"/>
                  <a:gd name="T32" fmla="*/ 746 w 747"/>
                  <a:gd name="T33" fmla="*/ 21 h 22"/>
                  <a:gd name="T34" fmla="*/ 746 w 747"/>
                  <a:gd name="T35" fmla="*/ 21 h 22"/>
                  <a:gd name="T36" fmla="*/ 746 w 74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7"/>
                  <a:gd name="T58" fmla="*/ 0 h 22"/>
                  <a:gd name="T59" fmla="*/ 747 w 74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7" h="22">
                    <a:moveTo>
                      <a:pt x="746" y="21"/>
                    </a:moveTo>
                    <a:lnTo>
                      <a:pt x="0" y="1"/>
                    </a:lnTo>
                    <a:lnTo>
                      <a:pt x="0" y="0"/>
                    </a:lnTo>
                    <a:lnTo>
                      <a:pt x="744" y="19"/>
                    </a:lnTo>
                    <a:lnTo>
                      <a:pt x="746" y="19"/>
                    </a:lnTo>
                    <a:lnTo>
                      <a:pt x="746" y="21"/>
                    </a:lnTo>
                  </a:path>
                </a:pathLst>
              </a:custGeom>
              <a:solidFill>
                <a:srgbClr val="7878FF"/>
              </a:solidFill>
              <a:ln w="9525" cap="rnd">
                <a:noFill/>
                <a:round/>
                <a:headEnd/>
                <a:tailEnd/>
              </a:ln>
            </p:spPr>
            <p:txBody>
              <a:bodyPr/>
              <a:lstStyle/>
              <a:p>
                <a:endParaRPr lang="es-ES"/>
              </a:p>
            </p:txBody>
          </p:sp>
          <p:sp>
            <p:nvSpPr>
              <p:cNvPr id="360" name="Freeform 355"/>
              <p:cNvSpPr>
                <a:spLocks noChangeAspect="1"/>
              </p:cNvSpPr>
              <p:nvPr/>
            </p:nvSpPr>
            <p:spPr bwMode="auto">
              <a:xfrm>
                <a:off x="2990960" y="5060383"/>
                <a:ext cx="452132" cy="12777"/>
              </a:xfrm>
              <a:custGeom>
                <a:avLst/>
                <a:gdLst>
                  <a:gd name="T0" fmla="*/ 744 w 745"/>
                  <a:gd name="T1" fmla="*/ 21 h 22"/>
                  <a:gd name="T2" fmla="*/ 0 w 745"/>
                  <a:gd name="T3" fmla="*/ 2 h 22"/>
                  <a:gd name="T4" fmla="*/ 0 w 745"/>
                  <a:gd name="T5" fmla="*/ 2 h 22"/>
                  <a:gd name="T6" fmla="*/ 0 w 745"/>
                  <a:gd name="T7" fmla="*/ 2 h 22"/>
                  <a:gd name="T8" fmla="*/ 0 w 745"/>
                  <a:gd name="T9" fmla="*/ 2 h 22"/>
                  <a:gd name="T10" fmla="*/ 0 w 745"/>
                  <a:gd name="T11" fmla="*/ 2 h 22"/>
                  <a:gd name="T12" fmla="*/ 0 w 745"/>
                  <a:gd name="T13" fmla="*/ 0 h 22"/>
                  <a:gd name="T14" fmla="*/ 0 w 745"/>
                  <a:gd name="T15" fmla="*/ 0 h 22"/>
                  <a:gd name="T16" fmla="*/ 0 w 745"/>
                  <a:gd name="T17" fmla="*/ 0 h 22"/>
                  <a:gd name="T18" fmla="*/ 0 w 745"/>
                  <a:gd name="T19" fmla="*/ 0 h 22"/>
                  <a:gd name="T20" fmla="*/ 744 w 745"/>
                  <a:gd name="T21" fmla="*/ 19 h 22"/>
                  <a:gd name="T22" fmla="*/ 744 w 745"/>
                  <a:gd name="T23" fmla="*/ 19 h 22"/>
                  <a:gd name="T24" fmla="*/ 744 w 745"/>
                  <a:gd name="T25" fmla="*/ 19 h 22"/>
                  <a:gd name="T26" fmla="*/ 744 w 745"/>
                  <a:gd name="T27" fmla="*/ 19 h 22"/>
                  <a:gd name="T28" fmla="*/ 744 w 745"/>
                  <a:gd name="T29" fmla="*/ 19 h 22"/>
                  <a:gd name="T30" fmla="*/ 744 w 745"/>
                  <a:gd name="T31" fmla="*/ 19 h 22"/>
                  <a:gd name="T32" fmla="*/ 744 w 745"/>
                  <a:gd name="T33" fmla="*/ 21 h 22"/>
                  <a:gd name="T34" fmla="*/ 744 w 745"/>
                  <a:gd name="T35" fmla="*/ 21 h 22"/>
                  <a:gd name="T36" fmla="*/ 744 w 74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22"/>
                  <a:gd name="T59" fmla="*/ 745 w 74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22">
                    <a:moveTo>
                      <a:pt x="744" y="21"/>
                    </a:moveTo>
                    <a:lnTo>
                      <a:pt x="0" y="2"/>
                    </a:lnTo>
                    <a:lnTo>
                      <a:pt x="0" y="0"/>
                    </a:lnTo>
                    <a:lnTo>
                      <a:pt x="744" y="19"/>
                    </a:lnTo>
                    <a:lnTo>
                      <a:pt x="744" y="21"/>
                    </a:lnTo>
                  </a:path>
                </a:pathLst>
              </a:custGeom>
              <a:solidFill>
                <a:srgbClr val="7878FF"/>
              </a:solidFill>
              <a:ln w="9525" cap="rnd">
                <a:noFill/>
                <a:round/>
                <a:headEnd/>
                <a:tailEnd/>
              </a:ln>
            </p:spPr>
            <p:txBody>
              <a:bodyPr/>
              <a:lstStyle/>
              <a:p>
                <a:endParaRPr lang="es-ES"/>
              </a:p>
            </p:txBody>
          </p:sp>
          <p:sp>
            <p:nvSpPr>
              <p:cNvPr id="361" name="Freeform 356"/>
              <p:cNvSpPr>
                <a:spLocks noChangeAspect="1"/>
              </p:cNvSpPr>
              <p:nvPr/>
            </p:nvSpPr>
            <p:spPr bwMode="auto">
              <a:xfrm>
                <a:off x="2990960" y="5059221"/>
                <a:ext cx="452132" cy="12777"/>
              </a:xfrm>
              <a:custGeom>
                <a:avLst/>
                <a:gdLst>
                  <a:gd name="T0" fmla="*/ 744 w 745"/>
                  <a:gd name="T1" fmla="*/ 21 h 22"/>
                  <a:gd name="T2" fmla="*/ 0 w 745"/>
                  <a:gd name="T3" fmla="*/ 2 h 22"/>
                  <a:gd name="T4" fmla="*/ 0 w 745"/>
                  <a:gd name="T5" fmla="*/ 2 h 22"/>
                  <a:gd name="T6" fmla="*/ 2 w 745"/>
                  <a:gd name="T7" fmla="*/ 2 h 22"/>
                  <a:gd name="T8" fmla="*/ 2 w 745"/>
                  <a:gd name="T9" fmla="*/ 2 h 22"/>
                  <a:gd name="T10" fmla="*/ 2 w 745"/>
                  <a:gd name="T11" fmla="*/ 2 h 22"/>
                  <a:gd name="T12" fmla="*/ 2 w 745"/>
                  <a:gd name="T13" fmla="*/ 0 h 22"/>
                  <a:gd name="T14" fmla="*/ 2 w 745"/>
                  <a:gd name="T15" fmla="*/ 0 h 22"/>
                  <a:gd name="T16" fmla="*/ 2 w 745"/>
                  <a:gd name="T17" fmla="*/ 0 h 22"/>
                  <a:gd name="T18" fmla="*/ 2 w 745"/>
                  <a:gd name="T19" fmla="*/ 0 h 22"/>
                  <a:gd name="T20" fmla="*/ 744 w 745"/>
                  <a:gd name="T21" fmla="*/ 19 h 22"/>
                  <a:gd name="T22" fmla="*/ 744 w 745"/>
                  <a:gd name="T23" fmla="*/ 19 h 22"/>
                  <a:gd name="T24" fmla="*/ 744 w 745"/>
                  <a:gd name="T25" fmla="*/ 19 h 22"/>
                  <a:gd name="T26" fmla="*/ 744 w 745"/>
                  <a:gd name="T27" fmla="*/ 19 h 22"/>
                  <a:gd name="T28" fmla="*/ 744 w 745"/>
                  <a:gd name="T29" fmla="*/ 19 h 22"/>
                  <a:gd name="T30" fmla="*/ 744 w 745"/>
                  <a:gd name="T31" fmla="*/ 19 h 22"/>
                  <a:gd name="T32" fmla="*/ 744 w 745"/>
                  <a:gd name="T33" fmla="*/ 21 h 22"/>
                  <a:gd name="T34" fmla="*/ 744 w 745"/>
                  <a:gd name="T35" fmla="*/ 21 h 22"/>
                  <a:gd name="T36" fmla="*/ 744 w 745"/>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22"/>
                  <a:gd name="T59" fmla="*/ 745 w 745"/>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22">
                    <a:moveTo>
                      <a:pt x="744" y="21"/>
                    </a:moveTo>
                    <a:lnTo>
                      <a:pt x="0" y="2"/>
                    </a:lnTo>
                    <a:lnTo>
                      <a:pt x="2" y="2"/>
                    </a:lnTo>
                    <a:lnTo>
                      <a:pt x="2" y="0"/>
                    </a:lnTo>
                    <a:lnTo>
                      <a:pt x="744" y="19"/>
                    </a:lnTo>
                    <a:lnTo>
                      <a:pt x="744" y="21"/>
                    </a:lnTo>
                  </a:path>
                </a:pathLst>
              </a:custGeom>
              <a:solidFill>
                <a:srgbClr val="7878FF"/>
              </a:solidFill>
              <a:ln w="9525" cap="rnd">
                <a:noFill/>
                <a:round/>
                <a:headEnd/>
                <a:tailEnd/>
              </a:ln>
            </p:spPr>
            <p:txBody>
              <a:bodyPr/>
              <a:lstStyle/>
              <a:p>
                <a:endParaRPr lang="es-ES"/>
              </a:p>
            </p:txBody>
          </p:sp>
          <p:sp>
            <p:nvSpPr>
              <p:cNvPr id="362" name="Freeform 357"/>
              <p:cNvSpPr>
                <a:spLocks noChangeAspect="1"/>
              </p:cNvSpPr>
              <p:nvPr/>
            </p:nvSpPr>
            <p:spPr bwMode="auto">
              <a:xfrm>
                <a:off x="2992174" y="5058060"/>
                <a:ext cx="450918" cy="12777"/>
              </a:xfrm>
              <a:custGeom>
                <a:avLst/>
                <a:gdLst>
                  <a:gd name="T0" fmla="*/ 742 w 743"/>
                  <a:gd name="T1" fmla="*/ 21 h 22"/>
                  <a:gd name="T2" fmla="*/ 0 w 743"/>
                  <a:gd name="T3" fmla="*/ 2 h 22"/>
                  <a:gd name="T4" fmla="*/ 0 w 743"/>
                  <a:gd name="T5" fmla="*/ 2 h 22"/>
                  <a:gd name="T6" fmla="*/ 0 w 743"/>
                  <a:gd name="T7" fmla="*/ 2 h 22"/>
                  <a:gd name="T8" fmla="*/ 0 w 743"/>
                  <a:gd name="T9" fmla="*/ 2 h 22"/>
                  <a:gd name="T10" fmla="*/ 0 w 743"/>
                  <a:gd name="T11" fmla="*/ 2 h 22"/>
                  <a:gd name="T12" fmla="*/ 0 w 743"/>
                  <a:gd name="T13" fmla="*/ 0 h 22"/>
                  <a:gd name="T14" fmla="*/ 0 w 743"/>
                  <a:gd name="T15" fmla="*/ 0 h 22"/>
                  <a:gd name="T16" fmla="*/ 0 w 743"/>
                  <a:gd name="T17" fmla="*/ 0 h 22"/>
                  <a:gd name="T18" fmla="*/ 0 w 743"/>
                  <a:gd name="T19" fmla="*/ 0 h 22"/>
                  <a:gd name="T20" fmla="*/ 742 w 743"/>
                  <a:gd name="T21" fmla="*/ 19 h 22"/>
                  <a:gd name="T22" fmla="*/ 742 w 743"/>
                  <a:gd name="T23" fmla="*/ 19 h 22"/>
                  <a:gd name="T24" fmla="*/ 742 w 743"/>
                  <a:gd name="T25" fmla="*/ 19 h 22"/>
                  <a:gd name="T26" fmla="*/ 742 w 743"/>
                  <a:gd name="T27" fmla="*/ 19 h 22"/>
                  <a:gd name="T28" fmla="*/ 742 w 743"/>
                  <a:gd name="T29" fmla="*/ 19 h 22"/>
                  <a:gd name="T30" fmla="*/ 742 w 743"/>
                  <a:gd name="T31" fmla="*/ 19 h 22"/>
                  <a:gd name="T32" fmla="*/ 742 w 743"/>
                  <a:gd name="T33" fmla="*/ 21 h 22"/>
                  <a:gd name="T34" fmla="*/ 742 w 743"/>
                  <a:gd name="T35" fmla="*/ 21 h 22"/>
                  <a:gd name="T36" fmla="*/ 742 w 74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3"/>
                  <a:gd name="T58" fmla="*/ 0 h 22"/>
                  <a:gd name="T59" fmla="*/ 743 w 74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3" h="22">
                    <a:moveTo>
                      <a:pt x="742" y="21"/>
                    </a:moveTo>
                    <a:lnTo>
                      <a:pt x="0" y="2"/>
                    </a:lnTo>
                    <a:lnTo>
                      <a:pt x="0" y="0"/>
                    </a:lnTo>
                    <a:lnTo>
                      <a:pt x="742" y="19"/>
                    </a:lnTo>
                    <a:lnTo>
                      <a:pt x="742" y="21"/>
                    </a:lnTo>
                  </a:path>
                </a:pathLst>
              </a:custGeom>
              <a:solidFill>
                <a:srgbClr val="7979FF"/>
              </a:solidFill>
              <a:ln w="9525" cap="rnd">
                <a:noFill/>
                <a:round/>
                <a:headEnd/>
                <a:tailEnd/>
              </a:ln>
            </p:spPr>
            <p:txBody>
              <a:bodyPr/>
              <a:lstStyle/>
              <a:p>
                <a:endParaRPr lang="es-ES"/>
              </a:p>
            </p:txBody>
          </p:sp>
          <p:sp>
            <p:nvSpPr>
              <p:cNvPr id="363" name="Freeform 358"/>
              <p:cNvSpPr>
                <a:spLocks noChangeAspect="1"/>
              </p:cNvSpPr>
              <p:nvPr/>
            </p:nvSpPr>
            <p:spPr bwMode="auto">
              <a:xfrm>
                <a:off x="2992174" y="5056898"/>
                <a:ext cx="450918" cy="12777"/>
              </a:xfrm>
              <a:custGeom>
                <a:avLst/>
                <a:gdLst>
                  <a:gd name="T0" fmla="*/ 742 w 743"/>
                  <a:gd name="T1" fmla="*/ 21 h 22"/>
                  <a:gd name="T2" fmla="*/ 0 w 743"/>
                  <a:gd name="T3" fmla="*/ 2 h 22"/>
                  <a:gd name="T4" fmla="*/ 0 w 743"/>
                  <a:gd name="T5" fmla="*/ 2 h 22"/>
                  <a:gd name="T6" fmla="*/ 0 w 743"/>
                  <a:gd name="T7" fmla="*/ 2 h 22"/>
                  <a:gd name="T8" fmla="*/ 0 w 743"/>
                  <a:gd name="T9" fmla="*/ 2 h 22"/>
                  <a:gd name="T10" fmla="*/ 0 w 743"/>
                  <a:gd name="T11" fmla="*/ 2 h 22"/>
                  <a:gd name="T12" fmla="*/ 0 w 743"/>
                  <a:gd name="T13" fmla="*/ 0 h 22"/>
                  <a:gd name="T14" fmla="*/ 0 w 743"/>
                  <a:gd name="T15" fmla="*/ 0 h 22"/>
                  <a:gd name="T16" fmla="*/ 0 w 743"/>
                  <a:gd name="T17" fmla="*/ 0 h 22"/>
                  <a:gd name="T18" fmla="*/ 0 w 743"/>
                  <a:gd name="T19" fmla="*/ 0 h 22"/>
                  <a:gd name="T20" fmla="*/ 740 w 743"/>
                  <a:gd name="T21" fmla="*/ 19 h 22"/>
                  <a:gd name="T22" fmla="*/ 740 w 743"/>
                  <a:gd name="T23" fmla="*/ 19 h 22"/>
                  <a:gd name="T24" fmla="*/ 740 w 743"/>
                  <a:gd name="T25" fmla="*/ 19 h 22"/>
                  <a:gd name="T26" fmla="*/ 740 w 743"/>
                  <a:gd name="T27" fmla="*/ 19 h 22"/>
                  <a:gd name="T28" fmla="*/ 740 w 743"/>
                  <a:gd name="T29" fmla="*/ 19 h 22"/>
                  <a:gd name="T30" fmla="*/ 742 w 743"/>
                  <a:gd name="T31" fmla="*/ 19 h 22"/>
                  <a:gd name="T32" fmla="*/ 742 w 743"/>
                  <a:gd name="T33" fmla="*/ 21 h 22"/>
                  <a:gd name="T34" fmla="*/ 742 w 743"/>
                  <a:gd name="T35" fmla="*/ 21 h 22"/>
                  <a:gd name="T36" fmla="*/ 742 w 74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3"/>
                  <a:gd name="T58" fmla="*/ 0 h 22"/>
                  <a:gd name="T59" fmla="*/ 743 w 74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3" h="22">
                    <a:moveTo>
                      <a:pt x="742" y="21"/>
                    </a:moveTo>
                    <a:lnTo>
                      <a:pt x="0" y="2"/>
                    </a:lnTo>
                    <a:lnTo>
                      <a:pt x="0" y="0"/>
                    </a:lnTo>
                    <a:lnTo>
                      <a:pt x="740" y="19"/>
                    </a:lnTo>
                    <a:lnTo>
                      <a:pt x="742" y="19"/>
                    </a:lnTo>
                    <a:lnTo>
                      <a:pt x="742" y="21"/>
                    </a:lnTo>
                  </a:path>
                </a:pathLst>
              </a:custGeom>
              <a:solidFill>
                <a:srgbClr val="7979FF"/>
              </a:solidFill>
              <a:ln w="9525" cap="rnd">
                <a:noFill/>
                <a:round/>
                <a:headEnd/>
                <a:tailEnd/>
              </a:ln>
            </p:spPr>
            <p:txBody>
              <a:bodyPr/>
              <a:lstStyle/>
              <a:p>
                <a:endParaRPr lang="es-ES"/>
              </a:p>
            </p:txBody>
          </p:sp>
          <p:sp>
            <p:nvSpPr>
              <p:cNvPr id="364" name="Freeform 359"/>
              <p:cNvSpPr>
                <a:spLocks noChangeAspect="1"/>
              </p:cNvSpPr>
              <p:nvPr/>
            </p:nvSpPr>
            <p:spPr bwMode="auto">
              <a:xfrm>
                <a:off x="2992174" y="5055736"/>
                <a:ext cx="449705" cy="12777"/>
              </a:xfrm>
              <a:custGeom>
                <a:avLst/>
                <a:gdLst>
                  <a:gd name="T0" fmla="*/ 740 w 741"/>
                  <a:gd name="T1" fmla="*/ 21 h 22"/>
                  <a:gd name="T2" fmla="*/ 0 w 741"/>
                  <a:gd name="T3" fmla="*/ 2 h 22"/>
                  <a:gd name="T4" fmla="*/ 0 w 741"/>
                  <a:gd name="T5" fmla="*/ 2 h 22"/>
                  <a:gd name="T6" fmla="*/ 0 w 741"/>
                  <a:gd name="T7" fmla="*/ 2 h 22"/>
                  <a:gd name="T8" fmla="*/ 0 w 741"/>
                  <a:gd name="T9" fmla="*/ 2 h 22"/>
                  <a:gd name="T10" fmla="*/ 0 w 741"/>
                  <a:gd name="T11" fmla="*/ 2 h 22"/>
                  <a:gd name="T12" fmla="*/ 0 w 741"/>
                  <a:gd name="T13" fmla="*/ 0 h 22"/>
                  <a:gd name="T14" fmla="*/ 0 w 741"/>
                  <a:gd name="T15" fmla="*/ 0 h 22"/>
                  <a:gd name="T16" fmla="*/ 0 w 741"/>
                  <a:gd name="T17" fmla="*/ 0 h 22"/>
                  <a:gd name="T18" fmla="*/ 0 w 741"/>
                  <a:gd name="T19" fmla="*/ 0 h 22"/>
                  <a:gd name="T20" fmla="*/ 740 w 741"/>
                  <a:gd name="T21" fmla="*/ 19 h 22"/>
                  <a:gd name="T22" fmla="*/ 740 w 741"/>
                  <a:gd name="T23" fmla="*/ 19 h 22"/>
                  <a:gd name="T24" fmla="*/ 740 w 741"/>
                  <a:gd name="T25" fmla="*/ 19 h 22"/>
                  <a:gd name="T26" fmla="*/ 740 w 741"/>
                  <a:gd name="T27" fmla="*/ 19 h 22"/>
                  <a:gd name="T28" fmla="*/ 740 w 741"/>
                  <a:gd name="T29" fmla="*/ 19 h 22"/>
                  <a:gd name="T30" fmla="*/ 740 w 741"/>
                  <a:gd name="T31" fmla="*/ 19 h 22"/>
                  <a:gd name="T32" fmla="*/ 740 w 741"/>
                  <a:gd name="T33" fmla="*/ 21 h 22"/>
                  <a:gd name="T34" fmla="*/ 740 w 741"/>
                  <a:gd name="T35" fmla="*/ 21 h 22"/>
                  <a:gd name="T36" fmla="*/ 740 w 74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1"/>
                  <a:gd name="T58" fmla="*/ 0 h 22"/>
                  <a:gd name="T59" fmla="*/ 741 w 74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1" h="22">
                    <a:moveTo>
                      <a:pt x="740" y="21"/>
                    </a:moveTo>
                    <a:lnTo>
                      <a:pt x="0" y="2"/>
                    </a:lnTo>
                    <a:lnTo>
                      <a:pt x="0" y="0"/>
                    </a:lnTo>
                    <a:lnTo>
                      <a:pt x="740" y="19"/>
                    </a:lnTo>
                    <a:lnTo>
                      <a:pt x="740" y="21"/>
                    </a:lnTo>
                  </a:path>
                </a:pathLst>
              </a:custGeom>
              <a:solidFill>
                <a:srgbClr val="7979FF"/>
              </a:solidFill>
              <a:ln w="9525" cap="rnd">
                <a:noFill/>
                <a:round/>
                <a:headEnd/>
                <a:tailEnd/>
              </a:ln>
            </p:spPr>
            <p:txBody>
              <a:bodyPr/>
              <a:lstStyle/>
              <a:p>
                <a:endParaRPr lang="es-ES"/>
              </a:p>
            </p:txBody>
          </p:sp>
          <p:sp>
            <p:nvSpPr>
              <p:cNvPr id="365" name="Freeform 360"/>
              <p:cNvSpPr>
                <a:spLocks noChangeAspect="1"/>
              </p:cNvSpPr>
              <p:nvPr/>
            </p:nvSpPr>
            <p:spPr bwMode="auto">
              <a:xfrm>
                <a:off x="2992174" y="5054575"/>
                <a:ext cx="449705" cy="12777"/>
              </a:xfrm>
              <a:custGeom>
                <a:avLst/>
                <a:gdLst>
                  <a:gd name="T0" fmla="*/ 740 w 741"/>
                  <a:gd name="T1" fmla="*/ 21 h 22"/>
                  <a:gd name="T2" fmla="*/ 0 w 741"/>
                  <a:gd name="T3" fmla="*/ 2 h 22"/>
                  <a:gd name="T4" fmla="*/ 0 w 741"/>
                  <a:gd name="T5" fmla="*/ 2 h 22"/>
                  <a:gd name="T6" fmla="*/ 0 w 741"/>
                  <a:gd name="T7" fmla="*/ 2 h 22"/>
                  <a:gd name="T8" fmla="*/ 0 w 741"/>
                  <a:gd name="T9" fmla="*/ 2 h 22"/>
                  <a:gd name="T10" fmla="*/ 0 w 741"/>
                  <a:gd name="T11" fmla="*/ 2 h 22"/>
                  <a:gd name="T12" fmla="*/ 0 w 741"/>
                  <a:gd name="T13" fmla="*/ 0 h 22"/>
                  <a:gd name="T14" fmla="*/ 0 w 741"/>
                  <a:gd name="T15" fmla="*/ 0 h 22"/>
                  <a:gd name="T16" fmla="*/ 0 w 741"/>
                  <a:gd name="T17" fmla="*/ 0 h 22"/>
                  <a:gd name="T18" fmla="*/ 0 w 741"/>
                  <a:gd name="T19" fmla="*/ 0 h 22"/>
                  <a:gd name="T20" fmla="*/ 740 w 741"/>
                  <a:gd name="T21" fmla="*/ 19 h 22"/>
                  <a:gd name="T22" fmla="*/ 740 w 741"/>
                  <a:gd name="T23" fmla="*/ 19 h 22"/>
                  <a:gd name="T24" fmla="*/ 740 w 741"/>
                  <a:gd name="T25" fmla="*/ 19 h 22"/>
                  <a:gd name="T26" fmla="*/ 740 w 741"/>
                  <a:gd name="T27" fmla="*/ 19 h 22"/>
                  <a:gd name="T28" fmla="*/ 740 w 741"/>
                  <a:gd name="T29" fmla="*/ 19 h 22"/>
                  <a:gd name="T30" fmla="*/ 740 w 741"/>
                  <a:gd name="T31" fmla="*/ 19 h 22"/>
                  <a:gd name="T32" fmla="*/ 740 w 741"/>
                  <a:gd name="T33" fmla="*/ 21 h 22"/>
                  <a:gd name="T34" fmla="*/ 740 w 741"/>
                  <a:gd name="T35" fmla="*/ 21 h 22"/>
                  <a:gd name="T36" fmla="*/ 740 w 74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1"/>
                  <a:gd name="T58" fmla="*/ 0 h 22"/>
                  <a:gd name="T59" fmla="*/ 741 w 74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1" h="22">
                    <a:moveTo>
                      <a:pt x="740" y="21"/>
                    </a:moveTo>
                    <a:lnTo>
                      <a:pt x="0" y="2"/>
                    </a:lnTo>
                    <a:lnTo>
                      <a:pt x="0" y="0"/>
                    </a:lnTo>
                    <a:lnTo>
                      <a:pt x="740" y="19"/>
                    </a:lnTo>
                    <a:lnTo>
                      <a:pt x="740" y="21"/>
                    </a:lnTo>
                  </a:path>
                </a:pathLst>
              </a:custGeom>
              <a:solidFill>
                <a:srgbClr val="7979FF"/>
              </a:solidFill>
              <a:ln w="9525" cap="rnd">
                <a:noFill/>
                <a:round/>
                <a:headEnd/>
                <a:tailEnd/>
              </a:ln>
            </p:spPr>
            <p:txBody>
              <a:bodyPr/>
              <a:lstStyle/>
              <a:p>
                <a:endParaRPr lang="es-ES"/>
              </a:p>
            </p:txBody>
          </p:sp>
          <p:sp>
            <p:nvSpPr>
              <p:cNvPr id="366" name="Freeform 361"/>
              <p:cNvSpPr>
                <a:spLocks noChangeAspect="1"/>
              </p:cNvSpPr>
              <p:nvPr/>
            </p:nvSpPr>
            <p:spPr bwMode="auto">
              <a:xfrm>
                <a:off x="2992174" y="5053413"/>
                <a:ext cx="449705" cy="12777"/>
              </a:xfrm>
              <a:custGeom>
                <a:avLst/>
                <a:gdLst>
                  <a:gd name="T0" fmla="*/ 740 w 741"/>
                  <a:gd name="T1" fmla="*/ 21 h 22"/>
                  <a:gd name="T2" fmla="*/ 0 w 741"/>
                  <a:gd name="T3" fmla="*/ 2 h 22"/>
                  <a:gd name="T4" fmla="*/ 0 w 741"/>
                  <a:gd name="T5" fmla="*/ 2 h 22"/>
                  <a:gd name="T6" fmla="*/ 0 w 741"/>
                  <a:gd name="T7" fmla="*/ 2 h 22"/>
                  <a:gd name="T8" fmla="*/ 0 w 741"/>
                  <a:gd name="T9" fmla="*/ 2 h 22"/>
                  <a:gd name="T10" fmla="*/ 0 w 741"/>
                  <a:gd name="T11" fmla="*/ 2 h 22"/>
                  <a:gd name="T12" fmla="*/ 2 w 741"/>
                  <a:gd name="T13" fmla="*/ 0 h 22"/>
                  <a:gd name="T14" fmla="*/ 2 w 741"/>
                  <a:gd name="T15" fmla="*/ 0 h 22"/>
                  <a:gd name="T16" fmla="*/ 2 w 741"/>
                  <a:gd name="T17" fmla="*/ 0 h 22"/>
                  <a:gd name="T18" fmla="*/ 2 w 741"/>
                  <a:gd name="T19" fmla="*/ 0 h 22"/>
                  <a:gd name="T20" fmla="*/ 738 w 741"/>
                  <a:gd name="T21" fmla="*/ 19 h 22"/>
                  <a:gd name="T22" fmla="*/ 738 w 741"/>
                  <a:gd name="T23" fmla="*/ 19 h 22"/>
                  <a:gd name="T24" fmla="*/ 738 w 741"/>
                  <a:gd name="T25" fmla="*/ 19 h 22"/>
                  <a:gd name="T26" fmla="*/ 740 w 741"/>
                  <a:gd name="T27" fmla="*/ 19 h 22"/>
                  <a:gd name="T28" fmla="*/ 740 w 741"/>
                  <a:gd name="T29" fmla="*/ 19 h 22"/>
                  <a:gd name="T30" fmla="*/ 740 w 741"/>
                  <a:gd name="T31" fmla="*/ 19 h 22"/>
                  <a:gd name="T32" fmla="*/ 740 w 741"/>
                  <a:gd name="T33" fmla="*/ 21 h 22"/>
                  <a:gd name="T34" fmla="*/ 740 w 741"/>
                  <a:gd name="T35" fmla="*/ 21 h 22"/>
                  <a:gd name="T36" fmla="*/ 740 w 74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1"/>
                  <a:gd name="T58" fmla="*/ 0 h 22"/>
                  <a:gd name="T59" fmla="*/ 741 w 74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1" h="22">
                    <a:moveTo>
                      <a:pt x="740" y="21"/>
                    </a:moveTo>
                    <a:lnTo>
                      <a:pt x="0" y="2"/>
                    </a:lnTo>
                    <a:lnTo>
                      <a:pt x="2" y="0"/>
                    </a:lnTo>
                    <a:lnTo>
                      <a:pt x="738" y="19"/>
                    </a:lnTo>
                    <a:lnTo>
                      <a:pt x="740" y="19"/>
                    </a:lnTo>
                    <a:lnTo>
                      <a:pt x="740" y="21"/>
                    </a:lnTo>
                  </a:path>
                </a:pathLst>
              </a:custGeom>
              <a:solidFill>
                <a:srgbClr val="7979FF"/>
              </a:solidFill>
              <a:ln w="9525" cap="rnd">
                <a:noFill/>
                <a:round/>
                <a:headEnd/>
                <a:tailEnd/>
              </a:ln>
            </p:spPr>
            <p:txBody>
              <a:bodyPr/>
              <a:lstStyle/>
              <a:p>
                <a:endParaRPr lang="es-ES"/>
              </a:p>
            </p:txBody>
          </p:sp>
          <p:sp>
            <p:nvSpPr>
              <p:cNvPr id="367" name="Freeform 362"/>
              <p:cNvSpPr>
                <a:spLocks noChangeAspect="1"/>
              </p:cNvSpPr>
              <p:nvPr/>
            </p:nvSpPr>
            <p:spPr bwMode="auto">
              <a:xfrm>
                <a:off x="2993387" y="5052252"/>
                <a:ext cx="447277" cy="12777"/>
              </a:xfrm>
              <a:custGeom>
                <a:avLst/>
                <a:gdLst>
                  <a:gd name="T0" fmla="*/ 736 w 737"/>
                  <a:gd name="T1" fmla="*/ 21 h 22"/>
                  <a:gd name="T2" fmla="*/ 0 w 737"/>
                  <a:gd name="T3" fmla="*/ 2 h 22"/>
                  <a:gd name="T4" fmla="*/ 0 w 737"/>
                  <a:gd name="T5" fmla="*/ 2 h 22"/>
                  <a:gd name="T6" fmla="*/ 0 w 737"/>
                  <a:gd name="T7" fmla="*/ 2 h 22"/>
                  <a:gd name="T8" fmla="*/ 0 w 737"/>
                  <a:gd name="T9" fmla="*/ 2 h 22"/>
                  <a:gd name="T10" fmla="*/ 0 w 737"/>
                  <a:gd name="T11" fmla="*/ 2 h 22"/>
                  <a:gd name="T12" fmla="*/ 0 w 737"/>
                  <a:gd name="T13" fmla="*/ 0 h 22"/>
                  <a:gd name="T14" fmla="*/ 0 w 737"/>
                  <a:gd name="T15" fmla="*/ 0 h 22"/>
                  <a:gd name="T16" fmla="*/ 0 w 737"/>
                  <a:gd name="T17" fmla="*/ 0 h 22"/>
                  <a:gd name="T18" fmla="*/ 0 w 737"/>
                  <a:gd name="T19" fmla="*/ 0 h 22"/>
                  <a:gd name="T20" fmla="*/ 736 w 737"/>
                  <a:gd name="T21" fmla="*/ 19 h 22"/>
                  <a:gd name="T22" fmla="*/ 736 w 737"/>
                  <a:gd name="T23" fmla="*/ 19 h 22"/>
                  <a:gd name="T24" fmla="*/ 736 w 737"/>
                  <a:gd name="T25" fmla="*/ 19 h 22"/>
                  <a:gd name="T26" fmla="*/ 736 w 737"/>
                  <a:gd name="T27" fmla="*/ 19 h 22"/>
                  <a:gd name="T28" fmla="*/ 736 w 737"/>
                  <a:gd name="T29" fmla="*/ 19 h 22"/>
                  <a:gd name="T30" fmla="*/ 736 w 737"/>
                  <a:gd name="T31" fmla="*/ 19 h 22"/>
                  <a:gd name="T32" fmla="*/ 736 w 737"/>
                  <a:gd name="T33" fmla="*/ 21 h 22"/>
                  <a:gd name="T34" fmla="*/ 736 w 737"/>
                  <a:gd name="T35" fmla="*/ 21 h 22"/>
                  <a:gd name="T36" fmla="*/ 736 w 73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7"/>
                  <a:gd name="T58" fmla="*/ 0 h 22"/>
                  <a:gd name="T59" fmla="*/ 737 w 73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7" h="22">
                    <a:moveTo>
                      <a:pt x="736" y="21"/>
                    </a:moveTo>
                    <a:lnTo>
                      <a:pt x="0" y="2"/>
                    </a:lnTo>
                    <a:lnTo>
                      <a:pt x="0" y="0"/>
                    </a:lnTo>
                    <a:lnTo>
                      <a:pt x="736" y="19"/>
                    </a:lnTo>
                    <a:lnTo>
                      <a:pt x="736" y="21"/>
                    </a:lnTo>
                  </a:path>
                </a:pathLst>
              </a:custGeom>
              <a:solidFill>
                <a:srgbClr val="7A7AFF"/>
              </a:solidFill>
              <a:ln w="9525" cap="rnd">
                <a:noFill/>
                <a:round/>
                <a:headEnd/>
                <a:tailEnd/>
              </a:ln>
            </p:spPr>
            <p:txBody>
              <a:bodyPr/>
              <a:lstStyle/>
              <a:p>
                <a:endParaRPr lang="es-ES"/>
              </a:p>
            </p:txBody>
          </p:sp>
          <p:sp>
            <p:nvSpPr>
              <p:cNvPr id="368" name="Freeform 363"/>
              <p:cNvSpPr>
                <a:spLocks noChangeAspect="1"/>
              </p:cNvSpPr>
              <p:nvPr/>
            </p:nvSpPr>
            <p:spPr bwMode="auto">
              <a:xfrm>
                <a:off x="2993387" y="5051090"/>
                <a:ext cx="447277" cy="12777"/>
              </a:xfrm>
              <a:custGeom>
                <a:avLst/>
                <a:gdLst>
                  <a:gd name="T0" fmla="*/ 736 w 737"/>
                  <a:gd name="T1" fmla="*/ 21 h 22"/>
                  <a:gd name="T2" fmla="*/ 0 w 737"/>
                  <a:gd name="T3" fmla="*/ 2 h 22"/>
                  <a:gd name="T4" fmla="*/ 0 w 737"/>
                  <a:gd name="T5" fmla="*/ 2 h 22"/>
                  <a:gd name="T6" fmla="*/ 0 w 737"/>
                  <a:gd name="T7" fmla="*/ 2 h 22"/>
                  <a:gd name="T8" fmla="*/ 0 w 737"/>
                  <a:gd name="T9" fmla="*/ 2 h 22"/>
                  <a:gd name="T10" fmla="*/ 0 w 737"/>
                  <a:gd name="T11" fmla="*/ 2 h 22"/>
                  <a:gd name="T12" fmla="*/ 0 w 737"/>
                  <a:gd name="T13" fmla="*/ 0 h 22"/>
                  <a:gd name="T14" fmla="*/ 0 w 737"/>
                  <a:gd name="T15" fmla="*/ 0 h 22"/>
                  <a:gd name="T16" fmla="*/ 0 w 737"/>
                  <a:gd name="T17" fmla="*/ 0 h 22"/>
                  <a:gd name="T18" fmla="*/ 0 w 737"/>
                  <a:gd name="T19" fmla="*/ 0 h 22"/>
                  <a:gd name="T20" fmla="*/ 736 w 737"/>
                  <a:gd name="T21" fmla="*/ 19 h 22"/>
                  <a:gd name="T22" fmla="*/ 736 w 737"/>
                  <a:gd name="T23" fmla="*/ 19 h 22"/>
                  <a:gd name="T24" fmla="*/ 736 w 737"/>
                  <a:gd name="T25" fmla="*/ 19 h 22"/>
                  <a:gd name="T26" fmla="*/ 736 w 737"/>
                  <a:gd name="T27" fmla="*/ 19 h 22"/>
                  <a:gd name="T28" fmla="*/ 736 w 737"/>
                  <a:gd name="T29" fmla="*/ 19 h 22"/>
                  <a:gd name="T30" fmla="*/ 736 w 737"/>
                  <a:gd name="T31" fmla="*/ 19 h 22"/>
                  <a:gd name="T32" fmla="*/ 736 w 737"/>
                  <a:gd name="T33" fmla="*/ 19 h 22"/>
                  <a:gd name="T34" fmla="*/ 736 w 737"/>
                  <a:gd name="T35" fmla="*/ 21 h 22"/>
                  <a:gd name="T36" fmla="*/ 736 w 73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7"/>
                  <a:gd name="T58" fmla="*/ 0 h 22"/>
                  <a:gd name="T59" fmla="*/ 737 w 73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7" h="22">
                    <a:moveTo>
                      <a:pt x="736" y="21"/>
                    </a:moveTo>
                    <a:lnTo>
                      <a:pt x="0" y="2"/>
                    </a:lnTo>
                    <a:lnTo>
                      <a:pt x="0" y="0"/>
                    </a:lnTo>
                    <a:lnTo>
                      <a:pt x="736" y="19"/>
                    </a:lnTo>
                    <a:lnTo>
                      <a:pt x="736" y="21"/>
                    </a:lnTo>
                  </a:path>
                </a:pathLst>
              </a:custGeom>
              <a:solidFill>
                <a:srgbClr val="7A7AFF"/>
              </a:solidFill>
              <a:ln w="9525" cap="rnd">
                <a:noFill/>
                <a:round/>
                <a:headEnd/>
                <a:tailEnd/>
              </a:ln>
            </p:spPr>
            <p:txBody>
              <a:bodyPr/>
              <a:lstStyle/>
              <a:p>
                <a:endParaRPr lang="es-ES"/>
              </a:p>
            </p:txBody>
          </p:sp>
          <p:sp>
            <p:nvSpPr>
              <p:cNvPr id="369" name="Freeform 364"/>
              <p:cNvSpPr>
                <a:spLocks noChangeAspect="1"/>
              </p:cNvSpPr>
              <p:nvPr/>
            </p:nvSpPr>
            <p:spPr bwMode="auto">
              <a:xfrm>
                <a:off x="2993387" y="5049929"/>
                <a:ext cx="447277" cy="12777"/>
              </a:xfrm>
              <a:custGeom>
                <a:avLst/>
                <a:gdLst>
                  <a:gd name="T0" fmla="*/ 736 w 737"/>
                  <a:gd name="T1" fmla="*/ 21 h 22"/>
                  <a:gd name="T2" fmla="*/ 0 w 737"/>
                  <a:gd name="T3" fmla="*/ 2 h 22"/>
                  <a:gd name="T4" fmla="*/ 0 w 737"/>
                  <a:gd name="T5" fmla="*/ 2 h 22"/>
                  <a:gd name="T6" fmla="*/ 0 w 737"/>
                  <a:gd name="T7" fmla="*/ 2 h 22"/>
                  <a:gd name="T8" fmla="*/ 0 w 737"/>
                  <a:gd name="T9" fmla="*/ 2 h 22"/>
                  <a:gd name="T10" fmla="*/ 0 w 737"/>
                  <a:gd name="T11" fmla="*/ 2 h 22"/>
                  <a:gd name="T12" fmla="*/ 0 w 737"/>
                  <a:gd name="T13" fmla="*/ 0 h 22"/>
                  <a:gd name="T14" fmla="*/ 0 w 737"/>
                  <a:gd name="T15" fmla="*/ 0 h 22"/>
                  <a:gd name="T16" fmla="*/ 0 w 737"/>
                  <a:gd name="T17" fmla="*/ 0 h 22"/>
                  <a:gd name="T18" fmla="*/ 0 w 737"/>
                  <a:gd name="T19" fmla="*/ 0 h 22"/>
                  <a:gd name="T20" fmla="*/ 735 w 737"/>
                  <a:gd name="T21" fmla="*/ 20 h 22"/>
                  <a:gd name="T22" fmla="*/ 735 w 737"/>
                  <a:gd name="T23" fmla="*/ 20 h 22"/>
                  <a:gd name="T24" fmla="*/ 735 w 737"/>
                  <a:gd name="T25" fmla="*/ 20 h 22"/>
                  <a:gd name="T26" fmla="*/ 736 w 737"/>
                  <a:gd name="T27" fmla="*/ 20 h 22"/>
                  <a:gd name="T28" fmla="*/ 736 w 737"/>
                  <a:gd name="T29" fmla="*/ 20 h 22"/>
                  <a:gd name="T30" fmla="*/ 736 w 737"/>
                  <a:gd name="T31" fmla="*/ 20 h 22"/>
                  <a:gd name="T32" fmla="*/ 736 w 737"/>
                  <a:gd name="T33" fmla="*/ 20 h 22"/>
                  <a:gd name="T34" fmla="*/ 736 w 737"/>
                  <a:gd name="T35" fmla="*/ 21 h 22"/>
                  <a:gd name="T36" fmla="*/ 736 w 73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7"/>
                  <a:gd name="T58" fmla="*/ 0 h 22"/>
                  <a:gd name="T59" fmla="*/ 737 w 73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7" h="22">
                    <a:moveTo>
                      <a:pt x="736" y="21"/>
                    </a:moveTo>
                    <a:lnTo>
                      <a:pt x="0" y="2"/>
                    </a:lnTo>
                    <a:lnTo>
                      <a:pt x="0" y="0"/>
                    </a:lnTo>
                    <a:lnTo>
                      <a:pt x="735" y="20"/>
                    </a:lnTo>
                    <a:lnTo>
                      <a:pt x="736" y="20"/>
                    </a:lnTo>
                    <a:lnTo>
                      <a:pt x="736" y="21"/>
                    </a:lnTo>
                  </a:path>
                </a:pathLst>
              </a:custGeom>
              <a:solidFill>
                <a:srgbClr val="7A7AFF"/>
              </a:solidFill>
              <a:ln w="9525" cap="rnd">
                <a:noFill/>
                <a:round/>
                <a:headEnd/>
                <a:tailEnd/>
              </a:ln>
            </p:spPr>
            <p:txBody>
              <a:bodyPr/>
              <a:lstStyle/>
              <a:p>
                <a:endParaRPr lang="es-ES"/>
              </a:p>
            </p:txBody>
          </p:sp>
          <p:sp>
            <p:nvSpPr>
              <p:cNvPr id="370" name="Freeform 365"/>
              <p:cNvSpPr>
                <a:spLocks noChangeAspect="1"/>
              </p:cNvSpPr>
              <p:nvPr/>
            </p:nvSpPr>
            <p:spPr bwMode="auto">
              <a:xfrm>
                <a:off x="2993387" y="5048767"/>
                <a:ext cx="446670" cy="13358"/>
              </a:xfrm>
              <a:custGeom>
                <a:avLst/>
                <a:gdLst>
                  <a:gd name="T0" fmla="*/ 735 w 736"/>
                  <a:gd name="T1" fmla="*/ 22 h 23"/>
                  <a:gd name="T2" fmla="*/ 0 w 736"/>
                  <a:gd name="T3" fmla="*/ 2 h 23"/>
                  <a:gd name="T4" fmla="*/ 0 w 736"/>
                  <a:gd name="T5" fmla="*/ 2 h 23"/>
                  <a:gd name="T6" fmla="*/ 0 w 736"/>
                  <a:gd name="T7" fmla="*/ 2 h 23"/>
                  <a:gd name="T8" fmla="*/ 0 w 736"/>
                  <a:gd name="T9" fmla="*/ 2 h 23"/>
                  <a:gd name="T10" fmla="*/ 0 w 736"/>
                  <a:gd name="T11" fmla="*/ 2 h 23"/>
                  <a:gd name="T12" fmla="*/ 0 w 736"/>
                  <a:gd name="T13" fmla="*/ 0 h 23"/>
                  <a:gd name="T14" fmla="*/ 0 w 736"/>
                  <a:gd name="T15" fmla="*/ 0 h 23"/>
                  <a:gd name="T16" fmla="*/ 0 w 736"/>
                  <a:gd name="T17" fmla="*/ 0 h 23"/>
                  <a:gd name="T18" fmla="*/ 0 w 736"/>
                  <a:gd name="T19" fmla="*/ 0 h 23"/>
                  <a:gd name="T20" fmla="*/ 735 w 736"/>
                  <a:gd name="T21" fmla="*/ 20 h 23"/>
                  <a:gd name="T22" fmla="*/ 735 w 736"/>
                  <a:gd name="T23" fmla="*/ 20 h 23"/>
                  <a:gd name="T24" fmla="*/ 735 w 736"/>
                  <a:gd name="T25" fmla="*/ 20 h 23"/>
                  <a:gd name="T26" fmla="*/ 735 w 736"/>
                  <a:gd name="T27" fmla="*/ 20 h 23"/>
                  <a:gd name="T28" fmla="*/ 735 w 736"/>
                  <a:gd name="T29" fmla="*/ 20 h 23"/>
                  <a:gd name="T30" fmla="*/ 735 w 736"/>
                  <a:gd name="T31" fmla="*/ 20 h 23"/>
                  <a:gd name="T32" fmla="*/ 735 w 736"/>
                  <a:gd name="T33" fmla="*/ 20 h 23"/>
                  <a:gd name="T34" fmla="*/ 735 w 736"/>
                  <a:gd name="T35" fmla="*/ 22 h 23"/>
                  <a:gd name="T36" fmla="*/ 735 w 736"/>
                  <a:gd name="T37" fmla="*/ 22 h 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6"/>
                  <a:gd name="T58" fmla="*/ 0 h 23"/>
                  <a:gd name="T59" fmla="*/ 736 w 736"/>
                  <a:gd name="T60" fmla="*/ 23 h 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6" h="23">
                    <a:moveTo>
                      <a:pt x="735" y="22"/>
                    </a:moveTo>
                    <a:lnTo>
                      <a:pt x="0" y="2"/>
                    </a:lnTo>
                    <a:lnTo>
                      <a:pt x="0" y="0"/>
                    </a:lnTo>
                    <a:lnTo>
                      <a:pt x="735" y="20"/>
                    </a:lnTo>
                    <a:lnTo>
                      <a:pt x="735" y="22"/>
                    </a:lnTo>
                  </a:path>
                </a:pathLst>
              </a:custGeom>
              <a:solidFill>
                <a:srgbClr val="7A7AFF"/>
              </a:solidFill>
              <a:ln w="9525" cap="rnd">
                <a:noFill/>
                <a:round/>
                <a:headEnd/>
                <a:tailEnd/>
              </a:ln>
            </p:spPr>
            <p:txBody>
              <a:bodyPr/>
              <a:lstStyle/>
              <a:p>
                <a:endParaRPr lang="es-ES"/>
              </a:p>
            </p:txBody>
          </p:sp>
          <p:sp>
            <p:nvSpPr>
              <p:cNvPr id="371" name="Freeform 366"/>
              <p:cNvSpPr>
                <a:spLocks noChangeAspect="1"/>
              </p:cNvSpPr>
              <p:nvPr/>
            </p:nvSpPr>
            <p:spPr bwMode="auto">
              <a:xfrm>
                <a:off x="2993387" y="5048186"/>
                <a:ext cx="446670" cy="12777"/>
              </a:xfrm>
              <a:custGeom>
                <a:avLst/>
                <a:gdLst>
                  <a:gd name="T0" fmla="*/ 735 w 736"/>
                  <a:gd name="T1" fmla="*/ 21 h 22"/>
                  <a:gd name="T2" fmla="*/ 0 w 736"/>
                  <a:gd name="T3" fmla="*/ 1 h 22"/>
                  <a:gd name="T4" fmla="*/ 0 w 736"/>
                  <a:gd name="T5" fmla="*/ 1 h 22"/>
                  <a:gd name="T6" fmla="*/ 0 w 736"/>
                  <a:gd name="T7" fmla="*/ 1 h 22"/>
                  <a:gd name="T8" fmla="*/ 0 w 736"/>
                  <a:gd name="T9" fmla="*/ 1 h 22"/>
                  <a:gd name="T10" fmla="*/ 2 w 736"/>
                  <a:gd name="T11" fmla="*/ 1 h 22"/>
                  <a:gd name="T12" fmla="*/ 2 w 736"/>
                  <a:gd name="T13" fmla="*/ 0 h 22"/>
                  <a:gd name="T14" fmla="*/ 2 w 736"/>
                  <a:gd name="T15" fmla="*/ 0 h 22"/>
                  <a:gd name="T16" fmla="*/ 2 w 736"/>
                  <a:gd name="T17" fmla="*/ 0 h 22"/>
                  <a:gd name="T18" fmla="*/ 2 w 736"/>
                  <a:gd name="T19" fmla="*/ 0 h 22"/>
                  <a:gd name="T20" fmla="*/ 735 w 736"/>
                  <a:gd name="T21" fmla="*/ 19 h 22"/>
                  <a:gd name="T22" fmla="*/ 735 w 736"/>
                  <a:gd name="T23" fmla="*/ 19 h 22"/>
                  <a:gd name="T24" fmla="*/ 735 w 736"/>
                  <a:gd name="T25" fmla="*/ 19 h 22"/>
                  <a:gd name="T26" fmla="*/ 735 w 736"/>
                  <a:gd name="T27" fmla="*/ 19 h 22"/>
                  <a:gd name="T28" fmla="*/ 735 w 736"/>
                  <a:gd name="T29" fmla="*/ 19 h 22"/>
                  <a:gd name="T30" fmla="*/ 735 w 736"/>
                  <a:gd name="T31" fmla="*/ 19 h 22"/>
                  <a:gd name="T32" fmla="*/ 735 w 736"/>
                  <a:gd name="T33" fmla="*/ 19 h 22"/>
                  <a:gd name="T34" fmla="*/ 735 w 736"/>
                  <a:gd name="T35" fmla="*/ 21 h 22"/>
                  <a:gd name="T36" fmla="*/ 735 w 736"/>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6"/>
                  <a:gd name="T58" fmla="*/ 0 h 22"/>
                  <a:gd name="T59" fmla="*/ 736 w 73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6" h="22">
                    <a:moveTo>
                      <a:pt x="735" y="21"/>
                    </a:moveTo>
                    <a:lnTo>
                      <a:pt x="0" y="1"/>
                    </a:lnTo>
                    <a:lnTo>
                      <a:pt x="2" y="1"/>
                    </a:lnTo>
                    <a:lnTo>
                      <a:pt x="2" y="0"/>
                    </a:lnTo>
                    <a:lnTo>
                      <a:pt x="735" y="19"/>
                    </a:lnTo>
                    <a:lnTo>
                      <a:pt x="735" y="21"/>
                    </a:lnTo>
                  </a:path>
                </a:pathLst>
              </a:custGeom>
              <a:solidFill>
                <a:srgbClr val="7A7AFF"/>
              </a:solidFill>
              <a:ln w="9525" cap="rnd">
                <a:noFill/>
                <a:round/>
                <a:headEnd/>
                <a:tailEnd/>
              </a:ln>
            </p:spPr>
            <p:txBody>
              <a:bodyPr/>
              <a:lstStyle/>
              <a:p>
                <a:endParaRPr lang="es-ES"/>
              </a:p>
            </p:txBody>
          </p:sp>
          <p:sp>
            <p:nvSpPr>
              <p:cNvPr id="372" name="Freeform 367"/>
              <p:cNvSpPr>
                <a:spLocks noChangeAspect="1"/>
              </p:cNvSpPr>
              <p:nvPr/>
            </p:nvSpPr>
            <p:spPr bwMode="auto">
              <a:xfrm>
                <a:off x="2994601" y="5047025"/>
                <a:ext cx="445456" cy="12777"/>
              </a:xfrm>
              <a:custGeom>
                <a:avLst/>
                <a:gdLst>
                  <a:gd name="T0" fmla="*/ 733 w 734"/>
                  <a:gd name="T1" fmla="*/ 21 h 22"/>
                  <a:gd name="T2" fmla="*/ 0 w 734"/>
                  <a:gd name="T3" fmla="*/ 2 h 22"/>
                  <a:gd name="T4" fmla="*/ 0 w 734"/>
                  <a:gd name="T5" fmla="*/ 2 h 22"/>
                  <a:gd name="T6" fmla="*/ 0 w 734"/>
                  <a:gd name="T7" fmla="*/ 2 h 22"/>
                  <a:gd name="T8" fmla="*/ 0 w 734"/>
                  <a:gd name="T9" fmla="*/ 2 h 22"/>
                  <a:gd name="T10" fmla="*/ 0 w 734"/>
                  <a:gd name="T11" fmla="*/ 2 h 22"/>
                  <a:gd name="T12" fmla="*/ 0 w 734"/>
                  <a:gd name="T13" fmla="*/ 0 h 22"/>
                  <a:gd name="T14" fmla="*/ 0 w 734"/>
                  <a:gd name="T15" fmla="*/ 0 h 22"/>
                  <a:gd name="T16" fmla="*/ 0 w 734"/>
                  <a:gd name="T17" fmla="*/ 0 h 22"/>
                  <a:gd name="T18" fmla="*/ 0 w 734"/>
                  <a:gd name="T19" fmla="*/ 0 h 22"/>
                  <a:gd name="T20" fmla="*/ 731 w 734"/>
                  <a:gd name="T21" fmla="*/ 19 h 22"/>
                  <a:gd name="T22" fmla="*/ 731 w 734"/>
                  <a:gd name="T23" fmla="*/ 19 h 22"/>
                  <a:gd name="T24" fmla="*/ 731 w 734"/>
                  <a:gd name="T25" fmla="*/ 19 h 22"/>
                  <a:gd name="T26" fmla="*/ 731 w 734"/>
                  <a:gd name="T27" fmla="*/ 19 h 22"/>
                  <a:gd name="T28" fmla="*/ 733 w 734"/>
                  <a:gd name="T29" fmla="*/ 19 h 22"/>
                  <a:gd name="T30" fmla="*/ 733 w 734"/>
                  <a:gd name="T31" fmla="*/ 19 h 22"/>
                  <a:gd name="T32" fmla="*/ 733 w 734"/>
                  <a:gd name="T33" fmla="*/ 19 h 22"/>
                  <a:gd name="T34" fmla="*/ 733 w 734"/>
                  <a:gd name="T35" fmla="*/ 21 h 22"/>
                  <a:gd name="T36" fmla="*/ 733 w 734"/>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4"/>
                  <a:gd name="T58" fmla="*/ 0 h 22"/>
                  <a:gd name="T59" fmla="*/ 734 w 734"/>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4" h="22">
                    <a:moveTo>
                      <a:pt x="733" y="21"/>
                    </a:moveTo>
                    <a:lnTo>
                      <a:pt x="0" y="2"/>
                    </a:lnTo>
                    <a:lnTo>
                      <a:pt x="0" y="0"/>
                    </a:lnTo>
                    <a:lnTo>
                      <a:pt x="731" y="19"/>
                    </a:lnTo>
                    <a:lnTo>
                      <a:pt x="733" y="19"/>
                    </a:lnTo>
                    <a:lnTo>
                      <a:pt x="733" y="21"/>
                    </a:lnTo>
                  </a:path>
                </a:pathLst>
              </a:custGeom>
              <a:solidFill>
                <a:srgbClr val="7B7BFF"/>
              </a:solidFill>
              <a:ln w="9525" cap="rnd">
                <a:noFill/>
                <a:round/>
                <a:headEnd/>
                <a:tailEnd/>
              </a:ln>
            </p:spPr>
            <p:txBody>
              <a:bodyPr/>
              <a:lstStyle/>
              <a:p>
                <a:endParaRPr lang="es-ES"/>
              </a:p>
            </p:txBody>
          </p:sp>
          <p:sp>
            <p:nvSpPr>
              <p:cNvPr id="373" name="Freeform 368"/>
              <p:cNvSpPr>
                <a:spLocks noChangeAspect="1"/>
              </p:cNvSpPr>
              <p:nvPr/>
            </p:nvSpPr>
            <p:spPr bwMode="auto">
              <a:xfrm>
                <a:off x="2994601" y="5045863"/>
                <a:ext cx="444243" cy="12777"/>
              </a:xfrm>
              <a:custGeom>
                <a:avLst/>
                <a:gdLst>
                  <a:gd name="T0" fmla="*/ 731 w 732"/>
                  <a:gd name="T1" fmla="*/ 21 h 22"/>
                  <a:gd name="T2" fmla="*/ 0 w 732"/>
                  <a:gd name="T3" fmla="*/ 2 h 22"/>
                  <a:gd name="T4" fmla="*/ 0 w 732"/>
                  <a:gd name="T5" fmla="*/ 2 h 22"/>
                  <a:gd name="T6" fmla="*/ 0 w 732"/>
                  <a:gd name="T7" fmla="*/ 2 h 22"/>
                  <a:gd name="T8" fmla="*/ 0 w 732"/>
                  <a:gd name="T9" fmla="*/ 2 h 22"/>
                  <a:gd name="T10" fmla="*/ 0 w 732"/>
                  <a:gd name="T11" fmla="*/ 2 h 22"/>
                  <a:gd name="T12" fmla="*/ 0 w 732"/>
                  <a:gd name="T13" fmla="*/ 0 h 22"/>
                  <a:gd name="T14" fmla="*/ 0 w 732"/>
                  <a:gd name="T15" fmla="*/ 0 h 22"/>
                  <a:gd name="T16" fmla="*/ 0 w 732"/>
                  <a:gd name="T17" fmla="*/ 0 h 22"/>
                  <a:gd name="T18" fmla="*/ 0 w 732"/>
                  <a:gd name="T19" fmla="*/ 0 h 22"/>
                  <a:gd name="T20" fmla="*/ 731 w 732"/>
                  <a:gd name="T21" fmla="*/ 19 h 22"/>
                  <a:gd name="T22" fmla="*/ 731 w 732"/>
                  <a:gd name="T23" fmla="*/ 19 h 22"/>
                  <a:gd name="T24" fmla="*/ 731 w 732"/>
                  <a:gd name="T25" fmla="*/ 19 h 22"/>
                  <a:gd name="T26" fmla="*/ 731 w 732"/>
                  <a:gd name="T27" fmla="*/ 19 h 22"/>
                  <a:gd name="T28" fmla="*/ 731 w 732"/>
                  <a:gd name="T29" fmla="*/ 19 h 22"/>
                  <a:gd name="T30" fmla="*/ 731 w 732"/>
                  <a:gd name="T31" fmla="*/ 19 h 22"/>
                  <a:gd name="T32" fmla="*/ 731 w 732"/>
                  <a:gd name="T33" fmla="*/ 19 h 22"/>
                  <a:gd name="T34" fmla="*/ 731 w 732"/>
                  <a:gd name="T35" fmla="*/ 21 h 22"/>
                  <a:gd name="T36" fmla="*/ 731 w 732"/>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2"/>
                  <a:gd name="T58" fmla="*/ 0 h 22"/>
                  <a:gd name="T59" fmla="*/ 732 w 73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2" h="22">
                    <a:moveTo>
                      <a:pt x="731" y="21"/>
                    </a:moveTo>
                    <a:lnTo>
                      <a:pt x="0" y="2"/>
                    </a:lnTo>
                    <a:lnTo>
                      <a:pt x="0" y="0"/>
                    </a:lnTo>
                    <a:lnTo>
                      <a:pt x="731" y="19"/>
                    </a:lnTo>
                    <a:lnTo>
                      <a:pt x="731" y="21"/>
                    </a:lnTo>
                  </a:path>
                </a:pathLst>
              </a:custGeom>
              <a:solidFill>
                <a:srgbClr val="7B7BFF"/>
              </a:solidFill>
              <a:ln w="9525" cap="rnd">
                <a:noFill/>
                <a:round/>
                <a:headEnd/>
                <a:tailEnd/>
              </a:ln>
            </p:spPr>
            <p:txBody>
              <a:bodyPr/>
              <a:lstStyle/>
              <a:p>
                <a:endParaRPr lang="es-ES"/>
              </a:p>
            </p:txBody>
          </p:sp>
          <p:sp>
            <p:nvSpPr>
              <p:cNvPr id="374" name="Freeform 369"/>
              <p:cNvSpPr>
                <a:spLocks noChangeAspect="1"/>
              </p:cNvSpPr>
              <p:nvPr/>
            </p:nvSpPr>
            <p:spPr bwMode="auto">
              <a:xfrm>
                <a:off x="2994601" y="5044701"/>
                <a:ext cx="444243" cy="12777"/>
              </a:xfrm>
              <a:custGeom>
                <a:avLst/>
                <a:gdLst>
                  <a:gd name="T0" fmla="*/ 731 w 732"/>
                  <a:gd name="T1" fmla="*/ 21 h 22"/>
                  <a:gd name="T2" fmla="*/ 0 w 732"/>
                  <a:gd name="T3" fmla="*/ 2 h 22"/>
                  <a:gd name="T4" fmla="*/ 0 w 732"/>
                  <a:gd name="T5" fmla="*/ 2 h 22"/>
                  <a:gd name="T6" fmla="*/ 0 w 732"/>
                  <a:gd name="T7" fmla="*/ 2 h 22"/>
                  <a:gd name="T8" fmla="*/ 0 w 732"/>
                  <a:gd name="T9" fmla="*/ 2 h 22"/>
                  <a:gd name="T10" fmla="*/ 0 w 732"/>
                  <a:gd name="T11" fmla="*/ 2 h 22"/>
                  <a:gd name="T12" fmla="*/ 0 w 732"/>
                  <a:gd name="T13" fmla="*/ 0 h 22"/>
                  <a:gd name="T14" fmla="*/ 0 w 732"/>
                  <a:gd name="T15" fmla="*/ 0 h 22"/>
                  <a:gd name="T16" fmla="*/ 0 w 732"/>
                  <a:gd name="T17" fmla="*/ 0 h 22"/>
                  <a:gd name="T18" fmla="*/ 0 w 732"/>
                  <a:gd name="T19" fmla="*/ 0 h 22"/>
                  <a:gd name="T20" fmla="*/ 731 w 732"/>
                  <a:gd name="T21" fmla="*/ 19 h 22"/>
                  <a:gd name="T22" fmla="*/ 731 w 732"/>
                  <a:gd name="T23" fmla="*/ 19 h 22"/>
                  <a:gd name="T24" fmla="*/ 731 w 732"/>
                  <a:gd name="T25" fmla="*/ 19 h 22"/>
                  <a:gd name="T26" fmla="*/ 731 w 732"/>
                  <a:gd name="T27" fmla="*/ 19 h 22"/>
                  <a:gd name="T28" fmla="*/ 731 w 732"/>
                  <a:gd name="T29" fmla="*/ 19 h 22"/>
                  <a:gd name="T30" fmla="*/ 731 w 732"/>
                  <a:gd name="T31" fmla="*/ 19 h 22"/>
                  <a:gd name="T32" fmla="*/ 731 w 732"/>
                  <a:gd name="T33" fmla="*/ 19 h 22"/>
                  <a:gd name="T34" fmla="*/ 731 w 732"/>
                  <a:gd name="T35" fmla="*/ 21 h 22"/>
                  <a:gd name="T36" fmla="*/ 731 w 732"/>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2"/>
                  <a:gd name="T58" fmla="*/ 0 h 22"/>
                  <a:gd name="T59" fmla="*/ 732 w 73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2" h="22">
                    <a:moveTo>
                      <a:pt x="731" y="21"/>
                    </a:moveTo>
                    <a:lnTo>
                      <a:pt x="0" y="2"/>
                    </a:lnTo>
                    <a:lnTo>
                      <a:pt x="0" y="0"/>
                    </a:lnTo>
                    <a:lnTo>
                      <a:pt x="731" y="19"/>
                    </a:lnTo>
                    <a:lnTo>
                      <a:pt x="731" y="21"/>
                    </a:lnTo>
                  </a:path>
                </a:pathLst>
              </a:custGeom>
              <a:solidFill>
                <a:srgbClr val="7B7BFF"/>
              </a:solidFill>
              <a:ln w="9525" cap="rnd">
                <a:noFill/>
                <a:round/>
                <a:headEnd/>
                <a:tailEnd/>
              </a:ln>
            </p:spPr>
            <p:txBody>
              <a:bodyPr/>
              <a:lstStyle/>
              <a:p>
                <a:endParaRPr lang="es-ES"/>
              </a:p>
            </p:txBody>
          </p:sp>
          <p:sp>
            <p:nvSpPr>
              <p:cNvPr id="375" name="Freeform 370"/>
              <p:cNvSpPr>
                <a:spLocks noChangeAspect="1"/>
              </p:cNvSpPr>
              <p:nvPr/>
            </p:nvSpPr>
            <p:spPr bwMode="auto">
              <a:xfrm>
                <a:off x="2994601" y="5043540"/>
                <a:ext cx="444243" cy="12777"/>
              </a:xfrm>
              <a:custGeom>
                <a:avLst/>
                <a:gdLst>
                  <a:gd name="T0" fmla="*/ 731 w 732"/>
                  <a:gd name="T1" fmla="*/ 21 h 22"/>
                  <a:gd name="T2" fmla="*/ 0 w 732"/>
                  <a:gd name="T3" fmla="*/ 2 h 22"/>
                  <a:gd name="T4" fmla="*/ 0 w 732"/>
                  <a:gd name="T5" fmla="*/ 2 h 22"/>
                  <a:gd name="T6" fmla="*/ 0 w 732"/>
                  <a:gd name="T7" fmla="*/ 2 h 22"/>
                  <a:gd name="T8" fmla="*/ 0 w 732"/>
                  <a:gd name="T9" fmla="*/ 2 h 22"/>
                  <a:gd name="T10" fmla="*/ 0 w 732"/>
                  <a:gd name="T11" fmla="*/ 2 h 22"/>
                  <a:gd name="T12" fmla="*/ 0 w 732"/>
                  <a:gd name="T13" fmla="*/ 0 h 22"/>
                  <a:gd name="T14" fmla="*/ 0 w 732"/>
                  <a:gd name="T15" fmla="*/ 0 h 22"/>
                  <a:gd name="T16" fmla="*/ 2 w 732"/>
                  <a:gd name="T17" fmla="*/ 0 h 22"/>
                  <a:gd name="T18" fmla="*/ 2 w 732"/>
                  <a:gd name="T19" fmla="*/ 0 h 22"/>
                  <a:gd name="T20" fmla="*/ 729 w 732"/>
                  <a:gd name="T21" fmla="*/ 19 h 22"/>
                  <a:gd name="T22" fmla="*/ 729 w 732"/>
                  <a:gd name="T23" fmla="*/ 19 h 22"/>
                  <a:gd name="T24" fmla="*/ 729 w 732"/>
                  <a:gd name="T25" fmla="*/ 19 h 22"/>
                  <a:gd name="T26" fmla="*/ 729 w 732"/>
                  <a:gd name="T27" fmla="*/ 19 h 22"/>
                  <a:gd name="T28" fmla="*/ 729 w 732"/>
                  <a:gd name="T29" fmla="*/ 19 h 22"/>
                  <a:gd name="T30" fmla="*/ 729 w 732"/>
                  <a:gd name="T31" fmla="*/ 19 h 22"/>
                  <a:gd name="T32" fmla="*/ 729 w 732"/>
                  <a:gd name="T33" fmla="*/ 19 h 22"/>
                  <a:gd name="T34" fmla="*/ 729 w 732"/>
                  <a:gd name="T35" fmla="*/ 21 h 22"/>
                  <a:gd name="T36" fmla="*/ 731 w 732"/>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2"/>
                  <a:gd name="T58" fmla="*/ 0 h 22"/>
                  <a:gd name="T59" fmla="*/ 732 w 732"/>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2" h="22">
                    <a:moveTo>
                      <a:pt x="731" y="21"/>
                    </a:moveTo>
                    <a:lnTo>
                      <a:pt x="0" y="2"/>
                    </a:lnTo>
                    <a:lnTo>
                      <a:pt x="0" y="0"/>
                    </a:lnTo>
                    <a:lnTo>
                      <a:pt x="2" y="0"/>
                    </a:lnTo>
                    <a:lnTo>
                      <a:pt x="729" y="19"/>
                    </a:lnTo>
                    <a:lnTo>
                      <a:pt x="729" y="21"/>
                    </a:lnTo>
                    <a:lnTo>
                      <a:pt x="731" y="21"/>
                    </a:lnTo>
                  </a:path>
                </a:pathLst>
              </a:custGeom>
              <a:solidFill>
                <a:srgbClr val="7B7BFF"/>
              </a:solidFill>
              <a:ln w="9525" cap="rnd">
                <a:noFill/>
                <a:round/>
                <a:headEnd/>
                <a:tailEnd/>
              </a:ln>
            </p:spPr>
            <p:txBody>
              <a:bodyPr/>
              <a:lstStyle/>
              <a:p>
                <a:endParaRPr lang="es-ES"/>
              </a:p>
            </p:txBody>
          </p:sp>
          <p:sp>
            <p:nvSpPr>
              <p:cNvPr id="376" name="Freeform 371"/>
              <p:cNvSpPr>
                <a:spLocks noChangeAspect="1"/>
              </p:cNvSpPr>
              <p:nvPr/>
            </p:nvSpPr>
            <p:spPr bwMode="auto">
              <a:xfrm>
                <a:off x="2995815" y="5042378"/>
                <a:ext cx="441815" cy="12777"/>
              </a:xfrm>
              <a:custGeom>
                <a:avLst/>
                <a:gdLst>
                  <a:gd name="T0" fmla="*/ 727 w 728"/>
                  <a:gd name="T1" fmla="*/ 21 h 22"/>
                  <a:gd name="T2" fmla="*/ 0 w 728"/>
                  <a:gd name="T3" fmla="*/ 2 h 22"/>
                  <a:gd name="T4" fmla="*/ 0 w 728"/>
                  <a:gd name="T5" fmla="*/ 2 h 22"/>
                  <a:gd name="T6" fmla="*/ 0 w 728"/>
                  <a:gd name="T7" fmla="*/ 2 h 22"/>
                  <a:gd name="T8" fmla="*/ 0 w 728"/>
                  <a:gd name="T9" fmla="*/ 2 h 22"/>
                  <a:gd name="T10" fmla="*/ 0 w 728"/>
                  <a:gd name="T11" fmla="*/ 2 h 22"/>
                  <a:gd name="T12" fmla="*/ 0 w 728"/>
                  <a:gd name="T13" fmla="*/ 0 h 22"/>
                  <a:gd name="T14" fmla="*/ 0 w 728"/>
                  <a:gd name="T15" fmla="*/ 0 h 22"/>
                  <a:gd name="T16" fmla="*/ 0 w 728"/>
                  <a:gd name="T17" fmla="*/ 0 h 22"/>
                  <a:gd name="T18" fmla="*/ 0 w 728"/>
                  <a:gd name="T19" fmla="*/ 0 h 22"/>
                  <a:gd name="T20" fmla="*/ 727 w 728"/>
                  <a:gd name="T21" fmla="*/ 19 h 22"/>
                  <a:gd name="T22" fmla="*/ 727 w 728"/>
                  <a:gd name="T23" fmla="*/ 19 h 22"/>
                  <a:gd name="T24" fmla="*/ 727 w 728"/>
                  <a:gd name="T25" fmla="*/ 19 h 22"/>
                  <a:gd name="T26" fmla="*/ 727 w 728"/>
                  <a:gd name="T27" fmla="*/ 19 h 22"/>
                  <a:gd name="T28" fmla="*/ 727 w 728"/>
                  <a:gd name="T29" fmla="*/ 19 h 22"/>
                  <a:gd name="T30" fmla="*/ 727 w 728"/>
                  <a:gd name="T31" fmla="*/ 19 h 22"/>
                  <a:gd name="T32" fmla="*/ 727 w 728"/>
                  <a:gd name="T33" fmla="*/ 19 h 22"/>
                  <a:gd name="T34" fmla="*/ 727 w 728"/>
                  <a:gd name="T35" fmla="*/ 21 h 22"/>
                  <a:gd name="T36" fmla="*/ 727 w 728"/>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8"/>
                  <a:gd name="T58" fmla="*/ 0 h 22"/>
                  <a:gd name="T59" fmla="*/ 728 w 72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8" h="22">
                    <a:moveTo>
                      <a:pt x="727" y="21"/>
                    </a:moveTo>
                    <a:lnTo>
                      <a:pt x="0" y="2"/>
                    </a:lnTo>
                    <a:lnTo>
                      <a:pt x="0" y="0"/>
                    </a:lnTo>
                    <a:lnTo>
                      <a:pt x="727" y="19"/>
                    </a:lnTo>
                    <a:lnTo>
                      <a:pt x="727" y="21"/>
                    </a:lnTo>
                  </a:path>
                </a:pathLst>
              </a:custGeom>
              <a:solidFill>
                <a:srgbClr val="7C7CFF"/>
              </a:solidFill>
              <a:ln w="9525" cap="rnd">
                <a:noFill/>
                <a:round/>
                <a:headEnd/>
                <a:tailEnd/>
              </a:ln>
            </p:spPr>
            <p:txBody>
              <a:bodyPr/>
              <a:lstStyle/>
              <a:p>
                <a:endParaRPr lang="es-ES"/>
              </a:p>
            </p:txBody>
          </p:sp>
          <p:sp>
            <p:nvSpPr>
              <p:cNvPr id="377" name="Freeform 372"/>
              <p:cNvSpPr>
                <a:spLocks noChangeAspect="1"/>
              </p:cNvSpPr>
              <p:nvPr/>
            </p:nvSpPr>
            <p:spPr bwMode="auto">
              <a:xfrm>
                <a:off x="2995815" y="5041217"/>
                <a:ext cx="441815" cy="12777"/>
              </a:xfrm>
              <a:custGeom>
                <a:avLst/>
                <a:gdLst>
                  <a:gd name="T0" fmla="*/ 727 w 728"/>
                  <a:gd name="T1" fmla="*/ 21 h 22"/>
                  <a:gd name="T2" fmla="*/ 0 w 728"/>
                  <a:gd name="T3" fmla="*/ 2 h 22"/>
                  <a:gd name="T4" fmla="*/ 0 w 728"/>
                  <a:gd name="T5" fmla="*/ 2 h 22"/>
                  <a:gd name="T6" fmla="*/ 0 w 728"/>
                  <a:gd name="T7" fmla="*/ 2 h 22"/>
                  <a:gd name="T8" fmla="*/ 0 w 728"/>
                  <a:gd name="T9" fmla="*/ 2 h 22"/>
                  <a:gd name="T10" fmla="*/ 0 w 728"/>
                  <a:gd name="T11" fmla="*/ 2 h 22"/>
                  <a:gd name="T12" fmla="*/ 0 w 728"/>
                  <a:gd name="T13" fmla="*/ 0 h 22"/>
                  <a:gd name="T14" fmla="*/ 0 w 728"/>
                  <a:gd name="T15" fmla="*/ 0 h 22"/>
                  <a:gd name="T16" fmla="*/ 0 w 728"/>
                  <a:gd name="T17" fmla="*/ 0 h 22"/>
                  <a:gd name="T18" fmla="*/ 0 w 728"/>
                  <a:gd name="T19" fmla="*/ 0 h 22"/>
                  <a:gd name="T20" fmla="*/ 725 w 728"/>
                  <a:gd name="T21" fmla="*/ 19 h 22"/>
                  <a:gd name="T22" fmla="*/ 725 w 728"/>
                  <a:gd name="T23" fmla="*/ 19 h 22"/>
                  <a:gd name="T24" fmla="*/ 725 w 728"/>
                  <a:gd name="T25" fmla="*/ 19 h 22"/>
                  <a:gd name="T26" fmla="*/ 725 w 728"/>
                  <a:gd name="T27" fmla="*/ 19 h 22"/>
                  <a:gd name="T28" fmla="*/ 727 w 728"/>
                  <a:gd name="T29" fmla="*/ 19 h 22"/>
                  <a:gd name="T30" fmla="*/ 727 w 728"/>
                  <a:gd name="T31" fmla="*/ 19 h 22"/>
                  <a:gd name="T32" fmla="*/ 727 w 728"/>
                  <a:gd name="T33" fmla="*/ 19 h 22"/>
                  <a:gd name="T34" fmla="*/ 727 w 728"/>
                  <a:gd name="T35" fmla="*/ 21 h 22"/>
                  <a:gd name="T36" fmla="*/ 727 w 728"/>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8"/>
                  <a:gd name="T58" fmla="*/ 0 h 22"/>
                  <a:gd name="T59" fmla="*/ 728 w 728"/>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8" h="22">
                    <a:moveTo>
                      <a:pt x="727" y="21"/>
                    </a:moveTo>
                    <a:lnTo>
                      <a:pt x="0" y="2"/>
                    </a:lnTo>
                    <a:lnTo>
                      <a:pt x="0" y="0"/>
                    </a:lnTo>
                    <a:lnTo>
                      <a:pt x="725" y="19"/>
                    </a:lnTo>
                    <a:lnTo>
                      <a:pt x="727" y="19"/>
                    </a:lnTo>
                    <a:lnTo>
                      <a:pt x="727" y="21"/>
                    </a:lnTo>
                  </a:path>
                </a:pathLst>
              </a:custGeom>
              <a:solidFill>
                <a:srgbClr val="7C7CFF"/>
              </a:solidFill>
              <a:ln w="9525" cap="rnd">
                <a:noFill/>
                <a:round/>
                <a:headEnd/>
                <a:tailEnd/>
              </a:ln>
            </p:spPr>
            <p:txBody>
              <a:bodyPr/>
              <a:lstStyle/>
              <a:p>
                <a:endParaRPr lang="es-ES"/>
              </a:p>
            </p:txBody>
          </p:sp>
          <p:sp>
            <p:nvSpPr>
              <p:cNvPr id="378" name="Freeform 373"/>
              <p:cNvSpPr>
                <a:spLocks noChangeAspect="1"/>
              </p:cNvSpPr>
              <p:nvPr/>
            </p:nvSpPr>
            <p:spPr bwMode="auto">
              <a:xfrm>
                <a:off x="2995815" y="5040055"/>
                <a:ext cx="440601" cy="12777"/>
              </a:xfrm>
              <a:custGeom>
                <a:avLst/>
                <a:gdLst>
                  <a:gd name="T0" fmla="*/ 725 w 726"/>
                  <a:gd name="T1" fmla="*/ 21 h 22"/>
                  <a:gd name="T2" fmla="*/ 0 w 726"/>
                  <a:gd name="T3" fmla="*/ 2 h 22"/>
                  <a:gd name="T4" fmla="*/ 0 w 726"/>
                  <a:gd name="T5" fmla="*/ 2 h 22"/>
                  <a:gd name="T6" fmla="*/ 0 w 726"/>
                  <a:gd name="T7" fmla="*/ 2 h 22"/>
                  <a:gd name="T8" fmla="*/ 0 w 726"/>
                  <a:gd name="T9" fmla="*/ 2 h 22"/>
                  <a:gd name="T10" fmla="*/ 0 w 726"/>
                  <a:gd name="T11" fmla="*/ 2 h 22"/>
                  <a:gd name="T12" fmla="*/ 0 w 726"/>
                  <a:gd name="T13" fmla="*/ 0 h 22"/>
                  <a:gd name="T14" fmla="*/ 0 w 726"/>
                  <a:gd name="T15" fmla="*/ 0 h 22"/>
                  <a:gd name="T16" fmla="*/ 0 w 726"/>
                  <a:gd name="T17" fmla="*/ 0 h 22"/>
                  <a:gd name="T18" fmla="*/ 0 w 726"/>
                  <a:gd name="T19" fmla="*/ 0 h 22"/>
                  <a:gd name="T20" fmla="*/ 725 w 726"/>
                  <a:gd name="T21" fmla="*/ 19 h 22"/>
                  <a:gd name="T22" fmla="*/ 725 w 726"/>
                  <a:gd name="T23" fmla="*/ 19 h 22"/>
                  <a:gd name="T24" fmla="*/ 725 w 726"/>
                  <a:gd name="T25" fmla="*/ 19 h 22"/>
                  <a:gd name="T26" fmla="*/ 725 w 726"/>
                  <a:gd name="T27" fmla="*/ 19 h 22"/>
                  <a:gd name="T28" fmla="*/ 725 w 726"/>
                  <a:gd name="T29" fmla="*/ 19 h 22"/>
                  <a:gd name="T30" fmla="*/ 725 w 726"/>
                  <a:gd name="T31" fmla="*/ 19 h 22"/>
                  <a:gd name="T32" fmla="*/ 725 w 726"/>
                  <a:gd name="T33" fmla="*/ 19 h 22"/>
                  <a:gd name="T34" fmla="*/ 725 w 726"/>
                  <a:gd name="T35" fmla="*/ 19 h 22"/>
                  <a:gd name="T36" fmla="*/ 725 w 726"/>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6"/>
                  <a:gd name="T58" fmla="*/ 0 h 22"/>
                  <a:gd name="T59" fmla="*/ 726 w 72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6" h="22">
                    <a:moveTo>
                      <a:pt x="725" y="21"/>
                    </a:moveTo>
                    <a:lnTo>
                      <a:pt x="0" y="2"/>
                    </a:lnTo>
                    <a:lnTo>
                      <a:pt x="0" y="0"/>
                    </a:lnTo>
                    <a:lnTo>
                      <a:pt x="725" y="19"/>
                    </a:lnTo>
                    <a:lnTo>
                      <a:pt x="725" y="21"/>
                    </a:lnTo>
                  </a:path>
                </a:pathLst>
              </a:custGeom>
              <a:solidFill>
                <a:srgbClr val="7C7CFF"/>
              </a:solidFill>
              <a:ln w="9525" cap="rnd">
                <a:noFill/>
                <a:round/>
                <a:headEnd/>
                <a:tailEnd/>
              </a:ln>
            </p:spPr>
            <p:txBody>
              <a:bodyPr/>
              <a:lstStyle/>
              <a:p>
                <a:endParaRPr lang="es-ES"/>
              </a:p>
            </p:txBody>
          </p:sp>
          <p:sp>
            <p:nvSpPr>
              <p:cNvPr id="379" name="Freeform 374"/>
              <p:cNvSpPr>
                <a:spLocks noChangeAspect="1"/>
              </p:cNvSpPr>
              <p:nvPr/>
            </p:nvSpPr>
            <p:spPr bwMode="auto">
              <a:xfrm>
                <a:off x="2995815" y="5038894"/>
                <a:ext cx="440601" cy="12777"/>
              </a:xfrm>
              <a:custGeom>
                <a:avLst/>
                <a:gdLst>
                  <a:gd name="T0" fmla="*/ 725 w 726"/>
                  <a:gd name="T1" fmla="*/ 21 h 22"/>
                  <a:gd name="T2" fmla="*/ 0 w 726"/>
                  <a:gd name="T3" fmla="*/ 2 h 22"/>
                  <a:gd name="T4" fmla="*/ 0 w 726"/>
                  <a:gd name="T5" fmla="*/ 2 h 22"/>
                  <a:gd name="T6" fmla="*/ 0 w 726"/>
                  <a:gd name="T7" fmla="*/ 2 h 22"/>
                  <a:gd name="T8" fmla="*/ 0 w 726"/>
                  <a:gd name="T9" fmla="*/ 2 h 22"/>
                  <a:gd name="T10" fmla="*/ 0 w 726"/>
                  <a:gd name="T11" fmla="*/ 2 h 22"/>
                  <a:gd name="T12" fmla="*/ 0 w 726"/>
                  <a:gd name="T13" fmla="*/ 0 h 22"/>
                  <a:gd name="T14" fmla="*/ 1 w 726"/>
                  <a:gd name="T15" fmla="*/ 0 h 22"/>
                  <a:gd name="T16" fmla="*/ 1 w 726"/>
                  <a:gd name="T17" fmla="*/ 0 h 22"/>
                  <a:gd name="T18" fmla="*/ 1 w 726"/>
                  <a:gd name="T19" fmla="*/ 0 h 22"/>
                  <a:gd name="T20" fmla="*/ 723 w 726"/>
                  <a:gd name="T21" fmla="*/ 19 h 22"/>
                  <a:gd name="T22" fmla="*/ 723 w 726"/>
                  <a:gd name="T23" fmla="*/ 19 h 22"/>
                  <a:gd name="T24" fmla="*/ 725 w 726"/>
                  <a:gd name="T25" fmla="*/ 19 h 22"/>
                  <a:gd name="T26" fmla="*/ 725 w 726"/>
                  <a:gd name="T27" fmla="*/ 19 h 22"/>
                  <a:gd name="T28" fmla="*/ 725 w 726"/>
                  <a:gd name="T29" fmla="*/ 19 h 22"/>
                  <a:gd name="T30" fmla="*/ 725 w 726"/>
                  <a:gd name="T31" fmla="*/ 19 h 22"/>
                  <a:gd name="T32" fmla="*/ 725 w 726"/>
                  <a:gd name="T33" fmla="*/ 19 h 22"/>
                  <a:gd name="T34" fmla="*/ 725 w 726"/>
                  <a:gd name="T35" fmla="*/ 19 h 22"/>
                  <a:gd name="T36" fmla="*/ 725 w 726"/>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6"/>
                  <a:gd name="T58" fmla="*/ 0 h 22"/>
                  <a:gd name="T59" fmla="*/ 726 w 726"/>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6" h="22">
                    <a:moveTo>
                      <a:pt x="725" y="21"/>
                    </a:moveTo>
                    <a:lnTo>
                      <a:pt x="0" y="2"/>
                    </a:lnTo>
                    <a:lnTo>
                      <a:pt x="0" y="0"/>
                    </a:lnTo>
                    <a:lnTo>
                      <a:pt x="1" y="0"/>
                    </a:lnTo>
                    <a:lnTo>
                      <a:pt x="723" y="19"/>
                    </a:lnTo>
                    <a:lnTo>
                      <a:pt x="725" y="19"/>
                    </a:lnTo>
                    <a:lnTo>
                      <a:pt x="725" y="21"/>
                    </a:lnTo>
                  </a:path>
                </a:pathLst>
              </a:custGeom>
              <a:solidFill>
                <a:srgbClr val="7C7CFF"/>
              </a:solidFill>
              <a:ln w="9525" cap="rnd">
                <a:noFill/>
                <a:round/>
                <a:headEnd/>
                <a:tailEnd/>
              </a:ln>
            </p:spPr>
            <p:txBody>
              <a:bodyPr/>
              <a:lstStyle/>
              <a:p>
                <a:endParaRPr lang="es-ES"/>
              </a:p>
            </p:txBody>
          </p:sp>
          <p:sp>
            <p:nvSpPr>
              <p:cNvPr id="380" name="Freeform 375"/>
              <p:cNvSpPr>
                <a:spLocks noChangeAspect="1"/>
              </p:cNvSpPr>
              <p:nvPr/>
            </p:nvSpPr>
            <p:spPr bwMode="auto">
              <a:xfrm>
                <a:off x="2996422" y="5037732"/>
                <a:ext cx="438781" cy="12777"/>
              </a:xfrm>
              <a:custGeom>
                <a:avLst/>
                <a:gdLst>
                  <a:gd name="T0" fmla="*/ 722 w 723"/>
                  <a:gd name="T1" fmla="*/ 21 h 22"/>
                  <a:gd name="T2" fmla="*/ 0 w 723"/>
                  <a:gd name="T3" fmla="*/ 2 h 22"/>
                  <a:gd name="T4" fmla="*/ 0 w 723"/>
                  <a:gd name="T5" fmla="*/ 2 h 22"/>
                  <a:gd name="T6" fmla="*/ 0 w 723"/>
                  <a:gd name="T7" fmla="*/ 2 h 22"/>
                  <a:gd name="T8" fmla="*/ 0 w 723"/>
                  <a:gd name="T9" fmla="*/ 2 h 22"/>
                  <a:gd name="T10" fmla="*/ 0 w 723"/>
                  <a:gd name="T11" fmla="*/ 2 h 22"/>
                  <a:gd name="T12" fmla="*/ 0 w 723"/>
                  <a:gd name="T13" fmla="*/ 0 h 22"/>
                  <a:gd name="T14" fmla="*/ 0 w 723"/>
                  <a:gd name="T15" fmla="*/ 0 h 22"/>
                  <a:gd name="T16" fmla="*/ 0 w 723"/>
                  <a:gd name="T17" fmla="*/ 0 h 22"/>
                  <a:gd name="T18" fmla="*/ 0 w 723"/>
                  <a:gd name="T19" fmla="*/ 0 h 22"/>
                  <a:gd name="T20" fmla="*/ 722 w 723"/>
                  <a:gd name="T21" fmla="*/ 19 h 22"/>
                  <a:gd name="T22" fmla="*/ 722 w 723"/>
                  <a:gd name="T23" fmla="*/ 19 h 22"/>
                  <a:gd name="T24" fmla="*/ 722 w 723"/>
                  <a:gd name="T25" fmla="*/ 19 h 22"/>
                  <a:gd name="T26" fmla="*/ 722 w 723"/>
                  <a:gd name="T27" fmla="*/ 19 h 22"/>
                  <a:gd name="T28" fmla="*/ 722 w 723"/>
                  <a:gd name="T29" fmla="*/ 19 h 22"/>
                  <a:gd name="T30" fmla="*/ 722 w 723"/>
                  <a:gd name="T31" fmla="*/ 19 h 22"/>
                  <a:gd name="T32" fmla="*/ 722 w 723"/>
                  <a:gd name="T33" fmla="*/ 19 h 22"/>
                  <a:gd name="T34" fmla="*/ 722 w 723"/>
                  <a:gd name="T35" fmla="*/ 19 h 22"/>
                  <a:gd name="T36" fmla="*/ 722 w 72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3"/>
                  <a:gd name="T58" fmla="*/ 0 h 22"/>
                  <a:gd name="T59" fmla="*/ 723 w 72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3" h="22">
                    <a:moveTo>
                      <a:pt x="722" y="21"/>
                    </a:moveTo>
                    <a:lnTo>
                      <a:pt x="0" y="2"/>
                    </a:lnTo>
                    <a:lnTo>
                      <a:pt x="0" y="0"/>
                    </a:lnTo>
                    <a:lnTo>
                      <a:pt x="722" y="19"/>
                    </a:lnTo>
                    <a:lnTo>
                      <a:pt x="722" y="21"/>
                    </a:lnTo>
                  </a:path>
                </a:pathLst>
              </a:custGeom>
              <a:solidFill>
                <a:srgbClr val="7C7CFF"/>
              </a:solidFill>
              <a:ln w="9525" cap="rnd">
                <a:noFill/>
                <a:round/>
                <a:headEnd/>
                <a:tailEnd/>
              </a:ln>
            </p:spPr>
            <p:txBody>
              <a:bodyPr/>
              <a:lstStyle/>
              <a:p>
                <a:endParaRPr lang="es-ES"/>
              </a:p>
            </p:txBody>
          </p:sp>
          <p:sp>
            <p:nvSpPr>
              <p:cNvPr id="381" name="Freeform 376"/>
              <p:cNvSpPr>
                <a:spLocks noChangeAspect="1"/>
              </p:cNvSpPr>
              <p:nvPr/>
            </p:nvSpPr>
            <p:spPr bwMode="auto">
              <a:xfrm>
                <a:off x="2996422" y="5036570"/>
                <a:ext cx="438781" cy="12777"/>
              </a:xfrm>
              <a:custGeom>
                <a:avLst/>
                <a:gdLst>
                  <a:gd name="T0" fmla="*/ 722 w 723"/>
                  <a:gd name="T1" fmla="*/ 21 h 22"/>
                  <a:gd name="T2" fmla="*/ 0 w 723"/>
                  <a:gd name="T3" fmla="*/ 2 h 22"/>
                  <a:gd name="T4" fmla="*/ 0 w 723"/>
                  <a:gd name="T5" fmla="*/ 2 h 22"/>
                  <a:gd name="T6" fmla="*/ 0 w 723"/>
                  <a:gd name="T7" fmla="*/ 2 h 22"/>
                  <a:gd name="T8" fmla="*/ 0 w 723"/>
                  <a:gd name="T9" fmla="*/ 2 h 22"/>
                  <a:gd name="T10" fmla="*/ 0 w 723"/>
                  <a:gd name="T11" fmla="*/ 2 h 22"/>
                  <a:gd name="T12" fmla="*/ 0 w 723"/>
                  <a:gd name="T13" fmla="*/ 0 h 22"/>
                  <a:gd name="T14" fmla="*/ 0 w 723"/>
                  <a:gd name="T15" fmla="*/ 0 h 22"/>
                  <a:gd name="T16" fmla="*/ 0 w 723"/>
                  <a:gd name="T17" fmla="*/ 0 h 22"/>
                  <a:gd name="T18" fmla="*/ 0 w 723"/>
                  <a:gd name="T19" fmla="*/ 0 h 22"/>
                  <a:gd name="T20" fmla="*/ 720 w 723"/>
                  <a:gd name="T21" fmla="*/ 20 h 22"/>
                  <a:gd name="T22" fmla="*/ 722 w 723"/>
                  <a:gd name="T23" fmla="*/ 20 h 22"/>
                  <a:gd name="T24" fmla="*/ 722 w 723"/>
                  <a:gd name="T25" fmla="*/ 20 h 22"/>
                  <a:gd name="T26" fmla="*/ 722 w 723"/>
                  <a:gd name="T27" fmla="*/ 20 h 22"/>
                  <a:gd name="T28" fmla="*/ 722 w 723"/>
                  <a:gd name="T29" fmla="*/ 20 h 22"/>
                  <a:gd name="T30" fmla="*/ 722 w 723"/>
                  <a:gd name="T31" fmla="*/ 20 h 22"/>
                  <a:gd name="T32" fmla="*/ 722 w 723"/>
                  <a:gd name="T33" fmla="*/ 20 h 22"/>
                  <a:gd name="T34" fmla="*/ 722 w 723"/>
                  <a:gd name="T35" fmla="*/ 20 h 22"/>
                  <a:gd name="T36" fmla="*/ 722 w 723"/>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3"/>
                  <a:gd name="T58" fmla="*/ 0 h 22"/>
                  <a:gd name="T59" fmla="*/ 723 w 723"/>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3" h="22">
                    <a:moveTo>
                      <a:pt x="722" y="21"/>
                    </a:moveTo>
                    <a:lnTo>
                      <a:pt x="0" y="2"/>
                    </a:lnTo>
                    <a:lnTo>
                      <a:pt x="0" y="0"/>
                    </a:lnTo>
                    <a:lnTo>
                      <a:pt x="720" y="20"/>
                    </a:lnTo>
                    <a:lnTo>
                      <a:pt x="722" y="20"/>
                    </a:lnTo>
                    <a:lnTo>
                      <a:pt x="722" y="21"/>
                    </a:lnTo>
                  </a:path>
                </a:pathLst>
              </a:custGeom>
              <a:solidFill>
                <a:srgbClr val="7C7CFF"/>
              </a:solidFill>
              <a:ln w="9525" cap="rnd">
                <a:noFill/>
                <a:round/>
                <a:headEnd/>
                <a:tailEnd/>
              </a:ln>
            </p:spPr>
            <p:txBody>
              <a:bodyPr/>
              <a:lstStyle/>
              <a:p>
                <a:endParaRPr lang="es-ES"/>
              </a:p>
            </p:txBody>
          </p:sp>
          <p:sp>
            <p:nvSpPr>
              <p:cNvPr id="382" name="Freeform 377"/>
              <p:cNvSpPr>
                <a:spLocks noChangeAspect="1"/>
              </p:cNvSpPr>
              <p:nvPr/>
            </p:nvSpPr>
            <p:spPr bwMode="auto">
              <a:xfrm>
                <a:off x="2996422" y="5035990"/>
                <a:ext cx="437567" cy="12777"/>
              </a:xfrm>
              <a:custGeom>
                <a:avLst/>
                <a:gdLst>
                  <a:gd name="T0" fmla="*/ 720 w 721"/>
                  <a:gd name="T1" fmla="*/ 21 h 22"/>
                  <a:gd name="T2" fmla="*/ 0 w 721"/>
                  <a:gd name="T3" fmla="*/ 1 h 22"/>
                  <a:gd name="T4" fmla="*/ 0 w 721"/>
                  <a:gd name="T5" fmla="*/ 1 h 22"/>
                  <a:gd name="T6" fmla="*/ 0 w 721"/>
                  <a:gd name="T7" fmla="*/ 1 h 22"/>
                  <a:gd name="T8" fmla="*/ 0 w 721"/>
                  <a:gd name="T9" fmla="*/ 1 h 22"/>
                  <a:gd name="T10" fmla="*/ 0 w 721"/>
                  <a:gd name="T11" fmla="*/ 1 h 22"/>
                  <a:gd name="T12" fmla="*/ 0 w 721"/>
                  <a:gd name="T13" fmla="*/ 1 h 22"/>
                  <a:gd name="T14" fmla="*/ 0 w 721"/>
                  <a:gd name="T15" fmla="*/ 0 h 22"/>
                  <a:gd name="T16" fmla="*/ 0 w 721"/>
                  <a:gd name="T17" fmla="*/ 0 h 22"/>
                  <a:gd name="T18" fmla="*/ 0 w 721"/>
                  <a:gd name="T19" fmla="*/ 0 h 22"/>
                  <a:gd name="T20" fmla="*/ 720 w 721"/>
                  <a:gd name="T21" fmla="*/ 19 h 22"/>
                  <a:gd name="T22" fmla="*/ 720 w 721"/>
                  <a:gd name="T23" fmla="*/ 19 h 22"/>
                  <a:gd name="T24" fmla="*/ 720 w 721"/>
                  <a:gd name="T25" fmla="*/ 19 h 22"/>
                  <a:gd name="T26" fmla="*/ 720 w 721"/>
                  <a:gd name="T27" fmla="*/ 19 h 22"/>
                  <a:gd name="T28" fmla="*/ 720 w 721"/>
                  <a:gd name="T29" fmla="*/ 19 h 22"/>
                  <a:gd name="T30" fmla="*/ 720 w 721"/>
                  <a:gd name="T31" fmla="*/ 19 h 22"/>
                  <a:gd name="T32" fmla="*/ 720 w 721"/>
                  <a:gd name="T33" fmla="*/ 19 h 22"/>
                  <a:gd name="T34" fmla="*/ 720 w 721"/>
                  <a:gd name="T35" fmla="*/ 19 h 22"/>
                  <a:gd name="T36" fmla="*/ 720 w 72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1"/>
                  <a:gd name="T58" fmla="*/ 0 h 22"/>
                  <a:gd name="T59" fmla="*/ 721 w 7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1" h="22">
                    <a:moveTo>
                      <a:pt x="720" y="21"/>
                    </a:moveTo>
                    <a:lnTo>
                      <a:pt x="0" y="1"/>
                    </a:lnTo>
                    <a:lnTo>
                      <a:pt x="0" y="0"/>
                    </a:lnTo>
                    <a:lnTo>
                      <a:pt x="720" y="19"/>
                    </a:lnTo>
                    <a:lnTo>
                      <a:pt x="720" y="21"/>
                    </a:lnTo>
                  </a:path>
                </a:pathLst>
              </a:custGeom>
              <a:solidFill>
                <a:srgbClr val="7D7DFF"/>
              </a:solidFill>
              <a:ln w="9525" cap="rnd">
                <a:noFill/>
                <a:round/>
                <a:headEnd/>
                <a:tailEnd/>
              </a:ln>
            </p:spPr>
            <p:txBody>
              <a:bodyPr/>
              <a:lstStyle/>
              <a:p>
                <a:endParaRPr lang="es-ES"/>
              </a:p>
            </p:txBody>
          </p:sp>
          <p:sp>
            <p:nvSpPr>
              <p:cNvPr id="383" name="Freeform 378"/>
              <p:cNvSpPr>
                <a:spLocks noChangeAspect="1"/>
              </p:cNvSpPr>
              <p:nvPr/>
            </p:nvSpPr>
            <p:spPr bwMode="auto">
              <a:xfrm>
                <a:off x="2996422" y="5034828"/>
                <a:ext cx="437567" cy="12777"/>
              </a:xfrm>
              <a:custGeom>
                <a:avLst/>
                <a:gdLst>
                  <a:gd name="T0" fmla="*/ 720 w 721"/>
                  <a:gd name="T1" fmla="*/ 21 h 22"/>
                  <a:gd name="T2" fmla="*/ 0 w 721"/>
                  <a:gd name="T3" fmla="*/ 2 h 22"/>
                  <a:gd name="T4" fmla="*/ 0 w 721"/>
                  <a:gd name="T5" fmla="*/ 2 h 22"/>
                  <a:gd name="T6" fmla="*/ 0 w 721"/>
                  <a:gd name="T7" fmla="*/ 2 h 22"/>
                  <a:gd name="T8" fmla="*/ 0 w 721"/>
                  <a:gd name="T9" fmla="*/ 2 h 22"/>
                  <a:gd name="T10" fmla="*/ 2 w 721"/>
                  <a:gd name="T11" fmla="*/ 2 h 22"/>
                  <a:gd name="T12" fmla="*/ 2 w 721"/>
                  <a:gd name="T13" fmla="*/ 2 h 22"/>
                  <a:gd name="T14" fmla="*/ 2 w 721"/>
                  <a:gd name="T15" fmla="*/ 0 h 22"/>
                  <a:gd name="T16" fmla="*/ 2 w 721"/>
                  <a:gd name="T17" fmla="*/ 0 h 22"/>
                  <a:gd name="T18" fmla="*/ 2 w 721"/>
                  <a:gd name="T19" fmla="*/ 0 h 22"/>
                  <a:gd name="T20" fmla="*/ 720 w 721"/>
                  <a:gd name="T21" fmla="*/ 19 h 22"/>
                  <a:gd name="T22" fmla="*/ 720 w 721"/>
                  <a:gd name="T23" fmla="*/ 19 h 22"/>
                  <a:gd name="T24" fmla="*/ 720 w 721"/>
                  <a:gd name="T25" fmla="*/ 19 h 22"/>
                  <a:gd name="T26" fmla="*/ 720 w 721"/>
                  <a:gd name="T27" fmla="*/ 19 h 22"/>
                  <a:gd name="T28" fmla="*/ 720 w 721"/>
                  <a:gd name="T29" fmla="*/ 19 h 22"/>
                  <a:gd name="T30" fmla="*/ 720 w 721"/>
                  <a:gd name="T31" fmla="*/ 19 h 22"/>
                  <a:gd name="T32" fmla="*/ 720 w 721"/>
                  <a:gd name="T33" fmla="*/ 19 h 22"/>
                  <a:gd name="T34" fmla="*/ 720 w 721"/>
                  <a:gd name="T35" fmla="*/ 19 h 22"/>
                  <a:gd name="T36" fmla="*/ 720 w 721"/>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1"/>
                  <a:gd name="T58" fmla="*/ 0 h 22"/>
                  <a:gd name="T59" fmla="*/ 721 w 721"/>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1" h="22">
                    <a:moveTo>
                      <a:pt x="720" y="21"/>
                    </a:moveTo>
                    <a:lnTo>
                      <a:pt x="0" y="2"/>
                    </a:lnTo>
                    <a:lnTo>
                      <a:pt x="2" y="2"/>
                    </a:lnTo>
                    <a:lnTo>
                      <a:pt x="2" y="0"/>
                    </a:lnTo>
                    <a:lnTo>
                      <a:pt x="720" y="19"/>
                    </a:lnTo>
                    <a:lnTo>
                      <a:pt x="720" y="21"/>
                    </a:lnTo>
                  </a:path>
                </a:pathLst>
              </a:custGeom>
              <a:solidFill>
                <a:srgbClr val="7D7DFF"/>
              </a:solidFill>
              <a:ln w="9525" cap="rnd">
                <a:noFill/>
                <a:round/>
                <a:headEnd/>
                <a:tailEnd/>
              </a:ln>
            </p:spPr>
            <p:txBody>
              <a:bodyPr/>
              <a:lstStyle/>
              <a:p>
                <a:endParaRPr lang="es-ES"/>
              </a:p>
            </p:txBody>
          </p:sp>
          <p:sp>
            <p:nvSpPr>
              <p:cNvPr id="384" name="Freeform 379"/>
              <p:cNvSpPr>
                <a:spLocks noChangeAspect="1"/>
              </p:cNvSpPr>
              <p:nvPr/>
            </p:nvSpPr>
            <p:spPr bwMode="auto">
              <a:xfrm>
                <a:off x="2997636" y="5033666"/>
                <a:ext cx="436353" cy="12777"/>
              </a:xfrm>
              <a:custGeom>
                <a:avLst/>
                <a:gdLst>
                  <a:gd name="T0" fmla="*/ 718 w 719"/>
                  <a:gd name="T1" fmla="*/ 21 h 22"/>
                  <a:gd name="T2" fmla="*/ 0 w 719"/>
                  <a:gd name="T3" fmla="*/ 2 h 22"/>
                  <a:gd name="T4" fmla="*/ 0 w 719"/>
                  <a:gd name="T5" fmla="*/ 2 h 22"/>
                  <a:gd name="T6" fmla="*/ 0 w 719"/>
                  <a:gd name="T7" fmla="*/ 2 h 22"/>
                  <a:gd name="T8" fmla="*/ 0 w 719"/>
                  <a:gd name="T9" fmla="*/ 2 h 22"/>
                  <a:gd name="T10" fmla="*/ 0 w 719"/>
                  <a:gd name="T11" fmla="*/ 2 h 22"/>
                  <a:gd name="T12" fmla="*/ 0 w 719"/>
                  <a:gd name="T13" fmla="*/ 2 h 22"/>
                  <a:gd name="T14" fmla="*/ 0 w 719"/>
                  <a:gd name="T15" fmla="*/ 0 h 22"/>
                  <a:gd name="T16" fmla="*/ 0 w 719"/>
                  <a:gd name="T17" fmla="*/ 0 h 22"/>
                  <a:gd name="T18" fmla="*/ 0 w 719"/>
                  <a:gd name="T19" fmla="*/ 0 h 22"/>
                  <a:gd name="T20" fmla="*/ 716 w 719"/>
                  <a:gd name="T21" fmla="*/ 19 h 22"/>
                  <a:gd name="T22" fmla="*/ 716 w 719"/>
                  <a:gd name="T23" fmla="*/ 19 h 22"/>
                  <a:gd name="T24" fmla="*/ 716 w 719"/>
                  <a:gd name="T25" fmla="*/ 19 h 22"/>
                  <a:gd name="T26" fmla="*/ 716 w 719"/>
                  <a:gd name="T27" fmla="*/ 19 h 22"/>
                  <a:gd name="T28" fmla="*/ 716 w 719"/>
                  <a:gd name="T29" fmla="*/ 19 h 22"/>
                  <a:gd name="T30" fmla="*/ 716 w 719"/>
                  <a:gd name="T31" fmla="*/ 19 h 22"/>
                  <a:gd name="T32" fmla="*/ 716 w 719"/>
                  <a:gd name="T33" fmla="*/ 19 h 22"/>
                  <a:gd name="T34" fmla="*/ 716 w 719"/>
                  <a:gd name="T35" fmla="*/ 19 h 22"/>
                  <a:gd name="T36" fmla="*/ 718 w 719"/>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9"/>
                  <a:gd name="T58" fmla="*/ 0 h 22"/>
                  <a:gd name="T59" fmla="*/ 719 w 719"/>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9" h="22">
                    <a:moveTo>
                      <a:pt x="718" y="21"/>
                    </a:moveTo>
                    <a:lnTo>
                      <a:pt x="0" y="2"/>
                    </a:lnTo>
                    <a:lnTo>
                      <a:pt x="0" y="0"/>
                    </a:lnTo>
                    <a:lnTo>
                      <a:pt x="716" y="19"/>
                    </a:lnTo>
                    <a:lnTo>
                      <a:pt x="718" y="21"/>
                    </a:lnTo>
                  </a:path>
                </a:pathLst>
              </a:custGeom>
              <a:solidFill>
                <a:srgbClr val="7D7DFF"/>
              </a:solidFill>
              <a:ln w="9525" cap="rnd">
                <a:noFill/>
                <a:round/>
                <a:headEnd/>
                <a:tailEnd/>
              </a:ln>
            </p:spPr>
            <p:txBody>
              <a:bodyPr/>
              <a:lstStyle/>
              <a:p>
                <a:endParaRPr lang="es-ES"/>
              </a:p>
            </p:txBody>
          </p:sp>
          <p:sp>
            <p:nvSpPr>
              <p:cNvPr id="385" name="Freeform 380"/>
              <p:cNvSpPr>
                <a:spLocks noChangeAspect="1"/>
              </p:cNvSpPr>
              <p:nvPr/>
            </p:nvSpPr>
            <p:spPr bwMode="auto">
              <a:xfrm>
                <a:off x="2997636" y="5032505"/>
                <a:ext cx="435139" cy="12777"/>
              </a:xfrm>
              <a:custGeom>
                <a:avLst/>
                <a:gdLst>
                  <a:gd name="T0" fmla="*/ 716 w 717"/>
                  <a:gd name="T1" fmla="*/ 21 h 22"/>
                  <a:gd name="T2" fmla="*/ 0 w 717"/>
                  <a:gd name="T3" fmla="*/ 2 h 22"/>
                  <a:gd name="T4" fmla="*/ 0 w 717"/>
                  <a:gd name="T5" fmla="*/ 2 h 22"/>
                  <a:gd name="T6" fmla="*/ 0 w 717"/>
                  <a:gd name="T7" fmla="*/ 2 h 22"/>
                  <a:gd name="T8" fmla="*/ 0 w 717"/>
                  <a:gd name="T9" fmla="*/ 2 h 22"/>
                  <a:gd name="T10" fmla="*/ 0 w 717"/>
                  <a:gd name="T11" fmla="*/ 2 h 22"/>
                  <a:gd name="T12" fmla="*/ 0 w 717"/>
                  <a:gd name="T13" fmla="*/ 2 h 22"/>
                  <a:gd name="T14" fmla="*/ 0 w 717"/>
                  <a:gd name="T15" fmla="*/ 0 h 22"/>
                  <a:gd name="T16" fmla="*/ 0 w 717"/>
                  <a:gd name="T17" fmla="*/ 0 h 22"/>
                  <a:gd name="T18" fmla="*/ 0 w 717"/>
                  <a:gd name="T19" fmla="*/ 0 h 22"/>
                  <a:gd name="T20" fmla="*/ 716 w 717"/>
                  <a:gd name="T21" fmla="*/ 19 h 22"/>
                  <a:gd name="T22" fmla="*/ 716 w 717"/>
                  <a:gd name="T23" fmla="*/ 19 h 22"/>
                  <a:gd name="T24" fmla="*/ 716 w 717"/>
                  <a:gd name="T25" fmla="*/ 19 h 22"/>
                  <a:gd name="T26" fmla="*/ 716 w 717"/>
                  <a:gd name="T27" fmla="*/ 19 h 22"/>
                  <a:gd name="T28" fmla="*/ 716 w 717"/>
                  <a:gd name="T29" fmla="*/ 19 h 22"/>
                  <a:gd name="T30" fmla="*/ 716 w 717"/>
                  <a:gd name="T31" fmla="*/ 19 h 22"/>
                  <a:gd name="T32" fmla="*/ 716 w 717"/>
                  <a:gd name="T33" fmla="*/ 19 h 22"/>
                  <a:gd name="T34" fmla="*/ 716 w 717"/>
                  <a:gd name="T35" fmla="*/ 19 h 22"/>
                  <a:gd name="T36" fmla="*/ 716 w 71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7"/>
                  <a:gd name="T58" fmla="*/ 0 h 22"/>
                  <a:gd name="T59" fmla="*/ 717 w 71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7" h="22">
                    <a:moveTo>
                      <a:pt x="716" y="21"/>
                    </a:moveTo>
                    <a:lnTo>
                      <a:pt x="0" y="2"/>
                    </a:lnTo>
                    <a:lnTo>
                      <a:pt x="0" y="0"/>
                    </a:lnTo>
                    <a:lnTo>
                      <a:pt x="716" y="19"/>
                    </a:lnTo>
                    <a:lnTo>
                      <a:pt x="716" y="21"/>
                    </a:lnTo>
                  </a:path>
                </a:pathLst>
              </a:custGeom>
              <a:solidFill>
                <a:srgbClr val="7D7DFF"/>
              </a:solidFill>
              <a:ln w="9525" cap="rnd">
                <a:noFill/>
                <a:round/>
                <a:headEnd/>
                <a:tailEnd/>
              </a:ln>
            </p:spPr>
            <p:txBody>
              <a:bodyPr/>
              <a:lstStyle/>
              <a:p>
                <a:endParaRPr lang="es-ES"/>
              </a:p>
            </p:txBody>
          </p:sp>
          <p:sp>
            <p:nvSpPr>
              <p:cNvPr id="386" name="Freeform 381"/>
              <p:cNvSpPr>
                <a:spLocks noChangeAspect="1"/>
              </p:cNvSpPr>
              <p:nvPr/>
            </p:nvSpPr>
            <p:spPr bwMode="auto">
              <a:xfrm>
                <a:off x="2997636" y="5031343"/>
                <a:ext cx="435139" cy="12777"/>
              </a:xfrm>
              <a:custGeom>
                <a:avLst/>
                <a:gdLst>
                  <a:gd name="T0" fmla="*/ 716 w 717"/>
                  <a:gd name="T1" fmla="*/ 21 h 22"/>
                  <a:gd name="T2" fmla="*/ 0 w 717"/>
                  <a:gd name="T3" fmla="*/ 2 h 22"/>
                  <a:gd name="T4" fmla="*/ 0 w 717"/>
                  <a:gd name="T5" fmla="*/ 2 h 22"/>
                  <a:gd name="T6" fmla="*/ 0 w 717"/>
                  <a:gd name="T7" fmla="*/ 2 h 22"/>
                  <a:gd name="T8" fmla="*/ 0 w 717"/>
                  <a:gd name="T9" fmla="*/ 2 h 22"/>
                  <a:gd name="T10" fmla="*/ 0 w 717"/>
                  <a:gd name="T11" fmla="*/ 2 h 22"/>
                  <a:gd name="T12" fmla="*/ 0 w 717"/>
                  <a:gd name="T13" fmla="*/ 2 h 22"/>
                  <a:gd name="T14" fmla="*/ 0 w 717"/>
                  <a:gd name="T15" fmla="*/ 0 h 22"/>
                  <a:gd name="T16" fmla="*/ 2 w 717"/>
                  <a:gd name="T17" fmla="*/ 0 h 22"/>
                  <a:gd name="T18" fmla="*/ 2 w 717"/>
                  <a:gd name="T19" fmla="*/ 0 h 22"/>
                  <a:gd name="T20" fmla="*/ 714 w 717"/>
                  <a:gd name="T21" fmla="*/ 17 h 22"/>
                  <a:gd name="T22" fmla="*/ 714 w 717"/>
                  <a:gd name="T23" fmla="*/ 19 h 22"/>
                  <a:gd name="T24" fmla="*/ 714 w 717"/>
                  <a:gd name="T25" fmla="*/ 19 h 22"/>
                  <a:gd name="T26" fmla="*/ 714 w 717"/>
                  <a:gd name="T27" fmla="*/ 19 h 22"/>
                  <a:gd name="T28" fmla="*/ 714 w 717"/>
                  <a:gd name="T29" fmla="*/ 19 h 22"/>
                  <a:gd name="T30" fmla="*/ 714 w 717"/>
                  <a:gd name="T31" fmla="*/ 19 h 22"/>
                  <a:gd name="T32" fmla="*/ 714 w 717"/>
                  <a:gd name="T33" fmla="*/ 19 h 22"/>
                  <a:gd name="T34" fmla="*/ 714 w 717"/>
                  <a:gd name="T35" fmla="*/ 19 h 22"/>
                  <a:gd name="T36" fmla="*/ 716 w 717"/>
                  <a:gd name="T37" fmla="*/ 21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7"/>
                  <a:gd name="T58" fmla="*/ 0 h 22"/>
                  <a:gd name="T59" fmla="*/ 717 w 717"/>
                  <a:gd name="T60" fmla="*/ 22 h 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7" h="22">
                    <a:moveTo>
                      <a:pt x="716" y="21"/>
                    </a:moveTo>
                    <a:lnTo>
                      <a:pt x="0" y="2"/>
                    </a:lnTo>
                    <a:lnTo>
                      <a:pt x="0" y="0"/>
                    </a:lnTo>
                    <a:lnTo>
                      <a:pt x="2" y="0"/>
                    </a:lnTo>
                    <a:lnTo>
                      <a:pt x="714" y="17"/>
                    </a:lnTo>
                    <a:lnTo>
                      <a:pt x="714" y="19"/>
                    </a:lnTo>
                    <a:lnTo>
                      <a:pt x="716" y="21"/>
                    </a:lnTo>
                  </a:path>
                </a:pathLst>
              </a:custGeom>
              <a:solidFill>
                <a:srgbClr val="7D7DFF"/>
              </a:solidFill>
              <a:ln w="9525" cap="rnd">
                <a:noFill/>
                <a:round/>
                <a:headEnd/>
                <a:tailEnd/>
              </a:ln>
            </p:spPr>
            <p:txBody>
              <a:bodyPr/>
              <a:lstStyle/>
              <a:p>
                <a:endParaRPr lang="es-ES"/>
              </a:p>
            </p:txBody>
          </p:sp>
          <p:sp>
            <p:nvSpPr>
              <p:cNvPr id="387" name="Freeform 382"/>
              <p:cNvSpPr>
                <a:spLocks noChangeAspect="1"/>
              </p:cNvSpPr>
              <p:nvPr/>
            </p:nvSpPr>
            <p:spPr bwMode="auto">
              <a:xfrm>
                <a:off x="2998849" y="5030182"/>
                <a:ext cx="432712" cy="11616"/>
              </a:xfrm>
              <a:custGeom>
                <a:avLst/>
                <a:gdLst>
                  <a:gd name="T0" fmla="*/ 712 w 713"/>
                  <a:gd name="T1" fmla="*/ 19 h 20"/>
                  <a:gd name="T2" fmla="*/ 0 w 713"/>
                  <a:gd name="T3" fmla="*/ 2 h 20"/>
                  <a:gd name="T4" fmla="*/ 0 w 713"/>
                  <a:gd name="T5" fmla="*/ 2 h 20"/>
                  <a:gd name="T6" fmla="*/ 0 w 713"/>
                  <a:gd name="T7" fmla="*/ 2 h 20"/>
                  <a:gd name="T8" fmla="*/ 0 w 713"/>
                  <a:gd name="T9" fmla="*/ 2 h 20"/>
                  <a:gd name="T10" fmla="*/ 0 w 713"/>
                  <a:gd name="T11" fmla="*/ 2 h 20"/>
                  <a:gd name="T12" fmla="*/ 0 w 713"/>
                  <a:gd name="T13" fmla="*/ 2 h 20"/>
                  <a:gd name="T14" fmla="*/ 0 w 713"/>
                  <a:gd name="T15" fmla="*/ 0 h 20"/>
                  <a:gd name="T16" fmla="*/ 0 w 713"/>
                  <a:gd name="T17" fmla="*/ 0 h 20"/>
                  <a:gd name="T18" fmla="*/ 0 w 713"/>
                  <a:gd name="T19" fmla="*/ 0 h 20"/>
                  <a:gd name="T20" fmla="*/ 712 w 713"/>
                  <a:gd name="T21" fmla="*/ 17 h 20"/>
                  <a:gd name="T22" fmla="*/ 712 w 713"/>
                  <a:gd name="T23" fmla="*/ 19 h 20"/>
                  <a:gd name="T24" fmla="*/ 712 w 713"/>
                  <a:gd name="T25" fmla="*/ 19 h 20"/>
                  <a:gd name="T26" fmla="*/ 712 w 713"/>
                  <a:gd name="T27" fmla="*/ 19 h 20"/>
                  <a:gd name="T28" fmla="*/ 712 w 713"/>
                  <a:gd name="T29" fmla="*/ 19 h 20"/>
                  <a:gd name="T30" fmla="*/ 712 w 713"/>
                  <a:gd name="T31" fmla="*/ 19 h 20"/>
                  <a:gd name="T32" fmla="*/ 712 w 713"/>
                  <a:gd name="T33" fmla="*/ 19 h 20"/>
                  <a:gd name="T34" fmla="*/ 712 w 713"/>
                  <a:gd name="T35" fmla="*/ 19 h 20"/>
                  <a:gd name="T36" fmla="*/ 712 w 713"/>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3"/>
                  <a:gd name="T58" fmla="*/ 0 h 20"/>
                  <a:gd name="T59" fmla="*/ 713 w 713"/>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3" h="20">
                    <a:moveTo>
                      <a:pt x="712" y="19"/>
                    </a:moveTo>
                    <a:lnTo>
                      <a:pt x="0" y="2"/>
                    </a:lnTo>
                    <a:lnTo>
                      <a:pt x="0" y="0"/>
                    </a:lnTo>
                    <a:lnTo>
                      <a:pt x="712" y="17"/>
                    </a:lnTo>
                    <a:lnTo>
                      <a:pt x="712" y="19"/>
                    </a:lnTo>
                  </a:path>
                </a:pathLst>
              </a:custGeom>
              <a:solidFill>
                <a:srgbClr val="7E7EFF"/>
              </a:solidFill>
              <a:ln w="9525" cap="rnd">
                <a:noFill/>
                <a:round/>
                <a:headEnd/>
                <a:tailEnd/>
              </a:ln>
            </p:spPr>
            <p:txBody>
              <a:bodyPr/>
              <a:lstStyle/>
              <a:p>
                <a:endParaRPr lang="es-ES"/>
              </a:p>
            </p:txBody>
          </p:sp>
          <p:sp>
            <p:nvSpPr>
              <p:cNvPr id="388" name="Freeform 383"/>
              <p:cNvSpPr>
                <a:spLocks noChangeAspect="1"/>
              </p:cNvSpPr>
              <p:nvPr/>
            </p:nvSpPr>
            <p:spPr bwMode="auto">
              <a:xfrm>
                <a:off x="2998849" y="5029020"/>
                <a:ext cx="432712" cy="11616"/>
              </a:xfrm>
              <a:custGeom>
                <a:avLst/>
                <a:gdLst>
                  <a:gd name="T0" fmla="*/ 712 w 713"/>
                  <a:gd name="T1" fmla="*/ 19 h 20"/>
                  <a:gd name="T2" fmla="*/ 0 w 713"/>
                  <a:gd name="T3" fmla="*/ 2 h 20"/>
                  <a:gd name="T4" fmla="*/ 0 w 713"/>
                  <a:gd name="T5" fmla="*/ 2 h 20"/>
                  <a:gd name="T6" fmla="*/ 0 w 713"/>
                  <a:gd name="T7" fmla="*/ 2 h 20"/>
                  <a:gd name="T8" fmla="*/ 0 w 713"/>
                  <a:gd name="T9" fmla="*/ 2 h 20"/>
                  <a:gd name="T10" fmla="*/ 0 w 713"/>
                  <a:gd name="T11" fmla="*/ 2 h 20"/>
                  <a:gd name="T12" fmla="*/ 0 w 713"/>
                  <a:gd name="T13" fmla="*/ 2 h 20"/>
                  <a:gd name="T14" fmla="*/ 0 w 713"/>
                  <a:gd name="T15" fmla="*/ 0 h 20"/>
                  <a:gd name="T16" fmla="*/ 0 w 713"/>
                  <a:gd name="T17" fmla="*/ 0 h 20"/>
                  <a:gd name="T18" fmla="*/ 0 w 713"/>
                  <a:gd name="T19" fmla="*/ 0 h 20"/>
                  <a:gd name="T20" fmla="*/ 710 w 713"/>
                  <a:gd name="T21" fmla="*/ 17 h 20"/>
                  <a:gd name="T22" fmla="*/ 710 w 713"/>
                  <a:gd name="T23" fmla="*/ 19 h 20"/>
                  <a:gd name="T24" fmla="*/ 710 w 713"/>
                  <a:gd name="T25" fmla="*/ 19 h 20"/>
                  <a:gd name="T26" fmla="*/ 710 w 713"/>
                  <a:gd name="T27" fmla="*/ 19 h 20"/>
                  <a:gd name="T28" fmla="*/ 710 w 713"/>
                  <a:gd name="T29" fmla="*/ 19 h 20"/>
                  <a:gd name="T30" fmla="*/ 710 w 713"/>
                  <a:gd name="T31" fmla="*/ 19 h 20"/>
                  <a:gd name="T32" fmla="*/ 710 w 713"/>
                  <a:gd name="T33" fmla="*/ 19 h 20"/>
                  <a:gd name="T34" fmla="*/ 710 w 713"/>
                  <a:gd name="T35" fmla="*/ 19 h 20"/>
                  <a:gd name="T36" fmla="*/ 712 w 713"/>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3"/>
                  <a:gd name="T58" fmla="*/ 0 h 20"/>
                  <a:gd name="T59" fmla="*/ 713 w 713"/>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3" h="20">
                    <a:moveTo>
                      <a:pt x="712" y="19"/>
                    </a:moveTo>
                    <a:lnTo>
                      <a:pt x="0" y="2"/>
                    </a:lnTo>
                    <a:lnTo>
                      <a:pt x="0" y="0"/>
                    </a:lnTo>
                    <a:lnTo>
                      <a:pt x="710" y="17"/>
                    </a:lnTo>
                    <a:lnTo>
                      <a:pt x="710" y="19"/>
                    </a:lnTo>
                    <a:lnTo>
                      <a:pt x="712" y="19"/>
                    </a:lnTo>
                  </a:path>
                </a:pathLst>
              </a:custGeom>
              <a:solidFill>
                <a:srgbClr val="7E7EFF"/>
              </a:solidFill>
              <a:ln w="9525" cap="rnd">
                <a:noFill/>
                <a:round/>
                <a:headEnd/>
                <a:tailEnd/>
              </a:ln>
            </p:spPr>
            <p:txBody>
              <a:bodyPr/>
              <a:lstStyle/>
              <a:p>
                <a:endParaRPr lang="es-ES"/>
              </a:p>
            </p:txBody>
          </p:sp>
          <p:sp>
            <p:nvSpPr>
              <p:cNvPr id="389" name="Freeform 384"/>
              <p:cNvSpPr>
                <a:spLocks noChangeAspect="1"/>
              </p:cNvSpPr>
              <p:nvPr/>
            </p:nvSpPr>
            <p:spPr bwMode="auto">
              <a:xfrm>
                <a:off x="2998849" y="5027858"/>
                <a:ext cx="431498" cy="11616"/>
              </a:xfrm>
              <a:custGeom>
                <a:avLst/>
                <a:gdLst>
                  <a:gd name="T0" fmla="*/ 710 w 711"/>
                  <a:gd name="T1" fmla="*/ 19 h 20"/>
                  <a:gd name="T2" fmla="*/ 0 w 711"/>
                  <a:gd name="T3" fmla="*/ 2 h 20"/>
                  <a:gd name="T4" fmla="*/ 0 w 711"/>
                  <a:gd name="T5" fmla="*/ 2 h 20"/>
                  <a:gd name="T6" fmla="*/ 0 w 711"/>
                  <a:gd name="T7" fmla="*/ 2 h 20"/>
                  <a:gd name="T8" fmla="*/ 0 w 711"/>
                  <a:gd name="T9" fmla="*/ 2 h 20"/>
                  <a:gd name="T10" fmla="*/ 0 w 711"/>
                  <a:gd name="T11" fmla="*/ 2 h 20"/>
                  <a:gd name="T12" fmla="*/ 0 w 711"/>
                  <a:gd name="T13" fmla="*/ 2 h 20"/>
                  <a:gd name="T14" fmla="*/ 0 w 711"/>
                  <a:gd name="T15" fmla="*/ 0 h 20"/>
                  <a:gd name="T16" fmla="*/ 0 w 711"/>
                  <a:gd name="T17" fmla="*/ 0 h 20"/>
                  <a:gd name="T18" fmla="*/ 2 w 711"/>
                  <a:gd name="T19" fmla="*/ 0 h 20"/>
                  <a:gd name="T20" fmla="*/ 708 w 711"/>
                  <a:gd name="T21" fmla="*/ 17 h 20"/>
                  <a:gd name="T22" fmla="*/ 710 w 711"/>
                  <a:gd name="T23" fmla="*/ 19 h 20"/>
                  <a:gd name="T24" fmla="*/ 710 w 711"/>
                  <a:gd name="T25" fmla="*/ 19 h 20"/>
                  <a:gd name="T26" fmla="*/ 710 w 711"/>
                  <a:gd name="T27" fmla="*/ 19 h 20"/>
                  <a:gd name="T28" fmla="*/ 710 w 711"/>
                  <a:gd name="T29" fmla="*/ 19 h 20"/>
                  <a:gd name="T30" fmla="*/ 710 w 711"/>
                  <a:gd name="T31" fmla="*/ 19 h 20"/>
                  <a:gd name="T32" fmla="*/ 710 w 711"/>
                  <a:gd name="T33" fmla="*/ 19 h 20"/>
                  <a:gd name="T34" fmla="*/ 710 w 711"/>
                  <a:gd name="T35" fmla="*/ 19 h 20"/>
                  <a:gd name="T36" fmla="*/ 710 w 711"/>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1"/>
                  <a:gd name="T58" fmla="*/ 0 h 20"/>
                  <a:gd name="T59" fmla="*/ 711 w 711"/>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1" h="20">
                    <a:moveTo>
                      <a:pt x="710" y="19"/>
                    </a:moveTo>
                    <a:lnTo>
                      <a:pt x="0" y="2"/>
                    </a:lnTo>
                    <a:lnTo>
                      <a:pt x="0" y="0"/>
                    </a:lnTo>
                    <a:lnTo>
                      <a:pt x="2" y="0"/>
                    </a:lnTo>
                    <a:lnTo>
                      <a:pt x="708" y="17"/>
                    </a:lnTo>
                    <a:lnTo>
                      <a:pt x="710" y="19"/>
                    </a:lnTo>
                  </a:path>
                </a:pathLst>
              </a:custGeom>
              <a:solidFill>
                <a:srgbClr val="7E7EFF"/>
              </a:solidFill>
              <a:ln w="9525" cap="rnd">
                <a:noFill/>
                <a:round/>
                <a:headEnd/>
                <a:tailEnd/>
              </a:ln>
            </p:spPr>
            <p:txBody>
              <a:bodyPr/>
              <a:lstStyle/>
              <a:p>
                <a:endParaRPr lang="es-ES"/>
              </a:p>
            </p:txBody>
          </p:sp>
          <p:sp>
            <p:nvSpPr>
              <p:cNvPr id="390" name="Freeform 385"/>
              <p:cNvSpPr>
                <a:spLocks noChangeAspect="1"/>
              </p:cNvSpPr>
              <p:nvPr/>
            </p:nvSpPr>
            <p:spPr bwMode="auto">
              <a:xfrm>
                <a:off x="3000063" y="5026697"/>
                <a:ext cx="429070" cy="11616"/>
              </a:xfrm>
              <a:custGeom>
                <a:avLst/>
                <a:gdLst>
                  <a:gd name="T0" fmla="*/ 706 w 707"/>
                  <a:gd name="T1" fmla="*/ 19 h 20"/>
                  <a:gd name="T2" fmla="*/ 0 w 707"/>
                  <a:gd name="T3" fmla="*/ 2 h 20"/>
                  <a:gd name="T4" fmla="*/ 0 w 707"/>
                  <a:gd name="T5" fmla="*/ 2 h 20"/>
                  <a:gd name="T6" fmla="*/ 0 w 707"/>
                  <a:gd name="T7" fmla="*/ 2 h 20"/>
                  <a:gd name="T8" fmla="*/ 0 w 707"/>
                  <a:gd name="T9" fmla="*/ 2 h 20"/>
                  <a:gd name="T10" fmla="*/ 0 w 707"/>
                  <a:gd name="T11" fmla="*/ 2 h 20"/>
                  <a:gd name="T12" fmla="*/ 0 w 707"/>
                  <a:gd name="T13" fmla="*/ 2 h 20"/>
                  <a:gd name="T14" fmla="*/ 0 w 707"/>
                  <a:gd name="T15" fmla="*/ 0 h 20"/>
                  <a:gd name="T16" fmla="*/ 0 w 707"/>
                  <a:gd name="T17" fmla="*/ 0 h 20"/>
                  <a:gd name="T18" fmla="*/ 0 w 707"/>
                  <a:gd name="T19" fmla="*/ 0 h 20"/>
                  <a:gd name="T20" fmla="*/ 706 w 707"/>
                  <a:gd name="T21" fmla="*/ 17 h 20"/>
                  <a:gd name="T22" fmla="*/ 706 w 707"/>
                  <a:gd name="T23" fmla="*/ 19 h 20"/>
                  <a:gd name="T24" fmla="*/ 706 w 707"/>
                  <a:gd name="T25" fmla="*/ 19 h 20"/>
                  <a:gd name="T26" fmla="*/ 706 w 707"/>
                  <a:gd name="T27" fmla="*/ 19 h 20"/>
                  <a:gd name="T28" fmla="*/ 706 w 707"/>
                  <a:gd name="T29" fmla="*/ 19 h 20"/>
                  <a:gd name="T30" fmla="*/ 706 w 707"/>
                  <a:gd name="T31" fmla="*/ 19 h 20"/>
                  <a:gd name="T32" fmla="*/ 706 w 707"/>
                  <a:gd name="T33" fmla="*/ 19 h 20"/>
                  <a:gd name="T34" fmla="*/ 706 w 707"/>
                  <a:gd name="T35" fmla="*/ 19 h 20"/>
                  <a:gd name="T36" fmla="*/ 706 w 707"/>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7"/>
                  <a:gd name="T58" fmla="*/ 0 h 20"/>
                  <a:gd name="T59" fmla="*/ 707 w 707"/>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7" h="20">
                    <a:moveTo>
                      <a:pt x="706" y="19"/>
                    </a:moveTo>
                    <a:lnTo>
                      <a:pt x="0" y="2"/>
                    </a:lnTo>
                    <a:lnTo>
                      <a:pt x="0" y="0"/>
                    </a:lnTo>
                    <a:lnTo>
                      <a:pt x="706" y="17"/>
                    </a:lnTo>
                    <a:lnTo>
                      <a:pt x="706" y="19"/>
                    </a:lnTo>
                  </a:path>
                </a:pathLst>
              </a:custGeom>
              <a:solidFill>
                <a:srgbClr val="7E7EFF"/>
              </a:solidFill>
              <a:ln w="9525" cap="rnd">
                <a:noFill/>
                <a:round/>
                <a:headEnd/>
                <a:tailEnd/>
              </a:ln>
            </p:spPr>
            <p:txBody>
              <a:bodyPr/>
              <a:lstStyle/>
              <a:p>
                <a:endParaRPr lang="es-ES"/>
              </a:p>
            </p:txBody>
          </p:sp>
          <p:sp>
            <p:nvSpPr>
              <p:cNvPr id="391" name="Freeform 386"/>
              <p:cNvSpPr>
                <a:spLocks noChangeAspect="1"/>
              </p:cNvSpPr>
              <p:nvPr/>
            </p:nvSpPr>
            <p:spPr bwMode="auto">
              <a:xfrm>
                <a:off x="3000063" y="5025535"/>
                <a:ext cx="429070" cy="11616"/>
              </a:xfrm>
              <a:custGeom>
                <a:avLst/>
                <a:gdLst>
                  <a:gd name="T0" fmla="*/ 706 w 707"/>
                  <a:gd name="T1" fmla="*/ 19 h 20"/>
                  <a:gd name="T2" fmla="*/ 0 w 707"/>
                  <a:gd name="T3" fmla="*/ 2 h 20"/>
                  <a:gd name="T4" fmla="*/ 0 w 707"/>
                  <a:gd name="T5" fmla="*/ 2 h 20"/>
                  <a:gd name="T6" fmla="*/ 0 w 707"/>
                  <a:gd name="T7" fmla="*/ 2 h 20"/>
                  <a:gd name="T8" fmla="*/ 0 w 707"/>
                  <a:gd name="T9" fmla="*/ 2 h 20"/>
                  <a:gd name="T10" fmla="*/ 0 w 707"/>
                  <a:gd name="T11" fmla="*/ 2 h 20"/>
                  <a:gd name="T12" fmla="*/ 0 w 707"/>
                  <a:gd name="T13" fmla="*/ 2 h 20"/>
                  <a:gd name="T14" fmla="*/ 0 w 707"/>
                  <a:gd name="T15" fmla="*/ 0 h 20"/>
                  <a:gd name="T16" fmla="*/ 0 w 707"/>
                  <a:gd name="T17" fmla="*/ 0 h 20"/>
                  <a:gd name="T18" fmla="*/ 0 w 707"/>
                  <a:gd name="T19" fmla="*/ 0 h 20"/>
                  <a:gd name="T20" fmla="*/ 704 w 707"/>
                  <a:gd name="T21" fmla="*/ 18 h 20"/>
                  <a:gd name="T22" fmla="*/ 704 w 707"/>
                  <a:gd name="T23" fmla="*/ 19 h 20"/>
                  <a:gd name="T24" fmla="*/ 704 w 707"/>
                  <a:gd name="T25" fmla="*/ 19 h 20"/>
                  <a:gd name="T26" fmla="*/ 706 w 707"/>
                  <a:gd name="T27" fmla="*/ 19 h 20"/>
                  <a:gd name="T28" fmla="*/ 706 w 707"/>
                  <a:gd name="T29" fmla="*/ 19 h 20"/>
                  <a:gd name="T30" fmla="*/ 706 w 707"/>
                  <a:gd name="T31" fmla="*/ 19 h 20"/>
                  <a:gd name="T32" fmla="*/ 706 w 707"/>
                  <a:gd name="T33" fmla="*/ 19 h 20"/>
                  <a:gd name="T34" fmla="*/ 706 w 707"/>
                  <a:gd name="T35" fmla="*/ 19 h 20"/>
                  <a:gd name="T36" fmla="*/ 706 w 707"/>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7"/>
                  <a:gd name="T58" fmla="*/ 0 h 20"/>
                  <a:gd name="T59" fmla="*/ 707 w 707"/>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7" h="20">
                    <a:moveTo>
                      <a:pt x="706" y="19"/>
                    </a:moveTo>
                    <a:lnTo>
                      <a:pt x="0" y="2"/>
                    </a:lnTo>
                    <a:lnTo>
                      <a:pt x="0" y="0"/>
                    </a:lnTo>
                    <a:lnTo>
                      <a:pt x="704" y="18"/>
                    </a:lnTo>
                    <a:lnTo>
                      <a:pt x="704" y="19"/>
                    </a:lnTo>
                    <a:lnTo>
                      <a:pt x="706" y="19"/>
                    </a:lnTo>
                  </a:path>
                </a:pathLst>
              </a:custGeom>
              <a:solidFill>
                <a:srgbClr val="7E7EFF"/>
              </a:solidFill>
              <a:ln w="9525" cap="rnd">
                <a:noFill/>
                <a:round/>
                <a:headEnd/>
                <a:tailEnd/>
              </a:ln>
            </p:spPr>
            <p:txBody>
              <a:bodyPr/>
              <a:lstStyle/>
              <a:p>
                <a:endParaRPr lang="es-ES"/>
              </a:p>
            </p:txBody>
          </p:sp>
          <p:sp>
            <p:nvSpPr>
              <p:cNvPr id="392" name="Freeform 387"/>
              <p:cNvSpPr>
                <a:spLocks noChangeAspect="1"/>
              </p:cNvSpPr>
              <p:nvPr/>
            </p:nvSpPr>
            <p:spPr bwMode="auto">
              <a:xfrm>
                <a:off x="3000063" y="5024374"/>
                <a:ext cx="427857" cy="12197"/>
              </a:xfrm>
              <a:custGeom>
                <a:avLst/>
                <a:gdLst>
                  <a:gd name="T0" fmla="*/ 704 w 705"/>
                  <a:gd name="T1" fmla="*/ 20 h 21"/>
                  <a:gd name="T2" fmla="*/ 0 w 705"/>
                  <a:gd name="T3" fmla="*/ 2 h 21"/>
                  <a:gd name="T4" fmla="*/ 0 w 705"/>
                  <a:gd name="T5" fmla="*/ 2 h 21"/>
                  <a:gd name="T6" fmla="*/ 0 w 705"/>
                  <a:gd name="T7" fmla="*/ 2 h 21"/>
                  <a:gd name="T8" fmla="*/ 0 w 705"/>
                  <a:gd name="T9" fmla="*/ 2 h 21"/>
                  <a:gd name="T10" fmla="*/ 0 w 705"/>
                  <a:gd name="T11" fmla="*/ 2 h 21"/>
                  <a:gd name="T12" fmla="*/ 0 w 705"/>
                  <a:gd name="T13" fmla="*/ 2 h 21"/>
                  <a:gd name="T14" fmla="*/ 0 w 705"/>
                  <a:gd name="T15" fmla="*/ 0 h 21"/>
                  <a:gd name="T16" fmla="*/ 0 w 705"/>
                  <a:gd name="T17" fmla="*/ 0 h 21"/>
                  <a:gd name="T18" fmla="*/ 2 w 705"/>
                  <a:gd name="T19" fmla="*/ 0 h 21"/>
                  <a:gd name="T20" fmla="*/ 704 w 705"/>
                  <a:gd name="T21" fmla="*/ 18 h 21"/>
                  <a:gd name="T22" fmla="*/ 704 w 705"/>
                  <a:gd name="T23" fmla="*/ 20 h 21"/>
                  <a:gd name="T24" fmla="*/ 704 w 705"/>
                  <a:gd name="T25" fmla="*/ 20 h 21"/>
                  <a:gd name="T26" fmla="*/ 704 w 705"/>
                  <a:gd name="T27" fmla="*/ 20 h 21"/>
                  <a:gd name="T28" fmla="*/ 704 w 705"/>
                  <a:gd name="T29" fmla="*/ 20 h 21"/>
                  <a:gd name="T30" fmla="*/ 704 w 705"/>
                  <a:gd name="T31" fmla="*/ 20 h 21"/>
                  <a:gd name="T32" fmla="*/ 704 w 705"/>
                  <a:gd name="T33" fmla="*/ 20 h 21"/>
                  <a:gd name="T34" fmla="*/ 704 w 705"/>
                  <a:gd name="T35" fmla="*/ 20 h 21"/>
                  <a:gd name="T36" fmla="*/ 704 w 705"/>
                  <a:gd name="T37" fmla="*/ 2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5"/>
                  <a:gd name="T58" fmla="*/ 0 h 21"/>
                  <a:gd name="T59" fmla="*/ 705 w 705"/>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5" h="21">
                    <a:moveTo>
                      <a:pt x="704" y="20"/>
                    </a:moveTo>
                    <a:lnTo>
                      <a:pt x="0" y="2"/>
                    </a:lnTo>
                    <a:lnTo>
                      <a:pt x="0" y="0"/>
                    </a:lnTo>
                    <a:lnTo>
                      <a:pt x="2" y="0"/>
                    </a:lnTo>
                    <a:lnTo>
                      <a:pt x="704" y="18"/>
                    </a:lnTo>
                    <a:lnTo>
                      <a:pt x="704" y="20"/>
                    </a:lnTo>
                  </a:path>
                </a:pathLst>
              </a:custGeom>
              <a:solidFill>
                <a:srgbClr val="7F7FFF"/>
              </a:solidFill>
              <a:ln w="9525" cap="rnd">
                <a:noFill/>
                <a:round/>
                <a:headEnd/>
                <a:tailEnd/>
              </a:ln>
            </p:spPr>
            <p:txBody>
              <a:bodyPr/>
              <a:lstStyle/>
              <a:p>
                <a:endParaRPr lang="es-ES"/>
              </a:p>
            </p:txBody>
          </p:sp>
          <p:sp>
            <p:nvSpPr>
              <p:cNvPr id="393" name="Freeform 388"/>
              <p:cNvSpPr>
                <a:spLocks noChangeAspect="1"/>
              </p:cNvSpPr>
              <p:nvPr/>
            </p:nvSpPr>
            <p:spPr bwMode="auto">
              <a:xfrm>
                <a:off x="3001277" y="5023212"/>
                <a:ext cx="426643" cy="12197"/>
              </a:xfrm>
              <a:custGeom>
                <a:avLst/>
                <a:gdLst>
                  <a:gd name="T0" fmla="*/ 702 w 703"/>
                  <a:gd name="T1" fmla="*/ 20 h 21"/>
                  <a:gd name="T2" fmla="*/ 0 w 703"/>
                  <a:gd name="T3" fmla="*/ 2 h 21"/>
                  <a:gd name="T4" fmla="*/ 0 w 703"/>
                  <a:gd name="T5" fmla="*/ 2 h 21"/>
                  <a:gd name="T6" fmla="*/ 0 w 703"/>
                  <a:gd name="T7" fmla="*/ 2 h 21"/>
                  <a:gd name="T8" fmla="*/ 0 w 703"/>
                  <a:gd name="T9" fmla="*/ 2 h 21"/>
                  <a:gd name="T10" fmla="*/ 0 w 703"/>
                  <a:gd name="T11" fmla="*/ 2 h 21"/>
                  <a:gd name="T12" fmla="*/ 0 w 703"/>
                  <a:gd name="T13" fmla="*/ 2 h 21"/>
                  <a:gd name="T14" fmla="*/ 0 w 703"/>
                  <a:gd name="T15" fmla="*/ 0 h 21"/>
                  <a:gd name="T16" fmla="*/ 0 w 703"/>
                  <a:gd name="T17" fmla="*/ 0 h 21"/>
                  <a:gd name="T18" fmla="*/ 0 w 703"/>
                  <a:gd name="T19" fmla="*/ 0 h 21"/>
                  <a:gd name="T20" fmla="*/ 701 w 703"/>
                  <a:gd name="T21" fmla="*/ 18 h 21"/>
                  <a:gd name="T22" fmla="*/ 701 w 703"/>
                  <a:gd name="T23" fmla="*/ 18 h 21"/>
                  <a:gd name="T24" fmla="*/ 701 w 703"/>
                  <a:gd name="T25" fmla="*/ 20 h 21"/>
                  <a:gd name="T26" fmla="*/ 701 w 703"/>
                  <a:gd name="T27" fmla="*/ 20 h 21"/>
                  <a:gd name="T28" fmla="*/ 701 w 703"/>
                  <a:gd name="T29" fmla="*/ 20 h 21"/>
                  <a:gd name="T30" fmla="*/ 702 w 703"/>
                  <a:gd name="T31" fmla="*/ 20 h 21"/>
                  <a:gd name="T32" fmla="*/ 702 w 703"/>
                  <a:gd name="T33" fmla="*/ 20 h 21"/>
                  <a:gd name="T34" fmla="*/ 702 w 703"/>
                  <a:gd name="T35" fmla="*/ 20 h 21"/>
                  <a:gd name="T36" fmla="*/ 702 w 703"/>
                  <a:gd name="T37" fmla="*/ 2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3"/>
                  <a:gd name="T58" fmla="*/ 0 h 21"/>
                  <a:gd name="T59" fmla="*/ 703 w 703"/>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3" h="21">
                    <a:moveTo>
                      <a:pt x="702" y="20"/>
                    </a:moveTo>
                    <a:lnTo>
                      <a:pt x="0" y="2"/>
                    </a:lnTo>
                    <a:lnTo>
                      <a:pt x="0" y="0"/>
                    </a:lnTo>
                    <a:lnTo>
                      <a:pt x="701" y="18"/>
                    </a:lnTo>
                    <a:lnTo>
                      <a:pt x="701" y="20"/>
                    </a:lnTo>
                    <a:lnTo>
                      <a:pt x="702" y="20"/>
                    </a:lnTo>
                  </a:path>
                </a:pathLst>
              </a:custGeom>
              <a:solidFill>
                <a:srgbClr val="7F7FFF"/>
              </a:solidFill>
              <a:ln w="9525" cap="rnd">
                <a:noFill/>
                <a:round/>
                <a:headEnd/>
                <a:tailEnd/>
              </a:ln>
            </p:spPr>
            <p:txBody>
              <a:bodyPr/>
              <a:lstStyle/>
              <a:p>
                <a:endParaRPr lang="es-ES"/>
              </a:p>
            </p:txBody>
          </p:sp>
          <p:sp>
            <p:nvSpPr>
              <p:cNvPr id="394" name="Freeform 389"/>
              <p:cNvSpPr>
                <a:spLocks noChangeAspect="1"/>
              </p:cNvSpPr>
              <p:nvPr/>
            </p:nvSpPr>
            <p:spPr bwMode="auto">
              <a:xfrm>
                <a:off x="3001277" y="5022631"/>
                <a:ext cx="426036" cy="11616"/>
              </a:xfrm>
              <a:custGeom>
                <a:avLst/>
                <a:gdLst>
                  <a:gd name="T0" fmla="*/ 701 w 702"/>
                  <a:gd name="T1" fmla="*/ 19 h 20"/>
                  <a:gd name="T2" fmla="*/ 0 w 702"/>
                  <a:gd name="T3" fmla="*/ 1 h 20"/>
                  <a:gd name="T4" fmla="*/ 0 w 702"/>
                  <a:gd name="T5" fmla="*/ 1 h 20"/>
                  <a:gd name="T6" fmla="*/ 0 w 702"/>
                  <a:gd name="T7" fmla="*/ 1 h 20"/>
                  <a:gd name="T8" fmla="*/ 0 w 702"/>
                  <a:gd name="T9" fmla="*/ 1 h 20"/>
                  <a:gd name="T10" fmla="*/ 0 w 702"/>
                  <a:gd name="T11" fmla="*/ 1 h 20"/>
                  <a:gd name="T12" fmla="*/ 0 w 702"/>
                  <a:gd name="T13" fmla="*/ 1 h 20"/>
                  <a:gd name="T14" fmla="*/ 0 w 702"/>
                  <a:gd name="T15" fmla="*/ 0 h 20"/>
                  <a:gd name="T16" fmla="*/ 0 w 702"/>
                  <a:gd name="T17" fmla="*/ 0 h 20"/>
                  <a:gd name="T18" fmla="*/ 0 w 702"/>
                  <a:gd name="T19" fmla="*/ 0 h 20"/>
                  <a:gd name="T20" fmla="*/ 701 w 702"/>
                  <a:gd name="T21" fmla="*/ 17 h 20"/>
                  <a:gd name="T22" fmla="*/ 701 w 702"/>
                  <a:gd name="T23" fmla="*/ 17 h 20"/>
                  <a:gd name="T24" fmla="*/ 701 w 702"/>
                  <a:gd name="T25" fmla="*/ 19 h 20"/>
                  <a:gd name="T26" fmla="*/ 701 w 702"/>
                  <a:gd name="T27" fmla="*/ 19 h 20"/>
                  <a:gd name="T28" fmla="*/ 701 w 702"/>
                  <a:gd name="T29" fmla="*/ 19 h 20"/>
                  <a:gd name="T30" fmla="*/ 701 w 702"/>
                  <a:gd name="T31" fmla="*/ 19 h 20"/>
                  <a:gd name="T32" fmla="*/ 701 w 702"/>
                  <a:gd name="T33" fmla="*/ 19 h 20"/>
                  <a:gd name="T34" fmla="*/ 701 w 702"/>
                  <a:gd name="T35" fmla="*/ 19 h 20"/>
                  <a:gd name="T36" fmla="*/ 701 w 70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2"/>
                  <a:gd name="T58" fmla="*/ 0 h 20"/>
                  <a:gd name="T59" fmla="*/ 702 w 70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2" h="20">
                    <a:moveTo>
                      <a:pt x="701" y="19"/>
                    </a:moveTo>
                    <a:lnTo>
                      <a:pt x="0" y="1"/>
                    </a:lnTo>
                    <a:lnTo>
                      <a:pt x="0" y="0"/>
                    </a:lnTo>
                    <a:lnTo>
                      <a:pt x="701" y="17"/>
                    </a:lnTo>
                    <a:lnTo>
                      <a:pt x="701" y="19"/>
                    </a:lnTo>
                  </a:path>
                </a:pathLst>
              </a:custGeom>
              <a:solidFill>
                <a:srgbClr val="7F7FFF"/>
              </a:solidFill>
              <a:ln w="9525" cap="rnd">
                <a:noFill/>
                <a:round/>
                <a:headEnd/>
                <a:tailEnd/>
              </a:ln>
            </p:spPr>
            <p:txBody>
              <a:bodyPr/>
              <a:lstStyle/>
              <a:p>
                <a:endParaRPr lang="es-ES"/>
              </a:p>
            </p:txBody>
          </p:sp>
          <p:sp>
            <p:nvSpPr>
              <p:cNvPr id="395" name="Freeform 390"/>
              <p:cNvSpPr>
                <a:spLocks noChangeAspect="1"/>
              </p:cNvSpPr>
              <p:nvPr/>
            </p:nvSpPr>
            <p:spPr bwMode="auto">
              <a:xfrm>
                <a:off x="3001277" y="5021470"/>
                <a:ext cx="426036" cy="11616"/>
              </a:xfrm>
              <a:custGeom>
                <a:avLst/>
                <a:gdLst>
                  <a:gd name="T0" fmla="*/ 701 w 702"/>
                  <a:gd name="T1" fmla="*/ 19 h 20"/>
                  <a:gd name="T2" fmla="*/ 0 w 702"/>
                  <a:gd name="T3" fmla="*/ 2 h 20"/>
                  <a:gd name="T4" fmla="*/ 0 w 702"/>
                  <a:gd name="T5" fmla="*/ 2 h 20"/>
                  <a:gd name="T6" fmla="*/ 0 w 702"/>
                  <a:gd name="T7" fmla="*/ 2 h 20"/>
                  <a:gd name="T8" fmla="*/ 0 w 702"/>
                  <a:gd name="T9" fmla="*/ 2 h 20"/>
                  <a:gd name="T10" fmla="*/ 0 w 702"/>
                  <a:gd name="T11" fmla="*/ 2 h 20"/>
                  <a:gd name="T12" fmla="*/ 0 w 702"/>
                  <a:gd name="T13" fmla="*/ 2 h 20"/>
                  <a:gd name="T14" fmla="*/ 2 w 702"/>
                  <a:gd name="T15" fmla="*/ 0 h 20"/>
                  <a:gd name="T16" fmla="*/ 2 w 702"/>
                  <a:gd name="T17" fmla="*/ 0 h 20"/>
                  <a:gd name="T18" fmla="*/ 2 w 702"/>
                  <a:gd name="T19" fmla="*/ 0 h 20"/>
                  <a:gd name="T20" fmla="*/ 699 w 702"/>
                  <a:gd name="T21" fmla="*/ 17 h 20"/>
                  <a:gd name="T22" fmla="*/ 699 w 702"/>
                  <a:gd name="T23" fmla="*/ 17 h 20"/>
                  <a:gd name="T24" fmla="*/ 699 w 702"/>
                  <a:gd name="T25" fmla="*/ 19 h 20"/>
                  <a:gd name="T26" fmla="*/ 699 w 702"/>
                  <a:gd name="T27" fmla="*/ 19 h 20"/>
                  <a:gd name="T28" fmla="*/ 699 w 702"/>
                  <a:gd name="T29" fmla="*/ 19 h 20"/>
                  <a:gd name="T30" fmla="*/ 699 w 702"/>
                  <a:gd name="T31" fmla="*/ 19 h 20"/>
                  <a:gd name="T32" fmla="*/ 699 w 702"/>
                  <a:gd name="T33" fmla="*/ 19 h 20"/>
                  <a:gd name="T34" fmla="*/ 701 w 702"/>
                  <a:gd name="T35" fmla="*/ 19 h 20"/>
                  <a:gd name="T36" fmla="*/ 701 w 70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2"/>
                  <a:gd name="T58" fmla="*/ 0 h 20"/>
                  <a:gd name="T59" fmla="*/ 702 w 70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2" h="20">
                    <a:moveTo>
                      <a:pt x="701" y="19"/>
                    </a:moveTo>
                    <a:lnTo>
                      <a:pt x="0" y="2"/>
                    </a:lnTo>
                    <a:lnTo>
                      <a:pt x="2" y="0"/>
                    </a:lnTo>
                    <a:lnTo>
                      <a:pt x="699" y="17"/>
                    </a:lnTo>
                    <a:lnTo>
                      <a:pt x="699" y="19"/>
                    </a:lnTo>
                    <a:lnTo>
                      <a:pt x="701" y="19"/>
                    </a:lnTo>
                  </a:path>
                </a:pathLst>
              </a:custGeom>
              <a:solidFill>
                <a:srgbClr val="7F7FFF"/>
              </a:solidFill>
              <a:ln w="9525" cap="rnd">
                <a:noFill/>
                <a:round/>
                <a:headEnd/>
                <a:tailEnd/>
              </a:ln>
            </p:spPr>
            <p:txBody>
              <a:bodyPr/>
              <a:lstStyle/>
              <a:p>
                <a:endParaRPr lang="es-ES"/>
              </a:p>
            </p:txBody>
          </p:sp>
          <p:sp>
            <p:nvSpPr>
              <p:cNvPr id="396" name="Freeform 391"/>
              <p:cNvSpPr>
                <a:spLocks noChangeAspect="1"/>
              </p:cNvSpPr>
              <p:nvPr/>
            </p:nvSpPr>
            <p:spPr bwMode="auto">
              <a:xfrm>
                <a:off x="3002491" y="5020308"/>
                <a:ext cx="423608" cy="11616"/>
              </a:xfrm>
              <a:custGeom>
                <a:avLst/>
                <a:gdLst>
                  <a:gd name="T0" fmla="*/ 697 w 698"/>
                  <a:gd name="T1" fmla="*/ 19 h 20"/>
                  <a:gd name="T2" fmla="*/ 0 w 698"/>
                  <a:gd name="T3" fmla="*/ 2 h 20"/>
                  <a:gd name="T4" fmla="*/ 0 w 698"/>
                  <a:gd name="T5" fmla="*/ 2 h 20"/>
                  <a:gd name="T6" fmla="*/ 0 w 698"/>
                  <a:gd name="T7" fmla="*/ 2 h 20"/>
                  <a:gd name="T8" fmla="*/ 0 w 698"/>
                  <a:gd name="T9" fmla="*/ 2 h 20"/>
                  <a:gd name="T10" fmla="*/ 0 w 698"/>
                  <a:gd name="T11" fmla="*/ 2 h 20"/>
                  <a:gd name="T12" fmla="*/ 0 w 698"/>
                  <a:gd name="T13" fmla="*/ 2 h 20"/>
                  <a:gd name="T14" fmla="*/ 0 w 698"/>
                  <a:gd name="T15" fmla="*/ 0 h 20"/>
                  <a:gd name="T16" fmla="*/ 0 w 698"/>
                  <a:gd name="T17" fmla="*/ 0 h 20"/>
                  <a:gd name="T18" fmla="*/ 0 w 698"/>
                  <a:gd name="T19" fmla="*/ 0 h 20"/>
                  <a:gd name="T20" fmla="*/ 695 w 698"/>
                  <a:gd name="T21" fmla="*/ 17 h 20"/>
                  <a:gd name="T22" fmla="*/ 697 w 698"/>
                  <a:gd name="T23" fmla="*/ 17 h 20"/>
                  <a:gd name="T24" fmla="*/ 697 w 698"/>
                  <a:gd name="T25" fmla="*/ 19 h 20"/>
                  <a:gd name="T26" fmla="*/ 697 w 698"/>
                  <a:gd name="T27" fmla="*/ 19 h 20"/>
                  <a:gd name="T28" fmla="*/ 697 w 698"/>
                  <a:gd name="T29" fmla="*/ 19 h 20"/>
                  <a:gd name="T30" fmla="*/ 697 w 698"/>
                  <a:gd name="T31" fmla="*/ 19 h 20"/>
                  <a:gd name="T32" fmla="*/ 697 w 698"/>
                  <a:gd name="T33" fmla="*/ 19 h 20"/>
                  <a:gd name="T34" fmla="*/ 697 w 698"/>
                  <a:gd name="T35" fmla="*/ 19 h 20"/>
                  <a:gd name="T36" fmla="*/ 697 w 698"/>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8"/>
                  <a:gd name="T58" fmla="*/ 0 h 20"/>
                  <a:gd name="T59" fmla="*/ 698 w 69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8" h="20">
                    <a:moveTo>
                      <a:pt x="697" y="19"/>
                    </a:moveTo>
                    <a:lnTo>
                      <a:pt x="0" y="2"/>
                    </a:lnTo>
                    <a:lnTo>
                      <a:pt x="0" y="0"/>
                    </a:lnTo>
                    <a:lnTo>
                      <a:pt x="695" y="17"/>
                    </a:lnTo>
                    <a:lnTo>
                      <a:pt x="697" y="17"/>
                    </a:lnTo>
                    <a:lnTo>
                      <a:pt x="697" y="19"/>
                    </a:lnTo>
                  </a:path>
                </a:pathLst>
              </a:custGeom>
              <a:solidFill>
                <a:srgbClr val="8080FF"/>
              </a:solidFill>
              <a:ln w="9525" cap="rnd">
                <a:noFill/>
                <a:round/>
                <a:headEnd/>
                <a:tailEnd/>
              </a:ln>
            </p:spPr>
            <p:txBody>
              <a:bodyPr/>
              <a:lstStyle/>
              <a:p>
                <a:endParaRPr lang="es-ES"/>
              </a:p>
            </p:txBody>
          </p:sp>
          <p:sp>
            <p:nvSpPr>
              <p:cNvPr id="397" name="Freeform 392"/>
              <p:cNvSpPr>
                <a:spLocks noChangeAspect="1"/>
              </p:cNvSpPr>
              <p:nvPr/>
            </p:nvSpPr>
            <p:spPr bwMode="auto">
              <a:xfrm>
                <a:off x="3002491" y="5019147"/>
                <a:ext cx="422395" cy="11616"/>
              </a:xfrm>
              <a:custGeom>
                <a:avLst/>
                <a:gdLst>
                  <a:gd name="T0" fmla="*/ 695 w 696"/>
                  <a:gd name="T1" fmla="*/ 19 h 20"/>
                  <a:gd name="T2" fmla="*/ 0 w 696"/>
                  <a:gd name="T3" fmla="*/ 2 h 20"/>
                  <a:gd name="T4" fmla="*/ 0 w 696"/>
                  <a:gd name="T5" fmla="*/ 2 h 20"/>
                  <a:gd name="T6" fmla="*/ 0 w 696"/>
                  <a:gd name="T7" fmla="*/ 2 h 20"/>
                  <a:gd name="T8" fmla="*/ 0 w 696"/>
                  <a:gd name="T9" fmla="*/ 2 h 20"/>
                  <a:gd name="T10" fmla="*/ 0 w 696"/>
                  <a:gd name="T11" fmla="*/ 2 h 20"/>
                  <a:gd name="T12" fmla="*/ 0 w 696"/>
                  <a:gd name="T13" fmla="*/ 2 h 20"/>
                  <a:gd name="T14" fmla="*/ 0 w 696"/>
                  <a:gd name="T15" fmla="*/ 0 h 20"/>
                  <a:gd name="T16" fmla="*/ 0 w 696"/>
                  <a:gd name="T17" fmla="*/ 0 h 20"/>
                  <a:gd name="T18" fmla="*/ 0 w 696"/>
                  <a:gd name="T19" fmla="*/ 0 h 20"/>
                  <a:gd name="T20" fmla="*/ 695 w 696"/>
                  <a:gd name="T21" fmla="*/ 17 h 20"/>
                  <a:gd name="T22" fmla="*/ 695 w 696"/>
                  <a:gd name="T23" fmla="*/ 17 h 20"/>
                  <a:gd name="T24" fmla="*/ 695 w 696"/>
                  <a:gd name="T25" fmla="*/ 19 h 20"/>
                  <a:gd name="T26" fmla="*/ 695 w 696"/>
                  <a:gd name="T27" fmla="*/ 19 h 20"/>
                  <a:gd name="T28" fmla="*/ 695 w 696"/>
                  <a:gd name="T29" fmla="*/ 19 h 20"/>
                  <a:gd name="T30" fmla="*/ 695 w 696"/>
                  <a:gd name="T31" fmla="*/ 19 h 20"/>
                  <a:gd name="T32" fmla="*/ 695 w 696"/>
                  <a:gd name="T33" fmla="*/ 19 h 20"/>
                  <a:gd name="T34" fmla="*/ 695 w 696"/>
                  <a:gd name="T35" fmla="*/ 19 h 20"/>
                  <a:gd name="T36" fmla="*/ 695 w 69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6"/>
                  <a:gd name="T58" fmla="*/ 0 h 20"/>
                  <a:gd name="T59" fmla="*/ 696 w 69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6" h="20">
                    <a:moveTo>
                      <a:pt x="695" y="19"/>
                    </a:moveTo>
                    <a:lnTo>
                      <a:pt x="0" y="2"/>
                    </a:lnTo>
                    <a:lnTo>
                      <a:pt x="0" y="0"/>
                    </a:lnTo>
                    <a:lnTo>
                      <a:pt x="695" y="17"/>
                    </a:lnTo>
                    <a:lnTo>
                      <a:pt x="695" y="19"/>
                    </a:lnTo>
                  </a:path>
                </a:pathLst>
              </a:custGeom>
              <a:solidFill>
                <a:srgbClr val="8080FF"/>
              </a:solidFill>
              <a:ln w="9525" cap="rnd">
                <a:noFill/>
                <a:round/>
                <a:headEnd/>
                <a:tailEnd/>
              </a:ln>
            </p:spPr>
            <p:txBody>
              <a:bodyPr/>
              <a:lstStyle/>
              <a:p>
                <a:endParaRPr lang="es-ES"/>
              </a:p>
            </p:txBody>
          </p:sp>
          <p:sp>
            <p:nvSpPr>
              <p:cNvPr id="398" name="Freeform 393"/>
              <p:cNvSpPr>
                <a:spLocks noChangeAspect="1"/>
              </p:cNvSpPr>
              <p:nvPr/>
            </p:nvSpPr>
            <p:spPr bwMode="auto">
              <a:xfrm>
                <a:off x="3002491" y="5017985"/>
                <a:ext cx="422395" cy="11616"/>
              </a:xfrm>
              <a:custGeom>
                <a:avLst/>
                <a:gdLst>
                  <a:gd name="T0" fmla="*/ 695 w 696"/>
                  <a:gd name="T1" fmla="*/ 19 h 20"/>
                  <a:gd name="T2" fmla="*/ 0 w 696"/>
                  <a:gd name="T3" fmla="*/ 2 h 20"/>
                  <a:gd name="T4" fmla="*/ 0 w 696"/>
                  <a:gd name="T5" fmla="*/ 2 h 20"/>
                  <a:gd name="T6" fmla="*/ 0 w 696"/>
                  <a:gd name="T7" fmla="*/ 2 h 20"/>
                  <a:gd name="T8" fmla="*/ 2 w 696"/>
                  <a:gd name="T9" fmla="*/ 2 h 20"/>
                  <a:gd name="T10" fmla="*/ 2 w 696"/>
                  <a:gd name="T11" fmla="*/ 2 h 20"/>
                  <a:gd name="T12" fmla="*/ 2 w 696"/>
                  <a:gd name="T13" fmla="*/ 2 h 20"/>
                  <a:gd name="T14" fmla="*/ 2 w 696"/>
                  <a:gd name="T15" fmla="*/ 0 h 20"/>
                  <a:gd name="T16" fmla="*/ 2 w 696"/>
                  <a:gd name="T17" fmla="*/ 0 h 20"/>
                  <a:gd name="T18" fmla="*/ 2 w 696"/>
                  <a:gd name="T19" fmla="*/ 0 h 20"/>
                  <a:gd name="T20" fmla="*/ 693 w 696"/>
                  <a:gd name="T21" fmla="*/ 17 h 20"/>
                  <a:gd name="T22" fmla="*/ 693 w 696"/>
                  <a:gd name="T23" fmla="*/ 17 h 20"/>
                  <a:gd name="T24" fmla="*/ 693 w 696"/>
                  <a:gd name="T25" fmla="*/ 19 h 20"/>
                  <a:gd name="T26" fmla="*/ 693 w 696"/>
                  <a:gd name="T27" fmla="*/ 19 h 20"/>
                  <a:gd name="T28" fmla="*/ 695 w 696"/>
                  <a:gd name="T29" fmla="*/ 19 h 20"/>
                  <a:gd name="T30" fmla="*/ 695 w 696"/>
                  <a:gd name="T31" fmla="*/ 19 h 20"/>
                  <a:gd name="T32" fmla="*/ 695 w 696"/>
                  <a:gd name="T33" fmla="*/ 19 h 20"/>
                  <a:gd name="T34" fmla="*/ 695 w 696"/>
                  <a:gd name="T35" fmla="*/ 19 h 20"/>
                  <a:gd name="T36" fmla="*/ 695 w 69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6"/>
                  <a:gd name="T58" fmla="*/ 0 h 20"/>
                  <a:gd name="T59" fmla="*/ 696 w 69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6" h="20">
                    <a:moveTo>
                      <a:pt x="695" y="19"/>
                    </a:moveTo>
                    <a:lnTo>
                      <a:pt x="0" y="2"/>
                    </a:lnTo>
                    <a:lnTo>
                      <a:pt x="2" y="2"/>
                    </a:lnTo>
                    <a:lnTo>
                      <a:pt x="2" y="0"/>
                    </a:lnTo>
                    <a:lnTo>
                      <a:pt x="693" y="17"/>
                    </a:lnTo>
                    <a:lnTo>
                      <a:pt x="693" y="19"/>
                    </a:lnTo>
                    <a:lnTo>
                      <a:pt x="695" y="19"/>
                    </a:lnTo>
                  </a:path>
                </a:pathLst>
              </a:custGeom>
              <a:solidFill>
                <a:srgbClr val="8080FF"/>
              </a:solidFill>
              <a:ln w="9525" cap="rnd">
                <a:noFill/>
                <a:round/>
                <a:headEnd/>
                <a:tailEnd/>
              </a:ln>
            </p:spPr>
            <p:txBody>
              <a:bodyPr/>
              <a:lstStyle/>
              <a:p>
                <a:endParaRPr lang="es-ES"/>
              </a:p>
            </p:txBody>
          </p:sp>
          <p:sp>
            <p:nvSpPr>
              <p:cNvPr id="399" name="Freeform 394"/>
              <p:cNvSpPr>
                <a:spLocks noChangeAspect="1"/>
              </p:cNvSpPr>
              <p:nvPr/>
            </p:nvSpPr>
            <p:spPr bwMode="auto">
              <a:xfrm>
                <a:off x="3003704" y="5016823"/>
                <a:ext cx="419967" cy="11616"/>
              </a:xfrm>
              <a:custGeom>
                <a:avLst/>
                <a:gdLst>
                  <a:gd name="T0" fmla="*/ 691 w 692"/>
                  <a:gd name="T1" fmla="*/ 19 h 20"/>
                  <a:gd name="T2" fmla="*/ 0 w 692"/>
                  <a:gd name="T3" fmla="*/ 2 h 20"/>
                  <a:gd name="T4" fmla="*/ 0 w 692"/>
                  <a:gd name="T5" fmla="*/ 2 h 20"/>
                  <a:gd name="T6" fmla="*/ 0 w 692"/>
                  <a:gd name="T7" fmla="*/ 2 h 20"/>
                  <a:gd name="T8" fmla="*/ 0 w 692"/>
                  <a:gd name="T9" fmla="*/ 2 h 20"/>
                  <a:gd name="T10" fmla="*/ 0 w 692"/>
                  <a:gd name="T11" fmla="*/ 2 h 20"/>
                  <a:gd name="T12" fmla="*/ 0 w 692"/>
                  <a:gd name="T13" fmla="*/ 2 h 20"/>
                  <a:gd name="T14" fmla="*/ 0 w 692"/>
                  <a:gd name="T15" fmla="*/ 0 h 20"/>
                  <a:gd name="T16" fmla="*/ 0 w 692"/>
                  <a:gd name="T17" fmla="*/ 0 h 20"/>
                  <a:gd name="T18" fmla="*/ 0 w 692"/>
                  <a:gd name="T19" fmla="*/ 0 h 20"/>
                  <a:gd name="T20" fmla="*/ 691 w 692"/>
                  <a:gd name="T21" fmla="*/ 17 h 20"/>
                  <a:gd name="T22" fmla="*/ 691 w 692"/>
                  <a:gd name="T23" fmla="*/ 17 h 20"/>
                  <a:gd name="T24" fmla="*/ 691 w 692"/>
                  <a:gd name="T25" fmla="*/ 19 h 20"/>
                  <a:gd name="T26" fmla="*/ 691 w 692"/>
                  <a:gd name="T27" fmla="*/ 19 h 20"/>
                  <a:gd name="T28" fmla="*/ 691 w 692"/>
                  <a:gd name="T29" fmla="*/ 19 h 20"/>
                  <a:gd name="T30" fmla="*/ 691 w 692"/>
                  <a:gd name="T31" fmla="*/ 19 h 20"/>
                  <a:gd name="T32" fmla="*/ 691 w 692"/>
                  <a:gd name="T33" fmla="*/ 19 h 20"/>
                  <a:gd name="T34" fmla="*/ 691 w 692"/>
                  <a:gd name="T35" fmla="*/ 19 h 20"/>
                  <a:gd name="T36" fmla="*/ 691 w 69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
                  <a:gd name="T58" fmla="*/ 0 h 20"/>
                  <a:gd name="T59" fmla="*/ 692 w 69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 h="20">
                    <a:moveTo>
                      <a:pt x="691" y="19"/>
                    </a:moveTo>
                    <a:lnTo>
                      <a:pt x="0" y="2"/>
                    </a:lnTo>
                    <a:lnTo>
                      <a:pt x="0" y="0"/>
                    </a:lnTo>
                    <a:lnTo>
                      <a:pt x="691" y="17"/>
                    </a:lnTo>
                    <a:lnTo>
                      <a:pt x="691" y="19"/>
                    </a:lnTo>
                  </a:path>
                </a:pathLst>
              </a:custGeom>
              <a:solidFill>
                <a:srgbClr val="8080FF"/>
              </a:solidFill>
              <a:ln w="9525" cap="rnd">
                <a:noFill/>
                <a:round/>
                <a:headEnd/>
                <a:tailEnd/>
              </a:ln>
            </p:spPr>
            <p:txBody>
              <a:bodyPr/>
              <a:lstStyle/>
              <a:p>
                <a:endParaRPr lang="es-ES"/>
              </a:p>
            </p:txBody>
          </p:sp>
          <p:sp>
            <p:nvSpPr>
              <p:cNvPr id="400" name="Freeform 395"/>
              <p:cNvSpPr>
                <a:spLocks noChangeAspect="1"/>
              </p:cNvSpPr>
              <p:nvPr/>
            </p:nvSpPr>
            <p:spPr bwMode="auto">
              <a:xfrm>
                <a:off x="3003704" y="5015662"/>
                <a:ext cx="419967" cy="11616"/>
              </a:xfrm>
              <a:custGeom>
                <a:avLst/>
                <a:gdLst>
                  <a:gd name="T0" fmla="*/ 691 w 692"/>
                  <a:gd name="T1" fmla="*/ 19 h 20"/>
                  <a:gd name="T2" fmla="*/ 0 w 692"/>
                  <a:gd name="T3" fmla="*/ 2 h 20"/>
                  <a:gd name="T4" fmla="*/ 0 w 692"/>
                  <a:gd name="T5" fmla="*/ 2 h 20"/>
                  <a:gd name="T6" fmla="*/ 0 w 692"/>
                  <a:gd name="T7" fmla="*/ 2 h 20"/>
                  <a:gd name="T8" fmla="*/ 0 w 692"/>
                  <a:gd name="T9" fmla="*/ 2 h 20"/>
                  <a:gd name="T10" fmla="*/ 0 w 692"/>
                  <a:gd name="T11" fmla="*/ 2 h 20"/>
                  <a:gd name="T12" fmla="*/ 0 w 692"/>
                  <a:gd name="T13" fmla="*/ 2 h 20"/>
                  <a:gd name="T14" fmla="*/ 0 w 692"/>
                  <a:gd name="T15" fmla="*/ 0 h 20"/>
                  <a:gd name="T16" fmla="*/ 2 w 692"/>
                  <a:gd name="T17" fmla="*/ 0 h 20"/>
                  <a:gd name="T18" fmla="*/ 2 w 692"/>
                  <a:gd name="T19" fmla="*/ 0 h 20"/>
                  <a:gd name="T20" fmla="*/ 689 w 692"/>
                  <a:gd name="T21" fmla="*/ 17 h 20"/>
                  <a:gd name="T22" fmla="*/ 689 w 692"/>
                  <a:gd name="T23" fmla="*/ 17 h 20"/>
                  <a:gd name="T24" fmla="*/ 689 w 692"/>
                  <a:gd name="T25" fmla="*/ 19 h 20"/>
                  <a:gd name="T26" fmla="*/ 689 w 692"/>
                  <a:gd name="T27" fmla="*/ 19 h 20"/>
                  <a:gd name="T28" fmla="*/ 689 w 692"/>
                  <a:gd name="T29" fmla="*/ 19 h 20"/>
                  <a:gd name="T30" fmla="*/ 689 w 692"/>
                  <a:gd name="T31" fmla="*/ 19 h 20"/>
                  <a:gd name="T32" fmla="*/ 689 w 692"/>
                  <a:gd name="T33" fmla="*/ 19 h 20"/>
                  <a:gd name="T34" fmla="*/ 691 w 692"/>
                  <a:gd name="T35" fmla="*/ 19 h 20"/>
                  <a:gd name="T36" fmla="*/ 691 w 69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2"/>
                  <a:gd name="T58" fmla="*/ 0 h 20"/>
                  <a:gd name="T59" fmla="*/ 692 w 69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2" h="20">
                    <a:moveTo>
                      <a:pt x="691" y="19"/>
                    </a:moveTo>
                    <a:lnTo>
                      <a:pt x="0" y="2"/>
                    </a:lnTo>
                    <a:lnTo>
                      <a:pt x="0" y="0"/>
                    </a:lnTo>
                    <a:lnTo>
                      <a:pt x="2" y="0"/>
                    </a:lnTo>
                    <a:lnTo>
                      <a:pt x="689" y="17"/>
                    </a:lnTo>
                    <a:lnTo>
                      <a:pt x="689" y="19"/>
                    </a:lnTo>
                    <a:lnTo>
                      <a:pt x="691" y="19"/>
                    </a:lnTo>
                  </a:path>
                </a:pathLst>
              </a:custGeom>
              <a:solidFill>
                <a:srgbClr val="8080FF"/>
              </a:solidFill>
              <a:ln w="9525" cap="rnd">
                <a:noFill/>
                <a:round/>
                <a:headEnd/>
                <a:tailEnd/>
              </a:ln>
            </p:spPr>
            <p:txBody>
              <a:bodyPr/>
              <a:lstStyle/>
              <a:p>
                <a:endParaRPr lang="es-ES"/>
              </a:p>
            </p:txBody>
          </p:sp>
          <p:sp>
            <p:nvSpPr>
              <p:cNvPr id="401" name="Freeform 396"/>
              <p:cNvSpPr>
                <a:spLocks noChangeAspect="1"/>
              </p:cNvSpPr>
              <p:nvPr/>
            </p:nvSpPr>
            <p:spPr bwMode="auto">
              <a:xfrm>
                <a:off x="3004918" y="5014500"/>
                <a:ext cx="417540" cy="11616"/>
              </a:xfrm>
              <a:custGeom>
                <a:avLst/>
                <a:gdLst>
                  <a:gd name="T0" fmla="*/ 687 w 688"/>
                  <a:gd name="T1" fmla="*/ 19 h 20"/>
                  <a:gd name="T2" fmla="*/ 0 w 688"/>
                  <a:gd name="T3" fmla="*/ 2 h 20"/>
                  <a:gd name="T4" fmla="*/ 0 w 688"/>
                  <a:gd name="T5" fmla="*/ 2 h 20"/>
                  <a:gd name="T6" fmla="*/ 0 w 688"/>
                  <a:gd name="T7" fmla="*/ 2 h 20"/>
                  <a:gd name="T8" fmla="*/ 0 w 688"/>
                  <a:gd name="T9" fmla="*/ 2 h 20"/>
                  <a:gd name="T10" fmla="*/ 0 w 688"/>
                  <a:gd name="T11" fmla="*/ 2 h 20"/>
                  <a:gd name="T12" fmla="*/ 0 w 688"/>
                  <a:gd name="T13" fmla="*/ 2 h 20"/>
                  <a:gd name="T14" fmla="*/ 0 w 688"/>
                  <a:gd name="T15" fmla="*/ 0 h 20"/>
                  <a:gd name="T16" fmla="*/ 0 w 688"/>
                  <a:gd name="T17" fmla="*/ 0 h 20"/>
                  <a:gd name="T18" fmla="*/ 0 w 688"/>
                  <a:gd name="T19" fmla="*/ 0 h 20"/>
                  <a:gd name="T20" fmla="*/ 685 w 688"/>
                  <a:gd name="T21" fmla="*/ 17 h 20"/>
                  <a:gd name="T22" fmla="*/ 685 w 688"/>
                  <a:gd name="T23" fmla="*/ 17 h 20"/>
                  <a:gd name="T24" fmla="*/ 687 w 688"/>
                  <a:gd name="T25" fmla="*/ 17 h 20"/>
                  <a:gd name="T26" fmla="*/ 687 w 688"/>
                  <a:gd name="T27" fmla="*/ 19 h 20"/>
                  <a:gd name="T28" fmla="*/ 687 w 688"/>
                  <a:gd name="T29" fmla="*/ 19 h 20"/>
                  <a:gd name="T30" fmla="*/ 687 w 688"/>
                  <a:gd name="T31" fmla="*/ 19 h 20"/>
                  <a:gd name="T32" fmla="*/ 687 w 688"/>
                  <a:gd name="T33" fmla="*/ 19 h 20"/>
                  <a:gd name="T34" fmla="*/ 687 w 688"/>
                  <a:gd name="T35" fmla="*/ 19 h 20"/>
                  <a:gd name="T36" fmla="*/ 687 w 688"/>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8"/>
                  <a:gd name="T58" fmla="*/ 0 h 20"/>
                  <a:gd name="T59" fmla="*/ 688 w 68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8" h="20">
                    <a:moveTo>
                      <a:pt x="687" y="19"/>
                    </a:moveTo>
                    <a:lnTo>
                      <a:pt x="0" y="2"/>
                    </a:lnTo>
                    <a:lnTo>
                      <a:pt x="0" y="0"/>
                    </a:lnTo>
                    <a:lnTo>
                      <a:pt x="685" y="17"/>
                    </a:lnTo>
                    <a:lnTo>
                      <a:pt x="687" y="17"/>
                    </a:lnTo>
                    <a:lnTo>
                      <a:pt x="687" y="19"/>
                    </a:lnTo>
                  </a:path>
                </a:pathLst>
              </a:custGeom>
              <a:solidFill>
                <a:srgbClr val="8181FF"/>
              </a:solidFill>
              <a:ln w="9525" cap="rnd">
                <a:noFill/>
                <a:round/>
                <a:headEnd/>
                <a:tailEnd/>
              </a:ln>
            </p:spPr>
            <p:txBody>
              <a:bodyPr/>
              <a:lstStyle/>
              <a:p>
                <a:endParaRPr lang="es-ES"/>
              </a:p>
            </p:txBody>
          </p:sp>
          <p:sp>
            <p:nvSpPr>
              <p:cNvPr id="402" name="Freeform 397"/>
              <p:cNvSpPr>
                <a:spLocks noChangeAspect="1"/>
              </p:cNvSpPr>
              <p:nvPr/>
            </p:nvSpPr>
            <p:spPr bwMode="auto">
              <a:xfrm>
                <a:off x="3004918" y="5013339"/>
                <a:ext cx="416326" cy="11616"/>
              </a:xfrm>
              <a:custGeom>
                <a:avLst/>
                <a:gdLst>
                  <a:gd name="T0" fmla="*/ 685 w 686"/>
                  <a:gd name="T1" fmla="*/ 19 h 20"/>
                  <a:gd name="T2" fmla="*/ 0 w 686"/>
                  <a:gd name="T3" fmla="*/ 2 h 20"/>
                  <a:gd name="T4" fmla="*/ 0 w 686"/>
                  <a:gd name="T5" fmla="*/ 2 h 20"/>
                  <a:gd name="T6" fmla="*/ 0 w 686"/>
                  <a:gd name="T7" fmla="*/ 2 h 20"/>
                  <a:gd name="T8" fmla="*/ 0 w 686"/>
                  <a:gd name="T9" fmla="*/ 2 h 20"/>
                  <a:gd name="T10" fmla="*/ 0 w 686"/>
                  <a:gd name="T11" fmla="*/ 2 h 20"/>
                  <a:gd name="T12" fmla="*/ 0 w 686"/>
                  <a:gd name="T13" fmla="*/ 2 h 20"/>
                  <a:gd name="T14" fmla="*/ 0 w 686"/>
                  <a:gd name="T15" fmla="*/ 0 h 20"/>
                  <a:gd name="T16" fmla="*/ 0 w 686"/>
                  <a:gd name="T17" fmla="*/ 0 h 20"/>
                  <a:gd name="T18" fmla="*/ 0 w 686"/>
                  <a:gd name="T19" fmla="*/ 0 h 20"/>
                  <a:gd name="T20" fmla="*/ 685 w 686"/>
                  <a:gd name="T21" fmla="*/ 17 h 20"/>
                  <a:gd name="T22" fmla="*/ 685 w 686"/>
                  <a:gd name="T23" fmla="*/ 17 h 20"/>
                  <a:gd name="T24" fmla="*/ 685 w 686"/>
                  <a:gd name="T25" fmla="*/ 17 h 20"/>
                  <a:gd name="T26" fmla="*/ 685 w 686"/>
                  <a:gd name="T27" fmla="*/ 19 h 20"/>
                  <a:gd name="T28" fmla="*/ 685 w 686"/>
                  <a:gd name="T29" fmla="*/ 19 h 20"/>
                  <a:gd name="T30" fmla="*/ 685 w 686"/>
                  <a:gd name="T31" fmla="*/ 19 h 20"/>
                  <a:gd name="T32" fmla="*/ 685 w 686"/>
                  <a:gd name="T33" fmla="*/ 19 h 20"/>
                  <a:gd name="T34" fmla="*/ 685 w 686"/>
                  <a:gd name="T35" fmla="*/ 19 h 20"/>
                  <a:gd name="T36" fmla="*/ 685 w 68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6"/>
                  <a:gd name="T58" fmla="*/ 0 h 20"/>
                  <a:gd name="T59" fmla="*/ 686 w 68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6" h="20">
                    <a:moveTo>
                      <a:pt x="685" y="19"/>
                    </a:moveTo>
                    <a:lnTo>
                      <a:pt x="0" y="2"/>
                    </a:lnTo>
                    <a:lnTo>
                      <a:pt x="0" y="0"/>
                    </a:lnTo>
                    <a:lnTo>
                      <a:pt x="685" y="17"/>
                    </a:lnTo>
                    <a:lnTo>
                      <a:pt x="685" y="19"/>
                    </a:lnTo>
                  </a:path>
                </a:pathLst>
              </a:custGeom>
              <a:solidFill>
                <a:srgbClr val="8181FF"/>
              </a:solidFill>
              <a:ln w="9525" cap="rnd">
                <a:noFill/>
                <a:round/>
                <a:headEnd/>
                <a:tailEnd/>
              </a:ln>
            </p:spPr>
            <p:txBody>
              <a:bodyPr/>
              <a:lstStyle/>
              <a:p>
                <a:endParaRPr lang="es-ES"/>
              </a:p>
            </p:txBody>
          </p:sp>
          <p:sp>
            <p:nvSpPr>
              <p:cNvPr id="403" name="Freeform 398"/>
              <p:cNvSpPr>
                <a:spLocks noChangeAspect="1"/>
              </p:cNvSpPr>
              <p:nvPr/>
            </p:nvSpPr>
            <p:spPr bwMode="auto">
              <a:xfrm>
                <a:off x="3004918" y="5012177"/>
                <a:ext cx="416326" cy="11616"/>
              </a:xfrm>
              <a:custGeom>
                <a:avLst/>
                <a:gdLst>
                  <a:gd name="T0" fmla="*/ 685 w 686"/>
                  <a:gd name="T1" fmla="*/ 19 h 20"/>
                  <a:gd name="T2" fmla="*/ 0 w 686"/>
                  <a:gd name="T3" fmla="*/ 2 h 20"/>
                  <a:gd name="T4" fmla="*/ 0 w 686"/>
                  <a:gd name="T5" fmla="*/ 2 h 20"/>
                  <a:gd name="T6" fmla="*/ 2 w 686"/>
                  <a:gd name="T7" fmla="*/ 2 h 20"/>
                  <a:gd name="T8" fmla="*/ 2 w 686"/>
                  <a:gd name="T9" fmla="*/ 2 h 20"/>
                  <a:gd name="T10" fmla="*/ 2 w 686"/>
                  <a:gd name="T11" fmla="*/ 2 h 20"/>
                  <a:gd name="T12" fmla="*/ 2 w 686"/>
                  <a:gd name="T13" fmla="*/ 2 h 20"/>
                  <a:gd name="T14" fmla="*/ 2 w 686"/>
                  <a:gd name="T15" fmla="*/ 0 h 20"/>
                  <a:gd name="T16" fmla="*/ 2 w 686"/>
                  <a:gd name="T17" fmla="*/ 0 h 20"/>
                  <a:gd name="T18" fmla="*/ 2 w 686"/>
                  <a:gd name="T19" fmla="*/ 0 h 20"/>
                  <a:gd name="T20" fmla="*/ 683 w 686"/>
                  <a:gd name="T21" fmla="*/ 18 h 20"/>
                  <a:gd name="T22" fmla="*/ 683 w 686"/>
                  <a:gd name="T23" fmla="*/ 18 h 20"/>
                  <a:gd name="T24" fmla="*/ 683 w 686"/>
                  <a:gd name="T25" fmla="*/ 18 h 20"/>
                  <a:gd name="T26" fmla="*/ 683 w 686"/>
                  <a:gd name="T27" fmla="*/ 19 h 20"/>
                  <a:gd name="T28" fmla="*/ 683 w 686"/>
                  <a:gd name="T29" fmla="*/ 19 h 20"/>
                  <a:gd name="T30" fmla="*/ 685 w 686"/>
                  <a:gd name="T31" fmla="*/ 19 h 20"/>
                  <a:gd name="T32" fmla="*/ 685 w 686"/>
                  <a:gd name="T33" fmla="*/ 19 h 20"/>
                  <a:gd name="T34" fmla="*/ 685 w 686"/>
                  <a:gd name="T35" fmla="*/ 19 h 20"/>
                  <a:gd name="T36" fmla="*/ 685 w 68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6"/>
                  <a:gd name="T58" fmla="*/ 0 h 20"/>
                  <a:gd name="T59" fmla="*/ 686 w 68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6" h="20">
                    <a:moveTo>
                      <a:pt x="685" y="19"/>
                    </a:moveTo>
                    <a:lnTo>
                      <a:pt x="0" y="2"/>
                    </a:lnTo>
                    <a:lnTo>
                      <a:pt x="2" y="2"/>
                    </a:lnTo>
                    <a:lnTo>
                      <a:pt x="2" y="0"/>
                    </a:lnTo>
                    <a:lnTo>
                      <a:pt x="683" y="18"/>
                    </a:lnTo>
                    <a:lnTo>
                      <a:pt x="683" y="19"/>
                    </a:lnTo>
                    <a:lnTo>
                      <a:pt x="685" y="19"/>
                    </a:lnTo>
                  </a:path>
                </a:pathLst>
              </a:custGeom>
              <a:solidFill>
                <a:srgbClr val="8181FF"/>
              </a:solidFill>
              <a:ln w="9525" cap="rnd">
                <a:noFill/>
                <a:round/>
                <a:headEnd/>
                <a:tailEnd/>
              </a:ln>
            </p:spPr>
            <p:txBody>
              <a:bodyPr/>
              <a:lstStyle/>
              <a:p>
                <a:endParaRPr lang="es-ES"/>
              </a:p>
            </p:txBody>
          </p:sp>
          <p:sp>
            <p:nvSpPr>
              <p:cNvPr id="404" name="Freeform 399"/>
              <p:cNvSpPr>
                <a:spLocks noChangeAspect="1"/>
              </p:cNvSpPr>
              <p:nvPr/>
            </p:nvSpPr>
            <p:spPr bwMode="auto">
              <a:xfrm>
                <a:off x="3006132" y="5011015"/>
                <a:ext cx="413898" cy="12197"/>
              </a:xfrm>
              <a:custGeom>
                <a:avLst/>
                <a:gdLst>
                  <a:gd name="T0" fmla="*/ 681 w 682"/>
                  <a:gd name="T1" fmla="*/ 20 h 21"/>
                  <a:gd name="T2" fmla="*/ 0 w 682"/>
                  <a:gd name="T3" fmla="*/ 2 h 21"/>
                  <a:gd name="T4" fmla="*/ 0 w 682"/>
                  <a:gd name="T5" fmla="*/ 2 h 21"/>
                  <a:gd name="T6" fmla="*/ 0 w 682"/>
                  <a:gd name="T7" fmla="*/ 2 h 21"/>
                  <a:gd name="T8" fmla="*/ 0 w 682"/>
                  <a:gd name="T9" fmla="*/ 2 h 21"/>
                  <a:gd name="T10" fmla="*/ 0 w 682"/>
                  <a:gd name="T11" fmla="*/ 2 h 21"/>
                  <a:gd name="T12" fmla="*/ 0 w 682"/>
                  <a:gd name="T13" fmla="*/ 2 h 21"/>
                  <a:gd name="T14" fmla="*/ 0 w 682"/>
                  <a:gd name="T15" fmla="*/ 2 h 21"/>
                  <a:gd name="T16" fmla="*/ 0 w 682"/>
                  <a:gd name="T17" fmla="*/ 0 h 21"/>
                  <a:gd name="T18" fmla="*/ 0 w 682"/>
                  <a:gd name="T19" fmla="*/ 0 h 21"/>
                  <a:gd name="T20" fmla="*/ 681 w 682"/>
                  <a:gd name="T21" fmla="*/ 18 h 21"/>
                  <a:gd name="T22" fmla="*/ 681 w 682"/>
                  <a:gd name="T23" fmla="*/ 18 h 21"/>
                  <a:gd name="T24" fmla="*/ 681 w 682"/>
                  <a:gd name="T25" fmla="*/ 18 h 21"/>
                  <a:gd name="T26" fmla="*/ 681 w 682"/>
                  <a:gd name="T27" fmla="*/ 20 h 21"/>
                  <a:gd name="T28" fmla="*/ 681 w 682"/>
                  <a:gd name="T29" fmla="*/ 20 h 21"/>
                  <a:gd name="T30" fmla="*/ 681 w 682"/>
                  <a:gd name="T31" fmla="*/ 20 h 21"/>
                  <a:gd name="T32" fmla="*/ 681 w 682"/>
                  <a:gd name="T33" fmla="*/ 20 h 21"/>
                  <a:gd name="T34" fmla="*/ 681 w 682"/>
                  <a:gd name="T35" fmla="*/ 20 h 21"/>
                  <a:gd name="T36" fmla="*/ 681 w 682"/>
                  <a:gd name="T37" fmla="*/ 2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2"/>
                  <a:gd name="T58" fmla="*/ 0 h 21"/>
                  <a:gd name="T59" fmla="*/ 682 w 682"/>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2" h="21">
                    <a:moveTo>
                      <a:pt x="681" y="20"/>
                    </a:moveTo>
                    <a:lnTo>
                      <a:pt x="0" y="2"/>
                    </a:lnTo>
                    <a:lnTo>
                      <a:pt x="0" y="0"/>
                    </a:lnTo>
                    <a:lnTo>
                      <a:pt x="681" y="18"/>
                    </a:lnTo>
                    <a:lnTo>
                      <a:pt x="681" y="20"/>
                    </a:lnTo>
                  </a:path>
                </a:pathLst>
              </a:custGeom>
              <a:solidFill>
                <a:srgbClr val="8181FF"/>
              </a:solidFill>
              <a:ln w="9525" cap="rnd">
                <a:noFill/>
                <a:round/>
                <a:headEnd/>
                <a:tailEnd/>
              </a:ln>
            </p:spPr>
            <p:txBody>
              <a:bodyPr/>
              <a:lstStyle/>
              <a:p>
                <a:endParaRPr lang="es-ES"/>
              </a:p>
            </p:txBody>
          </p:sp>
          <p:sp>
            <p:nvSpPr>
              <p:cNvPr id="405" name="Freeform 400"/>
              <p:cNvSpPr>
                <a:spLocks noChangeAspect="1"/>
              </p:cNvSpPr>
              <p:nvPr/>
            </p:nvSpPr>
            <p:spPr bwMode="auto">
              <a:xfrm>
                <a:off x="3006132" y="5010435"/>
                <a:ext cx="413898" cy="11616"/>
              </a:xfrm>
              <a:custGeom>
                <a:avLst/>
                <a:gdLst>
                  <a:gd name="T0" fmla="*/ 681 w 682"/>
                  <a:gd name="T1" fmla="*/ 19 h 20"/>
                  <a:gd name="T2" fmla="*/ 0 w 682"/>
                  <a:gd name="T3" fmla="*/ 1 h 20"/>
                  <a:gd name="T4" fmla="*/ 0 w 682"/>
                  <a:gd name="T5" fmla="*/ 1 h 20"/>
                  <a:gd name="T6" fmla="*/ 0 w 682"/>
                  <a:gd name="T7" fmla="*/ 1 h 20"/>
                  <a:gd name="T8" fmla="*/ 0 w 682"/>
                  <a:gd name="T9" fmla="*/ 1 h 20"/>
                  <a:gd name="T10" fmla="*/ 0 w 682"/>
                  <a:gd name="T11" fmla="*/ 1 h 20"/>
                  <a:gd name="T12" fmla="*/ 2 w 682"/>
                  <a:gd name="T13" fmla="*/ 1 h 20"/>
                  <a:gd name="T14" fmla="*/ 2 w 682"/>
                  <a:gd name="T15" fmla="*/ 1 h 20"/>
                  <a:gd name="T16" fmla="*/ 2 w 682"/>
                  <a:gd name="T17" fmla="*/ 0 h 20"/>
                  <a:gd name="T18" fmla="*/ 2 w 682"/>
                  <a:gd name="T19" fmla="*/ 0 h 20"/>
                  <a:gd name="T20" fmla="*/ 679 w 682"/>
                  <a:gd name="T21" fmla="*/ 17 h 20"/>
                  <a:gd name="T22" fmla="*/ 679 w 682"/>
                  <a:gd name="T23" fmla="*/ 17 h 20"/>
                  <a:gd name="T24" fmla="*/ 679 w 682"/>
                  <a:gd name="T25" fmla="*/ 17 h 20"/>
                  <a:gd name="T26" fmla="*/ 679 w 682"/>
                  <a:gd name="T27" fmla="*/ 19 h 20"/>
                  <a:gd name="T28" fmla="*/ 679 w 682"/>
                  <a:gd name="T29" fmla="*/ 19 h 20"/>
                  <a:gd name="T30" fmla="*/ 679 w 682"/>
                  <a:gd name="T31" fmla="*/ 19 h 20"/>
                  <a:gd name="T32" fmla="*/ 679 w 682"/>
                  <a:gd name="T33" fmla="*/ 19 h 20"/>
                  <a:gd name="T34" fmla="*/ 679 w 682"/>
                  <a:gd name="T35" fmla="*/ 19 h 20"/>
                  <a:gd name="T36" fmla="*/ 681 w 68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2"/>
                  <a:gd name="T58" fmla="*/ 0 h 20"/>
                  <a:gd name="T59" fmla="*/ 682 w 68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2" h="20">
                    <a:moveTo>
                      <a:pt x="681" y="19"/>
                    </a:moveTo>
                    <a:lnTo>
                      <a:pt x="0" y="1"/>
                    </a:lnTo>
                    <a:lnTo>
                      <a:pt x="2" y="1"/>
                    </a:lnTo>
                    <a:lnTo>
                      <a:pt x="2" y="0"/>
                    </a:lnTo>
                    <a:lnTo>
                      <a:pt x="679" y="17"/>
                    </a:lnTo>
                    <a:lnTo>
                      <a:pt x="679" y="19"/>
                    </a:lnTo>
                    <a:lnTo>
                      <a:pt x="681" y="19"/>
                    </a:lnTo>
                  </a:path>
                </a:pathLst>
              </a:custGeom>
              <a:solidFill>
                <a:srgbClr val="8181FF"/>
              </a:solidFill>
              <a:ln w="9525" cap="rnd">
                <a:noFill/>
                <a:round/>
                <a:headEnd/>
                <a:tailEnd/>
              </a:ln>
            </p:spPr>
            <p:txBody>
              <a:bodyPr/>
              <a:lstStyle/>
              <a:p>
                <a:endParaRPr lang="es-ES"/>
              </a:p>
            </p:txBody>
          </p:sp>
          <p:sp>
            <p:nvSpPr>
              <p:cNvPr id="406" name="Freeform 401"/>
              <p:cNvSpPr>
                <a:spLocks noChangeAspect="1"/>
              </p:cNvSpPr>
              <p:nvPr/>
            </p:nvSpPr>
            <p:spPr bwMode="auto">
              <a:xfrm>
                <a:off x="3007346" y="5009273"/>
                <a:ext cx="411471" cy="11616"/>
              </a:xfrm>
              <a:custGeom>
                <a:avLst/>
                <a:gdLst>
                  <a:gd name="T0" fmla="*/ 677 w 678"/>
                  <a:gd name="T1" fmla="*/ 19 h 20"/>
                  <a:gd name="T2" fmla="*/ 0 w 678"/>
                  <a:gd name="T3" fmla="*/ 2 h 20"/>
                  <a:gd name="T4" fmla="*/ 0 w 678"/>
                  <a:gd name="T5" fmla="*/ 2 h 20"/>
                  <a:gd name="T6" fmla="*/ 0 w 678"/>
                  <a:gd name="T7" fmla="*/ 2 h 20"/>
                  <a:gd name="T8" fmla="*/ 0 w 678"/>
                  <a:gd name="T9" fmla="*/ 2 h 20"/>
                  <a:gd name="T10" fmla="*/ 0 w 678"/>
                  <a:gd name="T11" fmla="*/ 2 h 20"/>
                  <a:gd name="T12" fmla="*/ 0 w 678"/>
                  <a:gd name="T13" fmla="*/ 2 h 20"/>
                  <a:gd name="T14" fmla="*/ 0 w 678"/>
                  <a:gd name="T15" fmla="*/ 2 h 20"/>
                  <a:gd name="T16" fmla="*/ 0 w 678"/>
                  <a:gd name="T17" fmla="*/ 0 h 20"/>
                  <a:gd name="T18" fmla="*/ 0 w 678"/>
                  <a:gd name="T19" fmla="*/ 0 h 20"/>
                  <a:gd name="T20" fmla="*/ 675 w 678"/>
                  <a:gd name="T21" fmla="*/ 17 h 20"/>
                  <a:gd name="T22" fmla="*/ 675 w 678"/>
                  <a:gd name="T23" fmla="*/ 17 h 20"/>
                  <a:gd name="T24" fmla="*/ 675 w 678"/>
                  <a:gd name="T25" fmla="*/ 17 h 20"/>
                  <a:gd name="T26" fmla="*/ 675 w 678"/>
                  <a:gd name="T27" fmla="*/ 19 h 20"/>
                  <a:gd name="T28" fmla="*/ 677 w 678"/>
                  <a:gd name="T29" fmla="*/ 19 h 20"/>
                  <a:gd name="T30" fmla="*/ 677 w 678"/>
                  <a:gd name="T31" fmla="*/ 19 h 20"/>
                  <a:gd name="T32" fmla="*/ 677 w 678"/>
                  <a:gd name="T33" fmla="*/ 19 h 20"/>
                  <a:gd name="T34" fmla="*/ 677 w 678"/>
                  <a:gd name="T35" fmla="*/ 19 h 20"/>
                  <a:gd name="T36" fmla="*/ 677 w 678"/>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8"/>
                  <a:gd name="T58" fmla="*/ 0 h 20"/>
                  <a:gd name="T59" fmla="*/ 678 w 67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8" h="20">
                    <a:moveTo>
                      <a:pt x="677" y="19"/>
                    </a:moveTo>
                    <a:lnTo>
                      <a:pt x="0" y="2"/>
                    </a:lnTo>
                    <a:lnTo>
                      <a:pt x="0" y="0"/>
                    </a:lnTo>
                    <a:lnTo>
                      <a:pt x="675" y="17"/>
                    </a:lnTo>
                    <a:lnTo>
                      <a:pt x="675" y="19"/>
                    </a:lnTo>
                    <a:lnTo>
                      <a:pt x="677" y="19"/>
                    </a:lnTo>
                  </a:path>
                </a:pathLst>
              </a:custGeom>
              <a:solidFill>
                <a:srgbClr val="8282FF"/>
              </a:solidFill>
              <a:ln w="9525" cap="rnd">
                <a:noFill/>
                <a:round/>
                <a:headEnd/>
                <a:tailEnd/>
              </a:ln>
            </p:spPr>
            <p:txBody>
              <a:bodyPr/>
              <a:lstStyle/>
              <a:p>
                <a:endParaRPr lang="es-ES"/>
              </a:p>
            </p:txBody>
          </p:sp>
          <p:sp>
            <p:nvSpPr>
              <p:cNvPr id="407" name="Freeform 402"/>
              <p:cNvSpPr>
                <a:spLocks noChangeAspect="1"/>
              </p:cNvSpPr>
              <p:nvPr/>
            </p:nvSpPr>
            <p:spPr bwMode="auto">
              <a:xfrm>
                <a:off x="3007346" y="5008112"/>
                <a:ext cx="410257" cy="11616"/>
              </a:xfrm>
              <a:custGeom>
                <a:avLst/>
                <a:gdLst>
                  <a:gd name="T0" fmla="*/ 675 w 676"/>
                  <a:gd name="T1" fmla="*/ 19 h 20"/>
                  <a:gd name="T2" fmla="*/ 0 w 676"/>
                  <a:gd name="T3" fmla="*/ 2 h 20"/>
                  <a:gd name="T4" fmla="*/ 0 w 676"/>
                  <a:gd name="T5" fmla="*/ 2 h 20"/>
                  <a:gd name="T6" fmla="*/ 0 w 676"/>
                  <a:gd name="T7" fmla="*/ 2 h 20"/>
                  <a:gd name="T8" fmla="*/ 0 w 676"/>
                  <a:gd name="T9" fmla="*/ 2 h 20"/>
                  <a:gd name="T10" fmla="*/ 0 w 676"/>
                  <a:gd name="T11" fmla="*/ 2 h 20"/>
                  <a:gd name="T12" fmla="*/ 0 w 676"/>
                  <a:gd name="T13" fmla="*/ 2 h 20"/>
                  <a:gd name="T14" fmla="*/ 2 w 676"/>
                  <a:gd name="T15" fmla="*/ 2 h 20"/>
                  <a:gd name="T16" fmla="*/ 2 w 676"/>
                  <a:gd name="T17" fmla="*/ 0 h 20"/>
                  <a:gd name="T18" fmla="*/ 2 w 676"/>
                  <a:gd name="T19" fmla="*/ 0 h 20"/>
                  <a:gd name="T20" fmla="*/ 675 w 676"/>
                  <a:gd name="T21" fmla="*/ 17 h 20"/>
                  <a:gd name="T22" fmla="*/ 675 w 676"/>
                  <a:gd name="T23" fmla="*/ 17 h 20"/>
                  <a:gd name="T24" fmla="*/ 675 w 676"/>
                  <a:gd name="T25" fmla="*/ 17 h 20"/>
                  <a:gd name="T26" fmla="*/ 675 w 676"/>
                  <a:gd name="T27" fmla="*/ 17 h 20"/>
                  <a:gd name="T28" fmla="*/ 675 w 676"/>
                  <a:gd name="T29" fmla="*/ 19 h 20"/>
                  <a:gd name="T30" fmla="*/ 675 w 676"/>
                  <a:gd name="T31" fmla="*/ 19 h 20"/>
                  <a:gd name="T32" fmla="*/ 675 w 676"/>
                  <a:gd name="T33" fmla="*/ 19 h 20"/>
                  <a:gd name="T34" fmla="*/ 675 w 676"/>
                  <a:gd name="T35" fmla="*/ 19 h 20"/>
                  <a:gd name="T36" fmla="*/ 675 w 67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6"/>
                  <a:gd name="T58" fmla="*/ 0 h 20"/>
                  <a:gd name="T59" fmla="*/ 676 w 67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6" h="20">
                    <a:moveTo>
                      <a:pt x="675" y="19"/>
                    </a:moveTo>
                    <a:lnTo>
                      <a:pt x="0" y="2"/>
                    </a:lnTo>
                    <a:lnTo>
                      <a:pt x="2" y="2"/>
                    </a:lnTo>
                    <a:lnTo>
                      <a:pt x="2" y="0"/>
                    </a:lnTo>
                    <a:lnTo>
                      <a:pt x="675" y="17"/>
                    </a:lnTo>
                    <a:lnTo>
                      <a:pt x="675" y="19"/>
                    </a:lnTo>
                  </a:path>
                </a:pathLst>
              </a:custGeom>
              <a:solidFill>
                <a:srgbClr val="8282FF"/>
              </a:solidFill>
              <a:ln w="9525" cap="rnd">
                <a:noFill/>
                <a:round/>
                <a:headEnd/>
                <a:tailEnd/>
              </a:ln>
            </p:spPr>
            <p:txBody>
              <a:bodyPr/>
              <a:lstStyle/>
              <a:p>
                <a:endParaRPr lang="es-ES"/>
              </a:p>
            </p:txBody>
          </p:sp>
          <p:sp>
            <p:nvSpPr>
              <p:cNvPr id="408" name="Freeform 403"/>
              <p:cNvSpPr>
                <a:spLocks noChangeAspect="1"/>
              </p:cNvSpPr>
              <p:nvPr/>
            </p:nvSpPr>
            <p:spPr bwMode="auto">
              <a:xfrm>
                <a:off x="3008560" y="5006950"/>
                <a:ext cx="409043" cy="11616"/>
              </a:xfrm>
              <a:custGeom>
                <a:avLst/>
                <a:gdLst>
                  <a:gd name="T0" fmla="*/ 673 w 674"/>
                  <a:gd name="T1" fmla="*/ 19 h 20"/>
                  <a:gd name="T2" fmla="*/ 0 w 674"/>
                  <a:gd name="T3" fmla="*/ 2 h 20"/>
                  <a:gd name="T4" fmla="*/ 0 w 674"/>
                  <a:gd name="T5" fmla="*/ 2 h 20"/>
                  <a:gd name="T6" fmla="*/ 0 w 674"/>
                  <a:gd name="T7" fmla="*/ 2 h 20"/>
                  <a:gd name="T8" fmla="*/ 0 w 674"/>
                  <a:gd name="T9" fmla="*/ 2 h 20"/>
                  <a:gd name="T10" fmla="*/ 0 w 674"/>
                  <a:gd name="T11" fmla="*/ 2 h 20"/>
                  <a:gd name="T12" fmla="*/ 0 w 674"/>
                  <a:gd name="T13" fmla="*/ 2 h 20"/>
                  <a:gd name="T14" fmla="*/ 0 w 674"/>
                  <a:gd name="T15" fmla="*/ 2 h 20"/>
                  <a:gd name="T16" fmla="*/ 0 w 674"/>
                  <a:gd name="T17" fmla="*/ 0 h 20"/>
                  <a:gd name="T18" fmla="*/ 0 w 674"/>
                  <a:gd name="T19" fmla="*/ 0 h 20"/>
                  <a:gd name="T20" fmla="*/ 671 w 674"/>
                  <a:gd name="T21" fmla="*/ 17 h 20"/>
                  <a:gd name="T22" fmla="*/ 671 w 674"/>
                  <a:gd name="T23" fmla="*/ 17 h 20"/>
                  <a:gd name="T24" fmla="*/ 671 w 674"/>
                  <a:gd name="T25" fmla="*/ 17 h 20"/>
                  <a:gd name="T26" fmla="*/ 671 w 674"/>
                  <a:gd name="T27" fmla="*/ 17 h 20"/>
                  <a:gd name="T28" fmla="*/ 671 w 674"/>
                  <a:gd name="T29" fmla="*/ 19 h 20"/>
                  <a:gd name="T30" fmla="*/ 671 w 674"/>
                  <a:gd name="T31" fmla="*/ 19 h 20"/>
                  <a:gd name="T32" fmla="*/ 671 w 674"/>
                  <a:gd name="T33" fmla="*/ 19 h 20"/>
                  <a:gd name="T34" fmla="*/ 671 w 674"/>
                  <a:gd name="T35" fmla="*/ 19 h 20"/>
                  <a:gd name="T36" fmla="*/ 673 w 674"/>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4"/>
                  <a:gd name="T58" fmla="*/ 0 h 20"/>
                  <a:gd name="T59" fmla="*/ 674 w 67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4" h="20">
                    <a:moveTo>
                      <a:pt x="673" y="19"/>
                    </a:moveTo>
                    <a:lnTo>
                      <a:pt x="0" y="2"/>
                    </a:lnTo>
                    <a:lnTo>
                      <a:pt x="0" y="0"/>
                    </a:lnTo>
                    <a:lnTo>
                      <a:pt x="671" y="17"/>
                    </a:lnTo>
                    <a:lnTo>
                      <a:pt x="671" y="19"/>
                    </a:lnTo>
                    <a:lnTo>
                      <a:pt x="673" y="19"/>
                    </a:lnTo>
                  </a:path>
                </a:pathLst>
              </a:custGeom>
              <a:solidFill>
                <a:srgbClr val="8282FF"/>
              </a:solidFill>
              <a:ln w="9525" cap="rnd">
                <a:noFill/>
                <a:round/>
                <a:headEnd/>
                <a:tailEnd/>
              </a:ln>
            </p:spPr>
            <p:txBody>
              <a:bodyPr/>
              <a:lstStyle/>
              <a:p>
                <a:endParaRPr lang="es-ES"/>
              </a:p>
            </p:txBody>
          </p:sp>
          <p:sp>
            <p:nvSpPr>
              <p:cNvPr id="409" name="Freeform 404"/>
              <p:cNvSpPr>
                <a:spLocks noChangeAspect="1"/>
              </p:cNvSpPr>
              <p:nvPr/>
            </p:nvSpPr>
            <p:spPr bwMode="auto">
              <a:xfrm>
                <a:off x="3008560" y="5005788"/>
                <a:ext cx="407829" cy="11616"/>
              </a:xfrm>
              <a:custGeom>
                <a:avLst/>
                <a:gdLst>
                  <a:gd name="T0" fmla="*/ 671 w 672"/>
                  <a:gd name="T1" fmla="*/ 19 h 20"/>
                  <a:gd name="T2" fmla="*/ 0 w 672"/>
                  <a:gd name="T3" fmla="*/ 2 h 20"/>
                  <a:gd name="T4" fmla="*/ 0 w 672"/>
                  <a:gd name="T5" fmla="*/ 2 h 20"/>
                  <a:gd name="T6" fmla="*/ 0 w 672"/>
                  <a:gd name="T7" fmla="*/ 2 h 20"/>
                  <a:gd name="T8" fmla="*/ 0 w 672"/>
                  <a:gd name="T9" fmla="*/ 2 h 20"/>
                  <a:gd name="T10" fmla="*/ 0 w 672"/>
                  <a:gd name="T11" fmla="*/ 2 h 20"/>
                  <a:gd name="T12" fmla="*/ 0 w 672"/>
                  <a:gd name="T13" fmla="*/ 2 h 20"/>
                  <a:gd name="T14" fmla="*/ 0 w 672"/>
                  <a:gd name="T15" fmla="*/ 2 h 20"/>
                  <a:gd name="T16" fmla="*/ 1 w 672"/>
                  <a:gd name="T17" fmla="*/ 0 h 20"/>
                  <a:gd name="T18" fmla="*/ 1 w 672"/>
                  <a:gd name="T19" fmla="*/ 0 h 20"/>
                  <a:gd name="T20" fmla="*/ 669 w 672"/>
                  <a:gd name="T21" fmla="*/ 17 h 20"/>
                  <a:gd name="T22" fmla="*/ 669 w 672"/>
                  <a:gd name="T23" fmla="*/ 17 h 20"/>
                  <a:gd name="T24" fmla="*/ 669 w 672"/>
                  <a:gd name="T25" fmla="*/ 17 h 20"/>
                  <a:gd name="T26" fmla="*/ 671 w 672"/>
                  <a:gd name="T27" fmla="*/ 17 h 20"/>
                  <a:gd name="T28" fmla="*/ 671 w 672"/>
                  <a:gd name="T29" fmla="*/ 19 h 20"/>
                  <a:gd name="T30" fmla="*/ 671 w 672"/>
                  <a:gd name="T31" fmla="*/ 19 h 20"/>
                  <a:gd name="T32" fmla="*/ 671 w 672"/>
                  <a:gd name="T33" fmla="*/ 19 h 20"/>
                  <a:gd name="T34" fmla="*/ 671 w 672"/>
                  <a:gd name="T35" fmla="*/ 19 h 20"/>
                  <a:gd name="T36" fmla="*/ 671 w 67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2"/>
                  <a:gd name="T58" fmla="*/ 0 h 20"/>
                  <a:gd name="T59" fmla="*/ 672 w 67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2" h="20">
                    <a:moveTo>
                      <a:pt x="671" y="19"/>
                    </a:moveTo>
                    <a:lnTo>
                      <a:pt x="0" y="2"/>
                    </a:lnTo>
                    <a:lnTo>
                      <a:pt x="1" y="0"/>
                    </a:lnTo>
                    <a:lnTo>
                      <a:pt x="669" y="17"/>
                    </a:lnTo>
                    <a:lnTo>
                      <a:pt x="671" y="17"/>
                    </a:lnTo>
                    <a:lnTo>
                      <a:pt x="671" y="19"/>
                    </a:lnTo>
                  </a:path>
                </a:pathLst>
              </a:custGeom>
              <a:solidFill>
                <a:srgbClr val="8282FF"/>
              </a:solidFill>
              <a:ln w="9525" cap="rnd">
                <a:noFill/>
                <a:round/>
                <a:headEnd/>
                <a:tailEnd/>
              </a:ln>
            </p:spPr>
            <p:txBody>
              <a:bodyPr/>
              <a:lstStyle/>
              <a:p>
                <a:endParaRPr lang="es-ES"/>
              </a:p>
            </p:txBody>
          </p:sp>
          <p:sp>
            <p:nvSpPr>
              <p:cNvPr id="410" name="Freeform 405"/>
              <p:cNvSpPr>
                <a:spLocks noChangeAspect="1"/>
              </p:cNvSpPr>
              <p:nvPr/>
            </p:nvSpPr>
            <p:spPr bwMode="auto">
              <a:xfrm>
                <a:off x="3009166" y="5004627"/>
                <a:ext cx="406009" cy="11616"/>
              </a:xfrm>
              <a:custGeom>
                <a:avLst/>
                <a:gdLst>
                  <a:gd name="T0" fmla="*/ 668 w 669"/>
                  <a:gd name="T1" fmla="*/ 19 h 20"/>
                  <a:gd name="T2" fmla="*/ 0 w 669"/>
                  <a:gd name="T3" fmla="*/ 2 h 20"/>
                  <a:gd name="T4" fmla="*/ 0 w 669"/>
                  <a:gd name="T5" fmla="*/ 2 h 20"/>
                  <a:gd name="T6" fmla="*/ 0 w 669"/>
                  <a:gd name="T7" fmla="*/ 2 h 20"/>
                  <a:gd name="T8" fmla="*/ 0 w 669"/>
                  <a:gd name="T9" fmla="*/ 2 h 20"/>
                  <a:gd name="T10" fmla="*/ 0 w 669"/>
                  <a:gd name="T11" fmla="*/ 2 h 20"/>
                  <a:gd name="T12" fmla="*/ 0 w 669"/>
                  <a:gd name="T13" fmla="*/ 2 h 20"/>
                  <a:gd name="T14" fmla="*/ 0 w 669"/>
                  <a:gd name="T15" fmla="*/ 2 h 20"/>
                  <a:gd name="T16" fmla="*/ 0 w 669"/>
                  <a:gd name="T17" fmla="*/ 0 h 20"/>
                  <a:gd name="T18" fmla="*/ 0 w 669"/>
                  <a:gd name="T19" fmla="*/ 0 h 20"/>
                  <a:gd name="T20" fmla="*/ 668 w 669"/>
                  <a:gd name="T21" fmla="*/ 17 h 20"/>
                  <a:gd name="T22" fmla="*/ 668 w 669"/>
                  <a:gd name="T23" fmla="*/ 17 h 20"/>
                  <a:gd name="T24" fmla="*/ 668 w 669"/>
                  <a:gd name="T25" fmla="*/ 17 h 20"/>
                  <a:gd name="T26" fmla="*/ 668 w 669"/>
                  <a:gd name="T27" fmla="*/ 17 h 20"/>
                  <a:gd name="T28" fmla="*/ 668 w 669"/>
                  <a:gd name="T29" fmla="*/ 19 h 20"/>
                  <a:gd name="T30" fmla="*/ 668 w 669"/>
                  <a:gd name="T31" fmla="*/ 19 h 20"/>
                  <a:gd name="T32" fmla="*/ 668 w 669"/>
                  <a:gd name="T33" fmla="*/ 19 h 20"/>
                  <a:gd name="T34" fmla="*/ 668 w 669"/>
                  <a:gd name="T35" fmla="*/ 19 h 20"/>
                  <a:gd name="T36" fmla="*/ 668 w 669"/>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20"/>
                  <a:gd name="T59" fmla="*/ 669 w 669"/>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20">
                    <a:moveTo>
                      <a:pt x="668" y="19"/>
                    </a:moveTo>
                    <a:lnTo>
                      <a:pt x="0" y="2"/>
                    </a:lnTo>
                    <a:lnTo>
                      <a:pt x="0" y="0"/>
                    </a:lnTo>
                    <a:lnTo>
                      <a:pt x="668" y="17"/>
                    </a:lnTo>
                    <a:lnTo>
                      <a:pt x="668" y="19"/>
                    </a:lnTo>
                  </a:path>
                </a:pathLst>
              </a:custGeom>
              <a:solidFill>
                <a:srgbClr val="8282FF"/>
              </a:solidFill>
              <a:ln w="9525" cap="rnd">
                <a:noFill/>
                <a:round/>
                <a:headEnd/>
                <a:tailEnd/>
              </a:ln>
            </p:spPr>
            <p:txBody>
              <a:bodyPr/>
              <a:lstStyle/>
              <a:p>
                <a:endParaRPr lang="es-ES"/>
              </a:p>
            </p:txBody>
          </p:sp>
          <p:sp>
            <p:nvSpPr>
              <p:cNvPr id="411" name="Freeform 406"/>
              <p:cNvSpPr>
                <a:spLocks noChangeAspect="1"/>
              </p:cNvSpPr>
              <p:nvPr/>
            </p:nvSpPr>
            <p:spPr bwMode="auto">
              <a:xfrm>
                <a:off x="3009166" y="5003465"/>
                <a:ext cx="406009" cy="11616"/>
              </a:xfrm>
              <a:custGeom>
                <a:avLst/>
                <a:gdLst>
                  <a:gd name="T0" fmla="*/ 668 w 669"/>
                  <a:gd name="T1" fmla="*/ 19 h 20"/>
                  <a:gd name="T2" fmla="*/ 0 w 669"/>
                  <a:gd name="T3" fmla="*/ 2 h 20"/>
                  <a:gd name="T4" fmla="*/ 0 w 669"/>
                  <a:gd name="T5" fmla="*/ 2 h 20"/>
                  <a:gd name="T6" fmla="*/ 0 w 669"/>
                  <a:gd name="T7" fmla="*/ 2 h 20"/>
                  <a:gd name="T8" fmla="*/ 0 w 669"/>
                  <a:gd name="T9" fmla="*/ 2 h 20"/>
                  <a:gd name="T10" fmla="*/ 0 w 669"/>
                  <a:gd name="T11" fmla="*/ 2 h 20"/>
                  <a:gd name="T12" fmla="*/ 0 w 669"/>
                  <a:gd name="T13" fmla="*/ 2 h 20"/>
                  <a:gd name="T14" fmla="*/ 0 w 669"/>
                  <a:gd name="T15" fmla="*/ 2 h 20"/>
                  <a:gd name="T16" fmla="*/ 2 w 669"/>
                  <a:gd name="T17" fmla="*/ 0 h 20"/>
                  <a:gd name="T18" fmla="*/ 2 w 669"/>
                  <a:gd name="T19" fmla="*/ 0 h 20"/>
                  <a:gd name="T20" fmla="*/ 667 w 669"/>
                  <a:gd name="T21" fmla="*/ 17 h 20"/>
                  <a:gd name="T22" fmla="*/ 667 w 669"/>
                  <a:gd name="T23" fmla="*/ 17 h 20"/>
                  <a:gd name="T24" fmla="*/ 667 w 669"/>
                  <a:gd name="T25" fmla="*/ 17 h 20"/>
                  <a:gd name="T26" fmla="*/ 667 w 669"/>
                  <a:gd name="T27" fmla="*/ 17 h 20"/>
                  <a:gd name="T28" fmla="*/ 667 w 669"/>
                  <a:gd name="T29" fmla="*/ 19 h 20"/>
                  <a:gd name="T30" fmla="*/ 667 w 669"/>
                  <a:gd name="T31" fmla="*/ 19 h 20"/>
                  <a:gd name="T32" fmla="*/ 667 w 669"/>
                  <a:gd name="T33" fmla="*/ 19 h 20"/>
                  <a:gd name="T34" fmla="*/ 668 w 669"/>
                  <a:gd name="T35" fmla="*/ 19 h 20"/>
                  <a:gd name="T36" fmla="*/ 668 w 669"/>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9"/>
                  <a:gd name="T58" fmla="*/ 0 h 20"/>
                  <a:gd name="T59" fmla="*/ 669 w 669"/>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9" h="20">
                    <a:moveTo>
                      <a:pt x="668" y="19"/>
                    </a:moveTo>
                    <a:lnTo>
                      <a:pt x="0" y="2"/>
                    </a:lnTo>
                    <a:lnTo>
                      <a:pt x="2" y="0"/>
                    </a:lnTo>
                    <a:lnTo>
                      <a:pt x="667" y="17"/>
                    </a:lnTo>
                    <a:lnTo>
                      <a:pt x="667" y="19"/>
                    </a:lnTo>
                    <a:lnTo>
                      <a:pt x="668" y="19"/>
                    </a:lnTo>
                  </a:path>
                </a:pathLst>
              </a:custGeom>
              <a:solidFill>
                <a:srgbClr val="8383FF"/>
              </a:solidFill>
              <a:ln w="9525" cap="rnd">
                <a:noFill/>
                <a:round/>
                <a:headEnd/>
                <a:tailEnd/>
              </a:ln>
            </p:spPr>
            <p:txBody>
              <a:bodyPr/>
              <a:lstStyle/>
              <a:p>
                <a:endParaRPr lang="es-ES"/>
              </a:p>
            </p:txBody>
          </p:sp>
          <p:sp>
            <p:nvSpPr>
              <p:cNvPr id="412" name="Freeform 407"/>
              <p:cNvSpPr>
                <a:spLocks noChangeAspect="1"/>
              </p:cNvSpPr>
              <p:nvPr/>
            </p:nvSpPr>
            <p:spPr bwMode="auto">
              <a:xfrm>
                <a:off x="3010380" y="5002304"/>
                <a:ext cx="404188" cy="11616"/>
              </a:xfrm>
              <a:custGeom>
                <a:avLst/>
                <a:gdLst>
                  <a:gd name="T0" fmla="*/ 665 w 666"/>
                  <a:gd name="T1" fmla="*/ 19 h 20"/>
                  <a:gd name="T2" fmla="*/ 0 w 666"/>
                  <a:gd name="T3" fmla="*/ 2 h 20"/>
                  <a:gd name="T4" fmla="*/ 0 w 666"/>
                  <a:gd name="T5" fmla="*/ 2 h 20"/>
                  <a:gd name="T6" fmla="*/ 0 w 666"/>
                  <a:gd name="T7" fmla="*/ 2 h 20"/>
                  <a:gd name="T8" fmla="*/ 0 w 666"/>
                  <a:gd name="T9" fmla="*/ 2 h 20"/>
                  <a:gd name="T10" fmla="*/ 0 w 666"/>
                  <a:gd name="T11" fmla="*/ 2 h 20"/>
                  <a:gd name="T12" fmla="*/ 0 w 666"/>
                  <a:gd name="T13" fmla="*/ 2 h 20"/>
                  <a:gd name="T14" fmla="*/ 0 w 666"/>
                  <a:gd name="T15" fmla="*/ 2 h 20"/>
                  <a:gd name="T16" fmla="*/ 0 w 666"/>
                  <a:gd name="T17" fmla="*/ 0 h 20"/>
                  <a:gd name="T18" fmla="*/ 0 w 666"/>
                  <a:gd name="T19" fmla="*/ 0 h 20"/>
                  <a:gd name="T20" fmla="*/ 663 w 666"/>
                  <a:gd name="T21" fmla="*/ 17 h 20"/>
                  <a:gd name="T22" fmla="*/ 663 w 666"/>
                  <a:gd name="T23" fmla="*/ 17 h 20"/>
                  <a:gd name="T24" fmla="*/ 663 w 666"/>
                  <a:gd name="T25" fmla="*/ 17 h 20"/>
                  <a:gd name="T26" fmla="*/ 665 w 666"/>
                  <a:gd name="T27" fmla="*/ 17 h 20"/>
                  <a:gd name="T28" fmla="*/ 665 w 666"/>
                  <a:gd name="T29" fmla="*/ 19 h 20"/>
                  <a:gd name="T30" fmla="*/ 665 w 666"/>
                  <a:gd name="T31" fmla="*/ 19 h 20"/>
                  <a:gd name="T32" fmla="*/ 665 w 666"/>
                  <a:gd name="T33" fmla="*/ 19 h 20"/>
                  <a:gd name="T34" fmla="*/ 665 w 666"/>
                  <a:gd name="T35" fmla="*/ 19 h 20"/>
                  <a:gd name="T36" fmla="*/ 665 w 66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6"/>
                  <a:gd name="T58" fmla="*/ 0 h 20"/>
                  <a:gd name="T59" fmla="*/ 666 w 66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6" h="20">
                    <a:moveTo>
                      <a:pt x="665" y="19"/>
                    </a:moveTo>
                    <a:lnTo>
                      <a:pt x="0" y="2"/>
                    </a:lnTo>
                    <a:lnTo>
                      <a:pt x="0" y="0"/>
                    </a:lnTo>
                    <a:lnTo>
                      <a:pt x="663" y="17"/>
                    </a:lnTo>
                    <a:lnTo>
                      <a:pt x="665" y="17"/>
                    </a:lnTo>
                    <a:lnTo>
                      <a:pt x="665" y="19"/>
                    </a:lnTo>
                  </a:path>
                </a:pathLst>
              </a:custGeom>
              <a:solidFill>
                <a:srgbClr val="8383FF"/>
              </a:solidFill>
              <a:ln w="9525" cap="rnd">
                <a:noFill/>
                <a:round/>
                <a:headEnd/>
                <a:tailEnd/>
              </a:ln>
            </p:spPr>
            <p:txBody>
              <a:bodyPr/>
              <a:lstStyle/>
              <a:p>
                <a:endParaRPr lang="es-ES"/>
              </a:p>
            </p:txBody>
          </p:sp>
          <p:sp>
            <p:nvSpPr>
              <p:cNvPr id="413" name="Freeform 408"/>
              <p:cNvSpPr>
                <a:spLocks noChangeAspect="1"/>
              </p:cNvSpPr>
              <p:nvPr/>
            </p:nvSpPr>
            <p:spPr bwMode="auto">
              <a:xfrm>
                <a:off x="3010380" y="5001142"/>
                <a:ext cx="402974" cy="11616"/>
              </a:xfrm>
              <a:custGeom>
                <a:avLst/>
                <a:gdLst>
                  <a:gd name="T0" fmla="*/ 663 w 664"/>
                  <a:gd name="T1" fmla="*/ 19 h 20"/>
                  <a:gd name="T2" fmla="*/ 0 w 664"/>
                  <a:gd name="T3" fmla="*/ 2 h 20"/>
                  <a:gd name="T4" fmla="*/ 0 w 664"/>
                  <a:gd name="T5" fmla="*/ 2 h 20"/>
                  <a:gd name="T6" fmla="*/ 0 w 664"/>
                  <a:gd name="T7" fmla="*/ 2 h 20"/>
                  <a:gd name="T8" fmla="*/ 0 w 664"/>
                  <a:gd name="T9" fmla="*/ 2 h 20"/>
                  <a:gd name="T10" fmla="*/ 0 w 664"/>
                  <a:gd name="T11" fmla="*/ 2 h 20"/>
                  <a:gd name="T12" fmla="*/ 0 w 664"/>
                  <a:gd name="T13" fmla="*/ 2 h 20"/>
                  <a:gd name="T14" fmla="*/ 0 w 664"/>
                  <a:gd name="T15" fmla="*/ 2 h 20"/>
                  <a:gd name="T16" fmla="*/ 2 w 664"/>
                  <a:gd name="T17" fmla="*/ 0 h 20"/>
                  <a:gd name="T18" fmla="*/ 2 w 664"/>
                  <a:gd name="T19" fmla="*/ 0 h 20"/>
                  <a:gd name="T20" fmla="*/ 663 w 664"/>
                  <a:gd name="T21" fmla="*/ 17 h 20"/>
                  <a:gd name="T22" fmla="*/ 663 w 664"/>
                  <a:gd name="T23" fmla="*/ 17 h 20"/>
                  <a:gd name="T24" fmla="*/ 663 w 664"/>
                  <a:gd name="T25" fmla="*/ 17 h 20"/>
                  <a:gd name="T26" fmla="*/ 663 w 664"/>
                  <a:gd name="T27" fmla="*/ 17 h 20"/>
                  <a:gd name="T28" fmla="*/ 663 w 664"/>
                  <a:gd name="T29" fmla="*/ 19 h 20"/>
                  <a:gd name="T30" fmla="*/ 663 w 664"/>
                  <a:gd name="T31" fmla="*/ 19 h 20"/>
                  <a:gd name="T32" fmla="*/ 663 w 664"/>
                  <a:gd name="T33" fmla="*/ 19 h 20"/>
                  <a:gd name="T34" fmla="*/ 663 w 664"/>
                  <a:gd name="T35" fmla="*/ 19 h 20"/>
                  <a:gd name="T36" fmla="*/ 663 w 664"/>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4"/>
                  <a:gd name="T58" fmla="*/ 0 h 20"/>
                  <a:gd name="T59" fmla="*/ 664 w 66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4" h="20">
                    <a:moveTo>
                      <a:pt x="663" y="19"/>
                    </a:moveTo>
                    <a:lnTo>
                      <a:pt x="0" y="2"/>
                    </a:lnTo>
                    <a:lnTo>
                      <a:pt x="2" y="0"/>
                    </a:lnTo>
                    <a:lnTo>
                      <a:pt x="663" y="17"/>
                    </a:lnTo>
                    <a:lnTo>
                      <a:pt x="663" y="19"/>
                    </a:lnTo>
                  </a:path>
                </a:pathLst>
              </a:custGeom>
              <a:solidFill>
                <a:srgbClr val="8383FF"/>
              </a:solidFill>
              <a:ln w="9525" cap="rnd">
                <a:noFill/>
                <a:round/>
                <a:headEnd/>
                <a:tailEnd/>
              </a:ln>
            </p:spPr>
            <p:txBody>
              <a:bodyPr/>
              <a:lstStyle/>
              <a:p>
                <a:endParaRPr lang="es-ES"/>
              </a:p>
            </p:txBody>
          </p:sp>
          <p:sp>
            <p:nvSpPr>
              <p:cNvPr id="414" name="Freeform 409"/>
              <p:cNvSpPr>
                <a:spLocks noChangeAspect="1"/>
              </p:cNvSpPr>
              <p:nvPr/>
            </p:nvSpPr>
            <p:spPr bwMode="auto">
              <a:xfrm>
                <a:off x="3011594" y="4999980"/>
                <a:ext cx="401760" cy="11616"/>
              </a:xfrm>
              <a:custGeom>
                <a:avLst/>
                <a:gdLst>
                  <a:gd name="T0" fmla="*/ 661 w 662"/>
                  <a:gd name="T1" fmla="*/ 19 h 20"/>
                  <a:gd name="T2" fmla="*/ 0 w 662"/>
                  <a:gd name="T3" fmla="*/ 2 h 20"/>
                  <a:gd name="T4" fmla="*/ 0 w 662"/>
                  <a:gd name="T5" fmla="*/ 2 h 20"/>
                  <a:gd name="T6" fmla="*/ 0 w 662"/>
                  <a:gd name="T7" fmla="*/ 2 h 20"/>
                  <a:gd name="T8" fmla="*/ 0 w 662"/>
                  <a:gd name="T9" fmla="*/ 2 h 20"/>
                  <a:gd name="T10" fmla="*/ 0 w 662"/>
                  <a:gd name="T11" fmla="*/ 2 h 20"/>
                  <a:gd name="T12" fmla="*/ 0 w 662"/>
                  <a:gd name="T13" fmla="*/ 2 h 20"/>
                  <a:gd name="T14" fmla="*/ 0 w 662"/>
                  <a:gd name="T15" fmla="*/ 2 h 20"/>
                  <a:gd name="T16" fmla="*/ 0 w 662"/>
                  <a:gd name="T17" fmla="*/ 0 h 20"/>
                  <a:gd name="T18" fmla="*/ 0 w 662"/>
                  <a:gd name="T19" fmla="*/ 0 h 20"/>
                  <a:gd name="T20" fmla="*/ 659 w 662"/>
                  <a:gd name="T21" fmla="*/ 18 h 20"/>
                  <a:gd name="T22" fmla="*/ 659 w 662"/>
                  <a:gd name="T23" fmla="*/ 18 h 20"/>
                  <a:gd name="T24" fmla="*/ 659 w 662"/>
                  <a:gd name="T25" fmla="*/ 18 h 20"/>
                  <a:gd name="T26" fmla="*/ 659 w 662"/>
                  <a:gd name="T27" fmla="*/ 18 h 20"/>
                  <a:gd name="T28" fmla="*/ 659 w 662"/>
                  <a:gd name="T29" fmla="*/ 18 h 20"/>
                  <a:gd name="T30" fmla="*/ 659 w 662"/>
                  <a:gd name="T31" fmla="*/ 19 h 20"/>
                  <a:gd name="T32" fmla="*/ 659 w 662"/>
                  <a:gd name="T33" fmla="*/ 19 h 20"/>
                  <a:gd name="T34" fmla="*/ 661 w 662"/>
                  <a:gd name="T35" fmla="*/ 19 h 20"/>
                  <a:gd name="T36" fmla="*/ 661 w 66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2"/>
                  <a:gd name="T58" fmla="*/ 0 h 20"/>
                  <a:gd name="T59" fmla="*/ 662 w 66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2" h="20">
                    <a:moveTo>
                      <a:pt x="661" y="19"/>
                    </a:moveTo>
                    <a:lnTo>
                      <a:pt x="0" y="2"/>
                    </a:lnTo>
                    <a:lnTo>
                      <a:pt x="0" y="0"/>
                    </a:lnTo>
                    <a:lnTo>
                      <a:pt x="659" y="18"/>
                    </a:lnTo>
                    <a:lnTo>
                      <a:pt x="659" y="19"/>
                    </a:lnTo>
                    <a:lnTo>
                      <a:pt x="661" y="19"/>
                    </a:lnTo>
                  </a:path>
                </a:pathLst>
              </a:custGeom>
              <a:solidFill>
                <a:srgbClr val="8383FF"/>
              </a:solidFill>
              <a:ln w="9525" cap="rnd">
                <a:noFill/>
                <a:round/>
                <a:headEnd/>
                <a:tailEnd/>
              </a:ln>
            </p:spPr>
            <p:txBody>
              <a:bodyPr/>
              <a:lstStyle/>
              <a:p>
                <a:endParaRPr lang="es-ES"/>
              </a:p>
            </p:txBody>
          </p:sp>
          <p:sp>
            <p:nvSpPr>
              <p:cNvPr id="415" name="Freeform 410"/>
              <p:cNvSpPr>
                <a:spLocks noChangeAspect="1"/>
              </p:cNvSpPr>
              <p:nvPr/>
            </p:nvSpPr>
            <p:spPr bwMode="auto">
              <a:xfrm>
                <a:off x="3011594" y="4998819"/>
                <a:ext cx="400547" cy="12197"/>
              </a:xfrm>
              <a:custGeom>
                <a:avLst/>
                <a:gdLst>
                  <a:gd name="T0" fmla="*/ 659 w 660"/>
                  <a:gd name="T1" fmla="*/ 20 h 21"/>
                  <a:gd name="T2" fmla="*/ 0 w 660"/>
                  <a:gd name="T3" fmla="*/ 2 h 21"/>
                  <a:gd name="T4" fmla="*/ 0 w 660"/>
                  <a:gd name="T5" fmla="*/ 2 h 21"/>
                  <a:gd name="T6" fmla="*/ 0 w 660"/>
                  <a:gd name="T7" fmla="*/ 2 h 21"/>
                  <a:gd name="T8" fmla="*/ 0 w 660"/>
                  <a:gd name="T9" fmla="*/ 2 h 21"/>
                  <a:gd name="T10" fmla="*/ 0 w 660"/>
                  <a:gd name="T11" fmla="*/ 2 h 21"/>
                  <a:gd name="T12" fmla="*/ 0 w 660"/>
                  <a:gd name="T13" fmla="*/ 2 h 21"/>
                  <a:gd name="T14" fmla="*/ 2 w 660"/>
                  <a:gd name="T15" fmla="*/ 2 h 21"/>
                  <a:gd name="T16" fmla="*/ 2 w 660"/>
                  <a:gd name="T17" fmla="*/ 0 h 21"/>
                  <a:gd name="T18" fmla="*/ 2 w 660"/>
                  <a:gd name="T19" fmla="*/ 0 h 21"/>
                  <a:gd name="T20" fmla="*/ 657 w 660"/>
                  <a:gd name="T21" fmla="*/ 18 h 21"/>
                  <a:gd name="T22" fmla="*/ 657 w 660"/>
                  <a:gd name="T23" fmla="*/ 18 h 21"/>
                  <a:gd name="T24" fmla="*/ 657 w 660"/>
                  <a:gd name="T25" fmla="*/ 18 h 21"/>
                  <a:gd name="T26" fmla="*/ 659 w 660"/>
                  <a:gd name="T27" fmla="*/ 18 h 21"/>
                  <a:gd name="T28" fmla="*/ 659 w 660"/>
                  <a:gd name="T29" fmla="*/ 18 h 21"/>
                  <a:gd name="T30" fmla="*/ 659 w 660"/>
                  <a:gd name="T31" fmla="*/ 20 h 21"/>
                  <a:gd name="T32" fmla="*/ 659 w 660"/>
                  <a:gd name="T33" fmla="*/ 20 h 21"/>
                  <a:gd name="T34" fmla="*/ 659 w 660"/>
                  <a:gd name="T35" fmla="*/ 20 h 21"/>
                  <a:gd name="T36" fmla="*/ 659 w 660"/>
                  <a:gd name="T37" fmla="*/ 2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0"/>
                  <a:gd name="T58" fmla="*/ 0 h 21"/>
                  <a:gd name="T59" fmla="*/ 660 w 660"/>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0" h="21">
                    <a:moveTo>
                      <a:pt x="659" y="20"/>
                    </a:moveTo>
                    <a:lnTo>
                      <a:pt x="0" y="2"/>
                    </a:lnTo>
                    <a:lnTo>
                      <a:pt x="2" y="2"/>
                    </a:lnTo>
                    <a:lnTo>
                      <a:pt x="2" y="0"/>
                    </a:lnTo>
                    <a:lnTo>
                      <a:pt x="657" y="18"/>
                    </a:lnTo>
                    <a:lnTo>
                      <a:pt x="659" y="18"/>
                    </a:lnTo>
                    <a:lnTo>
                      <a:pt x="659" y="20"/>
                    </a:lnTo>
                  </a:path>
                </a:pathLst>
              </a:custGeom>
              <a:solidFill>
                <a:srgbClr val="8383FF"/>
              </a:solidFill>
              <a:ln w="9525" cap="rnd">
                <a:noFill/>
                <a:round/>
                <a:headEnd/>
                <a:tailEnd/>
              </a:ln>
            </p:spPr>
            <p:txBody>
              <a:bodyPr/>
              <a:lstStyle/>
              <a:p>
                <a:endParaRPr lang="es-ES"/>
              </a:p>
            </p:txBody>
          </p:sp>
          <p:sp>
            <p:nvSpPr>
              <p:cNvPr id="416" name="Freeform 411"/>
              <p:cNvSpPr>
                <a:spLocks noChangeAspect="1"/>
              </p:cNvSpPr>
              <p:nvPr/>
            </p:nvSpPr>
            <p:spPr bwMode="auto">
              <a:xfrm>
                <a:off x="3012808" y="4997657"/>
                <a:ext cx="398119" cy="12197"/>
              </a:xfrm>
              <a:custGeom>
                <a:avLst/>
                <a:gdLst>
                  <a:gd name="T0" fmla="*/ 655 w 656"/>
                  <a:gd name="T1" fmla="*/ 20 h 21"/>
                  <a:gd name="T2" fmla="*/ 0 w 656"/>
                  <a:gd name="T3" fmla="*/ 2 h 21"/>
                  <a:gd name="T4" fmla="*/ 0 w 656"/>
                  <a:gd name="T5" fmla="*/ 2 h 21"/>
                  <a:gd name="T6" fmla="*/ 0 w 656"/>
                  <a:gd name="T7" fmla="*/ 2 h 21"/>
                  <a:gd name="T8" fmla="*/ 0 w 656"/>
                  <a:gd name="T9" fmla="*/ 2 h 21"/>
                  <a:gd name="T10" fmla="*/ 0 w 656"/>
                  <a:gd name="T11" fmla="*/ 2 h 21"/>
                  <a:gd name="T12" fmla="*/ 0 w 656"/>
                  <a:gd name="T13" fmla="*/ 2 h 21"/>
                  <a:gd name="T14" fmla="*/ 0 w 656"/>
                  <a:gd name="T15" fmla="*/ 2 h 21"/>
                  <a:gd name="T16" fmla="*/ 0 w 656"/>
                  <a:gd name="T17" fmla="*/ 0 h 21"/>
                  <a:gd name="T18" fmla="*/ 0 w 656"/>
                  <a:gd name="T19" fmla="*/ 0 h 21"/>
                  <a:gd name="T20" fmla="*/ 655 w 656"/>
                  <a:gd name="T21" fmla="*/ 18 h 21"/>
                  <a:gd name="T22" fmla="*/ 655 w 656"/>
                  <a:gd name="T23" fmla="*/ 18 h 21"/>
                  <a:gd name="T24" fmla="*/ 655 w 656"/>
                  <a:gd name="T25" fmla="*/ 18 h 21"/>
                  <a:gd name="T26" fmla="*/ 655 w 656"/>
                  <a:gd name="T27" fmla="*/ 18 h 21"/>
                  <a:gd name="T28" fmla="*/ 655 w 656"/>
                  <a:gd name="T29" fmla="*/ 18 h 21"/>
                  <a:gd name="T30" fmla="*/ 655 w 656"/>
                  <a:gd name="T31" fmla="*/ 20 h 21"/>
                  <a:gd name="T32" fmla="*/ 655 w 656"/>
                  <a:gd name="T33" fmla="*/ 20 h 21"/>
                  <a:gd name="T34" fmla="*/ 655 w 656"/>
                  <a:gd name="T35" fmla="*/ 20 h 21"/>
                  <a:gd name="T36" fmla="*/ 655 w 656"/>
                  <a:gd name="T37" fmla="*/ 20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6"/>
                  <a:gd name="T58" fmla="*/ 0 h 21"/>
                  <a:gd name="T59" fmla="*/ 656 w 656"/>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6" h="21">
                    <a:moveTo>
                      <a:pt x="655" y="20"/>
                    </a:moveTo>
                    <a:lnTo>
                      <a:pt x="0" y="2"/>
                    </a:lnTo>
                    <a:lnTo>
                      <a:pt x="0" y="0"/>
                    </a:lnTo>
                    <a:lnTo>
                      <a:pt x="655" y="18"/>
                    </a:lnTo>
                    <a:lnTo>
                      <a:pt x="655" y="20"/>
                    </a:lnTo>
                  </a:path>
                </a:pathLst>
              </a:custGeom>
              <a:solidFill>
                <a:srgbClr val="8484FF"/>
              </a:solidFill>
              <a:ln w="9525" cap="rnd">
                <a:noFill/>
                <a:round/>
                <a:headEnd/>
                <a:tailEnd/>
              </a:ln>
            </p:spPr>
            <p:txBody>
              <a:bodyPr/>
              <a:lstStyle/>
              <a:p>
                <a:endParaRPr lang="es-ES"/>
              </a:p>
            </p:txBody>
          </p:sp>
          <p:sp>
            <p:nvSpPr>
              <p:cNvPr id="417" name="Freeform 412"/>
              <p:cNvSpPr>
                <a:spLocks noChangeAspect="1"/>
              </p:cNvSpPr>
              <p:nvPr/>
            </p:nvSpPr>
            <p:spPr bwMode="auto">
              <a:xfrm>
                <a:off x="3012808" y="4997076"/>
                <a:ext cx="398119" cy="11616"/>
              </a:xfrm>
              <a:custGeom>
                <a:avLst/>
                <a:gdLst>
                  <a:gd name="T0" fmla="*/ 655 w 656"/>
                  <a:gd name="T1" fmla="*/ 19 h 20"/>
                  <a:gd name="T2" fmla="*/ 0 w 656"/>
                  <a:gd name="T3" fmla="*/ 1 h 20"/>
                  <a:gd name="T4" fmla="*/ 0 w 656"/>
                  <a:gd name="T5" fmla="*/ 1 h 20"/>
                  <a:gd name="T6" fmla="*/ 0 w 656"/>
                  <a:gd name="T7" fmla="*/ 1 h 20"/>
                  <a:gd name="T8" fmla="*/ 0 w 656"/>
                  <a:gd name="T9" fmla="*/ 1 h 20"/>
                  <a:gd name="T10" fmla="*/ 2 w 656"/>
                  <a:gd name="T11" fmla="*/ 1 h 20"/>
                  <a:gd name="T12" fmla="*/ 2 w 656"/>
                  <a:gd name="T13" fmla="*/ 1 h 20"/>
                  <a:gd name="T14" fmla="*/ 2 w 656"/>
                  <a:gd name="T15" fmla="*/ 1 h 20"/>
                  <a:gd name="T16" fmla="*/ 2 w 656"/>
                  <a:gd name="T17" fmla="*/ 1 h 20"/>
                  <a:gd name="T18" fmla="*/ 2 w 656"/>
                  <a:gd name="T19" fmla="*/ 0 h 20"/>
                  <a:gd name="T20" fmla="*/ 653 w 656"/>
                  <a:gd name="T21" fmla="*/ 17 h 20"/>
                  <a:gd name="T22" fmla="*/ 653 w 656"/>
                  <a:gd name="T23" fmla="*/ 17 h 20"/>
                  <a:gd name="T24" fmla="*/ 653 w 656"/>
                  <a:gd name="T25" fmla="*/ 17 h 20"/>
                  <a:gd name="T26" fmla="*/ 653 w 656"/>
                  <a:gd name="T27" fmla="*/ 17 h 20"/>
                  <a:gd name="T28" fmla="*/ 653 w 656"/>
                  <a:gd name="T29" fmla="*/ 17 h 20"/>
                  <a:gd name="T30" fmla="*/ 653 w 656"/>
                  <a:gd name="T31" fmla="*/ 19 h 20"/>
                  <a:gd name="T32" fmla="*/ 653 w 656"/>
                  <a:gd name="T33" fmla="*/ 19 h 20"/>
                  <a:gd name="T34" fmla="*/ 655 w 656"/>
                  <a:gd name="T35" fmla="*/ 19 h 20"/>
                  <a:gd name="T36" fmla="*/ 655 w 656"/>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6"/>
                  <a:gd name="T58" fmla="*/ 0 h 20"/>
                  <a:gd name="T59" fmla="*/ 656 w 656"/>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6" h="20">
                    <a:moveTo>
                      <a:pt x="655" y="19"/>
                    </a:moveTo>
                    <a:lnTo>
                      <a:pt x="0" y="1"/>
                    </a:lnTo>
                    <a:lnTo>
                      <a:pt x="2" y="1"/>
                    </a:lnTo>
                    <a:lnTo>
                      <a:pt x="2" y="0"/>
                    </a:lnTo>
                    <a:lnTo>
                      <a:pt x="653" y="17"/>
                    </a:lnTo>
                    <a:lnTo>
                      <a:pt x="653" y="19"/>
                    </a:lnTo>
                    <a:lnTo>
                      <a:pt x="655" y="19"/>
                    </a:lnTo>
                  </a:path>
                </a:pathLst>
              </a:custGeom>
              <a:solidFill>
                <a:srgbClr val="8484FF"/>
              </a:solidFill>
              <a:ln w="9525" cap="rnd">
                <a:noFill/>
                <a:round/>
                <a:headEnd/>
                <a:tailEnd/>
              </a:ln>
            </p:spPr>
            <p:txBody>
              <a:bodyPr/>
              <a:lstStyle/>
              <a:p>
                <a:endParaRPr lang="es-ES"/>
              </a:p>
            </p:txBody>
          </p:sp>
          <p:sp>
            <p:nvSpPr>
              <p:cNvPr id="418" name="Freeform 413"/>
              <p:cNvSpPr>
                <a:spLocks noChangeAspect="1"/>
              </p:cNvSpPr>
              <p:nvPr/>
            </p:nvSpPr>
            <p:spPr bwMode="auto">
              <a:xfrm>
                <a:off x="3014022" y="4995915"/>
                <a:ext cx="395692" cy="11616"/>
              </a:xfrm>
              <a:custGeom>
                <a:avLst/>
                <a:gdLst>
                  <a:gd name="T0" fmla="*/ 651 w 652"/>
                  <a:gd name="T1" fmla="*/ 19 h 20"/>
                  <a:gd name="T2" fmla="*/ 0 w 652"/>
                  <a:gd name="T3" fmla="*/ 2 h 20"/>
                  <a:gd name="T4" fmla="*/ 0 w 652"/>
                  <a:gd name="T5" fmla="*/ 2 h 20"/>
                  <a:gd name="T6" fmla="*/ 0 w 652"/>
                  <a:gd name="T7" fmla="*/ 2 h 20"/>
                  <a:gd name="T8" fmla="*/ 0 w 652"/>
                  <a:gd name="T9" fmla="*/ 2 h 20"/>
                  <a:gd name="T10" fmla="*/ 0 w 652"/>
                  <a:gd name="T11" fmla="*/ 2 h 20"/>
                  <a:gd name="T12" fmla="*/ 0 w 652"/>
                  <a:gd name="T13" fmla="*/ 2 h 20"/>
                  <a:gd name="T14" fmla="*/ 0 w 652"/>
                  <a:gd name="T15" fmla="*/ 2 h 20"/>
                  <a:gd name="T16" fmla="*/ 0 w 652"/>
                  <a:gd name="T17" fmla="*/ 2 h 20"/>
                  <a:gd name="T18" fmla="*/ 0 w 652"/>
                  <a:gd name="T19" fmla="*/ 0 h 20"/>
                  <a:gd name="T20" fmla="*/ 649 w 652"/>
                  <a:gd name="T21" fmla="*/ 17 h 20"/>
                  <a:gd name="T22" fmla="*/ 649 w 652"/>
                  <a:gd name="T23" fmla="*/ 17 h 20"/>
                  <a:gd name="T24" fmla="*/ 649 w 652"/>
                  <a:gd name="T25" fmla="*/ 17 h 20"/>
                  <a:gd name="T26" fmla="*/ 651 w 652"/>
                  <a:gd name="T27" fmla="*/ 17 h 20"/>
                  <a:gd name="T28" fmla="*/ 651 w 652"/>
                  <a:gd name="T29" fmla="*/ 17 h 20"/>
                  <a:gd name="T30" fmla="*/ 651 w 652"/>
                  <a:gd name="T31" fmla="*/ 19 h 20"/>
                  <a:gd name="T32" fmla="*/ 651 w 652"/>
                  <a:gd name="T33" fmla="*/ 19 h 20"/>
                  <a:gd name="T34" fmla="*/ 651 w 652"/>
                  <a:gd name="T35" fmla="*/ 19 h 20"/>
                  <a:gd name="T36" fmla="*/ 651 w 65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2"/>
                  <a:gd name="T58" fmla="*/ 0 h 20"/>
                  <a:gd name="T59" fmla="*/ 652 w 65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2" h="20">
                    <a:moveTo>
                      <a:pt x="651" y="19"/>
                    </a:moveTo>
                    <a:lnTo>
                      <a:pt x="0" y="2"/>
                    </a:lnTo>
                    <a:lnTo>
                      <a:pt x="0" y="0"/>
                    </a:lnTo>
                    <a:lnTo>
                      <a:pt x="649" y="17"/>
                    </a:lnTo>
                    <a:lnTo>
                      <a:pt x="651" y="17"/>
                    </a:lnTo>
                    <a:lnTo>
                      <a:pt x="651" y="19"/>
                    </a:lnTo>
                  </a:path>
                </a:pathLst>
              </a:custGeom>
              <a:solidFill>
                <a:srgbClr val="8484FF"/>
              </a:solidFill>
              <a:ln w="9525" cap="rnd">
                <a:noFill/>
                <a:round/>
                <a:headEnd/>
                <a:tailEnd/>
              </a:ln>
            </p:spPr>
            <p:txBody>
              <a:bodyPr/>
              <a:lstStyle/>
              <a:p>
                <a:endParaRPr lang="es-ES"/>
              </a:p>
            </p:txBody>
          </p:sp>
          <p:sp>
            <p:nvSpPr>
              <p:cNvPr id="419" name="Freeform 414"/>
              <p:cNvSpPr>
                <a:spLocks noChangeAspect="1"/>
              </p:cNvSpPr>
              <p:nvPr/>
            </p:nvSpPr>
            <p:spPr bwMode="auto">
              <a:xfrm>
                <a:off x="3014022" y="4994753"/>
                <a:ext cx="394478" cy="11616"/>
              </a:xfrm>
              <a:custGeom>
                <a:avLst/>
                <a:gdLst>
                  <a:gd name="T0" fmla="*/ 649 w 650"/>
                  <a:gd name="T1" fmla="*/ 19 h 20"/>
                  <a:gd name="T2" fmla="*/ 0 w 650"/>
                  <a:gd name="T3" fmla="*/ 2 h 20"/>
                  <a:gd name="T4" fmla="*/ 0 w 650"/>
                  <a:gd name="T5" fmla="*/ 2 h 20"/>
                  <a:gd name="T6" fmla="*/ 2 w 650"/>
                  <a:gd name="T7" fmla="*/ 2 h 20"/>
                  <a:gd name="T8" fmla="*/ 2 w 650"/>
                  <a:gd name="T9" fmla="*/ 2 h 20"/>
                  <a:gd name="T10" fmla="*/ 2 w 650"/>
                  <a:gd name="T11" fmla="*/ 2 h 20"/>
                  <a:gd name="T12" fmla="*/ 2 w 650"/>
                  <a:gd name="T13" fmla="*/ 2 h 20"/>
                  <a:gd name="T14" fmla="*/ 2 w 650"/>
                  <a:gd name="T15" fmla="*/ 2 h 20"/>
                  <a:gd name="T16" fmla="*/ 2 w 650"/>
                  <a:gd name="T17" fmla="*/ 2 h 20"/>
                  <a:gd name="T18" fmla="*/ 2 w 650"/>
                  <a:gd name="T19" fmla="*/ 0 h 20"/>
                  <a:gd name="T20" fmla="*/ 649 w 650"/>
                  <a:gd name="T21" fmla="*/ 17 h 20"/>
                  <a:gd name="T22" fmla="*/ 649 w 650"/>
                  <a:gd name="T23" fmla="*/ 17 h 20"/>
                  <a:gd name="T24" fmla="*/ 649 w 650"/>
                  <a:gd name="T25" fmla="*/ 17 h 20"/>
                  <a:gd name="T26" fmla="*/ 649 w 650"/>
                  <a:gd name="T27" fmla="*/ 17 h 20"/>
                  <a:gd name="T28" fmla="*/ 649 w 650"/>
                  <a:gd name="T29" fmla="*/ 17 h 20"/>
                  <a:gd name="T30" fmla="*/ 649 w 650"/>
                  <a:gd name="T31" fmla="*/ 19 h 20"/>
                  <a:gd name="T32" fmla="*/ 649 w 650"/>
                  <a:gd name="T33" fmla="*/ 19 h 20"/>
                  <a:gd name="T34" fmla="*/ 649 w 650"/>
                  <a:gd name="T35" fmla="*/ 19 h 20"/>
                  <a:gd name="T36" fmla="*/ 649 w 650"/>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0"/>
                  <a:gd name="T58" fmla="*/ 0 h 20"/>
                  <a:gd name="T59" fmla="*/ 650 w 65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0" h="20">
                    <a:moveTo>
                      <a:pt x="649" y="19"/>
                    </a:moveTo>
                    <a:lnTo>
                      <a:pt x="0" y="2"/>
                    </a:lnTo>
                    <a:lnTo>
                      <a:pt x="2" y="2"/>
                    </a:lnTo>
                    <a:lnTo>
                      <a:pt x="2" y="0"/>
                    </a:lnTo>
                    <a:lnTo>
                      <a:pt x="649" y="17"/>
                    </a:lnTo>
                    <a:lnTo>
                      <a:pt x="649" y="19"/>
                    </a:lnTo>
                  </a:path>
                </a:pathLst>
              </a:custGeom>
              <a:solidFill>
                <a:srgbClr val="8484FF"/>
              </a:solidFill>
              <a:ln w="9525" cap="rnd">
                <a:noFill/>
                <a:round/>
                <a:headEnd/>
                <a:tailEnd/>
              </a:ln>
            </p:spPr>
            <p:txBody>
              <a:bodyPr/>
              <a:lstStyle/>
              <a:p>
                <a:endParaRPr lang="es-ES"/>
              </a:p>
            </p:txBody>
          </p:sp>
          <p:sp>
            <p:nvSpPr>
              <p:cNvPr id="420" name="Freeform 415"/>
              <p:cNvSpPr>
                <a:spLocks noChangeAspect="1"/>
              </p:cNvSpPr>
              <p:nvPr/>
            </p:nvSpPr>
            <p:spPr bwMode="auto">
              <a:xfrm>
                <a:off x="3015235" y="4993592"/>
                <a:ext cx="393264" cy="11616"/>
              </a:xfrm>
              <a:custGeom>
                <a:avLst/>
                <a:gdLst>
                  <a:gd name="T0" fmla="*/ 647 w 648"/>
                  <a:gd name="T1" fmla="*/ 19 h 20"/>
                  <a:gd name="T2" fmla="*/ 0 w 648"/>
                  <a:gd name="T3" fmla="*/ 2 h 20"/>
                  <a:gd name="T4" fmla="*/ 0 w 648"/>
                  <a:gd name="T5" fmla="*/ 2 h 20"/>
                  <a:gd name="T6" fmla="*/ 0 w 648"/>
                  <a:gd name="T7" fmla="*/ 2 h 20"/>
                  <a:gd name="T8" fmla="*/ 0 w 648"/>
                  <a:gd name="T9" fmla="*/ 2 h 20"/>
                  <a:gd name="T10" fmla="*/ 0 w 648"/>
                  <a:gd name="T11" fmla="*/ 2 h 20"/>
                  <a:gd name="T12" fmla="*/ 0 w 648"/>
                  <a:gd name="T13" fmla="*/ 2 h 20"/>
                  <a:gd name="T14" fmla="*/ 0 w 648"/>
                  <a:gd name="T15" fmla="*/ 2 h 20"/>
                  <a:gd name="T16" fmla="*/ 0 w 648"/>
                  <a:gd name="T17" fmla="*/ 2 h 20"/>
                  <a:gd name="T18" fmla="*/ 2 w 648"/>
                  <a:gd name="T19" fmla="*/ 0 h 20"/>
                  <a:gd name="T20" fmla="*/ 645 w 648"/>
                  <a:gd name="T21" fmla="*/ 17 h 20"/>
                  <a:gd name="T22" fmla="*/ 645 w 648"/>
                  <a:gd name="T23" fmla="*/ 17 h 20"/>
                  <a:gd name="T24" fmla="*/ 645 w 648"/>
                  <a:gd name="T25" fmla="*/ 17 h 20"/>
                  <a:gd name="T26" fmla="*/ 645 w 648"/>
                  <a:gd name="T27" fmla="*/ 17 h 20"/>
                  <a:gd name="T28" fmla="*/ 645 w 648"/>
                  <a:gd name="T29" fmla="*/ 17 h 20"/>
                  <a:gd name="T30" fmla="*/ 645 w 648"/>
                  <a:gd name="T31" fmla="*/ 19 h 20"/>
                  <a:gd name="T32" fmla="*/ 645 w 648"/>
                  <a:gd name="T33" fmla="*/ 19 h 20"/>
                  <a:gd name="T34" fmla="*/ 647 w 648"/>
                  <a:gd name="T35" fmla="*/ 19 h 20"/>
                  <a:gd name="T36" fmla="*/ 647 w 648"/>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8"/>
                  <a:gd name="T58" fmla="*/ 0 h 20"/>
                  <a:gd name="T59" fmla="*/ 648 w 64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8" h="20">
                    <a:moveTo>
                      <a:pt x="647" y="19"/>
                    </a:moveTo>
                    <a:lnTo>
                      <a:pt x="0" y="2"/>
                    </a:lnTo>
                    <a:lnTo>
                      <a:pt x="2" y="0"/>
                    </a:lnTo>
                    <a:lnTo>
                      <a:pt x="645" y="17"/>
                    </a:lnTo>
                    <a:lnTo>
                      <a:pt x="645" y="19"/>
                    </a:lnTo>
                    <a:lnTo>
                      <a:pt x="647" y="19"/>
                    </a:lnTo>
                  </a:path>
                </a:pathLst>
              </a:custGeom>
              <a:solidFill>
                <a:srgbClr val="8484FF"/>
              </a:solidFill>
              <a:ln w="9525" cap="rnd">
                <a:noFill/>
                <a:round/>
                <a:headEnd/>
                <a:tailEnd/>
              </a:ln>
            </p:spPr>
            <p:txBody>
              <a:bodyPr/>
              <a:lstStyle/>
              <a:p>
                <a:endParaRPr lang="es-ES"/>
              </a:p>
            </p:txBody>
          </p:sp>
          <p:sp>
            <p:nvSpPr>
              <p:cNvPr id="421" name="Freeform 416"/>
              <p:cNvSpPr>
                <a:spLocks noChangeAspect="1"/>
              </p:cNvSpPr>
              <p:nvPr/>
            </p:nvSpPr>
            <p:spPr bwMode="auto">
              <a:xfrm>
                <a:off x="3016449" y="4992430"/>
                <a:ext cx="390836" cy="11616"/>
              </a:xfrm>
              <a:custGeom>
                <a:avLst/>
                <a:gdLst>
                  <a:gd name="T0" fmla="*/ 643 w 644"/>
                  <a:gd name="T1" fmla="*/ 19 h 20"/>
                  <a:gd name="T2" fmla="*/ 0 w 644"/>
                  <a:gd name="T3" fmla="*/ 2 h 20"/>
                  <a:gd name="T4" fmla="*/ 0 w 644"/>
                  <a:gd name="T5" fmla="*/ 2 h 20"/>
                  <a:gd name="T6" fmla="*/ 0 w 644"/>
                  <a:gd name="T7" fmla="*/ 2 h 20"/>
                  <a:gd name="T8" fmla="*/ 0 w 644"/>
                  <a:gd name="T9" fmla="*/ 2 h 20"/>
                  <a:gd name="T10" fmla="*/ 0 w 644"/>
                  <a:gd name="T11" fmla="*/ 2 h 20"/>
                  <a:gd name="T12" fmla="*/ 0 w 644"/>
                  <a:gd name="T13" fmla="*/ 2 h 20"/>
                  <a:gd name="T14" fmla="*/ 0 w 644"/>
                  <a:gd name="T15" fmla="*/ 2 h 20"/>
                  <a:gd name="T16" fmla="*/ 0 w 644"/>
                  <a:gd name="T17" fmla="*/ 2 h 20"/>
                  <a:gd name="T18" fmla="*/ 0 w 644"/>
                  <a:gd name="T19" fmla="*/ 0 h 20"/>
                  <a:gd name="T20" fmla="*/ 641 w 644"/>
                  <a:gd name="T21" fmla="*/ 17 h 20"/>
                  <a:gd name="T22" fmla="*/ 641 w 644"/>
                  <a:gd name="T23" fmla="*/ 17 h 20"/>
                  <a:gd name="T24" fmla="*/ 641 w 644"/>
                  <a:gd name="T25" fmla="*/ 17 h 20"/>
                  <a:gd name="T26" fmla="*/ 643 w 644"/>
                  <a:gd name="T27" fmla="*/ 17 h 20"/>
                  <a:gd name="T28" fmla="*/ 643 w 644"/>
                  <a:gd name="T29" fmla="*/ 17 h 20"/>
                  <a:gd name="T30" fmla="*/ 643 w 644"/>
                  <a:gd name="T31" fmla="*/ 17 h 20"/>
                  <a:gd name="T32" fmla="*/ 643 w 644"/>
                  <a:gd name="T33" fmla="*/ 19 h 20"/>
                  <a:gd name="T34" fmla="*/ 643 w 644"/>
                  <a:gd name="T35" fmla="*/ 19 h 20"/>
                  <a:gd name="T36" fmla="*/ 643 w 644"/>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4"/>
                  <a:gd name="T58" fmla="*/ 0 h 20"/>
                  <a:gd name="T59" fmla="*/ 644 w 64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4" h="20">
                    <a:moveTo>
                      <a:pt x="643" y="19"/>
                    </a:moveTo>
                    <a:lnTo>
                      <a:pt x="0" y="2"/>
                    </a:lnTo>
                    <a:lnTo>
                      <a:pt x="0" y="0"/>
                    </a:lnTo>
                    <a:lnTo>
                      <a:pt x="641" y="17"/>
                    </a:lnTo>
                    <a:lnTo>
                      <a:pt x="643" y="17"/>
                    </a:lnTo>
                    <a:lnTo>
                      <a:pt x="643" y="19"/>
                    </a:lnTo>
                  </a:path>
                </a:pathLst>
              </a:custGeom>
              <a:solidFill>
                <a:srgbClr val="8585FF"/>
              </a:solidFill>
              <a:ln w="9525" cap="rnd">
                <a:noFill/>
                <a:round/>
                <a:headEnd/>
                <a:tailEnd/>
              </a:ln>
            </p:spPr>
            <p:txBody>
              <a:bodyPr/>
              <a:lstStyle/>
              <a:p>
                <a:endParaRPr lang="es-ES"/>
              </a:p>
            </p:txBody>
          </p:sp>
          <p:sp>
            <p:nvSpPr>
              <p:cNvPr id="422" name="Freeform 417"/>
              <p:cNvSpPr>
                <a:spLocks noChangeAspect="1"/>
              </p:cNvSpPr>
              <p:nvPr/>
            </p:nvSpPr>
            <p:spPr bwMode="auto">
              <a:xfrm>
                <a:off x="3016449" y="4991269"/>
                <a:ext cx="389623" cy="11616"/>
              </a:xfrm>
              <a:custGeom>
                <a:avLst/>
                <a:gdLst>
                  <a:gd name="T0" fmla="*/ 641 w 642"/>
                  <a:gd name="T1" fmla="*/ 19 h 20"/>
                  <a:gd name="T2" fmla="*/ 0 w 642"/>
                  <a:gd name="T3" fmla="*/ 2 h 20"/>
                  <a:gd name="T4" fmla="*/ 0 w 642"/>
                  <a:gd name="T5" fmla="*/ 2 h 20"/>
                  <a:gd name="T6" fmla="*/ 0 w 642"/>
                  <a:gd name="T7" fmla="*/ 2 h 20"/>
                  <a:gd name="T8" fmla="*/ 0 w 642"/>
                  <a:gd name="T9" fmla="*/ 2 h 20"/>
                  <a:gd name="T10" fmla="*/ 0 w 642"/>
                  <a:gd name="T11" fmla="*/ 2 h 20"/>
                  <a:gd name="T12" fmla="*/ 2 w 642"/>
                  <a:gd name="T13" fmla="*/ 2 h 20"/>
                  <a:gd name="T14" fmla="*/ 2 w 642"/>
                  <a:gd name="T15" fmla="*/ 2 h 20"/>
                  <a:gd name="T16" fmla="*/ 2 w 642"/>
                  <a:gd name="T17" fmla="*/ 2 h 20"/>
                  <a:gd name="T18" fmla="*/ 2 w 642"/>
                  <a:gd name="T19" fmla="*/ 0 h 20"/>
                  <a:gd name="T20" fmla="*/ 641 w 642"/>
                  <a:gd name="T21" fmla="*/ 17 h 20"/>
                  <a:gd name="T22" fmla="*/ 641 w 642"/>
                  <a:gd name="T23" fmla="*/ 17 h 20"/>
                  <a:gd name="T24" fmla="*/ 641 w 642"/>
                  <a:gd name="T25" fmla="*/ 17 h 20"/>
                  <a:gd name="T26" fmla="*/ 641 w 642"/>
                  <a:gd name="T27" fmla="*/ 17 h 20"/>
                  <a:gd name="T28" fmla="*/ 641 w 642"/>
                  <a:gd name="T29" fmla="*/ 17 h 20"/>
                  <a:gd name="T30" fmla="*/ 641 w 642"/>
                  <a:gd name="T31" fmla="*/ 17 h 20"/>
                  <a:gd name="T32" fmla="*/ 641 w 642"/>
                  <a:gd name="T33" fmla="*/ 19 h 20"/>
                  <a:gd name="T34" fmla="*/ 641 w 642"/>
                  <a:gd name="T35" fmla="*/ 19 h 20"/>
                  <a:gd name="T36" fmla="*/ 641 w 64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20"/>
                  <a:gd name="T59" fmla="*/ 642 w 64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20">
                    <a:moveTo>
                      <a:pt x="641" y="19"/>
                    </a:moveTo>
                    <a:lnTo>
                      <a:pt x="0" y="2"/>
                    </a:lnTo>
                    <a:lnTo>
                      <a:pt x="2" y="2"/>
                    </a:lnTo>
                    <a:lnTo>
                      <a:pt x="2" y="0"/>
                    </a:lnTo>
                    <a:lnTo>
                      <a:pt x="641" y="17"/>
                    </a:lnTo>
                    <a:lnTo>
                      <a:pt x="641" y="19"/>
                    </a:lnTo>
                  </a:path>
                </a:pathLst>
              </a:custGeom>
              <a:solidFill>
                <a:srgbClr val="8585FF"/>
              </a:solidFill>
              <a:ln w="9525" cap="rnd">
                <a:noFill/>
                <a:round/>
                <a:headEnd/>
                <a:tailEnd/>
              </a:ln>
            </p:spPr>
            <p:txBody>
              <a:bodyPr/>
              <a:lstStyle/>
              <a:p>
                <a:endParaRPr lang="es-ES"/>
              </a:p>
            </p:txBody>
          </p:sp>
          <p:sp>
            <p:nvSpPr>
              <p:cNvPr id="423" name="Freeform 418"/>
              <p:cNvSpPr>
                <a:spLocks noChangeAspect="1"/>
              </p:cNvSpPr>
              <p:nvPr/>
            </p:nvSpPr>
            <p:spPr bwMode="auto">
              <a:xfrm>
                <a:off x="3017663" y="4990107"/>
                <a:ext cx="388409" cy="11616"/>
              </a:xfrm>
              <a:custGeom>
                <a:avLst/>
                <a:gdLst>
                  <a:gd name="T0" fmla="*/ 639 w 640"/>
                  <a:gd name="T1" fmla="*/ 19 h 20"/>
                  <a:gd name="T2" fmla="*/ 0 w 640"/>
                  <a:gd name="T3" fmla="*/ 2 h 20"/>
                  <a:gd name="T4" fmla="*/ 0 w 640"/>
                  <a:gd name="T5" fmla="*/ 2 h 20"/>
                  <a:gd name="T6" fmla="*/ 0 w 640"/>
                  <a:gd name="T7" fmla="*/ 2 h 20"/>
                  <a:gd name="T8" fmla="*/ 0 w 640"/>
                  <a:gd name="T9" fmla="*/ 2 h 20"/>
                  <a:gd name="T10" fmla="*/ 0 w 640"/>
                  <a:gd name="T11" fmla="*/ 2 h 20"/>
                  <a:gd name="T12" fmla="*/ 0 w 640"/>
                  <a:gd name="T13" fmla="*/ 2 h 20"/>
                  <a:gd name="T14" fmla="*/ 0 w 640"/>
                  <a:gd name="T15" fmla="*/ 2 h 20"/>
                  <a:gd name="T16" fmla="*/ 0 w 640"/>
                  <a:gd name="T17" fmla="*/ 2 h 20"/>
                  <a:gd name="T18" fmla="*/ 0 w 640"/>
                  <a:gd name="T19" fmla="*/ 0 h 20"/>
                  <a:gd name="T20" fmla="*/ 637 w 640"/>
                  <a:gd name="T21" fmla="*/ 17 h 20"/>
                  <a:gd name="T22" fmla="*/ 637 w 640"/>
                  <a:gd name="T23" fmla="*/ 17 h 20"/>
                  <a:gd name="T24" fmla="*/ 637 w 640"/>
                  <a:gd name="T25" fmla="*/ 17 h 20"/>
                  <a:gd name="T26" fmla="*/ 637 w 640"/>
                  <a:gd name="T27" fmla="*/ 17 h 20"/>
                  <a:gd name="T28" fmla="*/ 637 w 640"/>
                  <a:gd name="T29" fmla="*/ 17 h 20"/>
                  <a:gd name="T30" fmla="*/ 637 w 640"/>
                  <a:gd name="T31" fmla="*/ 17 h 20"/>
                  <a:gd name="T32" fmla="*/ 637 w 640"/>
                  <a:gd name="T33" fmla="*/ 19 h 20"/>
                  <a:gd name="T34" fmla="*/ 639 w 640"/>
                  <a:gd name="T35" fmla="*/ 19 h 20"/>
                  <a:gd name="T36" fmla="*/ 639 w 640"/>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0"/>
                  <a:gd name="T58" fmla="*/ 0 h 20"/>
                  <a:gd name="T59" fmla="*/ 640 w 640"/>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0" h="20">
                    <a:moveTo>
                      <a:pt x="639" y="19"/>
                    </a:moveTo>
                    <a:lnTo>
                      <a:pt x="0" y="2"/>
                    </a:lnTo>
                    <a:lnTo>
                      <a:pt x="0" y="0"/>
                    </a:lnTo>
                    <a:lnTo>
                      <a:pt x="637" y="17"/>
                    </a:lnTo>
                    <a:lnTo>
                      <a:pt x="637" y="19"/>
                    </a:lnTo>
                    <a:lnTo>
                      <a:pt x="639" y="19"/>
                    </a:lnTo>
                  </a:path>
                </a:pathLst>
              </a:custGeom>
              <a:solidFill>
                <a:srgbClr val="8585FF"/>
              </a:solidFill>
              <a:ln w="9525" cap="rnd">
                <a:noFill/>
                <a:round/>
                <a:headEnd/>
                <a:tailEnd/>
              </a:ln>
            </p:spPr>
            <p:txBody>
              <a:bodyPr/>
              <a:lstStyle/>
              <a:p>
                <a:endParaRPr lang="es-ES"/>
              </a:p>
            </p:txBody>
          </p:sp>
          <p:sp>
            <p:nvSpPr>
              <p:cNvPr id="424" name="Freeform 419"/>
              <p:cNvSpPr>
                <a:spLocks noChangeAspect="1"/>
              </p:cNvSpPr>
              <p:nvPr/>
            </p:nvSpPr>
            <p:spPr bwMode="auto">
              <a:xfrm>
                <a:off x="3017663" y="4988945"/>
                <a:ext cx="387195" cy="11616"/>
              </a:xfrm>
              <a:custGeom>
                <a:avLst/>
                <a:gdLst>
                  <a:gd name="T0" fmla="*/ 637 w 638"/>
                  <a:gd name="T1" fmla="*/ 19 h 20"/>
                  <a:gd name="T2" fmla="*/ 0 w 638"/>
                  <a:gd name="T3" fmla="*/ 2 h 20"/>
                  <a:gd name="T4" fmla="*/ 2 w 638"/>
                  <a:gd name="T5" fmla="*/ 2 h 20"/>
                  <a:gd name="T6" fmla="*/ 2 w 638"/>
                  <a:gd name="T7" fmla="*/ 2 h 20"/>
                  <a:gd name="T8" fmla="*/ 2 w 638"/>
                  <a:gd name="T9" fmla="*/ 2 h 20"/>
                  <a:gd name="T10" fmla="*/ 2 w 638"/>
                  <a:gd name="T11" fmla="*/ 2 h 20"/>
                  <a:gd name="T12" fmla="*/ 2 w 638"/>
                  <a:gd name="T13" fmla="*/ 2 h 20"/>
                  <a:gd name="T14" fmla="*/ 2 w 638"/>
                  <a:gd name="T15" fmla="*/ 2 h 20"/>
                  <a:gd name="T16" fmla="*/ 2 w 638"/>
                  <a:gd name="T17" fmla="*/ 2 h 20"/>
                  <a:gd name="T18" fmla="*/ 2 w 638"/>
                  <a:gd name="T19" fmla="*/ 0 h 20"/>
                  <a:gd name="T20" fmla="*/ 635 w 638"/>
                  <a:gd name="T21" fmla="*/ 17 h 20"/>
                  <a:gd name="T22" fmla="*/ 635 w 638"/>
                  <a:gd name="T23" fmla="*/ 17 h 20"/>
                  <a:gd name="T24" fmla="*/ 637 w 638"/>
                  <a:gd name="T25" fmla="*/ 17 h 20"/>
                  <a:gd name="T26" fmla="*/ 637 w 638"/>
                  <a:gd name="T27" fmla="*/ 17 h 20"/>
                  <a:gd name="T28" fmla="*/ 637 w 638"/>
                  <a:gd name="T29" fmla="*/ 17 h 20"/>
                  <a:gd name="T30" fmla="*/ 637 w 638"/>
                  <a:gd name="T31" fmla="*/ 17 h 20"/>
                  <a:gd name="T32" fmla="*/ 637 w 638"/>
                  <a:gd name="T33" fmla="*/ 19 h 20"/>
                  <a:gd name="T34" fmla="*/ 637 w 638"/>
                  <a:gd name="T35" fmla="*/ 19 h 20"/>
                  <a:gd name="T36" fmla="*/ 637 w 638"/>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8"/>
                  <a:gd name="T58" fmla="*/ 0 h 20"/>
                  <a:gd name="T59" fmla="*/ 638 w 638"/>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8" h="20">
                    <a:moveTo>
                      <a:pt x="637" y="19"/>
                    </a:moveTo>
                    <a:lnTo>
                      <a:pt x="0" y="2"/>
                    </a:lnTo>
                    <a:lnTo>
                      <a:pt x="2" y="2"/>
                    </a:lnTo>
                    <a:lnTo>
                      <a:pt x="2" y="0"/>
                    </a:lnTo>
                    <a:lnTo>
                      <a:pt x="635" y="17"/>
                    </a:lnTo>
                    <a:lnTo>
                      <a:pt x="637" y="17"/>
                    </a:lnTo>
                    <a:lnTo>
                      <a:pt x="637" y="19"/>
                    </a:lnTo>
                  </a:path>
                </a:pathLst>
              </a:custGeom>
              <a:solidFill>
                <a:srgbClr val="8585FF"/>
              </a:solidFill>
              <a:ln w="9525" cap="rnd">
                <a:noFill/>
                <a:round/>
                <a:headEnd/>
                <a:tailEnd/>
              </a:ln>
            </p:spPr>
            <p:txBody>
              <a:bodyPr/>
              <a:lstStyle/>
              <a:p>
                <a:endParaRPr lang="es-ES"/>
              </a:p>
            </p:txBody>
          </p:sp>
          <p:sp>
            <p:nvSpPr>
              <p:cNvPr id="425" name="Freeform 420"/>
              <p:cNvSpPr>
                <a:spLocks noChangeAspect="1"/>
              </p:cNvSpPr>
              <p:nvPr/>
            </p:nvSpPr>
            <p:spPr bwMode="auto">
              <a:xfrm>
                <a:off x="3018877" y="4987784"/>
                <a:ext cx="384768" cy="11616"/>
              </a:xfrm>
              <a:custGeom>
                <a:avLst/>
                <a:gdLst>
                  <a:gd name="T0" fmla="*/ 633 w 634"/>
                  <a:gd name="T1" fmla="*/ 19 h 20"/>
                  <a:gd name="T2" fmla="*/ 0 w 634"/>
                  <a:gd name="T3" fmla="*/ 2 h 20"/>
                  <a:gd name="T4" fmla="*/ 0 w 634"/>
                  <a:gd name="T5" fmla="*/ 2 h 20"/>
                  <a:gd name="T6" fmla="*/ 0 w 634"/>
                  <a:gd name="T7" fmla="*/ 2 h 20"/>
                  <a:gd name="T8" fmla="*/ 0 w 634"/>
                  <a:gd name="T9" fmla="*/ 2 h 20"/>
                  <a:gd name="T10" fmla="*/ 0 w 634"/>
                  <a:gd name="T11" fmla="*/ 2 h 20"/>
                  <a:gd name="T12" fmla="*/ 0 w 634"/>
                  <a:gd name="T13" fmla="*/ 2 h 20"/>
                  <a:gd name="T14" fmla="*/ 2 w 634"/>
                  <a:gd name="T15" fmla="*/ 2 h 20"/>
                  <a:gd name="T16" fmla="*/ 2 w 634"/>
                  <a:gd name="T17" fmla="*/ 2 h 20"/>
                  <a:gd name="T18" fmla="*/ 2 w 634"/>
                  <a:gd name="T19" fmla="*/ 0 h 20"/>
                  <a:gd name="T20" fmla="*/ 633 w 634"/>
                  <a:gd name="T21" fmla="*/ 17 h 20"/>
                  <a:gd name="T22" fmla="*/ 633 w 634"/>
                  <a:gd name="T23" fmla="*/ 17 h 20"/>
                  <a:gd name="T24" fmla="*/ 633 w 634"/>
                  <a:gd name="T25" fmla="*/ 17 h 20"/>
                  <a:gd name="T26" fmla="*/ 633 w 634"/>
                  <a:gd name="T27" fmla="*/ 17 h 20"/>
                  <a:gd name="T28" fmla="*/ 633 w 634"/>
                  <a:gd name="T29" fmla="*/ 17 h 20"/>
                  <a:gd name="T30" fmla="*/ 633 w 634"/>
                  <a:gd name="T31" fmla="*/ 17 h 20"/>
                  <a:gd name="T32" fmla="*/ 633 w 634"/>
                  <a:gd name="T33" fmla="*/ 19 h 20"/>
                  <a:gd name="T34" fmla="*/ 633 w 634"/>
                  <a:gd name="T35" fmla="*/ 19 h 20"/>
                  <a:gd name="T36" fmla="*/ 633 w 634"/>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20"/>
                  <a:gd name="T59" fmla="*/ 634 w 634"/>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20">
                    <a:moveTo>
                      <a:pt x="633" y="19"/>
                    </a:moveTo>
                    <a:lnTo>
                      <a:pt x="0" y="2"/>
                    </a:lnTo>
                    <a:lnTo>
                      <a:pt x="2" y="2"/>
                    </a:lnTo>
                    <a:lnTo>
                      <a:pt x="2" y="0"/>
                    </a:lnTo>
                    <a:lnTo>
                      <a:pt x="633" y="17"/>
                    </a:lnTo>
                    <a:lnTo>
                      <a:pt x="633" y="19"/>
                    </a:lnTo>
                  </a:path>
                </a:pathLst>
              </a:custGeom>
              <a:solidFill>
                <a:srgbClr val="8585FF"/>
              </a:solidFill>
              <a:ln w="9525" cap="rnd">
                <a:noFill/>
                <a:round/>
                <a:headEnd/>
                <a:tailEnd/>
              </a:ln>
            </p:spPr>
            <p:txBody>
              <a:bodyPr/>
              <a:lstStyle/>
              <a:p>
                <a:endParaRPr lang="es-ES"/>
              </a:p>
            </p:txBody>
          </p:sp>
          <p:sp>
            <p:nvSpPr>
              <p:cNvPr id="426" name="Freeform 421"/>
              <p:cNvSpPr>
                <a:spLocks noChangeAspect="1"/>
              </p:cNvSpPr>
              <p:nvPr/>
            </p:nvSpPr>
            <p:spPr bwMode="auto">
              <a:xfrm>
                <a:off x="3020090" y="4986622"/>
                <a:ext cx="383554" cy="11616"/>
              </a:xfrm>
              <a:custGeom>
                <a:avLst/>
                <a:gdLst>
                  <a:gd name="T0" fmla="*/ 631 w 632"/>
                  <a:gd name="T1" fmla="*/ 19 h 20"/>
                  <a:gd name="T2" fmla="*/ 0 w 632"/>
                  <a:gd name="T3" fmla="*/ 2 h 20"/>
                  <a:gd name="T4" fmla="*/ 0 w 632"/>
                  <a:gd name="T5" fmla="*/ 2 h 20"/>
                  <a:gd name="T6" fmla="*/ 0 w 632"/>
                  <a:gd name="T7" fmla="*/ 2 h 20"/>
                  <a:gd name="T8" fmla="*/ 0 w 632"/>
                  <a:gd name="T9" fmla="*/ 2 h 20"/>
                  <a:gd name="T10" fmla="*/ 0 w 632"/>
                  <a:gd name="T11" fmla="*/ 2 h 20"/>
                  <a:gd name="T12" fmla="*/ 0 w 632"/>
                  <a:gd name="T13" fmla="*/ 2 h 20"/>
                  <a:gd name="T14" fmla="*/ 0 w 632"/>
                  <a:gd name="T15" fmla="*/ 2 h 20"/>
                  <a:gd name="T16" fmla="*/ 0 w 632"/>
                  <a:gd name="T17" fmla="*/ 2 h 20"/>
                  <a:gd name="T18" fmla="*/ 0 w 632"/>
                  <a:gd name="T19" fmla="*/ 0 h 20"/>
                  <a:gd name="T20" fmla="*/ 629 w 632"/>
                  <a:gd name="T21" fmla="*/ 18 h 20"/>
                  <a:gd name="T22" fmla="*/ 629 w 632"/>
                  <a:gd name="T23" fmla="*/ 18 h 20"/>
                  <a:gd name="T24" fmla="*/ 629 w 632"/>
                  <a:gd name="T25" fmla="*/ 18 h 20"/>
                  <a:gd name="T26" fmla="*/ 629 w 632"/>
                  <a:gd name="T27" fmla="*/ 18 h 20"/>
                  <a:gd name="T28" fmla="*/ 629 w 632"/>
                  <a:gd name="T29" fmla="*/ 18 h 20"/>
                  <a:gd name="T30" fmla="*/ 629 w 632"/>
                  <a:gd name="T31" fmla="*/ 18 h 20"/>
                  <a:gd name="T32" fmla="*/ 631 w 632"/>
                  <a:gd name="T33" fmla="*/ 19 h 20"/>
                  <a:gd name="T34" fmla="*/ 631 w 632"/>
                  <a:gd name="T35" fmla="*/ 19 h 20"/>
                  <a:gd name="T36" fmla="*/ 631 w 632"/>
                  <a:gd name="T37" fmla="*/ 19 h 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2"/>
                  <a:gd name="T58" fmla="*/ 0 h 20"/>
                  <a:gd name="T59" fmla="*/ 632 w 632"/>
                  <a:gd name="T60" fmla="*/ 20 h 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2" h="20">
                    <a:moveTo>
                      <a:pt x="631" y="19"/>
                    </a:moveTo>
                    <a:lnTo>
                      <a:pt x="0" y="2"/>
                    </a:lnTo>
                    <a:lnTo>
                      <a:pt x="0" y="0"/>
                    </a:lnTo>
                    <a:lnTo>
                      <a:pt x="629" y="18"/>
                    </a:lnTo>
                    <a:lnTo>
                      <a:pt x="631" y="19"/>
                    </a:lnTo>
                  </a:path>
                </a:pathLst>
              </a:custGeom>
              <a:solidFill>
                <a:srgbClr val="8686FF"/>
              </a:solidFill>
              <a:ln w="9525" cap="rnd">
                <a:noFill/>
                <a:round/>
                <a:headEnd/>
                <a:tailEnd/>
              </a:ln>
            </p:spPr>
            <p:txBody>
              <a:bodyPr/>
              <a:lstStyle/>
              <a:p>
                <a:endParaRPr lang="es-ES"/>
              </a:p>
            </p:txBody>
          </p:sp>
          <p:sp>
            <p:nvSpPr>
              <p:cNvPr id="427" name="Freeform 422"/>
              <p:cNvSpPr>
                <a:spLocks noChangeAspect="1"/>
              </p:cNvSpPr>
              <p:nvPr/>
            </p:nvSpPr>
            <p:spPr bwMode="auto">
              <a:xfrm>
                <a:off x="3020090" y="4986622"/>
                <a:ext cx="382340" cy="11035"/>
              </a:xfrm>
              <a:custGeom>
                <a:avLst/>
                <a:gdLst>
                  <a:gd name="T0" fmla="*/ 629 w 630"/>
                  <a:gd name="T1" fmla="*/ 18 h 19"/>
                  <a:gd name="T2" fmla="*/ 0 w 630"/>
                  <a:gd name="T3" fmla="*/ 0 h 19"/>
                  <a:gd name="T4" fmla="*/ 0 w 630"/>
                  <a:gd name="T5" fmla="*/ 0 h 19"/>
                  <a:gd name="T6" fmla="*/ 2 w 630"/>
                  <a:gd name="T7" fmla="*/ 0 h 19"/>
                  <a:gd name="T8" fmla="*/ 2 w 630"/>
                  <a:gd name="T9" fmla="*/ 0 h 19"/>
                  <a:gd name="T10" fmla="*/ 2 w 630"/>
                  <a:gd name="T11" fmla="*/ 0 h 19"/>
                  <a:gd name="T12" fmla="*/ 2 w 630"/>
                  <a:gd name="T13" fmla="*/ 0 h 19"/>
                  <a:gd name="T14" fmla="*/ 2 w 630"/>
                  <a:gd name="T15" fmla="*/ 0 h 19"/>
                  <a:gd name="T16" fmla="*/ 2 w 630"/>
                  <a:gd name="T17" fmla="*/ 0 h 19"/>
                  <a:gd name="T18" fmla="*/ 2 w 630"/>
                  <a:gd name="T19" fmla="*/ 0 h 19"/>
                  <a:gd name="T20" fmla="*/ 628 w 630"/>
                  <a:gd name="T21" fmla="*/ 16 h 19"/>
                  <a:gd name="T22" fmla="*/ 628 w 630"/>
                  <a:gd name="T23" fmla="*/ 16 h 19"/>
                  <a:gd name="T24" fmla="*/ 629 w 630"/>
                  <a:gd name="T25" fmla="*/ 16 h 19"/>
                  <a:gd name="T26" fmla="*/ 629 w 630"/>
                  <a:gd name="T27" fmla="*/ 16 h 19"/>
                  <a:gd name="T28" fmla="*/ 629 w 630"/>
                  <a:gd name="T29" fmla="*/ 16 h 19"/>
                  <a:gd name="T30" fmla="*/ 629 w 630"/>
                  <a:gd name="T31" fmla="*/ 16 h 19"/>
                  <a:gd name="T32" fmla="*/ 629 w 630"/>
                  <a:gd name="T33" fmla="*/ 16 h 19"/>
                  <a:gd name="T34" fmla="*/ 629 w 630"/>
                  <a:gd name="T35" fmla="*/ 18 h 19"/>
                  <a:gd name="T36" fmla="*/ 629 w 630"/>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0"/>
                  <a:gd name="T58" fmla="*/ 0 h 19"/>
                  <a:gd name="T59" fmla="*/ 630 w 630"/>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0" h="19">
                    <a:moveTo>
                      <a:pt x="629" y="18"/>
                    </a:moveTo>
                    <a:lnTo>
                      <a:pt x="0" y="0"/>
                    </a:lnTo>
                    <a:lnTo>
                      <a:pt x="2" y="0"/>
                    </a:lnTo>
                    <a:lnTo>
                      <a:pt x="628" y="16"/>
                    </a:lnTo>
                    <a:lnTo>
                      <a:pt x="629" y="16"/>
                    </a:lnTo>
                    <a:lnTo>
                      <a:pt x="629" y="18"/>
                    </a:lnTo>
                  </a:path>
                </a:pathLst>
              </a:custGeom>
              <a:solidFill>
                <a:srgbClr val="8686FF"/>
              </a:solidFill>
              <a:ln w="9525" cap="rnd">
                <a:noFill/>
                <a:round/>
                <a:headEnd/>
                <a:tailEnd/>
              </a:ln>
            </p:spPr>
            <p:txBody>
              <a:bodyPr/>
              <a:lstStyle/>
              <a:p>
                <a:endParaRPr lang="es-ES"/>
              </a:p>
            </p:txBody>
          </p:sp>
          <p:sp>
            <p:nvSpPr>
              <p:cNvPr id="428" name="Freeform 423"/>
              <p:cNvSpPr>
                <a:spLocks noChangeAspect="1"/>
              </p:cNvSpPr>
              <p:nvPr/>
            </p:nvSpPr>
            <p:spPr bwMode="auto">
              <a:xfrm>
                <a:off x="3021304" y="4985461"/>
                <a:ext cx="380519" cy="11035"/>
              </a:xfrm>
              <a:custGeom>
                <a:avLst/>
                <a:gdLst>
                  <a:gd name="T0" fmla="*/ 626 w 627"/>
                  <a:gd name="T1" fmla="*/ 18 h 19"/>
                  <a:gd name="T2" fmla="*/ 0 w 627"/>
                  <a:gd name="T3" fmla="*/ 2 h 19"/>
                  <a:gd name="T4" fmla="*/ 0 w 627"/>
                  <a:gd name="T5" fmla="*/ 0 h 19"/>
                  <a:gd name="T6" fmla="*/ 0 w 627"/>
                  <a:gd name="T7" fmla="*/ 0 h 19"/>
                  <a:gd name="T8" fmla="*/ 0 w 627"/>
                  <a:gd name="T9" fmla="*/ 0 h 19"/>
                  <a:gd name="T10" fmla="*/ 0 w 627"/>
                  <a:gd name="T11" fmla="*/ 0 h 19"/>
                  <a:gd name="T12" fmla="*/ 1 w 627"/>
                  <a:gd name="T13" fmla="*/ 0 h 19"/>
                  <a:gd name="T14" fmla="*/ 1 w 627"/>
                  <a:gd name="T15" fmla="*/ 0 h 19"/>
                  <a:gd name="T16" fmla="*/ 1 w 627"/>
                  <a:gd name="T17" fmla="*/ 0 h 19"/>
                  <a:gd name="T18" fmla="*/ 1 w 627"/>
                  <a:gd name="T19" fmla="*/ 0 h 19"/>
                  <a:gd name="T20" fmla="*/ 626 w 627"/>
                  <a:gd name="T21" fmla="*/ 16 h 19"/>
                  <a:gd name="T22" fmla="*/ 626 w 627"/>
                  <a:gd name="T23" fmla="*/ 16 h 19"/>
                  <a:gd name="T24" fmla="*/ 626 w 627"/>
                  <a:gd name="T25" fmla="*/ 16 h 19"/>
                  <a:gd name="T26" fmla="*/ 626 w 627"/>
                  <a:gd name="T27" fmla="*/ 16 h 19"/>
                  <a:gd name="T28" fmla="*/ 626 w 627"/>
                  <a:gd name="T29" fmla="*/ 16 h 19"/>
                  <a:gd name="T30" fmla="*/ 626 w 627"/>
                  <a:gd name="T31" fmla="*/ 16 h 19"/>
                  <a:gd name="T32" fmla="*/ 626 w 627"/>
                  <a:gd name="T33" fmla="*/ 16 h 19"/>
                  <a:gd name="T34" fmla="*/ 626 w 627"/>
                  <a:gd name="T35" fmla="*/ 18 h 19"/>
                  <a:gd name="T36" fmla="*/ 626 w 627"/>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7"/>
                  <a:gd name="T58" fmla="*/ 0 h 19"/>
                  <a:gd name="T59" fmla="*/ 627 w 627"/>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7" h="19">
                    <a:moveTo>
                      <a:pt x="626" y="18"/>
                    </a:moveTo>
                    <a:lnTo>
                      <a:pt x="0" y="2"/>
                    </a:lnTo>
                    <a:lnTo>
                      <a:pt x="0" y="0"/>
                    </a:lnTo>
                    <a:lnTo>
                      <a:pt x="1" y="0"/>
                    </a:lnTo>
                    <a:lnTo>
                      <a:pt x="626" y="16"/>
                    </a:lnTo>
                    <a:lnTo>
                      <a:pt x="626" y="18"/>
                    </a:lnTo>
                  </a:path>
                </a:pathLst>
              </a:custGeom>
              <a:solidFill>
                <a:srgbClr val="8686FF"/>
              </a:solidFill>
              <a:ln w="9525" cap="rnd">
                <a:noFill/>
                <a:round/>
                <a:headEnd/>
                <a:tailEnd/>
              </a:ln>
            </p:spPr>
            <p:txBody>
              <a:bodyPr/>
              <a:lstStyle/>
              <a:p>
                <a:endParaRPr lang="es-ES"/>
              </a:p>
            </p:txBody>
          </p:sp>
          <p:sp>
            <p:nvSpPr>
              <p:cNvPr id="429" name="Freeform 424"/>
              <p:cNvSpPr>
                <a:spLocks noChangeAspect="1"/>
              </p:cNvSpPr>
              <p:nvPr/>
            </p:nvSpPr>
            <p:spPr bwMode="auto">
              <a:xfrm>
                <a:off x="3021911" y="4984880"/>
                <a:ext cx="379912" cy="10454"/>
              </a:xfrm>
              <a:custGeom>
                <a:avLst/>
                <a:gdLst>
                  <a:gd name="T0" fmla="*/ 625 w 626"/>
                  <a:gd name="T1" fmla="*/ 17 h 18"/>
                  <a:gd name="T2" fmla="*/ 0 w 626"/>
                  <a:gd name="T3" fmla="*/ 1 h 18"/>
                  <a:gd name="T4" fmla="*/ 0 w 626"/>
                  <a:gd name="T5" fmla="*/ 0 h 18"/>
                  <a:gd name="T6" fmla="*/ 0 w 626"/>
                  <a:gd name="T7" fmla="*/ 0 h 18"/>
                  <a:gd name="T8" fmla="*/ 0 w 626"/>
                  <a:gd name="T9" fmla="*/ 0 h 18"/>
                  <a:gd name="T10" fmla="*/ 0 w 626"/>
                  <a:gd name="T11" fmla="*/ 0 h 18"/>
                  <a:gd name="T12" fmla="*/ 0 w 626"/>
                  <a:gd name="T13" fmla="*/ 0 h 18"/>
                  <a:gd name="T14" fmla="*/ 0 w 626"/>
                  <a:gd name="T15" fmla="*/ 0 h 18"/>
                  <a:gd name="T16" fmla="*/ 0 w 626"/>
                  <a:gd name="T17" fmla="*/ 0 h 18"/>
                  <a:gd name="T18" fmla="*/ 0 w 626"/>
                  <a:gd name="T19" fmla="*/ 0 h 18"/>
                  <a:gd name="T20" fmla="*/ 623 w 626"/>
                  <a:gd name="T21" fmla="*/ 15 h 18"/>
                  <a:gd name="T22" fmla="*/ 623 w 626"/>
                  <a:gd name="T23" fmla="*/ 15 h 18"/>
                  <a:gd name="T24" fmla="*/ 623 w 626"/>
                  <a:gd name="T25" fmla="*/ 15 h 18"/>
                  <a:gd name="T26" fmla="*/ 623 w 626"/>
                  <a:gd name="T27" fmla="*/ 15 h 18"/>
                  <a:gd name="T28" fmla="*/ 623 w 626"/>
                  <a:gd name="T29" fmla="*/ 15 h 18"/>
                  <a:gd name="T30" fmla="*/ 623 w 626"/>
                  <a:gd name="T31" fmla="*/ 15 h 18"/>
                  <a:gd name="T32" fmla="*/ 625 w 626"/>
                  <a:gd name="T33" fmla="*/ 15 h 18"/>
                  <a:gd name="T34" fmla="*/ 625 w 626"/>
                  <a:gd name="T35" fmla="*/ 17 h 18"/>
                  <a:gd name="T36" fmla="*/ 625 w 626"/>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6"/>
                  <a:gd name="T58" fmla="*/ 0 h 18"/>
                  <a:gd name="T59" fmla="*/ 626 w 626"/>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6" h="18">
                    <a:moveTo>
                      <a:pt x="625" y="17"/>
                    </a:moveTo>
                    <a:lnTo>
                      <a:pt x="0" y="1"/>
                    </a:lnTo>
                    <a:lnTo>
                      <a:pt x="0" y="0"/>
                    </a:lnTo>
                    <a:lnTo>
                      <a:pt x="623" y="15"/>
                    </a:lnTo>
                    <a:lnTo>
                      <a:pt x="625" y="15"/>
                    </a:lnTo>
                    <a:lnTo>
                      <a:pt x="625" y="17"/>
                    </a:lnTo>
                  </a:path>
                </a:pathLst>
              </a:custGeom>
              <a:solidFill>
                <a:srgbClr val="8686FF"/>
              </a:solidFill>
              <a:ln w="9525" cap="rnd">
                <a:noFill/>
                <a:round/>
                <a:headEnd/>
                <a:tailEnd/>
              </a:ln>
            </p:spPr>
            <p:txBody>
              <a:bodyPr/>
              <a:lstStyle/>
              <a:p>
                <a:endParaRPr lang="es-ES"/>
              </a:p>
            </p:txBody>
          </p:sp>
          <p:sp>
            <p:nvSpPr>
              <p:cNvPr id="430" name="Freeform 425"/>
              <p:cNvSpPr>
                <a:spLocks noChangeAspect="1"/>
              </p:cNvSpPr>
              <p:nvPr/>
            </p:nvSpPr>
            <p:spPr bwMode="auto">
              <a:xfrm>
                <a:off x="3021911" y="4983718"/>
                <a:ext cx="378699" cy="10454"/>
              </a:xfrm>
              <a:custGeom>
                <a:avLst/>
                <a:gdLst>
                  <a:gd name="T0" fmla="*/ 623 w 624"/>
                  <a:gd name="T1" fmla="*/ 17 h 18"/>
                  <a:gd name="T2" fmla="*/ 0 w 624"/>
                  <a:gd name="T3" fmla="*/ 2 h 18"/>
                  <a:gd name="T4" fmla="*/ 2 w 624"/>
                  <a:gd name="T5" fmla="*/ 0 h 18"/>
                  <a:gd name="T6" fmla="*/ 2 w 624"/>
                  <a:gd name="T7" fmla="*/ 0 h 18"/>
                  <a:gd name="T8" fmla="*/ 2 w 624"/>
                  <a:gd name="T9" fmla="*/ 0 h 18"/>
                  <a:gd name="T10" fmla="*/ 2 w 624"/>
                  <a:gd name="T11" fmla="*/ 0 h 18"/>
                  <a:gd name="T12" fmla="*/ 2 w 624"/>
                  <a:gd name="T13" fmla="*/ 0 h 18"/>
                  <a:gd name="T14" fmla="*/ 2 w 624"/>
                  <a:gd name="T15" fmla="*/ 0 h 18"/>
                  <a:gd name="T16" fmla="*/ 2 w 624"/>
                  <a:gd name="T17" fmla="*/ 0 h 18"/>
                  <a:gd name="T18" fmla="*/ 2 w 624"/>
                  <a:gd name="T19" fmla="*/ 0 h 18"/>
                  <a:gd name="T20" fmla="*/ 621 w 624"/>
                  <a:gd name="T21" fmla="*/ 15 h 18"/>
                  <a:gd name="T22" fmla="*/ 623 w 624"/>
                  <a:gd name="T23" fmla="*/ 15 h 18"/>
                  <a:gd name="T24" fmla="*/ 623 w 624"/>
                  <a:gd name="T25" fmla="*/ 15 h 18"/>
                  <a:gd name="T26" fmla="*/ 623 w 624"/>
                  <a:gd name="T27" fmla="*/ 15 h 18"/>
                  <a:gd name="T28" fmla="*/ 623 w 624"/>
                  <a:gd name="T29" fmla="*/ 15 h 18"/>
                  <a:gd name="T30" fmla="*/ 623 w 624"/>
                  <a:gd name="T31" fmla="*/ 15 h 18"/>
                  <a:gd name="T32" fmla="*/ 623 w 624"/>
                  <a:gd name="T33" fmla="*/ 15 h 18"/>
                  <a:gd name="T34" fmla="*/ 623 w 624"/>
                  <a:gd name="T35" fmla="*/ 17 h 18"/>
                  <a:gd name="T36" fmla="*/ 623 w 624"/>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4"/>
                  <a:gd name="T58" fmla="*/ 0 h 18"/>
                  <a:gd name="T59" fmla="*/ 624 w 624"/>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4" h="18">
                    <a:moveTo>
                      <a:pt x="623" y="17"/>
                    </a:moveTo>
                    <a:lnTo>
                      <a:pt x="0" y="2"/>
                    </a:lnTo>
                    <a:lnTo>
                      <a:pt x="2" y="0"/>
                    </a:lnTo>
                    <a:lnTo>
                      <a:pt x="621" y="15"/>
                    </a:lnTo>
                    <a:lnTo>
                      <a:pt x="623" y="15"/>
                    </a:lnTo>
                    <a:lnTo>
                      <a:pt x="623" y="17"/>
                    </a:lnTo>
                  </a:path>
                </a:pathLst>
              </a:custGeom>
              <a:solidFill>
                <a:srgbClr val="8686FF"/>
              </a:solidFill>
              <a:ln w="9525" cap="rnd">
                <a:noFill/>
                <a:round/>
                <a:headEnd/>
                <a:tailEnd/>
              </a:ln>
            </p:spPr>
            <p:txBody>
              <a:bodyPr/>
              <a:lstStyle/>
              <a:p>
                <a:endParaRPr lang="es-ES"/>
              </a:p>
            </p:txBody>
          </p:sp>
          <p:sp>
            <p:nvSpPr>
              <p:cNvPr id="431" name="Freeform 426"/>
              <p:cNvSpPr>
                <a:spLocks noChangeAspect="1"/>
              </p:cNvSpPr>
              <p:nvPr/>
            </p:nvSpPr>
            <p:spPr bwMode="auto">
              <a:xfrm>
                <a:off x="3023125" y="4982557"/>
                <a:ext cx="376271" cy="10454"/>
              </a:xfrm>
              <a:custGeom>
                <a:avLst/>
                <a:gdLst>
                  <a:gd name="T0" fmla="*/ 619 w 620"/>
                  <a:gd name="T1" fmla="*/ 17 h 18"/>
                  <a:gd name="T2" fmla="*/ 0 w 620"/>
                  <a:gd name="T3" fmla="*/ 2 h 18"/>
                  <a:gd name="T4" fmla="*/ 0 w 620"/>
                  <a:gd name="T5" fmla="*/ 0 h 18"/>
                  <a:gd name="T6" fmla="*/ 0 w 620"/>
                  <a:gd name="T7" fmla="*/ 0 h 18"/>
                  <a:gd name="T8" fmla="*/ 0 w 620"/>
                  <a:gd name="T9" fmla="*/ 0 h 18"/>
                  <a:gd name="T10" fmla="*/ 2 w 620"/>
                  <a:gd name="T11" fmla="*/ 0 h 18"/>
                  <a:gd name="T12" fmla="*/ 2 w 620"/>
                  <a:gd name="T13" fmla="*/ 0 h 18"/>
                  <a:gd name="T14" fmla="*/ 2 w 620"/>
                  <a:gd name="T15" fmla="*/ 0 h 18"/>
                  <a:gd name="T16" fmla="*/ 2 w 620"/>
                  <a:gd name="T17" fmla="*/ 0 h 18"/>
                  <a:gd name="T18" fmla="*/ 2 w 620"/>
                  <a:gd name="T19" fmla="*/ 0 h 18"/>
                  <a:gd name="T20" fmla="*/ 619 w 620"/>
                  <a:gd name="T21" fmla="*/ 15 h 18"/>
                  <a:gd name="T22" fmla="*/ 619 w 620"/>
                  <a:gd name="T23" fmla="*/ 15 h 18"/>
                  <a:gd name="T24" fmla="*/ 619 w 620"/>
                  <a:gd name="T25" fmla="*/ 15 h 18"/>
                  <a:gd name="T26" fmla="*/ 619 w 620"/>
                  <a:gd name="T27" fmla="*/ 15 h 18"/>
                  <a:gd name="T28" fmla="*/ 619 w 620"/>
                  <a:gd name="T29" fmla="*/ 15 h 18"/>
                  <a:gd name="T30" fmla="*/ 619 w 620"/>
                  <a:gd name="T31" fmla="*/ 15 h 18"/>
                  <a:gd name="T32" fmla="*/ 619 w 620"/>
                  <a:gd name="T33" fmla="*/ 15 h 18"/>
                  <a:gd name="T34" fmla="*/ 619 w 620"/>
                  <a:gd name="T35" fmla="*/ 17 h 18"/>
                  <a:gd name="T36" fmla="*/ 619 w 620"/>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0"/>
                  <a:gd name="T58" fmla="*/ 0 h 18"/>
                  <a:gd name="T59" fmla="*/ 620 w 620"/>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0" h="18">
                    <a:moveTo>
                      <a:pt x="619" y="17"/>
                    </a:moveTo>
                    <a:lnTo>
                      <a:pt x="0" y="2"/>
                    </a:lnTo>
                    <a:lnTo>
                      <a:pt x="0" y="0"/>
                    </a:lnTo>
                    <a:lnTo>
                      <a:pt x="2" y="0"/>
                    </a:lnTo>
                    <a:lnTo>
                      <a:pt x="619" y="15"/>
                    </a:lnTo>
                    <a:lnTo>
                      <a:pt x="619" y="17"/>
                    </a:lnTo>
                  </a:path>
                </a:pathLst>
              </a:custGeom>
              <a:solidFill>
                <a:srgbClr val="8787FF"/>
              </a:solidFill>
              <a:ln w="9525" cap="rnd">
                <a:noFill/>
                <a:round/>
                <a:headEnd/>
                <a:tailEnd/>
              </a:ln>
            </p:spPr>
            <p:txBody>
              <a:bodyPr/>
              <a:lstStyle/>
              <a:p>
                <a:endParaRPr lang="es-ES"/>
              </a:p>
            </p:txBody>
          </p:sp>
          <p:sp>
            <p:nvSpPr>
              <p:cNvPr id="432" name="Freeform 427"/>
              <p:cNvSpPr>
                <a:spLocks noChangeAspect="1"/>
              </p:cNvSpPr>
              <p:nvPr/>
            </p:nvSpPr>
            <p:spPr bwMode="auto">
              <a:xfrm>
                <a:off x="3024339" y="4981395"/>
                <a:ext cx="375057" cy="10454"/>
              </a:xfrm>
              <a:custGeom>
                <a:avLst/>
                <a:gdLst>
                  <a:gd name="T0" fmla="*/ 617 w 618"/>
                  <a:gd name="T1" fmla="*/ 17 h 18"/>
                  <a:gd name="T2" fmla="*/ 0 w 618"/>
                  <a:gd name="T3" fmla="*/ 2 h 18"/>
                  <a:gd name="T4" fmla="*/ 0 w 618"/>
                  <a:gd name="T5" fmla="*/ 0 h 18"/>
                  <a:gd name="T6" fmla="*/ 0 w 618"/>
                  <a:gd name="T7" fmla="*/ 0 h 18"/>
                  <a:gd name="T8" fmla="*/ 0 w 618"/>
                  <a:gd name="T9" fmla="*/ 0 h 18"/>
                  <a:gd name="T10" fmla="*/ 0 w 618"/>
                  <a:gd name="T11" fmla="*/ 0 h 18"/>
                  <a:gd name="T12" fmla="*/ 0 w 618"/>
                  <a:gd name="T13" fmla="*/ 0 h 18"/>
                  <a:gd name="T14" fmla="*/ 0 w 618"/>
                  <a:gd name="T15" fmla="*/ 0 h 18"/>
                  <a:gd name="T16" fmla="*/ 2 w 618"/>
                  <a:gd name="T17" fmla="*/ 0 h 18"/>
                  <a:gd name="T18" fmla="*/ 2 w 618"/>
                  <a:gd name="T19" fmla="*/ 0 h 18"/>
                  <a:gd name="T20" fmla="*/ 615 w 618"/>
                  <a:gd name="T21" fmla="*/ 15 h 18"/>
                  <a:gd name="T22" fmla="*/ 615 w 618"/>
                  <a:gd name="T23" fmla="*/ 15 h 18"/>
                  <a:gd name="T24" fmla="*/ 615 w 618"/>
                  <a:gd name="T25" fmla="*/ 15 h 18"/>
                  <a:gd name="T26" fmla="*/ 615 w 618"/>
                  <a:gd name="T27" fmla="*/ 15 h 18"/>
                  <a:gd name="T28" fmla="*/ 615 w 618"/>
                  <a:gd name="T29" fmla="*/ 15 h 18"/>
                  <a:gd name="T30" fmla="*/ 617 w 618"/>
                  <a:gd name="T31" fmla="*/ 15 h 18"/>
                  <a:gd name="T32" fmla="*/ 617 w 618"/>
                  <a:gd name="T33" fmla="*/ 15 h 18"/>
                  <a:gd name="T34" fmla="*/ 617 w 618"/>
                  <a:gd name="T35" fmla="*/ 17 h 18"/>
                  <a:gd name="T36" fmla="*/ 617 w 618"/>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8"/>
                  <a:gd name="T58" fmla="*/ 0 h 18"/>
                  <a:gd name="T59" fmla="*/ 618 w 618"/>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8" h="18">
                    <a:moveTo>
                      <a:pt x="617" y="17"/>
                    </a:moveTo>
                    <a:lnTo>
                      <a:pt x="0" y="2"/>
                    </a:lnTo>
                    <a:lnTo>
                      <a:pt x="0" y="0"/>
                    </a:lnTo>
                    <a:lnTo>
                      <a:pt x="2" y="0"/>
                    </a:lnTo>
                    <a:lnTo>
                      <a:pt x="615" y="15"/>
                    </a:lnTo>
                    <a:lnTo>
                      <a:pt x="617" y="15"/>
                    </a:lnTo>
                    <a:lnTo>
                      <a:pt x="617" y="17"/>
                    </a:lnTo>
                  </a:path>
                </a:pathLst>
              </a:custGeom>
              <a:solidFill>
                <a:srgbClr val="8787FF"/>
              </a:solidFill>
              <a:ln w="9525" cap="rnd">
                <a:noFill/>
                <a:round/>
                <a:headEnd/>
                <a:tailEnd/>
              </a:ln>
            </p:spPr>
            <p:txBody>
              <a:bodyPr/>
              <a:lstStyle/>
              <a:p>
                <a:endParaRPr lang="es-ES"/>
              </a:p>
            </p:txBody>
          </p:sp>
          <p:sp>
            <p:nvSpPr>
              <p:cNvPr id="433" name="Freeform 428"/>
              <p:cNvSpPr>
                <a:spLocks noChangeAspect="1"/>
              </p:cNvSpPr>
              <p:nvPr/>
            </p:nvSpPr>
            <p:spPr bwMode="auto">
              <a:xfrm>
                <a:off x="3025552" y="4980233"/>
                <a:ext cx="372630" cy="10454"/>
              </a:xfrm>
              <a:custGeom>
                <a:avLst/>
                <a:gdLst>
                  <a:gd name="T0" fmla="*/ 613 w 614"/>
                  <a:gd name="T1" fmla="*/ 17 h 18"/>
                  <a:gd name="T2" fmla="*/ 0 w 614"/>
                  <a:gd name="T3" fmla="*/ 2 h 18"/>
                  <a:gd name="T4" fmla="*/ 0 w 614"/>
                  <a:gd name="T5" fmla="*/ 0 h 18"/>
                  <a:gd name="T6" fmla="*/ 0 w 614"/>
                  <a:gd name="T7" fmla="*/ 0 h 18"/>
                  <a:gd name="T8" fmla="*/ 0 w 614"/>
                  <a:gd name="T9" fmla="*/ 0 h 18"/>
                  <a:gd name="T10" fmla="*/ 0 w 614"/>
                  <a:gd name="T11" fmla="*/ 0 h 18"/>
                  <a:gd name="T12" fmla="*/ 0 w 614"/>
                  <a:gd name="T13" fmla="*/ 0 h 18"/>
                  <a:gd name="T14" fmla="*/ 0 w 614"/>
                  <a:gd name="T15" fmla="*/ 0 h 18"/>
                  <a:gd name="T16" fmla="*/ 0 w 614"/>
                  <a:gd name="T17" fmla="*/ 0 h 18"/>
                  <a:gd name="T18" fmla="*/ 0 w 614"/>
                  <a:gd name="T19" fmla="*/ 0 h 18"/>
                  <a:gd name="T20" fmla="*/ 613 w 614"/>
                  <a:gd name="T21" fmla="*/ 15 h 18"/>
                  <a:gd name="T22" fmla="*/ 613 w 614"/>
                  <a:gd name="T23" fmla="*/ 15 h 18"/>
                  <a:gd name="T24" fmla="*/ 613 w 614"/>
                  <a:gd name="T25" fmla="*/ 15 h 18"/>
                  <a:gd name="T26" fmla="*/ 613 w 614"/>
                  <a:gd name="T27" fmla="*/ 15 h 18"/>
                  <a:gd name="T28" fmla="*/ 613 w 614"/>
                  <a:gd name="T29" fmla="*/ 15 h 18"/>
                  <a:gd name="T30" fmla="*/ 613 w 614"/>
                  <a:gd name="T31" fmla="*/ 15 h 18"/>
                  <a:gd name="T32" fmla="*/ 613 w 614"/>
                  <a:gd name="T33" fmla="*/ 15 h 18"/>
                  <a:gd name="T34" fmla="*/ 613 w 614"/>
                  <a:gd name="T35" fmla="*/ 17 h 18"/>
                  <a:gd name="T36" fmla="*/ 613 w 614"/>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4"/>
                  <a:gd name="T58" fmla="*/ 0 h 18"/>
                  <a:gd name="T59" fmla="*/ 614 w 614"/>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4" h="18">
                    <a:moveTo>
                      <a:pt x="613" y="17"/>
                    </a:moveTo>
                    <a:lnTo>
                      <a:pt x="0" y="2"/>
                    </a:lnTo>
                    <a:lnTo>
                      <a:pt x="0" y="0"/>
                    </a:lnTo>
                    <a:lnTo>
                      <a:pt x="613" y="15"/>
                    </a:lnTo>
                    <a:lnTo>
                      <a:pt x="613" y="17"/>
                    </a:lnTo>
                  </a:path>
                </a:pathLst>
              </a:custGeom>
              <a:solidFill>
                <a:srgbClr val="8787FF"/>
              </a:solidFill>
              <a:ln w="9525" cap="rnd">
                <a:noFill/>
                <a:round/>
                <a:headEnd/>
                <a:tailEnd/>
              </a:ln>
            </p:spPr>
            <p:txBody>
              <a:bodyPr/>
              <a:lstStyle/>
              <a:p>
                <a:endParaRPr lang="es-ES"/>
              </a:p>
            </p:txBody>
          </p:sp>
          <p:sp>
            <p:nvSpPr>
              <p:cNvPr id="434" name="Freeform 429"/>
              <p:cNvSpPr>
                <a:spLocks noChangeAspect="1"/>
              </p:cNvSpPr>
              <p:nvPr/>
            </p:nvSpPr>
            <p:spPr bwMode="auto">
              <a:xfrm>
                <a:off x="3025552" y="4979072"/>
                <a:ext cx="372630" cy="10454"/>
              </a:xfrm>
              <a:custGeom>
                <a:avLst/>
                <a:gdLst>
                  <a:gd name="T0" fmla="*/ 613 w 614"/>
                  <a:gd name="T1" fmla="*/ 17 h 18"/>
                  <a:gd name="T2" fmla="*/ 0 w 614"/>
                  <a:gd name="T3" fmla="*/ 2 h 18"/>
                  <a:gd name="T4" fmla="*/ 2 w 614"/>
                  <a:gd name="T5" fmla="*/ 0 h 18"/>
                  <a:gd name="T6" fmla="*/ 2 w 614"/>
                  <a:gd name="T7" fmla="*/ 0 h 18"/>
                  <a:gd name="T8" fmla="*/ 2 w 614"/>
                  <a:gd name="T9" fmla="*/ 0 h 18"/>
                  <a:gd name="T10" fmla="*/ 2 w 614"/>
                  <a:gd name="T11" fmla="*/ 0 h 18"/>
                  <a:gd name="T12" fmla="*/ 2 w 614"/>
                  <a:gd name="T13" fmla="*/ 0 h 18"/>
                  <a:gd name="T14" fmla="*/ 2 w 614"/>
                  <a:gd name="T15" fmla="*/ 0 h 18"/>
                  <a:gd name="T16" fmla="*/ 2 w 614"/>
                  <a:gd name="T17" fmla="*/ 0 h 18"/>
                  <a:gd name="T18" fmla="*/ 2 w 614"/>
                  <a:gd name="T19" fmla="*/ 0 h 18"/>
                  <a:gd name="T20" fmla="*/ 611 w 614"/>
                  <a:gd name="T21" fmla="*/ 15 h 18"/>
                  <a:gd name="T22" fmla="*/ 611 w 614"/>
                  <a:gd name="T23" fmla="*/ 15 h 18"/>
                  <a:gd name="T24" fmla="*/ 611 w 614"/>
                  <a:gd name="T25" fmla="*/ 15 h 18"/>
                  <a:gd name="T26" fmla="*/ 611 w 614"/>
                  <a:gd name="T27" fmla="*/ 15 h 18"/>
                  <a:gd name="T28" fmla="*/ 611 w 614"/>
                  <a:gd name="T29" fmla="*/ 15 h 18"/>
                  <a:gd name="T30" fmla="*/ 611 w 614"/>
                  <a:gd name="T31" fmla="*/ 15 h 18"/>
                  <a:gd name="T32" fmla="*/ 611 w 614"/>
                  <a:gd name="T33" fmla="*/ 15 h 18"/>
                  <a:gd name="T34" fmla="*/ 611 w 614"/>
                  <a:gd name="T35" fmla="*/ 15 h 18"/>
                  <a:gd name="T36" fmla="*/ 613 w 614"/>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4"/>
                  <a:gd name="T58" fmla="*/ 0 h 18"/>
                  <a:gd name="T59" fmla="*/ 614 w 614"/>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4" h="18">
                    <a:moveTo>
                      <a:pt x="613" y="17"/>
                    </a:moveTo>
                    <a:lnTo>
                      <a:pt x="0" y="2"/>
                    </a:lnTo>
                    <a:lnTo>
                      <a:pt x="2" y="0"/>
                    </a:lnTo>
                    <a:lnTo>
                      <a:pt x="611" y="15"/>
                    </a:lnTo>
                    <a:lnTo>
                      <a:pt x="613" y="17"/>
                    </a:lnTo>
                  </a:path>
                </a:pathLst>
              </a:custGeom>
              <a:solidFill>
                <a:srgbClr val="8787FF"/>
              </a:solidFill>
              <a:ln w="9525" cap="rnd">
                <a:noFill/>
                <a:round/>
                <a:headEnd/>
                <a:tailEnd/>
              </a:ln>
            </p:spPr>
            <p:txBody>
              <a:bodyPr/>
              <a:lstStyle/>
              <a:p>
                <a:endParaRPr lang="es-ES"/>
              </a:p>
            </p:txBody>
          </p:sp>
          <p:sp>
            <p:nvSpPr>
              <p:cNvPr id="435" name="Freeform 430"/>
              <p:cNvSpPr>
                <a:spLocks noChangeAspect="1"/>
              </p:cNvSpPr>
              <p:nvPr/>
            </p:nvSpPr>
            <p:spPr bwMode="auto">
              <a:xfrm>
                <a:off x="3026766" y="4977910"/>
                <a:ext cx="370202" cy="10454"/>
              </a:xfrm>
              <a:custGeom>
                <a:avLst/>
                <a:gdLst>
                  <a:gd name="T0" fmla="*/ 609 w 610"/>
                  <a:gd name="T1" fmla="*/ 17 h 18"/>
                  <a:gd name="T2" fmla="*/ 0 w 610"/>
                  <a:gd name="T3" fmla="*/ 2 h 18"/>
                  <a:gd name="T4" fmla="*/ 0 w 610"/>
                  <a:gd name="T5" fmla="*/ 2 h 18"/>
                  <a:gd name="T6" fmla="*/ 0 w 610"/>
                  <a:gd name="T7" fmla="*/ 0 h 18"/>
                  <a:gd name="T8" fmla="*/ 2 w 610"/>
                  <a:gd name="T9" fmla="*/ 0 h 18"/>
                  <a:gd name="T10" fmla="*/ 2 w 610"/>
                  <a:gd name="T11" fmla="*/ 0 h 18"/>
                  <a:gd name="T12" fmla="*/ 2 w 610"/>
                  <a:gd name="T13" fmla="*/ 0 h 18"/>
                  <a:gd name="T14" fmla="*/ 2 w 610"/>
                  <a:gd name="T15" fmla="*/ 0 h 18"/>
                  <a:gd name="T16" fmla="*/ 2 w 610"/>
                  <a:gd name="T17" fmla="*/ 0 h 18"/>
                  <a:gd name="T18" fmla="*/ 2 w 610"/>
                  <a:gd name="T19" fmla="*/ 0 h 18"/>
                  <a:gd name="T20" fmla="*/ 607 w 610"/>
                  <a:gd name="T21" fmla="*/ 15 h 18"/>
                  <a:gd name="T22" fmla="*/ 607 w 610"/>
                  <a:gd name="T23" fmla="*/ 15 h 18"/>
                  <a:gd name="T24" fmla="*/ 607 w 610"/>
                  <a:gd name="T25" fmla="*/ 15 h 18"/>
                  <a:gd name="T26" fmla="*/ 609 w 610"/>
                  <a:gd name="T27" fmla="*/ 15 h 18"/>
                  <a:gd name="T28" fmla="*/ 609 w 610"/>
                  <a:gd name="T29" fmla="*/ 15 h 18"/>
                  <a:gd name="T30" fmla="*/ 609 w 610"/>
                  <a:gd name="T31" fmla="*/ 15 h 18"/>
                  <a:gd name="T32" fmla="*/ 609 w 610"/>
                  <a:gd name="T33" fmla="*/ 15 h 18"/>
                  <a:gd name="T34" fmla="*/ 609 w 610"/>
                  <a:gd name="T35" fmla="*/ 15 h 18"/>
                  <a:gd name="T36" fmla="*/ 609 w 610"/>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0"/>
                  <a:gd name="T58" fmla="*/ 0 h 18"/>
                  <a:gd name="T59" fmla="*/ 610 w 610"/>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0" h="18">
                    <a:moveTo>
                      <a:pt x="609" y="17"/>
                    </a:moveTo>
                    <a:lnTo>
                      <a:pt x="0" y="2"/>
                    </a:lnTo>
                    <a:lnTo>
                      <a:pt x="0" y="0"/>
                    </a:lnTo>
                    <a:lnTo>
                      <a:pt x="2" y="0"/>
                    </a:lnTo>
                    <a:lnTo>
                      <a:pt x="607" y="15"/>
                    </a:lnTo>
                    <a:lnTo>
                      <a:pt x="609" y="15"/>
                    </a:lnTo>
                    <a:lnTo>
                      <a:pt x="609" y="17"/>
                    </a:lnTo>
                  </a:path>
                </a:pathLst>
              </a:custGeom>
              <a:solidFill>
                <a:srgbClr val="8888FF"/>
              </a:solidFill>
              <a:ln w="9525" cap="rnd">
                <a:noFill/>
                <a:round/>
                <a:headEnd/>
                <a:tailEnd/>
              </a:ln>
            </p:spPr>
            <p:txBody>
              <a:bodyPr/>
              <a:lstStyle/>
              <a:p>
                <a:endParaRPr lang="es-ES"/>
              </a:p>
            </p:txBody>
          </p:sp>
          <p:sp>
            <p:nvSpPr>
              <p:cNvPr id="436" name="Freeform 431"/>
              <p:cNvSpPr>
                <a:spLocks noChangeAspect="1"/>
              </p:cNvSpPr>
              <p:nvPr/>
            </p:nvSpPr>
            <p:spPr bwMode="auto">
              <a:xfrm>
                <a:off x="3027980" y="4976749"/>
                <a:ext cx="367775" cy="10454"/>
              </a:xfrm>
              <a:custGeom>
                <a:avLst/>
                <a:gdLst>
                  <a:gd name="T0" fmla="*/ 605 w 606"/>
                  <a:gd name="T1" fmla="*/ 17 h 18"/>
                  <a:gd name="T2" fmla="*/ 0 w 606"/>
                  <a:gd name="T3" fmla="*/ 2 h 18"/>
                  <a:gd name="T4" fmla="*/ 0 w 606"/>
                  <a:gd name="T5" fmla="*/ 2 h 18"/>
                  <a:gd name="T6" fmla="*/ 0 w 606"/>
                  <a:gd name="T7" fmla="*/ 0 h 18"/>
                  <a:gd name="T8" fmla="*/ 0 w 606"/>
                  <a:gd name="T9" fmla="*/ 0 h 18"/>
                  <a:gd name="T10" fmla="*/ 0 w 606"/>
                  <a:gd name="T11" fmla="*/ 0 h 18"/>
                  <a:gd name="T12" fmla="*/ 2 w 606"/>
                  <a:gd name="T13" fmla="*/ 0 h 18"/>
                  <a:gd name="T14" fmla="*/ 2 w 606"/>
                  <a:gd name="T15" fmla="*/ 0 h 18"/>
                  <a:gd name="T16" fmla="*/ 2 w 606"/>
                  <a:gd name="T17" fmla="*/ 0 h 18"/>
                  <a:gd name="T18" fmla="*/ 2 w 606"/>
                  <a:gd name="T19" fmla="*/ 0 h 18"/>
                  <a:gd name="T20" fmla="*/ 605 w 606"/>
                  <a:gd name="T21" fmla="*/ 15 h 18"/>
                  <a:gd name="T22" fmla="*/ 605 w 606"/>
                  <a:gd name="T23" fmla="*/ 15 h 18"/>
                  <a:gd name="T24" fmla="*/ 605 w 606"/>
                  <a:gd name="T25" fmla="*/ 15 h 18"/>
                  <a:gd name="T26" fmla="*/ 605 w 606"/>
                  <a:gd name="T27" fmla="*/ 15 h 18"/>
                  <a:gd name="T28" fmla="*/ 605 w 606"/>
                  <a:gd name="T29" fmla="*/ 15 h 18"/>
                  <a:gd name="T30" fmla="*/ 605 w 606"/>
                  <a:gd name="T31" fmla="*/ 15 h 18"/>
                  <a:gd name="T32" fmla="*/ 605 w 606"/>
                  <a:gd name="T33" fmla="*/ 15 h 18"/>
                  <a:gd name="T34" fmla="*/ 605 w 606"/>
                  <a:gd name="T35" fmla="*/ 15 h 18"/>
                  <a:gd name="T36" fmla="*/ 605 w 606"/>
                  <a:gd name="T37" fmla="*/ 17 h 1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6"/>
                  <a:gd name="T58" fmla="*/ 0 h 18"/>
                  <a:gd name="T59" fmla="*/ 606 w 606"/>
                  <a:gd name="T60" fmla="*/ 18 h 1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6" h="18">
                    <a:moveTo>
                      <a:pt x="605" y="17"/>
                    </a:moveTo>
                    <a:lnTo>
                      <a:pt x="0" y="2"/>
                    </a:lnTo>
                    <a:lnTo>
                      <a:pt x="0" y="0"/>
                    </a:lnTo>
                    <a:lnTo>
                      <a:pt x="2" y="0"/>
                    </a:lnTo>
                    <a:lnTo>
                      <a:pt x="605" y="15"/>
                    </a:lnTo>
                    <a:lnTo>
                      <a:pt x="605" y="17"/>
                    </a:lnTo>
                  </a:path>
                </a:pathLst>
              </a:custGeom>
              <a:solidFill>
                <a:srgbClr val="8888FF"/>
              </a:solidFill>
              <a:ln w="9525" cap="rnd">
                <a:noFill/>
                <a:round/>
                <a:headEnd/>
                <a:tailEnd/>
              </a:ln>
            </p:spPr>
            <p:txBody>
              <a:bodyPr/>
              <a:lstStyle/>
              <a:p>
                <a:endParaRPr lang="es-ES"/>
              </a:p>
            </p:txBody>
          </p:sp>
          <p:sp>
            <p:nvSpPr>
              <p:cNvPr id="437" name="Freeform 432"/>
              <p:cNvSpPr>
                <a:spLocks noChangeAspect="1"/>
              </p:cNvSpPr>
              <p:nvPr/>
            </p:nvSpPr>
            <p:spPr bwMode="auto">
              <a:xfrm>
                <a:off x="3029194" y="4975587"/>
                <a:ext cx="366561" cy="10454"/>
              </a:xfrm>
              <a:custGeom>
                <a:avLst/>
                <a:gdLst>
                  <a:gd name="T0" fmla="*/ 603 w 604"/>
                  <a:gd name="T1" fmla="*/ 17 h 18"/>
                  <a:gd name="T2" fmla="*/ 0 w 604"/>
                  <a:gd name="T3" fmla="*/ 2 h 18"/>
                  <a:gd name="T4" fmla="*/ 0 w 604"/>
                  <a:gd name="T5" fmla="*/ 2 h 18"/>
                  <a:gd name="T6" fmla="*/ 0 w 604"/>
                  <a:gd name="T7" fmla="*/ 0 h 18"/>
                  <a:gd name="T8" fmla="*/ 0 w 604"/>
                  <a:gd name="T9" fmla="*/ 0 h 18"/>
                  <a:gd name="T10" fmla="*/ 0 w 604"/>
                  <a:gd name="T11" fmla="*/ 0 h 18"/>
                  <a:gd name="T12" fmla="*/ 0 w 604"/>
                  <a:gd name="T13" fmla="*/ 0 h 18"/>
                  <a:gd name="T14" fmla="*/ 0 w 604"/>
                  <a:gd name="T15" fmla="*/ 0 h 18"/>
                  <a:gd name="T16" fmla="*/ 0 w 604"/>
                  <a:gd name="T17" fmla="*/ 0 h 18"/>
                  <a:gd name="T18" fmla="*/ 2 w 604"/>
                  <a:gd name="T19" fmla="*/ 0 h 18"/>
                  <a:gd name="T20" fmla="*/ 2 w 604"/>
                  <a:gd name="T21" fmla="*/ 0 h 18"/>
                  <a:gd name="T22" fmla="*/ 2 w 604"/>
                  <a:gd name="T23" fmla="*/ 0 h 18"/>
                  <a:gd name="T24" fmla="*/ 2 w 604"/>
                  <a:gd name="T25" fmla="*/ 0 h 18"/>
                  <a:gd name="T26" fmla="*/ 2 w 604"/>
                  <a:gd name="T27" fmla="*/ 0 h 18"/>
                  <a:gd name="T28" fmla="*/ 2 w 604"/>
                  <a:gd name="T29" fmla="*/ 0 h 18"/>
                  <a:gd name="T30" fmla="*/ 2 w 604"/>
                  <a:gd name="T31" fmla="*/ 0 h 18"/>
                  <a:gd name="T32" fmla="*/ 2 w 604"/>
                  <a:gd name="T33" fmla="*/ 0 h 18"/>
                  <a:gd name="T34" fmla="*/ 2 w 604"/>
                  <a:gd name="T35" fmla="*/ 0 h 18"/>
                  <a:gd name="T36" fmla="*/ 601 w 604"/>
                  <a:gd name="T37" fmla="*/ 16 h 18"/>
                  <a:gd name="T38" fmla="*/ 601 w 604"/>
                  <a:gd name="T39" fmla="*/ 16 h 18"/>
                  <a:gd name="T40" fmla="*/ 601 w 604"/>
                  <a:gd name="T41" fmla="*/ 16 h 18"/>
                  <a:gd name="T42" fmla="*/ 601 w 604"/>
                  <a:gd name="T43" fmla="*/ 16 h 18"/>
                  <a:gd name="T44" fmla="*/ 601 w 604"/>
                  <a:gd name="T45" fmla="*/ 16 h 18"/>
                  <a:gd name="T46" fmla="*/ 601 w 604"/>
                  <a:gd name="T47" fmla="*/ 16 h 18"/>
                  <a:gd name="T48" fmla="*/ 601 w 604"/>
                  <a:gd name="T49" fmla="*/ 16 h 18"/>
                  <a:gd name="T50" fmla="*/ 603 w 604"/>
                  <a:gd name="T51" fmla="*/ 16 h 18"/>
                  <a:gd name="T52" fmla="*/ 603 w 604"/>
                  <a:gd name="T53" fmla="*/ 17 h 1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4"/>
                  <a:gd name="T82" fmla="*/ 0 h 18"/>
                  <a:gd name="T83" fmla="*/ 604 w 604"/>
                  <a:gd name="T84" fmla="*/ 18 h 1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4" h="18">
                    <a:moveTo>
                      <a:pt x="603" y="17"/>
                    </a:moveTo>
                    <a:lnTo>
                      <a:pt x="0" y="2"/>
                    </a:lnTo>
                    <a:lnTo>
                      <a:pt x="0" y="0"/>
                    </a:lnTo>
                    <a:lnTo>
                      <a:pt x="2" y="0"/>
                    </a:lnTo>
                    <a:lnTo>
                      <a:pt x="601" y="16"/>
                    </a:lnTo>
                    <a:lnTo>
                      <a:pt x="603" y="16"/>
                    </a:lnTo>
                    <a:lnTo>
                      <a:pt x="603" y="17"/>
                    </a:lnTo>
                  </a:path>
                </a:pathLst>
              </a:custGeom>
              <a:solidFill>
                <a:srgbClr val="8888FF"/>
              </a:solidFill>
              <a:ln w="9525" cap="rnd">
                <a:noFill/>
                <a:round/>
                <a:headEnd/>
                <a:tailEnd/>
              </a:ln>
            </p:spPr>
            <p:txBody>
              <a:bodyPr/>
              <a:lstStyle/>
              <a:p>
                <a:endParaRPr lang="es-ES"/>
              </a:p>
            </p:txBody>
          </p:sp>
          <p:sp>
            <p:nvSpPr>
              <p:cNvPr id="438" name="Freeform 433"/>
              <p:cNvSpPr>
                <a:spLocks noChangeAspect="1"/>
              </p:cNvSpPr>
              <p:nvPr/>
            </p:nvSpPr>
            <p:spPr bwMode="auto">
              <a:xfrm>
                <a:off x="3030408" y="4974426"/>
                <a:ext cx="364133" cy="11035"/>
              </a:xfrm>
              <a:custGeom>
                <a:avLst/>
                <a:gdLst>
                  <a:gd name="T0" fmla="*/ 599 w 600"/>
                  <a:gd name="T1" fmla="*/ 18 h 19"/>
                  <a:gd name="T2" fmla="*/ 0 w 600"/>
                  <a:gd name="T3" fmla="*/ 2 h 19"/>
                  <a:gd name="T4" fmla="*/ 0 w 600"/>
                  <a:gd name="T5" fmla="*/ 2 h 19"/>
                  <a:gd name="T6" fmla="*/ 0 w 600"/>
                  <a:gd name="T7" fmla="*/ 0 h 19"/>
                  <a:gd name="T8" fmla="*/ 0 w 600"/>
                  <a:gd name="T9" fmla="*/ 0 h 19"/>
                  <a:gd name="T10" fmla="*/ 0 w 600"/>
                  <a:gd name="T11" fmla="*/ 0 h 19"/>
                  <a:gd name="T12" fmla="*/ 0 w 600"/>
                  <a:gd name="T13" fmla="*/ 0 h 19"/>
                  <a:gd name="T14" fmla="*/ 0 w 600"/>
                  <a:gd name="T15" fmla="*/ 0 h 19"/>
                  <a:gd name="T16" fmla="*/ 0 w 600"/>
                  <a:gd name="T17" fmla="*/ 0 h 19"/>
                  <a:gd name="T18" fmla="*/ 0 w 600"/>
                  <a:gd name="T19" fmla="*/ 0 h 19"/>
                  <a:gd name="T20" fmla="*/ 597 w 600"/>
                  <a:gd name="T21" fmla="*/ 16 h 19"/>
                  <a:gd name="T22" fmla="*/ 597 w 600"/>
                  <a:gd name="T23" fmla="*/ 16 h 19"/>
                  <a:gd name="T24" fmla="*/ 599 w 600"/>
                  <a:gd name="T25" fmla="*/ 16 h 19"/>
                  <a:gd name="T26" fmla="*/ 599 w 600"/>
                  <a:gd name="T27" fmla="*/ 16 h 19"/>
                  <a:gd name="T28" fmla="*/ 599 w 600"/>
                  <a:gd name="T29" fmla="*/ 16 h 19"/>
                  <a:gd name="T30" fmla="*/ 599 w 600"/>
                  <a:gd name="T31" fmla="*/ 16 h 19"/>
                  <a:gd name="T32" fmla="*/ 599 w 600"/>
                  <a:gd name="T33" fmla="*/ 16 h 19"/>
                  <a:gd name="T34" fmla="*/ 599 w 600"/>
                  <a:gd name="T35" fmla="*/ 16 h 19"/>
                  <a:gd name="T36" fmla="*/ 599 w 600"/>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0"/>
                  <a:gd name="T58" fmla="*/ 0 h 19"/>
                  <a:gd name="T59" fmla="*/ 600 w 600"/>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0" h="19">
                    <a:moveTo>
                      <a:pt x="599" y="18"/>
                    </a:moveTo>
                    <a:lnTo>
                      <a:pt x="0" y="2"/>
                    </a:lnTo>
                    <a:lnTo>
                      <a:pt x="0" y="0"/>
                    </a:lnTo>
                    <a:lnTo>
                      <a:pt x="597" y="16"/>
                    </a:lnTo>
                    <a:lnTo>
                      <a:pt x="599" y="16"/>
                    </a:lnTo>
                    <a:lnTo>
                      <a:pt x="599" y="18"/>
                    </a:lnTo>
                  </a:path>
                </a:pathLst>
              </a:custGeom>
              <a:solidFill>
                <a:srgbClr val="8888FF"/>
              </a:solidFill>
              <a:ln w="9525" cap="rnd">
                <a:noFill/>
                <a:round/>
                <a:headEnd/>
                <a:tailEnd/>
              </a:ln>
            </p:spPr>
            <p:txBody>
              <a:bodyPr/>
              <a:lstStyle/>
              <a:p>
                <a:endParaRPr lang="es-ES"/>
              </a:p>
            </p:txBody>
          </p:sp>
          <p:sp>
            <p:nvSpPr>
              <p:cNvPr id="439" name="Freeform 434"/>
              <p:cNvSpPr>
                <a:spLocks noChangeAspect="1"/>
              </p:cNvSpPr>
              <p:nvPr/>
            </p:nvSpPr>
            <p:spPr bwMode="auto">
              <a:xfrm>
                <a:off x="3030408" y="4973264"/>
                <a:ext cx="362920" cy="11035"/>
              </a:xfrm>
              <a:custGeom>
                <a:avLst/>
                <a:gdLst>
                  <a:gd name="T0" fmla="*/ 597 w 598"/>
                  <a:gd name="T1" fmla="*/ 18 h 19"/>
                  <a:gd name="T2" fmla="*/ 0 w 598"/>
                  <a:gd name="T3" fmla="*/ 2 h 19"/>
                  <a:gd name="T4" fmla="*/ 2 w 598"/>
                  <a:gd name="T5" fmla="*/ 2 h 19"/>
                  <a:gd name="T6" fmla="*/ 2 w 598"/>
                  <a:gd name="T7" fmla="*/ 0 h 19"/>
                  <a:gd name="T8" fmla="*/ 2 w 598"/>
                  <a:gd name="T9" fmla="*/ 0 h 19"/>
                  <a:gd name="T10" fmla="*/ 2 w 598"/>
                  <a:gd name="T11" fmla="*/ 0 h 19"/>
                  <a:gd name="T12" fmla="*/ 2 w 598"/>
                  <a:gd name="T13" fmla="*/ 0 h 19"/>
                  <a:gd name="T14" fmla="*/ 2 w 598"/>
                  <a:gd name="T15" fmla="*/ 0 h 19"/>
                  <a:gd name="T16" fmla="*/ 2 w 598"/>
                  <a:gd name="T17" fmla="*/ 0 h 19"/>
                  <a:gd name="T18" fmla="*/ 2 w 598"/>
                  <a:gd name="T19" fmla="*/ 0 h 19"/>
                  <a:gd name="T20" fmla="*/ 597 w 598"/>
                  <a:gd name="T21" fmla="*/ 16 h 19"/>
                  <a:gd name="T22" fmla="*/ 597 w 598"/>
                  <a:gd name="T23" fmla="*/ 16 h 19"/>
                  <a:gd name="T24" fmla="*/ 597 w 598"/>
                  <a:gd name="T25" fmla="*/ 16 h 19"/>
                  <a:gd name="T26" fmla="*/ 597 w 598"/>
                  <a:gd name="T27" fmla="*/ 16 h 19"/>
                  <a:gd name="T28" fmla="*/ 597 w 598"/>
                  <a:gd name="T29" fmla="*/ 16 h 19"/>
                  <a:gd name="T30" fmla="*/ 597 w 598"/>
                  <a:gd name="T31" fmla="*/ 16 h 19"/>
                  <a:gd name="T32" fmla="*/ 597 w 598"/>
                  <a:gd name="T33" fmla="*/ 16 h 19"/>
                  <a:gd name="T34" fmla="*/ 597 w 598"/>
                  <a:gd name="T35" fmla="*/ 16 h 19"/>
                  <a:gd name="T36" fmla="*/ 597 w 598"/>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8"/>
                  <a:gd name="T58" fmla="*/ 0 h 19"/>
                  <a:gd name="T59" fmla="*/ 598 w 598"/>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8" h="19">
                    <a:moveTo>
                      <a:pt x="597" y="18"/>
                    </a:moveTo>
                    <a:lnTo>
                      <a:pt x="0" y="2"/>
                    </a:lnTo>
                    <a:lnTo>
                      <a:pt x="2" y="2"/>
                    </a:lnTo>
                    <a:lnTo>
                      <a:pt x="2" y="0"/>
                    </a:lnTo>
                    <a:lnTo>
                      <a:pt x="597" y="16"/>
                    </a:lnTo>
                    <a:lnTo>
                      <a:pt x="597" y="18"/>
                    </a:lnTo>
                  </a:path>
                </a:pathLst>
              </a:custGeom>
              <a:solidFill>
                <a:srgbClr val="8888FF"/>
              </a:solidFill>
              <a:ln w="9525" cap="rnd">
                <a:noFill/>
                <a:round/>
                <a:headEnd/>
                <a:tailEnd/>
              </a:ln>
            </p:spPr>
            <p:txBody>
              <a:bodyPr/>
              <a:lstStyle/>
              <a:p>
                <a:endParaRPr lang="es-ES"/>
              </a:p>
            </p:txBody>
          </p:sp>
          <p:sp>
            <p:nvSpPr>
              <p:cNvPr id="440" name="Freeform 435"/>
              <p:cNvSpPr>
                <a:spLocks noChangeAspect="1"/>
              </p:cNvSpPr>
              <p:nvPr/>
            </p:nvSpPr>
            <p:spPr bwMode="auto">
              <a:xfrm>
                <a:off x="3031621" y="4972102"/>
                <a:ext cx="361706" cy="11035"/>
              </a:xfrm>
              <a:custGeom>
                <a:avLst/>
                <a:gdLst>
                  <a:gd name="T0" fmla="*/ 595 w 596"/>
                  <a:gd name="T1" fmla="*/ 18 h 19"/>
                  <a:gd name="T2" fmla="*/ 0 w 596"/>
                  <a:gd name="T3" fmla="*/ 2 h 19"/>
                  <a:gd name="T4" fmla="*/ 0 w 596"/>
                  <a:gd name="T5" fmla="*/ 2 h 19"/>
                  <a:gd name="T6" fmla="*/ 2 w 596"/>
                  <a:gd name="T7" fmla="*/ 0 h 19"/>
                  <a:gd name="T8" fmla="*/ 2 w 596"/>
                  <a:gd name="T9" fmla="*/ 0 h 19"/>
                  <a:gd name="T10" fmla="*/ 2 w 596"/>
                  <a:gd name="T11" fmla="*/ 0 h 19"/>
                  <a:gd name="T12" fmla="*/ 2 w 596"/>
                  <a:gd name="T13" fmla="*/ 0 h 19"/>
                  <a:gd name="T14" fmla="*/ 2 w 596"/>
                  <a:gd name="T15" fmla="*/ 0 h 19"/>
                  <a:gd name="T16" fmla="*/ 2 w 596"/>
                  <a:gd name="T17" fmla="*/ 0 h 19"/>
                  <a:gd name="T18" fmla="*/ 2 w 596"/>
                  <a:gd name="T19" fmla="*/ 0 h 19"/>
                  <a:gd name="T20" fmla="*/ 593 w 596"/>
                  <a:gd name="T21" fmla="*/ 14 h 19"/>
                  <a:gd name="T22" fmla="*/ 593 w 596"/>
                  <a:gd name="T23" fmla="*/ 16 h 19"/>
                  <a:gd name="T24" fmla="*/ 593 w 596"/>
                  <a:gd name="T25" fmla="*/ 16 h 19"/>
                  <a:gd name="T26" fmla="*/ 593 w 596"/>
                  <a:gd name="T27" fmla="*/ 16 h 19"/>
                  <a:gd name="T28" fmla="*/ 593 w 596"/>
                  <a:gd name="T29" fmla="*/ 16 h 19"/>
                  <a:gd name="T30" fmla="*/ 595 w 596"/>
                  <a:gd name="T31" fmla="*/ 16 h 19"/>
                  <a:gd name="T32" fmla="*/ 595 w 596"/>
                  <a:gd name="T33" fmla="*/ 16 h 19"/>
                  <a:gd name="T34" fmla="*/ 595 w 596"/>
                  <a:gd name="T35" fmla="*/ 16 h 19"/>
                  <a:gd name="T36" fmla="*/ 595 w 596"/>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6"/>
                  <a:gd name="T58" fmla="*/ 0 h 19"/>
                  <a:gd name="T59" fmla="*/ 596 w 596"/>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6" h="19">
                    <a:moveTo>
                      <a:pt x="595" y="18"/>
                    </a:moveTo>
                    <a:lnTo>
                      <a:pt x="0" y="2"/>
                    </a:lnTo>
                    <a:lnTo>
                      <a:pt x="2" y="0"/>
                    </a:lnTo>
                    <a:lnTo>
                      <a:pt x="593" y="14"/>
                    </a:lnTo>
                    <a:lnTo>
                      <a:pt x="593" y="16"/>
                    </a:lnTo>
                    <a:lnTo>
                      <a:pt x="595" y="16"/>
                    </a:lnTo>
                    <a:lnTo>
                      <a:pt x="595" y="18"/>
                    </a:lnTo>
                  </a:path>
                </a:pathLst>
              </a:custGeom>
              <a:solidFill>
                <a:srgbClr val="8989FF"/>
              </a:solidFill>
              <a:ln w="9525" cap="rnd">
                <a:noFill/>
                <a:round/>
                <a:headEnd/>
                <a:tailEnd/>
              </a:ln>
            </p:spPr>
            <p:txBody>
              <a:bodyPr/>
              <a:lstStyle/>
              <a:p>
                <a:endParaRPr lang="es-ES"/>
              </a:p>
            </p:txBody>
          </p:sp>
          <p:sp>
            <p:nvSpPr>
              <p:cNvPr id="441" name="Freeform 436"/>
              <p:cNvSpPr>
                <a:spLocks noChangeAspect="1"/>
              </p:cNvSpPr>
              <p:nvPr/>
            </p:nvSpPr>
            <p:spPr bwMode="auto">
              <a:xfrm>
                <a:off x="3032835" y="4971522"/>
                <a:ext cx="359278" cy="9873"/>
              </a:xfrm>
              <a:custGeom>
                <a:avLst/>
                <a:gdLst>
                  <a:gd name="T0" fmla="*/ 591 w 592"/>
                  <a:gd name="T1" fmla="*/ 16 h 17"/>
                  <a:gd name="T2" fmla="*/ 0 w 592"/>
                  <a:gd name="T3" fmla="*/ 1 h 17"/>
                  <a:gd name="T4" fmla="*/ 0 w 592"/>
                  <a:gd name="T5" fmla="*/ 1 h 17"/>
                  <a:gd name="T6" fmla="*/ 0 w 592"/>
                  <a:gd name="T7" fmla="*/ 0 h 17"/>
                  <a:gd name="T8" fmla="*/ 2 w 592"/>
                  <a:gd name="T9" fmla="*/ 0 h 17"/>
                  <a:gd name="T10" fmla="*/ 2 w 592"/>
                  <a:gd name="T11" fmla="*/ 0 h 17"/>
                  <a:gd name="T12" fmla="*/ 2 w 592"/>
                  <a:gd name="T13" fmla="*/ 0 h 17"/>
                  <a:gd name="T14" fmla="*/ 2 w 592"/>
                  <a:gd name="T15" fmla="*/ 0 h 17"/>
                  <a:gd name="T16" fmla="*/ 2 w 592"/>
                  <a:gd name="T17" fmla="*/ 0 h 17"/>
                  <a:gd name="T18" fmla="*/ 2 w 592"/>
                  <a:gd name="T19" fmla="*/ 0 h 17"/>
                  <a:gd name="T20" fmla="*/ 591 w 592"/>
                  <a:gd name="T21" fmla="*/ 13 h 17"/>
                  <a:gd name="T22" fmla="*/ 591 w 592"/>
                  <a:gd name="T23" fmla="*/ 16 h 17"/>
                  <a:gd name="T24" fmla="*/ 591 w 592"/>
                  <a:gd name="T25" fmla="*/ 16 h 17"/>
                  <a:gd name="T26" fmla="*/ 591 w 592"/>
                  <a:gd name="T27" fmla="*/ 16 h 17"/>
                  <a:gd name="T28" fmla="*/ 591 w 592"/>
                  <a:gd name="T29" fmla="*/ 16 h 17"/>
                  <a:gd name="T30" fmla="*/ 591 w 592"/>
                  <a:gd name="T31" fmla="*/ 16 h 17"/>
                  <a:gd name="T32" fmla="*/ 591 w 592"/>
                  <a:gd name="T33" fmla="*/ 16 h 17"/>
                  <a:gd name="T34" fmla="*/ 591 w 592"/>
                  <a:gd name="T35" fmla="*/ 16 h 17"/>
                  <a:gd name="T36" fmla="*/ 591 w 59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2"/>
                  <a:gd name="T58" fmla="*/ 0 h 17"/>
                  <a:gd name="T59" fmla="*/ 592 w 59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2" h="17">
                    <a:moveTo>
                      <a:pt x="591" y="16"/>
                    </a:moveTo>
                    <a:lnTo>
                      <a:pt x="0" y="1"/>
                    </a:lnTo>
                    <a:lnTo>
                      <a:pt x="0" y="0"/>
                    </a:lnTo>
                    <a:lnTo>
                      <a:pt x="2" y="0"/>
                    </a:lnTo>
                    <a:lnTo>
                      <a:pt x="591" y="13"/>
                    </a:lnTo>
                    <a:lnTo>
                      <a:pt x="591" y="16"/>
                    </a:lnTo>
                  </a:path>
                </a:pathLst>
              </a:custGeom>
              <a:solidFill>
                <a:srgbClr val="8989FF"/>
              </a:solidFill>
              <a:ln w="9525" cap="rnd">
                <a:noFill/>
                <a:round/>
                <a:headEnd/>
                <a:tailEnd/>
              </a:ln>
            </p:spPr>
            <p:txBody>
              <a:bodyPr/>
              <a:lstStyle/>
              <a:p>
                <a:endParaRPr lang="es-ES"/>
              </a:p>
            </p:txBody>
          </p:sp>
          <p:sp>
            <p:nvSpPr>
              <p:cNvPr id="442" name="Freeform 437"/>
              <p:cNvSpPr>
                <a:spLocks noChangeAspect="1"/>
              </p:cNvSpPr>
              <p:nvPr/>
            </p:nvSpPr>
            <p:spPr bwMode="auto">
              <a:xfrm>
                <a:off x="3034049" y="4970360"/>
                <a:ext cx="358064" cy="9873"/>
              </a:xfrm>
              <a:custGeom>
                <a:avLst/>
                <a:gdLst>
                  <a:gd name="T0" fmla="*/ 589 w 590"/>
                  <a:gd name="T1" fmla="*/ 16 h 17"/>
                  <a:gd name="T2" fmla="*/ 0 w 590"/>
                  <a:gd name="T3" fmla="*/ 2 h 17"/>
                  <a:gd name="T4" fmla="*/ 0 w 590"/>
                  <a:gd name="T5" fmla="*/ 2 h 17"/>
                  <a:gd name="T6" fmla="*/ 0 w 590"/>
                  <a:gd name="T7" fmla="*/ 2 h 17"/>
                  <a:gd name="T8" fmla="*/ 0 w 590"/>
                  <a:gd name="T9" fmla="*/ 0 h 17"/>
                  <a:gd name="T10" fmla="*/ 1 w 590"/>
                  <a:gd name="T11" fmla="*/ 0 h 17"/>
                  <a:gd name="T12" fmla="*/ 1 w 590"/>
                  <a:gd name="T13" fmla="*/ 0 h 17"/>
                  <a:gd name="T14" fmla="*/ 1 w 590"/>
                  <a:gd name="T15" fmla="*/ 0 h 17"/>
                  <a:gd name="T16" fmla="*/ 1 w 590"/>
                  <a:gd name="T17" fmla="*/ 0 h 17"/>
                  <a:gd name="T18" fmla="*/ 1 w 590"/>
                  <a:gd name="T19" fmla="*/ 0 h 17"/>
                  <a:gd name="T20" fmla="*/ 587 w 590"/>
                  <a:gd name="T21" fmla="*/ 13 h 17"/>
                  <a:gd name="T22" fmla="*/ 587 w 590"/>
                  <a:gd name="T23" fmla="*/ 16 h 17"/>
                  <a:gd name="T24" fmla="*/ 587 w 590"/>
                  <a:gd name="T25" fmla="*/ 16 h 17"/>
                  <a:gd name="T26" fmla="*/ 587 w 590"/>
                  <a:gd name="T27" fmla="*/ 16 h 17"/>
                  <a:gd name="T28" fmla="*/ 587 w 590"/>
                  <a:gd name="T29" fmla="*/ 16 h 17"/>
                  <a:gd name="T30" fmla="*/ 587 w 590"/>
                  <a:gd name="T31" fmla="*/ 16 h 17"/>
                  <a:gd name="T32" fmla="*/ 587 w 590"/>
                  <a:gd name="T33" fmla="*/ 16 h 17"/>
                  <a:gd name="T34" fmla="*/ 589 w 590"/>
                  <a:gd name="T35" fmla="*/ 16 h 17"/>
                  <a:gd name="T36" fmla="*/ 589 w 59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90"/>
                  <a:gd name="T58" fmla="*/ 0 h 17"/>
                  <a:gd name="T59" fmla="*/ 590 w 59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90" h="17">
                    <a:moveTo>
                      <a:pt x="589" y="16"/>
                    </a:moveTo>
                    <a:lnTo>
                      <a:pt x="0" y="2"/>
                    </a:lnTo>
                    <a:lnTo>
                      <a:pt x="0" y="0"/>
                    </a:lnTo>
                    <a:lnTo>
                      <a:pt x="1" y="0"/>
                    </a:lnTo>
                    <a:lnTo>
                      <a:pt x="587" y="13"/>
                    </a:lnTo>
                    <a:lnTo>
                      <a:pt x="587" y="16"/>
                    </a:lnTo>
                    <a:lnTo>
                      <a:pt x="589" y="16"/>
                    </a:lnTo>
                  </a:path>
                </a:pathLst>
              </a:custGeom>
              <a:solidFill>
                <a:srgbClr val="8989FF"/>
              </a:solidFill>
              <a:ln w="9525" cap="rnd">
                <a:noFill/>
                <a:round/>
                <a:headEnd/>
                <a:tailEnd/>
              </a:ln>
            </p:spPr>
            <p:txBody>
              <a:bodyPr/>
              <a:lstStyle/>
              <a:p>
                <a:endParaRPr lang="es-ES"/>
              </a:p>
            </p:txBody>
          </p:sp>
          <p:sp>
            <p:nvSpPr>
              <p:cNvPr id="443" name="Freeform 438"/>
              <p:cNvSpPr>
                <a:spLocks noChangeAspect="1"/>
              </p:cNvSpPr>
              <p:nvPr/>
            </p:nvSpPr>
            <p:spPr bwMode="auto">
              <a:xfrm>
                <a:off x="3034656" y="4969198"/>
                <a:ext cx="356244" cy="9873"/>
              </a:xfrm>
              <a:custGeom>
                <a:avLst/>
                <a:gdLst>
                  <a:gd name="T0" fmla="*/ 586 w 587"/>
                  <a:gd name="T1" fmla="*/ 16 h 17"/>
                  <a:gd name="T2" fmla="*/ 0 w 587"/>
                  <a:gd name="T3" fmla="*/ 2 h 17"/>
                  <a:gd name="T4" fmla="*/ 0 w 587"/>
                  <a:gd name="T5" fmla="*/ 2 h 17"/>
                  <a:gd name="T6" fmla="*/ 0 w 587"/>
                  <a:gd name="T7" fmla="*/ 2 h 17"/>
                  <a:gd name="T8" fmla="*/ 0 w 587"/>
                  <a:gd name="T9" fmla="*/ 0 h 17"/>
                  <a:gd name="T10" fmla="*/ 0 w 587"/>
                  <a:gd name="T11" fmla="*/ 0 h 17"/>
                  <a:gd name="T12" fmla="*/ 2 w 587"/>
                  <a:gd name="T13" fmla="*/ 0 h 17"/>
                  <a:gd name="T14" fmla="*/ 2 w 587"/>
                  <a:gd name="T15" fmla="*/ 0 h 17"/>
                  <a:gd name="T16" fmla="*/ 2 w 587"/>
                  <a:gd name="T17" fmla="*/ 0 h 17"/>
                  <a:gd name="T18" fmla="*/ 2 w 587"/>
                  <a:gd name="T19" fmla="*/ 0 h 17"/>
                  <a:gd name="T20" fmla="*/ 584 w 587"/>
                  <a:gd name="T21" fmla="*/ 13 h 17"/>
                  <a:gd name="T22" fmla="*/ 584 w 587"/>
                  <a:gd name="T23" fmla="*/ 16 h 17"/>
                  <a:gd name="T24" fmla="*/ 586 w 587"/>
                  <a:gd name="T25" fmla="*/ 16 h 17"/>
                  <a:gd name="T26" fmla="*/ 586 w 587"/>
                  <a:gd name="T27" fmla="*/ 16 h 17"/>
                  <a:gd name="T28" fmla="*/ 586 w 587"/>
                  <a:gd name="T29" fmla="*/ 16 h 17"/>
                  <a:gd name="T30" fmla="*/ 586 w 587"/>
                  <a:gd name="T31" fmla="*/ 16 h 17"/>
                  <a:gd name="T32" fmla="*/ 586 w 587"/>
                  <a:gd name="T33" fmla="*/ 16 h 17"/>
                  <a:gd name="T34" fmla="*/ 586 w 587"/>
                  <a:gd name="T35" fmla="*/ 16 h 17"/>
                  <a:gd name="T36" fmla="*/ 586 w 58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7"/>
                  <a:gd name="T58" fmla="*/ 0 h 17"/>
                  <a:gd name="T59" fmla="*/ 587 w 58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7" h="17">
                    <a:moveTo>
                      <a:pt x="586" y="16"/>
                    </a:moveTo>
                    <a:lnTo>
                      <a:pt x="0" y="2"/>
                    </a:lnTo>
                    <a:lnTo>
                      <a:pt x="0" y="0"/>
                    </a:lnTo>
                    <a:lnTo>
                      <a:pt x="2" y="0"/>
                    </a:lnTo>
                    <a:lnTo>
                      <a:pt x="584" y="13"/>
                    </a:lnTo>
                    <a:lnTo>
                      <a:pt x="584" y="16"/>
                    </a:lnTo>
                    <a:lnTo>
                      <a:pt x="586" y="16"/>
                    </a:lnTo>
                  </a:path>
                </a:pathLst>
              </a:custGeom>
              <a:solidFill>
                <a:srgbClr val="8989FF"/>
              </a:solidFill>
              <a:ln w="9525" cap="rnd">
                <a:noFill/>
                <a:round/>
                <a:headEnd/>
                <a:tailEnd/>
              </a:ln>
            </p:spPr>
            <p:txBody>
              <a:bodyPr/>
              <a:lstStyle/>
              <a:p>
                <a:endParaRPr lang="es-ES"/>
              </a:p>
            </p:txBody>
          </p:sp>
          <p:sp>
            <p:nvSpPr>
              <p:cNvPr id="444" name="Freeform 439"/>
              <p:cNvSpPr>
                <a:spLocks noChangeAspect="1"/>
              </p:cNvSpPr>
              <p:nvPr/>
            </p:nvSpPr>
            <p:spPr bwMode="auto">
              <a:xfrm>
                <a:off x="3035870" y="4968037"/>
                <a:ext cx="353816" cy="9873"/>
              </a:xfrm>
              <a:custGeom>
                <a:avLst/>
                <a:gdLst>
                  <a:gd name="T0" fmla="*/ 582 w 583"/>
                  <a:gd name="T1" fmla="*/ 16 h 17"/>
                  <a:gd name="T2" fmla="*/ 0 w 583"/>
                  <a:gd name="T3" fmla="*/ 2 h 17"/>
                  <a:gd name="T4" fmla="*/ 0 w 583"/>
                  <a:gd name="T5" fmla="*/ 2 h 17"/>
                  <a:gd name="T6" fmla="*/ 0 w 583"/>
                  <a:gd name="T7" fmla="*/ 2 h 17"/>
                  <a:gd name="T8" fmla="*/ 0 w 583"/>
                  <a:gd name="T9" fmla="*/ 0 h 17"/>
                  <a:gd name="T10" fmla="*/ 0 w 583"/>
                  <a:gd name="T11" fmla="*/ 0 h 17"/>
                  <a:gd name="T12" fmla="*/ 0 w 583"/>
                  <a:gd name="T13" fmla="*/ 0 h 17"/>
                  <a:gd name="T14" fmla="*/ 2 w 583"/>
                  <a:gd name="T15" fmla="*/ 0 h 17"/>
                  <a:gd name="T16" fmla="*/ 2 w 583"/>
                  <a:gd name="T17" fmla="*/ 0 h 17"/>
                  <a:gd name="T18" fmla="*/ 2 w 583"/>
                  <a:gd name="T19" fmla="*/ 0 h 17"/>
                  <a:gd name="T20" fmla="*/ 582 w 583"/>
                  <a:gd name="T21" fmla="*/ 13 h 17"/>
                  <a:gd name="T22" fmla="*/ 582 w 583"/>
                  <a:gd name="T23" fmla="*/ 16 h 17"/>
                  <a:gd name="T24" fmla="*/ 582 w 583"/>
                  <a:gd name="T25" fmla="*/ 16 h 17"/>
                  <a:gd name="T26" fmla="*/ 582 w 583"/>
                  <a:gd name="T27" fmla="*/ 16 h 17"/>
                  <a:gd name="T28" fmla="*/ 582 w 583"/>
                  <a:gd name="T29" fmla="*/ 16 h 17"/>
                  <a:gd name="T30" fmla="*/ 582 w 583"/>
                  <a:gd name="T31" fmla="*/ 16 h 17"/>
                  <a:gd name="T32" fmla="*/ 582 w 583"/>
                  <a:gd name="T33" fmla="*/ 16 h 17"/>
                  <a:gd name="T34" fmla="*/ 582 w 583"/>
                  <a:gd name="T35" fmla="*/ 16 h 17"/>
                  <a:gd name="T36" fmla="*/ 582 w 58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3"/>
                  <a:gd name="T58" fmla="*/ 0 h 17"/>
                  <a:gd name="T59" fmla="*/ 583 w 58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3" h="17">
                    <a:moveTo>
                      <a:pt x="582" y="16"/>
                    </a:moveTo>
                    <a:lnTo>
                      <a:pt x="0" y="2"/>
                    </a:lnTo>
                    <a:lnTo>
                      <a:pt x="0" y="0"/>
                    </a:lnTo>
                    <a:lnTo>
                      <a:pt x="2" y="0"/>
                    </a:lnTo>
                    <a:lnTo>
                      <a:pt x="582" y="13"/>
                    </a:lnTo>
                    <a:lnTo>
                      <a:pt x="582" y="16"/>
                    </a:lnTo>
                  </a:path>
                </a:pathLst>
              </a:custGeom>
              <a:solidFill>
                <a:srgbClr val="8989FF"/>
              </a:solidFill>
              <a:ln w="9525" cap="rnd">
                <a:noFill/>
                <a:round/>
                <a:headEnd/>
                <a:tailEnd/>
              </a:ln>
            </p:spPr>
            <p:txBody>
              <a:bodyPr/>
              <a:lstStyle/>
              <a:p>
                <a:endParaRPr lang="es-ES"/>
              </a:p>
            </p:txBody>
          </p:sp>
          <p:sp>
            <p:nvSpPr>
              <p:cNvPr id="445" name="Freeform 440"/>
              <p:cNvSpPr>
                <a:spLocks noChangeAspect="1"/>
              </p:cNvSpPr>
              <p:nvPr/>
            </p:nvSpPr>
            <p:spPr bwMode="auto">
              <a:xfrm>
                <a:off x="3037083" y="4966875"/>
                <a:ext cx="352602" cy="9873"/>
              </a:xfrm>
              <a:custGeom>
                <a:avLst/>
                <a:gdLst>
                  <a:gd name="T0" fmla="*/ 580 w 581"/>
                  <a:gd name="T1" fmla="*/ 16 h 17"/>
                  <a:gd name="T2" fmla="*/ 0 w 581"/>
                  <a:gd name="T3" fmla="*/ 2 h 17"/>
                  <a:gd name="T4" fmla="*/ 0 w 581"/>
                  <a:gd name="T5" fmla="*/ 2 h 17"/>
                  <a:gd name="T6" fmla="*/ 0 w 581"/>
                  <a:gd name="T7" fmla="*/ 2 h 17"/>
                  <a:gd name="T8" fmla="*/ 0 w 581"/>
                  <a:gd name="T9" fmla="*/ 0 h 17"/>
                  <a:gd name="T10" fmla="*/ 0 w 581"/>
                  <a:gd name="T11" fmla="*/ 0 h 17"/>
                  <a:gd name="T12" fmla="*/ 0 w 581"/>
                  <a:gd name="T13" fmla="*/ 0 h 17"/>
                  <a:gd name="T14" fmla="*/ 2 w 581"/>
                  <a:gd name="T15" fmla="*/ 0 h 17"/>
                  <a:gd name="T16" fmla="*/ 2 w 581"/>
                  <a:gd name="T17" fmla="*/ 0 h 17"/>
                  <a:gd name="T18" fmla="*/ 2 w 581"/>
                  <a:gd name="T19" fmla="*/ 0 h 17"/>
                  <a:gd name="T20" fmla="*/ 579 w 581"/>
                  <a:gd name="T21" fmla="*/ 13 h 17"/>
                  <a:gd name="T22" fmla="*/ 579 w 581"/>
                  <a:gd name="T23" fmla="*/ 16 h 17"/>
                  <a:gd name="T24" fmla="*/ 579 w 581"/>
                  <a:gd name="T25" fmla="*/ 16 h 17"/>
                  <a:gd name="T26" fmla="*/ 579 w 581"/>
                  <a:gd name="T27" fmla="*/ 16 h 17"/>
                  <a:gd name="T28" fmla="*/ 580 w 581"/>
                  <a:gd name="T29" fmla="*/ 16 h 17"/>
                  <a:gd name="T30" fmla="*/ 580 w 581"/>
                  <a:gd name="T31" fmla="*/ 16 h 17"/>
                  <a:gd name="T32" fmla="*/ 580 w 581"/>
                  <a:gd name="T33" fmla="*/ 16 h 17"/>
                  <a:gd name="T34" fmla="*/ 580 w 581"/>
                  <a:gd name="T35" fmla="*/ 16 h 17"/>
                  <a:gd name="T36" fmla="*/ 580 w 58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1"/>
                  <a:gd name="T58" fmla="*/ 0 h 17"/>
                  <a:gd name="T59" fmla="*/ 581 w 58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1" h="17">
                    <a:moveTo>
                      <a:pt x="580" y="16"/>
                    </a:moveTo>
                    <a:lnTo>
                      <a:pt x="0" y="2"/>
                    </a:lnTo>
                    <a:lnTo>
                      <a:pt x="0" y="0"/>
                    </a:lnTo>
                    <a:lnTo>
                      <a:pt x="2" y="0"/>
                    </a:lnTo>
                    <a:lnTo>
                      <a:pt x="579" y="13"/>
                    </a:lnTo>
                    <a:lnTo>
                      <a:pt x="579" y="16"/>
                    </a:lnTo>
                    <a:lnTo>
                      <a:pt x="580" y="16"/>
                    </a:lnTo>
                  </a:path>
                </a:pathLst>
              </a:custGeom>
              <a:solidFill>
                <a:srgbClr val="8989FF"/>
              </a:solidFill>
              <a:ln w="9525" cap="rnd">
                <a:noFill/>
                <a:round/>
                <a:headEnd/>
                <a:tailEnd/>
              </a:ln>
            </p:spPr>
            <p:txBody>
              <a:bodyPr/>
              <a:lstStyle/>
              <a:p>
                <a:endParaRPr lang="es-ES"/>
              </a:p>
            </p:txBody>
          </p:sp>
          <p:sp>
            <p:nvSpPr>
              <p:cNvPr id="446" name="Freeform 441"/>
              <p:cNvSpPr>
                <a:spLocks noChangeAspect="1"/>
              </p:cNvSpPr>
              <p:nvPr/>
            </p:nvSpPr>
            <p:spPr bwMode="auto">
              <a:xfrm>
                <a:off x="3038297" y="4965714"/>
                <a:ext cx="350782" cy="9873"/>
              </a:xfrm>
              <a:custGeom>
                <a:avLst/>
                <a:gdLst>
                  <a:gd name="T0" fmla="*/ 577 w 578"/>
                  <a:gd name="T1" fmla="*/ 16 h 17"/>
                  <a:gd name="T2" fmla="*/ 0 w 578"/>
                  <a:gd name="T3" fmla="*/ 2 h 17"/>
                  <a:gd name="T4" fmla="*/ 0 w 578"/>
                  <a:gd name="T5" fmla="*/ 2 h 17"/>
                  <a:gd name="T6" fmla="*/ 0 w 578"/>
                  <a:gd name="T7" fmla="*/ 2 h 17"/>
                  <a:gd name="T8" fmla="*/ 0 w 578"/>
                  <a:gd name="T9" fmla="*/ 0 h 17"/>
                  <a:gd name="T10" fmla="*/ 0 w 578"/>
                  <a:gd name="T11" fmla="*/ 0 h 17"/>
                  <a:gd name="T12" fmla="*/ 0 w 578"/>
                  <a:gd name="T13" fmla="*/ 0 h 17"/>
                  <a:gd name="T14" fmla="*/ 0 w 578"/>
                  <a:gd name="T15" fmla="*/ 0 h 17"/>
                  <a:gd name="T16" fmla="*/ 2 w 578"/>
                  <a:gd name="T17" fmla="*/ 0 h 17"/>
                  <a:gd name="T18" fmla="*/ 2 w 578"/>
                  <a:gd name="T19" fmla="*/ 0 h 17"/>
                  <a:gd name="T20" fmla="*/ 577 w 578"/>
                  <a:gd name="T21" fmla="*/ 13 h 17"/>
                  <a:gd name="T22" fmla="*/ 577 w 578"/>
                  <a:gd name="T23" fmla="*/ 13 h 17"/>
                  <a:gd name="T24" fmla="*/ 577 w 578"/>
                  <a:gd name="T25" fmla="*/ 16 h 17"/>
                  <a:gd name="T26" fmla="*/ 577 w 578"/>
                  <a:gd name="T27" fmla="*/ 16 h 17"/>
                  <a:gd name="T28" fmla="*/ 577 w 578"/>
                  <a:gd name="T29" fmla="*/ 16 h 17"/>
                  <a:gd name="T30" fmla="*/ 577 w 578"/>
                  <a:gd name="T31" fmla="*/ 16 h 17"/>
                  <a:gd name="T32" fmla="*/ 577 w 578"/>
                  <a:gd name="T33" fmla="*/ 16 h 17"/>
                  <a:gd name="T34" fmla="*/ 577 w 578"/>
                  <a:gd name="T35" fmla="*/ 16 h 17"/>
                  <a:gd name="T36" fmla="*/ 577 w 578"/>
                  <a:gd name="T37" fmla="*/ 16 h 17"/>
                  <a:gd name="T38" fmla="*/ 577 w 578"/>
                  <a:gd name="T39" fmla="*/ 16 h 17"/>
                  <a:gd name="T40" fmla="*/ 577 w 578"/>
                  <a:gd name="T41" fmla="*/ 16 h 17"/>
                  <a:gd name="T42" fmla="*/ 577 w 578"/>
                  <a:gd name="T43" fmla="*/ 16 h 17"/>
                  <a:gd name="T44" fmla="*/ 577 w 578"/>
                  <a:gd name="T45" fmla="*/ 16 h 17"/>
                  <a:gd name="T46" fmla="*/ 577 w 578"/>
                  <a:gd name="T47" fmla="*/ 16 h 17"/>
                  <a:gd name="T48" fmla="*/ 577 w 578"/>
                  <a:gd name="T49" fmla="*/ 16 h 17"/>
                  <a:gd name="T50" fmla="*/ 577 w 578"/>
                  <a:gd name="T51" fmla="*/ 16 h 17"/>
                  <a:gd name="T52" fmla="*/ 577 w 578"/>
                  <a:gd name="T53" fmla="*/ 16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8"/>
                  <a:gd name="T82" fmla="*/ 0 h 17"/>
                  <a:gd name="T83" fmla="*/ 578 w 578"/>
                  <a:gd name="T84" fmla="*/ 17 h 1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8" h="17">
                    <a:moveTo>
                      <a:pt x="577" y="16"/>
                    </a:moveTo>
                    <a:lnTo>
                      <a:pt x="0" y="2"/>
                    </a:lnTo>
                    <a:lnTo>
                      <a:pt x="0" y="0"/>
                    </a:lnTo>
                    <a:lnTo>
                      <a:pt x="2" y="0"/>
                    </a:lnTo>
                    <a:lnTo>
                      <a:pt x="577" y="13"/>
                    </a:lnTo>
                    <a:lnTo>
                      <a:pt x="577" y="16"/>
                    </a:lnTo>
                  </a:path>
                </a:pathLst>
              </a:custGeom>
              <a:solidFill>
                <a:srgbClr val="8A8AFF"/>
              </a:solidFill>
              <a:ln w="9525" cap="rnd">
                <a:noFill/>
                <a:round/>
                <a:headEnd/>
                <a:tailEnd/>
              </a:ln>
            </p:spPr>
            <p:txBody>
              <a:bodyPr/>
              <a:lstStyle/>
              <a:p>
                <a:endParaRPr lang="es-ES"/>
              </a:p>
            </p:txBody>
          </p:sp>
          <p:sp>
            <p:nvSpPr>
              <p:cNvPr id="447" name="Freeform 442"/>
              <p:cNvSpPr>
                <a:spLocks noChangeAspect="1"/>
              </p:cNvSpPr>
              <p:nvPr/>
            </p:nvSpPr>
            <p:spPr bwMode="auto">
              <a:xfrm>
                <a:off x="3039511" y="4964552"/>
                <a:ext cx="349568" cy="9873"/>
              </a:xfrm>
              <a:custGeom>
                <a:avLst/>
                <a:gdLst>
                  <a:gd name="T0" fmla="*/ 575 w 576"/>
                  <a:gd name="T1" fmla="*/ 16 h 17"/>
                  <a:gd name="T2" fmla="*/ 0 w 576"/>
                  <a:gd name="T3" fmla="*/ 2 h 17"/>
                  <a:gd name="T4" fmla="*/ 0 w 576"/>
                  <a:gd name="T5" fmla="*/ 2 h 17"/>
                  <a:gd name="T6" fmla="*/ 0 w 576"/>
                  <a:gd name="T7" fmla="*/ 2 h 17"/>
                  <a:gd name="T8" fmla="*/ 0 w 576"/>
                  <a:gd name="T9" fmla="*/ 0 h 17"/>
                  <a:gd name="T10" fmla="*/ 0 w 576"/>
                  <a:gd name="T11" fmla="*/ 0 h 17"/>
                  <a:gd name="T12" fmla="*/ 0 w 576"/>
                  <a:gd name="T13" fmla="*/ 0 h 17"/>
                  <a:gd name="T14" fmla="*/ 0 w 576"/>
                  <a:gd name="T15" fmla="*/ 0 h 17"/>
                  <a:gd name="T16" fmla="*/ 2 w 576"/>
                  <a:gd name="T17" fmla="*/ 0 h 17"/>
                  <a:gd name="T18" fmla="*/ 2 w 576"/>
                  <a:gd name="T19" fmla="*/ 0 h 17"/>
                  <a:gd name="T20" fmla="*/ 573 w 576"/>
                  <a:gd name="T21" fmla="*/ 13 h 17"/>
                  <a:gd name="T22" fmla="*/ 573 w 576"/>
                  <a:gd name="T23" fmla="*/ 13 h 17"/>
                  <a:gd name="T24" fmla="*/ 573 w 576"/>
                  <a:gd name="T25" fmla="*/ 16 h 17"/>
                  <a:gd name="T26" fmla="*/ 573 w 576"/>
                  <a:gd name="T27" fmla="*/ 16 h 17"/>
                  <a:gd name="T28" fmla="*/ 573 w 576"/>
                  <a:gd name="T29" fmla="*/ 16 h 17"/>
                  <a:gd name="T30" fmla="*/ 573 w 576"/>
                  <a:gd name="T31" fmla="*/ 16 h 17"/>
                  <a:gd name="T32" fmla="*/ 575 w 576"/>
                  <a:gd name="T33" fmla="*/ 16 h 17"/>
                  <a:gd name="T34" fmla="*/ 575 w 576"/>
                  <a:gd name="T35" fmla="*/ 16 h 17"/>
                  <a:gd name="T36" fmla="*/ 575 w 57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6"/>
                  <a:gd name="T58" fmla="*/ 0 h 17"/>
                  <a:gd name="T59" fmla="*/ 576 w 57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6" h="17">
                    <a:moveTo>
                      <a:pt x="575" y="16"/>
                    </a:moveTo>
                    <a:lnTo>
                      <a:pt x="0" y="2"/>
                    </a:lnTo>
                    <a:lnTo>
                      <a:pt x="0" y="0"/>
                    </a:lnTo>
                    <a:lnTo>
                      <a:pt x="2" y="0"/>
                    </a:lnTo>
                    <a:lnTo>
                      <a:pt x="573" y="13"/>
                    </a:lnTo>
                    <a:lnTo>
                      <a:pt x="573" y="16"/>
                    </a:lnTo>
                    <a:lnTo>
                      <a:pt x="575" y="16"/>
                    </a:lnTo>
                  </a:path>
                </a:pathLst>
              </a:custGeom>
              <a:solidFill>
                <a:srgbClr val="8A8AFF"/>
              </a:solidFill>
              <a:ln w="9525" cap="rnd">
                <a:noFill/>
                <a:round/>
                <a:headEnd/>
                <a:tailEnd/>
              </a:ln>
            </p:spPr>
            <p:txBody>
              <a:bodyPr/>
              <a:lstStyle/>
              <a:p>
                <a:endParaRPr lang="es-ES"/>
              </a:p>
            </p:txBody>
          </p:sp>
          <p:sp>
            <p:nvSpPr>
              <p:cNvPr id="448" name="Freeform 443"/>
              <p:cNvSpPr>
                <a:spLocks noChangeAspect="1"/>
              </p:cNvSpPr>
              <p:nvPr/>
            </p:nvSpPr>
            <p:spPr bwMode="auto">
              <a:xfrm>
                <a:off x="3040725" y="4963390"/>
                <a:ext cx="347140" cy="9873"/>
              </a:xfrm>
              <a:custGeom>
                <a:avLst/>
                <a:gdLst>
                  <a:gd name="T0" fmla="*/ 571 w 572"/>
                  <a:gd name="T1" fmla="*/ 16 h 17"/>
                  <a:gd name="T2" fmla="*/ 0 w 572"/>
                  <a:gd name="T3" fmla="*/ 2 h 17"/>
                  <a:gd name="T4" fmla="*/ 0 w 572"/>
                  <a:gd name="T5" fmla="*/ 2 h 17"/>
                  <a:gd name="T6" fmla="*/ 0 w 572"/>
                  <a:gd name="T7" fmla="*/ 2 h 17"/>
                  <a:gd name="T8" fmla="*/ 0 w 572"/>
                  <a:gd name="T9" fmla="*/ 2 h 17"/>
                  <a:gd name="T10" fmla="*/ 0 w 572"/>
                  <a:gd name="T11" fmla="*/ 0 h 17"/>
                  <a:gd name="T12" fmla="*/ 0 w 572"/>
                  <a:gd name="T13" fmla="*/ 0 h 17"/>
                  <a:gd name="T14" fmla="*/ 0 w 572"/>
                  <a:gd name="T15" fmla="*/ 0 h 17"/>
                  <a:gd name="T16" fmla="*/ 2 w 572"/>
                  <a:gd name="T17" fmla="*/ 0 h 17"/>
                  <a:gd name="T18" fmla="*/ 2 w 572"/>
                  <a:gd name="T19" fmla="*/ 0 h 17"/>
                  <a:gd name="T20" fmla="*/ 569 w 572"/>
                  <a:gd name="T21" fmla="*/ 14 h 17"/>
                  <a:gd name="T22" fmla="*/ 571 w 572"/>
                  <a:gd name="T23" fmla="*/ 14 h 17"/>
                  <a:gd name="T24" fmla="*/ 571 w 572"/>
                  <a:gd name="T25" fmla="*/ 16 h 17"/>
                  <a:gd name="T26" fmla="*/ 571 w 572"/>
                  <a:gd name="T27" fmla="*/ 16 h 17"/>
                  <a:gd name="T28" fmla="*/ 571 w 572"/>
                  <a:gd name="T29" fmla="*/ 16 h 17"/>
                  <a:gd name="T30" fmla="*/ 571 w 572"/>
                  <a:gd name="T31" fmla="*/ 16 h 17"/>
                  <a:gd name="T32" fmla="*/ 571 w 572"/>
                  <a:gd name="T33" fmla="*/ 16 h 17"/>
                  <a:gd name="T34" fmla="*/ 571 w 572"/>
                  <a:gd name="T35" fmla="*/ 16 h 17"/>
                  <a:gd name="T36" fmla="*/ 571 w 57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2"/>
                  <a:gd name="T58" fmla="*/ 0 h 17"/>
                  <a:gd name="T59" fmla="*/ 572 w 57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2" h="17">
                    <a:moveTo>
                      <a:pt x="571" y="16"/>
                    </a:moveTo>
                    <a:lnTo>
                      <a:pt x="0" y="2"/>
                    </a:lnTo>
                    <a:lnTo>
                      <a:pt x="0" y="0"/>
                    </a:lnTo>
                    <a:lnTo>
                      <a:pt x="2" y="0"/>
                    </a:lnTo>
                    <a:lnTo>
                      <a:pt x="569" y="14"/>
                    </a:lnTo>
                    <a:lnTo>
                      <a:pt x="571" y="14"/>
                    </a:lnTo>
                    <a:lnTo>
                      <a:pt x="571" y="16"/>
                    </a:lnTo>
                  </a:path>
                </a:pathLst>
              </a:custGeom>
              <a:solidFill>
                <a:srgbClr val="8A8AFF"/>
              </a:solidFill>
              <a:ln w="9525" cap="rnd">
                <a:noFill/>
                <a:round/>
                <a:headEnd/>
                <a:tailEnd/>
              </a:ln>
            </p:spPr>
            <p:txBody>
              <a:bodyPr/>
              <a:lstStyle/>
              <a:p>
                <a:endParaRPr lang="es-ES"/>
              </a:p>
            </p:txBody>
          </p:sp>
          <p:sp>
            <p:nvSpPr>
              <p:cNvPr id="449" name="Freeform 444"/>
              <p:cNvSpPr>
                <a:spLocks noChangeAspect="1"/>
              </p:cNvSpPr>
              <p:nvPr/>
            </p:nvSpPr>
            <p:spPr bwMode="auto">
              <a:xfrm>
                <a:off x="3041938" y="4962229"/>
                <a:ext cx="344713" cy="9873"/>
              </a:xfrm>
              <a:custGeom>
                <a:avLst/>
                <a:gdLst>
                  <a:gd name="T0" fmla="*/ 567 w 568"/>
                  <a:gd name="T1" fmla="*/ 16 h 17"/>
                  <a:gd name="T2" fmla="*/ 0 w 568"/>
                  <a:gd name="T3" fmla="*/ 2 h 17"/>
                  <a:gd name="T4" fmla="*/ 0 w 568"/>
                  <a:gd name="T5" fmla="*/ 2 h 17"/>
                  <a:gd name="T6" fmla="*/ 0 w 568"/>
                  <a:gd name="T7" fmla="*/ 2 h 17"/>
                  <a:gd name="T8" fmla="*/ 0 w 568"/>
                  <a:gd name="T9" fmla="*/ 2 h 17"/>
                  <a:gd name="T10" fmla="*/ 0 w 568"/>
                  <a:gd name="T11" fmla="*/ 0 h 17"/>
                  <a:gd name="T12" fmla="*/ 0 w 568"/>
                  <a:gd name="T13" fmla="*/ 0 h 17"/>
                  <a:gd name="T14" fmla="*/ 0 w 568"/>
                  <a:gd name="T15" fmla="*/ 0 h 17"/>
                  <a:gd name="T16" fmla="*/ 2 w 568"/>
                  <a:gd name="T17" fmla="*/ 0 h 17"/>
                  <a:gd name="T18" fmla="*/ 2 w 568"/>
                  <a:gd name="T19" fmla="*/ 0 h 17"/>
                  <a:gd name="T20" fmla="*/ 567 w 568"/>
                  <a:gd name="T21" fmla="*/ 14 h 17"/>
                  <a:gd name="T22" fmla="*/ 567 w 568"/>
                  <a:gd name="T23" fmla="*/ 14 h 17"/>
                  <a:gd name="T24" fmla="*/ 567 w 568"/>
                  <a:gd name="T25" fmla="*/ 16 h 17"/>
                  <a:gd name="T26" fmla="*/ 567 w 568"/>
                  <a:gd name="T27" fmla="*/ 16 h 17"/>
                  <a:gd name="T28" fmla="*/ 567 w 568"/>
                  <a:gd name="T29" fmla="*/ 16 h 17"/>
                  <a:gd name="T30" fmla="*/ 567 w 568"/>
                  <a:gd name="T31" fmla="*/ 16 h 17"/>
                  <a:gd name="T32" fmla="*/ 567 w 568"/>
                  <a:gd name="T33" fmla="*/ 16 h 17"/>
                  <a:gd name="T34" fmla="*/ 567 w 568"/>
                  <a:gd name="T35" fmla="*/ 16 h 17"/>
                  <a:gd name="T36" fmla="*/ 567 w 56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8"/>
                  <a:gd name="T58" fmla="*/ 0 h 17"/>
                  <a:gd name="T59" fmla="*/ 568 w 56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8" h="17">
                    <a:moveTo>
                      <a:pt x="567" y="16"/>
                    </a:moveTo>
                    <a:lnTo>
                      <a:pt x="0" y="2"/>
                    </a:lnTo>
                    <a:lnTo>
                      <a:pt x="0" y="0"/>
                    </a:lnTo>
                    <a:lnTo>
                      <a:pt x="2" y="0"/>
                    </a:lnTo>
                    <a:lnTo>
                      <a:pt x="567" y="14"/>
                    </a:lnTo>
                    <a:lnTo>
                      <a:pt x="567" y="16"/>
                    </a:lnTo>
                  </a:path>
                </a:pathLst>
              </a:custGeom>
              <a:solidFill>
                <a:srgbClr val="8A8AFF"/>
              </a:solidFill>
              <a:ln w="9525" cap="rnd">
                <a:noFill/>
                <a:round/>
                <a:headEnd/>
                <a:tailEnd/>
              </a:ln>
            </p:spPr>
            <p:txBody>
              <a:bodyPr/>
              <a:lstStyle/>
              <a:p>
                <a:endParaRPr lang="es-ES"/>
              </a:p>
            </p:txBody>
          </p:sp>
          <p:sp>
            <p:nvSpPr>
              <p:cNvPr id="450" name="Freeform 445"/>
              <p:cNvSpPr>
                <a:spLocks noChangeAspect="1"/>
              </p:cNvSpPr>
              <p:nvPr/>
            </p:nvSpPr>
            <p:spPr bwMode="auto">
              <a:xfrm>
                <a:off x="3043152" y="4961067"/>
                <a:ext cx="343499" cy="9873"/>
              </a:xfrm>
              <a:custGeom>
                <a:avLst/>
                <a:gdLst>
                  <a:gd name="T0" fmla="*/ 565 w 566"/>
                  <a:gd name="T1" fmla="*/ 16 h 17"/>
                  <a:gd name="T2" fmla="*/ 0 w 566"/>
                  <a:gd name="T3" fmla="*/ 2 h 17"/>
                  <a:gd name="T4" fmla="*/ 0 w 566"/>
                  <a:gd name="T5" fmla="*/ 2 h 17"/>
                  <a:gd name="T6" fmla="*/ 0 w 566"/>
                  <a:gd name="T7" fmla="*/ 2 h 17"/>
                  <a:gd name="T8" fmla="*/ 0 w 566"/>
                  <a:gd name="T9" fmla="*/ 2 h 17"/>
                  <a:gd name="T10" fmla="*/ 0 w 566"/>
                  <a:gd name="T11" fmla="*/ 0 h 17"/>
                  <a:gd name="T12" fmla="*/ 0 w 566"/>
                  <a:gd name="T13" fmla="*/ 0 h 17"/>
                  <a:gd name="T14" fmla="*/ 0 w 566"/>
                  <a:gd name="T15" fmla="*/ 0 h 17"/>
                  <a:gd name="T16" fmla="*/ 2 w 566"/>
                  <a:gd name="T17" fmla="*/ 0 h 17"/>
                  <a:gd name="T18" fmla="*/ 2 w 566"/>
                  <a:gd name="T19" fmla="*/ 0 h 17"/>
                  <a:gd name="T20" fmla="*/ 563 w 566"/>
                  <a:gd name="T21" fmla="*/ 14 h 17"/>
                  <a:gd name="T22" fmla="*/ 563 w 566"/>
                  <a:gd name="T23" fmla="*/ 14 h 17"/>
                  <a:gd name="T24" fmla="*/ 563 w 566"/>
                  <a:gd name="T25" fmla="*/ 16 h 17"/>
                  <a:gd name="T26" fmla="*/ 563 w 566"/>
                  <a:gd name="T27" fmla="*/ 16 h 17"/>
                  <a:gd name="T28" fmla="*/ 565 w 566"/>
                  <a:gd name="T29" fmla="*/ 16 h 17"/>
                  <a:gd name="T30" fmla="*/ 565 w 566"/>
                  <a:gd name="T31" fmla="*/ 16 h 17"/>
                  <a:gd name="T32" fmla="*/ 565 w 566"/>
                  <a:gd name="T33" fmla="*/ 16 h 17"/>
                  <a:gd name="T34" fmla="*/ 565 w 566"/>
                  <a:gd name="T35" fmla="*/ 16 h 17"/>
                  <a:gd name="T36" fmla="*/ 565 w 56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6"/>
                  <a:gd name="T58" fmla="*/ 0 h 17"/>
                  <a:gd name="T59" fmla="*/ 566 w 56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6" h="17">
                    <a:moveTo>
                      <a:pt x="565" y="16"/>
                    </a:moveTo>
                    <a:lnTo>
                      <a:pt x="0" y="2"/>
                    </a:lnTo>
                    <a:lnTo>
                      <a:pt x="0" y="0"/>
                    </a:lnTo>
                    <a:lnTo>
                      <a:pt x="2" y="0"/>
                    </a:lnTo>
                    <a:lnTo>
                      <a:pt x="563" y="14"/>
                    </a:lnTo>
                    <a:lnTo>
                      <a:pt x="563" y="16"/>
                    </a:lnTo>
                    <a:lnTo>
                      <a:pt x="565" y="16"/>
                    </a:lnTo>
                  </a:path>
                </a:pathLst>
              </a:custGeom>
              <a:solidFill>
                <a:srgbClr val="8A8AFF"/>
              </a:solidFill>
              <a:ln w="9525" cap="rnd">
                <a:noFill/>
                <a:round/>
                <a:headEnd/>
                <a:tailEnd/>
              </a:ln>
            </p:spPr>
            <p:txBody>
              <a:bodyPr/>
              <a:lstStyle/>
              <a:p>
                <a:endParaRPr lang="es-ES"/>
              </a:p>
            </p:txBody>
          </p:sp>
          <p:sp>
            <p:nvSpPr>
              <p:cNvPr id="451" name="Freeform 446"/>
              <p:cNvSpPr>
                <a:spLocks noChangeAspect="1"/>
              </p:cNvSpPr>
              <p:nvPr/>
            </p:nvSpPr>
            <p:spPr bwMode="auto">
              <a:xfrm>
                <a:off x="3044366" y="4959906"/>
                <a:ext cx="341072" cy="9873"/>
              </a:xfrm>
              <a:custGeom>
                <a:avLst/>
                <a:gdLst>
                  <a:gd name="T0" fmla="*/ 561 w 562"/>
                  <a:gd name="T1" fmla="*/ 16 h 17"/>
                  <a:gd name="T2" fmla="*/ 0 w 562"/>
                  <a:gd name="T3" fmla="*/ 2 h 17"/>
                  <a:gd name="T4" fmla="*/ 0 w 562"/>
                  <a:gd name="T5" fmla="*/ 2 h 17"/>
                  <a:gd name="T6" fmla="*/ 0 w 562"/>
                  <a:gd name="T7" fmla="*/ 2 h 17"/>
                  <a:gd name="T8" fmla="*/ 0 w 562"/>
                  <a:gd name="T9" fmla="*/ 2 h 17"/>
                  <a:gd name="T10" fmla="*/ 0 w 562"/>
                  <a:gd name="T11" fmla="*/ 0 h 17"/>
                  <a:gd name="T12" fmla="*/ 0 w 562"/>
                  <a:gd name="T13" fmla="*/ 0 h 17"/>
                  <a:gd name="T14" fmla="*/ 2 w 562"/>
                  <a:gd name="T15" fmla="*/ 0 h 17"/>
                  <a:gd name="T16" fmla="*/ 2 w 562"/>
                  <a:gd name="T17" fmla="*/ 0 h 17"/>
                  <a:gd name="T18" fmla="*/ 2 w 562"/>
                  <a:gd name="T19" fmla="*/ 0 h 17"/>
                  <a:gd name="T20" fmla="*/ 561 w 562"/>
                  <a:gd name="T21" fmla="*/ 14 h 17"/>
                  <a:gd name="T22" fmla="*/ 561 w 562"/>
                  <a:gd name="T23" fmla="*/ 14 h 17"/>
                  <a:gd name="T24" fmla="*/ 561 w 562"/>
                  <a:gd name="T25" fmla="*/ 16 h 17"/>
                  <a:gd name="T26" fmla="*/ 561 w 562"/>
                  <a:gd name="T27" fmla="*/ 16 h 17"/>
                  <a:gd name="T28" fmla="*/ 561 w 562"/>
                  <a:gd name="T29" fmla="*/ 16 h 17"/>
                  <a:gd name="T30" fmla="*/ 561 w 562"/>
                  <a:gd name="T31" fmla="*/ 16 h 17"/>
                  <a:gd name="T32" fmla="*/ 561 w 562"/>
                  <a:gd name="T33" fmla="*/ 16 h 17"/>
                  <a:gd name="T34" fmla="*/ 561 w 562"/>
                  <a:gd name="T35" fmla="*/ 16 h 17"/>
                  <a:gd name="T36" fmla="*/ 561 w 56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2"/>
                  <a:gd name="T58" fmla="*/ 0 h 17"/>
                  <a:gd name="T59" fmla="*/ 562 w 56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2" h="17">
                    <a:moveTo>
                      <a:pt x="561" y="16"/>
                    </a:moveTo>
                    <a:lnTo>
                      <a:pt x="0" y="2"/>
                    </a:lnTo>
                    <a:lnTo>
                      <a:pt x="0" y="0"/>
                    </a:lnTo>
                    <a:lnTo>
                      <a:pt x="2" y="0"/>
                    </a:lnTo>
                    <a:lnTo>
                      <a:pt x="561" y="14"/>
                    </a:lnTo>
                    <a:lnTo>
                      <a:pt x="561" y="16"/>
                    </a:lnTo>
                  </a:path>
                </a:pathLst>
              </a:custGeom>
              <a:solidFill>
                <a:srgbClr val="8B8BFF"/>
              </a:solidFill>
              <a:ln w="9525" cap="rnd">
                <a:noFill/>
                <a:round/>
                <a:headEnd/>
                <a:tailEnd/>
              </a:ln>
            </p:spPr>
            <p:txBody>
              <a:bodyPr/>
              <a:lstStyle/>
              <a:p>
                <a:endParaRPr lang="es-ES"/>
              </a:p>
            </p:txBody>
          </p:sp>
          <p:sp>
            <p:nvSpPr>
              <p:cNvPr id="452" name="Freeform 447"/>
              <p:cNvSpPr>
                <a:spLocks noChangeAspect="1"/>
              </p:cNvSpPr>
              <p:nvPr/>
            </p:nvSpPr>
            <p:spPr bwMode="auto">
              <a:xfrm>
                <a:off x="3045580" y="4958744"/>
                <a:ext cx="339858" cy="9873"/>
              </a:xfrm>
              <a:custGeom>
                <a:avLst/>
                <a:gdLst>
                  <a:gd name="T0" fmla="*/ 559 w 560"/>
                  <a:gd name="T1" fmla="*/ 16 h 17"/>
                  <a:gd name="T2" fmla="*/ 0 w 560"/>
                  <a:gd name="T3" fmla="*/ 2 h 17"/>
                  <a:gd name="T4" fmla="*/ 0 w 560"/>
                  <a:gd name="T5" fmla="*/ 2 h 17"/>
                  <a:gd name="T6" fmla="*/ 0 w 560"/>
                  <a:gd name="T7" fmla="*/ 2 h 17"/>
                  <a:gd name="T8" fmla="*/ 0 w 560"/>
                  <a:gd name="T9" fmla="*/ 2 h 17"/>
                  <a:gd name="T10" fmla="*/ 0 w 560"/>
                  <a:gd name="T11" fmla="*/ 0 h 17"/>
                  <a:gd name="T12" fmla="*/ 0 w 560"/>
                  <a:gd name="T13" fmla="*/ 0 h 17"/>
                  <a:gd name="T14" fmla="*/ 2 w 560"/>
                  <a:gd name="T15" fmla="*/ 0 h 17"/>
                  <a:gd name="T16" fmla="*/ 2 w 560"/>
                  <a:gd name="T17" fmla="*/ 0 h 17"/>
                  <a:gd name="T18" fmla="*/ 2 w 560"/>
                  <a:gd name="T19" fmla="*/ 0 h 17"/>
                  <a:gd name="T20" fmla="*/ 557 w 560"/>
                  <a:gd name="T21" fmla="*/ 14 h 17"/>
                  <a:gd name="T22" fmla="*/ 557 w 560"/>
                  <a:gd name="T23" fmla="*/ 14 h 17"/>
                  <a:gd name="T24" fmla="*/ 557 w 560"/>
                  <a:gd name="T25" fmla="*/ 16 h 17"/>
                  <a:gd name="T26" fmla="*/ 557 w 560"/>
                  <a:gd name="T27" fmla="*/ 16 h 17"/>
                  <a:gd name="T28" fmla="*/ 557 w 560"/>
                  <a:gd name="T29" fmla="*/ 16 h 17"/>
                  <a:gd name="T30" fmla="*/ 557 w 560"/>
                  <a:gd name="T31" fmla="*/ 16 h 17"/>
                  <a:gd name="T32" fmla="*/ 557 w 560"/>
                  <a:gd name="T33" fmla="*/ 16 h 17"/>
                  <a:gd name="T34" fmla="*/ 559 w 560"/>
                  <a:gd name="T35" fmla="*/ 16 h 17"/>
                  <a:gd name="T36" fmla="*/ 559 w 56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60"/>
                  <a:gd name="T58" fmla="*/ 0 h 17"/>
                  <a:gd name="T59" fmla="*/ 560 w 56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60" h="17">
                    <a:moveTo>
                      <a:pt x="559" y="16"/>
                    </a:moveTo>
                    <a:lnTo>
                      <a:pt x="0" y="2"/>
                    </a:lnTo>
                    <a:lnTo>
                      <a:pt x="0" y="0"/>
                    </a:lnTo>
                    <a:lnTo>
                      <a:pt x="2" y="0"/>
                    </a:lnTo>
                    <a:lnTo>
                      <a:pt x="557" y="14"/>
                    </a:lnTo>
                    <a:lnTo>
                      <a:pt x="557" y="16"/>
                    </a:lnTo>
                    <a:lnTo>
                      <a:pt x="559" y="16"/>
                    </a:lnTo>
                  </a:path>
                </a:pathLst>
              </a:custGeom>
              <a:solidFill>
                <a:srgbClr val="8B8BFF"/>
              </a:solidFill>
              <a:ln w="9525" cap="rnd">
                <a:noFill/>
                <a:round/>
                <a:headEnd/>
                <a:tailEnd/>
              </a:ln>
            </p:spPr>
            <p:txBody>
              <a:bodyPr/>
              <a:lstStyle/>
              <a:p>
                <a:endParaRPr lang="es-ES"/>
              </a:p>
            </p:txBody>
          </p:sp>
          <p:sp>
            <p:nvSpPr>
              <p:cNvPr id="453" name="Freeform 448"/>
              <p:cNvSpPr>
                <a:spLocks noChangeAspect="1"/>
              </p:cNvSpPr>
              <p:nvPr/>
            </p:nvSpPr>
            <p:spPr bwMode="auto">
              <a:xfrm>
                <a:off x="3046794" y="4958163"/>
                <a:ext cx="337430" cy="9873"/>
              </a:xfrm>
              <a:custGeom>
                <a:avLst/>
                <a:gdLst>
                  <a:gd name="T0" fmla="*/ 555 w 556"/>
                  <a:gd name="T1" fmla="*/ 16 h 17"/>
                  <a:gd name="T2" fmla="*/ 0 w 556"/>
                  <a:gd name="T3" fmla="*/ 1 h 17"/>
                  <a:gd name="T4" fmla="*/ 0 w 556"/>
                  <a:gd name="T5" fmla="*/ 1 h 17"/>
                  <a:gd name="T6" fmla="*/ 0 w 556"/>
                  <a:gd name="T7" fmla="*/ 1 h 17"/>
                  <a:gd name="T8" fmla="*/ 0 w 556"/>
                  <a:gd name="T9" fmla="*/ 1 h 17"/>
                  <a:gd name="T10" fmla="*/ 0 w 556"/>
                  <a:gd name="T11" fmla="*/ 0 h 17"/>
                  <a:gd name="T12" fmla="*/ 1 w 556"/>
                  <a:gd name="T13" fmla="*/ 0 h 17"/>
                  <a:gd name="T14" fmla="*/ 1 w 556"/>
                  <a:gd name="T15" fmla="*/ 0 h 17"/>
                  <a:gd name="T16" fmla="*/ 1 w 556"/>
                  <a:gd name="T17" fmla="*/ 0 h 17"/>
                  <a:gd name="T18" fmla="*/ 1 w 556"/>
                  <a:gd name="T19" fmla="*/ 0 h 17"/>
                  <a:gd name="T20" fmla="*/ 553 w 556"/>
                  <a:gd name="T21" fmla="*/ 13 h 17"/>
                  <a:gd name="T22" fmla="*/ 553 w 556"/>
                  <a:gd name="T23" fmla="*/ 13 h 17"/>
                  <a:gd name="T24" fmla="*/ 553 w 556"/>
                  <a:gd name="T25" fmla="*/ 16 h 17"/>
                  <a:gd name="T26" fmla="*/ 555 w 556"/>
                  <a:gd name="T27" fmla="*/ 16 h 17"/>
                  <a:gd name="T28" fmla="*/ 555 w 556"/>
                  <a:gd name="T29" fmla="*/ 16 h 17"/>
                  <a:gd name="T30" fmla="*/ 555 w 556"/>
                  <a:gd name="T31" fmla="*/ 16 h 17"/>
                  <a:gd name="T32" fmla="*/ 555 w 556"/>
                  <a:gd name="T33" fmla="*/ 16 h 17"/>
                  <a:gd name="T34" fmla="*/ 555 w 556"/>
                  <a:gd name="T35" fmla="*/ 16 h 17"/>
                  <a:gd name="T36" fmla="*/ 555 w 55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6"/>
                  <a:gd name="T58" fmla="*/ 0 h 17"/>
                  <a:gd name="T59" fmla="*/ 556 w 55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6" h="17">
                    <a:moveTo>
                      <a:pt x="555" y="16"/>
                    </a:moveTo>
                    <a:lnTo>
                      <a:pt x="0" y="1"/>
                    </a:lnTo>
                    <a:lnTo>
                      <a:pt x="0" y="0"/>
                    </a:lnTo>
                    <a:lnTo>
                      <a:pt x="1" y="0"/>
                    </a:lnTo>
                    <a:lnTo>
                      <a:pt x="553" y="13"/>
                    </a:lnTo>
                    <a:lnTo>
                      <a:pt x="553" y="16"/>
                    </a:lnTo>
                    <a:lnTo>
                      <a:pt x="555" y="16"/>
                    </a:lnTo>
                  </a:path>
                </a:pathLst>
              </a:custGeom>
              <a:solidFill>
                <a:srgbClr val="8B8BFF"/>
              </a:solidFill>
              <a:ln w="9525" cap="rnd">
                <a:noFill/>
                <a:round/>
                <a:headEnd/>
                <a:tailEnd/>
              </a:ln>
            </p:spPr>
            <p:txBody>
              <a:bodyPr/>
              <a:lstStyle/>
              <a:p>
                <a:endParaRPr lang="es-ES"/>
              </a:p>
            </p:txBody>
          </p:sp>
          <p:sp>
            <p:nvSpPr>
              <p:cNvPr id="454" name="Freeform 449"/>
              <p:cNvSpPr>
                <a:spLocks noChangeAspect="1"/>
              </p:cNvSpPr>
              <p:nvPr/>
            </p:nvSpPr>
            <p:spPr bwMode="auto">
              <a:xfrm>
                <a:off x="3047400" y="4957002"/>
                <a:ext cx="335610" cy="9873"/>
              </a:xfrm>
              <a:custGeom>
                <a:avLst/>
                <a:gdLst>
                  <a:gd name="T0" fmla="*/ 552 w 553"/>
                  <a:gd name="T1" fmla="*/ 16 h 17"/>
                  <a:gd name="T2" fmla="*/ 0 w 553"/>
                  <a:gd name="T3" fmla="*/ 2 h 17"/>
                  <a:gd name="T4" fmla="*/ 0 w 553"/>
                  <a:gd name="T5" fmla="*/ 2 h 17"/>
                  <a:gd name="T6" fmla="*/ 0 w 553"/>
                  <a:gd name="T7" fmla="*/ 2 h 17"/>
                  <a:gd name="T8" fmla="*/ 0 w 553"/>
                  <a:gd name="T9" fmla="*/ 2 h 17"/>
                  <a:gd name="T10" fmla="*/ 0 w 553"/>
                  <a:gd name="T11" fmla="*/ 2 h 17"/>
                  <a:gd name="T12" fmla="*/ 2 w 553"/>
                  <a:gd name="T13" fmla="*/ 0 h 17"/>
                  <a:gd name="T14" fmla="*/ 2 w 553"/>
                  <a:gd name="T15" fmla="*/ 0 h 17"/>
                  <a:gd name="T16" fmla="*/ 2 w 553"/>
                  <a:gd name="T17" fmla="*/ 0 h 17"/>
                  <a:gd name="T18" fmla="*/ 2 w 553"/>
                  <a:gd name="T19" fmla="*/ 0 h 17"/>
                  <a:gd name="T20" fmla="*/ 552 w 553"/>
                  <a:gd name="T21" fmla="*/ 13 h 17"/>
                  <a:gd name="T22" fmla="*/ 552 w 553"/>
                  <a:gd name="T23" fmla="*/ 13 h 17"/>
                  <a:gd name="T24" fmla="*/ 552 w 553"/>
                  <a:gd name="T25" fmla="*/ 13 h 17"/>
                  <a:gd name="T26" fmla="*/ 552 w 553"/>
                  <a:gd name="T27" fmla="*/ 16 h 17"/>
                  <a:gd name="T28" fmla="*/ 552 w 553"/>
                  <a:gd name="T29" fmla="*/ 16 h 17"/>
                  <a:gd name="T30" fmla="*/ 552 w 553"/>
                  <a:gd name="T31" fmla="*/ 16 h 17"/>
                  <a:gd name="T32" fmla="*/ 552 w 553"/>
                  <a:gd name="T33" fmla="*/ 16 h 17"/>
                  <a:gd name="T34" fmla="*/ 552 w 553"/>
                  <a:gd name="T35" fmla="*/ 16 h 17"/>
                  <a:gd name="T36" fmla="*/ 552 w 55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3"/>
                  <a:gd name="T58" fmla="*/ 0 h 17"/>
                  <a:gd name="T59" fmla="*/ 553 w 55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3" h="17">
                    <a:moveTo>
                      <a:pt x="552" y="16"/>
                    </a:moveTo>
                    <a:lnTo>
                      <a:pt x="0" y="2"/>
                    </a:lnTo>
                    <a:lnTo>
                      <a:pt x="2" y="0"/>
                    </a:lnTo>
                    <a:lnTo>
                      <a:pt x="552" y="13"/>
                    </a:lnTo>
                    <a:lnTo>
                      <a:pt x="552" y="16"/>
                    </a:lnTo>
                  </a:path>
                </a:pathLst>
              </a:custGeom>
              <a:solidFill>
                <a:srgbClr val="8B8BFF"/>
              </a:solidFill>
              <a:ln w="9525" cap="rnd">
                <a:noFill/>
                <a:round/>
                <a:headEnd/>
                <a:tailEnd/>
              </a:ln>
            </p:spPr>
            <p:txBody>
              <a:bodyPr/>
              <a:lstStyle/>
              <a:p>
                <a:endParaRPr lang="es-ES"/>
              </a:p>
            </p:txBody>
          </p:sp>
          <p:sp>
            <p:nvSpPr>
              <p:cNvPr id="455" name="Freeform 450"/>
              <p:cNvSpPr>
                <a:spLocks noChangeAspect="1"/>
              </p:cNvSpPr>
              <p:nvPr/>
            </p:nvSpPr>
            <p:spPr bwMode="auto">
              <a:xfrm>
                <a:off x="3048614" y="4955840"/>
                <a:ext cx="334396" cy="9873"/>
              </a:xfrm>
              <a:custGeom>
                <a:avLst/>
                <a:gdLst>
                  <a:gd name="T0" fmla="*/ 550 w 551"/>
                  <a:gd name="T1" fmla="*/ 16 h 17"/>
                  <a:gd name="T2" fmla="*/ 0 w 551"/>
                  <a:gd name="T3" fmla="*/ 2 h 17"/>
                  <a:gd name="T4" fmla="*/ 0 w 551"/>
                  <a:gd name="T5" fmla="*/ 2 h 17"/>
                  <a:gd name="T6" fmla="*/ 0 w 551"/>
                  <a:gd name="T7" fmla="*/ 2 h 17"/>
                  <a:gd name="T8" fmla="*/ 0 w 551"/>
                  <a:gd name="T9" fmla="*/ 2 h 17"/>
                  <a:gd name="T10" fmla="*/ 2 w 551"/>
                  <a:gd name="T11" fmla="*/ 2 h 17"/>
                  <a:gd name="T12" fmla="*/ 2 w 551"/>
                  <a:gd name="T13" fmla="*/ 0 h 17"/>
                  <a:gd name="T14" fmla="*/ 2 w 551"/>
                  <a:gd name="T15" fmla="*/ 0 h 17"/>
                  <a:gd name="T16" fmla="*/ 2 w 551"/>
                  <a:gd name="T17" fmla="*/ 0 h 17"/>
                  <a:gd name="T18" fmla="*/ 2 w 551"/>
                  <a:gd name="T19" fmla="*/ 0 h 17"/>
                  <a:gd name="T20" fmla="*/ 548 w 551"/>
                  <a:gd name="T21" fmla="*/ 13 h 17"/>
                  <a:gd name="T22" fmla="*/ 548 w 551"/>
                  <a:gd name="T23" fmla="*/ 13 h 17"/>
                  <a:gd name="T24" fmla="*/ 548 w 551"/>
                  <a:gd name="T25" fmla="*/ 13 h 17"/>
                  <a:gd name="T26" fmla="*/ 548 w 551"/>
                  <a:gd name="T27" fmla="*/ 16 h 17"/>
                  <a:gd name="T28" fmla="*/ 548 w 551"/>
                  <a:gd name="T29" fmla="*/ 16 h 17"/>
                  <a:gd name="T30" fmla="*/ 548 w 551"/>
                  <a:gd name="T31" fmla="*/ 16 h 17"/>
                  <a:gd name="T32" fmla="*/ 548 w 551"/>
                  <a:gd name="T33" fmla="*/ 16 h 17"/>
                  <a:gd name="T34" fmla="*/ 550 w 551"/>
                  <a:gd name="T35" fmla="*/ 16 h 17"/>
                  <a:gd name="T36" fmla="*/ 550 w 55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1"/>
                  <a:gd name="T58" fmla="*/ 0 h 17"/>
                  <a:gd name="T59" fmla="*/ 551 w 55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1" h="17">
                    <a:moveTo>
                      <a:pt x="550" y="16"/>
                    </a:moveTo>
                    <a:lnTo>
                      <a:pt x="0" y="2"/>
                    </a:lnTo>
                    <a:lnTo>
                      <a:pt x="2" y="2"/>
                    </a:lnTo>
                    <a:lnTo>
                      <a:pt x="2" y="0"/>
                    </a:lnTo>
                    <a:lnTo>
                      <a:pt x="548" y="13"/>
                    </a:lnTo>
                    <a:lnTo>
                      <a:pt x="548" y="16"/>
                    </a:lnTo>
                    <a:lnTo>
                      <a:pt x="550" y="16"/>
                    </a:lnTo>
                  </a:path>
                </a:pathLst>
              </a:custGeom>
              <a:solidFill>
                <a:srgbClr val="8B8BFF"/>
              </a:solidFill>
              <a:ln w="9525" cap="rnd">
                <a:noFill/>
                <a:round/>
                <a:headEnd/>
                <a:tailEnd/>
              </a:ln>
            </p:spPr>
            <p:txBody>
              <a:bodyPr/>
              <a:lstStyle/>
              <a:p>
                <a:endParaRPr lang="es-ES"/>
              </a:p>
            </p:txBody>
          </p:sp>
          <p:sp>
            <p:nvSpPr>
              <p:cNvPr id="456" name="Freeform 451"/>
              <p:cNvSpPr>
                <a:spLocks noChangeAspect="1"/>
              </p:cNvSpPr>
              <p:nvPr/>
            </p:nvSpPr>
            <p:spPr bwMode="auto">
              <a:xfrm>
                <a:off x="3049828" y="4954679"/>
                <a:ext cx="331968" cy="9873"/>
              </a:xfrm>
              <a:custGeom>
                <a:avLst/>
                <a:gdLst>
                  <a:gd name="T0" fmla="*/ 546 w 547"/>
                  <a:gd name="T1" fmla="*/ 16 h 17"/>
                  <a:gd name="T2" fmla="*/ 0 w 547"/>
                  <a:gd name="T3" fmla="*/ 2 h 17"/>
                  <a:gd name="T4" fmla="*/ 0 w 547"/>
                  <a:gd name="T5" fmla="*/ 2 h 17"/>
                  <a:gd name="T6" fmla="*/ 0 w 547"/>
                  <a:gd name="T7" fmla="*/ 2 h 17"/>
                  <a:gd name="T8" fmla="*/ 2 w 547"/>
                  <a:gd name="T9" fmla="*/ 2 h 17"/>
                  <a:gd name="T10" fmla="*/ 2 w 547"/>
                  <a:gd name="T11" fmla="*/ 2 h 17"/>
                  <a:gd name="T12" fmla="*/ 2 w 547"/>
                  <a:gd name="T13" fmla="*/ 0 h 17"/>
                  <a:gd name="T14" fmla="*/ 2 w 547"/>
                  <a:gd name="T15" fmla="*/ 0 h 17"/>
                  <a:gd name="T16" fmla="*/ 2 w 547"/>
                  <a:gd name="T17" fmla="*/ 0 h 17"/>
                  <a:gd name="T18" fmla="*/ 2 w 547"/>
                  <a:gd name="T19" fmla="*/ 0 h 17"/>
                  <a:gd name="T20" fmla="*/ 544 w 547"/>
                  <a:gd name="T21" fmla="*/ 13 h 17"/>
                  <a:gd name="T22" fmla="*/ 544 w 547"/>
                  <a:gd name="T23" fmla="*/ 13 h 17"/>
                  <a:gd name="T24" fmla="*/ 544 w 547"/>
                  <a:gd name="T25" fmla="*/ 13 h 17"/>
                  <a:gd name="T26" fmla="*/ 544 w 547"/>
                  <a:gd name="T27" fmla="*/ 16 h 17"/>
                  <a:gd name="T28" fmla="*/ 546 w 547"/>
                  <a:gd name="T29" fmla="*/ 16 h 17"/>
                  <a:gd name="T30" fmla="*/ 546 w 547"/>
                  <a:gd name="T31" fmla="*/ 16 h 17"/>
                  <a:gd name="T32" fmla="*/ 546 w 547"/>
                  <a:gd name="T33" fmla="*/ 16 h 17"/>
                  <a:gd name="T34" fmla="*/ 546 w 547"/>
                  <a:gd name="T35" fmla="*/ 16 h 17"/>
                  <a:gd name="T36" fmla="*/ 546 w 54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7"/>
                  <a:gd name="T58" fmla="*/ 0 h 17"/>
                  <a:gd name="T59" fmla="*/ 547 w 54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7" h="17">
                    <a:moveTo>
                      <a:pt x="546" y="16"/>
                    </a:moveTo>
                    <a:lnTo>
                      <a:pt x="0" y="2"/>
                    </a:lnTo>
                    <a:lnTo>
                      <a:pt x="2" y="2"/>
                    </a:lnTo>
                    <a:lnTo>
                      <a:pt x="2" y="0"/>
                    </a:lnTo>
                    <a:lnTo>
                      <a:pt x="544" y="13"/>
                    </a:lnTo>
                    <a:lnTo>
                      <a:pt x="544" y="16"/>
                    </a:lnTo>
                    <a:lnTo>
                      <a:pt x="546" y="16"/>
                    </a:lnTo>
                  </a:path>
                </a:pathLst>
              </a:custGeom>
              <a:solidFill>
                <a:srgbClr val="8C8CFF"/>
              </a:solidFill>
              <a:ln w="9525" cap="rnd">
                <a:noFill/>
                <a:round/>
                <a:headEnd/>
                <a:tailEnd/>
              </a:ln>
            </p:spPr>
            <p:txBody>
              <a:bodyPr/>
              <a:lstStyle/>
              <a:p>
                <a:endParaRPr lang="es-ES"/>
              </a:p>
            </p:txBody>
          </p:sp>
          <p:sp>
            <p:nvSpPr>
              <p:cNvPr id="457" name="Freeform 452"/>
              <p:cNvSpPr>
                <a:spLocks noChangeAspect="1"/>
              </p:cNvSpPr>
              <p:nvPr/>
            </p:nvSpPr>
            <p:spPr bwMode="auto">
              <a:xfrm>
                <a:off x="3051042" y="4953517"/>
                <a:ext cx="329541" cy="9873"/>
              </a:xfrm>
              <a:custGeom>
                <a:avLst/>
                <a:gdLst>
                  <a:gd name="T0" fmla="*/ 542 w 543"/>
                  <a:gd name="T1" fmla="*/ 16 h 17"/>
                  <a:gd name="T2" fmla="*/ 0 w 543"/>
                  <a:gd name="T3" fmla="*/ 2 h 17"/>
                  <a:gd name="T4" fmla="*/ 0 w 543"/>
                  <a:gd name="T5" fmla="*/ 2 h 17"/>
                  <a:gd name="T6" fmla="*/ 2 w 543"/>
                  <a:gd name="T7" fmla="*/ 2 h 17"/>
                  <a:gd name="T8" fmla="*/ 2 w 543"/>
                  <a:gd name="T9" fmla="*/ 2 h 17"/>
                  <a:gd name="T10" fmla="*/ 2 w 543"/>
                  <a:gd name="T11" fmla="*/ 2 h 17"/>
                  <a:gd name="T12" fmla="*/ 2 w 543"/>
                  <a:gd name="T13" fmla="*/ 0 h 17"/>
                  <a:gd name="T14" fmla="*/ 2 w 543"/>
                  <a:gd name="T15" fmla="*/ 0 h 17"/>
                  <a:gd name="T16" fmla="*/ 2 w 543"/>
                  <a:gd name="T17" fmla="*/ 0 h 17"/>
                  <a:gd name="T18" fmla="*/ 2 w 543"/>
                  <a:gd name="T19" fmla="*/ 0 h 17"/>
                  <a:gd name="T20" fmla="*/ 540 w 543"/>
                  <a:gd name="T21" fmla="*/ 13 h 17"/>
                  <a:gd name="T22" fmla="*/ 542 w 543"/>
                  <a:gd name="T23" fmla="*/ 13 h 17"/>
                  <a:gd name="T24" fmla="*/ 542 w 543"/>
                  <a:gd name="T25" fmla="*/ 13 h 17"/>
                  <a:gd name="T26" fmla="*/ 542 w 543"/>
                  <a:gd name="T27" fmla="*/ 16 h 17"/>
                  <a:gd name="T28" fmla="*/ 542 w 543"/>
                  <a:gd name="T29" fmla="*/ 16 h 17"/>
                  <a:gd name="T30" fmla="*/ 542 w 543"/>
                  <a:gd name="T31" fmla="*/ 16 h 17"/>
                  <a:gd name="T32" fmla="*/ 542 w 543"/>
                  <a:gd name="T33" fmla="*/ 16 h 17"/>
                  <a:gd name="T34" fmla="*/ 542 w 543"/>
                  <a:gd name="T35" fmla="*/ 16 h 17"/>
                  <a:gd name="T36" fmla="*/ 542 w 54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3"/>
                  <a:gd name="T58" fmla="*/ 0 h 17"/>
                  <a:gd name="T59" fmla="*/ 543 w 54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3" h="17">
                    <a:moveTo>
                      <a:pt x="542" y="16"/>
                    </a:moveTo>
                    <a:lnTo>
                      <a:pt x="0" y="2"/>
                    </a:lnTo>
                    <a:lnTo>
                      <a:pt x="2" y="2"/>
                    </a:lnTo>
                    <a:lnTo>
                      <a:pt x="2" y="0"/>
                    </a:lnTo>
                    <a:lnTo>
                      <a:pt x="540" y="13"/>
                    </a:lnTo>
                    <a:lnTo>
                      <a:pt x="542" y="13"/>
                    </a:lnTo>
                    <a:lnTo>
                      <a:pt x="542" y="16"/>
                    </a:lnTo>
                  </a:path>
                </a:pathLst>
              </a:custGeom>
              <a:solidFill>
                <a:srgbClr val="8C8CFF"/>
              </a:solidFill>
              <a:ln w="9525" cap="rnd">
                <a:noFill/>
                <a:round/>
                <a:headEnd/>
                <a:tailEnd/>
              </a:ln>
            </p:spPr>
            <p:txBody>
              <a:bodyPr/>
              <a:lstStyle/>
              <a:p>
                <a:endParaRPr lang="es-ES"/>
              </a:p>
            </p:txBody>
          </p:sp>
          <p:sp>
            <p:nvSpPr>
              <p:cNvPr id="458" name="Freeform 453"/>
              <p:cNvSpPr>
                <a:spLocks noChangeAspect="1"/>
              </p:cNvSpPr>
              <p:nvPr/>
            </p:nvSpPr>
            <p:spPr bwMode="auto">
              <a:xfrm>
                <a:off x="3052256" y="4952355"/>
                <a:ext cx="327113" cy="9873"/>
              </a:xfrm>
              <a:custGeom>
                <a:avLst/>
                <a:gdLst>
                  <a:gd name="T0" fmla="*/ 538 w 539"/>
                  <a:gd name="T1" fmla="*/ 16 h 17"/>
                  <a:gd name="T2" fmla="*/ 0 w 539"/>
                  <a:gd name="T3" fmla="*/ 2 h 17"/>
                  <a:gd name="T4" fmla="*/ 2 w 539"/>
                  <a:gd name="T5" fmla="*/ 2 h 17"/>
                  <a:gd name="T6" fmla="*/ 2 w 539"/>
                  <a:gd name="T7" fmla="*/ 2 h 17"/>
                  <a:gd name="T8" fmla="*/ 2 w 539"/>
                  <a:gd name="T9" fmla="*/ 2 h 17"/>
                  <a:gd name="T10" fmla="*/ 2 w 539"/>
                  <a:gd name="T11" fmla="*/ 2 h 17"/>
                  <a:gd name="T12" fmla="*/ 2 w 539"/>
                  <a:gd name="T13" fmla="*/ 2 h 17"/>
                  <a:gd name="T14" fmla="*/ 2 w 539"/>
                  <a:gd name="T15" fmla="*/ 0 h 17"/>
                  <a:gd name="T16" fmla="*/ 2 w 539"/>
                  <a:gd name="T17" fmla="*/ 0 h 17"/>
                  <a:gd name="T18" fmla="*/ 4 w 539"/>
                  <a:gd name="T19" fmla="*/ 0 h 17"/>
                  <a:gd name="T20" fmla="*/ 538 w 539"/>
                  <a:gd name="T21" fmla="*/ 13 h 17"/>
                  <a:gd name="T22" fmla="*/ 538 w 539"/>
                  <a:gd name="T23" fmla="*/ 13 h 17"/>
                  <a:gd name="T24" fmla="*/ 538 w 539"/>
                  <a:gd name="T25" fmla="*/ 13 h 17"/>
                  <a:gd name="T26" fmla="*/ 538 w 539"/>
                  <a:gd name="T27" fmla="*/ 16 h 17"/>
                  <a:gd name="T28" fmla="*/ 538 w 539"/>
                  <a:gd name="T29" fmla="*/ 16 h 17"/>
                  <a:gd name="T30" fmla="*/ 538 w 539"/>
                  <a:gd name="T31" fmla="*/ 16 h 17"/>
                  <a:gd name="T32" fmla="*/ 538 w 539"/>
                  <a:gd name="T33" fmla="*/ 16 h 17"/>
                  <a:gd name="T34" fmla="*/ 538 w 539"/>
                  <a:gd name="T35" fmla="*/ 16 h 17"/>
                  <a:gd name="T36" fmla="*/ 538 w 53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9"/>
                  <a:gd name="T58" fmla="*/ 0 h 17"/>
                  <a:gd name="T59" fmla="*/ 539 w 53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9" h="17">
                    <a:moveTo>
                      <a:pt x="538" y="16"/>
                    </a:moveTo>
                    <a:lnTo>
                      <a:pt x="0" y="2"/>
                    </a:lnTo>
                    <a:lnTo>
                      <a:pt x="2" y="2"/>
                    </a:lnTo>
                    <a:lnTo>
                      <a:pt x="2" y="0"/>
                    </a:lnTo>
                    <a:lnTo>
                      <a:pt x="4" y="0"/>
                    </a:lnTo>
                    <a:lnTo>
                      <a:pt x="538" y="13"/>
                    </a:lnTo>
                    <a:lnTo>
                      <a:pt x="538" y="16"/>
                    </a:lnTo>
                  </a:path>
                </a:pathLst>
              </a:custGeom>
              <a:solidFill>
                <a:srgbClr val="8C8CFF"/>
              </a:solidFill>
              <a:ln w="9525" cap="rnd">
                <a:noFill/>
                <a:round/>
                <a:headEnd/>
                <a:tailEnd/>
              </a:ln>
            </p:spPr>
            <p:txBody>
              <a:bodyPr/>
              <a:lstStyle/>
              <a:p>
                <a:endParaRPr lang="es-ES"/>
              </a:p>
            </p:txBody>
          </p:sp>
          <p:sp>
            <p:nvSpPr>
              <p:cNvPr id="459" name="Freeform 454"/>
              <p:cNvSpPr>
                <a:spLocks noChangeAspect="1"/>
              </p:cNvSpPr>
              <p:nvPr/>
            </p:nvSpPr>
            <p:spPr bwMode="auto">
              <a:xfrm>
                <a:off x="3054683" y="4951194"/>
                <a:ext cx="324686" cy="9873"/>
              </a:xfrm>
              <a:custGeom>
                <a:avLst/>
                <a:gdLst>
                  <a:gd name="T0" fmla="*/ 534 w 535"/>
                  <a:gd name="T1" fmla="*/ 16 h 17"/>
                  <a:gd name="T2" fmla="*/ 0 w 535"/>
                  <a:gd name="T3" fmla="*/ 2 h 17"/>
                  <a:gd name="T4" fmla="*/ 0 w 535"/>
                  <a:gd name="T5" fmla="*/ 2 h 17"/>
                  <a:gd name="T6" fmla="*/ 0 w 535"/>
                  <a:gd name="T7" fmla="*/ 2 h 17"/>
                  <a:gd name="T8" fmla="*/ 0 w 535"/>
                  <a:gd name="T9" fmla="*/ 2 h 17"/>
                  <a:gd name="T10" fmla="*/ 0 w 535"/>
                  <a:gd name="T11" fmla="*/ 2 h 17"/>
                  <a:gd name="T12" fmla="*/ 0 w 535"/>
                  <a:gd name="T13" fmla="*/ 2 h 17"/>
                  <a:gd name="T14" fmla="*/ 0 w 535"/>
                  <a:gd name="T15" fmla="*/ 0 h 17"/>
                  <a:gd name="T16" fmla="*/ 2 w 535"/>
                  <a:gd name="T17" fmla="*/ 0 h 17"/>
                  <a:gd name="T18" fmla="*/ 2 w 535"/>
                  <a:gd name="T19" fmla="*/ 0 h 17"/>
                  <a:gd name="T20" fmla="*/ 532 w 535"/>
                  <a:gd name="T21" fmla="*/ 13 h 17"/>
                  <a:gd name="T22" fmla="*/ 532 w 535"/>
                  <a:gd name="T23" fmla="*/ 13 h 17"/>
                  <a:gd name="T24" fmla="*/ 532 w 535"/>
                  <a:gd name="T25" fmla="*/ 13 h 17"/>
                  <a:gd name="T26" fmla="*/ 532 w 535"/>
                  <a:gd name="T27" fmla="*/ 16 h 17"/>
                  <a:gd name="T28" fmla="*/ 532 w 535"/>
                  <a:gd name="T29" fmla="*/ 16 h 17"/>
                  <a:gd name="T30" fmla="*/ 532 w 535"/>
                  <a:gd name="T31" fmla="*/ 16 h 17"/>
                  <a:gd name="T32" fmla="*/ 534 w 535"/>
                  <a:gd name="T33" fmla="*/ 16 h 17"/>
                  <a:gd name="T34" fmla="*/ 534 w 535"/>
                  <a:gd name="T35" fmla="*/ 16 h 17"/>
                  <a:gd name="T36" fmla="*/ 534 w 535"/>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5"/>
                  <a:gd name="T58" fmla="*/ 0 h 17"/>
                  <a:gd name="T59" fmla="*/ 535 w 53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5" h="17">
                    <a:moveTo>
                      <a:pt x="534" y="16"/>
                    </a:moveTo>
                    <a:lnTo>
                      <a:pt x="0" y="2"/>
                    </a:lnTo>
                    <a:lnTo>
                      <a:pt x="0" y="0"/>
                    </a:lnTo>
                    <a:lnTo>
                      <a:pt x="2" y="0"/>
                    </a:lnTo>
                    <a:lnTo>
                      <a:pt x="532" y="13"/>
                    </a:lnTo>
                    <a:lnTo>
                      <a:pt x="532" y="16"/>
                    </a:lnTo>
                    <a:lnTo>
                      <a:pt x="534" y="16"/>
                    </a:lnTo>
                  </a:path>
                </a:pathLst>
              </a:custGeom>
              <a:solidFill>
                <a:srgbClr val="8C8CFF"/>
              </a:solidFill>
              <a:ln w="9525" cap="rnd">
                <a:noFill/>
                <a:round/>
                <a:headEnd/>
                <a:tailEnd/>
              </a:ln>
            </p:spPr>
            <p:txBody>
              <a:bodyPr/>
              <a:lstStyle/>
              <a:p>
                <a:endParaRPr lang="es-ES"/>
              </a:p>
            </p:txBody>
          </p:sp>
          <p:sp>
            <p:nvSpPr>
              <p:cNvPr id="460" name="Freeform 455"/>
              <p:cNvSpPr>
                <a:spLocks noChangeAspect="1"/>
              </p:cNvSpPr>
              <p:nvPr/>
            </p:nvSpPr>
            <p:spPr bwMode="auto">
              <a:xfrm>
                <a:off x="3055897" y="4950032"/>
                <a:ext cx="322258" cy="9873"/>
              </a:xfrm>
              <a:custGeom>
                <a:avLst/>
                <a:gdLst>
                  <a:gd name="T0" fmla="*/ 530 w 531"/>
                  <a:gd name="T1" fmla="*/ 16 h 17"/>
                  <a:gd name="T2" fmla="*/ 0 w 531"/>
                  <a:gd name="T3" fmla="*/ 2 h 17"/>
                  <a:gd name="T4" fmla="*/ 0 w 531"/>
                  <a:gd name="T5" fmla="*/ 2 h 17"/>
                  <a:gd name="T6" fmla="*/ 0 w 531"/>
                  <a:gd name="T7" fmla="*/ 2 h 17"/>
                  <a:gd name="T8" fmla="*/ 0 w 531"/>
                  <a:gd name="T9" fmla="*/ 2 h 17"/>
                  <a:gd name="T10" fmla="*/ 0 w 531"/>
                  <a:gd name="T11" fmla="*/ 2 h 17"/>
                  <a:gd name="T12" fmla="*/ 2 w 531"/>
                  <a:gd name="T13" fmla="*/ 2 h 17"/>
                  <a:gd name="T14" fmla="*/ 2 w 531"/>
                  <a:gd name="T15" fmla="*/ 0 h 17"/>
                  <a:gd name="T16" fmla="*/ 2 w 531"/>
                  <a:gd name="T17" fmla="*/ 0 h 17"/>
                  <a:gd name="T18" fmla="*/ 2 w 531"/>
                  <a:gd name="T19" fmla="*/ 0 h 17"/>
                  <a:gd name="T20" fmla="*/ 528 w 531"/>
                  <a:gd name="T21" fmla="*/ 14 h 17"/>
                  <a:gd name="T22" fmla="*/ 528 w 531"/>
                  <a:gd name="T23" fmla="*/ 14 h 17"/>
                  <a:gd name="T24" fmla="*/ 528 w 531"/>
                  <a:gd name="T25" fmla="*/ 14 h 17"/>
                  <a:gd name="T26" fmla="*/ 530 w 531"/>
                  <a:gd name="T27" fmla="*/ 14 h 17"/>
                  <a:gd name="T28" fmla="*/ 530 w 531"/>
                  <a:gd name="T29" fmla="*/ 16 h 17"/>
                  <a:gd name="T30" fmla="*/ 530 w 531"/>
                  <a:gd name="T31" fmla="*/ 16 h 17"/>
                  <a:gd name="T32" fmla="*/ 530 w 531"/>
                  <a:gd name="T33" fmla="*/ 16 h 17"/>
                  <a:gd name="T34" fmla="*/ 530 w 531"/>
                  <a:gd name="T35" fmla="*/ 16 h 17"/>
                  <a:gd name="T36" fmla="*/ 530 w 53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1"/>
                  <a:gd name="T58" fmla="*/ 0 h 17"/>
                  <a:gd name="T59" fmla="*/ 531 w 53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1" h="17">
                    <a:moveTo>
                      <a:pt x="530" y="16"/>
                    </a:moveTo>
                    <a:lnTo>
                      <a:pt x="0" y="2"/>
                    </a:lnTo>
                    <a:lnTo>
                      <a:pt x="2" y="2"/>
                    </a:lnTo>
                    <a:lnTo>
                      <a:pt x="2" y="0"/>
                    </a:lnTo>
                    <a:lnTo>
                      <a:pt x="528" y="14"/>
                    </a:lnTo>
                    <a:lnTo>
                      <a:pt x="530" y="14"/>
                    </a:lnTo>
                    <a:lnTo>
                      <a:pt x="530" y="16"/>
                    </a:lnTo>
                  </a:path>
                </a:pathLst>
              </a:custGeom>
              <a:solidFill>
                <a:srgbClr val="8D8DFF"/>
              </a:solidFill>
              <a:ln w="9525" cap="rnd">
                <a:noFill/>
                <a:round/>
                <a:headEnd/>
                <a:tailEnd/>
              </a:ln>
            </p:spPr>
            <p:txBody>
              <a:bodyPr/>
              <a:lstStyle/>
              <a:p>
                <a:endParaRPr lang="es-ES"/>
              </a:p>
            </p:txBody>
          </p:sp>
          <p:sp>
            <p:nvSpPr>
              <p:cNvPr id="461" name="Freeform 456"/>
              <p:cNvSpPr>
                <a:spLocks noChangeAspect="1"/>
              </p:cNvSpPr>
              <p:nvPr/>
            </p:nvSpPr>
            <p:spPr bwMode="auto">
              <a:xfrm>
                <a:off x="3057111" y="4948871"/>
                <a:ext cx="319830" cy="9873"/>
              </a:xfrm>
              <a:custGeom>
                <a:avLst/>
                <a:gdLst>
                  <a:gd name="T0" fmla="*/ 526 w 527"/>
                  <a:gd name="T1" fmla="*/ 16 h 17"/>
                  <a:gd name="T2" fmla="*/ 0 w 527"/>
                  <a:gd name="T3" fmla="*/ 2 h 17"/>
                  <a:gd name="T4" fmla="*/ 0 w 527"/>
                  <a:gd name="T5" fmla="*/ 2 h 17"/>
                  <a:gd name="T6" fmla="*/ 0 w 527"/>
                  <a:gd name="T7" fmla="*/ 2 h 17"/>
                  <a:gd name="T8" fmla="*/ 0 w 527"/>
                  <a:gd name="T9" fmla="*/ 2 h 17"/>
                  <a:gd name="T10" fmla="*/ 2 w 527"/>
                  <a:gd name="T11" fmla="*/ 2 h 17"/>
                  <a:gd name="T12" fmla="*/ 2 w 527"/>
                  <a:gd name="T13" fmla="*/ 2 h 17"/>
                  <a:gd name="T14" fmla="*/ 2 w 527"/>
                  <a:gd name="T15" fmla="*/ 0 h 17"/>
                  <a:gd name="T16" fmla="*/ 2 w 527"/>
                  <a:gd name="T17" fmla="*/ 0 h 17"/>
                  <a:gd name="T18" fmla="*/ 2 w 527"/>
                  <a:gd name="T19" fmla="*/ 0 h 17"/>
                  <a:gd name="T20" fmla="*/ 525 w 527"/>
                  <a:gd name="T21" fmla="*/ 14 h 17"/>
                  <a:gd name="T22" fmla="*/ 526 w 527"/>
                  <a:gd name="T23" fmla="*/ 14 h 17"/>
                  <a:gd name="T24" fmla="*/ 526 w 527"/>
                  <a:gd name="T25" fmla="*/ 14 h 17"/>
                  <a:gd name="T26" fmla="*/ 526 w 527"/>
                  <a:gd name="T27" fmla="*/ 14 h 17"/>
                  <a:gd name="T28" fmla="*/ 526 w 527"/>
                  <a:gd name="T29" fmla="*/ 16 h 17"/>
                  <a:gd name="T30" fmla="*/ 526 w 527"/>
                  <a:gd name="T31" fmla="*/ 16 h 17"/>
                  <a:gd name="T32" fmla="*/ 526 w 527"/>
                  <a:gd name="T33" fmla="*/ 16 h 17"/>
                  <a:gd name="T34" fmla="*/ 526 w 527"/>
                  <a:gd name="T35" fmla="*/ 16 h 17"/>
                  <a:gd name="T36" fmla="*/ 526 w 52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7"/>
                  <a:gd name="T58" fmla="*/ 0 h 17"/>
                  <a:gd name="T59" fmla="*/ 527 w 52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7" h="17">
                    <a:moveTo>
                      <a:pt x="526" y="16"/>
                    </a:moveTo>
                    <a:lnTo>
                      <a:pt x="0" y="2"/>
                    </a:lnTo>
                    <a:lnTo>
                      <a:pt x="2" y="2"/>
                    </a:lnTo>
                    <a:lnTo>
                      <a:pt x="2" y="0"/>
                    </a:lnTo>
                    <a:lnTo>
                      <a:pt x="525" y="14"/>
                    </a:lnTo>
                    <a:lnTo>
                      <a:pt x="526" y="14"/>
                    </a:lnTo>
                    <a:lnTo>
                      <a:pt x="526" y="16"/>
                    </a:lnTo>
                  </a:path>
                </a:pathLst>
              </a:custGeom>
              <a:solidFill>
                <a:srgbClr val="8D8DFF"/>
              </a:solidFill>
              <a:ln w="9525" cap="rnd">
                <a:noFill/>
                <a:round/>
                <a:headEnd/>
                <a:tailEnd/>
              </a:ln>
            </p:spPr>
            <p:txBody>
              <a:bodyPr/>
              <a:lstStyle/>
              <a:p>
                <a:endParaRPr lang="es-ES"/>
              </a:p>
            </p:txBody>
          </p:sp>
          <p:sp>
            <p:nvSpPr>
              <p:cNvPr id="462" name="Freeform 457"/>
              <p:cNvSpPr>
                <a:spLocks noChangeAspect="1"/>
              </p:cNvSpPr>
              <p:nvPr/>
            </p:nvSpPr>
            <p:spPr bwMode="auto">
              <a:xfrm>
                <a:off x="3058324" y="4947709"/>
                <a:ext cx="318010" cy="9873"/>
              </a:xfrm>
              <a:custGeom>
                <a:avLst/>
                <a:gdLst>
                  <a:gd name="T0" fmla="*/ 523 w 524"/>
                  <a:gd name="T1" fmla="*/ 16 h 17"/>
                  <a:gd name="T2" fmla="*/ 0 w 524"/>
                  <a:gd name="T3" fmla="*/ 2 h 17"/>
                  <a:gd name="T4" fmla="*/ 0 w 524"/>
                  <a:gd name="T5" fmla="*/ 2 h 17"/>
                  <a:gd name="T6" fmla="*/ 2 w 524"/>
                  <a:gd name="T7" fmla="*/ 2 h 17"/>
                  <a:gd name="T8" fmla="*/ 2 w 524"/>
                  <a:gd name="T9" fmla="*/ 2 h 17"/>
                  <a:gd name="T10" fmla="*/ 2 w 524"/>
                  <a:gd name="T11" fmla="*/ 2 h 17"/>
                  <a:gd name="T12" fmla="*/ 2 w 524"/>
                  <a:gd name="T13" fmla="*/ 2 h 17"/>
                  <a:gd name="T14" fmla="*/ 2 w 524"/>
                  <a:gd name="T15" fmla="*/ 0 h 17"/>
                  <a:gd name="T16" fmla="*/ 2 w 524"/>
                  <a:gd name="T17" fmla="*/ 0 h 17"/>
                  <a:gd name="T18" fmla="*/ 2 w 524"/>
                  <a:gd name="T19" fmla="*/ 0 h 17"/>
                  <a:gd name="T20" fmla="*/ 523 w 524"/>
                  <a:gd name="T21" fmla="*/ 14 h 17"/>
                  <a:gd name="T22" fmla="*/ 523 w 524"/>
                  <a:gd name="T23" fmla="*/ 14 h 17"/>
                  <a:gd name="T24" fmla="*/ 523 w 524"/>
                  <a:gd name="T25" fmla="*/ 14 h 17"/>
                  <a:gd name="T26" fmla="*/ 523 w 524"/>
                  <a:gd name="T27" fmla="*/ 14 h 17"/>
                  <a:gd name="T28" fmla="*/ 523 w 524"/>
                  <a:gd name="T29" fmla="*/ 16 h 17"/>
                  <a:gd name="T30" fmla="*/ 523 w 524"/>
                  <a:gd name="T31" fmla="*/ 16 h 17"/>
                  <a:gd name="T32" fmla="*/ 523 w 524"/>
                  <a:gd name="T33" fmla="*/ 16 h 17"/>
                  <a:gd name="T34" fmla="*/ 523 w 524"/>
                  <a:gd name="T35" fmla="*/ 16 h 17"/>
                  <a:gd name="T36" fmla="*/ 523 w 524"/>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4"/>
                  <a:gd name="T58" fmla="*/ 0 h 17"/>
                  <a:gd name="T59" fmla="*/ 524 w 52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4" h="17">
                    <a:moveTo>
                      <a:pt x="523" y="16"/>
                    </a:moveTo>
                    <a:lnTo>
                      <a:pt x="0" y="2"/>
                    </a:lnTo>
                    <a:lnTo>
                      <a:pt x="2" y="2"/>
                    </a:lnTo>
                    <a:lnTo>
                      <a:pt x="2" y="0"/>
                    </a:lnTo>
                    <a:lnTo>
                      <a:pt x="523" y="14"/>
                    </a:lnTo>
                    <a:lnTo>
                      <a:pt x="523" y="16"/>
                    </a:lnTo>
                  </a:path>
                </a:pathLst>
              </a:custGeom>
              <a:solidFill>
                <a:srgbClr val="8D8DFF"/>
              </a:solidFill>
              <a:ln w="9525" cap="rnd">
                <a:noFill/>
                <a:round/>
                <a:headEnd/>
                <a:tailEnd/>
              </a:ln>
            </p:spPr>
            <p:txBody>
              <a:bodyPr/>
              <a:lstStyle/>
              <a:p>
                <a:endParaRPr lang="es-ES"/>
              </a:p>
            </p:txBody>
          </p:sp>
          <p:sp>
            <p:nvSpPr>
              <p:cNvPr id="463" name="Freeform 458"/>
              <p:cNvSpPr>
                <a:spLocks noChangeAspect="1"/>
              </p:cNvSpPr>
              <p:nvPr/>
            </p:nvSpPr>
            <p:spPr bwMode="auto">
              <a:xfrm>
                <a:off x="3059538" y="4946548"/>
                <a:ext cx="316796" cy="9873"/>
              </a:xfrm>
              <a:custGeom>
                <a:avLst/>
                <a:gdLst>
                  <a:gd name="T0" fmla="*/ 521 w 522"/>
                  <a:gd name="T1" fmla="*/ 16 h 17"/>
                  <a:gd name="T2" fmla="*/ 0 w 522"/>
                  <a:gd name="T3" fmla="*/ 2 h 17"/>
                  <a:gd name="T4" fmla="*/ 1 w 522"/>
                  <a:gd name="T5" fmla="*/ 2 h 17"/>
                  <a:gd name="T6" fmla="*/ 1 w 522"/>
                  <a:gd name="T7" fmla="*/ 2 h 17"/>
                  <a:gd name="T8" fmla="*/ 1 w 522"/>
                  <a:gd name="T9" fmla="*/ 2 h 17"/>
                  <a:gd name="T10" fmla="*/ 1 w 522"/>
                  <a:gd name="T11" fmla="*/ 2 h 17"/>
                  <a:gd name="T12" fmla="*/ 1 w 522"/>
                  <a:gd name="T13" fmla="*/ 2 h 17"/>
                  <a:gd name="T14" fmla="*/ 1 w 522"/>
                  <a:gd name="T15" fmla="*/ 2 h 17"/>
                  <a:gd name="T16" fmla="*/ 3 w 522"/>
                  <a:gd name="T17" fmla="*/ 0 h 17"/>
                  <a:gd name="T18" fmla="*/ 3 w 522"/>
                  <a:gd name="T19" fmla="*/ 0 h 17"/>
                  <a:gd name="T20" fmla="*/ 519 w 522"/>
                  <a:gd name="T21" fmla="*/ 14 h 17"/>
                  <a:gd name="T22" fmla="*/ 519 w 522"/>
                  <a:gd name="T23" fmla="*/ 14 h 17"/>
                  <a:gd name="T24" fmla="*/ 519 w 522"/>
                  <a:gd name="T25" fmla="*/ 14 h 17"/>
                  <a:gd name="T26" fmla="*/ 519 w 522"/>
                  <a:gd name="T27" fmla="*/ 14 h 17"/>
                  <a:gd name="T28" fmla="*/ 519 w 522"/>
                  <a:gd name="T29" fmla="*/ 16 h 17"/>
                  <a:gd name="T30" fmla="*/ 519 w 522"/>
                  <a:gd name="T31" fmla="*/ 16 h 17"/>
                  <a:gd name="T32" fmla="*/ 519 w 522"/>
                  <a:gd name="T33" fmla="*/ 16 h 17"/>
                  <a:gd name="T34" fmla="*/ 521 w 522"/>
                  <a:gd name="T35" fmla="*/ 16 h 17"/>
                  <a:gd name="T36" fmla="*/ 521 w 52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2"/>
                  <a:gd name="T58" fmla="*/ 0 h 17"/>
                  <a:gd name="T59" fmla="*/ 522 w 52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2" h="17">
                    <a:moveTo>
                      <a:pt x="521" y="16"/>
                    </a:moveTo>
                    <a:lnTo>
                      <a:pt x="0" y="2"/>
                    </a:lnTo>
                    <a:lnTo>
                      <a:pt x="1" y="2"/>
                    </a:lnTo>
                    <a:lnTo>
                      <a:pt x="3" y="0"/>
                    </a:lnTo>
                    <a:lnTo>
                      <a:pt x="519" y="14"/>
                    </a:lnTo>
                    <a:lnTo>
                      <a:pt x="519" y="16"/>
                    </a:lnTo>
                    <a:lnTo>
                      <a:pt x="521" y="16"/>
                    </a:lnTo>
                  </a:path>
                </a:pathLst>
              </a:custGeom>
              <a:solidFill>
                <a:srgbClr val="8D8DFF"/>
              </a:solidFill>
              <a:ln w="9525" cap="rnd">
                <a:noFill/>
                <a:round/>
                <a:headEnd/>
                <a:tailEnd/>
              </a:ln>
            </p:spPr>
            <p:txBody>
              <a:bodyPr/>
              <a:lstStyle/>
              <a:p>
                <a:endParaRPr lang="es-ES"/>
              </a:p>
            </p:txBody>
          </p:sp>
          <p:sp>
            <p:nvSpPr>
              <p:cNvPr id="464" name="Freeform 459"/>
              <p:cNvSpPr>
                <a:spLocks noChangeAspect="1"/>
              </p:cNvSpPr>
              <p:nvPr/>
            </p:nvSpPr>
            <p:spPr bwMode="auto">
              <a:xfrm>
                <a:off x="3061359" y="4945967"/>
                <a:ext cx="313762" cy="9873"/>
              </a:xfrm>
              <a:custGeom>
                <a:avLst/>
                <a:gdLst>
                  <a:gd name="T0" fmla="*/ 516 w 517"/>
                  <a:gd name="T1" fmla="*/ 16 h 17"/>
                  <a:gd name="T2" fmla="*/ 0 w 517"/>
                  <a:gd name="T3" fmla="*/ 1 h 17"/>
                  <a:gd name="T4" fmla="*/ 0 w 517"/>
                  <a:gd name="T5" fmla="*/ 1 h 17"/>
                  <a:gd name="T6" fmla="*/ 0 w 517"/>
                  <a:gd name="T7" fmla="*/ 1 h 17"/>
                  <a:gd name="T8" fmla="*/ 0 w 517"/>
                  <a:gd name="T9" fmla="*/ 1 h 17"/>
                  <a:gd name="T10" fmla="*/ 0 w 517"/>
                  <a:gd name="T11" fmla="*/ 1 h 17"/>
                  <a:gd name="T12" fmla="*/ 2 w 517"/>
                  <a:gd name="T13" fmla="*/ 1 h 17"/>
                  <a:gd name="T14" fmla="*/ 2 w 517"/>
                  <a:gd name="T15" fmla="*/ 1 h 17"/>
                  <a:gd name="T16" fmla="*/ 2 w 517"/>
                  <a:gd name="T17" fmla="*/ 0 h 17"/>
                  <a:gd name="T18" fmla="*/ 2 w 517"/>
                  <a:gd name="T19" fmla="*/ 0 h 17"/>
                  <a:gd name="T20" fmla="*/ 514 w 517"/>
                  <a:gd name="T21" fmla="*/ 13 h 17"/>
                  <a:gd name="T22" fmla="*/ 514 w 517"/>
                  <a:gd name="T23" fmla="*/ 13 h 17"/>
                  <a:gd name="T24" fmla="*/ 514 w 517"/>
                  <a:gd name="T25" fmla="*/ 13 h 17"/>
                  <a:gd name="T26" fmla="*/ 514 w 517"/>
                  <a:gd name="T27" fmla="*/ 13 h 17"/>
                  <a:gd name="T28" fmla="*/ 514 w 517"/>
                  <a:gd name="T29" fmla="*/ 16 h 17"/>
                  <a:gd name="T30" fmla="*/ 516 w 517"/>
                  <a:gd name="T31" fmla="*/ 16 h 17"/>
                  <a:gd name="T32" fmla="*/ 516 w 517"/>
                  <a:gd name="T33" fmla="*/ 16 h 17"/>
                  <a:gd name="T34" fmla="*/ 516 w 517"/>
                  <a:gd name="T35" fmla="*/ 16 h 17"/>
                  <a:gd name="T36" fmla="*/ 516 w 51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7"/>
                  <a:gd name="T58" fmla="*/ 0 h 17"/>
                  <a:gd name="T59" fmla="*/ 517 w 51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7" h="17">
                    <a:moveTo>
                      <a:pt x="516" y="16"/>
                    </a:moveTo>
                    <a:lnTo>
                      <a:pt x="0" y="1"/>
                    </a:lnTo>
                    <a:lnTo>
                      <a:pt x="2" y="1"/>
                    </a:lnTo>
                    <a:lnTo>
                      <a:pt x="2" y="0"/>
                    </a:lnTo>
                    <a:lnTo>
                      <a:pt x="514" y="13"/>
                    </a:lnTo>
                    <a:lnTo>
                      <a:pt x="514" y="16"/>
                    </a:lnTo>
                    <a:lnTo>
                      <a:pt x="516" y="16"/>
                    </a:lnTo>
                  </a:path>
                </a:pathLst>
              </a:custGeom>
              <a:solidFill>
                <a:srgbClr val="8D8DFF"/>
              </a:solidFill>
              <a:ln w="9525" cap="rnd">
                <a:noFill/>
                <a:round/>
                <a:headEnd/>
                <a:tailEnd/>
              </a:ln>
            </p:spPr>
            <p:txBody>
              <a:bodyPr/>
              <a:lstStyle/>
              <a:p>
                <a:endParaRPr lang="es-ES"/>
              </a:p>
            </p:txBody>
          </p:sp>
          <p:sp>
            <p:nvSpPr>
              <p:cNvPr id="465" name="Freeform 460"/>
              <p:cNvSpPr>
                <a:spLocks noChangeAspect="1"/>
              </p:cNvSpPr>
              <p:nvPr/>
            </p:nvSpPr>
            <p:spPr bwMode="auto">
              <a:xfrm>
                <a:off x="3062573" y="4944805"/>
                <a:ext cx="311334" cy="9873"/>
              </a:xfrm>
              <a:custGeom>
                <a:avLst/>
                <a:gdLst>
                  <a:gd name="T0" fmla="*/ 512 w 513"/>
                  <a:gd name="T1" fmla="*/ 16 h 17"/>
                  <a:gd name="T2" fmla="*/ 0 w 513"/>
                  <a:gd name="T3" fmla="*/ 2 h 17"/>
                  <a:gd name="T4" fmla="*/ 0 w 513"/>
                  <a:gd name="T5" fmla="*/ 2 h 17"/>
                  <a:gd name="T6" fmla="*/ 0 w 513"/>
                  <a:gd name="T7" fmla="*/ 2 h 17"/>
                  <a:gd name="T8" fmla="*/ 0 w 513"/>
                  <a:gd name="T9" fmla="*/ 2 h 17"/>
                  <a:gd name="T10" fmla="*/ 2 w 513"/>
                  <a:gd name="T11" fmla="*/ 2 h 17"/>
                  <a:gd name="T12" fmla="*/ 2 w 513"/>
                  <a:gd name="T13" fmla="*/ 2 h 17"/>
                  <a:gd name="T14" fmla="*/ 2 w 513"/>
                  <a:gd name="T15" fmla="*/ 2 h 17"/>
                  <a:gd name="T16" fmla="*/ 2 w 513"/>
                  <a:gd name="T17" fmla="*/ 0 h 17"/>
                  <a:gd name="T18" fmla="*/ 2 w 513"/>
                  <a:gd name="T19" fmla="*/ 0 h 17"/>
                  <a:gd name="T20" fmla="*/ 510 w 513"/>
                  <a:gd name="T21" fmla="*/ 13 h 17"/>
                  <a:gd name="T22" fmla="*/ 510 w 513"/>
                  <a:gd name="T23" fmla="*/ 13 h 17"/>
                  <a:gd name="T24" fmla="*/ 510 w 513"/>
                  <a:gd name="T25" fmla="*/ 13 h 17"/>
                  <a:gd name="T26" fmla="*/ 510 w 513"/>
                  <a:gd name="T27" fmla="*/ 13 h 17"/>
                  <a:gd name="T28" fmla="*/ 512 w 513"/>
                  <a:gd name="T29" fmla="*/ 13 h 17"/>
                  <a:gd name="T30" fmla="*/ 512 w 513"/>
                  <a:gd name="T31" fmla="*/ 16 h 17"/>
                  <a:gd name="T32" fmla="*/ 512 w 513"/>
                  <a:gd name="T33" fmla="*/ 16 h 17"/>
                  <a:gd name="T34" fmla="*/ 512 w 513"/>
                  <a:gd name="T35" fmla="*/ 16 h 17"/>
                  <a:gd name="T36" fmla="*/ 512 w 51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3"/>
                  <a:gd name="T58" fmla="*/ 0 h 17"/>
                  <a:gd name="T59" fmla="*/ 513 w 51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3" h="17">
                    <a:moveTo>
                      <a:pt x="512" y="16"/>
                    </a:moveTo>
                    <a:lnTo>
                      <a:pt x="0" y="2"/>
                    </a:lnTo>
                    <a:lnTo>
                      <a:pt x="2" y="2"/>
                    </a:lnTo>
                    <a:lnTo>
                      <a:pt x="2" y="0"/>
                    </a:lnTo>
                    <a:lnTo>
                      <a:pt x="510" y="13"/>
                    </a:lnTo>
                    <a:lnTo>
                      <a:pt x="512" y="13"/>
                    </a:lnTo>
                    <a:lnTo>
                      <a:pt x="512" y="16"/>
                    </a:lnTo>
                  </a:path>
                </a:pathLst>
              </a:custGeom>
              <a:solidFill>
                <a:srgbClr val="8E8EFF"/>
              </a:solidFill>
              <a:ln w="9525" cap="rnd">
                <a:noFill/>
                <a:round/>
                <a:headEnd/>
                <a:tailEnd/>
              </a:ln>
            </p:spPr>
            <p:txBody>
              <a:bodyPr/>
              <a:lstStyle/>
              <a:p>
                <a:endParaRPr lang="es-ES"/>
              </a:p>
            </p:txBody>
          </p:sp>
          <p:sp>
            <p:nvSpPr>
              <p:cNvPr id="466" name="Freeform 461"/>
              <p:cNvSpPr>
                <a:spLocks noChangeAspect="1"/>
              </p:cNvSpPr>
              <p:nvPr/>
            </p:nvSpPr>
            <p:spPr bwMode="auto">
              <a:xfrm>
                <a:off x="3063786" y="4943644"/>
                <a:ext cx="308906" cy="9873"/>
              </a:xfrm>
              <a:custGeom>
                <a:avLst/>
                <a:gdLst>
                  <a:gd name="T0" fmla="*/ 508 w 509"/>
                  <a:gd name="T1" fmla="*/ 16 h 17"/>
                  <a:gd name="T2" fmla="*/ 0 w 509"/>
                  <a:gd name="T3" fmla="*/ 2 h 17"/>
                  <a:gd name="T4" fmla="*/ 0 w 509"/>
                  <a:gd name="T5" fmla="*/ 2 h 17"/>
                  <a:gd name="T6" fmla="*/ 2 w 509"/>
                  <a:gd name="T7" fmla="*/ 2 h 17"/>
                  <a:gd name="T8" fmla="*/ 2 w 509"/>
                  <a:gd name="T9" fmla="*/ 2 h 17"/>
                  <a:gd name="T10" fmla="*/ 2 w 509"/>
                  <a:gd name="T11" fmla="*/ 2 h 17"/>
                  <a:gd name="T12" fmla="*/ 2 w 509"/>
                  <a:gd name="T13" fmla="*/ 2 h 17"/>
                  <a:gd name="T14" fmla="*/ 2 w 509"/>
                  <a:gd name="T15" fmla="*/ 2 h 17"/>
                  <a:gd name="T16" fmla="*/ 2 w 509"/>
                  <a:gd name="T17" fmla="*/ 0 h 17"/>
                  <a:gd name="T18" fmla="*/ 4 w 509"/>
                  <a:gd name="T19" fmla="*/ 0 h 17"/>
                  <a:gd name="T20" fmla="*/ 506 w 509"/>
                  <a:gd name="T21" fmla="*/ 13 h 17"/>
                  <a:gd name="T22" fmla="*/ 506 w 509"/>
                  <a:gd name="T23" fmla="*/ 13 h 17"/>
                  <a:gd name="T24" fmla="*/ 508 w 509"/>
                  <a:gd name="T25" fmla="*/ 13 h 17"/>
                  <a:gd name="T26" fmla="*/ 508 w 509"/>
                  <a:gd name="T27" fmla="*/ 13 h 17"/>
                  <a:gd name="T28" fmla="*/ 508 w 509"/>
                  <a:gd name="T29" fmla="*/ 13 h 17"/>
                  <a:gd name="T30" fmla="*/ 508 w 509"/>
                  <a:gd name="T31" fmla="*/ 16 h 17"/>
                  <a:gd name="T32" fmla="*/ 508 w 509"/>
                  <a:gd name="T33" fmla="*/ 16 h 17"/>
                  <a:gd name="T34" fmla="*/ 508 w 509"/>
                  <a:gd name="T35" fmla="*/ 16 h 17"/>
                  <a:gd name="T36" fmla="*/ 508 w 50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9"/>
                  <a:gd name="T58" fmla="*/ 0 h 17"/>
                  <a:gd name="T59" fmla="*/ 509 w 50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9" h="17">
                    <a:moveTo>
                      <a:pt x="508" y="16"/>
                    </a:moveTo>
                    <a:lnTo>
                      <a:pt x="0" y="2"/>
                    </a:lnTo>
                    <a:lnTo>
                      <a:pt x="2" y="2"/>
                    </a:lnTo>
                    <a:lnTo>
                      <a:pt x="2" y="0"/>
                    </a:lnTo>
                    <a:lnTo>
                      <a:pt x="4" y="0"/>
                    </a:lnTo>
                    <a:lnTo>
                      <a:pt x="506" y="13"/>
                    </a:lnTo>
                    <a:lnTo>
                      <a:pt x="508" y="13"/>
                    </a:lnTo>
                    <a:lnTo>
                      <a:pt x="508" y="16"/>
                    </a:lnTo>
                  </a:path>
                </a:pathLst>
              </a:custGeom>
              <a:solidFill>
                <a:srgbClr val="8E8EFF"/>
              </a:solidFill>
              <a:ln w="9525" cap="rnd">
                <a:noFill/>
                <a:round/>
                <a:headEnd/>
                <a:tailEnd/>
              </a:ln>
            </p:spPr>
            <p:txBody>
              <a:bodyPr/>
              <a:lstStyle/>
              <a:p>
                <a:endParaRPr lang="es-ES"/>
              </a:p>
            </p:txBody>
          </p:sp>
          <p:sp>
            <p:nvSpPr>
              <p:cNvPr id="467" name="Freeform 462"/>
              <p:cNvSpPr>
                <a:spLocks noChangeAspect="1"/>
              </p:cNvSpPr>
              <p:nvPr/>
            </p:nvSpPr>
            <p:spPr bwMode="auto">
              <a:xfrm>
                <a:off x="3066214" y="4942482"/>
                <a:ext cx="305265" cy="9873"/>
              </a:xfrm>
              <a:custGeom>
                <a:avLst/>
                <a:gdLst>
                  <a:gd name="T0" fmla="*/ 502 w 503"/>
                  <a:gd name="T1" fmla="*/ 16 h 17"/>
                  <a:gd name="T2" fmla="*/ 0 w 503"/>
                  <a:gd name="T3" fmla="*/ 2 h 17"/>
                  <a:gd name="T4" fmla="*/ 0 w 503"/>
                  <a:gd name="T5" fmla="*/ 2 h 17"/>
                  <a:gd name="T6" fmla="*/ 0 w 503"/>
                  <a:gd name="T7" fmla="*/ 2 h 17"/>
                  <a:gd name="T8" fmla="*/ 0 w 503"/>
                  <a:gd name="T9" fmla="*/ 2 h 17"/>
                  <a:gd name="T10" fmla="*/ 0 w 503"/>
                  <a:gd name="T11" fmla="*/ 2 h 17"/>
                  <a:gd name="T12" fmla="*/ 0 w 503"/>
                  <a:gd name="T13" fmla="*/ 2 h 17"/>
                  <a:gd name="T14" fmla="*/ 2 w 503"/>
                  <a:gd name="T15" fmla="*/ 2 h 17"/>
                  <a:gd name="T16" fmla="*/ 2 w 503"/>
                  <a:gd name="T17" fmla="*/ 2 h 17"/>
                  <a:gd name="T18" fmla="*/ 2 w 503"/>
                  <a:gd name="T19" fmla="*/ 0 h 17"/>
                  <a:gd name="T20" fmla="*/ 500 w 503"/>
                  <a:gd name="T21" fmla="*/ 13 h 17"/>
                  <a:gd name="T22" fmla="*/ 502 w 503"/>
                  <a:gd name="T23" fmla="*/ 13 h 17"/>
                  <a:gd name="T24" fmla="*/ 502 w 503"/>
                  <a:gd name="T25" fmla="*/ 13 h 17"/>
                  <a:gd name="T26" fmla="*/ 502 w 503"/>
                  <a:gd name="T27" fmla="*/ 13 h 17"/>
                  <a:gd name="T28" fmla="*/ 502 w 503"/>
                  <a:gd name="T29" fmla="*/ 13 h 17"/>
                  <a:gd name="T30" fmla="*/ 502 w 503"/>
                  <a:gd name="T31" fmla="*/ 16 h 17"/>
                  <a:gd name="T32" fmla="*/ 502 w 503"/>
                  <a:gd name="T33" fmla="*/ 16 h 17"/>
                  <a:gd name="T34" fmla="*/ 502 w 503"/>
                  <a:gd name="T35" fmla="*/ 16 h 17"/>
                  <a:gd name="T36" fmla="*/ 502 w 50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03"/>
                  <a:gd name="T58" fmla="*/ 0 h 17"/>
                  <a:gd name="T59" fmla="*/ 503 w 50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03" h="17">
                    <a:moveTo>
                      <a:pt x="502" y="16"/>
                    </a:moveTo>
                    <a:lnTo>
                      <a:pt x="0" y="2"/>
                    </a:lnTo>
                    <a:lnTo>
                      <a:pt x="2" y="2"/>
                    </a:lnTo>
                    <a:lnTo>
                      <a:pt x="2" y="0"/>
                    </a:lnTo>
                    <a:lnTo>
                      <a:pt x="500" y="13"/>
                    </a:lnTo>
                    <a:lnTo>
                      <a:pt x="502" y="13"/>
                    </a:lnTo>
                    <a:lnTo>
                      <a:pt x="502" y="16"/>
                    </a:lnTo>
                  </a:path>
                </a:pathLst>
              </a:custGeom>
              <a:solidFill>
                <a:srgbClr val="8E8EFF"/>
              </a:solidFill>
              <a:ln w="9525" cap="rnd">
                <a:noFill/>
                <a:round/>
                <a:headEnd/>
                <a:tailEnd/>
              </a:ln>
            </p:spPr>
            <p:txBody>
              <a:bodyPr/>
              <a:lstStyle/>
              <a:p>
                <a:endParaRPr lang="es-ES"/>
              </a:p>
            </p:txBody>
          </p:sp>
          <p:sp>
            <p:nvSpPr>
              <p:cNvPr id="468" name="Freeform 463"/>
              <p:cNvSpPr>
                <a:spLocks noChangeAspect="1"/>
              </p:cNvSpPr>
              <p:nvPr/>
            </p:nvSpPr>
            <p:spPr bwMode="auto">
              <a:xfrm>
                <a:off x="3067428" y="4941320"/>
                <a:ext cx="302838" cy="9873"/>
              </a:xfrm>
              <a:custGeom>
                <a:avLst/>
                <a:gdLst>
                  <a:gd name="T0" fmla="*/ 498 w 499"/>
                  <a:gd name="T1" fmla="*/ 16 h 17"/>
                  <a:gd name="T2" fmla="*/ 0 w 499"/>
                  <a:gd name="T3" fmla="*/ 2 h 17"/>
                  <a:gd name="T4" fmla="*/ 0 w 499"/>
                  <a:gd name="T5" fmla="*/ 2 h 17"/>
                  <a:gd name="T6" fmla="*/ 0 w 499"/>
                  <a:gd name="T7" fmla="*/ 2 h 17"/>
                  <a:gd name="T8" fmla="*/ 2 w 499"/>
                  <a:gd name="T9" fmla="*/ 2 h 17"/>
                  <a:gd name="T10" fmla="*/ 2 w 499"/>
                  <a:gd name="T11" fmla="*/ 2 h 17"/>
                  <a:gd name="T12" fmla="*/ 2 w 499"/>
                  <a:gd name="T13" fmla="*/ 2 h 17"/>
                  <a:gd name="T14" fmla="*/ 2 w 499"/>
                  <a:gd name="T15" fmla="*/ 2 h 17"/>
                  <a:gd name="T16" fmla="*/ 2 w 499"/>
                  <a:gd name="T17" fmla="*/ 2 h 17"/>
                  <a:gd name="T18" fmla="*/ 2 w 499"/>
                  <a:gd name="T19" fmla="*/ 0 h 17"/>
                  <a:gd name="T20" fmla="*/ 498 w 499"/>
                  <a:gd name="T21" fmla="*/ 13 h 17"/>
                  <a:gd name="T22" fmla="*/ 498 w 499"/>
                  <a:gd name="T23" fmla="*/ 13 h 17"/>
                  <a:gd name="T24" fmla="*/ 498 w 499"/>
                  <a:gd name="T25" fmla="*/ 13 h 17"/>
                  <a:gd name="T26" fmla="*/ 498 w 499"/>
                  <a:gd name="T27" fmla="*/ 13 h 17"/>
                  <a:gd name="T28" fmla="*/ 498 w 499"/>
                  <a:gd name="T29" fmla="*/ 13 h 17"/>
                  <a:gd name="T30" fmla="*/ 498 w 499"/>
                  <a:gd name="T31" fmla="*/ 16 h 17"/>
                  <a:gd name="T32" fmla="*/ 498 w 499"/>
                  <a:gd name="T33" fmla="*/ 16 h 17"/>
                  <a:gd name="T34" fmla="*/ 498 w 499"/>
                  <a:gd name="T35" fmla="*/ 16 h 17"/>
                  <a:gd name="T36" fmla="*/ 498 w 49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9"/>
                  <a:gd name="T58" fmla="*/ 0 h 17"/>
                  <a:gd name="T59" fmla="*/ 499 w 49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9" h="17">
                    <a:moveTo>
                      <a:pt x="498" y="16"/>
                    </a:moveTo>
                    <a:lnTo>
                      <a:pt x="0" y="2"/>
                    </a:lnTo>
                    <a:lnTo>
                      <a:pt x="2" y="2"/>
                    </a:lnTo>
                    <a:lnTo>
                      <a:pt x="2" y="0"/>
                    </a:lnTo>
                    <a:lnTo>
                      <a:pt x="498" y="13"/>
                    </a:lnTo>
                    <a:lnTo>
                      <a:pt x="498" y="16"/>
                    </a:lnTo>
                  </a:path>
                </a:pathLst>
              </a:custGeom>
              <a:solidFill>
                <a:srgbClr val="8E8EFF"/>
              </a:solidFill>
              <a:ln w="9525" cap="rnd">
                <a:noFill/>
                <a:round/>
                <a:headEnd/>
                <a:tailEnd/>
              </a:ln>
            </p:spPr>
            <p:txBody>
              <a:bodyPr/>
              <a:lstStyle/>
              <a:p>
                <a:endParaRPr lang="es-ES"/>
              </a:p>
            </p:txBody>
          </p:sp>
          <p:sp>
            <p:nvSpPr>
              <p:cNvPr id="469" name="Freeform 464"/>
              <p:cNvSpPr>
                <a:spLocks noChangeAspect="1"/>
              </p:cNvSpPr>
              <p:nvPr/>
            </p:nvSpPr>
            <p:spPr bwMode="auto">
              <a:xfrm>
                <a:off x="3068642" y="4940159"/>
                <a:ext cx="301624" cy="9873"/>
              </a:xfrm>
              <a:custGeom>
                <a:avLst/>
                <a:gdLst>
                  <a:gd name="T0" fmla="*/ 496 w 497"/>
                  <a:gd name="T1" fmla="*/ 16 h 17"/>
                  <a:gd name="T2" fmla="*/ 0 w 497"/>
                  <a:gd name="T3" fmla="*/ 2 h 17"/>
                  <a:gd name="T4" fmla="*/ 2 w 497"/>
                  <a:gd name="T5" fmla="*/ 2 h 17"/>
                  <a:gd name="T6" fmla="*/ 2 w 497"/>
                  <a:gd name="T7" fmla="*/ 2 h 17"/>
                  <a:gd name="T8" fmla="*/ 2 w 497"/>
                  <a:gd name="T9" fmla="*/ 2 h 17"/>
                  <a:gd name="T10" fmla="*/ 2 w 497"/>
                  <a:gd name="T11" fmla="*/ 2 h 17"/>
                  <a:gd name="T12" fmla="*/ 2 w 497"/>
                  <a:gd name="T13" fmla="*/ 2 h 17"/>
                  <a:gd name="T14" fmla="*/ 2 w 497"/>
                  <a:gd name="T15" fmla="*/ 2 h 17"/>
                  <a:gd name="T16" fmla="*/ 4 w 497"/>
                  <a:gd name="T17" fmla="*/ 2 h 17"/>
                  <a:gd name="T18" fmla="*/ 4 w 497"/>
                  <a:gd name="T19" fmla="*/ 0 h 17"/>
                  <a:gd name="T20" fmla="*/ 494 w 497"/>
                  <a:gd name="T21" fmla="*/ 13 h 17"/>
                  <a:gd name="T22" fmla="*/ 494 w 497"/>
                  <a:gd name="T23" fmla="*/ 13 h 17"/>
                  <a:gd name="T24" fmla="*/ 494 w 497"/>
                  <a:gd name="T25" fmla="*/ 13 h 17"/>
                  <a:gd name="T26" fmla="*/ 494 w 497"/>
                  <a:gd name="T27" fmla="*/ 13 h 17"/>
                  <a:gd name="T28" fmla="*/ 494 w 497"/>
                  <a:gd name="T29" fmla="*/ 13 h 17"/>
                  <a:gd name="T30" fmla="*/ 494 w 497"/>
                  <a:gd name="T31" fmla="*/ 16 h 17"/>
                  <a:gd name="T32" fmla="*/ 494 w 497"/>
                  <a:gd name="T33" fmla="*/ 16 h 17"/>
                  <a:gd name="T34" fmla="*/ 494 w 497"/>
                  <a:gd name="T35" fmla="*/ 16 h 17"/>
                  <a:gd name="T36" fmla="*/ 496 w 49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7"/>
                  <a:gd name="T58" fmla="*/ 0 h 17"/>
                  <a:gd name="T59" fmla="*/ 497 w 49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7" h="17">
                    <a:moveTo>
                      <a:pt x="496" y="16"/>
                    </a:moveTo>
                    <a:lnTo>
                      <a:pt x="0" y="2"/>
                    </a:lnTo>
                    <a:lnTo>
                      <a:pt x="2" y="2"/>
                    </a:lnTo>
                    <a:lnTo>
                      <a:pt x="4" y="2"/>
                    </a:lnTo>
                    <a:lnTo>
                      <a:pt x="4" y="0"/>
                    </a:lnTo>
                    <a:lnTo>
                      <a:pt x="494" y="13"/>
                    </a:lnTo>
                    <a:lnTo>
                      <a:pt x="494" y="16"/>
                    </a:lnTo>
                    <a:lnTo>
                      <a:pt x="496" y="16"/>
                    </a:lnTo>
                  </a:path>
                </a:pathLst>
              </a:custGeom>
              <a:solidFill>
                <a:srgbClr val="8E8EFF"/>
              </a:solidFill>
              <a:ln w="9525" cap="rnd">
                <a:noFill/>
                <a:round/>
                <a:headEnd/>
                <a:tailEnd/>
              </a:ln>
            </p:spPr>
            <p:txBody>
              <a:bodyPr/>
              <a:lstStyle/>
              <a:p>
                <a:endParaRPr lang="es-ES"/>
              </a:p>
            </p:txBody>
          </p:sp>
          <p:sp>
            <p:nvSpPr>
              <p:cNvPr id="470" name="Freeform 465"/>
              <p:cNvSpPr>
                <a:spLocks noChangeAspect="1"/>
              </p:cNvSpPr>
              <p:nvPr/>
            </p:nvSpPr>
            <p:spPr bwMode="auto">
              <a:xfrm>
                <a:off x="3071069" y="4938997"/>
                <a:ext cx="297982" cy="9873"/>
              </a:xfrm>
              <a:custGeom>
                <a:avLst/>
                <a:gdLst>
                  <a:gd name="T0" fmla="*/ 490 w 491"/>
                  <a:gd name="T1" fmla="*/ 16 h 17"/>
                  <a:gd name="T2" fmla="*/ 0 w 491"/>
                  <a:gd name="T3" fmla="*/ 2 h 17"/>
                  <a:gd name="T4" fmla="*/ 0 w 491"/>
                  <a:gd name="T5" fmla="*/ 2 h 17"/>
                  <a:gd name="T6" fmla="*/ 0 w 491"/>
                  <a:gd name="T7" fmla="*/ 2 h 17"/>
                  <a:gd name="T8" fmla="*/ 0 w 491"/>
                  <a:gd name="T9" fmla="*/ 2 h 17"/>
                  <a:gd name="T10" fmla="*/ 0 w 491"/>
                  <a:gd name="T11" fmla="*/ 2 h 17"/>
                  <a:gd name="T12" fmla="*/ 2 w 491"/>
                  <a:gd name="T13" fmla="*/ 2 h 17"/>
                  <a:gd name="T14" fmla="*/ 2 w 491"/>
                  <a:gd name="T15" fmla="*/ 2 h 17"/>
                  <a:gd name="T16" fmla="*/ 2 w 491"/>
                  <a:gd name="T17" fmla="*/ 2 h 17"/>
                  <a:gd name="T18" fmla="*/ 2 w 491"/>
                  <a:gd name="T19" fmla="*/ 0 h 17"/>
                  <a:gd name="T20" fmla="*/ 488 w 491"/>
                  <a:gd name="T21" fmla="*/ 13 h 17"/>
                  <a:gd name="T22" fmla="*/ 488 w 491"/>
                  <a:gd name="T23" fmla="*/ 13 h 17"/>
                  <a:gd name="T24" fmla="*/ 488 w 491"/>
                  <a:gd name="T25" fmla="*/ 13 h 17"/>
                  <a:gd name="T26" fmla="*/ 488 w 491"/>
                  <a:gd name="T27" fmla="*/ 13 h 17"/>
                  <a:gd name="T28" fmla="*/ 488 w 491"/>
                  <a:gd name="T29" fmla="*/ 13 h 17"/>
                  <a:gd name="T30" fmla="*/ 488 w 491"/>
                  <a:gd name="T31" fmla="*/ 16 h 17"/>
                  <a:gd name="T32" fmla="*/ 488 w 491"/>
                  <a:gd name="T33" fmla="*/ 16 h 17"/>
                  <a:gd name="T34" fmla="*/ 488 w 491"/>
                  <a:gd name="T35" fmla="*/ 16 h 17"/>
                  <a:gd name="T36" fmla="*/ 490 w 49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91"/>
                  <a:gd name="T58" fmla="*/ 0 h 17"/>
                  <a:gd name="T59" fmla="*/ 491 w 49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91" h="17">
                    <a:moveTo>
                      <a:pt x="490" y="16"/>
                    </a:moveTo>
                    <a:lnTo>
                      <a:pt x="0" y="2"/>
                    </a:lnTo>
                    <a:lnTo>
                      <a:pt x="2" y="2"/>
                    </a:lnTo>
                    <a:lnTo>
                      <a:pt x="2" y="0"/>
                    </a:lnTo>
                    <a:lnTo>
                      <a:pt x="488" y="13"/>
                    </a:lnTo>
                    <a:lnTo>
                      <a:pt x="488" y="16"/>
                    </a:lnTo>
                    <a:lnTo>
                      <a:pt x="490" y="16"/>
                    </a:lnTo>
                  </a:path>
                </a:pathLst>
              </a:custGeom>
              <a:solidFill>
                <a:srgbClr val="8F8FFF"/>
              </a:solidFill>
              <a:ln w="9525" cap="rnd">
                <a:noFill/>
                <a:round/>
                <a:headEnd/>
                <a:tailEnd/>
              </a:ln>
            </p:spPr>
            <p:txBody>
              <a:bodyPr/>
              <a:lstStyle/>
              <a:p>
                <a:endParaRPr lang="es-ES"/>
              </a:p>
            </p:txBody>
          </p:sp>
          <p:sp>
            <p:nvSpPr>
              <p:cNvPr id="471" name="Freeform 466"/>
              <p:cNvSpPr>
                <a:spLocks noChangeAspect="1"/>
              </p:cNvSpPr>
              <p:nvPr/>
            </p:nvSpPr>
            <p:spPr bwMode="auto">
              <a:xfrm>
                <a:off x="3072283" y="4938997"/>
                <a:ext cx="295555" cy="9873"/>
              </a:xfrm>
              <a:custGeom>
                <a:avLst/>
                <a:gdLst>
                  <a:gd name="T0" fmla="*/ 486 w 487"/>
                  <a:gd name="T1" fmla="*/ 16 h 17"/>
                  <a:gd name="T2" fmla="*/ 0 w 487"/>
                  <a:gd name="T3" fmla="*/ 0 h 17"/>
                  <a:gd name="T4" fmla="*/ 0 w 487"/>
                  <a:gd name="T5" fmla="*/ 0 h 17"/>
                  <a:gd name="T6" fmla="*/ 1 w 487"/>
                  <a:gd name="T7" fmla="*/ 0 h 17"/>
                  <a:gd name="T8" fmla="*/ 1 w 487"/>
                  <a:gd name="T9" fmla="*/ 0 h 17"/>
                  <a:gd name="T10" fmla="*/ 1 w 487"/>
                  <a:gd name="T11" fmla="*/ 0 h 17"/>
                  <a:gd name="T12" fmla="*/ 1 w 487"/>
                  <a:gd name="T13" fmla="*/ 0 h 17"/>
                  <a:gd name="T14" fmla="*/ 1 w 487"/>
                  <a:gd name="T15" fmla="*/ 0 h 17"/>
                  <a:gd name="T16" fmla="*/ 1 w 487"/>
                  <a:gd name="T17" fmla="*/ 0 h 17"/>
                  <a:gd name="T18" fmla="*/ 3 w 487"/>
                  <a:gd name="T19" fmla="*/ 0 h 17"/>
                  <a:gd name="T20" fmla="*/ 484 w 487"/>
                  <a:gd name="T21" fmla="*/ 14 h 17"/>
                  <a:gd name="T22" fmla="*/ 484 w 487"/>
                  <a:gd name="T23" fmla="*/ 14 h 17"/>
                  <a:gd name="T24" fmla="*/ 484 w 487"/>
                  <a:gd name="T25" fmla="*/ 14 h 17"/>
                  <a:gd name="T26" fmla="*/ 484 w 487"/>
                  <a:gd name="T27" fmla="*/ 14 h 17"/>
                  <a:gd name="T28" fmla="*/ 484 w 487"/>
                  <a:gd name="T29" fmla="*/ 14 h 17"/>
                  <a:gd name="T30" fmla="*/ 484 w 487"/>
                  <a:gd name="T31" fmla="*/ 14 h 17"/>
                  <a:gd name="T32" fmla="*/ 484 w 487"/>
                  <a:gd name="T33" fmla="*/ 16 h 17"/>
                  <a:gd name="T34" fmla="*/ 486 w 487"/>
                  <a:gd name="T35" fmla="*/ 16 h 17"/>
                  <a:gd name="T36" fmla="*/ 486 w 48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7"/>
                  <a:gd name="T58" fmla="*/ 0 h 17"/>
                  <a:gd name="T59" fmla="*/ 487 w 48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7" h="17">
                    <a:moveTo>
                      <a:pt x="486" y="16"/>
                    </a:moveTo>
                    <a:lnTo>
                      <a:pt x="0" y="0"/>
                    </a:lnTo>
                    <a:lnTo>
                      <a:pt x="1" y="0"/>
                    </a:lnTo>
                    <a:lnTo>
                      <a:pt x="3" y="0"/>
                    </a:lnTo>
                    <a:lnTo>
                      <a:pt x="484" y="14"/>
                    </a:lnTo>
                    <a:lnTo>
                      <a:pt x="484" y="16"/>
                    </a:lnTo>
                    <a:lnTo>
                      <a:pt x="486" y="16"/>
                    </a:lnTo>
                  </a:path>
                </a:pathLst>
              </a:custGeom>
              <a:solidFill>
                <a:srgbClr val="8F8FFF"/>
              </a:solidFill>
              <a:ln w="9525" cap="rnd">
                <a:noFill/>
                <a:round/>
                <a:headEnd/>
                <a:tailEnd/>
              </a:ln>
            </p:spPr>
            <p:txBody>
              <a:bodyPr/>
              <a:lstStyle/>
              <a:p>
                <a:endParaRPr lang="es-ES"/>
              </a:p>
            </p:txBody>
          </p:sp>
          <p:sp>
            <p:nvSpPr>
              <p:cNvPr id="472" name="Freeform 467"/>
              <p:cNvSpPr>
                <a:spLocks noChangeAspect="1"/>
              </p:cNvSpPr>
              <p:nvPr/>
            </p:nvSpPr>
            <p:spPr bwMode="auto">
              <a:xfrm>
                <a:off x="3074104" y="4937836"/>
                <a:ext cx="292520" cy="9873"/>
              </a:xfrm>
              <a:custGeom>
                <a:avLst/>
                <a:gdLst>
                  <a:gd name="T0" fmla="*/ 481 w 482"/>
                  <a:gd name="T1" fmla="*/ 16 h 17"/>
                  <a:gd name="T2" fmla="*/ 0 w 482"/>
                  <a:gd name="T3" fmla="*/ 2 h 17"/>
                  <a:gd name="T4" fmla="*/ 0 w 482"/>
                  <a:gd name="T5" fmla="*/ 0 h 17"/>
                  <a:gd name="T6" fmla="*/ 0 w 482"/>
                  <a:gd name="T7" fmla="*/ 0 h 17"/>
                  <a:gd name="T8" fmla="*/ 0 w 482"/>
                  <a:gd name="T9" fmla="*/ 0 h 17"/>
                  <a:gd name="T10" fmla="*/ 0 w 482"/>
                  <a:gd name="T11" fmla="*/ 0 h 17"/>
                  <a:gd name="T12" fmla="*/ 2 w 482"/>
                  <a:gd name="T13" fmla="*/ 0 h 17"/>
                  <a:gd name="T14" fmla="*/ 2 w 482"/>
                  <a:gd name="T15" fmla="*/ 0 h 17"/>
                  <a:gd name="T16" fmla="*/ 2 w 482"/>
                  <a:gd name="T17" fmla="*/ 0 h 17"/>
                  <a:gd name="T18" fmla="*/ 2 w 482"/>
                  <a:gd name="T19" fmla="*/ 0 h 17"/>
                  <a:gd name="T20" fmla="*/ 479 w 482"/>
                  <a:gd name="T21" fmla="*/ 13 h 17"/>
                  <a:gd name="T22" fmla="*/ 479 w 482"/>
                  <a:gd name="T23" fmla="*/ 13 h 17"/>
                  <a:gd name="T24" fmla="*/ 479 w 482"/>
                  <a:gd name="T25" fmla="*/ 13 h 17"/>
                  <a:gd name="T26" fmla="*/ 479 w 482"/>
                  <a:gd name="T27" fmla="*/ 13 h 17"/>
                  <a:gd name="T28" fmla="*/ 479 w 482"/>
                  <a:gd name="T29" fmla="*/ 13 h 17"/>
                  <a:gd name="T30" fmla="*/ 479 w 482"/>
                  <a:gd name="T31" fmla="*/ 13 h 17"/>
                  <a:gd name="T32" fmla="*/ 479 w 482"/>
                  <a:gd name="T33" fmla="*/ 16 h 17"/>
                  <a:gd name="T34" fmla="*/ 481 w 482"/>
                  <a:gd name="T35" fmla="*/ 16 h 17"/>
                  <a:gd name="T36" fmla="*/ 481 w 48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2"/>
                  <a:gd name="T58" fmla="*/ 0 h 17"/>
                  <a:gd name="T59" fmla="*/ 482 w 48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2" h="17">
                    <a:moveTo>
                      <a:pt x="481" y="16"/>
                    </a:moveTo>
                    <a:lnTo>
                      <a:pt x="0" y="2"/>
                    </a:lnTo>
                    <a:lnTo>
                      <a:pt x="0" y="0"/>
                    </a:lnTo>
                    <a:lnTo>
                      <a:pt x="2" y="0"/>
                    </a:lnTo>
                    <a:lnTo>
                      <a:pt x="479" y="13"/>
                    </a:lnTo>
                    <a:lnTo>
                      <a:pt x="479" y="16"/>
                    </a:lnTo>
                    <a:lnTo>
                      <a:pt x="481" y="16"/>
                    </a:lnTo>
                  </a:path>
                </a:pathLst>
              </a:custGeom>
              <a:solidFill>
                <a:srgbClr val="8F8FFF"/>
              </a:solidFill>
              <a:ln w="9525" cap="rnd">
                <a:noFill/>
                <a:round/>
                <a:headEnd/>
                <a:tailEnd/>
              </a:ln>
            </p:spPr>
            <p:txBody>
              <a:bodyPr/>
              <a:lstStyle/>
              <a:p>
                <a:endParaRPr lang="es-ES"/>
              </a:p>
            </p:txBody>
          </p:sp>
          <p:sp>
            <p:nvSpPr>
              <p:cNvPr id="473" name="Freeform 468"/>
              <p:cNvSpPr>
                <a:spLocks noChangeAspect="1"/>
              </p:cNvSpPr>
              <p:nvPr/>
            </p:nvSpPr>
            <p:spPr bwMode="auto">
              <a:xfrm>
                <a:off x="3075317" y="4936674"/>
                <a:ext cx="290093" cy="9873"/>
              </a:xfrm>
              <a:custGeom>
                <a:avLst/>
                <a:gdLst>
                  <a:gd name="T0" fmla="*/ 477 w 478"/>
                  <a:gd name="T1" fmla="*/ 16 h 17"/>
                  <a:gd name="T2" fmla="*/ 0 w 478"/>
                  <a:gd name="T3" fmla="*/ 2 h 17"/>
                  <a:gd name="T4" fmla="*/ 0 w 478"/>
                  <a:gd name="T5" fmla="*/ 0 h 17"/>
                  <a:gd name="T6" fmla="*/ 0 w 478"/>
                  <a:gd name="T7" fmla="*/ 0 h 17"/>
                  <a:gd name="T8" fmla="*/ 2 w 478"/>
                  <a:gd name="T9" fmla="*/ 0 h 17"/>
                  <a:gd name="T10" fmla="*/ 2 w 478"/>
                  <a:gd name="T11" fmla="*/ 0 h 17"/>
                  <a:gd name="T12" fmla="*/ 2 w 478"/>
                  <a:gd name="T13" fmla="*/ 0 h 17"/>
                  <a:gd name="T14" fmla="*/ 2 w 478"/>
                  <a:gd name="T15" fmla="*/ 0 h 17"/>
                  <a:gd name="T16" fmla="*/ 2 w 478"/>
                  <a:gd name="T17" fmla="*/ 0 h 17"/>
                  <a:gd name="T18" fmla="*/ 4 w 478"/>
                  <a:gd name="T19" fmla="*/ 0 h 17"/>
                  <a:gd name="T20" fmla="*/ 476 w 478"/>
                  <a:gd name="T21" fmla="*/ 13 h 17"/>
                  <a:gd name="T22" fmla="*/ 476 w 478"/>
                  <a:gd name="T23" fmla="*/ 13 h 17"/>
                  <a:gd name="T24" fmla="*/ 476 w 478"/>
                  <a:gd name="T25" fmla="*/ 13 h 17"/>
                  <a:gd name="T26" fmla="*/ 476 w 478"/>
                  <a:gd name="T27" fmla="*/ 13 h 17"/>
                  <a:gd name="T28" fmla="*/ 476 w 478"/>
                  <a:gd name="T29" fmla="*/ 13 h 17"/>
                  <a:gd name="T30" fmla="*/ 476 w 478"/>
                  <a:gd name="T31" fmla="*/ 13 h 17"/>
                  <a:gd name="T32" fmla="*/ 476 w 478"/>
                  <a:gd name="T33" fmla="*/ 16 h 17"/>
                  <a:gd name="T34" fmla="*/ 477 w 478"/>
                  <a:gd name="T35" fmla="*/ 16 h 17"/>
                  <a:gd name="T36" fmla="*/ 477 w 47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8"/>
                  <a:gd name="T58" fmla="*/ 0 h 17"/>
                  <a:gd name="T59" fmla="*/ 478 w 47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8" h="17">
                    <a:moveTo>
                      <a:pt x="477" y="16"/>
                    </a:moveTo>
                    <a:lnTo>
                      <a:pt x="0" y="2"/>
                    </a:lnTo>
                    <a:lnTo>
                      <a:pt x="0" y="0"/>
                    </a:lnTo>
                    <a:lnTo>
                      <a:pt x="2" y="0"/>
                    </a:lnTo>
                    <a:lnTo>
                      <a:pt x="4" y="0"/>
                    </a:lnTo>
                    <a:lnTo>
                      <a:pt x="476" y="13"/>
                    </a:lnTo>
                    <a:lnTo>
                      <a:pt x="476" y="16"/>
                    </a:lnTo>
                    <a:lnTo>
                      <a:pt x="477" y="16"/>
                    </a:lnTo>
                  </a:path>
                </a:pathLst>
              </a:custGeom>
              <a:solidFill>
                <a:srgbClr val="8F8FFF"/>
              </a:solidFill>
              <a:ln w="9525" cap="rnd">
                <a:noFill/>
                <a:round/>
                <a:headEnd/>
                <a:tailEnd/>
              </a:ln>
            </p:spPr>
            <p:txBody>
              <a:bodyPr/>
              <a:lstStyle/>
              <a:p>
                <a:endParaRPr lang="es-ES"/>
              </a:p>
            </p:txBody>
          </p:sp>
          <p:sp>
            <p:nvSpPr>
              <p:cNvPr id="474" name="Freeform 469"/>
              <p:cNvSpPr>
                <a:spLocks noChangeAspect="1"/>
              </p:cNvSpPr>
              <p:nvPr/>
            </p:nvSpPr>
            <p:spPr bwMode="auto">
              <a:xfrm>
                <a:off x="3077745" y="4935512"/>
                <a:ext cx="287058" cy="9873"/>
              </a:xfrm>
              <a:custGeom>
                <a:avLst/>
                <a:gdLst>
                  <a:gd name="T0" fmla="*/ 472 w 473"/>
                  <a:gd name="T1" fmla="*/ 16 h 17"/>
                  <a:gd name="T2" fmla="*/ 0 w 473"/>
                  <a:gd name="T3" fmla="*/ 2 h 17"/>
                  <a:gd name="T4" fmla="*/ 0 w 473"/>
                  <a:gd name="T5" fmla="*/ 0 h 17"/>
                  <a:gd name="T6" fmla="*/ 0 w 473"/>
                  <a:gd name="T7" fmla="*/ 0 h 17"/>
                  <a:gd name="T8" fmla="*/ 0 w 473"/>
                  <a:gd name="T9" fmla="*/ 0 h 17"/>
                  <a:gd name="T10" fmla="*/ 0 w 473"/>
                  <a:gd name="T11" fmla="*/ 0 h 17"/>
                  <a:gd name="T12" fmla="*/ 2 w 473"/>
                  <a:gd name="T13" fmla="*/ 0 h 17"/>
                  <a:gd name="T14" fmla="*/ 2 w 473"/>
                  <a:gd name="T15" fmla="*/ 0 h 17"/>
                  <a:gd name="T16" fmla="*/ 2 w 473"/>
                  <a:gd name="T17" fmla="*/ 0 h 17"/>
                  <a:gd name="T18" fmla="*/ 2 w 473"/>
                  <a:gd name="T19" fmla="*/ 0 h 17"/>
                  <a:gd name="T20" fmla="*/ 470 w 473"/>
                  <a:gd name="T21" fmla="*/ 13 h 17"/>
                  <a:gd name="T22" fmla="*/ 470 w 473"/>
                  <a:gd name="T23" fmla="*/ 13 h 17"/>
                  <a:gd name="T24" fmla="*/ 470 w 473"/>
                  <a:gd name="T25" fmla="*/ 13 h 17"/>
                  <a:gd name="T26" fmla="*/ 470 w 473"/>
                  <a:gd name="T27" fmla="*/ 13 h 17"/>
                  <a:gd name="T28" fmla="*/ 470 w 473"/>
                  <a:gd name="T29" fmla="*/ 13 h 17"/>
                  <a:gd name="T30" fmla="*/ 470 w 473"/>
                  <a:gd name="T31" fmla="*/ 13 h 17"/>
                  <a:gd name="T32" fmla="*/ 470 w 473"/>
                  <a:gd name="T33" fmla="*/ 16 h 17"/>
                  <a:gd name="T34" fmla="*/ 472 w 473"/>
                  <a:gd name="T35" fmla="*/ 16 h 17"/>
                  <a:gd name="T36" fmla="*/ 472 w 47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3"/>
                  <a:gd name="T58" fmla="*/ 0 h 17"/>
                  <a:gd name="T59" fmla="*/ 473 w 47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3" h="17">
                    <a:moveTo>
                      <a:pt x="472" y="16"/>
                    </a:moveTo>
                    <a:lnTo>
                      <a:pt x="0" y="2"/>
                    </a:lnTo>
                    <a:lnTo>
                      <a:pt x="0" y="0"/>
                    </a:lnTo>
                    <a:lnTo>
                      <a:pt x="2" y="0"/>
                    </a:lnTo>
                    <a:lnTo>
                      <a:pt x="470" y="13"/>
                    </a:lnTo>
                    <a:lnTo>
                      <a:pt x="470" y="16"/>
                    </a:lnTo>
                    <a:lnTo>
                      <a:pt x="472" y="16"/>
                    </a:lnTo>
                  </a:path>
                </a:pathLst>
              </a:custGeom>
              <a:solidFill>
                <a:srgbClr val="8F8FFF"/>
              </a:solidFill>
              <a:ln w="9525" cap="rnd">
                <a:noFill/>
                <a:round/>
                <a:headEnd/>
                <a:tailEnd/>
              </a:ln>
            </p:spPr>
            <p:txBody>
              <a:bodyPr/>
              <a:lstStyle/>
              <a:p>
                <a:endParaRPr lang="es-ES"/>
              </a:p>
            </p:txBody>
          </p:sp>
          <p:sp>
            <p:nvSpPr>
              <p:cNvPr id="475" name="Freeform 470"/>
              <p:cNvSpPr>
                <a:spLocks noChangeAspect="1"/>
              </p:cNvSpPr>
              <p:nvPr/>
            </p:nvSpPr>
            <p:spPr bwMode="auto">
              <a:xfrm>
                <a:off x="3078959" y="4934351"/>
                <a:ext cx="284631" cy="9873"/>
              </a:xfrm>
              <a:custGeom>
                <a:avLst/>
                <a:gdLst>
                  <a:gd name="T0" fmla="*/ 468 w 469"/>
                  <a:gd name="T1" fmla="*/ 16 h 17"/>
                  <a:gd name="T2" fmla="*/ 0 w 469"/>
                  <a:gd name="T3" fmla="*/ 2 h 17"/>
                  <a:gd name="T4" fmla="*/ 0 w 469"/>
                  <a:gd name="T5" fmla="*/ 2 h 17"/>
                  <a:gd name="T6" fmla="*/ 2 w 469"/>
                  <a:gd name="T7" fmla="*/ 0 h 17"/>
                  <a:gd name="T8" fmla="*/ 2 w 469"/>
                  <a:gd name="T9" fmla="*/ 0 h 17"/>
                  <a:gd name="T10" fmla="*/ 2 w 469"/>
                  <a:gd name="T11" fmla="*/ 0 h 17"/>
                  <a:gd name="T12" fmla="*/ 2 w 469"/>
                  <a:gd name="T13" fmla="*/ 0 h 17"/>
                  <a:gd name="T14" fmla="*/ 2 w 469"/>
                  <a:gd name="T15" fmla="*/ 0 h 17"/>
                  <a:gd name="T16" fmla="*/ 4 w 469"/>
                  <a:gd name="T17" fmla="*/ 0 h 17"/>
                  <a:gd name="T18" fmla="*/ 4 w 469"/>
                  <a:gd name="T19" fmla="*/ 0 h 17"/>
                  <a:gd name="T20" fmla="*/ 466 w 469"/>
                  <a:gd name="T21" fmla="*/ 13 h 17"/>
                  <a:gd name="T22" fmla="*/ 466 w 469"/>
                  <a:gd name="T23" fmla="*/ 13 h 17"/>
                  <a:gd name="T24" fmla="*/ 466 w 469"/>
                  <a:gd name="T25" fmla="*/ 13 h 17"/>
                  <a:gd name="T26" fmla="*/ 466 w 469"/>
                  <a:gd name="T27" fmla="*/ 13 h 17"/>
                  <a:gd name="T28" fmla="*/ 466 w 469"/>
                  <a:gd name="T29" fmla="*/ 13 h 17"/>
                  <a:gd name="T30" fmla="*/ 466 w 469"/>
                  <a:gd name="T31" fmla="*/ 13 h 17"/>
                  <a:gd name="T32" fmla="*/ 466 w 469"/>
                  <a:gd name="T33" fmla="*/ 13 h 17"/>
                  <a:gd name="T34" fmla="*/ 468 w 469"/>
                  <a:gd name="T35" fmla="*/ 16 h 17"/>
                  <a:gd name="T36" fmla="*/ 468 w 46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7"/>
                  <a:gd name="T59" fmla="*/ 469 w 46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7">
                    <a:moveTo>
                      <a:pt x="468" y="16"/>
                    </a:moveTo>
                    <a:lnTo>
                      <a:pt x="0" y="2"/>
                    </a:lnTo>
                    <a:lnTo>
                      <a:pt x="2" y="0"/>
                    </a:lnTo>
                    <a:lnTo>
                      <a:pt x="4" y="0"/>
                    </a:lnTo>
                    <a:lnTo>
                      <a:pt x="466" y="13"/>
                    </a:lnTo>
                    <a:lnTo>
                      <a:pt x="468" y="16"/>
                    </a:lnTo>
                  </a:path>
                </a:pathLst>
              </a:custGeom>
              <a:solidFill>
                <a:srgbClr val="9090FF"/>
              </a:solidFill>
              <a:ln w="9525" cap="rnd">
                <a:noFill/>
                <a:round/>
                <a:headEnd/>
                <a:tailEnd/>
              </a:ln>
            </p:spPr>
            <p:txBody>
              <a:bodyPr/>
              <a:lstStyle/>
              <a:p>
                <a:endParaRPr lang="es-ES"/>
              </a:p>
            </p:txBody>
          </p:sp>
          <p:sp>
            <p:nvSpPr>
              <p:cNvPr id="476" name="Freeform 471"/>
              <p:cNvSpPr>
                <a:spLocks noChangeAspect="1"/>
              </p:cNvSpPr>
              <p:nvPr/>
            </p:nvSpPr>
            <p:spPr bwMode="auto">
              <a:xfrm>
                <a:off x="3081386" y="4933189"/>
                <a:ext cx="280990" cy="9873"/>
              </a:xfrm>
              <a:custGeom>
                <a:avLst/>
                <a:gdLst>
                  <a:gd name="T0" fmla="*/ 462 w 463"/>
                  <a:gd name="T1" fmla="*/ 16 h 17"/>
                  <a:gd name="T2" fmla="*/ 0 w 463"/>
                  <a:gd name="T3" fmla="*/ 2 h 17"/>
                  <a:gd name="T4" fmla="*/ 0 w 463"/>
                  <a:gd name="T5" fmla="*/ 2 h 17"/>
                  <a:gd name="T6" fmla="*/ 0 w 463"/>
                  <a:gd name="T7" fmla="*/ 0 h 17"/>
                  <a:gd name="T8" fmla="*/ 0 w 463"/>
                  <a:gd name="T9" fmla="*/ 0 h 17"/>
                  <a:gd name="T10" fmla="*/ 0 w 463"/>
                  <a:gd name="T11" fmla="*/ 0 h 17"/>
                  <a:gd name="T12" fmla="*/ 2 w 463"/>
                  <a:gd name="T13" fmla="*/ 0 h 17"/>
                  <a:gd name="T14" fmla="*/ 2 w 463"/>
                  <a:gd name="T15" fmla="*/ 0 h 17"/>
                  <a:gd name="T16" fmla="*/ 2 w 463"/>
                  <a:gd name="T17" fmla="*/ 0 h 17"/>
                  <a:gd name="T18" fmla="*/ 2 w 463"/>
                  <a:gd name="T19" fmla="*/ 0 h 17"/>
                  <a:gd name="T20" fmla="*/ 458 w 463"/>
                  <a:gd name="T21" fmla="*/ 13 h 17"/>
                  <a:gd name="T22" fmla="*/ 460 w 463"/>
                  <a:gd name="T23" fmla="*/ 13 h 17"/>
                  <a:gd name="T24" fmla="*/ 460 w 463"/>
                  <a:gd name="T25" fmla="*/ 13 h 17"/>
                  <a:gd name="T26" fmla="*/ 460 w 463"/>
                  <a:gd name="T27" fmla="*/ 13 h 17"/>
                  <a:gd name="T28" fmla="*/ 460 w 463"/>
                  <a:gd name="T29" fmla="*/ 13 h 17"/>
                  <a:gd name="T30" fmla="*/ 460 w 463"/>
                  <a:gd name="T31" fmla="*/ 13 h 17"/>
                  <a:gd name="T32" fmla="*/ 460 w 463"/>
                  <a:gd name="T33" fmla="*/ 13 h 17"/>
                  <a:gd name="T34" fmla="*/ 460 w 463"/>
                  <a:gd name="T35" fmla="*/ 16 h 17"/>
                  <a:gd name="T36" fmla="*/ 462 w 463"/>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3"/>
                  <a:gd name="T58" fmla="*/ 0 h 17"/>
                  <a:gd name="T59" fmla="*/ 463 w 463"/>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3" h="17">
                    <a:moveTo>
                      <a:pt x="462" y="16"/>
                    </a:moveTo>
                    <a:lnTo>
                      <a:pt x="0" y="2"/>
                    </a:lnTo>
                    <a:lnTo>
                      <a:pt x="0" y="0"/>
                    </a:lnTo>
                    <a:lnTo>
                      <a:pt x="2" y="0"/>
                    </a:lnTo>
                    <a:lnTo>
                      <a:pt x="458" y="13"/>
                    </a:lnTo>
                    <a:lnTo>
                      <a:pt x="460" y="13"/>
                    </a:lnTo>
                    <a:lnTo>
                      <a:pt x="460" y="16"/>
                    </a:lnTo>
                    <a:lnTo>
                      <a:pt x="462" y="16"/>
                    </a:lnTo>
                  </a:path>
                </a:pathLst>
              </a:custGeom>
              <a:solidFill>
                <a:srgbClr val="9090FF"/>
              </a:solidFill>
              <a:ln w="9525" cap="rnd">
                <a:noFill/>
                <a:round/>
                <a:headEnd/>
                <a:tailEnd/>
              </a:ln>
            </p:spPr>
            <p:txBody>
              <a:bodyPr/>
              <a:lstStyle/>
              <a:p>
                <a:endParaRPr lang="es-ES"/>
              </a:p>
            </p:txBody>
          </p:sp>
          <p:sp>
            <p:nvSpPr>
              <p:cNvPr id="477" name="Freeform 472"/>
              <p:cNvSpPr>
                <a:spLocks noChangeAspect="1"/>
              </p:cNvSpPr>
              <p:nvPr/>
            </p:nvSpPr>
            <p:spPr bwMode="auto">
              <a:xfrm>
                <a:off x="3082600" y="4932608"/>
                <a:ext cx="277348" cy="9873"/>
              </a:xfrm>
              <a:custGeom>
                <a:avLst/>
                <a:gdLst>
                  <a:gd name="T0" fmla="*/ 456 w 457"/>
                  <a:gd name="T1" fmla="*/ 16 h 17"/>
                  <a:gd name="T2" fmla="*/ 0 w 457"/>
                  <a:gd name="T3" fmla="*/ 1 h 17"/>
                  <a:gd name="T4" fmla="*/ 0 w 457"/>
                  <a:gd name="T5" fmla="*/ 1 h 17"/>
                  <a:gd name="T6" fmla="*/ 2 w 457"/>
                  <a:gd name="T7" fmla="*/ 0 h 17"/>
                  <a:gd name="T8" fmla="*/ 2 w 457"/>
                  <a:gd name="T9" fmla="*/ 0 h 17"/>
                  <a:gd name="T10" fmla="*/ 2 w 457"/>
                  <a:gd name="T11" fmla="*/ 0 h 17"/>
                  <a:gd name="T12" fmla="*/ 2 w 457"/>
                  <a:gd name="T13" fmla="*/ 0 h 17"/>
                  <a:gd name="T14" fmla="*/ 2 w 457"/>
                  <a:gd name="T15" fmla="*/ 0 h 17"/>
                  <a:gd name="T16" fmla="*/ 4 w 457"/>
                  <a:gd name="T17" fmla="*/ 0 h 17"/>
                  <a:gd name="T18" fmla="*/ 4 w 457"/>
                  <a:gd name="T19" fmla="*/ 0 h 17"/>
                  <a:gd name="T20" fmla="*/ 454 w 457"/>
                  <a:gd name="T21" fmla="*/ 13 h 17"/>
                  <a:gd name="T22" fmla="*/ 454 w 457"/>
                  <a:gd name="T23" fmla="*/ 13 h 17"/>
                  <a:gd name="T24" fmla="*/ 456 w 457"/>
                  <a:gd name="T25" fmla="*/ 13 h 17"/>
                  <a:gd name="T26" fmla="*/ 456 w 457"/>
                  <a:gd name="T27" fmla="*/ 13 h 17"/>
                  <a:gd name="T28" fmla="*/ 456 w 457"/>
                  <a:gd name="T29" fmla="*/ 13 h 17"/>
                  <a:gd name="T30" fmla="*/ 456 w 457"/>
                  <a:gd name="T31" fmla="*/ 13 h 17"/>
                  <a:gd name="T32" fmla="*/ 456 w 457"/>
                  <a:gd name="T33" fmla="*/ 13 h 17"/>
                  <a:gd name="T34" fmla="*/ 456 w 457"/>
                  <a:gd name="T35" fmla="*/ 16 h 17"/>
                  <a:gd name="T36" fmla="*/ 456 w 45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7"/>
                  <a:gd name="T58" fmla="*/ 0 h 17"/>
                  <a:gd name="T59" fmla="*/ 457 w 45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7" h="17">
                    <a:moveTo>
                      <a:pt x="456" y="16"/>
                    </a:moveTo>
                    <a:lnTo>
                      <a:pt x="0" y="1"/>
                    </a:lnTo>
                    <a:lnTo>
                      <a:pt x="2" y="0"/>
                    </a:lnTo>
                    <a:lnTo>
                      <a:pt x="4" y="0"/>
                    </a:lnTo>
                    <a:lnTo>
                      <a:pt x="454" y="13"/>
                    </a:lnTo>
                    <a:lnTo>
                      <a:pt x="456" y="13"/>
                    </a:lnTo>
                    <a:lnTo>
                      <a:pt x="456" y="16"/>
                    </a:lnTo>
                  </a:path>
                </a:pathLst>
              </a:custGeom>
              <a:solidFill>
                <a:srgbClr val="9090FF"/>
              </a:solidFill>
              <a:ln w="9525" cap="rnd">
                <a:noFill/>
                <a:round/>
                <a:headEnd/>
                <a:tailEnd/>
              </a:ln>
            </p:spPr>
            <p:txBody>
              <a:bodyPr/>
              <a:lstStyle/>
              <a:p>
                <a:endParaRPr lang="es-ES"/>
              </a:p>
            </p:txBody>
          </p:sp>
          <p:sp>
            <p:nvSpPr>
              <p:cNvPr id="478" name="Freeform 473"/>
              <p:cNvSpPr>
                <a:spLocks noChangeAspect="1"/>
              </p:cNvSpPr>
              <p:nvPr/>
            </p:nvSpPr>
            <p:spPr bwMode="auto">
              <a:xfrm>
                <a:off x="3085028" y="4931447"/>
                <a:ext cx="273707" cy="9873"/>
              </a:xfrm>
              <a:custGeom>
                <a:avLst/>
                <a:gdLst>
                  <a:gd name="T0" fmla="*/ 450 w 451"/>
                  <a:gd name="T1" fmla="*/ 16 h 17"/>
                  <a:gd name="T2" fmla="*/ 0 w 451"/>
                  <a:gd name="T3" fmla="*/ 2 h 17"/>
                  <a:gd name="T4" fmla="*/ 0 w 451"/>
                  <a:gd name="T5" fmla="*/ 2 h 17"/>
                  <a:gd name="T6" fmla="*/ 0 w 451"/>
                  <a:gd name="T7" fmla="*/ 0 h 17"/>
                  <a:gd name="T8" fmla="*/ 1 w 451"/>
                  <a:gd name="T9" fmla="*/ 0 h 17"/>
                  <a:gd name="T10" fmla="*/ 1 w 451"/>
                  <a:gd name="T11" fmla="*/ 0 h 17"/>
                  <a:gd name="T12" fmla="*/ 1 w 451"/>
                  <a:gd name="T13" fmla="*/ 0 h 17"/>
                  <a:gd name="T14" fmla="*/ 1 w 451"/>
                  <a:gd name="T15" fmla="*/ 0 h 17"/>
                  <a:gd name="T16" fmla="*/ 1 w 451"/>
                  <a:gd name="T17" fmla="*/ 0 h 17"/>
                  <a:gd name="T18" fmla="*/ 3 w 451"/>
                  <a:gd name="T19" fmla="*/ 0 h 17"/>
                  <a:gd name="T20" fmla="*/ 448 w 451"/>
                  <a:gd name="T21" fmla="*/ 13 h 17"/>
                  <a:gd name="T22" fmla="*/ 448 w 451"/>
                  <a:gd name="T23" fmla="*/ 13 h 17"/>
                  <a:gd name="T24" fmla="*/ 450 w 451"/>
                  <a:gd name="T25" fmla="*/ 13 h 17"/>
                  <a:gd name="T26" fmla="*/ 450 w 451"/>
                  <a:gd name="T27" fmla="*/ 13 h 17"/>
                  <a:gd name="T28" fmla="*/ 450 w 451"/>
                  <a:gd name="T29" fmla="*/ 13 h 17"/>
                  <a:gd name="T30" fmla="*/ 450 w 451"/>
                  <a:gd name="T31" fmla="*/ 13 h 17"/>
                  <a:gd name="T32" fmla="*/ 450 w 451"/>
                  <a:gd name="T33" fmla="*/ 13 h 17"/>
                  <a:gd name="T34" fmla="*/ 450 w 451"/>
                  <a:gd name="T35" fmla="*/ 16 h 17"/>
                  <a:gd name="T36" fmla="*/ 450 w 45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1"/>
                  <a:gd name="T58" fmla="*/ 0 h 17"/>
                  <a:gd name="T59" fmla="*/ 451 w 45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1" h="17">
                    <a:moveTo>
                      <a:pt x="450" y="16"/>
                    </a:moveTo>
                    <a:lnTo>
                      <a:pt x="0" y="2"/>
                    </a:lnTo>
                    <a:lnTo>
                      <a:pt x="0" y="0"/>
                    </a:lnTo>
                    <a:lnTo>
                      <a:pt x="1" y="0"/>
                    </a:lnTo>
                    <a:lnTo>
                      <a:pt x="3" y="0"/>
                    </a:lnTo>
                    <a:lnTo>
                      <a:pt x="448" y="13"/>
                    </a:lnTo>
                    <a:lnTo>
                      <a:pt x="450" y="13"/>
                    </a:lnTo>
                    <a:lnTo>
                      <a:pt x="450" y="16"/>
                    </a:lnTo>
                  </a:path>
                </a:pathLst>
              </a:custGeom>
              <a:solidFill>
                <a:srgbClr val="9090FF"/>
              </a:solidFill>
              <a:ln w="9525" cap="rnd">
                <a:noFill/>
                <a:round/>
                <a:headEnd/>
                <a:tailEnd/>
              </a:ln>
            </p:spPr>
            <p:txBody>
              <a:bodyPr/>
              <a:lstStyle/>
              <a:p>
                <a:endParaRPr lang="es-ES"/>
              </a:p>
            </p:txBody>
          </p:sp>
          <p:sp>
            <p:nvSpPr>
              <p:cNvPr id="479" name="Freeform 474"/>
              <p:cNvSpPr>
                <a:spLocks noChangeAspect="1"/>
              </p:cNvSpPr>
              <p:nvPr/>
            </p:nvSpPr>
            <p:spPr bwMode="auto">
              <a:xfrm>
                <a:off x="3086848" y="4930285"/>
                <a:ext cx="270672" cy="9873"/>
              </a:xfrm>
              <a:custGeom>
                <a:avLst/>
                <a:gdLst>
                  <a:gd name="T0" fmla="*/ 445 w 446"/>
                  <a:gd name="T1" fmla="*/ 16 h 17"/>
                  <a:gd name="T2" fmla="*/ 0 w 446"/>
                  <a:gd name="T3" fmla="*/ 2 h 17"/>
                  <a:gd name="T4" fmla="*/ 0 w 446"/>
                  <a:gd name="T5" fmla="*/ 2 h 17"/>
                  <a:gd name="T6" fmla="*/ 0 w 446"/>
                  <a:gd name="T7" fmla="*/ 2 h 17"/>
                  <a:gd name="T8" fmla="*/ 0 w 446"/>
                  <a:gd name="T9" fmla="*/ 0 h 17"/>
                  <a:gd name="T10" fmla="*/ 0 w 446"/>
                  <a:gd name="T11" fmla="*/ 0 h 17"/>
                  <a:gd name="T12" fmla="*/ 2 w 446"/>
                  <a:gd name="T13" fmla="*/ 0 h 17"/>
                  <a:gd name="T14" fmla="*/ 2 w 446"/>
                  <a:gd name="T15" fmla="*/ 0 h 17"/>
                  <a:gd name="T16" fmla="*/ 2 w 446"/>
                  <a:gd name="T17" fmla="*/ 0 h 17"/>
                  <a:gd name="T18" fmla="*/ 2 w 446"/>
                  <a:gd name="T19" fmla="*/ 0 h 17"/>
                  <a:gd name="T20" fmla="*/ 443 w 446"/>
                  <a:gd name="T21" fmla="*/ 13 h 17"/>
                  <a:gd name="T22" fmla="*/ 443 w 446"/>
                  <a:gd name="T23" fmla="*/ 13 h 17"/>
                  <a:gd name="T24" fmla="*/ 443 w 446"/>
                  <a:gd name="T25" fmla="*/ 13 h 17"/>
                  <a:gd name="T26" fmla="*/ 443 w 446"/>
                  <a:gd name="T27" fmla="*/ 13 h 17"/>
                  <a:gd name="T28" fmla="*/ 445 w 446"/>
                  <a:gd name="T29" fmla="*/ 13 h 17"/>
                  <a:gd name="T30" fmla="*/ 445 w 446"/>
                  <a:gd name="T31" fmla="*/ 13 h 17"/>
                  <a:gd name="T32" fmla="*/ 445 w 446"/>
                  <a:gd name="T33" fmla="*/ 13 h 17"/>
                  <a:gd name="T34" fmla="*/ 445 w 446"/>
                  <a:gd name="T35" fmla="*/ 13 h 17"/>
                  <a:gd name="T36" fmla="*/ 445 w 44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6"/>
                  <a:gd name="T58" fmla="*/ 0 h 17"/>
                  <a:gd name="T59" fmla="*/ 446 w 44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6" h="17">
                    <a:moveTo>
                      <a:pt x="445" y="16"/>
                    </a:moveTo>
                    <a:lnTo>
                      <a:pt x="0" y="2"/>
                    </a:lnTo>
                    <a:lnTo>
                      <a:pt x="0" y="0"/>
                    </a:lnTo>
                    <a:lnTo>
                      <a:pt x="2" y="0"/>
                    </a:lnTo>
                    <a:lnTo>
                      <a:pt x="443" y="13"/>
                    </a:lnTo>
                    <a:lnTo>
                      <a:pt x="445" y="13"/>
                    </a:lnTo>
                    <a:lnTo>
                      <a:pt x="445" y="16"/>
                    </a:lnTo>
                  </a:path>
                </a:pathLst>
              </a:custGeom>
              <a:solidFill>
                <a:srgbClr val="9090FF"/>
              </a:solidFill>
              <a:ln w="9525" cap="rnd">
                <a:noFill/>
                <a:round/>
                <a:headEnd/>
                <a:tailEnd/>
              </a:ln>
            </p:spPr>
            <p:txBody>
              <a:bodyPr/>
              <a:lstStyle/>
              <a:p>
                <a:endParaRPr lang="es-ES"/>
              </a:p>
            </p:txBody>
          </p:sp>
          <p:sp>
            <p:nvSpPr>
              <p:cNvPr id="480" name="Freeform 475"/>
              <p:cNvSpPr>
                <a:spLocks noChangeAspect="1"/>
              </p:cNvSpPr>
              <p:nvPr/>
            </p:nvSpPr>
            <p:spPr bwMode="auto">
              <a:xfrm>
                <a:off x="3088062" y="4929124"/>
                <a:ext cx="268245" cy="9873"/>
              </a:xfrm>
              <a:custGeom>
                <a:avLst/>
                <a:gdLst>
                  <a:gd name="T0" fmla="*/ 441 w 442"/>
                  <a:gd name="T1" fmla="*/ 16 h 17"/>
                  <a:gd name="T2" fmla="*/ 0 w 442"/>
                  <a:gd name="T3" fmla="*/ 2 h 17"/>
                  <a:gd name="T4" fmla="*/ 0 w 442"/>
                  <a:gd name="T5" fmla="*/ 2 h 17"/>
                  <a:gd name="T6" fmla="*/ 2 w 442"/>
                  <a:gd name="T7" fmla="*/ 2 h 17"/>
                  <a:gd name="T8" fmla="*/ 2 w 442"/>
                  <a:gd name="T9" fmla="*/ 0 h 17"/>
                  <a:gd name="T10" fmla="*/ 2 w 442"/>
                  <a:gd name="T11" fmla="*/ 0 h 17"/>
                  <a:gd name="T12" fmla="*/ 2 w 442"/>
                  <a:gd name="T13" fmla="*/ 0 h 17"/>
                  <a:gd name="T14" fmla="*/ 2 w 442"/>
                  <a:gd name="T15" fmla="*/ 0 h 17"/>
                  <a:gd name="T16" fmla="*/ 4 w 442"/>
                  <a:gd name="T17" fmla="*/ 0 h 17"/>
                  <a:gd name="T18" fmla="*/ 4 w 442"/>
                  <a:gd name="T19" fmla="*/ 0 h 17"/>
                  <a:gd name="T20" fmla="*/ 439 w 442"/>
                  <a:gd name="T21" fmla="*/ 13 h 17"/>
                  <a:gd name="T22" fmla="*/ 439 w 442"/>
                  <a:gd name="T23" fmla="*/ 13 h 17"/>
                  <a:gd name="T24" fmla="*/ 439 w 442"/>
                  <a:gd name="T25" fmla="*/ 13 h 17"/>
                  <a:gd name="T26" fmla="*/ 439 w 442"/>
                  <a:gd name="T27" fmla="*/ 13 h 17"/>
                  <a:gd name="T28" fmla="*/ 439 w 442"/>
                  <a:gd name="T29" fmla="*/ 13 h 17"/>
                  <a:gd name="T30" fmla="*/ 441 w 442"/>
                  <a:gd name="T31" fmla="*/ 13 h 17"/>
                  <a:gd name="T32" fmla="*/ 441 w 442"/>
                  <a:gd name="T33" fmla="*/ 13 h 17"/>
                  <a:gd name="T34" fmla="*/ 441 w 442"/>
                  <a:gd name="T35" fmla="*/ 13 h 17"/>
                  <a:gd name="T36" fmla="*/ 441 w 44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2"/>
                  <a:gd name="T58" fmla="*/ 0 h 17"/>
                  <a:gd name="T59" fmla="*/ 442 w 44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2" h="17">
                    <a:moveTo>
                      <a:pt x="441" y="16"/>
                    </a:moveTo>
                    <a:lnTo>
                      <a:pt x="0" y="2"/>
                    </a:lnTo>
                    <a:lnTo>
                      <a:pt x="2" y="2"/>
                    </a:lnTo>
                    <a:lnTo>
                      <a:pt x="2" y="0"/>
                    </a:lnTo>
                    <a:lnTo>
                      <a:pt x="4" y="0"/>
                    </a:lnTo>
                    <a:lnTo>
                      <a:pt x="439" y="13"/>
                    </a:lnTo>
                    <a:lnTo>
                      <a:pt x="441" y="13"/>
                    </a:lnTo>
                    <a:lnTo>
                      <a:pt x="441" y="16"/>
                    </a:lnTo>
                  </a:path>
                </a:pathLst>
              </a:custGeom>
              <a:solidFill>
                <a:srgbClr val="9191FF"/>
              </a:solidFill>
              <a:ln w="9525" cap="rnd">
                <a:noFill/>
                <a:round/>
                <a:headEnd/>
                <a:tailEnd/>
              </a:ln>
            </p:spPr>
            <p:txBody>
              <a:bodyPr/>
              <a:lstStyle/>
              <a:p>
                <a:endParaRPr lang="es-ES"/>
              </a:p>
            </p:txBody>
          </p:sp>
          <p:sp>
            <p:nvSpPr>
              <p:cNvPr id="481" name="Freeform 476"/>
              <p:cNvSpPr>
                <a:spLocks noChangeAspect="1"/>
              </p:cNvSpPr>
              <p:nvPr/>
            </p:nvSpPr>
            <p:spPr bwMode="auto">
              <a:xfrm>
                <a:off x="3090490" y="4927962"/>
                <a:ext cx="264604" cy="9873"/>
              </a:xfrm>
              <a:custGeom>
                <a:avLst/>
                <a:gdLst>
                  <a:gd name="T0" fmla="*/ 435 w 436"/>
                  <a:gd name="T1" fmla="*/ 16 h 17"/>
                  <a:gd name="T2" fmla="*/ 0 w 436"/>
                  <a:gd name="T3" fmla="*/ 2 h 17"/>
                  <a:gd name="T4" fmla="*/ 0 w 436"/>
                  <a:gd name="T5" fmla="*/ 2 h 17"/>
                  <a:gd name="T6" fmla="*/ 0 w 436"/>
                  <a:gd name="T7" fmla="*/ 2 h 17"/>
                  <a:gd name="T8" fmla="*/ 2 w 436"/>
                  <a:gd name="T9" fmla="*/ 0 h 17"/>
                  <a:gd name="T10" fmla="*/ 2 w 436"/>
                  <a:gd name="T11" fmla="*/ 0 h 17"/>
                  <a:gd name="T12" fmla="*/ 2 w 436"/>
                  <a:gd name="T13" fmla="*/ 0 h 17"/>
                  <a:gd name="T14" fmla="*/ 2 w 436"/>
                  <a:gd name="T15" fmla="*/ 0 h 17"/>
                  <a:gd name="T16" fmla="*/ 2 w 436"/>
                  <a:gd name="T17" fmla="*/ 0 h 17"/>
                  <a:gd name="T18" fmla="*/ 4 w 436"/>
                  <a:gd name="T19" fmla="*/ 0 h 17"/>
                  <a:gd name="T20" fmla="*/ 433 w 436"/>
                  <a:gd name="T21" fmla="*/ 13 h 17"/>
                  <a:gd name="T22" fmla="*/ 433 w 436"/>
                  <a:gd name="T23" fmla="*/ 13 h 17"/>
                  <a:gd name="T24" fmla="*/ 433 w 436"/>
                  <a:gd name="T25" fmla="*/ 13 h 17"/>
                  <a:gd name="T26" fmla="*/ 433 w 436"/>
                  <a:gd name="T27" fmla="*/ 13 h 17"/>
                  <a:gd name="T28" fmla="*/ 433 w 436"/>
                  <a:gd name="T29" fmla="*/ 13 h 17"/>
                  <a:gd name="T30" fmla="*/ 433 w 436"/>
                  <a:gd name="T31" fmla="*/ 13 h 17"/>
                  <a:gd name="T32" fmla="*/ 435 w 436"/>
                  <a:gd name="T33" fmla="*/ 13 h 17"/>
                  <a:gd name="T34" fmla="*/ 435 w 436"/>
                  <a:gd name="T35" fmla="*/ 13 h 17"/>
                  <a:gd name="T36" fmla="*/ 435 w 43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6"/>
                  <a:gd name="T58" fmla="*/ 0 h 17"/>
                  <a:gd name="T59" fmla="*/ 436 w 43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6" h="17">
                    <a:moveTo>
                      <a:pt x="435" y="16"/>
                    </a:moveTo>
                    <a:lnTo>
                      <a:pt x="0" y="2"/>
                    </a:lnTo>
                    <a:lnTo>
                      <a:pt x="2" y="0"/>
                    </a:lnTo>
                    <a:lnTo>
                      <a:pt x="4" y="0"/>
                    </a:lnTo>
                    <a:lnTo>
                      <a:pt x="433" y="13"/>
                    </a:lnTo>
                    <a:lnTo>
                      <a:pt x="435" y="13"/>
                    </a:lnTo>
                    <a:lnTo>
                      <a:pt x="435" y="16"/>
                    </a:lnTo>
                  </a:path>
                </a:pathLst>
              </a:custGeom>
              <a:solidFill>
                <a:srgbClr val="9191FF"/>
              </a:solidFill>
              <a:ln w="9525" cap="rnd">
                <a:noFill/>
                <a:round/>
                <a:headEnd/>
                <a:tailEnd/>
              </a:ln>
            </p:spPr>
            <p:txBody>
              <a:bodyPr/>
              <a:lstStyle/>
              <a:p>
                <a:endParaRPr lang="es-ES"/>
              </a:p>
            </p:txBody>
          </p:sp>
          <p:sp>
            <p:nvSpPr>
              <p:cNvPr id="482" name="Freeform 477"/>
              <p:cNvSpPr>
                <a:spLocks noChangeAspect="1"/>
              </p:cNvSpPr>
              <p:nvPr/>
            </p:nvSpPr>
            <p:spPr bwMode="auto">
              <a:xfrm>
                <a:off x="3092917" y="4926801"/>
                <a:ext cx="260962" cy="9873"/>
              </a:xfrm>
              <a:custGeom>
                <a:avLst/>
                <a:gdLst>
                  <a:gd name="T0" fmla="*/ 429 w 430"/>
                  <a:gd name="T1" fmla="*/ 16 h 17"/>
                  <a:gd name="T2" fmla="*/ 0 w 430"/>
                  <a:gd name="T3" fmla="*/ 2 h 17"/>
                  <a:gd name="T4" fmla="*/ 0 w 430"/>
                  <a:gd name="T5" fmla="*/ 2 h 17"/>
                  <a:gd name="T6" fmla="*/ 0 w 430"/>
                  <a:gd name="T7" fmla="*/ 2 h 17"/>
                  <a:gd name="T8" fmla="*/ 0 w 430"/>
                  <a:gd name="T9" fmla="*/ 2 h 17"/>
                  <a:gd name="T10" fmla="*/ 2 w 430"/>
                  <a:gd name="T11" fmla="*/ 0 h 17"/>
                  <a:gd name="T12" fmla="*/ 2 w 430"/>
                  <a:gd name="T13" fmla="*/ 0 h 17"/>
                  <a:gd name="T14" fmla="*/ 2 w 430"/>
                  <a:gd name="T15" fmla="*/ 0 h 17"/>
                  <a:gd name="T16" fmla="*/ 2 w 430"/>
                  <a:gd name="T17" fmla="*/ 0 h 17"/>
                  <a:gd name="T18" fmla="*/ 2 w 430"/>
                  <a:gd name="T19" fmla="*/ 0 h 17"/>
                  <a:gd name="T20" fmla="*/ 426 w 430"/>
                  <a:gd name="T21" fmla="*/ 12 h 17"/>
                  <a:gd name="T22" fmla="*/ 427 w 430"/>
                  <a:gd name="T23" fmla="*/ 13 h 17"/>
                  <a:gd name="T24" fmla="*/ 427 w 430"/>
                  <a:gd name="T25" fmla="*/ 13 h 17"/>
                  <a:gd name="T26" fmla="*/ 427 w 430"/>
                  <a:gd name="T27" fmla="*/ 13 h 17"/>
                  <a:gd name="T28" fmla="*/ 427 w 430"/>
                  <a:gd name="T29" fmla="*/ 13 h 17"/>
                  <a:gd name="T30" fmla="*/ 427 w 430"/>
                  <a:gd name="T31" fmla="*/ 13 h 17"/>
                  <a:gd name="T32" fmla="*/ 427 w 430"/>
                  <a:gd name="T33" fmla="*/ 13 h 17"/>
                  <a:gd name="T34" fmla="*/ 427 w 430"/>
                  <a:gd name="T35" fmla="*/ 13 h 17"/>
                  <a:gd name="T36" fmla="*/ 429 w 43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30"/>
                  <a:gd name="T58" fmla="*/ 0 h 17"/>
                  <a:gd name="T59" fmla="*/ 430 w 43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30" h="17">
                    <a:moveTo>
                      <a:pt x="429" y="16"/>
                    </a:moveTo>
                    <a:lnTo>
                      <a:pt x="0" y="2"/>
                    </a:lnTo>
                    <a:lnTo>
                      <a:pt x="2" y="0"/>
                    </a:lnTo>
                    <a:lnTo>
                      <a:pt x="426" y="12"/>
                    </a:lnTo>
                    <a:lnTo>
                      <a:pt x="427" y="13"/>
                    </a:lnTo>
                    <a:lnTo>
                      <a:pt x="429" y="16"/>
                    </a:lnTo>
                  </a:path>
                </a:pathLst>
              </a:custGeom>
              <a:solidFill>
                <a:srgbClr val="9191FF"/>
              </a:solidFill>
              <a:ln w="9525" cap="rnd">
                <a:noFill/>
                <a:round/>
                <a:headEnd/>
                <a:tailEnd/>
              </a:ln>
            </p:spPr>
            <p:txBody>
              <a:bodyPr/>
              <a:lstStyle/>
              <a:p>
                <a:endParaRPr lang="es-ES"/>
              </a:p>
            </p:txBody>
          </p:sp>
          <p:sp>
            <p:nvSpPr>
              <p:cNvPr id="483" name="Freeform 478"/>
              <p:cNvSpPr>
                <a:spLocks noChangeAspect="1"/>
              </p:cNvSpPr>
              <p:nvPr/>
            </p:nvSpPr>
            <p:spPr bwMode="auto">
              <a:xfrm>
                <a:off x="3094131" y="4925639"/>
                <a:ext cx="257928" cy="9873"/>
              </a:xfrm>
              <a:custGeom>
                <a:avLst/>
                <a:gdLst>
                  <a:gd name="T0" fmla="*/ 424 w 425"/>
                  <a:gd name="T1" fmla="*/ 16 h 17"/>
                  <a:gd name="T2" fmla="*/ 0 w 425"/>
                  <a:gd name="T3" fmla="*/ 2 h 17"/>
                  <a:gd name="T4" fmla="*/ 2 w 425"/>
                  <a:gd name="T5" fmla="*/ 2 h 17"/>
                  <a:gd name="T6" fmla="*/ 2 w 425"/>
                  <a:gd name="T7" fmla="*/ 2 h 17"/>
                  <a:gd name="T8" fmla="*/ 2 w 425"/>
                  <a:gd name="T9" fmla="*/ 2 h 17"/>
                  <a:gd name="T10" fmla="*/ 2 w 425"/>
                  <a:gd name="T11" fmla="*/ 0 h 17"/>
                  <a:gd name="T12" fmla="*/ 4 w 425"/>
                  <a:gd name="T13" fmla="*/ 0 h 17"/>
                  <a:gd name="T14" fmla="*/ 4 w 425"/>
                  <a:gd name="T15" fmla="*/ 0 h 17"/>
                  <a:gd name="T16" fmla="*/ 4 w 425"/>
                  <a:gd name="T17" fmla="*/ 0 h 17"/>
                  <a:gd name="T18" fmla="*/ 4 w 425"/>
                  <a:gd name="T19" fmla="*/ 0 h 17"/>
                  <a:gd name="T20" fmla="*/ 422 w 425"/>
                  <a:gd name="T21" fmla="*/ 13 h 17"/>
                  <a:gd name="T22" fmla="*/ 422 w 425"/>
                  <a:gd name="T23" fmla="*/ 16 h 17"/>
                  <a:gd name="T24" fmla="*/ 422 w 425"/>
                  <a:gd name="T25" fmla="*/ 16 h 17"/>
                  <a:gd name="T26" fmla="*/ 424 w 425"/>
                  <a:gd name="T27" fmla="*/ 16 h 17"/>
                  <a:gd name="T28" fmla="*/ 424 w 425"/>
                  <a:gd name="T29" fmla="*/ 16 h 17"/>
                  <a:gd name="T30" fmla="*/ 424 w 425"/>
                  <a:gd name="T31" fmla="*/ 16 h 17"/>
                  <a:gd name="T32" fmla="*/ 424 w 425"/>
                  <a:gd name="T33" fmla="*/ 16 h 17"/>
                  <a:gd name="T34" fmla="*/ 424 w 425"/>
                  <a:gd name="T35" fmla="*/ 16 h 17"/>
                  <a:gd name="T36" fmla="*/ 424 w 425"/>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5"/>
                  <a:gd name="T58" fmla="*/ 0 h 17"/>
                  <a:gd name="T59" fmla="*/ 425 w 42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5" h="17">
                    <a:moveTo>
                      <a:pt x="424" y="16"/>
                    </a:moveTo>
                    <a:lnTo>
                      <a:pt x="0" y="2"/>
                    </a:lnTo>
                    <a:lnTo>
                      <a:pt x="2" y="2"/>
                    </a:lnTo>
                    <a:lnTo>
                      <a:pt x="2" y="0"/>
                    </a:lnTo>
                    <a:lnTo>
                      <a:pt x="4" y="0"/>
                    </a:lnTo>
                    <a:lnTo>
                      <a:pt x="422" y="13"/>
                    </a:lnTo>
                    <a:lnTo>
                      <a:pt x="422" y="16"/>
                    </a:lnTo>
                    <a:lnTo>
                      <a:pt x="424" y="16"/>
                    </a:lnTo>
                  </a:path>
                </a:pathLst>
              </a:custGeom>
              <a:solidFill>
                <a:srgbClr val="9191FF"/>
              </a:solidFill>
              <a:ln w="9525" cap="rnd">
                <a:noFill/>
                <a:round/>
                <a:headEnd/>
                <a:tailEnd/>
              </a:ln>
            </p:spPr>
            <p:txBody>
              <a:bodyPr/>
              <a:lstStyle/>
              <a:p>
                <a:endParaRPr lang="es-ES"/>
              </a:p>
            </p:txBody>
          </p:sp>
          <p:sp>
            <p:nvSpPr>
              <p:cNvPr id="484" name="Freeform 479"/>
              <p:cNvSpPr>
                <a:spLocks noChangeAspect="1"/>
              </p:cNvSpPr>
              <p:nvPr/>
            </p:nvSpPr>
            <p:spPr bwMode="auto">
              <a:xfrm>
                <a:off x="3096558" y="4924477"/>
                <a:ext cx="254286" cy="9873"/>
              </a:xfrm>
              <a:custGeom>
                <a:avLst/>
                <a:gdLst>
                  <a:gd name="T0" fmla="*/ 418 w 419"/>
                  <a:gd name="T1" fmla="*/ 16 h 17"/>
                  <a:gd name="T2" fmla="*/ 0 w 419"/>
                  <a:gd name="T3" fmla="*/ 2 h 17"/>
                  <a:gd name="T4" fmla="*/ 0 w 419"/>
                  <a:gd name="T5" fmla="*/ 2 h 17"/>
                  <a:gd name="T6" fmla="*/ 2 w 419"/>
                  <a:gd name="T7" fmla="*/ 2 h 17"/>
                  <a:gd name="T8" fmla="*/ 2 w 419"/>
                  <a:gd name="T9" fmla="*/ 2 h 17"/>
                  <a:gd name="T10" fmla="*/ 2 w 419"/>
                  <a:gd name="T11" fmla="*/ 0 h 17"/>
                  <a:gd name="T12" fmla="*/ 2 w 419"/>
                  <a:gd name="T13" fmla="*/ 0 h 17"/>
                  <a:gd name="T14" fmla="*/ 3 w 419"/>
                  <a:gd name="T15" fmla="*/ 0 h 17"/>
                  <a:gd name="T16" fmla="*/ 3 w 419"/>
                  <a:gd name="T17" fmla="*/ 0 h 17"/>
                  <a:gd name="T18" fmla="*/ 3 w 419"/>
                  <a:gd name="T19" fmla="*/ 0 h 17"/>
                  <a:gd name="T20" fmla="*/ 416 w 419"/>
                  <a:gd name="T21" fmla="*/ 13 h 17"/>
                  <a:gd name="T22" fmla="*/ 416 w 419"/>
                  <a:gd name="T23" fmla="*/ 16 h 17"/>
                  <a:gd name="T24" fmla="*/ 416 w 419"/>
                  <a:gd name="T25" fmla="*/ 16 h 17"/>
                  <a:gd name="T26" fmla="*/ 416 w 419"/>
                  <a:gd name="T27" fmla="*/ 16 h 17"/>
                  <a:gd name="T28" fmla="*/ 416 w 419"/>
                  <a:gd name="T29" fmla="*/ 16 h 17"/>
                  <a:gd name="T30" fmla="*/ 418 w 419"/>
                  <a:gd name="T31" fmla="*/ 16 h 17"/>
                  <a:gd name="T32" fmla="*/ 418 w 419"/>
                  <a:gd name="T33" fmla="*/ 16 h 17"/>
                  <a:gd name="T34" fmla="*/ 418 w 419"/>
                  <a:gd name="T35" fmla="*/ 16 h 17"/>
                  <a:gd name="T36" fmla="*/ 418 w 41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9"/>
                  <a:gd name="T58" fmla="*/ 0 h 17"/>
                  <a:gd name="T59" fmla="*/ 419 w 41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9" h="17">
                    <a:moveTo>
                      <a:pt x="418" y="16"/>
                    </a:moveTo>
                    <a:lnTo>
                      <a:pt x="0" y="2"/>
                    </a:lnTo>
                    <a:lnTo>
                      <a:pt x="2" y="2"/>
                    </a:lnTo>
                    <a:lnTo>
                      <a:pt x="2" y="0"/>
                    </a:lnTo>
                    <a:lnTo>
                      <a:pt x="3" y="0"/>
                    </a:lnTo>
                    <a:lnTo>
                      <a:pt x="416" y="13"/>
                    </a:lnTo>
                    <a:lnTo>
                      <a:pt x="416" y="16"/>
                    </a:lnTo>
                    <a:lnTo>
                      <a:pt x="418" y="16"/>
                    </a:lnTo>
                  </a:path>
                </a:pathLst>
              </a:custGeom>
              <a:solidFill>
                <a:srgbClr val="9191FF"/>
              </a:solidFill>
              <a:ln w="9525" cap="rnd">
                <a:noFill/>
                <a:round/>
                <a:headEnd/>
                <a:tailEnd/>
              </a:ln>
            </p:spPr>
            <p:txBody>
              <a:bodyPr/>
              <a:lstStyle/>
              <a:p>
                <a:endParaRPr lang="es-ES"/>
              </a:p>
            </p:txBody>
          </p:sp>
          <p:sp>
            <p:nvSpPr>
              <p:cNvPr id="485" name="Freeform 480"/>
              <p:cNvSpPr>
                <a:spLocks noChangeAspect="1"/>
              </p:cNvSpPr>
              <p:nvPr/>
            </p:nvSpPr>
            <p:spPr bwMode="auto">
              <a:xfrm>
                <a:off x="3098379" y="4923316"/>
                <a:ext cx="251252" cy="9873"/>
              </a:xfrm>
              <a:custGeom>
                <a:avLst/>
                <a:gdLst>
                  <a:gd name="T0" fmla="*/ 413 w 414"/>
                  <a:gd name="T1" fmla="*/ 16 h 17"/>
                  <a:gd name="T2" fmla="*/ 0 w 414"/>
                  <a:gd name="T3" fmla="*/ 2 h 17"/>
                  <a:gd name="T4" fmla="*/ 0 w 414"/>
                  <a:gd name="T5" fmla="*/ 2 h 17"/>
                  <a:gd name="T6" fmla="*/ 0 w 414"/>
                  <a:gd name="T7" fmla="*/ 2 h 17"/>
                  <a:gd name="T8" fmla="*/ 2 w 414"/>
                  <a:gd name="T9" fmla="*/ 2 h 17"/>
                  <a:gd name="T10" fmla="*/ 2 w 414"/>
                  <a:gd name="T11" fmla="*/ 2 h 17"/>
                  <a:gd name="T12" fmla="*/ 2 w 414"/>
                  <a:gd name="T13" fmla="*/ 0 h 17"/>
                  <a:gd name="T14" fmla="*/ 2 w 414"/>
                  <a:gd name="T15" fmla="*/ 0 h 17"/>
                  <a:gd name="T16" fmla="*/ 4 w 414"/>
                  <a:gd name="T17" fmla="*/ 0 h 17"/>
                  <a:gd name="T18" fmla="*/ 4 w 414"/>
                  <a:gd name="T19" fmla="*/ 0 h 17"/>
                  <a:gd name="T20" fmla="*/ 409 w 414"/>
                  <a:gd name="T21" fmla="*/ 13 h 17"/>
                  <a:gd name="T22" fmla="*/ 411 w 414"/>
                  <a:gd name="T23" fmla="*/ 16 h 17"/>
                  <a:gd name="T24" fmla="*/ 411 w 414"/>
                  <a:gd name="T25" fmla="*/ 16 h 17"/>
                  <a:gd name="T26" fmla="*/ 411 w 414"/>
                  <a:gd name="T27" fmla="*/ 16 h 17"/>
                  <a:gd name="T28" fmla="*/ 411 w 414"/>
                  <a:gd name="T29" fmla="*/ 16 h 17"/>
                  <a:gd name="T30" fmla="*/ 411 w 414"/>
                  <a:gd name="T31" fmla="*/ 16 h 17"/>
                  <a:gd name="T32" fmla="*/ 411 w 414"/>
                  <a:gd name="T33" fmla="*/ 16 h 17"/>
                  <a:gd name="T34" fmla="*/ 413 w 414"/>
                  <a:gd name="T35" fmla="*/ 16 h 17"/>
                  <a:gd name="T36" fmla="*/ 413 w 414"/>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14"/>
                  <a:gd name="T58" fmla="*/ 0 h 17"/>
                  <a:gd name="T59" fmla="*/ 414 w 41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14" h="17">
                    <a:moveTo>
                      <a:pt x="413" y="16"/>
                    </a:moveTo>
                    <a:lnTo>
                      <a:pt x="0" y="2"/>
                    </a:lnTo>
                    <a:lnTo>
                      <a:pt x="2" y="2"/>
                    </a:lnTo>
                    <a:lnTo>
                      <a:pt x="2" y="0"/>
                    </a:lnTo>
                    <a:lnTo>
                      <a:pt x="4" y="0"/>
                    </a:lnTo>
                    <a:lnTo>
                      <a:pt x="409" y="13"/>
                    </a:lnTo>
                    <a:lnTo>
                      <a:pt x="411" y="16"/>
                    </a:lnTo>
                    <a:lnTo>
                      <a:pt x="413" y="16"/>
                    </a:lnTo>
                  </a:path>
                </a:pathLst>
              </a:custGeom>
              <a:solidFill>
                <a:srgbClr val="9292FF"/>
              </a:solidFill>
              <a:ln w="9525" cap="rnd">
                <a:noFill/>
                <a:round/>
                <a:headEnd/>
                <a:tailEnd/>
              </a:ln>
            </p:spPr>
            <p:txBody>
              <a:bodyPr/>
              <a:lstStyle/>
              <a:p>
                <a:endParaRPr lang="es-ES"/>
              </a:p>
            </p:txBody>
          </p:sp>
          <p:sp>
            <p:nvSpPr>
              <p:cNvPr id="486" name="Freeform 481"/>
              <p:cNvSpPr>
                <a:spLocks noChangeAspect="1"/>
              </p:cNvSpPr>
              <p:nvPr/>
            </p:nvSpPr>
            <p:spPr bwMode="auto">
              <a:xfrm>
                <a:off x="3100807" y="4922154"/>
                <a:ext cx="246397" cy="9873"/>
              </a:xfrm>
              <a:custGeom>
                <a:avLst/>
                <a:gdLst>
                  <a:gd name="T0" fmla="*/ 405 w 406"/>
                  <a:gd name="T1" fmla="*/ 16 h 17"/>
                  <a:gd name="T2" fmla="*/ 0 w 406"/>
                  <a:gd name="T3" fmla="*/ 2 h 17"/>
                  <a:gd name="T4" fmla="*/ 0 w 406"/>
                  <a:gd name="T5" fmla="*/ 2 h 17"/>
                  <a:gd name="T6" fmla="*/ 0 w 406"/>
                  <a:gd name="T7" fmla="*/ 2 h 17"/>
                  <a:gd name="T8" fmla="*/ 2 w 406"/>
                  <a:gd name="T9" fmla="*/ 2 h 17"/>
                  <a:gd name="T10" fmla="*/ 2 w 406"/>
                  <a:gd name="T11" fmla="*/ 2 h 17"/>
                  <a:gd name="T12" fmla="*/ 2 w 406"/>
                  <a:gd name="T13" fmla="*/ 0 h 17"/>
                  <a:gd name="T14" fmla="*/ 2 w 406"/>
                  <a:gd name="T15" fmla="*/ 0 h 17"/>
                  <a:gd name="T16" fmla="*/ 4 w 406"/>
                  <a:gd name="T17" fmla="*/ 0 h 17"/>
                  <a:gd name="T18" fmla="*/ 4 w 406"/>
                  <a:gd name="T19" fmla="*/ 0 h 17"/>
                  <a:gd name="T20" fmla="*/ 403 w 406"/>
                  <a:gd name="T21" fmla="*/ 13 h 17"/>
                  <a:gd name="T22" fmla="*/ 403 w 406"/>
                  <a:gd name="T23" fmla="*/ 13 h 17"/>
                  <a:gd name="T24" fmla="*/ 403 w 406"/>
                  <a:gd name="T25" fmla="*/ 16 h 17"/>
                  <a:gd name="T26" fmla="*/ 403 w 406"/>
                  <a:gd name="T27" fmla="*/ 16 h 17"/>
                  <a:gd name="T28" fmla="*/ 405 w 406"/>
                  <a:gd name="T29" fmla="*/ 16 h 17"/>
                  <a:gd name="T30" fmla="*/ 405 w 406"/>
                  <a:gd name="T31" fmla="*/ 16 h 17"/>
                  <a:gd name="T32" fmla="*/ 405 w 406"/>
                  <a:gd name="T33" fmla="*/ 16 h 17"/>
                  <a:gd name="T34" fmla="*/ 405 w 406"/>
                  <a:gd name="T35" fmla="*/ 16 h 17"/>
                  <a:gd name="T36" fmla="*/ 405 w 40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6"/>
                  <a:gd name="T58" fmla="*/ 0 h 17"/>
                  <a:gd name="T59" fmla="*/ 406 w 40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6" h="17">
                    <a:moveTo>
                      <a:pt x="405" y="16"/>
                    </a:moveTo>
                    <a:lnTo>
                      <a:pt x="0" y="2"/>
                    </a:lnTo>
                    <a:lnTo>
                      <a:pt x="2" y="2"/>
                    </a:lnTo>
                    <a:lnTo>
                      <a:pt x="2" y="0"/>
                    </a:lnTo>
                    <a:lnTo>
                      <a:pt x="4" y="0"/>
                    </a:lnTo>
                    <a:lnTo>
                      <a:pt x="403" y="13"/>
                    </a:lnTo>
                    <a:lnTo>
                      <a:pt x="403" y="16"/>
                    </a:lnTo>
                    <a:lnTo>
                      <a:pt x="405" y="16"/>
                    </a:lnTo>
                  </a:path>
                </a:pathLst>
              </a:custGeom>
              <a:solidFill>
                <a:srgbClr val="9292FF"/>
              </a:solidFill>
              <a:ln w="9525" cap="rnd">
                <a:noFill/>
                <a:round/>
                <a:headEnd/>
                <a:tailEnd/>
              </a:ln>
            </p:spPr>
            <p:txBody>
              <a:bodyPr/>
              <a:lstStyle/>
              <a:p>
                <a:endParaRPr lang="es-ES"/>
              </a:p>
            </p:txBody>
          </p:sp>
          <p:sp>
            <p:nvSpPr>
              <p:cNvPr id="487" name="Freeform 482"/>
              <p:cNvSpPr>
                <a:spLocks noChangeAspect="1"/>
              </p:cNvSpPr>
              <p:nvPr/>
            </p:nvSpPr>
            <p:spPr bwMode="auto">
              <a:xfrm>
                <a:off x="3103234" y="4920993"/>
                <a:ext cx="242756" cy="9873"/>
              </a:xfrm>
              <a:custGeom>
                <a:avLst/>
                <a:gdLst>
                  <a:gd name="T0" fmla="*/ 399 w 400"/>
                  <a:gd name="T1" fmla="*/ 16 h 17"/>
                  <a:gd name="T2" fmla="*/ 0 w 400"/>
                  <a:gd name="T3" fmla="*/ 2 h 17"/>
                  <a:gd name="T4" fmla="*/ 0 w 400"/>
                  <a:gd name="T5" fmla="*/ 2 h 17"/>
                  <a:gd name="T6" fmla="*/ 0 w 400"/>
                  <a:gd name="T7" fmla="*/ 2 h 17"/>
                  <a:gd name="T8" fmla="*/ 2 w 400"/>
                  <a:gd name="T9" fmla="*/ 2 h 17"/>
                  <a:gd name="T10" fmla="*/ 2 w 400"/>
                  <a:gd name="T11" fmla="*/ 2 h 17"/>
                  <a:gd name="T12" fmla="*/ 2 w 400"/>
                  <a:gd name="T13" fmla="*/ 2 h 17"/>
                  <a:gd name="T14" fmla="*/ 2 w 400"/>
                  <a:gd name="T15" fmla="*/ 0 h 17"/>
                  <a:gd name="T16" fmla="*/ 4 w 400"/>
                  <a:gd name="T17" fmla="*/ 0 h 17"/>
                  <a:gd name="T18" fmla="*/ 4 w 400"/>
                  <a:gd name="T19" fmla="*/ 0 h 17"/>
                  <a:gd name="T20" fmla="*/ 395 w 400"/>
                  <a:gd name="T21" fmla="*/ 13 h 17"/>
                  <a:gd name="T22" fmla="*/ 397 w 400"/>
                  <a:gd name="T23" fmla="*/ 13 h 17"/>
                  <a:gd name="T24" fmla="*/ 397 w 400"/>
                  <a:gd name="T25" fmla="*/ 16 h 17"/>
                  <a:gd name="T26" fmla="*/ 397 w 400"/>
                  <a:gd name="T27" fmla="*/ 16 h 17"/>
                  <a:gd name="T28" fmla="*/ 397 w 400"/>
                  <a:gd name="T29" fmla="*/ 16 h 17"/>
                  <a:gd name="T30" fmla="*/ 397 w 400"/>
                  <a:gd name="T31" fmla="*/ 16 h 17"/>
                  <a:gd name="T32" fmla="*/ 399 w 400"/>
                  <a:gd name="T33" fmla="*/ 16 h 17"/>
                  <a:gd name="T34" fmla="*/ 399 w 400"/>
                  <a:gd name="T35" fmla="*/ 16 h 17"/>
                  <a:gd name="T36" fmla="*/ 399 w 40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17"/>
                  <a:gd name="T59" fmla="*/ 400 w 40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17">
                    <a:moveTo>
                      <a:pt x="399" y="16"/>
                    </a:moveTo>
                    <a:lnTo>
                      <a:pt x="0" y="2"/>
                    </a:lnTo>
                    <a:lnTo>
                      <a:pt x="2" y="2"/>
                    </a:lnTo>
                    <a:lnTo>
                      <a:pt x="2" y="0"/>
                    </a:lnTo>
                    <a:lnTo>
                      <a:pt x="4" y="0"/>
                    </a:lnTo>
                    <a:lnTo>
                      <a:pt x="395" y="13"/>
                    </a:lnTo>
                    <a:lnTo>
                      <a:pt x="397" y="13"/>
                    </a:lnTo>
                    <a:lnTo>
                      <a:pt x="397" y="16"/>
                    </a:lnTo>
                    <a:lnTo>
                      <a:pt x="399" y="16"/>
                    </a:lnTo>
                  </a:path>
                </a:pathLst>
              </a:custGeom>
              <a:solidFill>
                <a:srgbClr val="9292FF"/>
              </a:solidFill>
              <a:ln w="9525" cap="rnd">
                <a:noFill/>
                <a:round/>
                <a:headEnd/>
                <a:tailEnd/>
              </a:ln>
            </p:spPr>
            <p:txBody>
              <a:bodyPr/>
              <a:lstStyle/>
              <a:p>
                <a:endParaRPr lang="es-ES"/>
              </a:p>
            </p:txBody>
          </p:sp>
          <p:sp>
            <p:nvSpPr>
              <p:cNvPr id="488" name="Freeform 483"/>
              <p:cNvSpPr>
                <a:spLocks noChangeAspect="1"/>
              </p:cNvSpPr>
              <p:nvPr/>
            </p:nvSpPr>
            <p:spPr bwMode="auto">
              <a:xfrm>
                <a:off x="3105662" y="4920412"/>
                <a:ext cx="237900" cy="9873"/>
              </a:xfrm>
              <a:custGeom>
                <a:avLst/>
                <a:gdLst>
                  <a:gd name="T0" fmla="*/ 391 w 392"/>
                  <a:gd name="T1" fmla="*/ 16 h 17"/>
                  <a:gd name="T2" fmla="*/ 0 w 392"/>
                  <a:gd name="T3" fmla="*/ 1 h 17"/>
                  <a:gd name="T4" fmla="*/ 0 w 392"/>
                  <a:gd name="T5" fmla="*/ 1 h 17"/>
                  <a:gd name="T6" fmla="*/ 0 w 392"/>
                  <a:gd name="T7" fmla="*/ 1 h 17"/>
                  <a:gd name="T8" fmla="*/ 2 w 392"/>
                  <a:gd name="T9" fmla="*/ 1 h 17"/>
                  <a:gd name="T10" fmla="*/ 2 w 392"/>
                  <a:gd name="T11" fmla="*/ 1 h 17"/>
                  <a:gd name="T12" fmla="*/ 2 w 392"/>
                  <a:gd name="T13" fmla="*/ 1 h 17"/>
                  <a:gd name="T14" fmla="*/ 2 w 392"/>
                  <a:gd name="T15" fmla="*/ 0 h 17"/>
                  <a:gd name="T16" fmla="*/ 4 w 392"/>
                  <a:gd name="T17" fmla="*/ 0 h 17"/>
                  <a:gd name="T18" fmla="*/ 4 w 392"/>
                  <a:gd name="T19" fmla="*/ 0 h 17"/>
                  <a:gd name="T20" fmla="*/ 389 w 392"/>
                  <a:gd name="T21" fmla="*/ 13 h 17"/>
                  <a:gd name="T22" fmla="*/ 389 w 392"/>
                  <a:gd name="T23" fmla="*/ 13 h 17"/>
                  <a:gd name="T24" fmla="*/ 389 w 392"/>
                  <a:gd name="T25" fmla="*/ 16 h 17"/>
                  <a:gd name="T26" fmla="*/ 391 w 392"/>
                  <a:gd name="T27" fmla="*/ 16 h 17"/>
                  <a:gd name="T28" fmla="*/ 391 w 392"/>
                  <a:gd name="T29" fmla="*/ 16 h 17"/>
                  <a:gd name="T30" fmla="*/ 391 w 392"/>
                  <a:gd name="T31" fmla="*/ 16 h 17"/>
                  <a:gd name="T32" fmla="*/ 391 w 392"/>
                  <a:gd name="T33" fmla="*/ 16 h 17"/>
                  <a:gd name="T34" fmla="*/ 391 w 392"/>
                  <a:gd name="T35" fmla="*/ 16 h 17"/>
                  <a:gd name="T36" fmla="*/ 391 w 39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2"/>
                  <a:gd name="T58" fmla="*/ 0 h 17"/>
                  <a:gd name="T59" fmla="*/ 392 w 39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2" h="17">
                    <a:moveTo>
                      <a:pt x="391" y="16"/>
                    </a:moveTo>
                    <a:lnTo>
                      <a:pt x="0" y="1"/>
                    </a:lnTo>
                    <a:lnTo>
                      <a:pt x="2" y="1"/>
                    </a:lnTo>
                    <a:lnTo>
                      <a:pt x="2" y="0"/>
                    </a:lnTo>
                    <a:lnTo>
                      <a:pt x="4" y="0"/>
                    </a:lnTo>
                    <a:lnTo>
                      <a:pt x="389" y="13"/>
                    </a:lnTo>
                    <a:lnTo>
                      <a:pt x="389" y="16"/>
                    </a:lnTo>
                    <a:lnTo>
                      <a:pt x="391" y="16"/>
                    </a:lnTo>
                  </a:path>
                </a:pathLst>
              </a:custGeom>
              <a:solidFill>
                <a:srgbClr val="9292FF"/>
              </a:solidFill>
              <a:ln w="9525" cap="rnd">
                <a:noFill/>
                <a:round/>
                <a:headEnd/>
                <a:tailEnd/>
              </a:ln>
            </p:spPr>
            <p:txBody>
              <a:bodyPr/>
              <a:lstStyle/>
              <a:p>
                <a:endParaRPr lang="es-ES"/>
              </a:p>
            </p:txBody>
          </p:sp>
          <p:sp>
            <p:nvSpPr>
              <p:cNvPr id="489" name="Freeform 484"/>
              <p:cNvSpPr>
                <a:spLocks noChangeAspect="1"/>
              </p:cNvSpPr>
              <p:nvPr/>
            </p:nvSpPr>
            <p:spPr bwMode="auto">
              <a:xfrm>
                <a:off x="3108089" y="4919250"/>
                <a:ext cx="234259" cy="9873"/>
              </a:xfrm>
              <a:custGeom>
                <a:avLst/>
                <a:gdLst>
                  <a:gd name="T0" fmla="*/ 385 w 386"/>
                  <a:gd name="T1" fmla="*/ 16 h 17"/>
                  <a:gd name="T2" fmla="*/ 0 w 386"/>
                  <a:gd name="T3" fmla="*/ 2 h 17"/>
                  <a:gd name="T4" fmla="*/ 0 w 386"/>
                  <a:gd name="T5" fmla="*/ 2 h 17"/>
                  <a:gd name="T6" fmla="*/ 0 w 386"/>
                  <a:gd name="T7" fmla="*/ 2 h 17"/>
                  <a:gd name="T8" fmla="*/ 2 w 386"/>
                  <a:gd name="T9" fmla="*/ 2 h 17"/>
                  <a:gd name="T10" fmla="*/ 2 w 386"/>
                  <a:gd name="T11" fmla="*/ 2 h 17"/>
                  <a:gd name="T12" fmla="*/ 2 w 386"/>
                  <a:gd name="T13" fmla="*/ 2 h 17"/>
                  <a:gd name="T14" fmla="*/ 2 w 386"/>
                  <a:gd name="T15" fmla="*/ 0 h 17"/>
                  <a:gd name="T16" fmla="*/ 4 w 386"/>
                  <a:gd name="T17" fmla="*/ 0 h 17"/>
                  <a:gd name="T18" fmla="*/ 4 w 386"/>
                  <a:gd name="T19" fmla="*/ 0 h 17"/>
                  <a:gd name="T20" fmla="*/ 381 w 386"/>
                  <a:gd name="T21" fmla="*/ 13 h 17"/>
                  <a:gd name="T22" fmla="*/ 383 w 386"/>
                  <a:gd name="T23" fmla="*/ 13 h 17"/>
                  <a:gd name="T24" fmla="*/ 383 w 386"/>
                  <a:gd name="T25" fmla="*/ 13 h 17"/>
                  <a:gd name="T26" fmla="*/ 383 w 386"/>
                  <a:gd name="T27" fmla="*/ 16 h 17"/>
                  <a:gd name="T28" fmla="*/ 383 w 386"/>
                  <a:gd name="T29" fmla="*/ 16 h 17"/>
                  <a:gd name="T30" fmla="*/ 383 w 386"/>
                  <a:gd name="T31" fmla="*/ 16 h 17"/>
                  <a:gd name="T32" fmla="*/ 385 w 386"/>
                  <a:gd name="T33" fmla="*/ 16 h 17"/>
                  <a:gd name="T34" fmla="*/ 385 w 386"/>
                  <a:gd name="T35" fmla="*/ 16 h 17"/>
                  <a:gd name="T36" fmla="*/ 385 w 38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6"/>
                  <a:gd name="T58" fmla="*/ 0 h 17"/>
                  <a:gd name="T59" fmla="*/ 386 w 38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6" h="17">
                    <a:moveTo>
                      <a:pt x="385" y="16"/>
                    </a:moveTo>
                    <a:lnTo>
                      <a:pt x="0" y="2"/>
                    </a:lnTo>
                    <a:lnTo>
                      <a:pt x="2" y="2"/>
                    </a:lnTo>
                    <a:lnTo>
                      <a:pt x="2" y="0"/>
                    </a:lnTo>
                    <a:lnTo>
                      <a:pt x="4" y="0"/>
                    </a:lnTo>
                    <a:lnTo>
                      <a:pt x="381" y="13"/>
                    </a:lnTo>
                    <a:lnTo>
                      <a:pt x="383" y="13"/>
                    </a:lnTo>
                    <a:lnTo>
                      <a:pt x="383" y="16"/>
                    </a:lnTo>
                    <a:lnTo>
                      <a:pt x="385" y="16"/>
                    </a:lnTo>
                  </a:path>
                </a:pathLst>
              </a:custGeom>
              <a:solidFill>
                <a:srgbClr val="9292FF"/>
              </a:solidFill>
              <a:ln w="9525" cap="rnd">
                <a:noFill/>
                <a:round/>
                <a:headEnd/>
                <a:tailEnd/>
              </a:ln>
            </p:spPr>
            <p:txBody>
              <a:bodyPr/>
              <a:lstStyle/>
              <a:p>
                <a:endParaRPr lang="es-ES"/>
              </a:p>
            </p:txBody>
          </p:sp>
          <p:sp>
            <p:nvSpPr>
              <p:cNvPr id="490" name="Freeform 485"/>
              <p:cNvSpPr>
                <a:spLocks noChangeAspect="1"/>
              </p:cNvSpPr>
              <p:nvPr/>
            </p:nvSpPr>
            <p:spPr bwMode="auto">
              <a:xfrm>
                <a:off x="3110517" y="4918089"/>
                <a:ext cx="229404" cy="9873"/>
              </a:xfrm>
              <a:custGeom>
                <a:avLst/>
                <a:gdLst>
                  <a:gd name="T0" fmla="*/ 377 w 378"/>
                  <a:gd name="T1" fmla="*/ 16 h 17"/>
                  <a:gd name="T2" fmla="*/ 0 w 378"/>
                  <a:gd name="T3" fmla="*/ 2 h 17"/>
                  <a:gd name="T4" fmla="*/ 0 w 378"/>
                  <a:gd name="T5" fmla="*/ 2 h 17"/>
                  <a:gd name="T6" fmla="*/ 0 w 378"/>
                  <a:gd name="T7" fmla="*/ 2 h 17"/>
                  <a:gd name="T8" fmla="*/ 1 w 378"/>
                  <a:gd name="T9" fmla="*/ 2 h 17"/>
                  <a:gd name="T10" fmla="*/ 1 w 378"/>
                  <a:gd name="T11" fmla="*/ 2 h 17"/>
                  <a:gd name="T12" fmla="*/ 1 w 378"/>
                  <a:gd name="T13" fmla="*/ 2 h 17"/>
                  <a:gd name="T14" fmla="*/ 1 w 378"/>
                  <a:gd name="T15" fmla="*/ 2 h 17"/>
                  <a:gd name="T16" fmla="*/ 3 w 378"/>
                  <a:gd name="T17" fmla="*/ 0 h 17"/>
                  <a:gd name="T18" fmla="*/ 3 w 378"/>
                  <a:gd name="T19" fmla="*/ 0 h 17"/>
                  <a:gd name="T20" fmla="*/ 376 w 378"/>
                  <a:gd name="T21" fmla="*/ 13 h 17"/>
                  <a:gd name="T22" fmla="*/ 376 w 378"/>
                  <a:gd name="T23" fmla="*/ 13 h 17"/>
                  <a:gd name="T24" fmla="*/ 376 w 378"/>
                  <a:gd name="T25" fmla="*/ 13 h 17"/>
                  <a:gd name="T26" fmla="*/ 376 w 378"/>
                  <a:gd name="T27" fmla="*/ 16 h 17"/>
                  <a:gd name="T28" fmla="*/ 377 w 378"/>
                  <a:gd name="T29" fmla="*/ 16 h 17"/>
                  <a:gd name="T30" fmla="*/ 377 w 378"/>
                  <a:gd name="T31" fmla="*/ 16 h 17"/>
                  <a:gd name="T32" fmla="*/ 377 w 378"/>
                  <a:gd name="T33" fmla="*/ 16 h 17"/>
                  <a:gd name="T34" fmla="*/ 377 w 378"/>
                  <a:gd name="T35" fmla="*/ 16 h 17"/>
                  <a:gd name="T36" fmla="*/ 377 w 37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8"/>
                  <a:gd name="T58" fmla="*/ 0 h 17"/>
                  <a:gd name="T59" fmla="*/ 378 w 37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8" h="17">
                    <a:moveTo>
                      <a:pt x="377" y="16"/>
                    </a:moveTo>
                    <a:lnTo>
                      <a:pt x="0" y="2"/>
                    </a:lnTo>
                    <a:lnTo>
                      <a:pt x="1" y="2"/>
                    </a:lnTo>
                    <a:lnTo>
                      <a:pt x="3" y="0"/>
                    </a:lnTo>
                    <a:lnTo>
                      <a:pt x="376" y="13"/>
                    </a:lnTo>
                    <a:lnTo>
                      <a:pt x="376" y="16"/>
                    </a:lnTo>
                    <a:lnTo>
                      <a:pt x="377" y="16"/>
                    </a:lnTo>
                  </a:path>
                </a:pathLst>
              </a:custGeom>
              <a:solidFill>
                <a:srgbClr val="9393FF"/>
              </a:solidFill>
              <a:ln w="9525" cap="rnd">
                <a:noFill/>
                <a:round/>
                <a:headEnd/>
                <a:tailEnd/>
              </a:ln>
            </p:spPr>
            <p:txBody>
              <a:bodyPr/>
              <a:lstStyle/>
              <a:p>
                <a:endParaRPr lang="es-ES"/>
              </a:p>
            </p:txBody>
          </p:sp>
          <p:sp>
            <p:nvSpPr>
              <p:cNvPr id="491" name="Freeform 486"/>
              <p:cNvSpPr>
                <a:spLocks noChangeAspect="1"/>
              </p:cNvSpPr>
              <p:nvPr/>
            </p:nvSpPr>
            <p:spPr bwMode="auto">
              <a:xfrm>
                <a:off x="3112338" y="4916927"/>
                <a:ext cx="226976" cy="9873"/>
              </a:xfrm>
              <a:custGeom>
                <a:avLst/>
                <a:gdLst>
                  <a:gd name="T0" fmla="*/ 373 w 374"/>
                  <a:gd name="T1" fmla="*/ 16 h 17"/>
                  <a:gd name="T2" fmla="*/ 0 w 374"/>
                  <a:gd name="T3" fmla="*/ 2 h 17"/>
                  <a:gd name="T4" fmla="*/ 0 w 374"/>
                  <a:gd name="T5" fmla="*/ 2 h 17"/>
                  <a:gd name="T6" fmla="*/ 0 w 374"/>
                  <a:gd name="T7" fmla="*/ 2 h 17"/>
                  <a:gd name="T8" fmla="*/ 2 w 374"/>
                  <a:gd name="T9" fmla="*/ 2 h 17"/>
                  <a:gd name="T10" fmla="*/ 2 w 374"/>
                  <a:gd name="T11" fmla="*/ 2 h 17"/>
                  <a:gd name="T12" fmla="*/ 2 w 374"/>
                  <a:gd name="T13" fmla="*/ 2 h 17"/>
                  <a:gd name="T14" fmla="*/ 2 w 374"/>
                  <a:gd name="T15" fmla="*/ 2 h 17"/>
                  <a:gd name="T16" fmla="*/ 4 w 374"/>
                  <a:gd name="T17" fmla="*/ 0 h 17"/>
                  <a:gd name="T18" fmla="*/ 4 w 374"/>
                  <a:gd name="T19" fmla="*/ 0 h 17"/>
                  <a:gd name="T20" fmla="*/ 369 w 374"/>
                  <a:gd name="T21" fmla="*/ 13 h 17"/>
                  <a:gd name="T22" fmla="*/ 369 w 374"/>
                  <a:gd name="T23" fmla="*/ 13 h 17"/>
                  <a:gd name="T24" fmla="*/ 371 w 374"/>
                  <a:gd name="T25" fmla="*/ 13 h 17"/>
                  <a:gd name="T26" fmla="*/ 371 w 374"/>
                  <a:gd name="T27" fmla="*/ 16 h 17"/>
                  <a:gd name="T28" fmla="*/ 371 w 374"/>
                  <a:gd name="T29" fmla="*/ 16 h 17"/>
                  <a:gd name="T30" fmla="*/ 371 w 374"/>
                  <a:gd name="T31" fmla="*/ 16 h 17"/>
                  <a:gd name="T32" fmla="*/ 371 w 374"/>
                  <a:gd name="T33" fmla="*/ 16 h 17"/>
                  <a:gd name="T34" fmla="*/ 373 w 374"/>
                  <a:gd name="T35" fmla="*/ 16 h 17"/>
                  <a:gd name="T36" fmla="*/ 373 w 374"/>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17"/>
                  <a:gd name="T59" fmla="*/ 374 w 37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17">
                    <a:moveTo>
                      <a:pt x="373" y="16"/>
                    </a:moveTo>
                    <a:lnTo>
                      <a:pt x="0" y="2"/>
                    </a:lnTo>
                    <a:lnTo>
                      <a:pt x="2" y="2"/>
                    </a:lnTo>
                    <a:lnTo>
                      <a:pt x="4" y="0"/>
                    </a:lnTo>
                    <a:lnTo>
                      <a:pt x="369" y="13"/>
                    </a:lnTo>
                    <a:lnTo>
                      <a:pt x="371" y="13"/>
                    </a:lnTo>
                    <a:lnTo>
                      <a:pt x="371" y="16"/>
                    </a:lnTo>
                    <a:lnTo>
                      <a:pt x="373" y="16"/>
                    </a:lnTo>
                  </a:path>
                </a:pathLst>
              </a:custGeom>
              <a:solidFill>
                <a:srgbClr val="9393FF"/>
              </a:solidFill>
              <a:ln w="9525" cap="rnd">
                <a:noFill/>
                <a:round/>
                <a:headEnd/>
                <a:tailEnd/>
              </a:ln>
            </p:spPr>
            <p:txBody>
              <a:bodyPr/>
              <a:lstStyle/>
              <a:p>
                <a:endParaRPr lang="es-ES"/>
              </a:p>
            </p:txBody>
          </p:sp>
          <p:sp>
            <p:nvSpPr>
              <p:cNvPr id="492" name="Freeform 487"/>
              <p:cNvSpPr>
                <a:spLocks noChangeAspect="1"/>
              </p:cNvSpPr>
              <p:nvPr/>
            </p:nvSpPr>
            <p:spPr bwMode="auto">
              <a:xfrm>
                <a:off x="3114765" y="4915765"/>
                <a:ext cx="222121" cy="9873"/>
              </a:xfrm>
              <a:custGeom>
                <a:avLst/>
                <a:gdLst>
                  <a:gd name="T0" fmla="*/ 365 w 366"/>
                  <a:gd name="T1" fmla="*/ 16 h 17"/>
                  <a:gd name="T2" fmla="*/ 0 w 366"/>
                  <a:gd name="T3" fmla="*/ 2 h 17"/>
                  <a:gd name="T4" fmla="*/ 0 w 366"/>
                  <a:gd name="T5" fmla="*/ 2 h 17"/>
                  <a:gd name="T6" fmla="*/ 2 w 366"/>
                  <a:gd name="T7" fmla="*/ 2 h 17"/>
                  <a:gd name="T8" fmla="*/ 2 w 366"/>
                  <a:gd name="T9" fmla="*/ 2 h 17"/>
                  <a:gd name="T10" fmla="*/ 2 w 366"/>
                  <a:gd name="T11" fmla="*/ 2 h 17"/>
                  <a:gd name="T12" fmla="*/ 2 w 366"/>
                  <a:gd name="T13" fmla="*/ 2 h 17"/>
                  <a:gd name="T14" fmla="*/ 4 w 366"/>
                  <a:gd name="T15" fmla="*/ 2 h 17"/>
                  <a:gd name="T16" fmla="*/ 4 w 366"/>
                  <a:gd name="T17" fmla="*/ 2 h 17"/>
                  <a:gd name="T18" fmla="*/ 4 w 366"/>
                  <a:gd name="T19" fmla="*/ 0 h 17"/>
                  <a:gd name="T20" fmla="*/ 361 w 366"/>
                  <a:gd name="T21" fmla="*/ 13 h 17"/>
                  <a:gd name="T22" fmla="*/ 363 w 366"/>
                  <a:gd name="T23" fmla="*/ 13 h 17"/>
                  <a:gd name="T24" fmla="*/ 363 w 366"/>
                  <a:gd name="T25" fmla="*/ 13 h 17"/>
                  <a:gd name="T26" fmla="*/ 363 w 366"/>
                  <a:gd name="T27" fmla="*/ 13 h 17"/>
                  <a:gd name="T28" fmla="*/ 363 w 366"/>
                  <a:gd name="T29" fmla="*/ 16 h 17"/>
                  <a:gd name="T30" fmla="*/ 365 w 366"/>
                  <a:gd name="T31" fmla="*/ 16 h 17"/>
                  <a:gd name="T32" fmla="*/ 365 w 366"/>
                  <a:gd name="T33" fmla="*/ 16 h 17"/>
                  <a:gd name="T34" fmla="*/ 365 w 366"/>
                  <a:gd name="T35" fmla="*/ 16 h 17"/>
                  <a:gd name="T36" fmla="*/ 365 w 36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6"/>
                  <a:gd name="T58" fmla="*/ 0 h 17"/>
                  <a:gd name="T59" fmla="*/ 366 w 36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6" h="17">
                    <a:moveTo>
                      <a:pt x="365" y="16"/>
                    </a:moveTo>
                    <a:lnTo>
                      <a:pt x="0" y="2"/>
                    </a:lnTo>
                    <a:lnTo>
                      <a:pt x="2" y="2"/>
                    </a:lnTo>
                    <a:lnTo>
                      <a:pt x="4" y="2"/>
                    </a:lnTo>
                    <a:lnTo>
                      <a:pt x="4" y="0"/>
                    </a:lnTo>
                    <a:lnTo>
                      <a:pt x="361" y="13"/>
                    </a:lnTo>
                    <a:lnTo>
                      <a:pt x="363" y="13"/>
                    </a:lnTo>
                    <a:lnTo>
                      <a:pt x="363" y="16"/>
                    </a:lnTo>
                    <a:lnTo>
                      <a:pt x="365" y="16"/>
                    </a:lnTo>
                  </a:path>
                </a:pathLst>
              </a:custGeom>
              <a:solidFill>
                <a:srgbClr val="9393FF"/>
              </a:solidFill>
              <a:ln w="9525" cap="rnd">
                <a:noFill/>
                <a:round/>
                <a:headEnd/>
                <a:tailEnd/>
              </a:ln>
            </p:spPr>
            <p:txBody>
              <a:bodyPr/>
              <a:lstStyle/>
              <a:p>
                <a:endParaRPr lang="es-ES"/>
              </a:p>
            </p:txBody>
          </p:sp>
          <p:sp>
            <p:nvSpPr>
              <p:cNvPr id="493" name="Freeform 488"/>
              <p:cNvSpPr>
                <a:spLocks noChangeAspect="1"/>
              </p:cNvSpPr>
              <p:nvPr/>
            </p:nvSpPr>
            <p:spPr bwMode="auto">
              <a:xfrm>
                <a:off x="3117193" y="4914604"/>
                <a:ext cx="217266" cy="9873"/>
              </a:xfrm>
              <a:custGeom>
                <a:avLst/>
                <a:gdLst>
                  <a:gd name="T0" fmla="*/ 357 w 358"/>
                  <a:gd name="T1" fmla="*/ 16 h 17"/>
                  <a:gd name="T2" fmla="*/ 0 w 358"/>
                  <a:gd name="T3" fmla="*/ 2 h 17"/>
                  <a:gd name="T4" fmla="*/ 0 w 358"/>
                  <a:gd name="T5" fmla="*/ 2 h 17"/>
                  <a:gd name="T6" fmla="*/ 2 w 358"/>
                  <a:gd name="T7" fmla="*/ 2 h 17"/>
                  <a:gd name="T8" fmla="*/ 2 w 358"/>
                  <a:gd name="T9" fmla="*/ 2 h 17"/>
                  <a:gd name="T10" fmla="*/ 2 w 358"/>
                  <a:gd name="T11" fmla="*/ 2 h 17"/>
                  <a:gd name="T12" fmla="*/ 4 w 358"/>
                  <a:gd name="T13" fmla="*/ 2 h 17"/>
                  <a:gd name="T14" fmla="*/ 4 w 358"/>
                  <a:gd name="T15" fmla="*/ 2 h 17"/>
                  <a:gd name="T16" fmla="*/ 4 w 358"/>
                  <a:gd name="T17" fmla="*/ 2 h 17"/>
                  <a:gd name="T18" fmla="*/ 4 w 358"/>
                  <a:gd name="T19" fmla="*/ 0 h 17"/>
                  <a:gd name="T20" fmla="*/ 355 w 358"/>
                  <a:gd name="T21" fmla="*/ 14 h 17"/>
                  <a:gd name="T22" fmla="*/ 355 w 358"/>
                  <a:gd name="T23" fmla="*/ 14 h 17"/>
                  <a:gd name="T24" fmla="*/ 355 w 358"/>
                  <a:gd name="T25" fmla="*/ 14 h 17"/>
                  <a:gd name="T26" fmla="*/ 355 w 358"/>
                  <a:gd name="T27" fmla="*/ 14 h 17"/>
                  <a:gd name="T28" fmla="*/ 357 w 358"/>
                  <a:gd name="T29" fmla="*/ 16 h 17"/>
                  <a:gd name="T30" fmla="*/ 357 w 358"/>
                  <a:gd name="T31" fmla="*/ 16 h 17"/>
                  <a:gd name="T32" fmla="*/ 357 w 358"/>
                  <a:gd name="T33" fmla="*/ 16 h 17"/>
                  <a:gd name="T34" fmla="*/ 357 w 358"/>
                  <a:gd name="T35" fmla="*/ 16 h 17"/>
                  <a:gd name="T36" fmla="*/ 357 w 35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8"/>
                  <a:gd name="T58" fmla="*/ 0 h 17"/>
                  <a:gd name="T59" fmla="*/ 358 w 35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8" h="17">
                    <a:moveTo>
                      <a:pt x="357" y="16"/>
                    </a:moveTo>
                    <a:lnTo>
                      <a:pt x="0" y="2"/>
                    </a:lnTo>
                    <a:lnTo>
                      <a:pt x="2" y="2"/>
                    </a:lnTo>
                    <a:lnTo>
                      <a:pt x="4" y="2"/>
                    </a:lnTo>
                    <a:lnTo>
                      <a:pt x="4" y="0"/>
                    </a:lnTo>
                    <a:lnTo>
                      <a:pt x="355" y="14"/>
                    </a:lnTo>
                    <a:lnTo>
                      <a:pt x="357" y="16"/>
                    </a:lnTo>
                  </a:path>
                </a:pathLst>
              </a:custGeom>
              <a:solidFill>
                <a:srgbClr val="9393FF"/>
              </a:solidFill>
              <a:ln w="9525" cap="rnd">
                <a:noFill/>
                <a:round/>
                <a:headEnd/>
                <a:tailEnd/>
              </a:ln>
            </p:spPr>
            <p:txBody>
              <a:bodyPr/>
              <a:lstStyle/>
              <a:p>
                <a:endParaRPr lang="es-ES"/>
              </a:p>
            </p:txBody>
          </p:sp>
          <p:sp>
            <p:nvSpPr>
              <p:cNvPr id="494" name="Freeform 489"/>
              <p:cNvSpPr>
                <a:spLocks noChangeAspect="1"/>
              </p:cNvSpPr>
              <p:nvPr/>
            </p:nvSpPr>
            <p:spPr bwMode="auto">
              <a:xfrm>
                <a:off x="3119620" y="4914604"/>
                <a:ext cx="213625" cy="9873"/>
              </a:xfrm>
              <a:custGeom>
                <a:avLst/>
                <a:gdLst>
                  <a:gd name="T0" fmla="*/ 351 w 352"/>
                  <a:gd name="T1" fmla="*/ 16 h 17"/>
                  <a:gd name="T2" fmla="*/ 0 w 352"/>
                  <a:gd name="T3" fmla="*/ 0 h 17"/>
                  <a:gd name="T4" fmla="*/ 2 w 352"/>
                  <a:gd name="T5" fmla="*/ 0 h 17"/>
                  <a:gd name="T6" fmla="*/ 2 w 352"/>
                  <a:gd name="T7" fmla="*/ 0 h 17"/>
                  <a:gd name="T8" fmla="*/ 2 w 352"/>
                  <a:gd name="T9" fmla="*/ 0 h 17"/>
                  <a:gd name="T10" fmla="*/ 4 w 352"/>
                  <a:gd name="T11" fmla="*/ 0 h 17"/>
                  <a:gd name="T12" fmla="*/ 4 w 352"/>
                  <a:gd name="T13" fmla="*/ 0 h 17"/>
                  <a:gd name="T14" fmla="*/ 4 w 352"/>
                  <a:gd name="T15" fmla="*/ 0 h 17"/>
                  <a:gd name="T16" fmla="*/ 4 w 352"/>
                  <a:gd name="T17" fmla="*/ 0 h 17"/>
                  <a:gd name="T18" fmla="*/ 6 w 352"/>
                  <a:gd name="T19" fmla="*/ 0 h 17"/>
                  <a:gd name="T20" fmla="*/ 347 w 352"/>
                  <a:gd name="T21" fmla="*/ 12 h 17"/>
                  <a:gd name="T22" fmla="*/ 347 w 352"/>
                  <a:gd name="T23" fmla="*/ 12 h 17"/>
                  <a:gd name="T24" fmla="*/ 347 w 352"/>
                  <a:gd name="T25" fmla="*/ 12 h 17"/>
                  <a:gd name="T26" fmla="*/ 349 w 352"/>
                  <a:gd name="T27" fmla="*/ 12 h 17"/>
                  <a:gd name="T28" fmla="*/ 349 w 352"/>
                  <a:gd name="T29" fmla="*/ 16 h 17"/>
                  <a:gd name="T30" fmla="*/ 349 w 352"/>
                  <a:gd name="T31" fmla="*/ 16 h 17"/>
                  <a:gd name="T32" fmla="*/ 349 w 352"/>
                  <a:gd name="T33" fmla="*/ 16 h 17"/>
                  <a:gd name="T34" fmla="*/ 349 w 352"/>
                  <a:gd name="T35" fmla="*/ 16 h 17"/>
                  <a:gd name="T36" fmla="*/ 351 w 35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2"/>
                  <a:gd name="T58" fmla="*/ 0 h 17"/>
                  <a:gd name="T59" fmla="*/ 352 w 35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2" h="17">
                    <a:moveTo>
                      <a:pt x="351" y="16"/>
                    </a:moveTo>
                    <a:lnTo>
                      <a:pt x="0" y="0"/>
                    </a:lnTo>
                    <a:lnTo>
                      <a:pt x="2" y="0"/>
                    </a:lnTo>
                    <a:lnTo>
                      <a:pt x="4" y="0"/>
                    </a:lnTo>
                    <a:lnTo>
                      <a:pt x="6" y="0"/>
                    </a:lnTo>
                    <a:lnTo>
                      <a:pt x="347" y="12"/>
                    </a:lnTo>
                    <a:lnTo>
                      <a:pt x="349" y="12"/>
                    </a:lnTo>
                    <a:lnTo>
                      <a:pt x="349" y="16"/>
                    </a:lnTo>
                    <a:lnTo>
                      <a:pt x="351" y="16"/>
                    </a:lnTo>
                  </a:path>
                </a:pathLst>
              </a:custGeom>
              <a:solidFill>
                <a:srgbClr val="9393FF"/>
              </a:solidFill>
              <a:ln w="9525" cap="rnd">
                <a:noFill/>
                <a:round/>
                <a:headEnd/>
                <a:tailEnd/>
              </a:ln>
            </p:spPr>
            <p:txBody>
              <a:bodyPr/>
              <a:lstStyle/>
              <a:p>
                <a:endParaRPr lang="es-ES"/>
              </a:p>
            </p:txBody>
          </p:sp>
          <p:sp>
            <p:nvSpPr>
              <p:cNvPr id="495" name="Freeform 490"/>
              <p:cNvSpPr>
                <a:spLocks noChangeAspect="1"/>
              </p:cNvSpPr>
              <p:nvPr/>
            </p:nvSpPr>
            <p:spPr bwMode="auto">
              <a:xfrm>
                <a:off x="3123262" y="4913442"/>
                <a:ext cx="207556" cy="9873"/>
              </a:xfrm>
              <a:custGeom>
                <a:avLst/>
                <a:gdLst>
                  <a:gd name="T0" fmla="*/ 341 w 342"/>
                  <a:gd name="T1" fmla="*/ 16 h 17"/>
                  <a:gd name="T2" fmla="*/ 0 w 342"/>
                  <a:gd name="T3" fmla="*/ 3 h 17"/>
                  <a:gd name="T4" fmla="*/ 0 w 342"/>
                  <a:gd name="T5" fmla="*/ 0 h 17"/>
                  <a:gd name="T6" fmla="*/ 0 w 342"/>
                  <a:gd name="T7" fmla="*/ 0 h 17"/>
                  <a:gd name="T8" fmla="*/ 1 w 342"/>
                  <a:gd name="T9" fmla="*/ 0 h 17"/>
                  <a:gd name="T10" fmla="*/ 1 w 342"/>
                  <a:gd name="T11" fmla="*/ 0 h 17"/>
                  <a:gd name="T12" fmla="*/ 1 w 342"/>
                  <a:gd name="T13" fmla="*/ 0 h 17"/>
                  <a:gd name="T14" fmla="*/ 3 w 342"/>
                  <a:gd name="T15" fmla="*/ 0 h 17"/>
                  <a:gd name="T16" fmla="*/ 3 w 342"/>
                  <a:gd name="T17" fmla="*/ 0 h 17"/>
                  <a:gd name="T18" fmla="*/ 3 w 342"/>
                  <a:gd name="T19" fmla="*/ 0 h 17"/>
                  <a:gd name="T20" fmla="*/ 337 w 342"/>
                  <a:gd name="T21" fmla="*/ 12 h 17"/>
                  <a:gd name="T22" fmla="*/ 337 w 342"/>
                  <a:gd name="T23" fmla="*/ 12 h 17"/>
                  <a:gd name="T24" fmla="*/ 337 w 342"/>
                  <a:gd name="T25" fmla="*/ 12 h 17"/>
                  <a:gd name="T26" fmla="*/ 339 w 342"/>
                  <a:gd name="T27" fmla="*/ 12 h 17"/>
                  <a:gd name="T28" fmla="*/ 339 w 342"/>
                  <a:gd name="T29" fmla="*/ 12 h 17"/>
                  <a:gd name="T30" fmla="*/ 339 w 342"/>
                  <a:gd name="T31" fmla="*/ 16 h 17"/>
                  <a:gd name="T32" fmla="*/ 339 w 342"/>
                  <a:gd name="T33" fmla="*/ 16 h 17"/>
                  <a:gd name="T34" fmla="*/ 341 w 342"/>
                  <a:gd name="T35" fmla="*/ 16 h 17"/>
                  <a:gd name="T36" fmla="*/ 341 w 34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2"/>
                  <a:gd name="T58" fmla="*/ 0 h 17"/>
                  <a:gd name="T59" fmla="*/ 342 w 34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2" h="17">
                    <a:moveTo>
                      <a:pt x="341" y="16"/>
                    </a:moveTo>
                    <a:lnTo>
                      <a:pt x="0" y="3"/>
                    </a:lnTo>
                    <a:lnTo>
                      <a:pt x="0" y="0"/>
                    </a:lnTo>
                    <a:lnTo>
                      <a:pt x="1" y="0"/>
                    </a:lnTo>
                    <a:lnTo>
                      <a:pt x="3" y="0"/>
                    </a:lnTo>
                    <a:lnTo>
                      <a:pt x="337" y="12"/>
                    </a:lnTo>
                    <a:lnTo>
                      <a:pt x="339" y="12"/>
                    </a:lnTo>
                    <a:lnTo>
                      <a:pt x="339" y="16"/>
                    </a:lnTo>
                    <a:lnTo>
                      <a:pt x="341" y="16"/>
                    </a:lnTo>
                  </a:path>
                </a:pathLst>
              </a:custGeom>
              <a:solidFill>
                <a:srgbClr val="9494FF"/>
              </a:solidFill>
              <a:ln w="9525" cap="rnd">
                <a:noFill/>
                <a:round/>
                <a:headEnd/>
                <a:tailEnd/>
              </a:ln>
            </p:spPr>
            <p:txBody>
              <a:bodyPr/>
              <a:lstStyle/>
              <a:p>
                <a:endParaRPr lang="es-ES"/>
              </a:p>
            </p:txBody>
          </p:sp>
          <p:sp>
            <p:nvSpPr>
              <p:cNvPr id="496" name="Freeform 491"/>
              <p:cNvSpPr>
                <a:spLocks noChangeAspect="1"/>
              </p:cNvSpPr>
              <p:nvPr/>
            </p:nvSpPr>
            <p:spPr bwMode="auto">
              <a:xfrm>
                <a:off x="3125082" y="4912281"/>
                <a:ext cx="203308" cy="9873"/>
              </a:xfrm>
              <a:custGeom>
                <a:avLst/>
                <a:gdLst>
                  <a:gd name="T0" fmla="*/ 334 w 335"/>
                  <a:gd name="T1" fmla="*/ 16 h 17"/>
                  <a:gd name="T2" fmla="*/ 0 w 335"/>
                  <a:gd name="T3" fmla="*/ 3 h 17"/>
                  <a:gd name="T4" fmla="*/ 0 w 335"/>
                  <a:gd name="T5" fmla="*/ 0 h 17"/>
                  <a:gd name="T6" fmla="*/ 2 w 335"/>
                  <a:gd name="T7" fmla="*/ 0 h 17"/>
                  <a:gd name="T8" fmla="*/ 2 w 335"/>
                  <a:gd name="T9" fmla="*/ 0 h 17"/>
                  <a:gd name="T10" fmla="*/ 2 w 335"/>
                  <a:gd name="T11" fmla="*/ 0 h 17"/>
                  <a:gd name="T12" fmla="*/ 4 w 335"/>
                  <a:gd name="T13" fmla="*/ 0 h 17"/>
                  <a:gd name="T14" fmla="*/ 4 w 335"/>
                  <a:gd name="T15" fmla="*/ 0 h 17"/>
                  <a:gd name="T16" fmla="*/ 4 w 335"/>
                  <a:gd name="T17" fmla="*/ 0 h 17"/>
                  <a:gd name="T18" fmla="*/ 6 w 335"/>
                  <a:gd name="T19" fmla="*/ 0 h 17"/>
                  <a:gd name="T20" fmla="*/ 331 w 335"/>
                  <a:gd name="T21" fmla="*/ 12 h 17"/>
                  <a:gd name="T22" fmla="*/ 331 w 335"/>
                  <a:gd name="T23" fmla="*/ 12 h 17"/>
                  <a:gd name="T24" fmla="*/ 332 w 335"/>
                  <a:gd name="T25" fmla="*/ 12 h 17"/>
                  <a:gd name="T26" fmla="*/ 332 w 335"/>
                  <a:gd name="T27" fmla="*/ 12 h 17"/>
                  <a:gd name="T28" fmla="*/ 332 w 335"/>
                  <a:gd name="T29" fmla="*/ 12 h 17"/>
                  <a:gd name="T30" fmla="*/ 332 w 335"/>
                  <a:gd name="T31" fmla="*/ 16 h 17"/>
                  <a:gd name="T32" fmla="*/ 334 w 335"/>
                  <a:gd name="T33" fmla="*/ 16 h 17"/>
                  <a:gd name="T34" fmla="*/ 334 w 335"/>
                  <a:gd name="T35" fmla="*/ 16 h 17"/>
                  <a:gd name="T36" fmla="*/ 334 w 335"/>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5"/>
                  <a:gd name="T58" fmla="*/ 0 h 17"/>
                  <a:gd name="T59" fmla="*/ 335 w 33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5" h="17">
                    <a:moveTo>
                      <a:pt x="334" y="16"/>
                    </a:moveTo>
                    <a:lnTo>
                      <a:pt x="0" y="3"/>
                    </a:lnTo>
                    <a:lnTo>
                      <a:pt x="0" y="0"/>
                    </a:lnTo>
                    <a:lnTo>
                      <a:pt x="2" y="0"/>
                    </a:lnTo>
                    <a:lnTo>
                      <a:pt x="4" y="0"/>
                    </a:lnTo>
                    <a:lnTo>
                      <a:pt x="6" y="0"/>
                    </a:lnTo>
                    <a:lnTo>
                      <a:pt x="331" y="12"/>
                    </a:lnTo>
                    <a:lnTo>
                      <a:pt x="332" y="12"/>
                    </a:lnTo>
                    <a:lnTo>
                      <a:pt x="332" y="16"/>
                    </a:lnTo>
                    <a:lnTo>
                      <a:pt x="334" y="16"/>
                    </a:lnTo>
                  </a:path>
                </a:pathLst>
              </a:custGeom>
              <a:solidFill>
                <a:srgbClr val="9494FF"/>
              </a:solidFill>
              <a:ln w="9525" cap="rnd">
                <a:noFill/>
                <a:round/>
                <a:headEnd/>
                <a:tailEnd/>
              </a:ln>
            </p:spPr>
            <p:txBody>
              <a:bodyPr/>
              <a:lstStyle/>
              <a:p>
                <a:endParaRPr lang="es-ES"/>
              </a:p>
            </p:txBody>
          </p:sp>
          <p:sp>
            <p:nvSpPr>
              <p:cNvPr id="497" name="Freeform 492"/>
              <p:cNvSpPr>
                <a:spLocks noChangeAspect="1"/>
              </p:cNvSpPr>
              <p:nvPr/>
            </p:nvSpPr>
            <p:spPr bwMode="auto">
              <a:xfrm>
                <a:off x="3128724" y="4911119"/>
                <a:ext cx="197846" cy="9873"/>
              </a:xfrm>
              <a:custGeom>
                <a:avLst/>
                <a:gdLst>
                  <a:gd name="T0" fmla="*/ 325 w 326"/>
                  <a:gd name="T1" fmla="*/ 16 h 17"/>
                  <a:gd name="T2" fmla="*/ 0 w 326"/>
                  <a:gd name="T3" fmla="*/ 3 h 17"/>
                  <a:gd name="T4" fmla="*/ 0 w 326"/>
                  <a:gd name="T5" fmla="*/ 3 h 17"/>
                  <a:gd name="T6" fmla="*/ 0 w 326"/>
                  <a:gd name="T7" fmla="*/ 0 h 17"/>
                  <a:gd name="T8" fmla="*/ 0 w 326"/>
                  <a:gd name="T9" fmla="*/ 0 h 17"/>
                  <a:gd name="T10" fmla="*/ 2 w 326"/>
                  <a:gd name="T11" fmla="*/ 0 h 17"/>
                  <a:gd name="T12" fmla="*/ 2 w 326"/>
                  <a:gd name="T13" fmla="*/ 0 h 17"/>
                  <a:gd name="T14" fmla="*/ 2 w 326"/>
                  <a:gd name="T15" fmla="*/ 0 h 17"/>
                  <a:gd name="T16" fmla="*/ 4 w 326"/>
                  <a:gd name="T17" fmla="*/ 0 h 17"/>
                  <a:gd name="T18" fmla="*/ 4 w 326"/>
                  <a:gd name="T19" fmla="*/ 0 h 17"/>
                  <a:gd name="T20" fmla="*/ 321 w 326"/>
                  <a:gd name="T21" fmla="*/ 12 h 17"/>
                  <a:gd name="T22" fmla="*/ 321 w 326"/>
                  <a:gd name="T23" fmla="*/ 12 h 17"/>
                  <a:gd name="T24" fmla="*/ 321 w 326"/>
                  <a:gd name="T25" fmla="*/ 12 h 17"/>
                  <a:gd name="T26" fmla="*/ 323 w 326"/>
                  <a:gd name="T27" fmla="*/ 12 h 17"/>
                  <a:gd name="T28" fmla="*/ 323 w 326"/>
                  <a:gd name="T29" fmla="*/ 12 h 17"/>
                  <a:gd name="T30" fmla="*/ 323 w 326"/>
                  <a:gd name="T31" fmla="*/ 12 h 17"/>
                  <a:gd name="T32" fmla="*/ 325 w 326"/>
                  <a:gd name="T33" fmla="*/ 16 h 17"/>
                  <a:gd name="T34" fmla="*/ 325 w 326"/>
                  <a:gd name="T35" fmla="*/ 16 h 17"/>
                  <a:gd name="T36" fmla="*/ 325 w 326"/>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6"/>
                  <a:gd name="T58" fmla="*/ 0 h 17"/>
                  <a:gd name="T59" fmla="*/ 326 w 326"/>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6" h="17">
                    <a:moveTo>
                      <a:pt x="325" y="16"/>
                    </a:moveTo>
                    <a:lnTo>
                      <a:pt x="0" y="3"/>
                    </a:lnTo>
                    <a:lnTo>
                      <a:pt x="0" y="0"/>
                    </a:lnTo>
                    <a:lnTo>
                      <a:pt x="2" y="0"/>
                    </a:lnTo>
                    <a:lnTo>
                      <a:pt x="4" y="0"/>
                    </a:lnTo>
                    <a:lnTo>
                      <a:pt x="321" y="12"/>
                    </a:lnTo>
                    <a:lnTo>
                      <a:pt x="323" y="12"/>
                    </a:lnTo>
                    <a:lnTo>
                      <a:pt x="325" y="16"/>
                    </a:lnTo>
                  </a:path>
                </a:pathLst>
              </a:custGeom>
              <a:solidFill>
                <a:srgbClr val="9494FF"/>
              </a:solidFill>
              <a:ln w="9525" cap="rnd">
                <a:noFill/>
                <a:round/>
                <a:headEnd/>
                <a:tailEnd/>
              </a:ln>
            </p:spPr>
            <p:txBody>
              <a:bodyPr/>
              <a:lstStyle/>
              <a:p>
                <a:endParaRPr lang="es-ES"/>
              </a:p>
            </p:txBody>
          </p:sp>
          <p:sp>
            <p:nvSpPr>
              <p:cNvPr id="498" name="Freeform 493"/>
              <p:cNvSpPr>
                <a:spLocks noChangeAspect="1"/>
              </p:cNvSpPr>
              <p:nvPr/>
            </p:nvSpPr>
            <p:spPr bwMode="auto">
              <a:xfrm>
                <a:off x="3131151" y="4909958"/>
                <a:ext cx="192991" cy="9873"/>
              </a:xfrm>
              <a:custGeom>
                <a:avLst/>
                <a:gdLst>
                  <a:gd name="T0" fmla="*/ 317 w 318"/>
                  <a:gd name="T1" fmla="*/ 16 h 17"/>
                  <a:gd name="T2" fmla="*/ 0 w 318"/>
                  <a:gd name="T3" fmla="*/ 3 h 17"/>
                  <a:gd name="T4" fmla="*/ 0 w 318"/>
                  <a:gd name="T5" fmla="*/ 3 h 17"/>
                  <a:gd name="T6" fmla="*/ 2 w 318"/>
                  <a:gd name="T7" fmla="*/ 0 h 17"/>
                  <a:gd name="T8" fmla="*/ 2 w 318"/>
                  <a:gd name="T9" fmla="*/ 0 h 17"/>
                  <a:gd name="T10" fmla="*/ 2 w 318"/>
                  <a:gd name="T11" fmla="*/ 0 h 17"/>
                  <a:gd name="T12" fmla="*/ 4 w 318"/>
                  <a:gd name="T13" fmla="*/ 0 h 17"/>
                  <a:gd name="T14" fmla="*/ 4 w 318"/>
                  <a:gd name="T15" fmla="*/ 0 h 17"/>
                  <a:gd name="T16" fmla="*/ 4 w 318"/>
                  <a:gd name="T17" fmla="*/ 0 h 17"/>
                  <a:gd name="T18" fmla="*/ 6 w 318"/>
                  <a:gd name="T19" fmla="*/ 0 h 17"/>
                  <a:gd name="T20" fmla="*/ 313 w 318"/>
                  <a:gd name="T21" fmla="*/ 12 h 17"/>
                  <a:gd name="T22" fmla="*/ 313 w 318"/>
                  <a:gd name="T23" fmla="*/ 12 h 17"/>
                  <a:gd name="T24" fmla="*/ 313 w 318"/>
                  <a:gd name="T25" fmla="*/ 12 h 17"/>
                  <a:gd name="T26" fmla="*/ 315 w 318"/>
                  <a:gd name="T27" fmla="*/ 12 h 17"/>
                  <a:gd name="T28" fmla="*/ 315 w 318"/>
                  <a:gd name="T29" fmla="*/ 12 h 17"/>
                  <a:gd name="T30" fmla="*/ 315 w 318"/>
                  <a:gd name="T31" fmla="*/ 12 h 17"/>
                  <a:gd name="T32" fmla="*/ 315 w 318"/>
                  <a:gd name="T33" fmla="*/ 16 h 17"/>
                  <a:gd name="T34" fmla="*/ 317 w 318"/>
                  <a:gd name="T35" fmla="*/ 16 h 17"/>
                  <a:gd name="T36" fmla="*/ 317 w 31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8"/>
                  <a:gd name="T58" fmla="*/ 0 h 17"/>
                  <a:gd name="T59" fmla="*/ 318 w 31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8" h="17">
                    <a:moveTo>
                      <a:pt x="317" y="16"/>
                    </a:moveTo>
                    <a:lnTo>
                      <a:pt x="0" y="3"/>
                    </a:lnTo>
                    <a:lnTo>
                      <a:pt x="2" y="0"/>
                    </a:lnTo>
                    <a:lnTo>
                      <a:pt x="4" y="0"/>
                    </a:lnTo>
                    <a:lnTo>
                      <a:pt x="6" y="0"/>
                    </a:lnTo>
                    <a:lnTo>
                      <a:pt x="313" y="12"/>
                    </a:lnTo>
                    <a:lnTo>
                      <a:pt x="315" y="12"/>
                    </a:lnTo>
                    <a:lnTo>
                      <a:pt x="315" y="16"/>
                    </a:lnTo>
                    <a:lnTo>
                      <a:pt x="317" y="16"/>
                    </a:lnTo>
                  </a:path>
                </a:pathLst>
              </a:custGeom>
              <a:solidFill>
                <a:srgbClr val="9494FF"/>
              </a:solidFill>
              <a:ln w="9525" cap="rnd">
                <a:noFill/>
                <a:round/>
                <a:headEnd/>
                <a:tailEnd/>
              </a:ln>
            </p:spPr>
            <p:txBody>
              <a:bodyPr/>
              <a:lstStyle/>
              <a:p>
                <a:endParaRPr lang="es-ES"/>
              </a:p>
            </p:txBody>
          </p:sp>
          <p:sp>
            <p:nvSpPr>
              <p:cNvPr id="499" name="Freeform 494"/>
              <p:cNvSpPr>
                <a:spLocks noChangeAspect="1"/>
              </p:cNvSpPr>
              <p:nvPr/>
            </p:nvSpPr>
            <p:spPr bwMode="auto">
              <a:xfrm>
                <a:off x="3134792" y="4908796"/>
                <a:ext cx="186922" cy="9873"/>
              </a:xfrm>
              <a:custGeom>
                <a:avLst/>
                <a:gdLst>
                  <a:gd name="T0" fmla="*/ 307 w 308"/>
                  <a:gd name="T1" fmla="*/ 16 h 17"/>
                  <a:gd name="T2" fmla="*/ 0 w 308"/>
                  <a:gd name="T3" fmla="*/ 3 h 17"/>
                  <a:gd name="T4" fmla="*/ 0 w 308"/>
                  <a:gd name="T5" fmla="*/ 3 h 17"/>
                  <a:gd name="T6" fmla="*/ 0 w 308"/>
                  <a:gd name="T7" fmla="*/ 3 h 17"/>
                  <a:gd name="T8" fmla="*/ 2 w 308"/>
                  <a:gd name="T9" fmla="*/ 0 h 17"/>
                  <a:gd name="T10" fmla="*/ 2 w 308"/>
                  <a:gd name="T11" fmla="*/ 0 h 17"/>
                  <a:gd name="T12" fmla="*/ 2 w 308"/>
                  <a:gd name="T13" fmla="*/ 0 h 17"/>
                  <a:gd name="T14" fmla="*/ 3 w 308"/>
                  <a:gd name="T15" fmla="*/ 0 h 17"/>
                  <a:gd name="T16" fmla="*/ 3 w 308"/>
                  <a:gd name="T17" fmla="*/ 0 h 17"/>
                  <a:gd name="T18" fmla="*/ 3 w 308"/>
                  <a:gd name="T19" fmla="*/ 0 h 17"/>
                  <a:gd name="T20" fmla="*/ 303 w 308"/>
                  <a:gd name="T21" fmla="*/ 12 h 17"/>
                  <a:gd name="T22" fmla="*/ 303 w 308"/>
                  <a:gd name="T23" fmla="*/ 12 h 17"/>
                  <a:gd name="T24" fmla="*/ 303 w 308"/>
                  <a:gd name="T25" fmla="*/ 12 h 17"/>
                  <a:gd name="T26" fmla="*/ 303 w 308"/>
                  <a:gd name="T27" fmla="*/ 12 h 17"/>
                  <a:gd name="T28" fmla="*/ 305 w 308"/>
                  <a:gd name="T29" fmla="*/ 12 h 17"/>
                  <a:gd name="T30" fmla="*/ 305 w 308"/>
                  <a:gd name="T31" fmla="*/ 12 h 17"/>
                  <a:gd name="T32" fmla="*/ 305 w 308"/>
                  <a:gd name="T33" fmla="*/ 16 h 17"/>
                  <a:gd name="T34" fmla="*/ 307 w 308"/>
                  <a:gd name="T35" fmla="*/ 16 h 17"/>
                  <a:gd name="T36" fmla="*/ 307 w 30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8"/>
                  <a:gd name="T58" fmla="*/ 0 h 17"/>
                  <a:gd name="T59" fmla="*/ 308 w 30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8" h="17">
                    <a:moveTo>
                      <a:pt x="307" y="16"/>
                    </a:moveTo>
                    <a:lnTo>
                      <a:pt x="0" y="3"/>
                    </a:lnTo>
                    <a:lnTo>
                      <a:pt x="2" y="0"/>
                    </a:lnTo>
                    <a:lnTo>
                      <a:pt x="3" y="0"/>
                    </a:lnTo>
                    <a:lnTo>
                      <a:pt x="303" y="12"/>
                    </a:lnTo>
                    <a:lnTo>
                      <a:pt x="305" y="12"/>
                    </a:lnTo>
                    <a:lnTo>
                      <a:pt x="305" y="16"/>
                    </a:lnTo>
                    <a:lnTo>
                      <a:pt x="307" y="16"/>
                    </a:lnTo>
                  </a:path>
                </a:pathLst>
              </a:custGeom>
              <a:solidFill>
                <a:srgbClr val="9595FF"/>
              </a:solidFill>
              <a:ln w="9525" cap="rnd">
                <a:noFill/>
                <a:round/>
                <a:headEnd/>
                <a:tailEnd/>
              </a:ln>
            </p:spPr>
            <p:txBody>
              <a:bodyPr/>
              <a:lstStyle/>
              <a:p>
                <a:endParaRPr lang="es-ES"/>
              </a:p>
            </p:txBody>
          </p:sp>
          <p:sp>
            <p:nvSpPr>
              <p:cNvPr id="500" name="Freeform 495"/>
              <p:cNvSpPr>
                <a:spLocks noChangeAspect="1"/>
              </p:cNvSpPr>
              <p:nvPr/>
            </p:nvSpPr>
            <p:spPr bwMode="auto">
              <a:xfrm>
                <a:off x="3136613" y="4907634"/>
                <a:ext cx="182674" cy="9873"/>
              </a:xfrm>
              <a:custGeom>
                <a:avLst/>
                <a:gdLst>
                  <a:gd name="T0" fmla="*/ 300 w 301"/>
                  <a:gd name="T1" fmla="*/ 16 h 17"/>
                  <a:gd name="T2" fmla="*/ 0 w 301"/>
                  <a:gd name="T3" fmla="*/ 3 h 17"/>
                  <a:gd name="T4" fmla="*/ 2 w 301"/>
                  <a:gd name="T5" fmla="*/ 3 h 17"/>
                  <a:gd name="T6" fmla="*/ 2 w 301"/>
                  <a:gd name="T7" fmla="*/ 3 h 17"/>
                  <a:gd name="T8" fmla="*/ 2 w 301"/>
                  <a:gd name="T9" fmla="*/ 0 h 17"/>
                  <a:gd name="T10" fmla="*/ 4 w 301"/>
                  <a:gd name="T11" fmla="*/ 0 h 17"/>
                  <a:gd name="T12" fmla="*/ 4 w 301"/>
                  <a:gd name="T13" fmla="*/ 0 h 17"/>
                  <a:gd name="T14" fmla="*/ 4 w 301"/>
                  <a:gd name="T15" fmla="*/ 0 h 17"/>
                  <a:gd name="T16" fmla="*/ 6 w 301"/>
                  <a:gd name="T17" fmla="*/ 0 h 17"/>
                  <a:gd name="T18" fmla="*/ 6 w 301"/>
                  <a:gd name="T19" fmla="*/ 0 h 17"/>
                  <a:gd name="T20" fmla="*/ 294 w 301"/>
                  <a:gd name="T21" fmla="*/ 12 h 17"/>
                  <a:gd name="T22" fmla="*/ 296 w 301"/>
                  <a:gd name="T23" fmla="*/ 12 h 17"/>
                  <a:gd name="T24" fmla="*/ 296 w 301"/>
                  <a:gd name="T25" fmla="*/ 12 h 17"/>
                  <a:gd name="T26" fmla="*/ 296 w 301"/>
                  <a:gd name="T27" fmla="*/ 12 h 17"/>
                  <a:gd name="T28" fmla="*/ 296 w 301"/>
                  <a:gd name="T29" fmla="*/ 12 h 17"/>
                  <a:gd name="T30" fmla="*/ 298 w 301"/>
                  <a:gd name="T31" fmla="*/ 12 h 17"/>
                  <a:gd name="T32" fmla="*/ 298 w 301"/>
                  <a:gd name="T33" fmla="*/ 12 h 17"/>
                  <a:gd name="T34" fmla="*/ 298 w 301"/>
                  <a:gd name="T35" fmla="*/ 16 h 17"/>
                  <a:gd name="T36" fmla="*/ 300 w 30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1"/>
                  <a:gd name="T58" fmla="*/ 0 h 17"/>
                  <a:gd name="T59" fmla="*/ 301 w 30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1" h="17">
                    <a:moveTo>
                      <a:pt x="300" y="16"/>
                    </a:moveTo>
                    <a:lnTo>
                      <a:pt x="0" y="3"/>
                    </a:lnTo>
                    <a:lnTo>
                      <a:pt x="2" y="3"/>
                    </a:lnTo>
                    <a:lnTo>
                      <a:pt x="2" y="0"/>
                    </a:lnTo>
                    <a:lnTo>
                      <a:pt x="4" y="0"/>
                    </a:lnTo>
                    <a:lnTo>
                      <a:pt x="6" y="0"/>
                    </a:lnTo>
                    <a:lnTo>
                      <a:pt x="294" y="12"/>
                    </a:lnTo>
                    <a:lnTo>
                      <a:pt x="296" y="12"/>
                    </a:lnTo>
                    <a:lnTo>
                      <a:pt x="298" y="12"/>
                    </a:lnTo>
                    <a:lnTo>
                      <a:pt x="298" y="16"/>
                    </a:lnTo>
                    <a:lnTo>
                      <a:pt x="300" y="16"/>
                    </a:lnTo>
                  </a:path>
                </a:pathLst>
              </a:custGeom>
              <a:solidFill>
                <a:srgbClr val="9595FF"/>
              </a:solidFill>
              <a:ln w="9525" cap="rnd">
                <a:noFill/>
                <a:round/>
                <a:headEnd/>
                <a:tailEnd/>
              </a:ln>
            </p:spPr>
            <p:txBody>
              <a:bodyPr/>
              <a:lstStyle/>
              <a:p>
                <a:endParaRPr lang="es-ES"/>
              </a:p>
            </p:txBody>
          </p:sp>
          <p:sp>
            <p:nvSpPr>
              <p:cNvPr id="501" name="Freeform 496"/>
              <p:cNvSpPr>
                <a:spLocks noChangeAspect="1"/>
              </p:cNvSpPr>
              <p:nvPr/>
            </p:nvSpPr>
            <p:spPr bwMode="auto">
              <a:xfrm>
                <a:off x="3140254" y="4907054"/>
                <a:ext cx="175391" cy="9873"/>
              </a:xfrm>
              <a:custGeom>
                <a:avLst/>
                <a:gdLst>
                  <a:gd name="T0" fmla="*/ 288 w 289"/>
                  <a:gd name="T1" fmla="*/ 16 h 17"/>
                  <a:gd name="T2" fmla="*/ 0 w 289"/>
                  <a:gd name="T3" fmla="*/ 1 h 17"/>
                  <a:gd name="T4" fmla="*/ 0 w 289"/>
                  <a:gd name="T5" fmla="*/ 1 h 17"/>
                  <a:gd name="T6" fmla="*/ 2 w 289"/>
                  <a:gd name="T7" fmla="*/ 1 h 17"/>
                  <a:gd name="T8" fmla="*/ 2 w 289"/>
                  <a:gd name="T9" fmla="*/ 1 h 17"/>
                  <a:gd name="T10" fmla="*/ 2 w 289"/>
                  <a:gd name="T11" fmla="*/ 0 h 17"/>
                  <a:gd name="T12" fmla="*/ 4 w 289"/>
                  <a:gd name="T13" fmla="*/ 0 h 17"/>
                  <a:gd name="T14" fmla="*/ 4 w 289"/>
                  <a:gd name="T15" fmla="*/ 0 h 17"/>
                  <a:gd name="T16" fmla="*/ 6 w 289"/>
                  <a:gd name="T17" fmla="*/ 0 h 17"/>
                  <a:gd name="T18" fmla="*/ 6 w 289"/>
                  <a:gd name="T19" fmla="*/ 0 h 17"/>
                  <a:gd name="T20" fmla="*/ 285 w 289"/>
                  <a:gd name="T21" fmla="*/ 12 h 17"/>
                  <a:gd name="T22" fmla="*/ 285 w 289"/>
                  <a:gd name="T23" fmla="*/ 12 h 17"/>
                  <a:gd name="T24" fmla="*/ 285 w 289"/>
                  <a:gd name="T25" fmla="*/ 12 h 17"/>
                  <a:gd name="T26" fmla="*/ 286 w 289"/>
                  <a:gd name="T27" fmla="*/ 12 h 17"/>
                  <a:gd name="T28" fmla="*/ 286 w 289"/>
                  <a:gd name="T29" fmla="*/ 12 h 17"/>
                  <a:gd name="T30" fmla="*/ 286 w 289"/>
                  <a:gd name="T31" fmla="*/ 12 h 17"/>
                  <a:gd name="T32" fmla="*/ 288 w 289"/>
                  <a:gd name="T33" fmla="*/ 12 h 17"/>
                  <a:gd name="T34" fmla="*/ 288 w 289"/>
                  <a:gd name="T35" fmla="*/ 16 h 17"/>
                  <a:gd name="T36" fmla="*/ 288 w 28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9"/>
                  <a:gd name="T58" fmla="*/ 0 h 17"/>
                  <a:gd name="T59" fmla="*/ 289 w 28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9" h="17">
                    <a:moveTo>
                      <a:pt x="288" y="16"/>
                    </a:moveTo>
                    <a:lnTo>
                      <a:pt x="0" y="1"/>
                    </a:lnTo>
                    <a:lnTo>
                      <a:pt x="2" y="1"/>
                    </a:lnTo>
                    <a:lnTo>
                      <a:pt x="2" y="0"/>
                    </a:lnTo>
                    <a:lnTo>
                      <a:pt x="4" y="0"/>
                    </a:lnTo>
                    <a:lnTo>
                      <a:pt x="6" y="0"/>
                    </a:lnTo>
                    <a:lnTo>
                      <a:pt x="285" y="12"/>
                    </a:lnTo>
                    <a:lnTo>
                      <a:pt x="286" y="12"/>
                    </a:lnTo>
                    <a:lnTo>
                      <a:pt x="288" y="12"/>
                    </a:lnTo>
                    <a:lnTo>
                      <a:pt x="288" y="16"/>
                    </a:lnTo>
                  </a:path>
                </a:pathLst>
              </a:custGeom>
              <a:solidFill>
                <a:srgbClr val="9595FF"/>
              </a:solidFill>
              <a:ln w="9525" cap="rnd">
                <a:noFill/>
                <a:round/>
                <a:headEnd/>
                <a:tailEnd/>
              </a:ln>
            </p:spPr>
            <p:txBody>
              <a:bodyPr/>
              <a:lstStyle/>
              <a:p>
                <a:endParaRPr lang="es-ES"/>
              </a:p>
            </p:txBody>
          </p:sp>
          <p:sp>
            <p:nvSpPr>
              <p:cNvPr id="502" name="Freeform 497"/>
              <p:cNvSpPr>
                <a:spLocks noChangeAspect="1"/>
              </p:cNvSpPr>
              <p:nvPr/>
            </p:nvSpPr>
            <p:spPr bwMode="auto">
              <a:xfrm>
                <a:off x="3143896" y="4905892"/>
                <a:ext cx="169929" cy="9873"/>
              </a:xfrm>
              <a:custGeom>
                <a:avLst/>
                <a:gdLst>
                  <a:gd name="T0" fmla="*/ 279 w 280"/>
                  <a:gd name="T1" fmla="*/ 16 h 17"/>
                  <a:gd name="T2" fmla="*/ 0 w 280"/>
                  <a:gd name="T3" fmla="*/ 3 h 17"/>
                  <a:gd name="T4" fmla="*/ 0 w 280"/>
                  <a:gd name="T5" fmla="*/ 3 h 17"/>
                  <a:gd name="T6" fmla="*/ 2 w 280"/>
                  <a:gd name="T7" fmla="*/ 3 h 17"/>
                  <a:gd name="T8" fmla="*/ 2 w 280"/>
                  <a:gd name="T9" fmla="*/ 3 h 17"/>
                  <a:gd name="T10" fmla="*/ 2 w 280"/>
                  <a:gd name="T11" fmla="*/ 0 h 17"/>
                  <a:gd name="T12" fmla="*/ 4 w 280"/>
                  <a:gd name="T13" fmla="*/ 0 h 17"/>
                  <a:gd name="T14" fmla="*/ 4 w 280"/>
                  <a:gd name="T15" fmla="*/ 0 h 17"/>
                  <a:gd name="T16" fmla="*/ 4 w 280"/>
                  <a:gd name="T17" fmla="*/ 0 h 17"/>
                  <a:gd name="T18" fmla="*/ 6 w 280"/>
                  <a:gd name="T19" fmla="*/ 0 h 17"/>
                  <a:gd name="T20" fmla="*/ 273 w 280"/>
                  <a:gd name="T21" fmla="*/ 12 h 17"/>
                  <a:gd name="T22" fmla="*/ 275 w 280"/>
                  <a:gd name="T23" fmla="*/ 12 h 17"/>
                  <a:gd name="T24" fmla="*/ 275 w 280"/>
                  <a:gd name="T25" fmla="*/ 12 h 17"/>
                  <a:gd name="T26" fmla="*/ 275 w 280"/>
                  <a:gd name="T27" fmla="*/ 12 h 17"/>
                  <a:gd name="T28" fmla="*/ 277 w 280"/>
                  <a:gd name="T29" fmla="*/ 12 h 17"/>
                  <a:gd name="T30" fmla="*/ 277 w 280"/>
                  <a:gd name="T31" fmla="*/ 12 h 17"/>
                  <a:gd name="T32" fmla="*/ 277 w 280"/>
                  <a:gd name="T33" fmla="*/ 12 h 17"/>
                  <a:gd name="T34" fmla="*/ 279 w 280"/>
                  <a:gd name="T35" fmla="*/ 12 h 17"/>
                  <a:gd name="T36" fmla="*/ 279 w 28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0"/>
                  <a:gd name="T58" fmla="*/ 0 h 17"/>
                  <a:gd name="T59" fmla="*/ 280 w 28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0" h="17">
                    <a:moveTo>
                      <a:pt x="279" y="16"/>
                    </a:moveTo>
                    <a:lnTo>
                      <a:pt x="0" y="3"/>
                    </a:lnTo>
                    <a:lnTo>
                      <a:pt x="2" y="3"/>
                    </a:lnTo>
                    <a:lnTo>
                      <a:pt x="2" y="0"/>
                    </a:lnTo>
                    <a:lnTo>
                      <a:pt x="4" y="0"/>
                    </a:lnTo>
                    <a:lnTo>
                      <a:pt x="6" y="0"/>
                    </a:lnTo>
                    <a:lnTo>
                      <a:pt x="273" y="12"/>
                    </a:lnTo>
                    <a:lnTo>
                      <a:pt x="275" y="12"/>
                    </a:lnTo>
                    <a:lnTo>
                      <a:pt x="277" y="12"/>
                    </a:lnTo>
                    <a:lnTo>
                      <a:pt x="279" y="12"/>
                    </a:lnTo>
                    <a:lnTo>
                      <a:pt x="279" y="16"/>
                    </a:lnTo>
                  </a:path>
                </a:pathLst>
              </a:custGeom>
              <a:solidFill>
                <a:srgbClr val="9595FF"/>
              </a:solidFill>
              <a:ln w="9525" cap="rnd">
                <a:noFill/>
                <a:round/>
                <a:headEnd/>
                <a:tailEnd/>
              </a:ln>
            </p:spPr>
            <p:txBody>
              <a:bodyPr/>
              <a:lstStyle/>
              <a:p>
                <a:endParaRPr lang="es-ES"/>
              </a:p>
            </p:txBody>
          </p:sp>
          <p:sp>
            <p:nvSpPr>
              <p:cNvPr id="503" name="Freeform 498"/>
              <p:cNvSpPr>
                <a:spLocks noChangeAspect="1"/>
              </p:cNvSpPr>
              <p:nvPr/>
            </p:nvSpPr>
            <p:spPr bwMode="auto">
              <a:xfrm>
                <a:off x="3147537" y="4904730"/>
                <a:ext cx="162646" cy="9873"/>
              </a:xfrm>
              <a:custGeom>
                <a:avLst/>
                <a:gdLst>
                  <a:gd name="T0" fmla="*/ 267 w 268"/>
                  <a:gd name="T1" fmla="*/ 16 h 17"/>
                  <a:gd name="T2" fmla="*/ 0 w 268"/>
                  <a:gd name="T3" fmla="*/ 3 h 17"/>
                  <a:gd name="T4" fmla="*/ 0 w 268"/>
                  <a:gd name="T5" fmla="*/ 3 h 17"/>
                  <a:gd name="T6" fmla="*/ 2 w 268"/>
                  <a:gd name="T7" fmla="*/ 3 h 17"/>
                  <a:gd name="T8" fmla="*/ 2 w 268"/>
                  <a:gd name="T9" fmla="*/ 3 h 17"/>
                  <a:gd name="T10" fmla="*/ 2 w 268"/>
                  <a:gd name="T11" fmla="*/ 3 h 17"/>
                  <a:gd name="T12" fmla="*/ 3 w 268"/>
                  <a:gd name="T13" fmla="*/ 0 h 17"/>
                  <a:gd name="T14" fmla="*/ 3 w 268"/>
                  <a:gd name="T15" fmla="*/ 0 h 17"/>
                  <a:gd name="T16" fmla="*/ 5 w 268"/>
                  <a:gd name="T17" fmla="*/ 0 h 17"/>
                  <a:gd name="T18" fmla="*/ 5 w 268"/>
                  <a:gd name="T19" fmla="*/ 0 h 17"/>
                  <a:gd name="T20" fmla="*/ 263 w 268"/>
                  <a:gd name="T21" fmla="*/ 8 h 17"/>
                  <a:gd name="T22" fmla="*/ 263 w 268"/>
                  <a:gd name="T23" fmla="*/ 12 h 17"/>
                  <a:gd name="T24" fmla="*/ 263 w 268"/>
                  <a:gd name="T25" fmla="*/ 12 h 17"/>
                  <a:gd name="T26" fmla="*/ 265 w 268"/>
                  <a:gd name="T27" fmla="*/ 12 h 17"/>
                  <a:gd name="T28" fmla="*/ 265 w 268"/>
                  <a:gd name="T29" fmla="*/ 12 h 17"/>
                  <a:gd name="T30" fmla="*/ 265 w 268"/>
                  <a:gd name="T31" fmla="*/ 12 h 17"/>
                  <a:gd name="T32" fmla="*/ 267 w 268"/>
                  <a:gd name="T33" fmla="*/ 12 h 17"/>
                  <a:gd name="T34" fmla="*/ 267 w 268"/>
                  <a:gd name="T35" fmla="*/ 12 h 17"/>
                  <a:gd name="T36" fmla="*/ 267 w 268"/>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17"/>
                  <a:gd name="T59" fmla="*/ 268 w 268"/>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17">
                    <a:moveTo>
                      <a:pt x="267" y="16"/>
                    </a:moveTo>
                    <a:lnTo>
                      <a:pt x="0" y="3"/>
                    </a:lnTo>
                    <a:lnTo>
                      <a:pt x="2" y="3"/>
                    </a:lnTo>
                    <a:lnTo>
                      <a:pt x="3" y="0"/>
                    </a:lnTo>
                    <a:lnTo>
                      <a:pt x="5" y="0"/>
                    </a:lnTo>
                    <a:lnTo>
                      <a:pt x="263" y="8"/>
                    </a:lnTo>
                    <a:lnTo>
                      <a:pt x="263" y="12"/>
                    </a:lnTo>
                    <a:lnTo>
                      <a:pt x="265" y="12"/>
                    </a:lnTo>
                    <a:lnTo>
                      <a:pt x="267" y="12"/>
                    </a:lnTo>
                    <a:lnTo>
                      <a:pt x="267" y="16"/>
                    </a:lnTo>
                  </a:path>
                </a:pathLst>
              </a:custGeom>
              <a:solidFill>
                <a:srgbClr val="9595FF"/>
              </a:solidFill>
              <a:ln w="9525" cap="rnd">
                <a:noFill/>
                <a:round/>
                <a:headEnd/>
                <a:tailEnd/>
              </a:ln>
            </p:spPr>
            <p:txBody>
              <a:bodyPr/>
              <a:lstStyle/>
              <a:p>
                <a:endParaRPr lang="es-ES"/>
              </a:p>
            </p:txBody>
          </p:sp>
          <p:sp>
            <p:nvSpPr>
              <p:cNvPr id="504" name="Freeform 499"/>
              <p:cNvSpPr>
                <a:spLocks noChangeAspect="1"/>
              </p:cNvSpPr>
              <p:nvPr/>
            </p:nvSpPr>
            <p:spPr bwMode="auto">
              <a:xfrm>
                <a:off x="3150572" y="4903569"/>
                <a:ext cx="157184" cy="9873"/>
              </a:xfrm>
              <a:custGeom>
                <a:avLst/>
                <a:gdLst>
                  <a:gd name="T0" fmla="*/ 258 w 259"/>
                  <a:gd name="T1" fmla="*/ 16 h 17"/>
                  <a:gd name="T2" fmla="*/ 0 w 259"/>
                  <a:gd name="T3" fmla="*/ 4 h 17"/>
                  <a:gd name="T4" fmla="*/ 0 w 259"/>
                  <a:gd name="T5" fmla="*/ 4 h 17"/>
                  <a:gd name="T6" fmla="*/ 2 w 259"/>
                  <a:gd name="T7" fmla="*/ 4 h 17"/>
                  <a:gd name="T8" fmla="*/ 2 w 259"/>
                  <a:gd name="T9" fmla="*/ 4 h 17"/>
                  <a:gd name="T10" fmla="*/ 4 w 259"/>
                  <a:gd name="T11" fmla="*/ 4 h 17"/>
                  <a:gd name="T12" fmla="*/ 4 w 259"/>
                  <a:gd name="T13" fmla="*/ 4 h 17"/>
                  <a:gd name="T14" fmla="*/ 4 w 259"/>
                  <a:gd name="T15" fmla="*/ 0 h 17"/>
                  <a:gd name="T16" fmla="*/ 6 w 259"/>
                  <a:gd name="T17" fmla="*/ 0 h 17"/>
                  <a:gd name="T18" fmla="*/ 6 w 259"/>
                  <a:gd name="T19" fmla="*/ 0 h 17"/>
                  <a:gd name="T20" fmla="*/ 252 w 259"/>
                  <a:gd name="T21" fmla="*/ 13 h 17"/>
                  <a:gd name="T22" fmla="*/ 252 w 259"/>
                  <a:gd name="T23" fmla="*/ 16 h 17"/>
                  <a:gd name="T24" fmla="*/ 252 w 259"/>
                  <a:gd name="T25" fmla="*/ 16 h 17"/>
                  <a:gd name="T26" fmla="*/ 254 w 259"/>
                  <a:gd name="T27" fmla="*/ 16 h 17"/>
                  <a:gd name="T28" fmla="*/ 254 w 259"/>
                  <a:gd name="T29" fmla="*/ 16 h 17"/>
                  <a:gd name="T30" fmla="*/ 254 w 259"/>
                  <a:gd name="T31" fmla="*/ 16 h 17"/>
                  <a:gd name="T32" fmla="*/ 256 w 259"/>
                  <a:gd name="T33" fmla="*/ 16 h 17"/>
                  <a:gd name="T34" fmla="*/ 256 w 259"/>
                  <a:gd name="T35" fmla="*/ 16 h 17"/>
                  <a:gd name="T36" fmla="*/ 258 w 259"/>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9"/>
                  <a:gd name="T58" fmla="*/ 0 h 17"/>
                  <a:gd name="T59" fmla="*/ 259 w 259"/>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9" h="17">
                    <a:moveTo>
                      <a:pt x="258" y="16"/>
                    </a:moveTo>
                    <a:lnTo>
                      <a:pt x="0" y="4"/>
                    </a:lnTo>
                    <a:lnTo>
                      <a:pt x="2" y="4"/>
                    </a:lnTo>
                    <a:lnTo>
                      <a:pt x="4" y="4"/>
                    </a:lnTo>
                    <a:lnTo>
                      <a:pt x="4" y="0"/>
                    </a:lnTo>
                    <a:lnTo>
                      <a:pt x="6" y="0"/>
                    </a:lnTo>
                    <a:lnTo>
                      <a:pt x="252" y="13"/>
                    </a:lnTo>
                    <a:lnTo>
                      <a:pt x="252" y="16"/>
                    </a:lnTo>
                    <a:lnTo>
                      <a:pt x="254" y="16"/>
                    </a:lnTo>
                    <a:lnTo>
                      <a:pt x="256" y="16"/>
                    </a:lnTo>
                    <a:lnTo>
                      <a:pt x="258" y="16"/>
                    </a:lnTo>
                  </a:path>
                </a:pathLst>
              </a:custGeom>
              <a:solidFill>
                <a:srgbClr val="9696FF"/>
              </a:solidFill>
              <a:ln w="9525" cap="rnd">
                <a:noFill/>
                <a:round/>
                <a:headEnd/>
                <a:tailEnd/>
              </a:ln>
            </p:spPr>
            <p:txBody>
              <a:bodyPr/>
              <a:lstStyle/>
              <a:p>
                <a:endParaRPr lang="es-ES"/>
              </a:p>
            </p:txBody>
          </p:sp>
          <p:sp>
            <p:nvSpPr>
              <p:cNvPr id="505" name="Freeform 500"/>
              <p:cNvSpPr>
                <a:spLocks noChangeAspect="1"/>
              </p:cNvSpPr>
              <p:nvPr/>
            </p:nvSpPr>
            <p:spPr bwMode="auto">
              <a:xfrm>
                <a:off x="3154213" y="4902407"/>
                <a:ext cx="149902" cy="9873"/>
              </a:xfrm>
              <a:custGeom>
                <a:avLst/>
                <a:gdLst>
                  <a:gd name="T0" fmla="*/ 246 w 247"/>
                  <a:gd name="T1" fmla="*/ 16 h 17"/>
                  <a:gd name="T2" fmla="*/ 0 w 247"/>
                  <a:gd name="T3" fmla="*/ 4 h 17"/>
                  <a:gd name="T4" fmla="*/ 2 w 247"/>
                  <a:gd name="T5" fmla="*/ 4 h 17"/>
                  <a:gd name="T6" fmla="*/ 2 w 247"/>
                  <a:gd name="T7" fmla="*/ 4 h 17"/>
                  <a:gd name="T8" fmla="*/ 2 w 247"/>
                  <a:gd name="T9" fmla="*/ 4 h 17"/>
                  <a:gd name="T10" fmla="*/ 4 w 247"/>
                  <a:gd name="T11" fmla="*/ 4 h 17"/>
                  <a:gd name="T12" fmla="*/ 4 w 247"/>
                  <a:gd name="T13" fmla="*/ 4 h 17"/>
                  <a:gd name="T14" fmla="*/ 6 w 247"/>
                  <a:gd name="T15" fmla="*/ 0 h 17"/>
                  <a:gd name="T16" fmla="*/ 6 w 247"/>
                  <a:gd name="T17" fmla="*/ 0 h 17"/>
                  <a:gd name="T18" fmla="*/ 8 w 247"/>
                  <a:gd name="T19" fmla="*/ 0 h 17"/>
                  <a:gd name="T20" fmla="*/ 241 w 247"/>
                  <a:gd name="T21" fmla="*/ 12 h 17"/>
                  <a:gd name="T22" fmla="*/ 241 w 247"/>
                  <a:gd name="T23" fmla="*/ 12 h 17"/>
                  <a:gd name="T24" fmla="*/ 241 w 247"/>
                  <a:gd name="T25" fmla="*/ 16 h 17"/>
                  <a:gd name="T26" fmla="*/ 242 w 247"/>
                  <a:gd name="T27" fmla="*/ 16 h 17"/>
                  <a:gd name="T28" fmla="*/ 242 w 247"/>
                  <a:gd name="T29" fmla="*/ 16 h 17"/>
                  <a:gd name="T30" fmla="*/ 242 w 247"/>
                  <a:gd name="T31" fmla="*/ 16 h 17"/>
                  <a:gd name="T32" fmla="*/ 244 w 247"/>
                  <a:gd name="T33" fmla="*/ 16 h 17"/>
                  <a:gd name="T34" fmla="*/ 244 w 247"/>
                  <a:gd name="T35" fmla="*/ 16 h 17"/>
                  <a:gd name="T36" fmla="*/ 246 w 24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17"/>
                  <a:gd name="T59" fmla="*/ 247 w 24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17">
                    <a:moveTo>
                      <a:pt x="246" y="16"/>
                    </a:moveTo>
                    <a:lnTo>
                      <a:pt x="0" y="4"/>
                    </a:lnTo>
                    <a:lnTo>
                      <a:pt x="2" y="4"/>
                    </a:lnTo>
                    <a:lnTo>
                      <a:pt x="4" y="4"/>
                    </a:lnTo>
                    <a:lnTo>
                      <a:pt x="6" y="0"/>
                    </a:lnTo>
                    <a:lnTo>
                      <a:pt x="8" y="0"/>
                    </a:lnTo>
                    <a:lnTo>
                      <a:pt x="241" y="12"/>
                    </a:lnTo>
                    <a:lnTo>
                      <a:pt x="241" y="16"/>
                    </a:lnTo>
                    <a:lnTo>
                      <a:pt x="242" y="16"/>
                    </a:lnTo>
                    <a:lnTo>
                      <a:pt x="244" y="16"/>
                    </a:lnTo>
                    <a:lnTo>
                      <a:pt x="246" y="16"/>
                    </a:lnTo>
                  </a:path>
                </a:pathLst>
              </a:custGeom>
              <a:solidFill>
                <a:srgbClr val="9696FF"/>
              </a:solidFill>
              <a:ln w="9525" cap="rnd">
                <a:noFill/>
                <a:round/>
                <a:headEnd/>
                <a:tailEnd/>
              </a:ln>
            </p:spPr>
            <p:txBody>
              <a:bodyPr/>
              <a:lstStyle/>
              <a:p>
                <a:endParaRPr lang="es-ES"/>
              </a:p>
            </p:txBody>
          </p:sp>
          <p:sp>
            <p:nvSpPr>
              <p:cNvPr id="506" name="Freeform 501"/>
              <p:cNvSpPr>
                <a:spLocks noChangeAspect="1"/>
              </p:cNvSpPr>
              <p:nvPr/>
            </p:nvSpPr>
            <p:spPr bwMode="auto">
              <a:xfrm>
                <a:off x="3159068" y="4901246"/>
                <a:ext cx="142012" cy="9873"/>
              </a:xfrm>
              <a:custGeom>
                <a:avLst/>
                <a:gdLst>
                  <a:gd name="T0" fmla="*/ 233 w 234"/>
                  <a:gd name="T1" fmla="*/ 16 h 17"/>
                  <a:gd name="T2" fmla="*/ 0 w 234"/>
                  <a:gd name="T3" fmla="*/ 4 h 17"/>
                  <a:gd name="T4" fmla="*/ 0 w 234"/>
                  <a:gd name="T5" fmla="*/ 4 h 17"/>
                  <a:gd name="T6" fmla="*/ 0 w 234"/>
                  <a:gd name="T7" fmla="*/ 4 h 17"/>
                  <a:gd name="T8" fmla="*/ 2 w 234"/>
                  <a:gd name="T9" fmla="*/ 4 h 17"/>
                  <a:gd name="T10" fmla="*/ 2 w 234"/>
                  <a:gd name="T11" fmla="*/ 4 h 17"/>
                  <a:gd name="T12" fmla="*/ 4 w 234"/>
                  <a:gd name="T13" fmla="*/ 4 h 17"/>
                  <a:gd name="T14" fmla="*/ 4 w 234"/>
                  <a:gd name="T15" fmla="*/ 4 h 17"/>
                  <a:gd name="T16" fmla="*/ 5 w 234"/>
                  <a:gd name="T17" fmla="*/ 0 h 17"/>
                  <a:gd name="T18" fmla="*/ 5 w 234"/>
                  <a:gd name="T19" fmla="*/ 0 h 17"/>
                  <a:gd name="T20" fmla="*/ 225 w 234"/>
                  <a:gd name="T21" fmla="*/ 12 h 17"/>
                  <a:gd name="T22" fmla="*/ 227 w 234"/>
                  <a:gd name="T23" fmla="*/ 12 h 17"/>
                  <a:gd name="T24" fmla="*/ 227 w 234"/>
                  <a:gd name="T25" fmla="*/ 12 h 17"/>
                  <a:gd name="T26" fmla="*/ 229 w 234"/>
                  <a:gd name="T27" fmla="*/ 16 h 17"/>
                  <a:gd name="T28" fmla="*/ 229 w 234"/>
                  <a:gd name="T29" fmla="*/ 16 h 17"/>
                  <a:gd name="T30" fmla="*/ 229 w 234"/>
                  <a:gd name="T31" fmla="*/ 16 h 17"/>
                  <a:gd name="T32" fmla="*/ 231 w 234"/>
                  <a:gd name="T33" fmla="*/ 16 h 17"/>
                  <a:gd name="T34" fmla="*/ 231 w 234"/>
                  <a:gd name="T35" fmla="*/ 16 h 17"/>
                  <a:gd name="T36" fmla="*/ 233 w 234"/>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17"/>
                  <a:gd name="T59" fmla="*/ 234 w 234"/>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17">
                    <a:moveTo>
                      <a:pt x="233" y="16"/>
                    </a:moveTo>
                    <a:lnTo>
                      <a:pt x="0" y="4"/>
                    </a:lnTo>
                    <a:lnTo>
                      <a:pt x="2" y="4"/>
                    </a:lnTo>
                    <a:lnTo>
                      <a:pt x="4" y="4"/>
                    </a:lnTo>
                    <a:lnTo>
                      <a:pt x="5" y="0"/>
                    </a:lnTo>
                    <a:lnTo>
                      <a:pt x="225" y="12"/>
                    </a:lnTo>
                    <a:lnTo>
                      <a:pt x="227" y="12"/>
                    </a:lnTo>
                    <a:lnTo>
                      <a:pt x="229" y="16"/>
                    </a:lnTo>
                    <a:lnTo>
                      <a:pt x="231" y="16"/>
                    </a:lnTo>
                    <a:lnTo>
                      <a:pt x="233" y="16"/>
                    </a:lnTo>
                  </a:path>
                </a:pathLst>
              </a:custGeom>
              <a:solidFill>
                <a:srgbClr val="9696FF"/>
              </a:solidFill>
              <a:ln w="9525" cap="rnd">
                <a:noFill/>
                <a:round/>
                <a:headEnd/>
                <a:tailEnd/>
              </a:ln>
            </p:spPr>
            <p:txBody>
              <a:bodyPr/>
              <a:lstStyle/>
              <a:p>
                <a:endParaRPr lang="es-ES"/>
              </a:p>
            </p:txBody>
          </p:sp>
          <p:sp>
            <p:nvSpPr>
              <p:cNvPr id="507" name="Freeform 502"/>
              <p:cNvSpPr>
                <a:spLocks noChangeAspect="1"/>
              </p:cNvSpPr>
              <p:nvPr/>
            </p:nvSpPr>
            <p:spPr bwMode="auto">
              <a:xfrm>
                <a:off x="3162102" y="4900084"/>
                <a:ext cx="134122" cy="9873"/>
              </a:xfrm>
              <a:custGeom>
                <a:avLst/>
                <a:gdLst>
                  <a:gd name="T0" fmla="*/ 220 w 221"/>
                  <a:gd name="T1" fmla="*/ 16 h 17"/>
                  <a:gd name="T2" fmla="*/ 0 w 221"/>
                  <a:gd name="T3" fmla="*/ 4 h 17"/>
                  <a:gd name="T4" fmla="*/ 2 w 221"/>
                  <a:gd name="T5" fmla="*/ 4 h 17"/>
                  <a:gd name="T6" fmla="*/ 2 w 221"/>
                  <a:gd name="T7" fmla="*/ 4 h 17"/>
                  <a:gd name="T8" fmla="*/ 4 w 221"/>
                  <a:gd name="T9" fmla="*/ 4 h 17"/>
                  <a:gd name="T10" fmla="*/ 4 w 221"/>
                  <a:gd name="T11" fmla="*/ 4 h 17"/>
                  <a:gd name="T12" fmla="*/ 4 w 221"/>
                  <a:gd name="T13" fmla="*/ 4 h 17"/>
                  <a:gd name="T14" fmla="*/ 6 w 221"/>
                  <a:gd name="T15" fmla="*/ 4 h 17"/>
                  <a:gd name="T16" fmla="*/ 6 w 221"/>
                  <a:gd name="T17" fmla="*/ 4 h 17"/>
                  <a:gd name="T18" fmla="*/ 8 w 221"/>
                  <a:gd name="T19" fmla="*/ 0 h 17"/>
                  <a:gd name="T20" fmla="*/ 214 w 221"/>
                  <a:gd name="T21" fmla="*/ 12 h 17"/>
                  <a:gd name="T22" fmla="*/ 214 w 221"/>
                  <a:gd name="T23" fmla="*/ 12 h 17"/>
                  <a:gd name="T24" fmla="*/ 216 w 221"/>
                  <a:gd name="T25" fmla="*/ 12 h 17"/>
                  <a:gd name="T26" fmla="*/ 216 w 221"/>
                  <a:gd name="T27" fmla="*/ 16 h 17"/>
                  <a:gd name="T28" fmla="*/ 216 w 221"/>
                  <a:gd name="T29" fmla="*/ 16 h 17"/>
                  <a:gd name="T30" fmla="*/ 218 w 221"/>
                  <a:gd name="T31" fmla="*/ 16 h 17"/>
                  <a:gd name="T32" fmla="*/ 218 w 221"/>
                  <a:gd name="T33" fmla="*/ 16 h 17"/>
                  <a:gd name="T34" fmla="*/ 220 w 221"/>
                  <a:gd name="T35" fmla="*/ 16 h 17"/>
                  <a:gd name="T36" fmla="*/ 220 w 221"/>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
                  <a:gd name="T58" fmla="*/ 0 h 17"/>
                  <a:gd name="T59" fmla="*/ 221 w 221"/>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 h="17">
                    <a:moveTo>
                      <a:pt x="220" y="16"/>
                    </a:moveTo>
                    <a:lnTo>
                      <a:pt x="0" y="4"/>
                    </a:lnTo>
                    <a:lnTo>
                      <a:pt x="2" y="4"/>
                    </a:lnTo>
                    <a:lnTo>
                      <a:pt x="4" y="4"/>
                    </a:lnTo>
                    <a:lnTo>
                      <a:pt x="6" y="4"/>
                    </a:lnTo>
                    <a:lnTo>
                      <a:pt x="8" y="0"/>
                    </a:lnTo>
                    <a:lnTo>
                      <a:pt x="214" y="12"/>
                    </a:lnTo>
                    <a:lnTo>
                      <a:pt x="216" y="12"/>
                    </a:lnTo>
                    <a:lnTo>
                      <a:pt x="216" y="16"/>
                    </a:lnTo>
                    <a:lnTo>
                      <a:pt x="218" y="16"/>
                    </a:lnTo>
                    <a:lnTo>
                      <a:pt x="220" y="16"/>
                    </a:lnTo>
                  </a:path>
                </a:pathLst>
              </a:custGeom>
              <a:solidFill>
                <a:srgbClr val="9696FF"/>
              </a:solidFill>
              <a:ln w="9525" cap="rnd">
                <a:noFill/>
                <a:round/>
                <a:headEnd/>
                <a:tailEnd/>
              </a:ln>
            </p:spPr>
            <p:txBody>
              <a:bodyPr/>
              <a:lstStyle/>
              <a:p>
                <a:endParaRPr lang="es-ES"/>
              </a:p>
            </p:txBody>
          </p:sp>
          <p:sp>
            <p:nvSpPr>
              <p:cNvPr id="508" name="Freeform 503"/>
              <p:cNvSpPr>
                <a:spLocks noChangeAspect="1"/>
              </p:cNvSpPr>
              <p:nvPr/>
            </p:nvSpPr>
            <p:spPr bwMode="auto">
              <a:xfrm>
                <a:off x="3166958" y="4900084"/>
                <a:ext cx="125626" cy="9873"/>
              </a:xfrm>
              <a:custGeom>
                <a:avLst/>
                <a:gdLst>
                  <a:gd name="T0" fmla="*/ 206 w 207"/>
                  <a:gd name="T1" fmla="*/ 16 h 17"/>
                  <a:gd name="T2" fmla="*/ 0 w 207"/>
                  <a:gd name="T3" fmla="*/ 0 h 17"/>
                  <a:gd name="T4" fmla="*/ 0 w 207"/>
                  <a:gd name="T5" fmla="*/ 0 h 17"/>
                  <a:gd name="T6" fmla="*/ 2 w 207"/>
                  <a:gd name="T7" fmla="*/ 0 h 17"/>
                  <a:gd name="T8" fmla="*/ 2 w 207"/>
                  <a:gd name="T9" fmla="*/ 0 h 17"/>
                  <a:gd name="T10" fmla="*/ 4 w 207"/>
                  <a:gd name="T11" fmla="*/ 0 h 17"/>
                  <a:gd name="T12" fmla="*/ 4 w 207"/>
                  <a:gd name="T13" fmla="*/ 0 h 17"/>
                  <a:gd name="T14" fmla="*/ 6 w 207"/>
                  <a:gd name="T15" fmla="*/ 0 h 17"/>
                  <a:gd name="T16" fmla="*/ 6 w 207"/>
                  <a:gd name="T17" fmla="*/ 0 h 17"/>
                  <a:gd name="T18" fmla="*/ 8 w 207"/>
                  <a:gd name="T19" fmla="*/ 0 h 17"/>
                  <a:gd name="T20" fmla="*/ 199 w 207"/>
                  <a:gd name="T21" fmla="*/ 10 h 17"/>
                  <a:gd name="T22" fmla="*/ 199 w 207"/>
                  <a:gd name="T23" fmla="*/ 10 h 17"/>
                  <a:gd name="T24" fmla="*/ 200 w 207"/>
                  <a:gd name="T25" fmla="*/ 10 h 17"/>
                  <a:gd name="T26" fmla="*/ 200 w 207"/>
                  <a:gd name="T27" fmla="*/ 10 h 17"/>
                  <a:gd name="T28" fmla="*/ 202 w 207"/>
                  <a:gd name="T29" fmla="*/ 16 h 17"/>
                  <a:gd name="T30" fmla="*/ 202 w 207"/>
                  <a:gd name="T31" fmla="*/ 16 h 17"/>
                  <a:gd name="T32" fmla="*/ 204 w 207"/>
                  <a:gd name="T33" fmla="*/ 16 h 17"/>
                  <a:gd name="T34" fmla="*/ 204 w 207"/>
                  <a:gd name="T35" fmla="*/ 16 h 17"/>
                  <a:gd name="T36" fmla="*/ 206 w 20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7"/>
                  <a:gd name="T58" fmla="*/ 0 h 17"/>
                  <a:gd name="T59" fmla="*/ 207 w 20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7" h="17">
                    <a:moveTo>
                      <a:pt x="206" y="16"/>
                    </a:moveTo>
                    <a:lnTo>
                      <a:pt x="0" y="0"/>
                    </a:lnTo>
                    <a:lnTo>
                      <a:pt x="2" y="0"/>
                    </a:lnTo>
                    <a:lnTo>
                      <a:pt x="4" y="0"/>
                    </a:lnTo>
                    <a:lnTo>
                      <a:pt x="6" y="0"/>
                    </a:lnTo>
                    <a:lnTo>
                      <a:pt x="8" y="0"/>
                    </a:lnTo>
                    <a:lnTo>
                      <a:pt x="199" y="10"/>
                    </a:lnTo>
                    <a:lnTo>
                      <a:pt x="200" y="10"/>
                    </a:lnTo>
                    <a:lnTo>
                      <a:pt x="202" y="16"/>
                    </a:lnTo>
                    <a:lnTo>
                      <a:pt x="204" y="16"/>
                    </a:lnTo>
                    <a:lnTo>
                      <a:pt x="206" y="16"/>
                    </a:lnTo>
                  </a:path>
                </a:pathLst>
              </a:custGeom>
              <a:solidFill>
                <a:srgbClr val="9696FF"/>
              </a:solidFill>
              <a:ln w="9525" cap="rnd">
                <a:noFill/>
                <a:round/>
                <a:headEnd/>
                <a:tailEnd/>
              </a:ln>
            </p:spPr>
            <p:txBody>
              <a:bodyPr/>
              <a:lstStyle/>
              <a:p>
                <a:endParaRPr lang="es-ES"/>
              </a:p>
            </p:txBody>
          </p:sp>
          <p:sp>
            <p:nvSpPr>
              <p:cNvPr id="509" name="Freeform 504"/>
              <p:cNvSpPr>
                <a:spLocks noChangeAspect="1"/>
              </p:cNvSpPr>
              <p:nvPr/>
            </p:nvSpPr>
            <p:spPr bwMode="auto">
              <a:xfrm>
                <a:off x="3171813" y="4898923"/>
                <a:ext cx="116523" cy="9873"/>
              </a:xfrm>
              <a:custGeom>
                <a:avLst/>
                <a:gdLst>
                  <a:gd name="T0" fmla="*/ 191 w 192"/>
                  <a:gd name="T1" fmla="*/ 16 h 17"/>
                  <a:gd name="T2" fmla="*/ 0 w 192"/>
                  <a:gd name="T3" fmla="*/ 5 h 17"/>
                  <a:gd name="T4" fmla="*/ 0 w 192"/>
                  <a:gd name="T5" fmla="*/ 0 h 17"/>
                  <a:gd name="T6" fmla="*/ 2 w 192"/>
                  <a:gd name="T7" fmla="*/ 0 h 17"/>
                  <a:gd name="T8" fmla="*/ 4 w 192"/>
                  <a:gd name="T9" fmla="*/ 0 h 17"/>
                  <a:gd name="T10" fmla="*/ 4 w 192"/>
                  <a:gd name="T11" fmla="*/ 0 h 17"/>
                  <a:gd name="T12" fmla="*/ 5 w 192"/>
                  <a:gd name="T13" fmla="*/ 0 h 17"/>
                  <a:gd name="T14" fmla="*/ 5 w 192"/>
                  <a:gd name="T15" fmla="*/ 0 h 17"/>
                  <a:gd name="T16" fmla="*/ 7 w 192"/>
                  <a:gd name="T17" fmla="*/ 0 h 17"/>
                  <a:gd name="T18" fmla="*/ 7 w 192"/>
                  <a:gd name="T19" fmla="*/ 0 h 17"/>
                  <a:gd name="T20" fmla="*/ 181 w 192"/>
                  <a:gd name="T21" fmla="*/ 10 h 17"/>
                  <a:gd name="T22" fmla="*/ 183 w 192"/>
                  <a:gd name="T23" fmla="*/ 10 h 17"/>
                  <a:gd name="T24" fmla="*/ 185 w 192"/>
                  <a:gd name="T25" fmla="*/ 10 h 17"/>
                  <a:gd name="T26" fmla="*/ 185 w 192"/>
                  <a:gd name="T27" fmla="*/ 10 h 17"/>
                  <a:gd name="T28" fmla="*/ 187 w 192"/>
                  <a:gd name="T29" fmla="*/ 10 h 17"/>
                  <a:gd name="T30" fmla="*/ 187 w 192"/>
                  <a:gd name="T31" fmla="*/ 16 h 17"/>
                  <a:gd name="T32" fmla="*/ 189 w 192"/>
                  <a:gd name="T33" fmla="*/ 16 h 17"/>
                  <a:gd name="T34" fmla="*/ 189 w 192"/>
                  <a:gd name="T35" fmla="*/ 16 h 17"/>
                  <a:gd name="T36" fmla="*/ 191 w 192"/>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2"/>
                  <a:gd name="T58" fmla="*/ 0 h 17"/>
                  <a:gd name="T59" fmla="*/ 192 w 19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2" h="17">
                    <a:moveTo>
                      <a:pt x="191" y="16"/>
                    </a:moveTo>
                    <a:lnTo>
                      <a:pt x="0" y="5"/>
                    </a:lnTo>
                    <a:lnTo>
                      <a:pt x="0" y="0"/>
                    </a:lnTo>
                    <a:lnTo>
                      <a:pt x="2" y="0"/>
                    </a:lnTo>
                    <a:lnTo>
                      <a:pt x="4" y="0"/>
                    </a:lnTo>
                    <a:lnTo>
                      <a:pt x="5" y="0"/>
                    </a:lnTo>
                    <a:lnTo>
                      <a:pt x="7" y="0"/>
                    </a:lnTo>
                    <a:lnTo>
                      <a:pt x="181" y="10"/>
                    </a:lnTo>
                    <a:lnTo>
                      <a:pt x="183" y="10"/>
                    </a:lnTo>
                    <a:lnTo>
                      <a:pt x="185" y="10"/>
                    </a:lnTo>
                    <a:lnTo>
                      <a:pt x="187" y="10"/>
                    </a:lnTo>
                    <a:lnTo>
                      <a:pt x="187" y="16"/>
                    </a:lnTo>
                    <a:lnTo>
                      <a:pt x="189" y="16"/>
                    </a:lnTo>
                    <a:lnTo>
                      <a:pt x="191" y="16"/>
                    </a:lnTo>
                  </a:path>
                </a:pathLst>
              </a:custGeom>
              <a:solidFill>
                <a:srgbClr val="9696FF"/>
              </a:solidFill>
              <a:ln w="9525" cap="rnd">
                <a:noFill/>
                <a:round/>
                <a:headEnd/>
                <a:tailEnd/>
              </a:ln>
            </p:spPr>
            <p:txBody>
              <a:bodyPr/>
              <a:lstStyle/>
              <a:p>
                <a:endParaRPr lang="es-ES"/>
              </a:p>
            </p:txBody>
          </p:sp>
          <p:sp>
            <p:nvSpPr>
              <p:cNvPr id="510" name="Freeform 505"/>
              <p:cNvSpPr>
                <a:spLocks noChangeAspect="1"/>
              </p:cNvSpPr>
              <p:nvPr/>
            </p:nvSpPr>
            <p:spPr bwMode="auto">
              <a:xfrm>
                <a:off x="3176061" y="4897761"/>
                <a:ext cx="106206" cy="9873"/>
              </a:xfrm>
              <a:custGeom>
                <a:avLst/>
                <a:gdLst>
                  <a:gd name="T0" fmla="*/ 174 w 175"/>
                  <a:gd name="T1" fmla="*/ 16 h 17"/>
                  <a:gd name="T2" fmla="*/ 0 w 175"/>
                  <a:gd name="T3" fmla="*/ 5 h 17"/>
                  <a:gd name="T4" fmla="*/ 2 w 175"/>
                  <a:gd name="T5" fmla="*/ 5 h 17"/>
                  <a:gd name="T6" fmla="*/ 4 w 175"/>
                  <a:gd name="T7" fmla="*/ 0 h 17"/>
                  <a:gd name="T8" fmla="*/ 4 w 175"/>
                  <a:gd name="T9" fmla="*/ 0 h 17"/>
                  <a:gd name="T10" fmla="*/ 6 w 175"/>
                  <a:gd name="T11" fmla="*/ 0 h 17"/>
                  <a:gd name="T12" fmla="*/ 6 w 175"/>
                  <a:gd name="T13" fmla="*/ 0 h 17"/>
                  <a:gd name="T14" fmla="*/ 8 w 175"/>
                  <a:gd name="T15" fmla="*/ 0 h 17"/>
                  <a:gd name="T16" fmla="*/ 10 w 175"/>
                  <a:gd name="T17" fmla="*/ 0 h 17"/>
                  <a:gd name="T18" fmla="*/ 10 w 175"/>
                  <a:gd name="T19" fmla="*/ 0 h 17"/>
                  <a:gd name="T20" fmla="*/ 166 w 175"/>
                  <a:gd name="T21" fmla="*/ 10 h 17"/>
                  <a:gd name="T22" fmla="*/ 166 w 175"/>
                  <a:gd name="T23" fmla="*/ 10 h 17"/>
                  <a:gd name="T24" fmla="*/ 168 w 175"/>
                  <a:gd name="T25" fmla="*/ 10 h 17"/>
                  <a:gd name="T26" fmla="*/ 168 w 175"/>
                  <a:gd name="T27" fmla="*/ 10 h 17"/>
                  <a:gd name="T28" fmla="*/ 170 w 175"/>
                  <a:gd name="T29" fmla="*/ 10 h 17"/>
                  <a:gd name="T30" fmla="*/ 172 w 175"/>
                  <a:gd name="T31" fmla="*/ 10 h 17"/>
                  <a:gd name="T32" fmla="*/ 172 w 175"/>
                  <a:gd name="T33" fmla="*/ 16 h 17"/>
                  <a:gd name="T34" fmla="*/ 174 w 175"/>
                  <a:gd name="T35" fmla="*/ 16 h 17"/>
                  <a:gd name="T36" fmla="*/ 174 w 175"/>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5"/>
                  <a:gd name="T58" fmla="*/ 0 h 17"/>
                  <a:gd name="T59" fmla="*/ 175 w 17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5" h="17">
                    <a:moveTo>
                      <a:pt x="174" y="16"/>
                    </a:moveTo>
                    <a:lnTo>
                      <a:pt x="0" y="5"/>
                    </a:lnTo>
                    <a:lnTo>
                      <a:pt x="2" y="5"/>
                    </a:lnTo>
                    <a:lnTo>
                      <a:pt x="4" y="0"/>
                    </a:lnTo>
                    <a:lnTo>
                      <a:pt x="6" y="0"/>
                    </a:lnTo>
                    <a:lnTo>
                      <a:pt x="8" y="0"/>
                    </a:lnTo>
                    <a:lnTo>
                      <a:pt x="10" y="0"/>
                    </a:lnTo>
                    <a:lnTo>
                      <a:pt x="166" y="10"/>
                    </a:lnTo>
                    <a:lnTo>
                      <a:pt x="168" y="10"/>
                    </a:lnTo>
                    <a:lnTo>
                      <a:pt x="170" y="10"/>
                    </a:lnTo>
                    <a:lnTo>
                      <a:pt x="172" y="10"/>
                    </a:lnTo>
                    <a:lnTo>
                      <a:pt x="172" y="16"/>
                    </a:lnTo>
                    <a:lnTo>
                      <a:pt x="174" y="16"/>
                    </a:lnTo>
                  </a:path>
                </a:pathLst>
              </a:custGeom>
              <a:solidFill>
                <a:srgbClr val="9797FF"/>
              </a:solidFill>
              <a:ln w="9525" cap="rnd">
                <a:noFill/>
                <a:round/>
                <a:headEnd/>
                <a:tailEnd/>
              </a:ln>
            </p:spPr>
            <p:txBody>
              <a:bodyPr/>
              <a:lstStyle/>
              <a:p>
                <a:endParaRPr lang="es-ES"/>
              </a:p>
            </p:txBody>
          </p:sp>
          <p:sp>
            <p:nvSpPr>
              <p:cNvPr id="511" name="Freeform 506"/>
              <p:cNvSpPr>
                <a:spLocks noChangeAspect="1"/>
              </p:cNvSpPr>
              <p:nvPr/>
            </p:nvSpPr>
            <p:spPr bwMode="auto">
              <a:xfrm>
                <a:off x="3182130" y="4896599"/>
                <a:ext cx="95282" cy="9873"/>
              </a:xfrm>
              <a:custGeom>
                <a:avLst/>
                <a:gdLst>
                  <a:gd name="T0" fmla="*/ 156 w 157"/>
                  <a:gd name="T1" fmla="*/ 16 h 17"/>
                  <a:gd name="T2" fmla="*/ 0 w 157"/>
                  <a:gd name="T3" fmla="*/ 5 h 17"/>
                  <a:gd name="T4" fmla="*/ 2 w 157"/>
                  <a:gd name="T5" fmla="*/ 5 h 17"/>
                  <a:gd name="T6" fmla="*/ 4 w 157"/>
                  <a:gd name="T7" fmla="*/ 5 h 17"/>
                  <a:gd name="T8" fmla="*/ 4 w 157"/>
                  <a:gd name="T9" fmla="*/ 0 h 17"/>
                  <a:gd name="T10" fmla="*/ 6 w 157"/>
                  <a:gd name="T11" fmla="*/ 0 h 17"/>
                  <a:gd name="T12" fmla="*/ 7 w 157"/>
                  <a:gd name="T13" fmla="*/ 0 h 17"/>
                  <a:gd name="T14" fmla="*/ 7 w 157"/>
                  <a:gd name="T15" fmla="*/ 0 h 17"/>
                  <a:gd name="T16" fmla="*/ 9 w 157"/>
                  <a:gd name="T17" fmla="*/ 0 h 17"/>
                  <a:gd name="T18" fmla="*/ 11 w 157"/>
                  <a:gd name="T19" fmla="*/ 0 h 17"/>
                  <a:gd name="T20" fmla="*/ 145 w 157"/>
                  <a:gd name="T21" fmla="*/ 10 h 17"/>
                  <a:gd name="T22" fmla="*/ 147 w 157"/>
                  <a:gd name="T23" fmla="*/ 10 h 17"/>
                  <a:gd name="T24" fmla="*/ 147 w 157"/>
                  <a:gd name="T25" fmla="*/ 10 h 17"/>
                  <a:gd name="T26" fmla="*/ 149 w 157"/>
                  <a:gd name="T27" fmla="*/ 10 h 17"/>
                  <a:gd name="T28" fmla="*/ 151 w 157"/>
                  <a:gd name="T29" fmla="*/ 10 h 17"/>
                  <a:gd name="T30" fmla="*/ 153 w 157"/>
                  <a:gd name="T31" fmla="*/ 10 h 17"/>
                  <a:gd name="T32" fmla="*/ 153 w 157"/>
                  <a:gd name="T33" fmla="*/ 10 h 17"/>
                  <a:gd name="T34" fmla="*/ 154 w 157"/>
                  <a:gd name="T35" fmla="*/ 16 h 17"/>
                  <a:gd name="T36" fmla="*/ 156 w 157"/>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7"/>
                  <a:gd name="T58" fmla="*/ 0 h 17"/>
                  <a:gd name="T59" fmla="*/ 157 w 157"/>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7" h="17">
                    <a:moveTo>
                      <a:pt x="156" y="16"/>
                    </a:moveTo>
                    <a:lnTo>
                      <a:pt x="0" y="5"/>
                    </a:lnTo>
                    <a:lnTo>
                      <a:pt x="2" y="5"/>
                    </a:lnTo>
                    <a:lnTo>
                      <a:pt x="4" y="5"/>
                    </a:lnTo>
                    <a:lnTo>
                      <a:pt x="4" y="0"/>
                    </a:lnTo>
                    <a:lnTo>
                      <a:pt x="6" y="0"/>
                    </a:lnTo>
                    <a:lnTo>
                      <a:pt x="7" y="0"/>
                    </a:lnTo>
                    <a:lnTo>
                      <a:pt x="9" y="0"/>
                    </a:lnTo>
                    <a:lnTo>
                      <a:pt x="11" y="0"/>
                    </a:lnTo>
                    <a:lnTo>
                      <a:pt x="145" y="10"/>
                    </a:lnTo>
                    <a:lnTo>
                      <a:pt x="147" y="10"/>
                    </a:lnTo>
                    <a:lnTo>
                      <a:pt x="149" y="10"/>
                    </a:lnTo>
                    <a:lnTo>
                      <a:pt x="151" y="10"/>
                    </a:lnTo>
                    <a:lnTo>
                      <a:pt x="153" y="10"/>
                    </a:lnTo>
                    <a:lnTo>
                      <a:pt x="154" y="16"/>
                    </a:lnTo>
                    <a:lnTo>
                      <a:pt x="156" y="16"/>
                    </a:lnTo>
                  </a:path>
                </a:pathLst>
              </a:custGeom>
              <a:solidFill>
                <a:srgbClr val="9797FF"/>
              </a:solidFill>
              <a:ln w="9525" cap="rnd">
                <a:noFill/>
                <a:round/>
                <a:headEnd/>
                <a:tailEnd/>
              </a:ln>
            </p:spPr>
            <p:txBody>
              <a:bodyPr/>
              <a:lstStyle/>
              <a:p>
                <a:endParaRPr lang="es-ES"/>
              </a:p>
            </p:txBody>
          </p:sp>
          <p:sp>
            <p:nvSpPr>
              <p:cNvPr id="512" name="Freeform 507"/>
              <p:cNvSpPr>
                <a:spLocks noChangeAspect="1"/>
              </p:cNvSpPr>
              <p:nvPr/>
            </p:nvSpPr>
            <p:spPr bwMode="auto">
              <a:xfrm>
                <a:off x="3188806" y="4895438"/>
                <a:ext cx="81930" cy="9873"/>
              </a:xfrm>
              <a:custGeom>
                <a:avLst/>
                <a:gdLst>
                  <a:gd name="T0" fmla="*/ 134 w 135"/>
                  <a:gd name="T1" fmla="*/ 16 h 17"/>
                  <a:gd name="T2" fmla="*/ 0 w 135"/>
                  <a:gd name="T3" fmla="*/ 5 h 17"/>
                  <a:gd name="T4" fmla="*/ 0 w 135"/>
                  <a:gd name="T5" fmla="*/ 5 h 17"/>
                  <a:gd name="T6" fmla="*/ 2 w 135"/>
                  <a:gd name="T7" fmla="*/ 5 h 17"/>
                  <a:gd name="T8" fmla="*/ 4 w 135"/>
                  <a:gd name="T9" fmla="*/ 5 h 17"/>
                  <a:gd name="T10" fmla="*/ 6 w 135"/>
                  <a:gd name="T11" fmla="*/ 0 h 17"/>
                  <a:gd name="T12" fmla="*/ 8 w 135"/>
                  <a:gd name="T13" fmla="*/ 0 h 17"/>
                  <a:gd name="T14" fmla="*/ 10 w 135"/>
                  <a:gd name="T15" fmla="*/ 0 h 17"/>
                  <a:gd name="T16" fmla="*/ 10 w 135"/>
                  <a:gd name="T17" fmla="*/ 0 h 17"/>
                  <a:gd name="T18" fmla="*/ 12 w 135"/>
                  <a:gd name="T19" fmla="*/ 0 h 17"/>
                  <a:gd name="T20" fmla="*/ 121 w 135"/>
                  <a:gd name="T21" fmla="*/ 5 h 17"/>
                  <a:gd name="T22" fmla="*/ 122 w 135"/>
                  <a:gd name="T23" fmla="*/ 10 h 17"/>
                  <a:gd name="T24" fmla="*/ 124 w 135"/>
                  <a:gd name="T25" fmla="*/ 10 h 17"/>
                  <a:gd name="T26" fmla="*/ 126 w 135"/>
                  <a:gd name="T27" fmla="*/ 10 h 17"/>
                  <a:gd name="T28" fmla="*/ 128 w 135"/>
                  <a:gd name="T29" fmla="*/ 10 h 17"/>
                  <a:gd name="T30" fmla="*/ 128 w 135"/>
                  <a:gd name="T31" fmla="*/ 10 h 17"/>
                  <a:gd name="T32" fmla="*/ 130 w 135"/>
                  <a:gd name="T33" fmla="*/ 10 h 17"/>
                  <a:gd name="T34" fmla="*/ 132 w 135"/>
                  <a:gd name="T35" fmla="*/ 10 h 17"/>
                  <a:gd name="T36" fmla="*/ 134 w 135"/>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17"/>
                  <a:gd name="T59" fmla="*/ 135 w 135"/>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17">
                    <a:moveTo>
                      <a:pt x="134" y="16"/>
                    </a:moveTo>
                    <a:lnTo>
                      <a:pt x="0" y="5"/>
                    </a:lnTo>
                    <a:lnTo>
                      <a:pt x="2" y="5"/>
                    </a:lnTo>
                    <a:lnTo>
                      <a:pt x="4" y="5"/>
                    </a:lnTo>
                    <a:lnTo>
                      <a:pt x="6" y="0"/>
                    </a:lnTo>
                    <a:lnTo>
                      <a:pt x="8" y="0"/>
                    </a:lnTo>
                    <a:lnTo>
                      <a:pt x="10" y="0"/>
                    </a:lnTo>
                    <a:lnTo>
                      <a:pt x="12" y="0"/>
                    </a:lnTo>
                    <a:lnTo>
                      <a:pt x="121" y="5"/>
                    </a:lnTo>
                    <a:lnTo>
                      <a:pt x="122" y="10"/>
                    </a:lnTo>
                    <a:lnTo>
                      <a:pt x="124" y="10"/>
                    </a:lnTo>
                    <a:lnTo>
                      <a:pt x="126" y="10"/>
                    </a:lnTo>
                    <a:lnTo>
                      <a:pt x="128" y="10"/>
                    </a:lnTo>
                    <a:lnTo>
                      <a:pt x="130" y="10"/>
                    </a:lnTo>
                    <a:lnTo>
                      <a:pt x="132" y="10"/>
                    </a:lnTo>
                    <a:lnTo>
                      <a:pt x="134" y="16"/>
                    </a:lnTo>
                  </a:path>
                </a:pathLst>
              </a:custGeom>
              <a:solidFill>
                <a:srgbClr val="9797FF"/>
              </a:solidFill>
              <a:ln w="9525" cap="rnd">
                <a:noFill/>
                <a:round/>
                <a:headEnd/>
                <a:tailEnd/>
              </a:ln>
            </p:spPr>
            <p:txBody>
              <a:bodyPr/>
              <a:lstStyle/>
              <a:p>
                <a:endParaRPr lang="es-ES"/>
              </a:p>
            </p:txBody>
          </p:sp>
          <p:sp>
            <p:nvSpPr>
              <p:cNvPr id="513" name="Freeform 508"/>
              <p:cNvSpPr>
                <a:spLocks noChangeAspect="1"/>
              </p:cNvSpPr>
              <p:nvPr/>
            </p:nvSpPr>
            <p:spPr bwMode="auto">
              <a:xfrm>
                <a:off x="3196088" y="4894276"/>
                <a:ext cx="66758" cy="9873"/>
              </a:xfrm>
              <a:custGeom>
                <a:avLst/>
                <a:gdLst>
                  <a:gd name="T0" fmla="*/ 109 w 110"/>
                  <a:gd name="T1" fmla="*/ 16 h 17"/>
                  <a:gd name="T2" fmla="*/ 0 w 110"/>
                  <a:gd name="T3" fmla="*/ 8 h 17"/>
                  <a:gd name="T4" fmla="*/ 2 w 110"/>
                  <a:gd name="T5" fmla="*/ 8 h 17"/>
                  <a:gd name="T6" fmla="*/ 4 w 110"/>
                  <a:gd name="T7" fmla="*/ 8 h 17"/>
                  <a:gd name="T8" fmla="*/ 7 w 110"/>
                  <a:gd name="T9" fmla="*/ 8 h 17"/>
                  <a:gd name="T10" fmla="*/ 9 w 110"/>
                  <a:gd name="T11" fmla="*/ 8 h 17"/>
                  <a:gd name="T12" fmla="*/ 11 w 110"/>
                  <a:gd name="T13" fmla="*/ 8 h 17"/>
                  <a:gd name="T14" fmla="*/ 13 w 110"/>
                  <a:gd name="T15" fmla="*/ 0 h 17"/>
                  <a:gd name="T16" fmla="*/ 15 w 110"/>
                  <a:gd name="T17" fmla="*/ 0 h 17"/>
                  <a:gd name="T18" fmla="*/ 17 w 110"/>
                  <a:gd name="T19" fmla="*/ 0 h 17"/>
                  <a:gd name="T20" fmla="*/ 91 w 110"/>
                  <a:gd name="T21" fmla="*/ 8 h 17"/>
                  <a:gd name="T22" fmla="*/ 93 w 110"/>
                  <a:gd name="T23" fmla="*/ 8 h 17"/>
                  <a:gd name="T24" fmla="*/ 95 w 110"/>
                  <a:gd name="T25" fmla="*/ 8 h 17"/>
                  <a:gd name="T26" fmla="*/ 97 w 110"/>
                  <a:gd name="T27" fmla="*/ 16 h 17"/>
                  <a:gd name="T28" fmla="*/ 99 w 110"/>
                  <a:gd name="T29" fmla="*/ 16 h 17"/>
                  <a:gd name="T30" fmla="*/ 101 w 110"/>
                  <a:gd name="T31" fmla="*/ 16 h 17"/>
                  <a:gd name="T32" fmla="*/ 105 w 110"/>
                  <a:gd name="T33" fmla="*/ 16 h 17"/>
                  <a:gd name="T34" fmla="*/ 107 w 110"/>
                  <a:gd name="T35" fmla="*/ 16 h 17"/>
                  <a:gd name="T36" fmla="*/ 109 w 110"/>
                  <a:gd name="T37" fmla="*/ 16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0"/>
                  <a:gd name="T58" fmla="*/ 0 h 17"/>
                  <a:gd name="T59" fmla="*/ 110 w 110"/>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0" h="17">
                    <a:moveTo>
                      <a:pt x="109" y="16"/>
                    </a:moveTo>
                    <a:lnTo>
                      <a:pt x="0" y="8"/>
                    </a:lnTo>
                    <a:lnTo>
                      <a:pt x="2" y="8"/>
                    </a:lnTo>
                    <a:lnTo>
                      <a:pt x="4" y="8"/>
                    </a:lnTo>
                    <a:lnTo>
                      <a:pt x="7" y="8"/>
                    </a:lnTo>
                    <a:lnTo>
                      <a:pt x="9" y="8"/>
                    </a:lnTo>
                    <a:lnTo>
                      <a:pt x="11" y="8"/>
                    </a:lnTo>
                    <a:lnTo>
                      <a:pt x="13" y="0"/>
                    </a:lnTo>
                    <a:lnTo>
                      <a:pt x="15" y="0"/>
                    </a:lnTo>
                    <a:lnTo>
                      <a:pt x="17" y="0"/>
                    </a:lnTo>
                    <a:lnTo>
                      <a:pt x="91" y="8"/>
                    </a:lnTo>
                    <a:lnTo>
                      <a:pt x="93" y="8"/>
                    </a:lnTo>
                    <a:lnTo>
                      <a:pt x="95" y="8"/>
                    </a:lnTo>
                    <a:lnTo>
                      <a:pt x="97" y="16"/>
                    </a:lnTo>
                    <a:lnTo>
                      <a:pt x="99" y="16"/>
                    </a:lnTo>
                    <a:lnTo>
                      <a:pt x="101" y="16"/>
                    </a:lnTo>
                    <a:lnTo>
                      <a:pt x="105" y="16"/>
                    </a:lnTo>
                    <a:lnTo>
                      <a:pt x="107" y="16"/>
                    </a:lnTo>
                    <a:lnTo>
                      <a:pt x="109" y="16"/>
                    </a:lnTo>
                  </a:path>
                </a:pathLst>
              </a:custGeom>
              <a:solidFill>
                <a:srgbClr val="9797FF"/>
              </a:solidFill>
              <a:ln w="9525" cap="rnd">
                <a:noFill/>
                <a:round/>
                <a:headEnd/>
                <a:tailEnd/>
              </a:ln>
            </p:spPr>
            <p:txBody>
              <a:bodyPr/>
              <a:lstStyle/>
              <a:p>
                <a:endParaRPr lang="es-ES"/>
              </a:p>
            </p:txBody>
          </p:sp>
          <p:sp>
            <p:nvSpPr>
              <p:cNvPr id="514" name="Freeform 509"/>
              <p:cNvSpPr>
                <a:spLocks noChangeAspect="1"/>
              </p:cNvSpPr>
              <p:nvPr/>
            </p:nvSpPr>
            <p:spPr bwMode="auto">
              <a:xfrm>
                <a:off x="3206405" y="4894276"/>
                <a:ext cx="45517" cy="9873"/>
              </a:xfrm>
              <a:custGeom>
                <a:avLst/>
                <a:gdLst>
                  <a:gd name="T0" fmla="*/ 74 w 75"/>
                  <a:gd name="T1" fmla="*/ 16 h 17"/>
                  <a:gd name="T2" fmla="*/ 0 w 75"/>
                  <a:gd name="T3" fmla="*/ 0 h 17"/>
                  <a:gd name="T4" fmla="*/ 2 w 75"/>
                  <a:gd name="T5" fmla="*/ 0 h 17"/>
                  <a:gd name="T6" fmla="*/ 4 w 75"/>
                  <a:gd name="T7" fmla="*/ 0 h 17"/>
                  <a:gd name="T8" fmla="*/ 6 w 75"/>
                  <a:gd name="T9" fmla="*/ 0 h 17"/>
                  <a:gd name="T10" fmla="*/ 8 w 75"/>
                  <a:gd name="T11" fmla="*/ 0 h 17"/>
                  <a:gd name="T12" fmla="*/ 9 w 75"/>
                  <a:gd name="T13" fmla="*/ 0 h 17"/>
                  <a:gd name="T14" fmla="*/ 11 w 75"/>
                  <a:gd name="T15" fmla="*/ 0 h 17"/>
                  <a:gd name="T16" fmla="*/ 11 w 75"/>
                  <a:gd name="T17" fmla="*/ 0 h 17"/>
                  <a:gd name="T18" fmla="*/ 13 w 75"/>
                  <a:gd name="T19" fmla="*/ 0 h 17"/>
                  <a:gd name="T20" fmla="*/ 21 w 75"/>
                  <a:gd name="T21" fmla="*/ 0 h 17"/>
                  <a:gd name="T22" fmla="*/ 29 w 75"/>
                  <a:gd name="T23" fmla="*/ 0 h 17"/>
                  <a:gd name="T24" fmla="*/ 36 w 75"/>
                  <a:gd name="T25" fmla="*/ 0 h 17"/>
                  <a:gd name="T26" fmla="*/ 44 w 75"/>
                  <a:gd name="T27" fmla="*/ 0 h 17"/>
                  <a:gd name="T28" fmla="*/ 50 w 75"/>
                  <a:gd name="T29" fmla="*/ 0 h 17"/>
                  <a:gd name="T30" fmla="*/ 57 w 75"/>
                  <a:gd name="T31" fmla="*/ 16 h 17"/>
                  <a:gd name="T32" fmla="*/ 65 w 75"/>
                  <a:gd name="T33" fmla="*/ 16 h 17"/>
                  <a:gd name="T34" fmla="*/ 74 w 75"/>
                  <a:gd name="T35" fmla="*/ 16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5"/>
                  <a:gd name="T55" fmla="*/ 0 h 17"/>
                  <a:gd name="T56" fmla="*/ 75 w 75"/>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5" h="17">
                    <a:moveTo>
                      <a:pt x="74" y="16"/>
                    </a:moveTo>
                    <a:lnTo>
                      <a:pt x="0" y="0"/>
                    </a:lnTo>
                    <a:lnTo>
                      <a:pt x="2" y="0"/>
                    </a:lnTo>
                    <a:lnTo>
                      <a:pt x="4" y="0"/>
                    </a:lnTo>
                    <a:lnTo>
                      <a:pt x="6" y="0"/>
                    </a:lnTo>
                    <a:lnTo>
                      <a:pt x="8" y="0"/>
                    </a:lnTo>
                    <a:lnTo>
                      <a:pt x="9" y="0"/>
                    </a:lnTo>
                    <a:lnTo>
                      <a:pt x="11" y="0"/>
                    </a:lnTo>
                    <a:lnTo>
                      <a:pt x="13" y="0"/>
                    </a:lnTo>
                    <a:lnTo>
                      <a:pt x="21" y="0"/>
                    </a:lnTo>
                    <a:lnTo>
                      <a:pt x="29" y="0"/>
                    </a:lnTo>
                    <a:lnTo>
                      <a:pt x="36" y="0"/>
                    </a:lnTo>
                    <a:lnTo>
                      <a:pt x="44" y="0"/>
                    </a:lnTo>
                    <a:lnTo>
                      <a:pt x="50" y="0"/>
                    </a:lnTo>
                    <a:lnTo>
                      <a:pt x="57" y="16"/>
                    </a:lnTo>
                    <a:lnTo>
                      <a:pt x="65" y="16"/>
                    </a:lnTo>
                    <a:lnTo>
                      <a:pt x="74" y="16"/>
                    </a:lnTo>
                  </a:path>
                </a:pathLst>
              </a:custGeom>
              <a:solidFill>
                <a:srgbClr val="9797FF"/>
              </a:solidFill>
              <a:ln w="9525" cap="rnd">
                <a:noFill/>
                <a:round/>
                <a:headEnd/>
                <a:tailEnd/>
              </a:ln>
            </p:spPr>
            <p:txBody>
              <a:bodyPr/>
              <a:lstStyle/>
              <a:p>
                <a:endParaRPr lang="es-ES"/>
              </a:p>
            </p:txBody>
          </p:sp>
          <p:sp>
            <p:nvSpPr>
              <p:cNvPr id="515" name="Freeform 510"/>
              <p:cNvSpPr>
                <a:spLocks noChangeAspect="1"/>
              </p:cNvSpPr>
              <p:nvPr/>
            </p:nvSpPr>
            <p:spPr bwMode="auto">
              <a:xfrm>
                <a:off x="2980643" y="5797989"/>
                <a:ext cx="607" cy="28459"/>
              </a:xfrm>
              <a:custGeom>
                <a:avLst/>
                <a:gdLst>
                  <a:gd name="T0" fmla="*/ 0 w 1"/>
                  <a:gd name="T1" fmla="*/ 0 h 49"/>
                  <a:gd name="T2" fmla="*/ 0 w 1"/>
                  <a:gd name="T3" fmla="*/ 48 h 49"/>
                  <a:gd name="T4" fmla="*/ 0 w 1"/>
                  <a:gd name="T5" fmla="*/ 42 h 49"/>
                  <a:gd name="T6" fmla="*/ 0 w 1"/>
                  <a:gd name="T7" fmla="*/ 35 h 49"/>
                  <a:gd name="T8" fmla="*/ 0 w 1"/>
                  <a:gd name="T9" fmla="*/ 29 h 49"/>
                  <a:gd name="T10" fmla="*/ 0 w 1"/>
                  <a:gd name="T11" fmla="*/ 23 h 49"/>
                  <a:gd name="T12" fmla="*/ 0 w 1"/>
                  <a:gd name="T13" fmla="*/ 18 h 49"/>
                  <a:gd name="T14" fmla="*/ 0 w 1"/>
                  <a:gd name="T15" fmla="*/ 12 h 49"/>
                  <a:gd name="T16" fmla="*/ 0 w 1"/>
                  <a:gd name="T17" fmla="*/ 6 h 49"/>
                  <a:gd name="T18" fmla="*/ 0 w 1"/>
                  <a:gd name="T19" fmla="*/ 0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49"/>
                  <a:gd name="T32" fmla="*/ 1 w 1"/>
                  <a:gd name="T33" fmla="*/ 49 h 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49">
                    <a:moveTo>
                      <a:pt x="0" y="0"/>
                    </a:moveTo>
                    <a:lnTo>
                      <a:pt x="0" y="48"/>
                    </a:lnTo>
                    <a:lnTo>
                      <a:pt x="0" y="42"/>
                    </a:lnTo>
                    <a:lnTo>
                      <a:pt x="0" y="35"/>
                    </a:lnTo>
                    <a:lnTo>
                      <a:pt x="0" y="29"/>
                    </a:lnTo>
                    <a:lnTo>
                      <a:pt x="0" y="23"/>
                    </a:lnTo>
                    <a:lnTo>
                      <a:pt x="0" y="18"/>
                    </a:lnTo>
                    <a:lnTo>
                      <a:pt x="0" y="12"/>
                    </a:lnTo>
                    <a:lnTo>
                      <a:pt x="0" y="6"/>
                    </a:lnTo>
                    <a:lnTo>
                      <a:pt x="0" y="0"/>
                    </a:lnTo>
                  </a:path>
                </a:pathLst>
              </a:custGeom>
              <a:solidFill>
                <a:srgbClr val="006633"/>
              </a:solidFill>
              <a:ln w="9525" cap="rnd">
                <a:noFill/>
                <a:round/>
                <a:headEnd/>
                <a:tailEnd/>
              </a:ln>
            </p:spPr>
            <p:txBody>
              <a:bodyPr/>
              <a:lstStyle/>
              <a:p>
                <a:endParaRPr lang="es-ES"/>
              </a:p>
            </p:txBody>
          </p:sp>
          <p:sp>
            <p:nvSpPr>
              <p:cNvPr id="516" name="Freeform 511"/>
              <p:cNvSpPr>
                <a:spLocks noChangeAspect="1"/>
              </p:cNvSpPr>
              <p:nvPr/>
            </p:nvSpPr>
            <p:spPr bwMode="auto">
              <a:xfrm>
                <a:off x="2980643" y="5716098"/>
                <a:ext cx="10317" cy="167268"/>
              </a:xfrm>
              <a:custGeom>
                <a:avLst/>
                <a:gdLst>
                  <a:gd name="T0" fmla="*/ 0 w 17"/>
                  <a:gd name="T1" fmla="*/ 189 h 288"/>
                  <a:gd name="T2" fmla="*/ 0 w 17"/>
                  <a:gd name="T3" fmla="*/ 141 h 288"/>
                  <a:gd name="T4" fmla="*/ 8 w 17"/>
                  <a:gd name="T5" fmla="*/ 124 h 288"/>
                  <a:gd name="T6" fmla="*/ 8 w 17"/>
                  <a:gd name="T7" fmla="*/ 107 h 288"/>
                  <a:gd name="T8" fmla="*/ 8 w 17"/>
                  <a:gd name="T9" fmla="*/ 90 h 288"/>
                  <a:gd name="T10" fmla="*/ 8 w 17"/>
                  <a:gd name="T11" fmla="*/ 70 h 288"/>
                  <a:gd name="T12" fmla="*/ 8 w 17"/>
                  <a:gd name="T13" fmla="*/ 53 h 288"/>
                  <a:gd name="T14" fmla="*/ 16 w 17"/>
                  <a:gd name="T15" fmla="*/ 36 h 288"/>
                  <a:gd name="T16" fmla="*/ 16 w 17"/>
                  <a:gd name="T17" fmla="*/ 17 h 288"/>
                  <a:gd name="T18" fmla="*/ 16 w 17"/>
                  <a:gd name="T19" fmla="*/ 0 h 288"/>
                  <a:gd name="T20" fmla="*/ 16 w 17"/>
                  <a:gd name="T21" fmla="*/ 287 h 288"/>
                  <a:gd name="T22" fmla="*/ 16 w 17"/>
                  <a:gd name="T23" fmla="*/ 275 h 288"/>
                  <a:gd name="T24" fmla="*/ 8 w 17"/>
                  <a:gd name="T25" fmla="*/ 264 h 288"/>
                  <a:gd name="T26" fmla="*/ 8 w 17"/>
                  <a:gd name="T27" fmla="*/ 250 h 288"/>
                  <a:gd name="T28" fmla="*/ 8 w 17"/>
                  <a:gd name="T29" fmla="*/ 239 h 288"/>
                  <a:gd name="T30" fmla="*/ 8 w 17"/>
                  <a:gd name="T31" fmla="*/ 226 h 288"/>
                  <a:gd name="T32" fmla="*/ 8 w 17"/>
                  <a:gd name="T33" fmla="*/ 214 h 288"/>
                  <a:gd name="T34" fmla="*/ 8 w 17"/>
                  <a:gd name="T35" fmla="*/ 201 h 288"/>
                  <a:gd name="T36" fmla="*/ 0 w 17"/>
                  <a:gd name="T37" fmla="*/ 189 h 2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288"/>
                  <a:gd name="T59" fmla="*/ 17 w 17"/>
                  <a:gd name="T60" fmla="*/ 288 h 2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288">
                    <a:moveTo>
                      <a:pt x="0" y="189"/>
                    </a:moveTo>
                    <a:lnTo>
                      <a:pt x="0" y="141"/>
                    </a:lnTo>
                    <a:lnTo>
                      <a:pt x="8" y="124"/>
                    </a:lnTo>
                    <a:lnTo>
                      <a:pt x="8" y="107"/>
                    </a:lnTo>
                    <a:lnTo>
                      <a:pt x="8" y="90"/>
                    </a:lnTo>
                    <a:lnTo>
                      <a:pt x="8" y="70"/>
                    </a:lnTo>
                    <a:lnTo>
                      <a:pt x="8" y="53"/>
                    </a:lnTo>
                    <a:lnTo>
                      <a:pt x="16" y="36"/>
                    </a:lnTo>
                    <a:lnTo>
                      <a:pt x="16" y="17"/>
                    </a:lnTo>
                    <a:lnTo>
                      <a:pt x="16" y="0"/>
                    </a:lnTo>
                    <a:lnTo>
                      <a:pt x="16" y="287"/>
                    </a:lnTo>
                    <a:lnTo>
                      <a:pt x="16" y="275"/>
                    </a:lnTo>
                    <a:lnTo>
                      <a:pt x="8" y="264"/>
                    </a:lnTo>
                    <a:lnTo>
                      <a:pt x="8" y="250"/>
                    </a:lnTo>
                    <a:lnTo>
                      <a:pt x="8" y="239"/>
                    </a:lnTo>
                    <a:lnTo>
                      <a:pt x="8" y="226"/>
                    </a:lnTo>
                    <a:lnTo>
                      <a:pt x="8" y="214"/>
                    </a:lnTo>
                    <a:lnTo>
                      <a:pt x="8" y="201"/>
                    </a:lnTo>
                    <a:lnTo>
                      <a:pt x="0" y="189"/>
                    </a:lnTo>
                  </a:path>
                </a:pathLst>
              </a:custGeom>
              <a:solidFill>
                <a:srgbClr val="006633"/>
              </a:solidFill>
              <a:ln w="9525" cap="rnd">
                <a:noFill/>
                <a:round/>
                <a:headEnd/>
                <a:tailEnd/>
              </a:ln>
            </p:spPr>
            <p:txBody>
              <a:bodyPr/>
              <a:lstStyle/>
              <a:p>
                <a:endParaRPr lang="es-ES"/>
              </a:p>
            </p:txBody>
          </p:sp>
          <p:sp>
            <p:nvSpPr>
              <p:cNvPr id="517" name="Freeform 512"/>
              <p:cNvSpPr>
                <a:spLocks noChangeAspect="1"/>
              </p:cNvSpPr>
              <p:nvPr/>
            </p:nvSpPr>
            <p:spPr bwMode="auto">
              <a:xfrm>
                <a:off x="2983070" y="5660342"/>
                <a:ext cx="10317" cy="247418"/>
              </a:xfrm>
              <a:custGeom>
                <a:avLst/>
                <a:gdLst>
                  <a:gd name="T0" fmla="*/ 0 w 17"/>
                  <a:gd name="T1" fmla="*/ 383 h 426"/>
                  <a:gd name="T2" fmla="*/ 0 w 17"/>
                  <a:gd name="T3" fmla="*/ 96 h 426"/>
                  <a:gd name="T4" fmla="*/ 0 w 17"/>
                  <a:gd name="T5" fmla="*/ 84 h 426"/>
                  <a:gd name="T6" fmla="*/ 10 w 17"/>
                  <a:gd name="T7" fmla="*/ 73 h 426"/>
                  <a:gd name="T8" fmla="*/ 10 w 17"/>
                  <a:gd name="T9" fmla="*/ 59 h 426"/>
                  <a:gd name="T10" fmla="*/ 10 w 17"/>
                  <a:gd name="T11" fmla="*/ 48 h 426"/>
                  <a:gd name="T12" fmla="*/ 10 w 17"/>
                  <a:gd name="T13" fmla="*/ 36 h 426"/>
                  <a:gd name="T14" fmla="*/ 10 w 17"/>
                  <a:gd name="T15" fmla="*/ 25 h 426"/>
                  <a:gd name="T16" fmla="*/ 16 w 17"/>
                  <a:gd name="T17" fmla="*/ 13 h 426"/>
                  <a:gd name="T18" fmla="*/ 16 w 17"/>
                  <a:gd name="T19" fmla="*/ 0 h 426"/>
                  <a:gd name="T20" fmla="*/ 16 w 17"/>
                  <a:gd name="T21" fmla="*/ 425 h 426"/>
                  <a:gd name="T22" fmla="*/ 16 w 17"/>
                  <a:gd name="T23" fmla="*/ 421 h 426"/>
                  <a:gd name="T24" fmla="*/ 10 w 17"/>
                  <a:gd name="T25" fmla="*/ 415 h 426"/>
                  <a:gd name="T26" fmla="*/ 10 w 17"/>
                  <a:gd name="T27" fmla="*/ 410 h 426"/>
                  <a:gd name="T28" fmla="*/ 10 w 17"/>
                  <a:gd name="T29" fmla="*/ 404 h 426"/>
                  <a:gd name="T30" fmla="*/ 10 w 17"/>
                  <a:gd name="T31" fmla="*/ 400 h 426"/>
                  <a:gd name="T32" fmla="*/ 10 w 17"/>
                  <a:gd name="T33" fmla="*/ 394 h 426"/>
                  <a:gd name="T34" fmla="*/ 0 w 17"/>
                  <a:gd name="T35" fmla="*/ 388 h 426"/>
                  <a:gd name="T36" fmla="*/ 0 w 17"/>
                  <a:gd name="T37" fmla="*/ 383 h 4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26"/>
                  <a:gd name="T59" fmla="*/ 17 w 17"/>
                  <a:gd name="T60" fmla="*/ 426 h 4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26">
                    <a:moveTo>
                      <a:pt x="0" y="383"/>
                    </a:moveTo>
                    <a:lnTo>
                      <a:pt x="0" y="96"/>
                    </a:lnTo>
                    <a:lnTo>
                      <a:pt x="0" y="84"/>
                    </a:lnTo>
                    <a:lnTo>
                      <a:pt x="10" y="73"/>
                    </a:lnTo>
                    <a:lnTo>
                      <a:pt x="10" y="59"/>
                    </a:lnTo>
                    <a:lnTo>
                      <a:pt x="10" y="48"/>
                    </a:lnTo>
                    <a:lnTo>
                      <a:pt x="10" y="36"/>
                    </a:lnTo>
                    <a:lnTo>
                      <a:pt x="10" y="25"/>
                    </a:lnTo>
                    <a:lnTo>
                      <a:pt x="16" y="13"/>
                    </a:lnTo>
                    <a:lnTo>
                      <a:pt x="16" y="0"/>
                    </a:lnTo>
                    <a:lnTo>
                      <a:pt x="16" y="425"/>
                    </a:lnTo>
                    <a:lnTo>
                      <a:pt x="16" y="421"/>
                    </a:lnTo>
                    <a:lnTo>
                      <a:pt x="10" y="415"/>
                    </a:lnTo>
                    <a:lnTo>
                      <a:pt x="10" y="410"/>
                    </a:lnTo>
                    <a:lnTo>
                      <a:pt x="10" y="404"/>
                    </a:lnTo>
                    <a:lnTo>
                      <a:pt x="10" y="400"/>
                    </a:lnTo>
                    <a:lnTo>
                      <a:pt x="10" y="394"/>
                    </a:lnTo>
                    <a:lnTo>
                      <a:pt x="0" y="388"/>
                    </a:lnTo>
                    <a:lnTo>
                      <a:pt x="0" y="383"/>
                    </a:lnTo>
                  </a:path>
                </a:pathLst>
              </a:custGeom>
              <a:solidFill>
                <a:srgbClr val="006633"/>
              </a:solidFill>
              <a:ln w="9525" cap="rnd">
                <a:noFill/>
                <a:round/>
                <a:headEnd/>
                <a:tailEnd/>
              </a:ln>
            </p:spPr>
            <p:txBody>
              <a:bodyPr/>
              <a:lstStyle/>
              <a:p>
                <a:endParaRPr lang="es-ES"/>
              </a:p>
            </p:txBody>
          </p:sp>
          <p:sp>
            <p:nvSpPr>
              <p:cNvPr id="518" name="Freeform 513"/>
              <p:cNvSpPr>
                <a:spLocks noChangeAspect="1"/>
              </p:cNvSpPr>
              <p:nvPr/>
            </p:nvSpPr>
            <p:spPr bwMode="auto">
              <a:xfrm>
                <a:off x="2984891" y="5597035"/>
                <a:ext cx="10317" cy="328148"/>
              </a:xfrm>
              <a:custGeom>
                <a:avLst/>
                <a:gdLst>
                  <a:gd name="T0" fmla="*/ 0 w 17"/>
                  <a:gd name="T1" fmla="*/ 534 h 565"/>
                  <a:gd name="T2" fmla="*/ 0 w 17"/>
                  <a:gd name="T3" fmla="*/ 109 h 565"/>
                  <a:gd name="T4" fmla="*/ 0 w 17"/>
                  <a:gd name="T5" fmla="*/ 96 h 565"/>
                  <a:gd name="T6" fmla="*/ 0 w 17"/>
                  <a:gd name="T7" fmla="*/ 82 h 565"/>
                  <a:gd name="T8" fmla="*/ 8 w 17"/>
                  <a:gd name="T9" fmla="*/ 69 h 565"/>
                  <a:gd name="T10" fmla="*/ 8 w 17"/>
                  <a:gd name="T11" fmla="*/ 55 h 565"/>
                  <a:gd name="T12" fmla="*/ 8 w 17"/>
                  <a:gd name="T13" fmla="*/ 42 h 565"/>
                  <a:gd name="T14" fmla="*/ 8 w 17"/>
                  <a:gd name="T15" fmla="*/ 29 h 565"/>
                  <a:gd name="T16" fmla="*/ 8 w 17"/>
                  <a:gd name="T17" fmla="*/ 15 h 565"/>
                  <a:gd name="T18" fmla="*/ 16 w 17"/>
                  <a:gd name="T19" fmla="*/ 0 h 565"/>
                  <a:gd name="T20" fmla="*/ 16 w 17"/>
                  <a:gd name="T21" fmla="*/ 564 h 565"/>
                  <a:gd name="T22" fmla="*/ 8 w 17"/>
                  <a:gd name="T23" fmla="*/ 561 h 565"/>
                  <a:gd name="T24" fmla="*/ 8 w 17"/>
                  <a:gd name="T25" fmla="*/ 557 h 565"/>
                  <a:gd name="T26" fmla="*/ 8 w 17"/>
                  <a:gd name="T27" fmla="*/ 553 h 565"/>
                  <a:gd name="T28" fmla="*/ 8 w 17"/>
                  <a:gd name="T29" fmla="*/ 549 h 565"/>
                  <a:gd name="T30" fmla="*/ 0 w 17"/>
                  <a:gd name="T31" fmla="*/ 545 h 565"/>
                  <a:gd name="T32" fmla="*/ 0 w 17"/>
                  <a:gd name="T33" fmla="*/ 541 h 565"/>
                  <a:gd name="T34" fmla="*/ 0 w 17"/>
                  <a:gd name="T35" fmla="*/ 538 h 565"/>
                  <a:gd name="T36" fmla="*/ 0 w 17"/>
                  <a:gd name="T37" fmla="*/ 534 h 5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565"/>
                  <a:gd name="T59" fmla="*/ 17 w 17"/>
                  <a:gd name="T60" fmla="*/ 565 h 5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565">
                    <a:moveTo>
                      <a:pt x="0" y="534"/>
                    </a:moveTo>
                    <a:lnTo>
                      <a:pt x="0" y="109"/>
                    </a:lnTo>
                    <a:lnTo>
                      <a:pt x="0" y="96"/>
                    </a:lnTo>
                    <a:lnTo>
                      <a:pt x="0" y="82"/>
                    </a:lnTo>
                    <a:lnTo>
                      <a:pt x="8" y="69"/>
                    </a:lnTo>
                    <a:lnTo>
                      <a:pt x="8" y="55"/>
                    </a:lnTo>
                    <a:lnTo>
                      <a:pt x="8" y="42"/>
                    </a:lnTo>
                    <a:lnTo>
                      <a:pt x="8" y="29"/>
                    </a:lnTo>
                    <a:lnTo>
                      <a:pt x="8" y="15"/>
                    </a:lnTo>
                    <a:lnTo>
                      <a:pt x="16" y="0"/>
                    </a:lnTo>
                    <a:lnTo>
                      <a:pt x="16" y="564"/>
                    </a:lnTo>
                    <a:lnTo>
                      <a:pt x="8" y="561"/>
                    </a:lnTo>
                    <a:lnTo>
                      <a:pt x="8" y="557"/>
                    </a:lnTo>
                    <a:lnTo>
                      <a:pt x="8" y="553"/>
                    </a:lnTo>
                    <a:lnTo>
                      <a:pt x="8" y="549"/>
                    </a:lnTo>
                    <a:lnTo>
                      <a:pt x="0" y="545"/>
                    </a:lnTo>
                    <a:lnTo>
                      <a:pt x="0" y="541"/>
                    </a:lnTo>
                    <a:lnTo>
                      <a:pt x="0" y="538"/>
                    </a:lnTo>
                    <a:lnTo>
                      <a:pt x="0" y="534"/>
                    </a:lnTo>
                  </a:path>
                </a:pathLst>
              </a:custGeom>
              <a:solidFill>
                <a:srgbClr val="006633"/>
              </a:solidFill>
              <a:ln w="9525" cap="rnd">
                <a:noFill/>
                <a:round/>
                <a:headEnd/>
                <a:tailEnd/>
              </a:ln>
            </p:spPr>
            <p:txBody>
              <a:bodyPr/>
              <a:lstStyle/>
              <a:p>
                <a:endParaRPr lang="es-ES"/>
              </a:p>
            </p:txBody>
          </p:sp>
          <p:sp>
            <p:nvSpPr>
              <p:cNvPr id="519" name="Freeform 514"/>
              <p:cNvSpPr>
                <a:spLocks noChangeAspect="1"/>
              </p:cNvSpPr>
              <p:nvPr/>
            </p:nvSpPr>
            <p:spPr bwMode="auto">
              <a:xfrm>
                <a:off x="2987318" y="5504689"/>
                <a:ext cx="10317" cy="435014"/>
              </a:xfrm>
              <a:custGeom>
                <a:avLst/>
                <a:gdLst>
                  <a:gd name="T0" fmla="*/ 0 w 17"/>
                  <a:gd name="T1" fmla="*/ 723 h 749"/>
                  <a:gd name="T2" fmla="*/ 0 w 17"/>
                  <a:gd name="T3" fmla="*/ 159 h 749"/>
                  <a:gd name="T4" fmla="*/ 0 w 17"/>
                  <a:gd name="T5" fmla="*/ 140 h 749"/>
                  <a:gd name="T6" fmla="*/ 0 w 17"/>
                  <a:gd name="T7" fmla="*/ 121 h 749"/>
                  <a:gd name="T8" fmla="*/ 0 w 17"/>
                  <a:gd name="T9" fmla="*/ 102 h 749"/>
                  <a:gd name="T10" fmla="*/ 0 w 17"/>
                  <a:gd name="T11" fmla="*/ 82 h 749"/>
                  <a:gd name="T12" fmla="*/ 0 w 17"/>
                  <a:gd name="T13" fmla="*/ 61 h 749"/>
                  <a:gd name="T14" fmla="*/ 0 w 17"/>
                  <a:gd name="T15" fmla="*/ 42 h 749"/>
                  <a:gd name="T16" fmla="*/ 0 w 17"/>
                  <a:gd name="T17" fmla="*/ 21 h 749"/>
                  <a:gd name="T18" fmla="*/ 0 w 17"/>
                  <a:gd name="T19" fmla="*/ 0 h 749"/>
                  <a:gd name="T20" fmla="*/ 16 w 17"/>
                  <a:gd name="T21" fmla="*/ 0 h 749"/>
                  <a:gd name="T22" fmla="*/ 16 w 17"/>
                  <a:gd name="T23" fmla="*/ 748 h 749"/>
                  <a:gd name="T24" fmla="*/ 16 w 17"/>
                  <a:gd name="T25" fmla="*/ 746 h 749"/>
                  <a:gd name="T26" fmla="*/ 16 w 17"/>
                  <a:gd name="T27" fmla="*/ 743 h 749"/>
                  <a:gd name="T28" fmla="*/ 16 w 17"/>
                  <a:gd name="T29" fmla="*/ 739 h 749"/>
                  <a:gd name="T30" fmla="*/ 0 w 17"/>
                  <a:gd name="T31" fmla="*/ 737 h 749"/>
                  <a:gd name="T32" fmla="*/ 0 w 17"/>
                  <a:gd name="T33" fmla="*/ 733 h 749"/>
                  <a:gd name="T34" fmla="*/ 0 w 17"/>
                  <a:gd name="T35" fmla="*/ 731 h 749"/>
                  <a:gd name="T36" fmla="*/ 0 w 17"/>
                  <a:gd name="T37" fmla="*/ 727 h 749"/>
                  <a:gd name="T38" fmla="*/ 0 w 17"/>
                  <a:gd name="T39" fmla="*/ 723 h 7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749"/>
                  <a:gd name="T62" fmla="*/ 17 w 17"/>
                  <a:gd name="T63" fmla="*/ 749 h 7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749">
                    <a:moveTo>
                      <a:pt x="0" y="723"/>
                    </a:moveTo>
                    <a:lnTo>
                      <a:pt x="0" y="159"/>
                    </a:lnTo>
                    <a:lnTo>
                      <a:pt x="0" y="140"/>
                    </a:lnTo>
                    <a:lnTo>
                      <a:pt x="0" y="121"/>
                    </a:lnTo>
                    <a:lnTo>
                      <a:pt x="0" y="102"/>
                    </a:lnTo>
                    <a:lnTo>
                      <a:pt x="0" y="82"/>
                    </a:lnTo>
                    <a:lnTo>
                      <a:pt x="0" y="61"/>
                    </a:lnTo>
                    <a:lnTo>
                      <a:pt x="0" y="42"/>
                    </a:lnTo>
                    <a:lnTo>
                      <a:pt x="0" y="21"/>
                    </a:lnTo>
                    <a:lnTo>
                      <a:pt x="0" y="0"/>
                    </a:lnTo>
                    <a:lnTo>
                      <a:pt x="16" y="0"/>
                    </a:lnTo>
                    <a:lnTo>
                      <a:pt x="16" y="748"/>
                    </a:lnTo>
                    <a:lnTo>
                      <a:pt x="16" y="746"/>
                    </a:lnTo>
                    <a:lnTo>
                      <a:pt x="16" y="743"/>
                    </a:lnTo>
                    <a:lnTo>
                      <a:pt x="16" y="739"/>
                    </a:lnTo>
                    <a:lnTo>
                      <a:pt x="0" y="737"/>
                    </a:lnTo>
                    <a:lnTo>
                      <a:pt x="0" y="733"/>
                    </a:lnTo>
                    <a:lnTo>
                      <a:pt x="0" y="731"/>
                    </a:lnTo>
                    <a:lnTo>
                      <a:pt x="0" y="727"/>
                    </a:lnTo>
                    <a:lnTo>
                      <a:pt x="0" y="723"/>
                    </a:lnTo>
                  </a:path>
                </a:pathLst>
              </a:custGeom>
              <a:solidFill>
                <a:srgbClr val="006633"/>
              </a:solidFill>
              <a:ln w="9525" cap="rnd">
                <a:noFill/>
                <a:round/>
                <a:headEnd/>
                <a:tailEnd/>
              </a:ln>
            </p:spPr>
            <p:txBody>
              <a:bodyPr/>
              <a:lstStyle/>
              <a:p>
                <a:endParaRPr lang="es-ES"/>
              </a:p>
            </p:txBody>
          </p:sp>
          <p:sp>
            <p:nvSpPr>
              <p:cNvPr id="520" name="Freeform 515"/>
              <p:cNvSpPr>
                <a:spLocks noChangeAspect="1"/>
              </p:cNvSpPr>
              <p:nvPr/>
            </p:nvSpPr>
            <p:spPr bwMode="auto">
              <a:xfrm>
                <a:off x="2988532" y="5504689"/>
                <a:ext cx="10317" cy="447210"/>
              </a:xfrm>
              <a:custGeom>
                <a:avLst/>
                <a:gdLst>
                  <a:gd name="T0" fmla="*/ 0 w 17"/>
                  <a:gd name="T1" fmla="*/ 748 h 770"/>
                  <a:gd name="T2" fmla="*/ 0 w 17"/>
                  <a:gd name="T3" fmla="*/ 0 h 770"/>
                  <a:gd name="T4" fmla="*/ 16 w 17"/>
                  <a:gd name="T5" fmla="*/ 0 h 770"/>
                  <a:gd name="T6" fmla="*/ 16 w 17"/>
                  <a:gd name="T7" fmla="*/ 769 h 770"/>
                  <a:gd name="T8" fmla="*/ 16 w 17"/>
                  <a:gd name="T9" fmla="*/ 767 h 770"/>
                  <a:gd name="T10" fmla="*/ 8 w 17"/>
                  <a:gd name="T11" fmla="*/ 764 h 770"/>
                  <a:gd name="T12" fmla="*/ 8 w 17"/>
                  <a:gd name="T13" fmla="*/ 762 h 770"/>
                  <a:gd name="T14" fmla="*/ 8 w 17"/>
                  <a:gd name="T15" fmla="*/ 760 h 770"/>
                  <a:gd name="T16" fmla="*/ 8 w 17"/>
                  <a:gd name="T17" fmla="*/ 756 h 770"/>
                  <a:gd name="T18" fmla="*/ 8 w 17"/>
                  <a:gd name="T19" fmla="*/ 754 h 770"/>
                  <a:gd name="T20" fmla="*/ 0 w 17"/>
                  <a:gd name="T21" fmla="*/ 752 h 770"/>
                  <a:gd name="T22" fmla="*/ 0 w 17"/>
                  <a:gd name="T23" fmla="*/ 748 h 7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770"/>
                  <a:gd name="T38" fmla="*/ 17 w 17"/>
                  <a:gd name="T39" fmla="*/ 770 h 7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770">
                    <a:moveTo>
                      <a:pt x="0" y="748"/>
                    </a:moveTo>
                    <a:lnTo>
                      <a:pt x="0" y="0"/>
                    </a:lnTo>
                    <a:lnTo>
                      <a:pt x="16" y="0"/>
                    </a:lnTo>
                    <a:lnTo>
                      <a:pt x="16" y="769"/>
                    </a:lnTo>
                    <a:lnTo>
                      <a:pt x="16" y="767"/>
                    </a:lnTo>
                    <a:lnTo>
                      <a:pt x="8" y="764"/>
                    </a:lnTo>
                    <a:lnTo>
                      <a:pt x="8" y="762"/>
                    </a:lnTo>
                    <a:lnTo>
                      <a:pt x="8" y="760"/>
                    </a:lnTo>
                    <a:lnTo>
                      <a:pt x="8" y="756"/>
                    </a:lnTo>
                    <a:lnTo>
                      <a:pt x="8" y="754"/>
                    </a:lnTo>
                    <a:lnTo>
                      <a:pt x="0" y="752"/>
                    </a:lnTo>
                    <a:lnTo>
                      <a:pt x="0" y="748"/>
                    </a:lnTo>
                  </a:path>
                </a:pathLst>
              </a:custGeom>
              <a:solidFill>
                <a:srgbClr val="006633"/>
              </a:solidFill>
              <a:ln w="9525" cap="rnd">
                <a:noFill/>
                <a:round/>
                <a:headEnd/>
                <a:tailEnd/>
              </a:ln>
            </p:spPr>
            <p:txBody>
              <a:bodyPr/>
              <a:lstStyle/>
              <a:p>
                <a:endParaRPr lang="es-ES"/>
              </a:p>
            </p:txBody>
          </p:sp>
          <p:sp>
            <p:nvSpPr>
              <p:cNvPr id="521" name="Freeform 516"/>
              <p:cNvSpPr>
                <a:spLocks noChangeAspect="1"/>
              </p:cNvSpPr>
              <p:nvPr/>
            </p:nvSpPr>
            <p:spPr bwMode="auto">
              <a:xfrm>
                <a:off x="2990960" y="5504689"/>
                <a:ext cx="10317" cy="458826"/>
              </a:xfrm>
              <a:custGeom>
                <a:avLst/>
                <a:gdLst>
                  <a:gd name="T0" fmla="*/ 0 w 17"/>
                  <a:gd name="T1" fmla="*/ 769 h 790"/>
                  <a:gd name="T2" fmla="*/ 0 w 17"/>
                  <a:gd name="T3" fmla="*/ 0 h 790"/>
                  <a:gd name="T4" fmla="*/ 16 w 17"/>
                  <a:gd name="T5" fmla="*/ 0 h 790"/>
                  <a:gd name="T6" fmla="*/ 16 w 17"/>
                  <a:gd name="T7" fmla="*/ 789 h 790"/>
                  <a:gd name="T8" fmla="*/ 8 w 17"/>
                  <a:gd name="T9" fmla="*/ 787 h 790"/>
                  <a:gd name="T10" fmla="*/ 8 w 17"/>
                  <a:gd name="T11" fmla="*/ 783 h 790"/>
                  <a:gd name="T12" fmla="*/ 8 w 17"/>
                  <a:gd name="T13" fmla="*/ 781 h 790"/>
                  <a:gd name="T14" fmla="*/ 8 w 17"/>
                  <a:gd name="T15" fmla="*/ 779 h 790"/>
                  <a:gd name="T16" fmla="*/ 8 w 17"/>
                  <a:gd name="T17" fmla="*/ 777 h 790"/>
                  <a:gd name="T18" fmla="*/ 0 w 17"/>
                  <a:gd name="T19" fmla="*/ 775 h 790"/>
                  <a:gd name="T20" fmla="*/ 0 w 17"/>
                  <a:gd name="T21" fmla="*/ 771 h 790"/>
                  <a:gd name="T22" fmla="*/ 0 w 17"/>
                  <a:gd name="T23" fmla="*/ 769 h 7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790"/>
                  <a:gd name="T38" fmla="*/ 17 w 17"/>
                  <a:gd name="T39" fmla="*/ 790 h 7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790">
                    <a:moveTo>
                      <a:pt x="0" y="769"/>
                    </a:moveTo>
                    <a:lnTo>
                      <a:pt x="0" y="0"/>
                    </a:lnTo>
                    <a:lnTo>
                      <a:pt x="16" y="0"/>
                    </a:lnTo>
                    <a:lnTo>
                      <a:pt x="16" y="789"/>
                    </a:lnTo>
                    <a:lnTo>
                      <a:pt x="8" y="787"/>
                    </a:lnTo>
                    <a:lnTo>
                      <a:pt x="8" y="783"/>
                    </a:lnTo>
                    <a:lnTo>
                      <a:pt x="8" y="781"/>
                    </a:lnTo>
                    <a:lnTo>
                      <a:pt x="8" y="779"/>
                    </a:lnTo>
                    <a:lnTo>
                      <a:pt x="8" y="777"/>
                    </a:lnTo>
                    <a:lnTo>
                      <a:pt x="0" y="775"/>
                    </a:lnTo>
                    <a:lnTo>
                      <a:pt x="0" y="771"/>
                    </a:lnTo>
                    <a:lnTo>
                      <a:pt x="0" y="769"/>
                    </a:lnTo>
                  </a:path>
                </a:pathLst>
              </a:custGeom>
              <a:solidFill>
                <a:srgbClr val="006633"/>
              </a:solidFill>
              <a:ln w="9525" cap="rnd">
                <a:noFill/>
                <a:round/>
                <a:headEnd/>
                <a:tailEnd/>
              </a:ln>
            </p:spPr>
            <p:txBody>
              <a:bodyPr/>
              <a:lstStyle/>
              <a:p>
                <a:endParaRPr lang="es-ES"/>
              </a:p>
            </p:txBody>
          </p:sp>
          <p:sp>
            <p:nvSpPr>
              <p:cNvPr id="522" name="Freeform 517"/>
              <p:cNvSpPr>
                <a:spLocks noChangeAspect="1"/>
              </p:cNvSpPr>
              <p:nvPr/>
            </p:nvSpPr>
            <p:spPr bwMode="auto">
              <a:xfrm>
                <a:off x="2993387" y="5504689"/>
                <a:ext cx="10317" cy="467538"/>
              </a:xfrm>
              <a:custGeom>
                <a:avLst/>
                <a:gdLst>
                  <a:gd name="T0" fmla="*/ 0 w 17"/>
                  <a:gd name="T1" fmla="*/ 789 h 805"/>
                  <a:gd name="T2" fmla="*/ 0 w 17"/>
                  <a:gd name="T3" fmla="*/ 0 h 805"/>
                  <a:gd name="T4" fmla="*/ 16 w 17"/>
                  <a:gd name="T5" fmla="*/ 0 h 805"/>
                  <a:gd name="T6" fmla="*/ 16 w 17"/>
                  <a:gd name="T7" fmla="*/ 804 h 805"/>
                  <a:gd name="T8" fmla="*/ 16 w 17"/>
                  <a:gd name="T9" fmla="*/ 802 h 805"/>
                  <a:gd name="T10" fmla="*/ 16 w 17"/>
                  <a:gd name="T11" fmla="*/ 800 h 805"/>
                  <a:gd name="T12" fmla="*/ 16 w 17"/>
                  <a:gd name="T13" fmla="*/ 798 h 805"/>
                  <a:gd name="T14" fmla="*/ 0 w 17"/>
                  <a:gd name="T15" fmla="*/ 796 h 805"/>
                  <a:gd name="T16" fmla="*/ 0 w 17"/>
                  <a:gd name="T17" fmla="*/ 794 h 805"/>
                  <a:gd name="T18" fmla="*/ 0 w 17"/>
                  <a:gd name="T19" fmla="*/ 792 h 805"/>
                  <a:gd name="T20" fmla="*/ 0 w 17"/>
                  <a:gd name="T21" fmla="*/ 790 h 805"/>
                  <a:gd name="T22" fmla="*/ 0 w 17"/>
                  <a:gd name="T23" fmla="*/ 789 h 8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05"/>
                  <a:gd name="T38" fmla="*/ 17 w 17"/>
                  <a:gd name="T39" fmla="*/ 805 h 8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05">
                    <a:moveTo>
                      <a:pt x="0" y="789"/>
                    </a:moveTo>
                    <a:lnTo>
                      <a:pt x="0" y="0"/>
                    </a:lnTo>
                    <a:lnTo>
                      <a:pt x="16" y="0"/>
                    </a:lnTo>
                    <a:lnTo>
                      <a:pt x="16" y="804"/>
                    </a:lnTo>
                    <a:lnTo>
                      <a:pt x="16" y="802"/>
                    </a:lnTo>
                    <a:lnTo>
                      <a:pt x="16" y="800"/>
                    </a:lnTo>
                    <a:lnTo>
                      <a:pt x="16" y="798"/>
                    </a:lnTo>
                    <a:lnTo>
                      <a:pt x="0" y="796"/>
                    </a:lnTo>
                    <a:lnTo>
                      <a:pt x="0" y="794"/>
                    </a:lnTo>
                    <a:lnTo>
                      <a:pt x="0" y="792"/>
                    </a:lnTo>
                    <a:lnTo>
                      <a:pt x="0" y="790"/>
                    </a:lnTo>
                    <a:lnTo>
                      <a:pt x="0" y="789"/>
                    </a:lnTo>
                  </a:path>
                </a:pathLst>
              </a:custGeom>
              <a:solidFill>
                <a:srgbClr val="006633"/>
              </a:solidFill>
              <a:ln w="9525" cap="rnd">
                <a:noFill/>
                <a:round/>
                <a:headEnd/>
                <a:tailEnd/>
              </a:ln>
            </p:spPr>
            <p:txBody>
              <a:bodyPr/>
              <a:lstStyle/>
              <a:p>
                <a:endParaRPr lang="es-ES"/>
              </a:p>
            </p:txBody>
          </p:sp>
          <p:sp>
            <p:nvSpPr>
              <p:cNvPr id="523" name="Freeform 518"/>
              <p:cNvSpPr>
                <a:spLocks noChangeAspect="1"/>
              </p:cNvSpPr>
              <p:nvPr/>
            </p:nvSpPr>
            <p:spPr bwMode="auto">
              <a:xfrm>
                <a:off x="2994601" y="5504689"/>
                <a:ext cx="10317" cy="476250"/>
              </a:xfrm>
              <a:custGeom>
                <a:avLst/>
                <a:gdLst>
                  <a:gd name="T0" fmla="*/ 0 w 17"/>
                  <a:gd name="T1" fmla="*/ 804 h 820"/>
                  <a:gd name="T2" fmla="*/ 0 w 17"/>
                  <a:gd name="T3" fmla="*/ 0 h 820"/>
                  <a:gd name="T4" fmla="*/ 16 w 17"/>
                  <a:gd name="T5" fmla="*/ 0 h 820"/>
                  <a:gd name="T6" fmla="*/ 16 w 17"/>
                  <a:gd name="T7" fmla="*/ 819 h 820"/>
                  <a:gd name="T8" fmla="*/ 16 w 17"/>
                  <a:gd name="T9" fmla="*/ 817 h 820"/>
                  <a:gd name="T10" fmla="*/ 16 w 17"/>
                  <a:gd name="T11" fmla="*/ 815 h 820"/>
                  <a:gd name="T12" fmla="*/ 10 w 17"/>
                  <a:gd name="T13" fmla="*/ 813 h 820"/>
                  <a:gd name="T14" fmla="*/ 10 w 17"/>
                  <a:gd name="T15" fmla="*/ 811 h 820"/>
                  <a:gd name="T16" fmla="*/ 10 w 17"/>
                  <a:gd name="T17" fmla="*/ 810 h 820"/>
                  <a:gd name="T18" fmla="*/ 10 w 17"/>
                  <a:gd name="T19" fmla="*/ 808 h 820"/>
                  <a:gd name="T20" fmla="*/ 10 w 17"/>
                  <a:gd name="T21" fmla="*/ 806 h 820"/>
                  <a:gd name="T22" fmla="*/ 0 w 17"/>
                  <a:gd name="T23" fmla="*/ 804 h 8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20"/>
                  <a:gd name="T38" fmla="*/ 17 w 17"/>
                  <a:gd name="T39" fmla="*/ 820 h 8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20">
                    <a:moveTo>
                      <a:pt x="0" y="804"/>
                    </a:moveTo>
                    <a:lnTo>
                      <a:pt x="0" y="0"/>
                    </a:lnTo>
                    <a:lnTo>
                      <a:pt x="16" y="0"/>
                    </a:lnTo>
                    <a:lnTo>
                      <a:pt x="16" y="819"/>
                    </a:lnTo>
                    <a:lnTo>
                      <a:pt x="16" y="817"/>
                    </a:lnTo>
                    <a:lnTo>
                      <a:pt x="16" y="815"/>
                    </a:lnTo>
                    <a:lnTo>
                      <a:pt x="10" y="813"/>
                    </a:lnTo>
                    <a:lnTo>
                      <a:pt x="10" y="811"/>
                    </a:lnTo>
                    <a:lnTo>
                      <a:pt x="10" y="810"/>
                    </a:lnTo>
                    <a:lnTo>
                      <a:pt x="10" y="808"/>
                    </a:lnTo>
                    <a:lnTo>
                      <a:pt x="10" y="806"/>
                    </a:lnTo>
                    <a:lnTo>
                      <a:pt x="0" y="804"/>
                    </a:lnTo>
                  </a:path>
                </a:pathLst>
              </a:custGeom>
              <a:solidFill>
                <a:srgbClr val="006633"/>
              </a:solidFill>
              <a:ln w="9525" cap="rnd">
                <a:noFill/>
                <a:round/>
                <a:headEnd/>
                <a:tailEnd/>
              </a:ln>
            </p:spPr>
            <p:txBody>
              <a:bodyPr/>
              <a:lstStyle/>
              <a:p>
                <a:endParaRPr lang="es-ES"/>
              </a:p>
            </p:txBody>
          </p:sp>
          <p:sp>
            <p:nvSpPr>
              <p:cNvPr id="524" name="Freeform 519"/>
              <p:cNvSpPr>
                <a:spLocks noChangeAspect="1"/>
              </p:cNvSpPr>
              <p:nvPr/>
            </p:nvSpPr>
            <p:spPr bwMode="auto">
              <a:xfrm>
                <a:off x="2996422" y="5504689"/>
                <a:ext cx="10317" cy="484381"/>
              </a:xfrm>
              <a:custGeom>
                <a:avLst/>
                <a:gdLst>
                  <a:gd name="T0" fmla="*/ 0 w 17"/>
                  <a:gd name="T1" fmla="*/ 819 h 834"/>
                  <a:gd name="T2" fmla="*/ 0 w 17"/>
                  <a:gd name="T3" fmla="*/ 0 h 834"/>
                  <a:gd name="T4" fmla="*/ 16 w 17"/>
                  <a:gd name="T5" fmla="*/ 0 h 834"/>
                  <a:gd name="T6" fmla="*/ 16 w 17"/>
                  <a:gd name="T7" fmla="*/ 833 h 834"/>
                  <a:gd name="T8" fmla="*/ 8 w 17"/>
                  <a:gd name="T9" fmla="*/ 831 h 834"/>
                  <a:gd name="T10" fmla="*/ 8 w 17"/>
                  <a:gd name="T11" fmla="*/ 829 h 834"/>
                  <a:gd name="T12" fmla="*/ 8 w 17"/>
                  <a:gd name="T13" fmla="*/ 827 h 834"/>
                  <a:gd name="T14" fmla="*/ 8 w 17"/>
                  <a:gd name="T15" fmla="*/ 827 h 834"/>
                  <a:gd name="T16" fmla="*/ 8 w 17"/>
                  <a:gd name="T17" fmla="*/ 825 h 834"/>
                  <a:gd name="T18" fmla="*/ 0 w 17"/>
                  <a:gd name="T19" fmla="*/ 823 h 834"/>
                  <a:gd name="T20" fmla="*/ 0 w 17"/>
                  <a:gd name="T21" fmla="*/ 821 h 834"/>
                  <a:gd name="T22" fmla="*/ 0 w 17"/>
                  <a:gd name="T23" fmla="*/ 819 h 8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34"/>
                  <a:gd name="T38" fmla="*/ 17 w 17"/>
                  <a:gd name="T39" fmla="*/ 834 h 8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34">
                    <a:moveTo>
                      <a:pt x="0" y="819"/>
                    </a:moveTo>
                    <a:lnTo>
                      <a:pt x="0" y="0"/>
                    </a:lnTo>
                    <a:lnTo>
                      <a:pt x="16" y="0"/>
                    </a:lnTo>
                    <a:lnTo>
                      <a:pt x="16" y="833"/>
                    </a:lnTo>
                    <a:lnTo>
                      <a:pt x="8" y="831"/>
                    </a:lnTo>
                    <a:lnTo>
                      <a:pt x="8" y="829"/>
                    </a:lnTo>
                    <a:lnTo>
                      <a:pt x="8" y="827"/>
                    </a:lnTo>
                    <a:lnTo>
                      <a:pt x="8" y="825"/>
                    </a:lnTo>
                    <a:lnTo>
                      <a:pt x="0" y="823"/>
                    </a:lnTo>
                    <a:lnTo>
                      <a:pt x="0" y="821"/>
                    </a:lnTo>
                    <a:lnTo>
                      <a:pt x="0" y="819"/>
                    </a:lnTo>
                  </a:path>
                </a:pathLst>
              </a:custGeom>
              <a:solidFill>
                <a:srgbClr val="006633"/>
              </a:solidFill>
              <a:ln w="9525" cap="rnd">
                <a:noFill/>
                <a:round/>
                <a:headEnd/>
                <a:tailEnd/>
              </a:ln>
            </p:spPr>
            <p:txBody>
              <a:bodyPr/>
              <a:lstStyle/>
              <a:p>
                <a:endParaRPr lang="es-ES"/>
              </a:p>
            </p:txBody>
          </p:sp>
          <p:sp>
            <p:nvSpPr>
              <p:cNvPr id="525" name="Freeform 520"/>
              <p:cNvSpPr>
                <a:spLocks noChangeAspect="1"/>
              </p:cNvSpPr>
              <p:nvPr/>
            </p:nvSpPr>
            <p:spPr bwMode="auto">
              <a:xfrm>
                <a:off x="2998849" y="5504689"/>
                <a:ext cx="10317" cy="491931"/>
              </a:xfrm>
              <a:custGeom>
                <a:avLst/>
                <a:gdLst>
                  <a:gd name="T0" fmla="*/ 0 w 17"/>
                  <a:gd name="T1" fmla="*/ 833 h 847"/>
                  <a:gd name="T2" fmla="*/ 0 w 17"/>
                  <a:gd name="T3" fmla="*/ 0 h 847"/>
                  <a:gd name="T4" fmla="*/ 16 w 17"/>
                  <a:gd name="T5" fmla="*/ 0 h 847"/>
                  <a:gd name="T6" fmla="*/ 16 w 17"/>
                  <a:gd name="T7" fmla="*/ 846 h 847"/>
                  <a:gd name="T8" fmla="*/ 16 w 17"/>
                  <a:gd name="T9" fmla="*/ 844 h 847"/>
                  <a:gd name="T10" fmla="*/ 16 w 17"/>
                  <a:gd name="T11" fmla="*/ 842 h 847"/>
                  <a:gd name="T12" fmla="*/ 16 w 17"/>
                  <a:gd name="T13" fmla="*/ 840 h 847"/>
                  <a:gd name="T14" fmla="*/ 16 w 17"/>
                  <a:gd name="T15" fmla="*/ 838 h 847"/>
                  <a:gd name="T16" fmla="*/ 0 w 17"/>
                  <a:gd name="T17" fmla="*/ 838 h 847"/>
                  <a:gd name="T18" fmla="*/ 0 w 17"/>
                  <a:gd name="T19" fmla="*/ 836 h 847"/>
                  <a:gd name="T20" fmla="*/ 0 w 17"/>
                  <a:gd name="T21" fmla="*/ 834 h 847"/>
                  <a:gd name="T22" fmla="*/ 0 w 17"/>
                  <a:gd name="T23" fmla="*/ 833 h 8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47"/>
                  <a:gd name="T38" fmla="*/ 17 w 17"/>
                  <a:gd name="T39" fmla="*/ 847 h 8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47">
                    <a:moveTo>
                      <a:pt x="0" y="833"/>
                    </a:moveTo>
                    <a:lnTo>
                      <a:pt x="0" y="0"/>
                    </a:lnTo>
                    <a:lnTo>
                      <a:pt x="16" y="0"/>
                    </a:lnTo>
                    <a:lnTo>
                      <a:pt x="16" y="846"/>
                    </a:lnTo>
                    <a:lnTo>
                      <a:pt x="16" y="844"/>
                    </a:lnTo>
                    <a:lnTo>
                      <a:pt x="16" y="842"/>
                    </a:lnTo>
                    <a:lnTo>
                      <a:pt x="16" y="840"/>
                    </a:lnTo>
                    <a:lnTo>
                      <a:pt x="16" y="838"/>
                    </a:lnTo>
                    <a:lnTo>
                      <a:pt x="0" y="838"/>
                    </a:lnTo>
                    <a:lnTo>
                      <a:pt x="0" y="836"/>
                    </a:lnTo>
                    <a:lnTo>
                      <a:pt x="0" y="834"/>
                    </a:lnTo>
                    <a:lnTo>
                      <a:pt x="0" y="833"/>
                    </a:lnTo>
                  </a:path>
                </a:pathLst>
              </a:custGeom>
              <a:solidFill>
                <a:srgbClr val="006633"/>
              </a:solidFill>
              <a:ln w="9525" cap="rnd">
                <a:noFill/>
                <a:round/>
                <a:headEnd/>
                <a:tailEnd/>
              </a:ln>
            </p:spPr>
            <p:txBody>
              <a:bodyPr/>
              <a:lstStyle/>
              <a:p>
                <a:endParaRPr lang="es-ES"/>
              </a:p>
            </p:txBody>
          </p:sp>
          <p:sp>
            <p:nvSpPr>
              <p:cNvPr id="526" name="Freeform 521"/>
              <p:cNvSpPr>
                <a:spLocks noChangeAspect="1"/>
              </p:cNvSpPr>
              <p:nvPr/>
            </p:nvSpPr>
            <p:spPr bwMode="auto">
              <a:xfrm>
                <a:off x="3000063" y="5504689"/>
                <a:ext cx="10317" cy="498320"/>
              </a:xfrm>
              <a:custGeom>
                <a:avLst/>
                <a:gdLst>
                  <a:gd name="T0" fmla="*/ 0 w 17"/>
                  <a:gd name="T1" fmla="*/ 846 h 858"/>
                  <a:gd name="T2" fmla="*/ 0 w 17"/>
                  <a:gd name="T3" fmla="*/ 0 h 858"/>
                  <a:gd name="T4" fmla="*/ 16 w 17"/>
                  <a:gd name="T5" fmla="*/ 0 h 858"/>
                  <a:gd name="T6" fmla="*/ 16 w 17"/>
                  <a:gd name="T7" fmla="*/ 857 h 858"/>
                  <a:gd name="T8" fmla="*/ 16 w 17"/>
                  <a:gd name="T9" fmla="*/ 856 h 858"/>
                  <a:gd name="T10" fmla="*/ 16 w 17"/>
                  <a:gd name="T11" fmla="*/ 854 h 858"/>
                  <a:gd name="T12" fmla="*/ 8 w 17"/>
                  <a:gd name="T13" fmla="*/ 852 h 858"/>
                  <a:gd name="T14" fmla="*/ 8 w 17"/>
                  <a:gd name="T15" fmla="*/ 852 h 858"/>
                  <a:gd name="T16" fmla="*/ 8 w 17"/>
                  <a:gd name="T17" fmla="*/ 850 h 858"/>
                  <a:gd name="T18" fmla="*/ 8 w 17"/>
                  <a:gd name="T19" fmla="*/ 848 h 858"/>
                  <a:gd name="T20" fmla="*/ 8 w 17"/>
                  <a:gd name="T21" fmla="*/ 846 h 858"/>
                  <a:gd name="T22" fmla="*/ 0 w 17"/>
                  <a:gd name="T23" fmla="*/ 846 h 8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58"/>
                  <a:gd name="T38" fmla="*/ 17 w 17"/>
                  <a:gd name="T39" fmla="*/ 858 h 8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58">
                    <a:moveTo>
                      <a:pt x="0" y="846"/>
                    </a:moveTo>
                    <a:lnTo>
                      <a:pt x="0" y="0"/>
                    </a:lnTo>
                    <a:lnTo>
                      <a:pt x="16" y="0"/>
                    </a:lnTo>
                    <a:lnTo>
                      <a:pt x="16" y="857"/>
                    </a:lnTo>
                    <a:lnTo>
                      <a:pt x="16" y="856"/>
                    </a:lnTo>
                    <a:lnTo>
                      <a:pt x="16" y="854"/>
                    </a:lnTo>
                    <a:lnTo>
                      <a:pt x="8" y="852"/>
                    </a:lnTo>
                    <a:lnTo>
                      <a:pt x="8" y="850"/>
                    </a:lnTo>
                    <a:lnTo>
                      <a:pt x="8" y="848"/>
                    </a:lnTo>
                    <a:lnTo>
                      <a:pt x="8" y="846"/>
                    </a:lnTo>
                    <a:lnTo>
                      <a:pt x="0" y="846"/>
                    </a:lnTo>
                  </a:path>
                </a:pathLst>
              </a:custGeom>
              <a:solidFill>
                <a:srgbClr val="006633"/>
              </a:solidFill>
              <a:ln w="9525" cap="rnd">
                <a:noFill/>
                <a:round/>
                <a:headEnd/>
                <a:tailEnd/>
              </a:ln>
            </p:spPr>
            <p:txBody>
              <a:bodyPr/>
              <a:lstStyle/>
              <a:p>
                <a:endParaRPr lang="es-ES"/>
              </a:p>
            </p:txBody>
          </p:sp>
          <p:sp>
            <p:nvSpPr>
              <p:cNvPr id="527" name="Freeform 522"/>
              <p:cNvSpPr>
                <a:spLocks noChangeAspect="1"/>
              </p:cNvSpPr>
              <p:nvPr/>
            </p:nvSpPr>
            <p:spPr bwMode="auto">
              <a:xfrm>
                <a:off x="3002491" y="5504689"/>
                <a:ext cx="10317" cy="504128"/>
              </a:xfrm>
              <a:custGeom>
                <a:avLst/>
                <a:gdLst>
                  <a:gd name="T0" fmla="*/ 0 w 17"/>
                  <a:gd name="T1" fmla="*/ 857 h 868"/>
                  <a:gd name="T2" fmla="*/ 0 w 17"/>
                  <a:gd name="T3" fmla="*/ 0 h 868"/>
                  <a:gd name="T4" fmla="*/ 16 w 17"/>
                  <a:gd name="T5" fmla="*/ 0 h 868"/>
                  <a:gd name="T6" fmla="*/ 16 w 17"/>
                  <a:gd name="T7" fmla="*/ 867 h 868"/>
                  <a:gd name="T8" fmla="*/ 16 w 17"/>
                  <a:gd name="T9" fmla="*/ 867 h 868"/>
                  <a:gd name="T10" fmla="*/ 8 w 17"/>
                  <a:gd name="T11" fmla="*/ 865 h 868"/>
                  <a:gd name="T12" fmla="*/ 8 w 17"/>
                  <a:gd name="T13" fmla="*/ 863 h 868"/>
                  <a:gd name="T14" fmla="*/ 8 w 17"/>
                  <a:gd name="T15" fmla="*/ 863 h 868"/>
                  <a:gd name="T16" fmla="*/ 8 w 17"/>
                  <a:gd name="T17" fmla="*/ 861 h 868"/>
                  <a:gd name="T18" fmla="*/ 0 w 17"/>
                  <a:gd name="T19" fmla="*/ 859 h 868"/>
                  <a:gd name="T20" fmla="*/ 0 w 17"/>
                  <a:gd name="T21" fmla="*/ 857 h 868"/>
                  <a:gd name="T22" fmla="*/ 0 w 17"/>
                  <a:gd name="T23" fmla="*/ 857 h 8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68"/>
                  <a:gd name="T38" fmla="*/ 17 w 17"/>
                  <a:gd name="T39" fmla="*/ 868 h 8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68">
                    <a:moveTo>
                      <a:pt x="0" y="857"/>
                    </a:moveTo>
                    <a:lnTo>
                      <a:pt x="0" y="0"/>
                    </a:lnTo>
                    <a:lnTo>
                      <a:pt x="16" y="0"/>
                    </a:lnTo>
                    <a:lnTo>
                      <a:pt x="16" y="867"/>
                    </a:lnTo>
                    <a:lnTo>
                      <a:pt x="8" y="865"/>
                    </a:lnTo>
                    <a:lnTo>
                      <a:pt x="8" y="863"/>
                    </a:lnTo>
                    <a:lnTo>
                      <a:pt x="8" y="861"/>
                    </a:lnTo>
                    <a:lnTo>
                      <a:pt x="0" y="859"/>
                    </a:lnTo>
                    <a:lnTo>
                      <a:pt x="0" y="857"/>
                    </a:lnTo>
                  </a:path>
                </a:pathLst>
              </a:custGeom>
              <a:solidFill>
                <a:srgbClr val="006633"/>
              </a:solidFill>
              <a:ln w="9525" cap="rnd">
                <a:noFill/>
                <a:round/>
                <a:headEnd/>
                <a:tailEnd/>
              </a:ln>
            </p:spPr>
            <p:txBody>
              <a:bodyPr/>
              <a:lstStyle/>
              <a:p>
                <a:endParaRPr lang="es-ES"/>
              </a:p>
            </p:txBody>
          </p:sp>
          <p:sp>
            <p:nvSpPr>
              <p:cNvPr id="528" name="Freeform 523"/>
              <p:cNvSpPr>
                <a:spLocks noChangeAspect="1"/>
              </p:cNvSpPr>
              <p:nvPr/>
            </p:nvSpPr>
            <p:spPr bwMode="auto">
              <a:xfrm>
                <a:off x="3004918" y="5504689"/>
                <a:ext cx="10317" cy="510517"/>
              </a:xfrm>
              <a:custGeom>
                <a:avLst/>
                <a:gdLst>
                  <a:gd name="T0" fmla="*/ 0 w 17"/>
                  <a:gd name="T1" fmla="*/ 867 h 879"/>
                  <a:gd name="T2" fmla="*/ 0 w 17"/>
                  <a:gd name="T3" fmla="*/ 0 h 879"/>
                  <a:gd name="T4" fmla="*/ 16 w 17"/>
                  <a:gd name="T5" fmla="*/ 0 h 879"/>
                  <a:gd name="T6" fmla="*/ 16 w 17"/>
                  <a:gd name="T7" fmla="*/ 878 h 879"/>
                  <a:gd name="T8" fmla="*/ 16 w 17"/>
                  <a:gd name="T9" fmla="*/ 877 h 879"/>
                  <a:gd name="T10" fmla="*/ 16 w 17"/>
                  <a:gd name="T11" fmla="*/ 875 h 879"/>
                  <a:gd name="T12" fmla="*/ 16 w 17"/>
                  <a:gd name="T13" fmla="*/ 875 h 879"/>
                  <a:gd name="T14" fmla="*/ 16 w 17"/>
                  <a:gd name="T15" fmla="*/ 873 h 879"/>
                  <a:gd name="T16" fmla="*/ 0 w 17"/>
                  <a:gd name="T17" fmla="*/ 871 h 879"/>
                  <a:gd name="T18" fmla="*/ 0 w 17"/>
                  <a:gd name="T19" fmla="*/ 871 h 879"/>
                  <a:gd name="T20" fmla="*/ 0 w 17"/>
                  <a:gd name="T21" fmla="*/ 869 h 879"/>
                  <a:gd name="T22" fmla="*/ 0 w 17"/>
                  <a:gd name="T23" fmla="*/ 867 h 8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79"/>
                  <a:gd name="T38" fmla="*/ 17 w 17"/>
                  <a:gd name="T39" fmla="*/ 879 h 8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79">
                    <a:moveTo>
                      <a:pt x="0" y="867"/>
                    </a:moveTo>
                    <a:lnTo>
                      <a:pt x="0" y="0"/>
                    </a:lnTo>
                    <a:lnTo>
                      <a:pt x="16" y="0"/>
                    </a:lnTo>
                    <a:lnTo>
                      <a:pt x="16" y="878"/>
                    </a:lnTo>
                    <a:lnTo>
                      <a:pt x="16" y="877"/>
                    </a:lnTo>
                    <a:lnTo>
                      <a:pt x="16" y="875"/>
                    </a:lnTo>
                    <a:lnTo>
                      <a:pt x="16" y="873"/>
                    </a:lnTo>
                    <a:lnTo>
                      <a:pt x="0" y="871"/>
                    </a:lnTo>
                    <a:lnTo>
                      <a:pt x="0" y="869"/>
                    </a:lnTo>
                    <a:lnTo>
                      <a:pt x="0" y="867"/>
                    </a:lnTo>
                  </a:path>
                </a:pathLst>
              </a:custGeom>
              <a:solidFill>
                <a:srgbClr val="006633"/>
              </a:solidFill>
              <a:ln w="9525" cap="rnd">
                <a:noFill/>
                <a:round/>
                <a:headEnd/>
                <a:tailEnd/>
              </a:ln>
            </p:spPr>
            <p:txBody>
              <a:bodyPr/>
              <a:lstStyle/>
              <a:p>
                <a:endParaRPr lang="es-ES"/>
              </a:p>
            </p:txBody>
          </p:sp>
          <p:sp>
            <p:nvSpPr>
              <p:cNvPr id="529" name="Freeform 524"/>
              <p:cNvSpPr>
                <a:spLocks noChangeAspect="1"/>
              </p:cNvSpPr>
              <p:nvPr/>
            </p:nvSpPr>
            <p:spPr bwMode="auto">
              <a:xfrm>
                <a:off x="3006132" y="5504689"/>
                <a:ext cx="10317" cy="516325"/>
              </a:xfrm>
              <a:custGeom>
                <a:avLst/>
                <a:gdLst>
                  <a:gd name="T0" fmla="*/ 0 w 17"/>
                  <a:gd name="T1" fmla="*/ 878 h 889"/>
                  <a:gd name="T2" fmla="*/ 0 w 17"/>
                  <a:gd name="T3" fmla="*/ 0 h 889"/>
                  <a:gd name="T4" fmla="*/ 16 w 17"/>
                  <a:gd name="T5" fmla="*/ 0 h 889"/>
                  <a:gd name="T6" fmla="*/ 16 w 17"/>
                  <a:gd name="T7" fmla="*/ 888 h 889"/>
                  <a:gd name="T8" fmla="*/ 16 w 17"/>
                  <a:gd name="T9" fmla="*/ 886 h 889"/>
                  <a:gd name="T10" fmla="*/ 16 w 17"/>
                  <a:gd name="T11" fmla="*/ 886 h 889"/>
                  <a:gd name="T12" fmla="*/ 16 w 17"/>
                  <a:gd name="T13" fmla="*/ 884 h 889"/>
                  <a:gd name="T14" fmla="*/ 8 w 17"/>
                  <a:gd name="T15" fmla="*/ 882 h 889"/>
                  <a:gd name="T16" fmla="*/ 8 w 17"/>
                  <a:gd name="T17" fmla="*/ 882 h 889"/>
                  <a:gd name="T18" fmla="*/ 8 w 17"/>
                  <a:gd name="T19" fmla="*/ 880 h 889"/>
                  <a:gd name="T20" fmla="*/ 8 w 17"/>
                  <a:gd name="T21" fmla="*/ 878 h 889"/>
                  <a:gd name="T22" fmla="*/ 0 w 17"/>
                  <a:gd name="T23" fmla="*/ 878 h 8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89"/>
                  <a:gd name="T38" fmla="*/ 17 w 17"/>
                  <a:gd name="T39" fmla="*/ 889 h 8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89">
                    <a:moveTo>
                      <a:pt x="0" y="878"/>
                    </a:moveTo>
                    <a:lnTo>
                      <a:pt x="0" y="0"/>
                    </a:lnTo>
                    <a:lnTo>
                      <a:pt x="16" y="0"/>
                    </a:lnTo>
                    <a:lnTo>
                      <a:pt x="16" y="888"/>
                    </a:lnTo>
                    <a:lnTo>
                      <a:pt x="16" y="886"/>
                    </a:lnTo>
                    <a:lnTo>
                      <a:pt x="16" y="884"/>
                    </a:lnTo>
                    <a:lnTo>
                      <a:pt x="8" y="882"/>
                    </a:lnTo>
                    <a:lnTo>
                      <a:pt x="8" y="880"/>
                    </a:lnTo>
                    <a:lnTo>
                      <a:pt x="8" y="878"/>
                    </a:lnTo>
                    <a:lnTo>
                      <a:pt x="0" y="878"/>
                    </a:lnTo>
                  </a:path>
                </a:pathLst>
              </a:custGeom>
              <a:solidFill>
                <a:srgbClr val="006633"/>
              </a:solidFill>
              <a:ln w="9525" cap="rnd">
                <a:noFill/>
                <a:round/>
                <a:headEnd/>
                <a:tailEnd/>
              </a:ln>
            </p:spPr>
            <p:txBody>
              <a:bodyPr/>
              <a:lstStyle/>
              <a:p>
                <a:endParaRPr lang="es-ES"/>
              </a:p>
            </p:txBody>
          </p:sp>
          <p:sp>
            <p:nvSpPr>
              <p:cNvPr id="530" name="Freeform 525"/>
              <p:cNvSpPr>
                <a:spLocks noChangeAspect="1"/>
              </p:cNvSpPr>
              <p:nvPr/>
            </p:nvSpPr>
            <p:spPr bwMode="auto">
              <a:xfrm>
                <a:off x="3008560" y="5504689"/>
                <a:ext cx="10317" cy="522132"/>
              </a:xfrm>
              <a:custGeom>
                <a:avLst/>
                <a:gdLst>
                  <a:gd name="T0" fmla="*/ 0 w 17"/>
                  <a:gd name="T1" fmla="*/ 888 h 899"/>
                  <a:gd name="T2" fmla="*/ 0 w 17"/>
                  <a:gd name="T3" fmla="*/ 0 h 899"/>
                  <a:gd name="T4" fmla="*/ 16 w 17"/>
                  <a:gd name="T5" fmla="*/ 0 h 899"/>
                  <a:gd name="T6" fmla="*/ 16 w 17"/>
                  <a:gd name="T7" fmla="*/ 898 h 899"/>
                  <a:gd name="T8" fmla="*/ 16 w 17"/>
                  <a:gd name="T9" fmla="*/ 896 h 899"/>
                  <a:gd name="T10" fmla="*/ 5 w 17"/>
                  <a:gd name="T11" fmla="*/ 896 h 899"/>
                  <a:gd name="T12" fmla="*/ 5 w 17"/>
                  <a:gd name="T13" fmla="*/ 894 h 899"/>
                  <a:gd name="T14" fmla="*/ 5 w 17"/>
                  <a:gd name="T15" fmla="*/ 892 h 899"/>
                  <a:gd name="T16" fmla="*/ 5 w 17"/>
                  <a:gd name="T17" fmla="*/ 892 h 899"/>
                  <a:gd name="T18" fmla="*/ 5 w 17"/>
                  <a:gd name="T19" fmla="*/ 890 h 899"/>
                  <a:gd name="T20" fmla="*/ 0 w 17"/>
                  <a:gd name="T21" fmla="*/ 890 h 899"/>
                  <a:gd name="T22" fmla="*/ 0 w 17"/>
                  <a:gd name="T23" fmla="*/ 888 h 899"/>
                  <a:gd name="T24" fmla="*/ 0 w 17"/>
                  <a:gd name="T25" fmla="*/ 888 h 899"/>
                  <a:gd name="T26" fmla="*/ 0 w 17"/>
                  <a:gd name="T27" fmla="*/ 888 h 899"/>
                  <a:gd name="T28" fmla="*/ 0 w 17"/>
                  <a:gd name="T29" fmla="*/ 888 h 899"/>
                  <a:gd name="T30" fmla="*/ 0 w 17"/>
                  <a:gd name="T31" fmla="*/ 888 h 899"/>
                  <a:gd name="T32" fmla="*/ 0 w 17"/>
                  <a:gd name="T33" fmla="*/ 888 h 899"/>
                  <a:gd name="T34" fmla="*/ 0 w 17"/>
                  <a:gd name="T35" fmla="*/ 888 h 899"/>
                  <a:gd name="T36" fmla="*/ 0 w 17"/>
                  <a:gd name="T37" fmla="*/ 888 h 899"/>
                  <a:gd name="T38" fmla="*/ 0 w 17"/>
                  <a:gd name="T39" fmla="*/ 888 h 8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899"/>
                  <a:gd name="T62" fmla="*/ 17 w 17"/>
                  <a:gd name="T63" fmla="*/ 899 h 8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899">
                    <a:moveTo>
                      <a:pt x="0" y="888"/>
                    </a:moveTo>
                    <a:lnTo>
                      <a:pt x="0" y="0"/>
                    </a:lnTo>
                    <a:lnTo>
                      <a:pt x="16" y="0"/>
                    </a:lnTo>
                    <a:lnTo>
                      <a:pt x="16" y="898"/>
                    </a:lnTo>
                    <a:lnTo>
                      <a:pt x="16" y="896"/>
                    </a:lnTo>
                    <a:lnTo>
                      <a:pt x="5" y="896"/>
                    </a:lnTo>
                    <a:lnTo>
                      <a:pt x="5" y="894"/>
                    </a:lnTo>
                    <a:lnTo>
                      <a:pt x="5" y="892"/>
                    </a:lnTo>
                    <a:lnTo>
                      <a:pt x="5" y="890"/>
                    </a:lnTo>
                    <a:lnTo>
                      <a:pt x="0" y="890"/>
                    </a:lnTo>
                    <a:lnTo>
                      <a:pt x="0" y="888"/>
                    </a:lnTo>
                  </a:path>
                </a:pathLst>
              </a:custGeom>
              <a:solidFill>
                <a:srgbClr val="006633"/>
              </a:solidFill>
              <a:ln w="9525" cap="rnd">
                <a:noFill/>
                <a:round/>
                <a:headEnd/>
                <a:tailEnd/>
              </a:ln>
            </p:spPr>
            <p:txBody>
              <a:bodyPr/>
              <a:lstStyle/>
              <a:p>
                <a:endParaRPr lang="es-ES"/>
              </a:p>
            </p:txBody>
          </p:sp>
          <p:sp>
            <p:nvSpPr>
              <p:cNvPr id="531" name="Freeform 526"/>
              <p:cNvSpPr>
                <a:spLocks noChangeAspect="1"/>
              </p:cNvSpPr>
              <p:nvPr/>
            </p:nvSpPr>
            <p:spPr bwMode="auto">
              <a:xfrm>
                <a:off x="3010380" y="5504689"/>
                <a:ext cx="10317" cy="526198"/>
              </a:xfrm>
              <a:custGeom>
                <a:avLst/>
                <a:gdLst>
                  <a:gd name="T0" fmla="*/ 0 w 17"/>
                  <a:gd name="T1" fmla="*/ 898 h 906"/>
                  <a:gd name="T2" fmla="*/ 0 w 17"/>
                  <a:gd name="T3" fmla="*/ 0 h 906"/>
                  <a:gd name="T4" fmla="*/ 16 w 17"/>
                  <a:gd name="T5" fmla="*/ 0 h 906"/>
                  <a:gd name="T6" fmla="*/ 16 w 17"/>
                  <a:gd name="T7" fmla="*/ 905 h 906"/>
                  <a:gd name="T8" fmla="*/ 8 w 17"/>
                  <a:gd name="T9" fmla="*/ 905 h 906"/>
                  <a:gd name="T10" fmla="*/ 8 w 17"/>
                  <a:gd name="T11" fmla="*/ 903 h 906"/>
                  <a:gd name="T12" fmla="*/ 8 w 17"/>
                  <a:gd name="T13" fmla="*/ 901 h 906"/>
                  <a:gd name="T14" fmla="*/ 8 w 17"/>
                  <a:gd name="T15" fmla="*/ 901 h 906"/>
                  <a:gd name="T16" fmla="*/ 0 w 17"/>
                  <a:gd name="T17" fmla="*/ 900 h 906"/>
                  <a:gd name="T18" fmla="*/ 0 w 17"/>
                  <a:gd name="T19" fmla="*/ 900 h 906"/>
                  <a:gd name="T20" fmla="*/ 0 w 17"/>
                  <a:gd name="T21" fmla="*/ 898 h 906"/>
                  <a:gd name="T22" fmla="*/ 0 w 17"/>
                  <a:gd name="T23" fmla="*/ 898 h 9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06"/>
                  <a:gd name="T38" fmla="*/ 17 w 17"/>
                  <a:gd name="T39" fmla="*/ 906 h 9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06">
                    <a:moveTo>
                      <a:pt x="0" y="898"/>
                    </a:moveTo>
                    <a:lnTo>
                      <a:pt x="0" y="0"/>
                    </a:lnTo>
                    <a:lnTo>
                      <a:pt x="16" y="0"/>
                    </a:lnTo>
                    <a:lnTo>
                      <a:pt x="16" y="905"/>
                    </a:lnTo>
                    <a:lnTo>
                      <a:pt x="8" y="905"/>
                    </a:lnTo>
                    <a:lnTo>
                      <a:pt x="8" y="903"/>
                    </a:lnTo>
                    <a:lnTo>
                      <a:pt x="8" y="901"/>
                    </a:lnTo>
                    <a:lnTo>
                      <a:pt x="0" y="900"/>
                    </a:lnTo>
                    <a:lnTo>
                      <a:pt x="0" y="898"/>
                    </a:lnTo>
                  </a:path>
                </a:pathLst>
              </a:custGeom>
              <a:solidFill>
                <a:srgbClr val="006633"/>
              </a:solidFill>
              <a:ln w="9525" cap="rnd">
                <a:noFill/>
                <a:round/>
                <a:headEnd/>
                <a:tailEnd/>
              </a:ln>
            </p:spPr>
            <p:txBody>
              <a:bodyPr/>
              <a:lstStyle/>
              <a:p>
                <a:endParaRPr lang="es-ES"/>
              </a:p>
            </p:txBody>
          </p:sp>
          <p:sp>
            <p:nvSpPr>
              <p:cNvPr id="532" name="Freeform 527"/>
              <p:cNvSpPr>
                <a:spLocks noChangeAspect="1"/>
              </p:cNvSpPr>
              <p:nvPr/>
            </p:nvSpPr>
            <p:spPr bwMode="auto">
              <a:xfrm>
                <a:off x="3012808" y="5504689"/>
                <a:ext cx="10317" cy="530844"/>
              </a:xfrm>
              <a:custGeom>
                <a:avLst/>
                <a:gdLst>
                  <a:gd name="T0" fmla="*/ 0 w 17"/>
                  <a:gd name="T1" fmla="*/ 905 h 914"/>
                  <a:gd name="T2" fmla="*/ 0 w 17"/>
                  <a:gd name="T3" fmla="*/ 0 h 914"/>
                  <a:gd name="T4" fmla="*/ 16 w 17"/>
                  <a:gd name="T5" fmla="*/ 0 h 914"/>
                  <a:gd name="T6" fmla="*/ 16 w 17"/>
                  <a:gd name="T7" fmla="*/ 913 h 914"/>
                  <a:gd name="T8" fmla="*/ 16 w 17"/>
                  <a:gd name="T9" fmla="*/ 913 h 914"/>
                  <a:gd name="T10" fmla="*/ 16 w 17"/>
                  <a:gd name="T11" fmla="*/ 911 h 914"/>
                  <a:gd name="T12" fmla="*/ 16 w 17"/>
                  <a:gd name="T13" fmla="*/ 911 h 914"/>
                  <a:gd name="T14" fmla="*/ 0 w 17"/>
                  <a:gd name="T15" fmla="*/ 909 h 914"/>
                  <a:gd name="T16" fmla="*/ 0 w 17"/>
                  <a:gd name="T17" fmla="*/ 909 h 914"/>
                  <a:gd name="T18" fmla="*/ 0 w 17"/>
                  <a:gd name="T19" fmla="*/ 907 h 914"/>
                  <a:gd name="T20" fmla="*/ 0 w 17"/>
                  <a:gd name="T21" fmla="*/ 907 h 914"/>
                  <a:gd name="T22" fmla="*/ 0 w 17"/>
                  <a:gd name="T23" fmla="*/ 905 h 9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14"/>
                  <a:gd name="T38" fmla="*/ 17 w 17"/>
                  <a:gd name="T39" fmla="*/ 914 h 9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14">
                    <a:moveTo>
                      <a:pt x="0" y="905"/>
                    </a:moveTo>
                    <a:lnTo>
                      <a:pt x="0" y="0"/>
                    </a:lnTo>
                    <a:lnTo>
                      <a:pt x="16" y="0"/>
                    </a:lnTo>
                    <a:lnTo>
                      <a:pt x="16" y="913"/>
                    </a:lnTo>
                    <a:lnTo>
                      <a:pt x="16" y="911"/>
                    </a:lnTo>
                    <a:lnTo>
                      <a:pt x="0" y="909"/>
                    </a:lnTo>
                    <a:lnTo>
                      <a:pt x="0" y="907"/>
                    </a:lnTo>
                    <a:lnTo>
                      <a:pt x="0" y="905"/>
                    </a:lnTo>
                  </a:path>
                </a:pathLst>
              </a:custGeom>
              <a:solidFill>
                <a:srgbClr val="006633"/>
              </a:solidFill>
              <a:ln w="9525" cap="rnd">
                <a:noFill/>
                <a:round/>
                <a:headEnd/>
                <a:tailEnd/>
              </a:ln>
            </p:spPr>
            <p:txBody>
              <a:bodyPr/>
              <a:lstStyle/>
              <a:p>
                <a:endParaRPr lang="es-ES"/>
              </a:p>
            </p:txBody>
          </p:sp>
          <p:sp>
            <p:nvSpPr>
              <p:cNvPr id="533" name="Freeform 528"/>
              <p:cNvSpPr>
                <a:spLocks noChangeAspect="1"/>
              </p:cNvSpPr>
              <p:nvPr/>
            </p:nvSpPr>
            <p:spPr bwMode="auto">
              <a:xfrm>
                <a:off x="3014022" y="5504689"/>
                <a:ext cx="10317" cy="535491"/>
              </a:xfrm>
              <a:custGeom>
                <a:avLst/>
                <a:gdLst>
                  <a:gd name="T0" fmla="*/ 0 w 17"/>
                  <a:gd name="T1" fmla="*/ 913 h 922"/>
                  <a:gd name="T2" fmla="*/ 0 w 17"/>
                  <a:gd name="T3" fmla="*/ 0 h 922"/>
                  <a:gd name="T4" fmla="*/ 16 w 17"/>
                  <a:gd name="T5" fmla="*/ 0 h 922"/>
                  <a:gd name="T6" fmla="*/ 16 w 17"/>
                  <a:gd name="T7" fmla="*/ 921 h 922"/>
                  <a:gd name="T8" fmla="*/ 16 w 17"/>
                  <a:gd name="T9" fmla="*/ 921 h 922"/>
                  <a:gd name="T10" fmla="*/ 8 w 17"/>
                  <a:gd name="T11" fmla="*/ 919 h 922"/>
                  <a:gd name="T12" fmla="*/ 8 w 17"/>
                  <a:gd name="T13" fmla="*/ 919 h 922"/>
                  <a:gd name="T14" fmla="*/ 8 w 17"/>
                  <a:gd name="T15" fmla="*/ 917 h 922"/>
                  <a:gd name="T16" fmla="*/ 8 w 17"/>
                  <a:gd name="T17" fmla="*/ 917 h 922"/>
                  <a:gd name="T18" fmla="*/ 8 w 17"/>
                  <a:gd name="T19" fmla="*/ 915 h 922"/>
                  <a:gd name="T20" fmla="*/ 0 w 17"/>
                  <a:gd name="T21" fmla="*/ 915 h 922"/>
                  <a:gd name="T22" fmla="*/ 0 w 17"/>
                  <a:gd name="T23" fmla="*/ 913 h 9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22"/>
                  <a:gd name="T38" fmla="*/ 17 w 17"/>
                  <a:gd name="T39" fmla="*/ 922 h 9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22">
                    <a:moveTo>
                      <a:pt x="0" y="913"/>
                    </a:moveTo>
                    <a:lnTo>
                      <a:pt x="0" y="0"/>
                    </a:lnTo>
                    <a:lnTo>
                      <a:pt x="16" y="0"/>
                    </a:lnTo>
                    <a:lnTo>
                      <a:pt x="16" y="921"/>
                    </a:lnTo>
                    <a:lnTo>
                      <a:pt x="8" y="919"/>
                    </a:lnTo>
                    <a:lnTo>
                      <a:pt x="8" y="917"/>
                    </a:lnTo>
                    <a:lnTo>
                      <a:pt x="8" y="915"/>
                    </a:lnTo>
                    <a:lnTo>
                      <a:pt x="0" y="915"/>
                    </a:lnTo>
                    <a:lnTo>
                      <a:pt x="0" y="913"/>
                    </a:lnTo>
                  </a:path>
                </a:pathLst>
              </a:custGeom>
              <a:solidFill>
                <a:srgbClr val="006633"/>
              </a:solidFill>
              <a:ln w="9525" cap="rnd">
                <a:noFill/>
                <a:round/>
                <a:headEnd/>
                <a:tailEnd/>
              </a:ln>
            </p:spPr>
            <p:txBody>
              <a:bodyPr/>
              <a:lstStyle/>
              <a:p>
                <a:endParaRPr lang="es-ES"/>
              </a:p>
            </p:txBody>
          </p:sp>
          <p:sp>
            <p:nvSpPr>
              <p:cNvPr id="534" name="Freeform 529"/>
              <p:cNvSpPr>
                <a:spLocks noChangeAspect="1"/>
              </p:cNvSpPr>
              <p:nvPr/>
            </p:nvSpPr>
            <p:spPr bwMode="auto">
              <a:xfrm>
                <a:off x="3016449" y="5504689"/>
                <a:ext cx="10317" cy="539556"/>
              </a:xfrm>
              <a:custGeom>
                <a:avLst/>
                <a:gdLst>
                  <a:gd name="T0" fmla="*/ 0 w 17"/>
                  <a:gd name="T1" fmla="*/ 921 h 929"/>
                  <a:gd name="T2" fmla="*/ 0 w 17"/>
                  <a:gd name="T3" fmla="*/ 0 h 929"/>
                  <a:gd name="T4" fmla="*/ 16 w 17"/>
                  <a:gd name="T5" fmla="*/ 0 h 929"/>
                  <a:gd name="T6" fmla="*/ 16 w 17"/>
                  <a:gd name="T7" fmla="*/ 928 h 929"/>
                  <a:gd name="T8" fmla="*/ 8 w 17"/>
                  <a:gd name="T9" fmla="*/ 928 h 929"/>
                  <a:gd name="T10" fmla="*/ 8 w 17"/>
                  <a:gd name="T11" fmla="*/ 926 h 929"/>
                  <a:gd name="T12" fmla="*/ 8 w 17"/>
                  <a:gd name="T13" fmla="*/ 926 h 929"/>
                  <a:gd name="T14" fmla="*/ 8 w 17"/>
                  <a:gd name="T15" fmla="*/ 924 h 929"/>
                  <a:gd name="T16" fmla="*/ 8 w 17"/>
                  <a:gd name="T17" fmla="*/ 924 h 929"/>
                  <a:gd name="T18" fmla="*/ 0 w 17"/>
                  <a:gd name="T19" fmla="*/ 922 h 929"/>
                  <a:gd name="T20" fmla="*/ 0 w 17"/>
                  <a:gd name="T21" fmla="*/ 922 h 929"/>
                  <a:gd name="T22" fmla="*/ 0 w 17"/>
                  <a:gd name="T23" fmla="*/ 921 h 9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29"/>
                  <a:gd name="T38" fmla="*/ 17 w 17"/>
                  <a:gd name="T39" fmla="*/ 929 h 9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29">
                    <a:moveTo>
                      <a:pt x="0" y="921"/>
                    </a:moveTo>
                    <a:lnTo>
                      <a:pt x="0" y="0"/>
                    </a:lnTo>
                    <a:lnTo>
                      <a:pt x="16" y="0"/>
                    </a:lnTo>
                    <a:lnTo>
                      <a:pt x="16" y="928"/>
                    </a:lnTo>
                    <a:lnTo>
                      <a:pt x="8" y="928"/>
                    </a:lnTo>
                    <a:lnTo>
                      <a:pt x="8" y="926"/>
                    </a:lnTo>
                    <a:lnTo>
                      <a:pt x="8" y="924"/>
                    </a:lnTo>
                    <a:lnTo>
                      <a:pt x="0" y="922"/>
                    </a:lnTo>
                    <a:lnTo>
                      <a:pt x="0" y="921"/>
                    </a:lnTo>
                  </a:path>
                </a:pathLst>
              </a:custGeom>
              <a:solidFill>
                <a:srgbClr val="006633"/>
              </a:solidFill>
              <a:ln w="9525" cap="rnd">
                <a:noFill/>
                <a:round/>
                <a:headEnd/>
                <a:tailEnd/>
              </a:ln>
            </p:spPr>
            <p:txBody>
              <a:bodyPr/>
              <a:lstStyle/>
              <a:p>
                <a:endParaRPr lang="es-ES"/>
              </a:p>
            </p:txBody>
          </p:sp>
          <p:sp>
            <p:nvSpPr>
              <p:cNvPr id="535" name="Freeform 530"/>
              <p:cNvSpPr>
                <a:spLocks noChangeAspect="1"/>
              </p:cNvSpPr>
              <p:nvPr/>
            </p:nvSpPr>
            <p:spPr bwMode="auto">
              <a:xfrm>
                <a:off x="3018877" y="5504689"/>
                <a:ext cx="10317" cy="544203"/>
              </a:xfrm>
              <a:custGeom>
                <a:avLst/>
                <a:gdLst>
                  <a:gd name="T0" fmla="*/ 0 w 17"/>
                  <a:gd name="T1" fmla="*/ 928 h 937"/>
                  <a:gd name="T2" fmla="*/ 0 w 17"/>
                  <a:gd name="T3" fmla="*/ 0 h 937"/>
                  <a:gd name="T4" fmla="*/ 16 w 17"/>
                  <a:gd name="T5" fmla="*/ 0 h 937"/>
                  <a:gd name="T6" fmla="*/ 16 w 17"/>
                  <a:gd name="T7" fmla="*/ 936 h 937"/>
                  <a:gd name="T8" fmla="*/ 16 w 17"/>
                  <a:gd name="T9" fmla="*/ 934 h 937"/>
                  <a:gd name="T10" fmla="*/ 16 w 17"/>
                  <a:gd name="T11" fmla="*/ 934 h 937"/>
                  <a:gd name="T12" fmla="*/ 16 w 17"/>
                  <a:gd name="T13" fmla="*/ 932 h 937"/>
                  <a:gd name="T14" fmla="*/ 0 w 17"/>
                  <a:gd name="T15" fmla="*/ 932 h 937"/>
                  <a:gd name="T16" fmla="*/ 0 w 17"/>
                  <a:gd name="T17" fmla="*/ 930 h 937"/>
                  <a:gd name="T18" fmla="*/ 0 w 17"/>
                  <a:gd name="T19" fmla="*/ 930 h 937"/>
                  <a:gd name="T20" fmla="*/ 0 w 17"/>
                  <a:gd name="T21" fmla="*/ 928 h 937"/>
                  <a:gd name="T22" fmla="*/ 0 w 17"/>
                  <a:gd name="T23" fmla="*/ 928 h 9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37"/>
                  <a:gd name="T38" fmla="*/ 17 w 17"/>
                  <a:gd name="T39" fmla="*/ 937 h 9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37">
                    <a:moveTo>
                      <a:pt x="0" y="928"/>
                    </a:moveTo>
                    <a:lnTo>
                      <a:pt x="0" y="0"/>
                    </a:lnTo>
                    <a:lnTo>
                      <a:pt x="16" y="0"/>
                    </a:lnTo>
                    <a:lnTo>
                      <a:pt x="16" y="936"/>
                    </a:lnTo>
                    <a:lnTo>
                      <a:pt x="16" y="934"/>
                    </a:lnTo>
                    <a:lnTo>
                      <a:pt x="16" y="932"/>
                    </a:lnTo>
                    <a:lnTo>
                      <a:pt x="0" y="932"/>
                    </a:lnTo>
                    <a:lnTo>
                      <a:pt x="0" y="930"/>
                    </a:lnTo>
                    <a:lnTo>
                      <a:pt x="0" y="928"/>
                    </a:lnTo>
                  </a:path>
                </a:pathLst>
              </a:custGeom>
              <a:solidFill>
                <a:srgbClr val="006633"/>
              </a:solidFill>
              <a:ln w="9525" cap="rnd">
                <a:noFill/>
                <a:round/>
                <a:headEnd/>
                <a:tailEnd/>
              </a:ln>
            </p:spPr>
            <p:txBody>
              <a:bodyPr/>
              <a:lstStyle/>
              <a:p>
                <a:endParaRPr lang="es-ES"/>
              </a:p>
            </p:txBody>
          </p:sp>
          <p:sp>
            <p:nvSpPr>
              <p:cNvPr id="536" name="Freeform 531"/>
              <p:cNvSpPr>
                <a:spLocks noChangeAspect="1"/>
              </p:cNvSpPr>
              <p:nvPr/>
            </p:nvSpPr>
            <p:spPr bwMode="auto">
              <a:xfrm>
                <a:off x="3020090" y="5504689"/>
                <a:ext cx="10317" cy="547687"/>
              </a:xfrm>
              <a:custGeom>
                <a:avLst/>
                <a:gdLst>
                  <a:gd name="T0" fmla="*/ 0 w 17"/>
                  <a:gd name="T1" fmla="*/ 936 h 943"/>
                  <a:gd name="T2" fmla="*/ 0 w 17"/>
                  <a:gd name="T3" fmla="*/ 0 h 943"/>
                  <a:gd name="T4" fmla="*/ 16 w 17"/>
                  <a:gd name="T5" fmla="*/ 0 h 943"/>
                  <a:gd name="T6" fmla="*/ 16 w 17"/>
                  <a:gd name="T7" fmla="*/ 942 h 943"/>
                  <a:gd name="T8" fmla="*/ 16 w 17"/>
                  <a:gd name="T9" fmla="*/ 942 h 943"/>
                  <a:gd name="T10" fmla="*/ 16 w 17"/>
                  <a:gd name="T11" fmla="*/ 940 h 943"/>
                  <a:gd name="T12" fmla="*/ 10 w 17"/>
                  <a:gd name="T13" fmla="*/ 940 h 943"/>
                  <a:gd name="T14" fmla="*/ 10 w 17"/>
                  <a:gd name="T15" fmla="*/ 938 h 943"/>
                  <a:gd name="T16" fmla="*/ 10 w 17"/>
                  <a:gd name="T17" fmla="*/ 938 h 943"/>
                  <a:gd name="T18" fmla="*/ 10 w 17"/>
                  <a:gd name="T19" fmla="*/ 936 h 943"/>
                  <a:gd name="T20" fmla="*/ 10 w 17"/>
                  <a:gd name="T21" fmla="*/ 936 h 943"/>
                  <a:gd name="T22" fmla="*/ 0 w 17"/>
                  <a:gd name="T23" fmla="*/ 936 h 9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43"/>
                  <a:gd name="T38" fmla="*/ 17 w 17"/>
                  <a:gd name="T39" fmla="*/ 943 h 9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43">
                    <a:moveTo>
                      <a:pt x="0" y="936"/>
                    </a:moveTo>
                    <a:lnTo>
                      <a:pt x="0" y="0"/>
                    </a:lnTo>
                    <a:lnTo>
                      <a:pt x="16" y="0"/>
                    </a:lnTo>
                    <a:lnTo>
                      <a:pt x="16" y="942"/>
                    </a:lnTo>
                    <a:lnTo>
                      <a:pt x="16" y="940"/>
                    </a:lnTo>
                    <a:lnTo>
                      <a:pt x="10" y="940"/>
                    </a:lnTo>
                    <a:lnTo>
                      <a:pt x="10" y="938"/>
                    </a:lnTo>
                    <a:lnTo>
                      <a:pt x="10" y="936"/>
                    </a:lnTo>
                    <a:lnTo>
                      <a:pt x="0" y="936"/>
                    </a:lnTo>
                  </a:path>
                </a:pathLst>
              </a:custGeom>
              <a:solidFill>
                <a:srgbClr val="006633"/>
              </a:solidFill>
              <a:ln w="9525" cap="rnd">
                <a:noFill/>
                <a:round/>
                <a:headEnd/>
                <a:tailEnd/>
              </a:ln>
            </p:spPr>
            <p:txBody>
              <a:bodyPr/>
              <a:lstStyle/>
              <a:p>
                <a:endParaRPr lang="es-ES"/>
              </a:p>
            </p:txBody>
          </p:sp>
          <p:sp>
            <p:nvSpPr>
              <p:cNvPr id="537" name="Freeform 532"/>
              <p:cNvSpPr>
                <a:spLocks noChangeAspect="1"/>
              </p:cNvSpPr>
              <p:nvPr/>
            </p:nvSpPr>
            <p:spPr bwMode="auto">
              <a:xfrm>
                <a:off x="3021911" y="5504689"/>
                <a:ext cx="10317" cy="550591"/>
              </a:xfrm>
              <a:custGeom>
                <a:avLst/>
                <a:gdLst>
                  <a:gd name="T0" fmla="*/ 0 w 17"/>
                  <a:gd name="T1" fmla="*/ 942 h 948"/>
                  <a:gd name="T2" fmla="*/ 0 w 17"/>
                  <a:gd name="T3" fmla="*/ 0 h 948"/>
                  <a:gd name="T4" fmla="*/ 16 w 17"/>
                  <a:gd name="T5" fmla="*/ 0 h 948"/>
                  <a:gd name="T6" fmla="*/ 16 w 17"/>
                  <a:gd name="T7" fmla="*/ 947 h 948"/>
                  <a:gd name="T8" fmla="*/ 8 w 17"/>
                  <a:gd name="T9" fmla="*/ 947 h 948"/>
                  <a:gd name="T10" fmla="*/ 8 w 17"/>
                  <a:gd name="T11" fmla="*/ 945 h 948"/>
                  <a:gd name="T12" fmla="*/ 8 w 17"/>
                  <a:gd name="T13" fmla="*/ 945 h 948"/>
                  <a:gd name="T14" fmla="*/ 8 w 17"/>
                  <a:gd name="T15" fmla="*/ 945 h 948"/>
                  <a:gd name="T16" fmla="*/ 8 w 17"/>
                  <a:gd name="T17" fmla="*/ 944 h 948"/>
                  <a:gd name="T18" fmla="*/ 0 w 17"/>
                  <a:gd name="T19" fmla="*/ 944 h 948"/>
                  <a:gd name="T20" fmla="*/ 0 w 17"/>
                  <a:gd name="T21" fmla="*/ 942 h 948"/>
                  <a:gd name="T22" fmla="*/ 0 w 17"/>
                  <a:gd name="T23" fmla="*/ 942 h 9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48"/>
                  <a:gd name="T38" fmla="*/ 17 w 17"/>
                  <a:gd name="T39" fmla="*/ 948 h 9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48">
                    <a:moveTo>
                      <a:pt x="0" y="942"/>
                    </a:moveTo>
                    <a:lnTo>
                      <a:pt x="0" y="0"/>
                    </a:lnTo>
                    <a:lnTo>
                      <a:pt x="16" y="0"/>
                    </a:lnTo>
                    <a:lnTo>
                      <a:pt x="16" y="947"/>
                    </a:lnTo>
                    <a:lnTo>
                      <a:pt x="8" y="947"/>
                    </a:lnTo>
                    <a:lnTo>
                      <a:pt x="8" y="945"/>
                    </a:lnTo>
                    <a:lnTo>
                      <a:pt x="8" y="944"/>
                    </a:lnTo>
                    <a:lnTo>
                      <a:pt x="0" y="944"/>
                    </a:lnTo>
                    <a:lnTo>
                      <a:pt x="0" y="942"/>
                    </a:lnTo>
                  </a:path>
                </a:pathLst>
              </a:custGeom>
              <a:solidFill>
                <a:srgbClr val="006633"/>
              </a:solidFill>
              <a:ln w="9525" cap="rnd">
                <a:noFill/>
                <a:round/>
                <a:headEnd/>
                <a:tailEnd/>
              </a:ln>
            </p:spPr>
            <p:txBody>
              <a:bodyPr/>
              <a:lstStyle/>
              <a:p>
                <a:endParaRPr lang="es-ES"/>
              </a:p>
            </p:txBody>
          </p:sp>
          <p:sp>
            <p:nvSpPr>
              <p:cNvPr id="538" name="Freeform 533"/>
              <p:cNvSpPr>
                <a:spLocks noChangeAspect="1"/>
              </p:cNvSpPr>
              <p:nvPr/>
            </p:nvSpPr>
            <p:spPr bwMode="auto">
              <a:xfrm>
                <a:off x="3024339" y="5504689"/>
                <a:ext cx="10317" cy="554076"/>
              </a:xfrm>
              <a:custGeom>
                <a:avLst/>
                <a:gdLst>
                  <a:gd name="T0" fmla="*/ 0 w 17"/>
                  <a:gd name="T1" fmla="*/ 947 h 954"/>
                  <a:gd name="T2" fmla="*/ 0 w 17"/>
                  <a:gd name="T3" fmla="*/ 0 h 954"/>
                  <a:gd name="T4" fmla="*/ 16 w 17"/>
                  <a:gd name="T5" fmla="*/ 0 h 954"/>
                  <a:gd name="T6" fmla="*/ 16 w 17"/>
                  <a:gd name="T7" fmla="*/ 953 h 954"/>
                  <a:gd name="T8" fmla="*/ 16 w 17"/>
                  <a:gd name="T9" fmla="*/ 953 h 954"/>
                  <a:gd name="T10" fmla="*/ 16 w 17"/>
                  <a:gd name="T11" fmla="*/ 953 h 954"/>
                  <a:gd name="T12" fmla="*/ 16 w 17"/>
                  <a:gd name="T13" fmla="*/ 951 h 954"/>
                  <a:gd name="T14" fmla="*/ 16 w 17"/>
                  <a:gd name="T15" fmla="*/ 951 h 954"/>
                  <a:gd name="T16" fmla="*/ 0 w 17"/>
                  <a:gd name="T17" fmla="*/ 949 h 954"/>
                  <a:gd name="T18" fmla="*/ 0 w 17"/>
                  <a:gd name="T19" fmla="*/ 949 h 954"/>
                  <a:gd name="T20" fmla="*/ 0 w 17"/>
                  <a:gd name="T21" fmla="*/ 949 h 954"/>
                  <a:gd name="T22" fmla="*/ 0 w 17"/>
                  <a:gd name="T23" fmla="*/ 947 h 9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54"/>
                  <a:gd name="T38" fmla="*/ 17 w 17"/>
                  <a:gd name="T39" fmla="*/ 954 h 9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54">
                    <a:moveTo>
                      <a:pt x="0" y="947"/>
                    </a:moveTo>
                    <a:lnTo>
                      <a:pt x="0" y="0"/>
                    </a:lnTo>
                    <a:lnTo>
                      <a:pt x="16" y="0"/>
                    </a:lnTo>
                    <a:lnTo>
                      <a:pt x="16" y="953"/>
                    </a:lnTo>
                    <a:lnTo>
                      <a:pt x="16" y="951"/>
                    </a:lnTo>
                    <a:lnTo>
                      <a:pt x="0" y="949"/>
                    </a:lnTo>
                    <a:lnTo>
                      <a:pt x="0" y="947"/>
                    </a:lnTo>
                  </a:path>
                </a:pathLst>
              </a:custGeom>
              <a:solidFill>
                <a:srgbClr val="006633"/>
              </a:solidFill>
              <a:ln w="9525" cap="rnd">
                <a:noFill/>
                <a:round/>
                <a:headEnd/>
                <a:tailEnd/>
              </a:ln>
            </p:spPr>
            <p:txBody>
              <a:bodyPr/>
              <a:lstStyle/>
              <a:p>
                <a:endParaRPr lang="es-ES"/>
              </a:p>
            </p:txBody>
          </p:sp>
          <p:sp>
            <p:nvSpPr>
              <p:cNvPr id="539" name="Freeform 534"/>
              <p:cNvSpPr>
                <a:spLocks noChangeAspect="1"/>
              </p:cNvSpPr>
              <p:nvPr/>
            </p:nvSpPr>
            <p:spPr bwMode="auto">
              <a:xfrm>
                <a:off x="3025552" y="5504689"/>
                <a:ext cx="10317" cy="557561"/>
              </a:xfrm>
              <a:custGeom>
                <a:avLst/>
                <a:gdLst>
                  <a:gd name="T0" fmla="*/ 0 w 17"/>
                  <a:gd name="T1" fmla="*/ 953 h 960"/>
                  <a:gd name="T2" fmla="*/ 0 w 17"/>
                  <a:gd name="T3" fmla="*/ 0 h 960"/>
                  <a:gd name="T4" fmla="*/ 16 w 17"/>
                  <a:gd name="T5" fmla="*/ 0 h 960"/>
                  <a:gd name="T6" fmla="*/ 16 w 17"/>
                  <a:gd name="T7" fmla="*/ 959 h 960"/>
                  <a:gd name="T8" fmla="*/ 16 w 17"/>
                  <a:gd name="T9" fmla="*/ 959 h 960"/>
                  <a:gd name="T10" fmla="*/ 16 w 17"/>
                  <a:gd name="T11" fmla="*/ 959 h 960"/>
                  <a:gd name="T12" fmla="*/ 8 w 17"/>
                  <a:gd name="T13" fmla="*/ 957 h 960"/>
                  <a:gd name="T14" fmla="*/ 8 w 17"/>
                  <a:gd name="T15" fmla="*/ 957 h 960"/>
                  <a:gd name="T16" fmla="*/ 8 w 17"/>
                  <a:gd name="T17" fmla="*/ 955 h 960"/>
                  <a:gd name="T18" fmla="*/ 8 w 17"/>
                  <a:gd name="T19" fmla="*/ 955 h 960"/>
                  <a:gd name="T20" fmla="*/ 8 w 17"/>
                  <a:gd name="T21" fmla="*/ 955 h 960"/>
                  <a:gd name="T22" fmla="*/ 0 w 17"/>
                  <a:gd name="T23" fmla="*/ 953 h 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60"/>
                  <a:gd name="T38" fmla="*/ 17 w 17"/>
                  <a:gd name="T39" fmla="*/ 960 h 9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60">
                    <a:moveTo>
                      <a:pt x="0" y="953"/>
                    </a:moveTo>
                    <a:lnTo>
                      <a:pt x="0" y="0"/>
                    </a:lnTo>
                    <a:lnTo>
                      <a:pt x="16" y="0"/>
                    </a:lnTo>
                    <a:lnTo>
                      <a:pt x="16" y="959"/>
                    </a:lnTo>
                    <a:lnTo>
                      <a:pt x="8" y="957"/>
                    </a:lnTo>
                    <a:lnTo>
                      <a:pt x="8" y="955"/>
                    </a:lnTo>
                    <a:lnTo>
                      <a:pt x="0" y="953"/>
                    </a:lnTo>
                  </a:path>
                </a:pathLst>
              </a:custGeom>
              <a:solidFill>
                <a:srgbClr val="006633"/>
              </a:solidFill>
              <a:ln w="9525" cap="rnd">
                <a:noFill/>
                <a:round/>
                <a:headEnd/>
                <a:tailEnd/>
              </a:ln>
            </p:spPr>
            <p:txBody>
              <a:bodyPr/>
              <a:lstStyle/>
              <a:p>
                <a:endParaRPr lang="es-ES"/>
              </a:p>
            </p:txBody>
          </p:sp>
          <p:sp>
            <p:nvSpPr>
              <p:cNvPr id="540" name="Freeform 535"/>
              <p:cNvSpPr>
                <a:spLocks noChangeAspect="1"/>
              </p:cNvSpPr>
              <p:nvPr/>
            </p:nvSpPr>
            <p:spPr bwMode="auto">
              <a:xfrm>
                <a:off x="3027980" y="5504689"/>
                <a:ext cx="10317" cy="561046"/>
              </a:xfrm>
              <a:custGeom>
                <a:avLst/>
                <a:gdLst>
                  <a:gd name="T0" fmla="*/ 0 w 17"/>
                  <a:gd name="T1" fmla="*/ 959 h 966"/>
                  <a:gd name="T2" fmla="*/ 0 w 17"/>
                  <a:gd name="T3" fmla="*/ 0 h 966"/>
                  <a:gd name="T4" fmla="*/ 16 w 17"/>
                  <a:gd name="T5" fmla="*/ 0 h 966"/>
                  <a:gd name="T6" fmla="*/ 16 w 17"/>
                  <a:gd name="T7" fmla="*/ 965 h 966"/>
                  <a:gd name="T8" fmla="*/ 16 w 17"/>
                  <a:gd name="T9" fmla="*/ 965 h 966"/>
                  <a:gd name="T10" fmla="*/ 8 w 17"/>
                  <a:gd name="T11" fmla="*/ 963 h 966"/>
                  <a:gd name="T12" fmla="*/ 8 w 17"/>
                  <a:gd name="T13" fmla="*/ 963 h 966"/>
                  <a:gd name="T14" fmla="*/ 8 w 17"/>
                  <a:gd name="T15" fmla="*/ 963 h 966"/>
                  <a:gd name="T16" fmla="*/ 8 w 17"/>
                  <a:gd name="T17" fmla="*/ 961 h 966"/>
                  <a:gd name="T18" fmla="*/ 0 w 17"/>
                  <a:gd name="T19" fmla="*/ 961 h 966"/>
                  <a:gd name="T20" fmla="*/ 0 w 17"/>
                  <a:gd name="T21" fmla="*/ 961 h 966"/>
                  <a:gd name="T22" fmla="*/ 0 w 17"/>
                  <a:gd name="T23" fmla="*/ 959 h 9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66"/>
                  <a:gd name="T38" fmla="*/ 17 w 17"/>
                  <a:gd name="T39" fmla="*/ 966 h 9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66">
                    <a:moveTo>
                      <a:pt x="0" y="959"/>
                    </a:moveTo>
                    <a:lnTo>
                      <a:pt x="0" y="0"/>
                    </a:lnTo>
                    <a:lnTo>
                      <a:pt x="16" y="0"/>
                    </a:lnTo>
                    <a:lnTo>
                      <a:pt x="16" y="965"/>
                    </a:lnTo>
                    <a:lnTo>
                      <a:pt x="8" y="963"/>
                    </a:lnTo>
                    <a:lnTo>
                      <a:pt x="8" y="961"/>
                    </a:lnTo>
                    <a:lnTo>
                      <a:pt x="0" y="961"/>
                    </a:lnTo>
                    <a:lnTo>
                      <a:pt x="0" y="959"/>
                    </a:lnTo>
                  </a:path>
                </a:pathLst>
              </a:custGeom>
              <a:solidFill>
                <a:srgbClr val="006633"/>
              </a:solidFill>
              <a:ln w="9525" cap="rnd">
                <a:noFill/>
                <a:round/>
                <a:headEnd/>
                <a:tailEnd/>
              </a:ln>
            </p:spPr>
            <p:txBody>
              <a:bodyPr/>
              <a:lstStyle/>
              <a:p>
                <a:endParaRPr lang="es-ES"/>
              </a:p>
            </p:txBody>
          </p:sp>
          <p:sp>
            <p:nvSpPr>
              <p:cNvPr id="541" name="Freeform 536"/>
              <p:cNvSpPr>
                <a:spLocks noChangeAspect="1"/>
              </p:cNvSpPr>
              <p:nvPr/>
            </p:nvSpPr>
            <p:spPr bwMode="auto">
              <a:xfrm>
                <a:off x="3030408" y="5504689"/>
                <a:ext cx="10317" cy="563950"/>
              </a:xfrm>
              <a:custGeom>
                <a:avLst/>
                <a:gdLst>
                  <a:gd name="T0" fmla="*/ 0 w 17"/>
                  <a:gd name="T1" fmla="*/ 965 h 971"/>
                  <a:gd name="T2" fmla="*/ 0 w 17"/>
                  <a:gd name="T3" fmla="*/ 0 h 971"/>
                  <a:gd name="T4" fmla="*/ 16 w 17"/>
                  <a:gd name="T5" fmla="*/ 0 h 971"/>
                  <a:gd name="T6" fmla="*/ 16 w 17"/>
                  <a:gd name="T7" fmla="*/ 970 h 971"/>
                  <a:gd name="T8" fmla="*/ 16 w 17"/>
                  <a:gd name="T9" fmla="*/ 970 h 971"/>
                  <a:gd name="T10" fmla="*/ 16 w 17"/>
                  <a:gd name="T11" fmla="*/ 968 h 971"/>
                  <a:gd name="T12" fmla="*/ 16 w 17"/>
                  <a:gd name="T13" fmla="*/ 968 h 971"/>
                  <a:gd name="T14" fmla="*/ 16 w 17"/>
                  <a:gd name="T15" fmla="*/ 968 h 971"/>
                  <a:gd name="T16" fmla="*/ 0 w 17"/>
                  <a:gd name="T17" fmla="*/ 966 h 971"/>
                  <a:gd name="T18" fmla="*/ 0 w 17"/>
                  <a:gd name="T19" fmla="*/ 966 h 971"/>
                  <a:gd name="T20" fmla="*/ 0 w 17"/>
                  <a:gd name="T21" fmla="*/ 965 h 971"/>
                  <a:gd name="T22" fmla="*/ 0 w 17"/>
                  <a:gd name="T23" fmla="*/ 965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71"/>
                  <a:gd name="T38" fmla="*/ 17 w 17"/>
                  <a:gd name="T39" fmla="*/ 971 h 9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71">
                    <a:moveTo>
                      <a:pt x="0" y="965"/>
                    </a:moveTo>
                    <a:lnTo>
                      <a:pt x="0" y="0"/>
                    </a:lnTo>
                    <a:lnTo>
                      <a:pt x="16" y="0"/>
                    </a:lnTo>
                    <a:lnTo>
                      <a:pt x="16" y="970"/>
                    </a:lnTo>
                    <a:lnTo>
                      <a:pt x="16" y="968"/>
                    </a:lnTo>
                    <a:lnTo>
                      <a:pt x="0" y="966"/>
                    </a:lnTo>
                    <a:lnTo>
                      <a:pt x="0" y="965"/>
                    </a:lnTo>
                  </a:path>
                </a:pathLst>
              </a:custGeom>
              <a:solidFill>
                <a:srgbClr val="006633"/>
              </a:solidFill>
              <a:ln w="9525" cap="rnd">
                <a:noFill/>
                <a:round/>
                <a:headEnd/>
                <a:tailEnd/>
              </a:ln>
            </p:spPr>
            <p:txBody>
              <a:bodyPr/>
              <a:lstStyle/>
              <a:p>
                <a:endParaRPr lang="es-ES"/>
              </a:p>
            </p:txBody>
          </p:sp>
          <p:sp>
            <p:nvSpPr>
              <p:cNvPr id="542" name="Freeform 537"/>
              <p:cNvSpPr>
                <a:spLocks noChangeAspect="1"/>
              </p:cNvSpPr>
              <p:nvPr/>
            </p:nvSpPr>
            <p:spPr bwMode="auto">
              <a:xfrm>
                <a:off x="3031621" y="5504689"/>
                <a:ext cx="10317" cy="567434"/>
              </a:xfrm>
              <a:custGeom>
                <a:avLst/>
                <a:gdLst>
                  <a:gd name="T0" fmla="*/ 0 w 17"/>
                  <a:gd name="T1" fmla="*/ 970 h 977"/>
                  <a:gd name="T2" fmla="*/ 0 w 17"/>
                  <a:gd name="T3" fmla="*/ 0 h 977"/>
                  <a:gd name="T4" fmla="*/ 16 w 17"/>
                  <a:gd name="T5" fmla="*/ 0 h 977"/>
                  <a:gd name="T6" fmla="*/ 16 w 17"/>
                  <a:gd name="T7" fmla="*/ 976 h 977"/>
                  <a:gd name="T8" fmla="*/ 16 w 17"/>
                  <a:gd name="T9" fmla="*/ 974 h 977"/>
                  <a:gd name="T10" fmla="*/ 16 w 17"/>
                  <a:gd name="T11" fmla="*/ 974 h 977"/>
                  <a:gd name="T12" fmla="*/ 16 w 17"/>
                  <a:gd name="T13" fmla="*/ 974 h 977"/>
                  <a:gd name="T14" fmla="*/ 8 w 17"/>
                  <a:gd name="T15" fmla="*/ 972 h 977"/>
                  <a:gd name="T16" fmla="*/ 8 w 17"/>
                  <a:gd name="T17" fmla="*/ 972 h 977"/>
                  <a:gd name="T18" fmla="*/ 8 w 17"/>
                  <a:gd name="T19" fmla="*/ 972 h 977"/>
                  <a:gd name="T20" fmla="*/ 8 w 17"/>
                  <a:gd name="T21" fmla="*/ 970 h 977"/>
                  <a:gd name="T22" fmla="*/ 0 w 17"/>
                  <a:gd name="T23" fmla="*/ 970 h 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77"/>
                  <a:gd name="T38" fmla="*/ 17 w 17"/>
                  <a:gd name="T39" fmla="*/ 977 h 9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77">
                    <a:moveTo>
                      <a:pt x="0" y="970"/>
                    </a:moveTo>
                    <a:lnTo>
                      <a:pt x="0" y="0"/>
                    </a:lnTo>
                    <a:lnTo>
                      <a:pt x="16" y="0"/>
                    </a:lnTo>
                    <a:lnTo>
                      <a:pt x="16" y="976"/>
                    </a:lnTo>
                    <a:lnTo>
                      <a:pt x="16" y="974"/>
                    </a:lnTo>
                    <a:lnTo>
                      <a:pt x="8" y="972"/>
                    </a:lnTo>
                    <a:lnTo>
                      <a:pt x="8" y="970"/>
                    </a:lnTo>
                    <a:lnTo>
                      <a:pt x="0" y="970"/>
                    </a:lnTo>
                  </a:path>
                </a:pathLst>
              </a:custGeom>
              <a:solidFill>
                <a:srgbClr val="006633"/>
              </a:solidFill>
              <a:ln w="9525" cap="rnd">
                <a:noFill/>
                <a:round/>
                <a:headEnd/>
                <a:tailEnd/>
              </a:ln>
            </p:spPr>
            <p:txBody>
              <a:bodyPr/>
              <a:lstStyle/>
              <a:p>
                <a:endParaRPr lang="es-ES"/>
              </a:p>
            </p:txBody>
          </p:sp>
          <p:sp>
            <p:nvSpPr>
              <p:cNvPr id="543" name="Freeform 538"/>
              <p:cNvSpPr>
                <a:spLocks noChangeAspect="1"/>
              </p:cNvSpPr>
              <p:nvPr/>
            </p:nvSpPr>
            <p:spPr bwMode="auto">
              <a:xfrm>
                <a:off x="3034049" y="5504689"/>
                <a:ext cx="10317" cy="569757"/>
              </a:xfrm>
              <a:custGeom>
                <a:avLst/>
                <a:gdLst>
                  <a:gd name="T0" fmla="*/ 0 w 17"/>
                  <a:gd name="T1" fmla="*/ 976 h 981"/>
                  <a:gd name="T2" fmla="*/ 0 w 17"/>
                  <a:gd name="T3" fmla="*/ 0 h 981"/>
                  <a:gd name="T4" fmla="*/ 16 w 17"/>
                  <a:gd name="T5" fmla="*/ 0 h 981"/>
                  <a:gd name="T6" fmla="*/ 16 w 17"/>
                  <a:gd name="T7" fmla="*/ 980 h 981"/>
                  <a:gd name="T8" fmla="*/ 16 w 17"/>
                  <a:gd name="T9" fmla="*/ 980 h 981"/>
                  <a:gd name="T10" fmla="*/ 5 w 17"/>
                  <a:gd name="T11" fmla="*/ 978 h 981"/>
                  <a:gd name="T12" fmla="*/ 5 w 17"/>
                  <a:gd name="T13" fmla="*/ 978 h 981"/>
                  <a:gd name="T14" fmla="*/ 5 w 17"/>
                  <a:gd name="T15" fmla="*/ 978 h 981"/>
                  <a:gd name="T16" fmla="*/ 5 w 17"/>
                  <a:gd name="T17" fmla="*/ 978 h 981"/>
                  <a:gd name="T18" fmla="*/ 5 w 17"/>
                  <a:gd name="T19" fmla="*/ 976 h 981"/>
                  <a:gd name="T20" fmla="*/ 0 w 17"/>
                  <a:gd name="T21" fmla="*/ 976 h 981"/>
                  <a:gd name="T22" fmla="*/ 0 w 17"/>
                  <a:gd name="T23" fmla="*/ 976 h 9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81"/>
                  <a:gd name="T38" fmla="*/ 17 w 17"/>
                  <a:gd name="T39" fmla="*/ 981 h 9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81">
                    <a:moveTo>
                      <a:pt x="0" y="976"/>
                    </a:moveTo>
                    <a:lnTo>
                      <a:pt x="0" y="0"/>
                    </a:lnTo>
                    <a:lnTo>
                      <a:pt x="16" y="0"/>
                    </a:lnTo>
                    <a:lnTo>
                      <a:pt x="16" y="980"/>
                    </a:lnTo>
                    <a:lnTo>
                      <a:pt x="5" y="978"/>
                    </a:lnTo>
                    <a:lnTo>
                      <a:pt x="5" y="976"/>
                    </a:lnTo>
                    <a:lnTo>
                      <a:pt x="0" y="976"/>
                    </a:lnTo>
                  </a:path>
                </a:pathLst>
              </a:custGeom>
              <a:solidFill>
                <a:srgbClr val="006633"/>
              </a:solidFill>
              <a:ln w="9525" cap="rnd">
                <a:noFill/>
                <a:round/>
                <a:headEnd/>
                <a:tailEnd/>
              </a:ln>
            </p:spPr>
            <p:txBody>
              <a:bodyPr/>
              <a:lstStyle/>
              <a:p>
                <a:endParaRPr lang="es-ES"/>
              </a:p>
            </p:txBody>
          </p:sp>
          <p:sp>
            <p:nvSpPr>
              <p:cNvPr id="544" name="Freeform 539"/>
              <p:cNvSpPr>
                <a:spLocks noChangeAspect="1"/>
              </p:cNvSpPr>
              <p:nvPr/>
            </p:nvSpPr>
            <p:spPr bwMode="auto">
              <a:xfrm>
                <a:off x="3035870" y="5504689"/>
                <a:ext cx="10317" cy="573242"/>
              </a:xfrm>
              <a:custGeom>
                <a:avLst/>
                <a:gdLst>
                  <a:gd name="T0" fmla="*/ 0 w 17"/>
                  <a:gd name="T1" fmla="*/ 980 h 987"/>
                  <a:gd name="T2" fmla="*/ 0 w 17"/>
                  <a:gd name="T3" fmla="*/ 0 h 987"/>
                  <a:gd name="T4" fmla="*/ 16 w 17"/>
                  <a:gd name="T5" fmla="*/ 0 h 987"/>
                  <a:gd name="T6" fmla="*/ 16 w 17"/>
                  <a:gd name="T7" fmla="*/ 986 h 987"/>
                  <a:gd name="T8" fmla="*/ 8 w 17"/>
                  <a:gd name="T9" fmla="*/ 984 h 987"/>
                  <a:gd name="T10" fmla="*/ 8 w 17"/>
                  <a:gd name="T11" fmla="*/ 984 h 987"/>
                  <a:gd name="T12" fmla="*/ 8 w 17"/>
                  <a:gd name="T13" fmla="*/ 984 h 987"/>
                  <a:gd name="T14" fmla="*/ 8 w 17"/>
                  <a:gd name="T15" fmla="*/ 982 h 987"/>
                  <a:gd name="T16" fmla="*/ 0 w 17"/>
                  <a:gd name="T17" fmla="*/ 982 h 987"/>
                  <a:gd name="T18" fmla="*/ 0 w 17"/>
                  <a:gd name="T19" fmla="*/ 982 h 987"/>
                  <a:gd name="T20" fmla="*/ 0 w 17"/>
                  <a:gd name="T21" fmla="*/ 980 h 987"/>
                  <a:gd name="T22" fmla="*/ 0 w 17"/>
                  <a:gd name="T23" fmla="*/ 980 h 9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87"/>
                  <a:gd name="T38" fmla="*/ 17 w 17"/>
                  <a:gd name="T39" fmla="*/ 987 h 9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87">
                    <a:moveTo>
                      <a:pt x="0" y="980"/>
                    </a:moveTo>
                    <a:lnTo>
                      <a:pt x="0" y="0"/>
                    </a:lnTo>
                    <a:lnTo>
                      <a:pt x="16" y="0"/>
                    </a:lnTo>
                    <a:lnTo>
                      <a:pt x="16" y="986"/>
                    </a:lnTo>
                    <a:lnTo>
                      <a:pt x="8" y="984"/>
                    </a:lnTo>
                    <a:lnTo>
                      <a:pt x="8" y="982"/>
                    </a:lnTo>
                    <a:lnTo>
                      <a:pt x="0" y="982"/>
                    </a:lnTo>
                    <a:lnTo>
                      <a:pt x="0" y="980"/>
                    </a:lnTo>
                  </a:path>
                </a:pathLst>
              </a:custGeom>
              <a:solidFill>
                <a:srgbClr val="006633"/>
              </a:solidFill>
              <a:ln w="9525" cap="rnd">
                <a:noFill/>
                <a:round/>
                <a:headEnd/>
                <a:tailEnd/>
              </a:ln>
            </p:spPr>
            <p:txBody>
              <a:bodyPr/>
              <a:lstStyle/>
              <a:p>
                <a:endParaRPr lang="es-ES"/>
              </a:p>
            </p:txBody>
          </p:sp>
          <p:sp>
            <p:nvSpPr>
              <p:cNvPr id="545" name="Freeform 540"/>
              <p:cNvSpPr>
                <a:spLocks noChangeAspect="1"/>
              </p:cNvSpPr>
              <p:nvPr/>
            </p:nvSpPr>
            <p:spPr bwMode="auto">
              <a:xfrm>
                <a:off x="3038297" y="5504689"/>
                <a:ext cx="10317" cy="574985"/>
              </a:xfrm>
              <a:custGeom>
                <a:avLst/>
                <a:gdLst>
                  <a:gd name="T0" fmla="*/ 0 w 17"/>
                  <a:gd name="T1" fmla="*/ 986 h 990"/>
                  <a:gd name="T2" fmla="*/ 0 w 17"/>
                  <a:gd name="T3" fmla="*/ 0 h 990"/>
                  <a:gd name="T4" fmla="*/ 16 w 17"/>
                  <a:gd name="T5" fmla="*/ 0 h 990"/>
                  <a:gd name="T6" fmla="*/ 16 w 17"/>
                  <a:gd name="T7" fmla="*/ 989 h 990"/>
                  <a:gd name="T8" fmla="*/ 16 w 17"/>
                  <a:gd name="T9" fmla="*/ 989 h 990"/>
                  <a:gd name="T10" fmla="*/ 16 w 17"/>
                  <a:gd name="T11" fmla="*/ 988 h 990"/>
                  <a:gd name="T12" fmla="*/ 16 w 17"/>
                  <a:gd name="T13" fmla="*/ 988 h 990"/>
                  <a:gd name="T14" fmla="*/ 0 w 17"/>
                  <a:gd name="T15" fmla="*/ 988 h 990"/>
                  <a:gd name="T16" fmla="*/ 0 w 17"/>
                  <a:gd name="T17" fmla="*/ 986 h 990"/>
                  <a:gd name="T18" fmla="*/ 0 w 17"/>
                  <a:gd name="T19" fmla="*/ 986 h 990"/>
                  <a:gd name="T20" fmla="*/ 0 w 17"/>
                  <a:gd name="T21" fmla="*/ 986 h 990"/>
                  <a:gd name="T22" fmla="*/ 0 w 17"/>
                  <a:gd name="T23" fmla="*/ 986 h 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90"/>
                  <a:gd name="T38" fmla="*/ 17 w 17"/>
                  <a:gd name="T39" fmla="*/ 990 h 9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90">
                    <a:moveTo>
                      <a:pt x="0" y="986"/>
                    </a:moveTo>
                    <a:lnTo>
                      <a:pt x="0" y="0"/>
                    </a:lnTo>
                    <a:lnTo>
                      <a:pt x="16" y="0"/>
                    </a:lnTo>
                    <a:lnTo>
                      <a:pt x="16" y="989"/>
                    </a:lnTo>
                    <a:lnTo>
                      <a:pt x="16" y="988"/>
                    </a:lnTo>
                    <a:lnTo>
                      <a:pt x="0" y="988"/>
                    </a:lnTo>
                    <a:lnTo>
                      <a:pt x="0" y="986"/>
                    </a:lnTo>
                  </a:path>
                </a:pathLst>
              </a:custGeom>
              <a:solidFill>
                <a:srgbClr val="006633"/>
              </a:solidFill>
              <a:ln w="9525" cap="rnd">
                <a:noFill/>
                <a:round/>
                <a:headEnd/>
                <a:tailEnd/>
              </a:ln>
            </p:spPr>
            <p:txBody>
              <a:bodyPr/>
              <a:lstStyle/>
              <a:p>
                <a:endParaRPr lang="es-ES"/>
              </a:p>
            </p:txBody>
          </p:sp>
          <p:sp>
            <p:nvSpPr>
              <p:cNvPr id="546" name="Freeform 541"/>
              <p:cNvSpPr>
                <a:spLocks noChangeAspect="1"/>
              </p:cNvSpPr>
              <p:nvPr/>
            </p:nvSpPr>
            <p:spPr bwMode="auto">
              <a:xfrm>
                <a:off x="3039511" y="5504689"/>
                <a:ext cx="10317" cy="577308"/>
              </a:xfrm>
              <a:custGeom>
                <a:avLst/>
                <a:gdLst>
                  <a:gd name="T0" fmla="*/ 0 w 17"/>
                  <a:gd name="T1" fmla="*/ 989 h 994"/>
                  <a:gd name="T2" fmla="*/ 0 w 17"/>
                  <a:gd name="T3" fmla="*/ 0 h 994"/>
                  <a:gd name="T4" fmla="*/ 16 w 17"/>
                  <a:gd name="T5" fmla="*/ 0 h 994"/>
                  <a:gd name="T6" fmla="*/ 16 w 17"/>
                  <a:gd name="T7" fmla="*/ 993 h 994"/>
                  <a:gd name="T8" fmla="*/ 16 w 17"/>
                  <a:gd name="T9" fmla="*/ 993 h 994"/>
                  <a:gd name="T10" fmla="*/ 8 w 17"/>
                  <a:gd name="T11" fmla="*/ 993 h 994"/>
                  <a:gd name="T12" fmla="*/ 8 w 17"/>
                  <a:gd name="T13" fmla="*/ 991 h 994"/>
                  <a:gd name="T14" fmla="*/ 8 w 17"/>
                  <a:gd name="T15" fmla="*/ 991 h 994"/>
                  <a:gd name="T16" fmla="*/ 8 w 17"/>
                  <a:gd name="T17" fmla="*/ 991 h 994"/>
                  <a:gd name="T18" fmla="*/ 8 w 17"/>
                  <a:gd name="T19" fmla="*/ 991 h 994"/>
                  <a:gd name="T20" fmla="*/ 0 w 17"/>
                  <a:gd name="T21" fmla="*/ 989 h 994"/>
                  <a:gd name="T22" fmla="*/ 0 w 17"/>
                  <a:gd name="T23" fmla="*/ 989 h 9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94"/>
                  <a:gd name="T38" fmla="*/ 17 w 17"/>
                  <a:gd name="T39" fmla="*/ 994 h 9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94">
                    <a:moveTo>
                      <a:pt x="0" y="989"/>
                    </a:moveTo>
                    <a:lnTo>
                      <a:pt x="0" y="0"/>
                    </a:lnTo>
                    <a:lnTo>
                      <a:pt x="16" y="0"/>
                    </a:lnTo>
                    <a:lnTo>
                      <a:pt x="16" y="993"/>
                    </a:lnTo>
                    <a:lnTo>
                      <a:pt x="8" y="993"/>
                    </a:lnTo>
                    <a:lnTo>
                      <a:pt x="8" y="991"/>
                    </a:lnTo>
                    <a:lnTo>
                      <a:pt x="0" y="989"/>
                    </a:lnTo>
                  </a:path>
                </a:pathLst>
              </a:custGeom>
              <a:solidFill>
                <a:srgbClr val="006633"/>
              </a:solidFill>
              <a:ln w="9525" cap="rnd">
                <a:noFill/>
                <a:round/>
                <a:headEnd/>
                <a:tailEnd/>
              </a:ln>
            </p:spPr>
            <p:txBody>
              <a:bodyPr/>
              <a:lstStyle/>
              <a:p>
                <a:endParaRPr lang="es-ES"/>
              </a:p>
            </p:txBody>
          </p:sp>
          <p:sp>
            <p:nvSpPr>
              <p:cNvPr id="547" name="Freeform 542"/>
              <p:cNvSpPr>
                <a:spLocks noChangeAspect="1"/>
              </p:cNvSpPr>
              <p:nvPr/>
            </p:nvSpPr>
            <p:spPr bwMode="auto">
              <a:xfrm>
                <a:off x="3041938" y="5504689"/>
                <a:ext cx="10317" cy="580793"/>
              </a:xfrm>
              <a:custGeom>
                <a:avLst/>
                <a:gdLst>
                  <a:gd name="T0" fmla="*/ 0 w 17"/>
                  <a:gd name="T1" fmla="*/ 993 h 1000"/>
                  <a:gd name="T2" fmla="*/ 0 w 17"/>
                  <a:gd name="T3" fmla="*/ 0 h 1000"/>
                  <a:gd name="T4" fmla="*/ 16 w 17"/>
                  <a:gd name="T5" fmla="*/ 0 h 1000"/>
                  <a:gd name="T6" fmla="*/ 16 w 17"/>
                  <a:gd name="T7" fmla="*/ 999 h 1000"/>
                  <a:gd name="T8" fmla="*/ 8 w 17"/>
                  <a:gd name="T9" fmla="*/ 997 h 1000"/>
                  <a:gd name="T10" fmla="*/ 8 w 17"/>
                  <a:gd name="T11" fmla="*/ 997 h 1000"/>
                  <a:gd name="T12" fmla="*/ 8 w 17"/>
                  <a:gd name="T13" fmla="*/ 997 h 1000"/>
                  <a:gd name="T14" fmla="*/ 8 w 17"/>
                  <a:gd name="T15" fmla="*/ 995 h 1000"/>
                  <a:gd name="T16" fmla="*/ 8 w 17"/>
                  <a:gd name="T17" fmla="*/ 995 h 1000"/>
                  <a:gd name="T18" fmla="*/ 0 w 17"/>
                  <a:gd name="T19" fmla="*/ 995 h 1000"/>
                  <a:gd name="T20" fmla="*/ 0 w 17"/>
                  <a:gd name="T21" fmla="*/ 995 h 1000"/>
                  <a:gd name="T22" fmla="*/ 0 w 17"/>
                  <a:gd name="T23" fmla="*/ 993 h 1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00"/>
                  <a:gd name="T38" fmla="*/ 17 w 17"/>
                  <a:gd name="T39" fmla="*/ 1000 h 1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00">
                    <a:moveTo>
                      <a:pt x="0" y="993"/>
                    </a:moveTo>
                    <a:lnTo>
                      <a:pt x="0" y="0"/>
                    </a:lnTo>
                    <a:lnTo>
                      <a:pt x="16" y="0"/>
                    </a:lnTo>
                    <a:lnTo>
                      <a:pt x="16" y="999"/>
                    </a:lnTo>
                    <a:lnTo>
                      <a:pt x="8" y="997"/>
                    </a:lnTo>
                    <a:lnTo>
                      <a:pt x="8" y="995"/>
                    </a:lnTo>
                    <a:lnTo>
                      <a:pt x="0" y="995"/>
                    </a:lnTo>
                    <a:lnTo>
                      <a:pt x="0" y="993"/>
                    </a:lnTo>
                  </a:path>
                </a:pathLst>
              </a:custGeom>
              <a:solidFill>
                <a:srgbClr val="006633"/>
              </a:solidFill>
              <a:ln w="9525" cap="rnd">
                <a:noFill/>
                <a:round/>
                <a:headEnd/>
                <a:tailEnd/>
              </a:ln>
            </p:spPr>
            <p:txBody>
              <a:bodyPr/>
              <a:lstStyle/>
              <a:p>
                <a:endParaRPr lang="es-ES"/>
              </a:p>
            </p:txBody>
          </p:sp>
          <p:sp>
            <p:nvSpPr>
              <p:cNvPr id="548" name="Freeform 543"/>
              <p:cNvSpPr>
                <a:spLocks noChangeAspect="1"/>
              </p:cNvSpPr>
              <p:nvPr/>
            </p:nvSpPr>
            <p:spPr bwMode="auto">
              <a:xfrm>
                <a:off x="3044366" y="5504689"/>
                <a:ext cx="10317" cy="583116"/>
              </a:xfrm>
              <a:custGeom>
                <a:avLst/>
                <a:gdLst>
                  <a:gd name="T0" fmla="*/ 0 w 17"/>
                  <a:gd name="T1" fmla="*/ 999 h 1004"/>
                  <a:gd name="T2" fmla="*/ 0 w 17"/>
                  <a:gd name="T3" fmla="*/ 0 h 1004"/>
                  <a:gd name="T4" fmla="*/ 16 w 17"/>
                  <a:gd name="T5" fmla="*/ 0 h 1004"/>
                  <a:gd name="T6" fmla="*/ 16 w 17"/>
                  <a:gd name="T7" fmla="*/ 1003 h 1004"/>
                  <a:gd name="T8" fmla="*/ 16 w 17"/>
                  <a:gd name="T9" fmla="*/ 1001 h 1004"/>
                  <a:gd name="T10" fmla="*/ 16 w 17"/>
                  <a:gd name="T11" fmla="*/ 1001 h 1004"/>
                  <a:gd name="T12" fmla="*/ 16 w 17"/>
                  <a:gd name="T13" fmla="*/ 1001 h 1004"/>
                  <a:gd name="T14" fmla="*/ 0 w 17"/>
                  <a:gd name="T15" fmla="*/ 1001 h 1004"/>
                  <a:gd name="T16" fmla="*/ 0 w 17"/>
                  <a:gd name="T17" fmla="*/ 999 h 1004"/>
                  <a:gd name="T18" fmla="*/ 0 w 17"/>
                  <a:gd name="T19" fmla="*/ 999 h 1004"/>
                  <a:gd name="T20" fmla="*/ 0 w 17"/>
                  <a:gd name="T21" fmla="*/ 999 h 1004"/>
                  <a:gd name="T22" fmla="*/ 0 w 17"/>
                  <a:gd name="T23" fmla="*/ 999 h 10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04"/>
                  <a:gd name="T38" fmla="*/ 17 w 17"/>
                  <a:gd name="T39" fmla="*/ 1004 h 10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04">
                    <a:moveTo>
                      <a:pt x="0" y="999"/>
                    </a:moveTo>
                    <a:lnTo>
                      <a:pt x="0" y="0"/>
                    </a:lnTo>
                    <a:lnTo>
                      <a:pt x="16" y="0"/>
                    </a:lnTo>
                    <a:lnTo>
                      <a:pt x="16" y="1003"/>
                    </a:lnTo>
                    <a:lnTo>
                      <a:pt x="16" y="1001"/>
                    </a:lnTo>
                    <a:lnTo>
                      <a:pt x="0" y="1001"/>
                    </a:lnTo>
                    <a:lnTo>
                      <a:pt x="0" y="999"/>
                    </a:lnTo>
                  </a:path>
                </a:pathLst>
              </a:custGeom>
              <a:solidFill>
                <a:srgbClr val="006633"/>
              </a:solidFill>
              <a:ln w="9525" cap="rnd">
                <a:noFill/>
                <a:round/>
                <a:headEnd/>
                <a:tailEnd/>
              </a:ln>
            </p:spPr>
            <p:txBody>
              <a:bodyPr/>
              <a:lstStyle/>
              <a:p>
                <a:endParaRPr lang="es-ES"/>
              </a:p>
            </p:txBody>
          </p:sp>
          <p:sp>
            <p:nvSpPr>
              <p:cNvPr id="549" name="Freeform 544"/>
              <p:cNvSpPr>
                <a:spLocks noChangeAspect="1"/>
              </p:cNvSpPr>
              <p:nvPr/>
            </p:nvSpPr>
            <p:spPr bwMode="auto">
              <a:xfrm>
                <a:off x="3045580" y="5504689"/>
                <a:ext cx="10317" cy="585439"/>
              </a:xfrm>
              <a:custGeom>
                <a:avLst/>
                <a:gdLst>
                  <a:gd name="T0" fmla="*/ 0 w 17"/>
                  <a:gd name="T1" fmla="*/ 1003 h 1008"/>
                  <a:gd name="T2" fmla="*/ 0 w 17"/>
                  <a:gd name="T3" fmla="*/ 0 h 1008"/>
                  <a:gd name="T4" fmla="*/ 16 w 17"/>
                  <a:gd name="T5" fmla="*/ 0 h 1008"/>
                  <a:gd name="T6" fmla="*/ 16 w 17"/>
                  <a:gd name="T7" fmla="*/ 1007 h 1008"/>
                  <a:gd name="T8" fmla="*/ 16 w 17"/>
                  <a:gd name="T9" fmla="*/ 1007 h 1008"/>
                  <a:gd name="T10" fmla="*/ 16 w 17"/>
                  <a:gd name="T11" fmla="*/ 1005 h 1008"/>
                  <a:gd name="T12" fmla="*/ 10 w 17"/>
                  <a:gd name="T13" fmla="*/ 1005 h 1008"/>
                  <a:gd name="T14" fmla="*/ 10 w 17"/>
                  <a:gd name="T15" fmla="*/ 1005 h 1008"/>
                  <a:gd name="T16" fmla="*/ 10 w 17"/>
                  <a:gd name="T17" fmla="*/ 1005 h 1008"/>
                  <a:gd name="T18" fmla="*/ 10 w 17"/>
                  <a:gd name="T19" fmla="*/ 1003 h 1008"/>
                  <a:gd name="T20" fmla="*/ 10 w 17"/>
                  <a:gd name="T21" fmla="*/ 1003 h 1008"/>
                  <a:gd name="T22" fmla="*/ 0 w 17"/>
                  <a:gd name="T23" fmla="*/ 1003 h 10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08"/>
                  <a:gd name="T38" fmla="*/ 17 w 17"/>
                  <a:gd name="T39" fmla="*/ 1008 h 10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08">
                    <a:moveTo>
                      <a:pt x="0" y="1003"/>
                    </a:moveTo>
                    <a:lnTo>
                      <a:pt x="0" y="0"/>
                    </a:lnTo>
                    <a:lnTo>
                      <a:pt x="16" y="0"/>
                    </a:lnTo>
                    <a:lnTo>
                      <a:pt x="16" y="1007"/>
                    </a:lnTo>
                    <a:lnTo>
                      <a:pt x="16" y="1005"/>
                    </a:lnTo>
                    <a:lnTo>
                      <a:pt x="10" y="1005"/>
                    </a:lnTo>
                    <a:lnTo>
                      <a:pt x="10" y="1003"/>
                    </a:lnTo>
                    <a:lnTo>
                      <a:pt x="0" y="1003"/>
                    </a:lnTo>
                  </a:path>
                </a:pathLst>
              </a:custGeom>
              <a:solidFill>
                <a:srgbClr val="006633"/>
              </a:solidFill>
              <a:ln w="9525" cap="rnd">
                <a:noFill/>
                <a:round/>
                <a:headEnd/>
                <a:tailEnd/>
              </a:ln>
            </p:spPr>
            <p:txBody>
              <a:bodyPr/>
              <a:lstStyle/>
              <a:p>
                <a:endParaRPr lang="es-ES"/>
              </a:p>
            </p:txBody>
          </p:sp>
          <p:sp>
            <p:nvSpPr>
              <p:cNvPr id="550" name="Freeform 545"/>
              <p:cNvSpPr>
                <a:spLocks noChangeAspect="1"/>
              </p:cNvSpPr>
              <p:nvPr/>
            </p:nvSpPr>
            <p:spPr bwMode="auto">
              <a:xfrm>
                <a:off x="3047400" y="5504689"/>
                <a:ext cx="10317" cy="587762"/>
              </a:xfrm>
              <a:custGeom>
                <a:avLst/>
                <a:gdLst>
                  <a:gd name="T0" fmla="*/ 0 w 17"/>
                  <a:gd name="T1" fmla="*/ 1007 h 1012"/>
                  <a:gd name="T2" fmla="*/ 0 w 17"/>
                  <a:gd name="T3" fmla="*/ 0 h 1012"/>
                  <a:gd name="T4" fmla="*/ 16 w 17"/>
                  <a:gd name="T5" fmla="*/ 0 h 1012"/>
                  <a:gd name="T6" fmla="*/ 16 w 17"/>
                  <a:gd name="T7" fmla="*/ 1011 h 1012"/>
                  <a:gd name="T8" fmla="*/ 8 w 17"/>
                  <a:gd name="T9" fmla="*/ 1011 h 1012"/>
                  <a:gd name="T10" fmla="*/ 8 w 17"/>
                  <a:gd name="T11" fmla="*/ 1009 h 1012"/>
                  <a:gd name="T12" fmla="*/ 8 w 17"/>
                  <a:gd name="T13" fmla="*/ 1009 h 1012"/>
                  <a:gd name="T14" fmla="*/ 8 w 17"/>
                  <a:gd name="T15" fmla="*/ 1009 h 1012"/>
                  <a:gd name="T16" fmla="*/ 8 w 17"/>
                  <a:gd name="T17" fmla="*/ 1009 h 1012"/>
                  <a:gd name="T18" fmla="*/ 0 w 17"/>
                  <a:gd name="T19" fmla="*/ 1007 h 1012"/>
                  <a:gd name="T20" fmla="*/ 0 w 17"/>
                  <a:gd name="T21" fmla="*/ 1007 h 1012"/>
                  <a:gd name="T22" fmla="*/ 0 w 17"/>
                  <a:gd name="T23" fmla="*/ 1007 h 10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2"/>
                  <a:gd name="T38" fmla="*/ 17 w 17"/>
                  <a:gd name="T39" fmla="*/ 1012 h 10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2">
                    <a:moveTo>
                      <a:pt x="0" y="1007"/>
                    </a:moveTo>
                    <a:lnTo>
                      <a:pt x="0" y="0"/>
                    </a:lnTo>
                    <a:lnTo>
                      <a:pt x="16" y="0"/>
                    </a:lnTo>
                    <a:lnTo>
                      <a:pt x="16" y="1011"/>
                    </a:lnTo>
                    <a:lnTo>
                      <a:pt x="8" y="1011"/>
                    </a:lnTo>
                    <a:lnTo>
                      <a:pt x="8" y="1009"/>
                    </a:lnTo>
                    <a:lnTo>
                      <a:pt x="0" y="1007"/>
                    </a:lnTo>
                  </a:path>
                </a:pathLst>
              </a:custGeom>
              <a:solidFill>
                <a:srgbClr val="006633"/>
              </a:solidFill>
              <a:ln w="9525" cap="rnd">
                <a:noFill/>
                <a:round/>
                <a:headEnd/>
                <a:tailEnd/>
              </a:ln>
            </p:spPr>
            <p:txBody>
              <a:bodyPr/>
              <a:lstStyle/>
              <a:p>
                <a:endParaRPr lang="es-ES"/>
              </a:p>
            </p:txBody>
          </p:sp>
          <p:sp>
            <p:nvSpPr>
              <p:cNvPr id="551" name="Freeform 546"/>
              <p:cNvSpPr>
                <a:spLocks noChangeAspect="1"/>
              </p:cNvSpPr>
              <p:nvPr/>
            </p:nvSpPr>
            <p:spPr bwMode="auto">
              <a:xfrm>
                <a:off x="3049828" y="5504689"/>
                <a:ext cx="10317" cy="589504"/>
              </a:xfrm>
              <a:custGeom>
                <a:avLst/>
                <a:gdLst>
                  <a:gd name="T0" fmla="*/ 0 w 17"/>
                  <a:gd name="T1" fmla="*/ 1011 h 1015"/>
                  <a:gd name="T2" fmla="*/ 0 w 17"/>
                  <a:gd name="T3" fmla="*/ 0 h 1015"/>
                  <a:gd name="T4" fmla="*/ 16 w 17"/>
                  <a:gd name="T5" fmla="*/ 0 h 1015"/>
                  <a:gd name="T6" fmla="*/ 16 w 17"/>
                  <a:gd name="T7" fmla="*/ 1014 h 1015"/>
                  <a:gd name="T8" fmla="*/ 16 w 17"/>
                  <a:gd name="T9" fmla="*/ 1014 h 1015"/>
                  <a:gd name="T10" fmla="*/ 16 w 17"/>
                  <a:gd name="T11" fmla="*/ 1012 h 1015"/>
                  <a:gd name="T12" fmla="*/ 16 w 17"/>
                  <a:gd name="T13" fmla="*/ 1012 h 1015"/>
                  <a:gd name="T14" fmla="*/ 16 w 17"/>
                  <a:gd name="T15" fmla="*/ 1012 h 1015"/>
                  <a:gd name="T16" fmla="*/ 0 w 17"/>
                  <a:gd name="T17" fmla="*/ 1012 h 1015"/>
                  <a:gd name="T18" fmla="*/ 0 w 17"/>
                  <a:gd name="T19" fmla="*/ 1011 h 1015"/>
                  <a:gd name="T20" fmla="*/ 0 w 17"/>
                  <a:gd name="T21" fmla="*/ 1011 h 1015"/>
                  <a:gd name="T22" fmla="*/ 0 w 17"/>
                  <a:gd name="T23" fmla="*/ 1011 h 10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5"/>
                  <a:gd name="T38" fmla="*/ 17 w 17"/>
                  <a:gd name="T39" fmla="*/ 1015 h 10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5">
                    <a:moveTo>
                      <a:pt x="0" y="1011"/>
                    </a:moveTo>
                    <a:lnTo>
                      <a:pt x="0" y="0"/>
                    </a:lnTo>
                    <a:lnTo>
                      <a:pt x="16" y="0"/>
                    </a:lnTo>
                    <a:lnTo>
                      <a:pt x="16" y="1014"/>
                    </a:lnTo>
                    <a:lnTo>
                      <a:pt x="16" y="1012"/>
                    </a:lnTo>
                    <a:lnTo>
                      <a:pt x="0" y="1012"/>
                    </a:lnTo>
                    <a:lnTo>
                      <a:pt x="0" y="1011"/>
                    </a:lnTo>
                  </a:path>
                </a:pathLst>
              </a:custGeom>
              <a:solidFill>
                <a:srgbClr val="006633"/>
              </a:solidFill>
              <a:ln w="9525" cap="rnd">
                <a:noFill/>
                <a:round/>
                <a:headEnd/>
                <a:tailEnd/>
              </a:ln>
            </p:spPr>
            <p:txBody>
              <a:bodyPr/>
              <a:lstStyle/>
              <a:p>
                <a:endParaRPr lang="es-ES"/>
              </a:p>
            </p:txBody>
          </p:sp>
          <p:sp>
            <p:nvSpPr>
              <p:cNvPr id="552" name="Freeform 547"/>
              <p:cNvSpPr>
                <a:spLocks noChangeAspect="1"/>
              </p:cNvSpPr>
              <p:nvPr/>
            </p:nvSpPr>
            <p:spPr bwMode="auto">
              <a:xfrm>
                <a:off x="3051042" y="5504689"/>
                <a:ext cx="10317" cy="591828"/>
              </a:xfrm>
              <a:custGeom>
                <a:avLst/>
                <a:gdLst>
                  <a:gd name="T0" fmla="*/ 0 w 17"/>
                  <a:gd name="T1" fmla="*/ 1014 h 1019"/>
                  <a:gd name="T2" fmla="*/ 0 w 17"/>
                  <a:gd name="T3" fmla="*/ 0 h 1019"/>
                  <a:gd name="T4" fmla="*/ 16 w 17"/>
                  <a:gd name="T5" fmla="*/ 0 h 1019"/>
                  <a:gd name="T6" fmla="*/ 16 w 17"/>
                  <a:gd name="T7" fmla="*/ 1018 h 1019"/>
                  <a:gd name="T8" fmla="*/ 16 w 17"/>
                  <a:gd name="T9" fmla="*/ 1018 h 1019"/>
                  <a:gd name="T10" fmla="*/ 16 w 17"/>
                  <a:gd name="T11" fmla="*/ 1016 h 1019"/>
                  <a:gd name="T12" fmla="*/ 8 w 17"/>
                  <a:gd name="T13" fmla="*/ 1016 h 1019"/>
                  <a:gd name="T14" fmla="*/ 8 w 17"/>
                  <a:gd name="T15" fmla="*/ 1016 h 1019"/>
                  <a:gd name="T16" fmla="*/ 8 w 17"/>
                  <a:gd name="T17" fmla="*/ 1016 h 1019"/>
                  <a:gd name="T18" fmla="*/ 8 w 17"/>
                  <a:gd name="T19" fmla="*/ 1014 h 1019"/>
                  <a:gd name="T20" fmla="*/ 8 w 17"/>
                  <a:gd name="T21" fmla="*/ 1014 h 1019"/>
                  <a:gd name="T22" fmla="*/ 0 w 17"/>
                  <a:gd name="T23" fmla="*/ 1014 h 10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9"/>
                  <a:gd name="T38" fmla="*/ 17 w 17"/>
                  <a:gd name="T39" fmla="*/ 1019 h 10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9">
                    <a:moveTo>
                      <a:pt x="0" y="1014"/>
                    </a:moveTo>
                    <a:lnTo>
                      <a:pt x="0" y="0"/>
                    </a:lnTo>
                    <a:lnTo>
                      <a:pt x="16" y="0"/>
                    </a:lnTo>
                    <a:lnTo>
                      <a:pt x="16" y="1018"/>
                    </a:lnTo>
                    <a:lnTo>
                      <a:pt x="16" y="1016"/>
                    </a:lnTo>
                    <a:lnTo>
                      <a:pt x="8" y="1016"/>
                    </a:lnTo>
                    <a:lnTo>
                      <a:pt x="8" y="1014"/>
                    </a:lnTo>
                    <a:lnTo>
                      <a:pt x="0" y="1014"/>
                    </a:lnTo>
                  </a:path>
                </a:pathLst>
              </a:custGeom>
              <a:solidFill>
                <a:srgbClr val="006633"/>
              </a:solidFill>
              <a:ln w="9525" cap="rnd">
                <a:noFill/>
                <a:round/>
                <a:headEnd/>
                <a:tailEnd/>
              </a:ln>
            </p:spPr>
            <p:txBody>
              <a:bodyPr/>
              <a:lstStyle/>
              <a:p>
                <a:endParaRPr lang="es-ES"/>
              </a:p>
            </p:txBody>
          </p:sp>
          <p:sp>
            <p:nvSpPr>
              <p:cNvPr id="553" name="Freeform 548"/>
              <p:cNvSpPr>
                <a:spLocks noChangeAspect="1"/>
              </p:cNvSpPr>
              <p:nvPr/>
            </p:nvSpPr>
            <p:spPr bwMode="auto">
              <a:xfrm>
                <a:off x="3053469" y="5504689"/>
                <a:ext cx="10317" cy="594151"/>
              </a:xfrm>
              <a:custGeom>
                <a:avLst/>
                <a:gdLst>
                  <a:gd name="T0" fmla="*/ 0 w 17"/>
                  <a:gd name="T1" fmla="*/ 1018 h 1023"/>
                  <a:gd name="T2" fmla="*/ 0 w 17"/>
                  <a:gd name="T3" fmla="*/ 0 h 1023"/>
                  <a:gd name="T4" fmla="*/ 16 w 17"/>
                  <a:gd name="T5" fmla="*/ 0 h 1023"/>
                  <a:gd name="T6" fmla="*/ 16 w 17"/>
                  <a:gd name="T7" fmla="*/ 1022 h 1023"/>
                  <a:gd name="T8" fmla="*/ 16 w 17"/>
                  <a:gd name="T9" fmla="*/ 1022 h 1023"/>
                  <a:gd name="T10" fmla="*/ 8 w 17"/>
                  <a:gd name="T11" fmla="*/ 1020 h 1023"/>
                  <a:gd name="T12" fmla="*/ 8 w 17"/>
                  <a:gd name="T13" fmla="*/ 1020 h 1023"/>
                  <a:gd name="T14" fmla="*/ 8 w 17"/>
                  <a:gd name="T15" fmla="*/ 1020 h 1023"/>
                  <a:gd name="T16" fmla="*/ 8 w 17"/>
                  <a:gd name="T17" fmla="*/ 1020 h 1023"/>
                  <a:gd name="T18" fmla="*/ 0 w 17"/>
                  <a:gd name="T19" fmla="*/ 1018 h 1023"/>
                  <a:gd name="T20" fmla="*/ 0 w 17"/>
                  <a:gd name="T21" fmla="*/ 1018 h 1023"/>
                  <a:gd name="T22" fmla="*/ 0 w 17"/>
                  <a:gd name="T23" fmla="*/ 1018 h 10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3"/>
                  <a:gd name="T38" fmla="*/ 17 w 17"/>
                  <a:gd name="T39" fmla="*/ 1023 h 10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3">
                    <a:moveTo>
                      <a:pt x="0" y="1018"/>
                    </a:moveTo>
                    <a:lnTo>
                      <a:pt x="0" y="0"/>
                    </a:lnTo>
                    <a:lnTo>
                      <a:pt x="16" y="0"/>
                    </a:lnTo>
                    <a:lnTo>
                      <a:pt x="16" y="1022"/>
                    </a:lnTo>
                    <a:lnTo>
                      <a:pt x="8" y="1020"/>
                    </a:lnTo>
                    <a:lnTo>
                      <a:pt x="0" y="1018"/>
                    </a:lnTo>
                  </a:path>
                </a:pathLst>
              </a:custGeom>
              <a:solidFill>
                <a:srgbClr val="006633"/>
              </a:solidFill>
              <a:ln w="9525" cap="rnd">
                <a:noFill/>
                <a:round/>
                <a:headEnd/>
                <a:tailEnd/>
              </a:ln>
            </p:spPr>
            <p:txBody>
              <a:bodyPr/>
              <a:lstStyle/>
              <a:p>
                <a:endParaRPr lang="es-ES"/>
              </a:p>
            </p:txBody>
          </p:sp>
          <p:sp>
            <p:nvSpPr>
              <p:cNvPr id="554" name="Freeform 549"/>
              <p:cNvSpPr>
                <a:spLocks noChangeAspect="1"/>
              </p:cNvSpPr>
              <p:nvPr/>
            </p:nvSpPr>
            <p:spPr bwMode="auto">
              <a:xfrm>
                <a:off x="3055897" y="5504689"/>
                <a:ext cx="10317" cy="596474"/>
              </a:xfrm>
              <a:custGeom>
                <a:avLst/>
                <a:gdLst>
                  <a:gd name="T0" fmla="*/ 0 w 17"/>
                  <a:gd name="T1" fmla="*/ 1022 h 1027"/>
                  <a:gd name="T2" fmla="*/ 0 w 17"/>
                  <a:gd name="T3" fmla="*/ 0 h 1027"/>
                  <a:gd name="T4" fmla="*/ 16 w 17"/>
                  <a:gd name="T5" fmla="*/ 0 h 1027"/>
                  <a:gd name="T6" fmla="*/ 16 w 17"/>
                  <a:gd name="T7" fmla="*/ 1026 h 1027"/>
                  <a:gd name="T8" fmla="*/ 16 w 17"/>
                  <a:gd name="T9" fmla="*/ 1024 h 1027"/>
                  <a:gd name="T10" fmla="*/ 16 w 17"/>
                  <a:gd name="T11" fmla="*/ 1024 h 1027"/>
                  <a:gd name="T12" fmla="*/ 16 w 17"/>
                  <a:gd name="T13" fmla="*/ 1024 h 1027"/>
                  <a:gd name="T14" fmla="*/ 16 w 17"/>
                  <a:gd name="T15" fmla="*/ 1024 h 1027"/>
                  <a:gd name="T16" fmla="*/ 0 w 17"/>
                  <a:gd name="T17" fmla="*/ 1024 h 1027"/>
                  <a:gd name="T18" fmla="*/ 0 w 17"/>
                  <a:gd name="T19" fmla="*/ 1022 h 1027"/>
                  <a:gd name="T20" fmla="*/ 0 w 17"/>
                  <a:gd name="T21" fmla="*/ 1022 h 1027"/>
                  <a:gd name="T22" fmla="*/ 0 w 17"/>
                  <a:gd name="T23" fmla="*/ 1022 h 10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7"/>
                  <a:gd name="T38" fmla="*/ 17 w 17"/>
                  <a:gd name="T39" fmla="*/ 1027 h 10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7">
                    <a:moveTo>
                      <a:pt x="0" y="1022"/>
                    </a:moveTo>
                    <a:lnTo>
                      <a:pt x="0" y="0"/>
                    </a:lnTo>
                    <a:lnTo>
                      <a:pt x="16" y="0"/>
                    </a:lnTo>
                    <a:lnTo>
                      <a:pt x="16" y="1026"/>
                    </a:lnTo>
                    <a:lnTo>
                      <a:pt x="16" y="1024"/>
                    </a:lnTo>
                    <a:lnTo>
                      <a:pt x="0" y="1024"/>
                    </a:lnTo>
                    <a:lnTo>
                      <a:pt x="0" y="1022"/>
                    </a:lnTo>
                  </a:path>
                </a:pathLst>
              </a:custGeom>
              <a:solidFill>
                <a:srgbClr val="006633"/>
              </a:solidFill>
              <a:ln w="9525" cap="rnd">
                <a:noFill/>
                <a:round/>
                <a:headEnd/>
                <a:tailEnd/>
              </a:ln>
            </p:spPr>
            <p:txBody>
              <a:bodyPr/>
              <a:lstStyle/>
              <a:p>
                <a:endParaRPr lang="es-ES"/>
              </a:p>
            </p:txBody>
          </p:sp>
          <p:sp>
            <p:nvSpPr>
              <p:cNvPr id="555" name="Freeform 550"/>
              <p:cNvSpPr>
                <a:spLocks noChangeAspect="1"/>
              </p:cNvSpPr>
              <p:nvPr/>
            </p:nvSpPr>
            <p:spPr bwMode="auto">
              <a:xfrm>
                <a:off x="3057111" y="5504689"/>
                <a:ext cx="10317" cy="597636"/>
              </a:xfrm>
              <a:custGeom>
                <a:avLst/>
                <a:gdLst>
                  <a:gd name="T0" fmla="*/ 0 w 17"/>
                  <a:gd name="T1" fmla="*/ 1026 h 1029"/>
                  <a:gd name="T2" fmla="*/ 0 w 17"/>
                  <a:gd name="T3" fmla="*/ 0 h 1029"/>
                  <a:gd name="T4" fmla="*/ 16 w 17"/>
                  <a:gd name="T5" fmla="*/ 0 h 1029"/>
                  <a:gd name="T6" fmla="*/ 16 w 17"/>
                  <a:gd name="T7" fmla="*/ 1028 h 1029"/>
                  <a:gd name="T8" fmla="*/ 16 w 17"/>
                  <a:gd name="T9" fmla="*/ 1028 h 1029"/>
                  <a:gd name="T10" fmla="*/ 16 w 17"/>
                  <a:gd name="T11" fmla="*/ 1028 h 1029"/>
                  <a:gd name="T12" fmla="*/ 16 w 17"/>
                  <a:gd name="T13" fmla="*/ 1028 h 1029"/>
                  <a:gd name="T14" fmla="*/ 8 w 17"/>
                  <a:gd name="T15" fmla="*/ 1028 h 1029"/>
                  <a:gd name="T16" fmla="*/ 8 w 17"/>
                  <a:gd name="T17" fmla="*/ 1026 h 1029"/>
                  <a:gd name="T18" fmla="*/ 8 w 17"/>
                  <a:gd name="T19" fmla="*/ 1026 h 1029"/>
                  <a:gd name="T20" fmla="*/ 8 w 17"/>
                  <a:gd name="T21" fmla="*/ 1026 h 1029"/>
                  <a:gd name="T22" fmla="*/ 0 w 17"/>
                  <a:gd name="T23" fmla="*/ 1026 h 10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9"/>
                  <a:gd name="T38" fmla="*/ 17 w 17"/>
                  <a:gd name="T39" fmla="*/ 1029 h 10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9">
                    <a:moveTo>
                      <a:pt x="0" y="1026"/>
                    </a:moveTo>
                    <a:lnTo>
                      <a:pt x="0" y="0"/>
                    </a:lnTo>
                    <a:lnTo>
                      <a:pt x="16" y="0"/>
                    </a:lnTo>
                    <a:lnTo>
                      <a:pt x="16" y="1028"/>
                    </a:lnTo>
                    <a:lnTo>
                      <a:pt x="8" y="1028"/>
                    </a:lnTo>
                    <a:lnTo>
                      <a:pt x="8" y="1026"/>
                    </a:lnTo>
                    <a:lnTo>
                      <a:pt x="0" y="1026"/>
                    </a:lnTo>
                  </a:path>
                </a:pathLst>
              </a:custGeom>
              <a:solidFill>
                <a:srgbClr val="006633"/>
              </a:solidFill>
              <a:ln w="9525" cap="rnd">
                <a:noFill/>
                <a:round/>
                <a:headEnd/>
                <a:tailEnd/>
              </a:ln>
            </p:spPr>
            <p:txBody>
              <a:bodyPr/>
              <a:lstStyle/>
              <a:p>
                <a:endParaRPr lang="es-ES"/>
              </a:p>
            </p:txBody>
          </p:sp>
          <p:sp>
            <p:nvSpPr>
              <p:cNvPr id="556" name="Freeform 551"/>
              <p:cNvSpPr>
                <a:spLocks noChangeAspect="1"/>
              </p:cNvSpPr>
              <p:nvPr/>
            </p:nvSpPr>
            <p:spPr bwMode="auto">
              <a:xfrm>
                <a:off x="3059538" y="5504689"/>
                <a:ext cx="10317" cy="599959"/>
              </a:xfrm>
              <a:custGeom>
                <a:avLst/>
                <a:gdLst>
                  <a:gd name="T0" fmla="*/ 0 w 17"/>
                  <a:gd name="T1" fmla="*/ 1028 h 1033"/>
                  <a:gd name="T2" fmla="*/ 0 w 17"/>
                  <a:gd name="T3" fmla="*/ 0 h 1033"/>
                  <a:gd name="T4" fmla="*/ 16 w 17"/>
                  <a:gd name="T5" fmla="*/ 0 h 1033"/>
                  <a:gd name="T6" fmla="*/ 16 w 17"/>
                  <a:gd name="T7" fmla="*/ 1032 h 1033"/>
                  <a:gd name="T8" fmla="*/ 16 w 17"/>
                  <a:gd name="T9" fmla="*/ 1032 h 1033"/>
                  <a:gd name="T10" fmla="*/ 5 w 17"/>
                  <a:gd name="T11" fmla="*/ 1032 h 1033"/>
                  <a:gd name="T12" fmla="*/ 5 w 17"/>
                  <a:gd name="T13" fmla="*/ 1032 h 1033"/>
                  <a:gd name="T14" fmla="*/ 5 w 17"/>
                  <a:gd name="T15" fmla="*/ 1030 h 1033"/>
                  <a:gd name="T16" fmla="*/ 5 w 17"/>
                  <a:gd name="T17" fmla="*/ 1030 h 1033"/>
                  <a:gd name="T18" fmla="*/ 5 w 17"/>
                  <a:gd name="T19" fmla="*/ 1030 h 1033"/>
                  <a:gd name="T20" fmla="*/ 0 w 17"/>
                  <a:gd name="T21" fmla="*/ 1030 h 1033"/>
                  <a:gd name="T22" fmla="*/ 0 w 17"/>
                  <a:gd name="T23" fmla="*/ 1028 h 10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33"/>
                  <a:gd name="T38" fmla="*/ 17 w 17"/>
                  <a:gd name="T39" fmla="*/ 1033 h 10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33">
                    <a:moveTo>
                      <a:pt x="0" y="1028"/>
                    </a:moveTo>
                    <a:lnTo>
                      <a:pt x="0" y="0"/>
                    </a:lnTo>
                    <a:lnTo>
                      <a:pt x="16" y="0"/>
                    </a:lnTo>
                    <a:lnTo>
                      <a:pt x="16" y="1032"/>
                    </a:lnTo>
                    <a:lnTo>
                      <a:pt x="5" y="1032"/>
                    </a:lnTo>
                    <a:lnTo>
                      <a:pt x="5" y="1030"/>
                    </a:lnTo>
                    <a:lnTo>
                      <a:pt x="0" y="1030"/>
                    </a:lnTo>
                    <a:lnTo>
                      <a:pt x="0" y="1028"/>
                    </a:lnTo>
                  </a:path>
                </a:pathLst>
              </a:custGeom>
              <a:solidFill>
                <a:srgbClr val="006633"/>
              </a:solidFill>
              <a:ln w="9525" cap="rnd">
                <a:noFill/>
                <a:round/>
                <a:headEnd/>
                <a:tailEnd/>
              </a:ln>
            </p:spPr>
            <p:txBody>
              <a:bodyPr/>
              <a:lstStyle/>
              <a:p>
                <a:endParaRPr lang="es-ES"/>
              </a:p>
            </p:txBody>
          </p:sp>
          <p:sp>
            <p:nvSpPr>
              <p:cNvPr id="557" name="Freeform 552"/>
              <p:cNvSpPr>
                <a:spLocks noChangeAspect="1"/>
              </p:cNvSpPr>
              <p:nvPr/>
            </p:nvSpPr>
            <p:spPr bwMode="auto">
              <a:xfrm>
                <a:off x="3061359" y="5504689"/>
                <a:ext cx="10317" cy="601701"/>
              </a:xfrm>
              <a:custGeom>
                <a:avLst/>
                <a:gdLst>
                  <a:gd name="T0" fmla="*/ 0 w 17"/>
                  <a:gd name="T1" fmla="*/ 1032 h 1036"/>
                  <a:gd name="T2" fmla="*/ 0 w 17"/>
                  <a:gd name="T3" fmla="*/ 0 h 1036"/>
                  <a:gd name="T4" fmla="*/ 16 w 17"/>
                  <a:gd name="T5" fmla="*/ 0 h 1036"/>
                  <a:gd name="T6" fmla="*/ 16 w 17"/>
                  <a:gd name="T7" fmla="*/ 1035 h 1036"/>
                  <a:gd name="T8" fmla="*/ 8 w 17"/>
                  <a:gd name="T9" fmla="*/ 1035 h 1036"/>
                  <a:gd name="T10" fmla="*/ 8 w 17"/>
                  <a:gd name="T11" fmla="*/ 1035 h 1036"/>
                  <a:gd name="T12" fmla="*/ 8 w 17"/>
                  <a:gd name="T13" fmla="*/ 1033 h 1036"/>
                  <a:gd name="T14" fmla="*/ 8 w 17"/>
                  <a:gd name="T15" fmla="*/ 1033 h 1036"/>
                  <a:gd name="T16" fmla="*/ 0 w 17"/>
                  <a:gd name="T17" fmla="*/ 1033 h 1036"/>
                  <a:gd name="T18" fmla="*/ 0 w 17"/>
                  <a:gd name="T19" fmla="*/ 1033 h 1036"/>
                  <a:gd name="T20" fmla="*/ 0 w 17"/>
                  <a:gd name="T21" fmla="*/ 1032 h 1036"/>
                  <a:gd name="T22" fmla="*/ 0 w 17"/>
                  <a:gd name="T23" fmla="*/ 1032 h 10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36"/>
                  <a:gd name="T38" fmla="*/ 17 w 17"/>
                  <a:gd name="T39" fmla="*/ 1036 h 10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36">
                    <a:moveTo>
                      <a:pt x="0" y="1032"/>
                    </a:moveTo>
                    <a:lnTo>
                      <a:pt x="0" y="0"/>
                    </a:lnTo>
                    <a:lnTo>
                      <a:pt x="16" y="0"/>
                    </a:lnTo>
                    <a:lnTo>
                      <a:pt x="16" y="1035"/>
                    </a:lnTo>
                    <a:lnTo>
                      <a:pt x="8" y="1035"/>
                    </a:lnTo>
                    <a:lnTo>
                      <a:pt x="8" y="1033"/>
                    </a:lnTo>
                    <a:lnTo>
                      <a:pt x="0" y="1033"/>
                    </a:lnTo>
                    <a:lnTo>
                      <a:pt x="0" y="1032"/>
                    </a:lnTo>
                  </a:path>
                </a:pathLst>
              </a:custGeom>
              <a:solidFill>
                <a:srgbClr val="006633"/>
              </a:solidFill>
              <a:ln w="9525" cap="rnd">
                <a:noFill/>
                <a:round/>
                <a:headEnd/>
                <a:tailEnd/>
              </a:ln>
            </p:spPr>
            <p:txBody>
              <a:bodyPr/>
              <a:lstStyle/>
              <a:p>
                <a:endParaRPr lang="es-ES"/>
              </a:p>
            </p:txBody>
          </p:sp>
          <p:sp>
            <p:nvSpPr>
              <p:cNvPr id="558" name="Freeform 553"/>
              <p:cNvSpPr>
                <a:spLocks noChangeAspect="1"/>
              </p:cNvSpPr>
              <p:nvPr/>
            </p:nvSpPr>
            <p:spPr bwMode="auto">
              <a:xfrm>
                <a:off x="3063786" y="5504689"/>
                <a:ext cx="10317" cy="604024"/>
              </a:xfrm>
              <a:custGeom>
                <a:avLst/>
                <a:gdLst>
                  <a:gd name="T0" fmla="*/ 0 w 17"/>
                  <a:gd name="T1" fmla="*/ 1035 h 1040"/>
                  <a:gd name="T2" fmla="*/ 0 w 17"/>
                  <a:gd name="T3" fmla="*/ 0 h 1040"/>
                  <a:gd name="T4" fmla="*/ 16 w 17"/>
                  <a:gd name="T5" fmla="*/ 0 h 1040"/>
                  <a:gd name="T6" fmla="*/ 16 w 17"/>
                  <a:gd name="T7" fmla="*/ 1039 h 1040"/>
                  <a:gd name="T8" fmla="*/ 16 w 17"/>
                  <a:gd name="T9" fmla="*/ 1037 h 1040"/>
                  <a:gd name="T10" fmla="*/ 16 w 17"/>
                  <a:gd name="T11" fmla="*/ 1037 h 1040"/>
                  <a:gd name="T12" fmla="*/ 16 w 17"/>
                  <a:gd name="T13" fmla="*/ 1037 h 1040"/>
                  <a:gd name="T14" fmla="*/ 0 w 17"/>
                  <a:gd name="T15" fmla="*/ 1037 h 1040"/>
                  <a:gd name="T16" fmla="*/ 0 w 17"/>
                  <a:gd name="T17" fmla="*/ 1037 h 1040"/>
                  <a:gd name="T18" fmla="*/ 0 w 17"/>
                  <a:gd name="T19" fmla="*/ 1035 h 1040"/>
                  <a:gd name="T20" fmla="*/ 0 w 17"/>
                  <a:gd name="T21" fmla="*/ 1035 h 1040"/>
                  <a:gd name="T22" fmla="*/ 0 w 17"/>
                  <a:gd name="T23" fmla="*/ 1035 h 10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0"/>
                  <a:gd name="T38" fmla="*/ 17 w 17"/>
                  <a:gd name="T39" fmla="*/ 1040 h 10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0">
                    <a:moveTo>
                      <a:pt x="0" y="1035"/>
                    </a:moveTo>
                    <a:lnTo>
                      <a:pt x="0" y="0"/>
                    </a:lnTo>
                    <a:lnTo>
                      <a:pt x="16" y="0"/>
                    </a:lnTo>
                    <a:lnTo>
                      <a:pt x="16" y="1039"/>
                    </a:lnTo>
                    <a:lnTo>
                      <a:pt x="16" y="1037"/>
                    </a:lnTo>
                    <a:lnTo>
                      <a:pt x="0" y="1037"/>
                    </a:lnTo>
                    <a:lnTo>
                      <a:pt x="0" y="1035"/>
                    </a:lnTo>
                  </a:path>
                </a:pathLst>
              </a:custGeom>
              <a:solidFill>
                <a:srgbClr val="006633"/>
              </a:solidFill>
              <a:ln w="9525" cap="rnd">
                <a:noFill/>
                <a:round/>
                <a:headEnd/>
                <a:tailEnd/>
              </a:ln>
            </p:spPr>
            <p:txBody>
              <a:bodyPr/>
              <a:lstStyle/>
              <a:p>
                <a:endParaRPr lang="es-ES"/>
              </a:p>
            </p:txBody>
          </p:sp>
          <p:sp>
            <p:nvSpPr>
              <p:cNvPr id="559" name="Freeform 554"/>
              <p:cNvSpPr>
                <a:spLocks noChangeAspect="1"/>
              </p:cNvSpPr>
              <p:nvPr/>
            </p:nvSpPr>
            <p:spPr bwMode="auto">
              <a:xfrm>
                <a:off x="3065000" y="5504689"/>
                <a:ext cx="10317" cy="605186"/>
              </a:xfrm>
              <a:custGeom>
                <a:avLst/>
                <a:gdLst>
                  <a:gd name="T0" fmla="*/ 0 w 17"/>
                  <a:gd name="T1" fmla="*/ 1039 h 1042"/>
                  <a:gd name="T2" fmla="*/ 0 w 17"/>
                  <a:gd name="T3" fmla="*/ 0 h 1042"/>
                  <a:gd name="T4" fmla="*/ 16 w 17"/>
                  <a:gd name="T5" fmla="*/ 0 h 1042"/>
                  <a:gd name="T6" fmla="*/ 16 w 17"/>
                  <a:gd name="T7" fmla="*/ 1041 h 1042"/>
                  <a:gd name="T8" fmla="*/ 16 w 17"/>
                  <a:gd name="T9" fmla="*/ 1041 h 1042"/>
                  <a:gd name="T10" fmla="*/ 8 w 17"/>
                  <a:gd name="T11" fmla="*/ 1041 h 1042"/>
                  <a:gd name="T12" fmla="*/ 8 w 17"/>
                  <a:gd name="T13" fmla="*/ 1041 h 1042"/>
                  <a:gd name="T14" fmla="*/ 8 w 17"/>
                  <a:gd name="T15" fmla="*/ 1039 h 1042"/>
                  <a:gd name="T16" fmla="*/ 8 w 17"/>
                  <a:gd name="T17" fmla="*/ 1039 h 1042"/>
                  <a:gd name="T18" fmla="*/ 8 w 17"/>
                  <a:gd name="T19" fmla="*/ 1039 h 1042"/>
                  <a:gd name="T20" fmla="*/ 0 w 17"/>
                  <a:gd name="T21" fmla="*/ 1039 h 1042"/>
                  <a:gd name="T22" fmla="*/ 0 w 17"/>
                  <a:gd name="T23" fmla="*/ 1039 h 10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2"/>
                  <a:gd name="T38" fmla="*/ 17 w 17"/>
                  <a:gd name="T39" fmla="*/ 1042 h 10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2">
                    <a:moveTo>
                      <a:pt x="0" y="1039"/>
                    </a:moveTo>
                    <a:lnTo>
                      <a:pt x="0" y="0"/>
                    </a:lnTo>
                    <a:lnTo>
                      <a:pt x="16" y="0"/>
                    </a:lnTo>
                    <a:lnTo>
                      <a:pt x="16" y="1041"/>
                    </a:lnTo>
                    <a:lnTo>
                      <a:pt x="8" y="1041"/>
                    </a:lnTo>
                    <a:lnTo>
                      <a:pt x="8" y="1039"/>
                    </a:lnTo>
                    <a:lnTo>
                      <a:pt x="0" y="1039"/>
                    </a:lnTo>
                  </a:path>
                </a:pathLst>
              </a:custGeom>
              <a:solidFill>
                <a:srgbClr val="006633"/>
              </a:solidFill>
              <a:ln w="9525" cap="rnd">
                <a:noFill/>
                <a:round/>
                <a:headEnd/>
                <a:tailEnd/>
              </a:ln>
            </p:spPr>
            <p:txBody>
              <a:bodyPr/>
              <a:lstStyle/>
              <a:p>
                <a:endParaRPr lang="es-ES"/>
              </a:p>
            </p:txBody>
          </p:sp>
          <p:sp>
            <p:nvSpPr>
              <p:cNvPr id="560" name="Freeform 555"/>
              <p:cNvSpPr>
                <a:spLocks noChangeAspect="1"/>
              </p:cNvSpPr>
              <p:nvPr/>
            </p:nvSpPr>
            <p:spPr bwMode="auto">
              <a:xfrm>
                <a:off x="3067428" y="5504689"/>
                <a:ext cx="10317" cy="607509"/>
              </a:xfrm>
              <a:custGeom>
                <a:avLst/>
                <a:gdLst>
                  <a:gd name="T0" fmla="*/ 0 w 17"/>
                  <a:gd name="T1" fmla="*/ 1041 h 1046"/>
                  <a:gd name="T2" fmla="*/ 0 w 17"/>
                  <a:gd name="T3" fmla="*/ 0 h 1046"/>
                  <a:gd name="T4" fmla="*/ 16 w 17"/>
                  <a:gd name="T5" fmla="*/ 0 h 1046"/>
                  <a:gd name="T6" fmla="*/ 16 w 17"/>
                  <a:gd name="T7" fmla="*/ 1045 h 1046"/>
                  <a:gd name="T8" fmla="*/ 8 w 17"/>
                  <a:gd name="T9" fmla="*/ 1045 h 1046"/>
                  <a:gd name="T10" fmla="*/ 8 w 17"/>
                  <a:gd name="T11" fmla="*/ 1043 h 1046"/>
                  <a:gd name="T12" fmla="*/ 8 w 17"/>
                  <a:gd name="T13" fmla="*/ 1043 h 1046"/>
                  <a:gd name="T14" fmla="*/ 8 w 17"/>
                  <a:gd name="T15" fmla="*/ 1043 h 1046"/>
                  <a:gd name="T16" fmla="*/ 8 w 17"/>
                  <a:gd name="T17" fmla="*/ 1043 h 1046"/>
                  <a:gd name="T18" fmla="*/ 0 w 17"/>
                  <a:gd name="T19" fmla="*/ 1043 h 1046"/>
                  <a:gd name="T20" fmla="*/ 0 w 17"/>
                  <a:gd name="T21" fmla="*/ 1041 h 1046"/>
                  <a:gd name="T22" fmla="*/ 0 w 17"/>
                  <a:gd name="T23" fmla="*/ 1041 h 1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6"/>
                  <a:gd name="T38" fmla="*/ 17 w 17"/>
                  <a:gd name="T39" fmla="*/ 1046 h 10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6">
                    <a:moveTo>
                      <a:pt x="0" y="1041"/>
                    </a:moveTo>
                    <a:lnTo>
                      <a:pt x="0" y="0"/>
                    </a:lnTo>
                    <a:lnTo>
                      <a:pt x="16" y="0"/>
                    </a:lnTo>
                    <a:lnTo>
                      <a:pt x="16" y="1045"/>
                    </a:lnTo>
                    <a:lnTo>
                      <a:pt x="8" y="1045"/>
                    </a:lnTo>
                    <a:lnTo>
                      <a:pt x="8" y="1043"/>
                    </a:lnTo>
                    <a:lnTo>
                      <a:pt x="0" y="1043"/>
                    </a:lnTo>
                    <a:lnTo>
                      <a:pt x="0" y="1041"/>
                    </a:lnTo>
                  </a:path>
                </a:pathLst>
              </a:custGeom>
              <a:solidFill>
                <a:srgbClr val="006633"/>
              </a:solidFill>
              <a:ln w="9525" cap="rnd">
                <a:noFill/>
                <a:round/>
                <a:headEnd/>
                <a:tailEnd/>
              </a:ln>
            </p:spPr>
            <p:txBody>
              <a:bodyPr/>
              <a:lstStyle/>
              <a:p>
                <a:endParaRPr lang="es-ES"/>
              </a:p>
            </p:txBody>
          </p:sp>
          <p:sp>
            <p:nvSpPr>
              <p:cNvPr id="561" name="Freeform 556"/>
              <p:cNvSpPr>
                <a:spLocks noChangeAspect="1"/>
              </p:cNvSpPr>
              <p:nvPr/>
            </p:nvSpPr>
            <p:spPr bwMode="auto">
              <a:xfrm>
                <a:off x="3069855" y="5504689"/>
                <a:ext cx="10317" cy="608671"/>
              </a:xfrm>
              <a:custGeom>
                <a:avLst/>
                <a:gdLst>
                  <a:gd name="T0" fmla="*/ 0 w 17"/>
                  <a:gd name="T1" fmla="*/ 1045 h 1048"/>
                  <a:gd name="T2" fmla="*/ 0 w 17"/>
                  <a:gd name="T3" fmla="*/ 0 h 1048"/>
                  <a:gd name="T4" fmla="*/ 16 w 17"/>
                  <a:gd name="T5" fmla="*/ 0 h 1048"/>
                  <a:gd name="T6" fmla="*/ 16 w 17"/>
                  <a:gd name="T7" fmla="*/ 1047 h 1048"/>
                  <a:gd name="T8" fmla="*/ 16 w 17"/>
                  <a:gd name="T9" fmla="*/ 1047 h 1048"/>
                  <a:gd name="T10" fmla="*/ 16 w 17"/>
                  <a:gd name="T11" fmla="*/ 1047 h 1048"/>
                  <a:gd name="T12" fmla="*/ 16 w 17"/>
                  <a:gd name="T13" fmla="*/ 1047 h 1048"/>
                  <a:gd name="T14" fmla="*/ 0 w 17"/>
                  <a:gd name="T15" fmla="*/ 1047 h 1048"/>
                  <a:gd name="T16" fmla="*/ 0 w 17"/>
                  <a:gd name="T17" fmla="*/ 1045 h 1048"/>
                  <a:gd name="T18" fmla="*/ 0 w 17"/>
                  <a:gd name="T19" fmla="*/ 1045 h 1048"/>
                  <a:gd name="T20" fmla="*/ 0 w 17"/>
                  <a:gd name="T21" fmla="*/ 1045 h 1048"/>
                  <a:gd name="T22" fmla="*/ 0 w 17"/>
                  <a:gd name="T23" fmla="*/ 1045 h 10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8"/>
                  <a:gd name="T38" fmla="*/ 17 w 17"/>
                  <a:gd name="T39" fmla="*/ 1048 h 10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8">
                    <a:moveTo>
                      <a:pt x="0" y="1045"/>
                    </a:moveTo>
                    <a:lnTo>
                      <a:pt x="0" y="0"/>
                    </a:lnTo>
                    <a:lnTo>
                      <a:pt x="16" y="0"/>
                    </a:lnTo>
                    <a:lnTo>
                      <a:pt x="16" y="1047"/>
                    </a:lnTo>
                    <a:lnTo>
                      <a:pt x="0" y="1047"/>
                    </a:lnTo>
                    <a:lnTo>
                      <a:pt x="0" y="1045"/>
                    </a:lnTo>
                  </a:path>
                </a:pathLst>
              </a:custGeom>
              <a:solidFill>
                <a:srgbClr val="006633"/>
              </a:solidFill>
              <a:ln w="9525" cap="rnd">
                <a:noFill/>
                <a:round/>
                <a:headEnd/>
                <a:tailEnd/>
              </a:ln>
            </p:spPr>
            <p:txBody>
              <a:bodyPr/>
              <a:lstStyle/>
              <a:p>
                <a:endParaRPr lang="es-ES"/>
              </a:p>
            </p:txBody>
          </p:sp>
          <p:sp>
            <p:nvSpPr>
              <p:cNvPr id="562" name="Freeform 557"/>
              <p:cNvSpPr>
                <a:spLocks noChangeAspect="1"/>
              </p:cNvSpPr>
              <p:nvPr/>
            </p:nvSpPr>
            <p:spPr bwMode="auto">
              <a:xfrm>
                <a:off x="3071069" y="5504689"/>
                <a:ext cx="10317" cy="610994"/>
              </a:xfrm>
              <a:custGeom>
                <a:avLst/>
                <a:gdLst>
                  <a:gd name="T0" fmla="*/ 0 w 17"/>
                  <a:gd name="T1" fmla="*/ 1047 h 1052"/>
                  <a:gd name="T2" fmla="*/ 0 w 17"/>
                  <a:gd name="T3" fmla="*/ 0 h 1052"/>
                  <a:gd name="T4" fmla="*/ 16 w 17"/>
                  <a:gd name="T5" fmla="*/ 0 h 1052"/>
                  <a:gd name="T6" fmla="*/ 16 w 17"/>
                  <a:gd name="T7" fmla="*/ 1051 h 1052"/>
                  <a:gd name="T8" fmla="*/ 16 w 17"/>
                  <a:gd name="T9" fmla="*/ 1051 h 1052"/>
                  <a:gd name="T10" fmla="*/ 16 w 17"/>
                  <a:gd name="T11" fmla="*/ 1051 h 1052"/>
                  <a:gd name="T12" fmla="*/ 10 w 17"/>
                  <a:gd name="T13" fmla="*/ 1049 h 1052"/>
                  <a:gd name="T14" fmla="*/ 10 w 17"/>
                  <a:gd name="T15" fmla="*/ 1049 h 1052"/>
                  <a:gd name="T16" fmla="*/ 10 w 17"/>
                  <a:gd name="T17" fmla="*/ 1049 h 1052"/>
                  <a:gd name="T18" fmla="*/ 10 w 17"/>
                  <a:gd name="T19" fmla="*/ 1049 h 1052"/>
                  <a:gd name="T20" fmla="*/ 10 w 17"/>
                  <a:gd name="T21" fmla="*/ 1049 h 1052"/>
                  <a:gd name="T22" fmla="*/ 0 w 17"/>
                  <a:gd name="T23" fmla="*/ 1047 h 10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2"/>
                  <a:gd name="T38" fmla="*/ 17 w 17"/>
                  <a:gd name="T39" fmla="*/ 1052 h 10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2">
                    <a:moveTo>
                      <a:pt x="0" y="1047"/>
                    </a:moveTo>
                    <a:lnTo>
                      <a:pt x="0" y="0"/>
                    </a:lnTo>
                    <a:lnTo>
                      <a:pt x="16" y="0"/>
                    </a:lnTo>
                    <a:lnTo>
                      <a:pt x="16" y="1051"/>
                    </a:lnTo>
                    <a:lnTo>
                      <a:pt x="10" y="1049"/>
                    </a:lnTo>
                    <a:lnTo>
                      <a:pt x="0" y="1047"/>
                    </a:lnTo>
                  </a:path>
                </a:pathLst>
              </a:custGeom>
              <a:solidFill>
                <a:srgbClr val="006633"/>
              </a:solidFill>
              <a:ln w="9525" cap="rnd">
                <a:noFill/>
                <a:round/>
                <a:headEnd/>
                <a:tailEnd/>
              </a:ln>
            </p:spPr>
            <p:txBody>
              <a:bodyPr/>
              <a:lstStyle/>
              <a:p>
                <a:endParaRPr lang="es-ES"/>
              </a:p>
            </p:txBody>
          </p:sp>
          <p:sp>
            <p:nvSpPr>
              <p:cNvPr id="563" name="Freeform 558"/>
              <p:cNvSpPr>
                <a:spLocks noChangeAspect="1"/>
              </p:cNvSpPr>
              <p:nvPr/>
            </p:nvSpPr>
            <p:spPr bwMode="auto">
              <a:xfrm>
                <a:off x="3072890" y="5504689"/>
                <a:ext cx="10317" cy="612155"/>
              </a:xfrm>
              <a:custGeom>
                <a:avLst/>
                <a:gdLst>
                  <a:gd name="T0" fmla="*/ 0 w 17"/>
                  <a:gd name="T1" fmla="*/ 1051 h 1054"/>
                  <a:gd name="T2" fmla="*/ 0 w 17"/>
                  <a:gd name="T3" fmla="*/ 0 h 1054"/>
                  <a:gd name="T4" fmla="*/ 16 w 17"/>
                  <a:gd name="T5" fmla="*/ 0 h 1054"/>
                  <a:gd name="T6" fmla="*/ 16 w 17"/>
                  <a:gd name="T7" fmla="*/ 1053 h 1054"/>
                  <a:gd name="T8" fmla="*/ 8 w 17"/>
                  <a:gd name="T9" fmla="*/ 1053 h 1054"/>
                  <a:gd name="T10" fmla="*/ 8 w 17"/>
                  <a:gd name="T11" fmla="*/ 1053 h 1054"/>
                  <a:gd name="T12" fmla="*/ 8 w 17"/>
                  <a:gd name="T13" fmla="*/ 1053 h 1054"/>
                  <a:gd name="T14" fmla="*/ 8 w 17"/>
                  <a:gd name="T15" fmla="*/ 1053 h 1054"/>
                  <a:gd name="T16" fmla="*/ 8 w 17"/>
                  <a:gd name="T17" fmla="*/ 1053 h 1054"/>
                  <a:gd name="T18" fmla="*/ 0 w 17"/>
                  <a:gd name="T19" fmla="*/ 1051 h 1054"/>
                  <a:gd name="T20" fmla="*/ 0 w 17"/>
                  <a:gd name="T21" fmla="*/ 1051 h 1054"/>
                  <a:gd name="T22" fmla="*/ 0 w 17"/>
                  <a:gd name="T23" fmla="*/ 1051 h 10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4"/>
                  <a:gd name="T38" fmla="*/ 17 w 17"/>
                  <a:gd name="T39" fmla="*/ 1054 h 105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4">
                    <a:moveTo>
                      <a:pt x="0" y="1051"/>
                    </a:moveTo>
                    <a:lnTo>
                      <a:pt x="0" y="0"/>
                    </a:lnTo>
                    <a:lnTo>
                      <a:pt x="16" y="0"/>
                    </a:lnTo>
                    <a:lnTo>
                      <a:pt x="16" y="1053"/>
                    </a:lnTo>
                    <a:lnTo>
                      <a:pt x="8" y="1053"/>
                    </a:lnTo>
                    <a:lnTo>
                      <a:pt x="0" y="1051"/>
                    </a:lnTo>
                  </a:path>
                </a:pathLst>
              </a:custGeom>
              <a:solidFill>
                <a:srgbClr val="006633"/>
              </a:solidFill>
              <a:ln w="9525" cap="rnd">
                <a:noFill/>
                <a:round/>
                <a:headEnd/>
                <a:tailEnd/>
              </a:ln>
            </p:spPr>
            <p:txBody>
              <a:bodyPr/>
              <a:lstStyle/>
              <a:p>
                <a:endParaRPr lang="es-ES"/>
              </a:p>
            </p:txBody>
          </p:sp>
          <p:sp>
            <p:nvSpPr>
              <p:cNvPr id="564" name="Freeform 559"/>
              <p:cNvSpPr>
                <a:spLocks noChangeAspect="1"/>
              </p:cNvSpPr>
              <p:nvPr/>
            </p:nvSpPr>
            <p:spPr bwMode="auto">
              <a:xfrm>
                <a:off x="3075317" y="5504689"/>
                <a:ext cx="10317" cy="613898"/>
              </a:xfrm>
              <a:custGeom>
                <a:avLst/>
                <a:gdLst>
                  <a:gd name="T0" fmla="*/ 0 w 17"/>
                  <a:gd name="T1" fmla="*/ 1053 h 1057"/>
                  <a:gd name="T2" fmla="*/ 0 w 17"/>
                  <a:gd name="T3" fmla="*/ 0 h 1057"/>
                  <a:gd name="T4" fmla="*/ 16 w 17"/>
                  <a:gd name="T5" fmla="*/ 0 h 1057"/>
                  <a:gd name="T6" fmla="*/ 16 w 17"/>
                  <a:gd name="T7" fmla="*/ 1056 h 1057"/>
                  <a:gd name="T8" fmla="*/ 16 w 17"/>
                  <a:gd name="T9" fmla="*/ 1056 h 1057"/>
                  <a:gd name="T10" fmla="*/ 16 w 17"/>
                  <a:gd name="T11" fmla="*/ 1056 h 1057"/>
                  <a:gd name="T12" fmla="*/ 16 w 17"/>
                  <a:gd name="T13" fmla="*/ 1055 h 1057"/>
                  <a:gd name="T14" fmla="*/ 16 w 17"/>
                  <a:gd name="T15" fmla="*/ 1055 h 1057"/>
                  <a:gd name="T16" fmla="*/ 0 w 17"/>
                  <a:gd name="T17" fmla="*/ 1055 h 1057"/>
                  <a:gd name="T18" fmla="*/ 0 w 17"/>
                  <a:gd name="T19" fmla="*/ 1055 h 1057"/>
                  <a:gd name="T20" fmla="*/ 0 w 17"/>
                  <a:gd name="T21" fmla="*/ 1055 h 1057"/>
                  <a:gd name="T22" fmla="*/ 0 w 17"/>
                  <a:gd name="T23" fmla="*/ 1053 h 10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7"/>
                  <a:gd name="T38" fmla="*/ 17 w 17"/>
                  <a:gd name="T39" fmla="*/ 1057 h 10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7">
                    <a:moveTo>
                      <a:pt x="0" y="1053"/>
                    </a:moveTo>
                    <a:lnTo>
                      <a:pt x="0" y="0"/>
                    </a:lnTo>
                    <a:lnTo>
                      <a:pt x="16" y="0"/>
                    </a:lnTo>
                    <a:lnTo>
                      <a:pt x="16" y="1056"/>
                    </a:lnTo>
                    <a:lnTo>
                      <a:pt x="16" y="1055"/>
                    </a:lnTo>
                    <a:lnTo>
                      <a:pt x="0" y="1055"/>
                    </a:lnTo>
                    <a:lnTo>
                      <a:pt x="0" y="1053"/>
                    </a:lnTo>
                  </a:path>
                </a:pathLst>
              </a:custGeom>
              <a:solidFill>
                <a:srgbClr val="006633"/>
              </a:solidFill>
              <a:ln w="9525" cap="rnd">
                <a:noFill/>
                <a:round/>
                <a:headEnd/>
                <a:tailEnd/>
              </a:ln>
            </p:spPr>
            <p:txBody>
              <a:bodyPr/>
              <a:lstStyle/>
              <a:p>
                <a:endParaRPr lang="es-ES"/>
              </a:p>
            </p:txBody>
          </p:sp>
          <p:sp>
            <p:nvSpPr>
              <p:cNvPr id="565" name="Freeform 560"/>
              <p:cNvSpPr>
                <a:spLocks noChangeAspect="1"/>
              </p:cNvSpPr>
              <p:nvPr/>
            </p:nvSpPr>
            <p:spPr bwMode="auto">
              <a:xfrm>
                <a:off x="3076531" y="5504689"/>
                <a:ext cx="10317" cy="615059"/>
              </a:xfrm>
              <a:custGeom>
                <a:avLst/>
                <a:gdLst>
                  <a:gd name="T0" fmla="*/ 0 w 17"/>
                  <a:gd name="T1" fmla="*/ 1056 h 1059"/>
                  <a:gd name="T2" fmla="*/ 0 w 17"/>
                  <a:gd name="T3" fmla="*/ 0 h 1059"/>
                  <a:gd name="T4" fmla="*/ 16 w 17"/>
                  <a:gd name="T5" fmla="*/ 0 h 1059"/>
                  <a:gd name="T6" fmla="*/ 16 w 17"/>
                  <a:gd name="T7" fmla="*/ 1058 h 1059"/>
                  <a:gd name="T8" fmla="*/ 16 w 17"/>
                  <a:gd name="T9" fmla="*/ 1058 h 1059"/>
                  <a:gd name="T10" fmla="*/ 16 w 17"/>
                  <a:gd name="T11" fmla="*/ 1058 h 1059"/>
                  <a:gd name="T12" fmla="*/ 8 w 17"/>
                  <a:gd name="T13" fmla="*/ 1058 h 1059"/>
                  <a:gd name="T14" fmla="*/ 8 w 17"/>
                  <a:gd name="T15" fmla="*/ 1058 h 1059"/>
                  <a:gd name="T16" fmla="*/ 8 w 17"/>
                  <a:gd name="T17" fmla="*/ 1056 h 1059"/>
                  <a:gd name="T18" fmla="*/ 8 w 17"/>
                  <a:gd name="T19" fmla="*/ 1056 h 1059"/>
                  <a:gd name="T20" fmla="*/ 8 w 17"/>
                  <a:gd name="T21" fmla="*/ 1056 h 1059"/>
                  <a:gd name="T22" fmla="*/ 0 w 17"/>
                  <a:gd name="T23" fmla="*/ 1056 h 10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9"/>
                  <a:gd name="T38" fmla="*/ 17 w 17"/>
                  <a:gd name="T39" fmla="*/ 1059 h 10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9">
                    <a:moveTo>
                      <a:pt x="0" y="1056"/>
                    </a:moveTo>
                    <a:lnTo>
                      <a:pt x="0" y="0"/>
                    </a:lnTo>
                    <a:lnTo>
                      <a:pt x="16" y="0"/>
                    </a:lnTo>
                    <a:lnTo>
                      <a:pt x="16" y="1058"/>
                    </a:lnTo>
                    <a:lnTo>
                      <a:pt x="8" y="1058"/>
                    </a:lnTo>
                    <a:lnTo>
                      <a:pt x="8" y="1056"/>
                    </a:lnTo>
                    <a:lnTo>
                      <a:pt x="0" y="1056"/>
                    </a:lnTo>
                  </a:path>
                </a:pathLst>
              </a:custGeom>
              <a:solidFill>
                <a:srgbClr val="006633"/>
              </a:solidFill>
              <a:ln w="9525" cap="rnd">
                <a:noFill/>
                <a:round/>
                <a:headEnd/>
                <a:tailEnd/>
              </a:ln>
            </p:spPr>
            <p:txBody>
              <a:bodyPr/>
              <a:lstStyle/>
              <a:p>
                <a:endParaRPr lang="es-ES"/>
              </a:p>
            </p:txBody>
          </p:sp>
          <p:sp>
            <p:nvSpPr>
              <p:cNvPr id="566" name="Freeform 561"/>
              <p:cNvSpPr>
                <a:spLocks noChangeAspect="1"/>
              </p:cNvSpPr>
              <p:nvPr/>
            </p:nvSpPr>
            <p:spPr bwMode="auto">
              <a:xfrm>
                <a:off x="3078959" y="5504689"/>
                <a:ext cx="10317" cy="617382"/>
              </a:xfrm>
              <a:custGeom>
                <a:avLst/>
                <a:gdLst>
                  <a:gd name="T0" fmla="*/ 0 w 17"/>
                  <a:gd name="T1" fmla="*/ 1058 h 1063"/>
                  <a:gd name="T2" fmla="*/ 0 w 17"/>
                  <a:gd name="T3" fmla="*/ 0 h 1063"/>
                  <a:gd name="T4" fmla="*/ 16 w 17"/>
                  <a:gd name="T5" fmla="*/ 0 h 1063"/>
                  <a:gd name="T6" fmla="*/ 16 w 17"/>
                  <a:gd name="T7" fmla="*/ 1062 h 1063"/>
                  <a:gd name="T8" fmla="*/ 16 w 17"/>
                  <a:gd name="T9" fmla="*/ 1062 h 1063"/>
                  <a:gd name="T10" fmla="*/ 8 w 17"/>
                  <a:gd name="T11" fmla="*/ 1060 h 1063"/>
                  <a:gd name="T12" fmla="*/ 8 w 17"/>
                  <a:gd name="T13" fmla="*/ 1060 h 1063"/>
                  <a:gd name="T14" fmla="*/ 8 w 17"/>
                  <a:gd name="T15" fmla="*/ 1060 h 1063"/>
                  <a:gd name="T16" fmla="*/ 8 w 17"/>
                  <a:gd name="T17" fmla="*/ 1060 h 1063"/>
                  <a:gd name="T18" fmla="*/ 8 w 17"/>
                  <a:gd name="T19" fmla="*/ 1060 h 1063"/>
                  <a:gd name="T20" fmla="*/ 0 w 17"/>
                  <a:gd name="T21" fmla="*/ 1060 h 1063"/>
                  <a:gd name="T22" fmla="*/ 0 w 17"/>
                  <a:gd name="T23" fmla="*/ 1058 h 10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3"/>
                  <a:gd name="T38" fmla="*/ 17 w 17"/>
                  <a:gd name="T39" fmla="*/ 1063 h 10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3">
                    <a:moveTo>
                      <a:pt x="0" y="1058"/>
                    </a:moveTo>
                    <a:lnTo>
                      <a:pt x="0" y="0"/>
                    </a:lnTo>
                    <a:lnTo>
                      <a:pt x="16" y="0"/>
                    </a:lnTo>
                    <a:lnTo>
                      <a:pt x="16" y="1062"/>
                    </a:lnTo>
                    <a:lnTo>
                      <a:pt x="8" y="1060"/>
                    </a:lnTo>
                    <a:lnTo>
                      <a:pt x="0" y="1060"/>
                    </a:lnTo>
                    <a:lnTo>
                      <a:pt x="0" y="1058"/>
                    </a:lnTo>
                  </a:path>
                </a:pathLst>
              </a:custGeom>
              <a:solidFill>
                <a:srgbClr val="006633"/>
              </a:solidFill>
              <a:ln w="9525" cap="rnd">
                <a:noFill/>
                <a:round/>
                <a:headEnd/>
                <a:tailEnd/>
              </a:ln>
            </p:spPr>
            <p:txBody>
              <a:bodyPr/>
              <a:lstStyle/>
              <a:p>
                <a:endParaRPr lang="es-ES"/>
              </a:p>
            </p:txBody>
          </p:sp>
          <p:sp>
            <p:nvSpPr>
              <p:cNvPr id="567" name="Freeform 562"/>
              <p:cNvSpPr>
                <a:spLocks noChangeAspect="1"/>
              </p:cNvSpPr>
              <p:nvPr/>
            </p:nvSpPr>
            <p:spPr bwMode="auto">
              <a:xfrm>
                <a:off x="3081386" y="5504689"/>
                <a:ext cx="10317" cy="618544"/>
              </a:xfrm>
              <a:custGeom>
                <a:avLst/>
                <a:gdLst>
                  <a:gd name="T0" fmla="*/ 0 w 17"/>
                  <a:gd name="T1" fmla="*/ 1062 h 1065"/>
                  <a:gd name="T2" fmla="*/ 0 w 17"/>
                  <a:gd name="T3" fmla="*/ 0 h 1065"/>
                  <a:gd name="T4" fmla="*/ 16 w 17"/>
                  <a:gd name="T5" fmla="*/ 0 h 1065"/>
                  <a:gd name="T6" fmla="*/ 16 w 17"/>
                  <a:gd name="T7" fmla="*/ 1064 h 1065"/>
                  <a:gd name="T8" fmla="*/ 16 w 17"/>
                  <a:gd name="T9" fmla="*/ 1064 h 1065"/>
                  <a:gd name="T10" fmla="*/ 16 w 17"/>
                  <a:gd name="T11" fmla="*/ 1064 h 1065"/>
                  <a:gd name="T12" fmla="*/ 16 w 17"/>
                  <a:gd name="T13" fmla="*/ 1064 h 1065"/>
                  <a:gd name="T14" fmla="*/ 16 w 17"/>
                  <a:gd name="T15" fmla="*/ 1062 h 1065"/>
                  <a:gd name="T16" fmla="*/ 0 w 17"/>
                  <a:gd name="T17" fmla="*/ 1062 h 1065"/>
                  <a:gd name="T18" fmla="*/ 0 w 17"/>
                  <a:gd name="T19" fmla="*/ 1062 h 1065"/>
                  <a:gd name="T20" fmla="*/ 0 w 17"/>
                  <a:gd name="T21" fmla="*/ 1062 h 1065"/>
                  <a:gd name="T22" fmla="*/ 0 w 17"/>
                  <a:gd name="T23" fmla="*/ 1062 h 10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5"/>
                  <a:gd name="T38" fmla="*/ 17 w 17"/>
                  <a:gd name="T39" fmla="*/ 1065 h 10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5">
                    <a:moveTo>
                      <a:pt x="0" y="1062"/>
                    </a:moveTo>
                    <a:lnTo>
                      <a:pt x="0" y="0"/>
                    </a:lnTo>
                    <a:lnTo>
                      <a:pt x="16" y="0"/>
                    </a:lnTo>
                    <a:lnTo>
                      <a:pt x="16" y="1064"/>
                    </a:lnTo>
                    <a:lnTo>
                      <a:pt x="16" y="1062"/>
                    </a:lnTo>
                    <a:lnTo>
                      <a:pt x="0" y="1062"/>
                    </a:lnTo>
                  </a:path>
                </a:pathLst>
              </a:custGeom>
              <a:solidFill>
                <a:srgbClr val="006633"/>
              </a:solidFill>
              <a:ln w="9525" cap="rnd">
                <a:noFill/>
                <a:round/>
                <a:headEnd/>
                <a:tailEnd/>
              </a:ln>
            </p:spPr>
            <p:txBody>
              <a:bodyPr/>
              <a:lstStyle/>
              <a:p>
                <a:endParaRPr lang="es-ES"/>
              </a:p>
            </p:txBody>
          </p:sp>
          <p:sp>
            <p:nvSpPr>
              <p:cNvPr id="568" name="Freeform 563"/>
              <p:cNvSpPr>
                <a:spLocks noChangeAspect="1"/>
              </p:cNvSpPr>
              <p:nvPr/>
            </p:nvSpPr>
            <p:spPr bwMode="auto">
              <a:xfrm>
                <a:off x="3082600" y="5504689"/>
                <a:ext cx="10317" cy="619706"/>
              </a:xfrm>
              <a:custGeom>
                <a:avLst/>
                <a:gdLst>
                  <a:gd name="T0" fmla="*/ 0 w 17"/>
                  <a:gd name="T1" fmla="*/ 1064 h 1067"/>
                  <a:gd name="T2" fmla="*/ 0 w 17"/>
                  <a:gd name="T3" fmla="*/ 0 h 1067"/>
                  <a:gd name="T4" fmla="*/ 16 w 17"/>
                  <a:gd name="T5" fmla="*/ 0 h 1067"/>
                  <a:gd name="T6" fmla="*/ 16 w 17"/>
                  <a:gd name="T7" fmla="*/ 1066 h 1067"/>
                  <a:gd name="T8" fmla="*/ 16 w 17"/>
                  <a:gd name="T9" fmla="*/ 1066 h 1067"/>
                  <a:gd name="T10" fmla="*/ 16 w 17"/>
                  <a:gd name="T11" fmla="*/ 1066 h 1067"/>
                  <a:gd name="T12" fmla="*/ 16 w 17"/>
                  <a:gd name="T13" fmla="*/ 1066 h 1067"/>
                  <a:gd name="T14" fmla="*/ 8 w 17"/>
                  <a:gd name="T15" fmla="*/ 1066 h 1067"/>
                  <a:gd name="T16" fmla="*/ 8 w 17"/>
                  <a:gd name="T17" fmla="*/ 1066 h 1067"/>
                  <a:gd name="T18" fmla="*/ 8 w 17"/>
                  <a:gd name="T19" fmla="*/ 1064 h 1067"/>
                  <a:gd name="T20" fmla="*/ 8 w 17"/>
                  <a:gd name="T21" fmla="*/ 1064 h 1067"/>
                  <a:gd name="T22" fmla="*/ 0 w 17"/>
                  <a:gd name="T23" fmla="*/ 1064 h 10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7"/>
                  <a:gd name="T38" fmla="*/ 17 w 17"/>
                  <a:gd name="T39" fmla="*/ 1067 h 10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7">
                    <a:moveTo>
                      <a:pt x="0" y="1064"/>
                    </a:moveTo>
                    <a:lnTo>
                      <a:pt x="0" y="0"/>
                    </a:lnTo>
                    <a:lnTo>
                      <a:pt x="16" y="0"/>
                    </a:lnTo>
                    <a:lnTo>
                      <a:pt x="16" y="1066"/>
                    </a:lnTo>
                    <a:lnTo>
                      <a:pt x="8" y="1066"/>
                    </a:lnTo>
                    <a:lnTo>
                      <a:pt x="8" y="1064"/>
                    </a:lnTo>
                    <a:lnTo>
                      <a:pt x="0" y="1064"/>
                    </a:lnTo>
                  </a:path>
                </a:pathLst>
              </a:custGeom>
              <a:solidFill>
                <a:srgbClr val="006633"/>
              </a:solidFill>
              <a:ln w="9525" cap="rnd">
                <a:noFill/>
                <a:round/>
                <a:headEnd/>
                <a:tailEnd/>
              </a:ln>
            </p:spPr>
            <p:txBody>
              <a:bodyPr/>
              <a:lstStyle/>
              <a:p>
                <a:endParaRPr lang="es-ES"/>
              </a:p>
            </p:txBody>
          </p:sp>
          <p:sp>
            <p:nvSpPr>
              <p:cNvPr id="569" name="Freeform 564"/>
              <p:cNvSpPr>
                <a:spLocks noChangeAspect="1"/>
              </p:cNvSpPr>
              <p:nvPr/>
            </p:nvSpPr>
            <p:spPr bwMode="auto">
              <a:xfrm>
                <a:off x="3085028" y="5504689"/>
                <a:ext cx="10317" cy="622029"/>
              </a:xfrm>
              <a:custGeom>
                <a:avLst/>
                <a:gdLst>
                  <a:gd name="T0" fmla="*/ 0 w 17"/>
                  <a:gd name="T1" fmla="*/ 1066 h 1071"/>
                  <a:gd name="T2" fmla="*/ 0 w 17"/>
                  <a:gd name="T3" fmla="*/ 0 h 1071"/>
                  <a:gd name="T4" fmla="*/ 16 w 17"/>
                  <a:gd name="T5" fmla="*/ 0 h 1071"/>
                  <a:gd name="T6" fmla="*/ 16 w 17"/>
                  <a:gd name="T7" fmla="*/ 1070 h 1071"/>
                  <a:gd name="T8" fmla="*/ 16 w 17"/>
                  <a:gd name="T9" fmla="*/ 1070 h 1071"/>
                  <a:gd name="T10" fmla="*/ 5 w 17"/>
                  <a:gd name="T11" fmla="*/ 1068 h 1071"/>
                  <a:gd name="T12" fmla="*/ 5 w 17"/>
                  <a:gd name="T13" fmla="*/ 1068 h 1071"/>
                  <a:gd name="T14" fmla="*/ 5 w 17"/>
                  <a:gd name="T15" fmla="*/ 1068 h 1071"/>
                  <a:gd name="T16" fmla="*/ 5 w 17"/>
                  <a:gd name="T17" fmla="*/ 1068 h 1071"/>
                  <a:gd name="T18" fmla="*/ 5 w 17"/>
                  <a:gd name="T19" fmla="*/ 1068 h 1071"/>
                  <a:gd name="T20" fmla="*/ 0 w 17"/>
                  <a:gd name="T21" fmla="*/ 1068 h 1071"/>
                  <a:gd name="T22" fmla="*/ 0 w 17"/>
                  <a:gd name="T23" fmla="*/ 1066 h 10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1"/>
                  <a:gd name="T38" fmla="*/ 17 w 17"/>
                  <a:gd name="T39" fmla="*/ 1071 h 10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1">
                    <a:moveTo>
                      <a:pt x="0" y="1066"/>
                    </a:moveTo>
                    <a:lnTo>
                      <a:pt x="0" y="0"/>
                    </a:lnTo>
                    <a:lnTo>
                      <a:pt x="16" y="0"/>
                    </a:lnTo>
                    <a:lnTo>
                      <a:pt x="16" y="1070"/>
                    </a:lnTo>
                    <a:lnTo>
                      <a:pt x="5" y="1068"/>
                    </a:lnTo>
                    <a:lnTo>
                      <a:pt x="0" y="1068"/>
                    </a:lnTo>
                    <a:lnTo>
                      <a:pt x="0" y="1066"/>
                    </a:lnTo>
                  </a:path>
                </a:pathLst>
              </a:custGeom>
              <a:solidFill>
                <a:srgbClr val="006633"/>
              </a:solidFill>
              <a:ln w="9525" cap="rnd">
                <a:noFill/>
                <a:round/>
                <a:headEnd/>
                <a:tailEnd/>
              </a:ln>
            </p:spPr>
            <p:txBody>
              <a:bodyPr/>
              <a:lstStyle/>
              <a:p>
                <a:endParaRPr lang="es-ES"/>
              </a:p>
            </p:txBody>
          </p:sp>
          <p:sp>
            <p:nvSpPr>
              <p:cNvPr id="570" name="Freeform 565"/>
              <p:cNvSpPr>
                <a:spLocks noChangeAspect="1"/>
              </p:cNvSpPr>
              <p:nvPr/>
            </p:nvSpPr>
            <p:spPr bwMode="auto">
              <a:xfrm>
                <a:off x="3086848" y="5504689"/>
                <a:ext cx="10317" cy="623190"/>
              </a:xfrm>
              <a:custGeom>
                <a:avLst/>
                <a:gdLst>
                  <a:gd name="T0" fmla="*/ 0 w 17"/>
                  <a:gd name="T1" fmla="*/ 1070 h 1073"/>
                  <a:gd name="T2" fmla="*/ 0 w 17"/>
                  <a:gd name="T3" fmla="*/ 0 h 1073"/>
                  <a:gd name="T4" fmla="*/ 16 w 17"/>
                  <a:gd name="T5" fmla="*/ 0 h 1073"/>
                  <a:gd name="T6" fmla="*/ 16 w 17"/>
                  <a:gd name="T7" fmla="*/ 1072 h 1073"/>
                  <a:gd name="T8" fmla="*/ 8 w 17"/>
                  <a:gd name="T9" fmla="*/ 1072 h 1073"/>
                  <a:gd name="T10" fmla="*/ 8 w 17"/>
                  <a:gd name="T11" fmla="*/ 1072 h 1073"/>
                  <a:gd name="T12" fmla="*/ 8 w 17"/>
                  <a:gd name="T13" fmla="*/ 1070 h 1073"/>
                  <a:gd name="T14" fmla="*/ 8 w 17"/>
                  <a:gd name="T15" fmla="*/ 1070 h 1073"/>
                  <a:gd name="T16" fmla="*/ 0 w 17"/>
                  <a:gd name="T17" fmla="*/ 1070 h 1073"/>
                  <a:gd name="T18" fmla="*/ 0 w 17"/>
                  <a:gd name="T19" fmla="*/ 1070 h 1073"/>
                  <a:gd name="T20" fmla="*/ 0 w 17"/>
                  <a:gd name="T21" fmla="*/ 1070 h 1073"/>
                  <a:gd name="T22" fmla="*/ 0 w 17"/>
                  <a:gd name="T23" fmla="*/ 1070 h 107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3"/>
                  <a:gd name="T38" fmla="*/ 17 w 17"/>
                  <a:gd name="T39" fmla="*/ 1073 h 107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3">
                    <a:moveTo>
                      <a:pt x="0" y="1070"/>
                    </a:moveTo>
                    <a:lnTo>
                      <a:pt x="0" y="0"/>
                    </a:lnTo>
                    <a:lnTo>
                      <a:pt x="16" y="0"/>
                    </a:lnTo>
                    <a:lnTo>
                      <a:pt x="16" y="1072"/>
                    </a:lnTo>
                    <a:lnTo>
                      <a:pt x="8" y="1072"/>
                    </a:lnTo>
                    <a:lnTo>
                      <a:pt x="8" y="1070"/>
                    </a:lnTo>
                    <a:lnTo>
                      <a:pt x="0" y="1070"/>
                    </a:lnTo>
                  </a:path>
                </a:pathLst>
              </a:custGeom>
              <a:solidFill>
                <a:srgbClr val="006633"/>
              </a:solidFill>
              <a:ln w="9525" cap="rnd">
                <a:noFill/>
                <a:round/>
                <a:headEnd/>
                <a:tailEnd/>
              </a:ln>
            </p:spPr>
            <p:txBody>
              <a:bodyPr/>
              <a:lstStyle/>
              <a:p>
                <a:endParaRPr lang="es-ES"/>
              </a:p>
            </p:txBody>
          </p:sp>
          <p:sp>
            <p:nvSpPr>
              <p:cNvPr id="571" name="Freeform 566"/>
              <p:cNvSpPr>
                <a:spLocks noChangeAspect="1"/>
              </p:cNvSpPr>
              <p:nvPr/>
            </p:nvSpPr>
            <p:spPr bwMode="auto">
              <a:xfrm>
                <a:off x="3089276" y="5504689"/>
                <a:ext cx="10317" cy="624352"/>
              </a:xfrm>
              <a:custGeom>
                <a:avLst/>
                <a:gdLst>
                  <a:gd name="T0" fmla="*/ 0 w 17"/>
                  <a:gd name="T1" fmla="*/ 1072 h 1075"/>
                  <a:gd name="T2" fmla="*/ 0 w 17"/>
                  <a:gd name="T3" fmla="*/ 0 h 1075"/>
                  <a:gd name="T4" fmla="*/ 16 w 17"/>
                  <a:gd name="T5" fmla="*/ 0 h 1075"/>
                  <a:gd name="T6" fmla="*/ 16 w 17"/>
                  <a:gd name="T7" fmla="*/ 1074 h 1075"/>
                  <a:gd name="T8" fmla="*/ 16 w 17"/>
                  <a:gd name="T9" fmla="*/ 1074 h 1075"/>
                  <a:gd name="T10" fmla="*/ 16 w 17"/>
                  <a:gd name="T11" fmla="*/ 1074 h 1075"/>
                  <a:gd name="T12" fmla="*/ 16 w 17"/>
                  <a:gd name="T13" fmla="*/ 1074 h 1075"/>
                  <a:gd name="T14" fmla="*/ 0 w 17"/>
                  <a:gd name="T15" fmla="*/ 1074 h 1075"/>
                  <a:gd name="T16" fmla="*/ 0 w 17"/>
                  <a:gd name="T17" fmla="*/ 1072 h 1075"/>
                  <a:gd name="T18" fmla="*/ 0 w 17"/>
                  <a:gd name="T19" fmla="*/ 1072 h 1075"/>
                  <a:gd name="T20" fmla="*/ 0 w 17"/>
                  <a:gd name="T21" fmla="*/ 1072 h 1075"/>
                  <a:gd name="T22" fmla="*/ 0 w 17"/>
                  <a:gd name="T23" fmla="*/ 1072 h 10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5"/>
                  <a:gd name="T38" fmla="*/ 17 w 17"/>
                  <a:gd name="T39" fmla="*/ 1075 h 10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5">
                    <a:moveTo>
                      <a:pt x="0" y="1072"/>
                    </a:moveTo>
                    <a:lnTo>
                      <a:pt x="0" y="0"/>
                    </a:lnTo>
                    <a:lnTo>
                      <a:pt x="16" y="0"/>
                    </a:lnTo>
                    <a:lnTo>
                      <a:pt x="16" y="1074"/>
                    </a:lnTo>
                    <a:lnTo>
                      <a:pt x="0" y="1074"/>
                    </a:lnTo>
                    <a:lnTo>
                      <a:pt x="0" y="1072"/>
                    </a:lnTo>
                  </a:path>
                </a:pathLst>
              </a:custGeom>
              <a:solidFill>
                <a:srgbClr val="006633"/>
              </a:solidFill>
              <a:ln w="9525" cap="rnd">
                <a:noFill/>
                <a:round/>
                <a:headEnd/>
                <a:tailEnd/>
              </a:ln>
            </p:spPr>
            <p:txBody>
              <a:bodyPr/>
              <a:lstStyle/>
              <a:p>
                <a:endParaRPr lang="es-ES"/>
              </a:p>
            </p:txBody>
          </p:sp>
          <p:sp>
            <p:nvSpPr>
              <p:cNvPr id="572" name="Freeform 567"/>
              <p:cNvSpPr>
                <a:spLocks noChangeAspect="1"/>
              </p:cNvSpPr>
              <p:nvPr/>
            </p:nvSpPr>
            <p:spPr bwMode="auto">
              <a:xfrm>
                <a:off x="3090490" y="5504689"/>
                <a:ext cx="10317" cy="625514"/>
              </a:xfrm>
              <a:custGeom>
                <a:avLst/>
                <a:gdLst>
                  <a:gd name="T0" fmla="*/ 0 w 17"/>
                  <a:gd name="T1" fmla="*/ 1074 h 1077"/>
                  <a:gd name="T2" fmla="*/ 0 w 17"/>
                  <a:gd name="T3" fmla="*/ 0 h 1077"/>
                  <a:gd name="T4" fmla="*/ 16 w 17"/>
                  <a:gd name="T5" fmla="*/ 0 h 1077"/>
                  <a:gd name="T6" fmla="*/ 16 w 17"/>
                  <a:gd name="T7" fmla="*/ 1076 h 1077"/>
                  <a:gd name="T8" fmla="*/ 16 w 17"/>
                  <a:gd name="T9" fmla="*/ 1076 h 1077"/>
                  <a:gd name="T10" fmla="*/ 16 w 17"/>
                  <a:gd name="T11" fmla="*/ 1076 h 1077"/>
                  <a:gd name="T12" fmla="*/ 8 w 17"/>
                  <a:gd name="T13" fmla="*/ 1076 h 1077"/>
                  <a:gd name="T14" fmla="*/ 8 w 17"/>
                  <a:gd name="T15" fmla="*/ 1076 h 1077"/>
                  <a:gd name="T16" fmla="*/ 8 w 17"/>
                  <a:gd name="T17" fmla="*/ 1076 h 1077"/>
                  <a:gd name="T18" fmla="*/ 8 w 17"/>
                  <a:gd name="T19" fmla="*/ 1076 h 1077"/>
                  <a:gd name="T20" fmla="*/ 0 w 17"/>
                  <a:gd name="T21" fmla="*/ 1074 h 1077"/>
                  <a:gd name="T22" fmla="*/ 0 w 17"/>
                  <a:gd name="T23" fmla="*/ 1074 h 10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7"/>
                  <a:gd name="T38" fmla="*/ 17 w 17"/>
                  <a:gd name="T39" fmla="*/ 1077 h 10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7">
                    <a:moveTo>
                      <a:pt x="0" y="1074"/>
                    </a:moveTo>
                    <a:lnTo>
                      <a:pt x="0" y="0"/>
                    </a:lnTo>
                    <a:lnTo>
                      <a:pt x="16" y="0"/>
                    </a:lnTo>
                    <a:lnTo>
                      <a:pt x="16" y="1076"/>
                    </a:lnTo>
                    <a:lnTo>
                      <a:pt x="8" y="1076"/>
                    </a:lnTo>
                    <a:lnTo>
                      <a:pt x="0" y="1074"/>
                    </a:lnTo>
                  </a:path>
                </a:pathLst>
              </a:custGeom>
              <a:solidFill>
                <a:srgbClr val="006633"/>
              </a:solidFill>
              <a:ln w="9525" cap="rnd">
                <a:noFill/>
                <a:round/>
                <a:headEnd/>
                <a:tailEnd/>
              </a:ln>
            </p:spPr>
            <p:txBody>
              <a:bodyPr/>
              <a:lstStyle/>
              <a:p>
                <a:endParaRPr lang="es-ES"/>
              </a:p>
            </p:txBody>
          </p:sp>
          <p:sp>
            <p:nvSpPr>
              <p:cNvPr id="573" name="Freeform 568"/>
              <p:cNvSpPr>
                <a:spLocks noChangeAspect="1"/>
              </p:cNvSpPr>
              <p:nvPr/>
            </p:nvSpPr>
            <p:spPr bwMode="auto">
              <a:xfrm>
                <a:off x="3092917" y="5504689"/>
                <a:ext cx="10317" cy="627256"/>
              </a:xfrm>
              <a:custGeom>
                <a:avLst/>
                <a:gdLst>
                  <a:gd name="T0" fmla="*/ 0 w 17"/>
                  <a:gd name="T1" fmla="*/ 1076 h 1080"/>
                  <a:gd name="T2" fmla="*/ 0 w 17"/>
                  <a:gd name="T3" fmla="*/ 0 h 1080"/>
                  <a:gd name="T4" fmla="*/ 16 w 17"/>
                  <a:gd name="T5" fmla="*/ 0 h 1080"/>
                  <a:gd name="T6" fmla="*/ 16 w 17"/>
                  <a:gd name="T7" fmla="*/ 1079 h 1080"/>
                  <a:gd name="T8" fmla="*/ 8 w 17"/>
                  <a:gd name="T9" fmla="*/ 1077 h 1080"/>
                  <a:gd name="T10" fmla="*/ 8 w 17"/>
                  <a:gd name="T11" fmla="*/ 1077 h 1080"/>
                  <a:gd name="T12" fmla="*/ 8 w 17"/>
                  <a:gd name="T13" fmla="*/ 1077 h 1080"/>
                  <a:gd name="T14" fmla="*/ 8 w 17"/>
                  <a:gd name="T15" fmla="*/ 1077 h 1080"/>
                  <a:gd name="T16" fmla="*/ 8 w 17"/>
                  <a:gd name="T17" fmla="*/ 1077 h 1080"/>
                  <a:gd name="T18" fmla="*/ 0 w 17"/>
                  <a:gd name="T19" fmla="*/ 1077 h 1080"/>
                  <a:gd name="T20" fmla="*/ 0 w 17"/>
                  <a:gd name="T21" fmla="*/ 1077 h 1080"/>
                  <a:gd name="T22" fmla="*/ 0 w 17"/>
                  <a:gd name="T23" fmla="*/ 1076 h 10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0"/>
                  <a:gd name="T38" fmla="*/ 17 w 17"/>
                  <a:gd name="T39" fmla="*/ 1080 h 10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0">
                    <a:moveTo>
                      <a:pt x="0" y="1076"/>
                    </a:moveTo>
                    <a:lnTo>
                      <a:pt x="0" y="0"/>
                    </a:lnTo>
                    <a:lnTo>
                      <a:pt x="16" y="0"/>
                    </a:lnTo>
                    <a:lnTo>
                      <a:pt x="16" y="1079"/>
                    </a:lnTo>
                    <a:lnTo>
                      <a:pt x="8" y="1077"/>
                    </a:lnTo>
                    <a:lnTo>
                      <a:pt x="0" y="1077"/>
                    </a:lnTo>
                    <a:lnTo>
                      <a:pt x="0" y="1076"/>
                    </a:lnTo>
                  </a:path>
                </a:pathLst>
              </a:custGeom>
              <a:solidFill>
                <a:srgbClr val="006633"/>
              </a:solidFill>
              <a:ln w="9525" cap="rnd">
                <a:noFill/>
                <a:round/>
                <a:headEnd/>
                <a:tailEnd/>
              </a:ln>
            </p:spPr>
            <p:txBody>
              <a:bodyPr/>
              <a:lstStyle/>
              <a:p>
                <a:endParaRPr lang="es-ES"/>
              </a:p>
            </p:txBody>
          </p:sp>
          <p:sp>
            <p:nvSpPr>
              <p:cNvPr id="574" name="Freeform 569"/>
              <p:cNvSpPr>
                <a:spLocks noChangeAspect="1"/>
              </p:cNvSpPr>
              <p:nvPr/>
            </p:nvSpPr>
            <p:spPr bwMode="auto">
              <a:xfrm>
                <a:off x="3095345" y="5504689"/>
                <a:ext cx="10317" cy="628418"/>
              </a:xfrm>
              <a:custGeom>
                <a:avLst/>
                <a:gdLst>
                  <a:gd name="T0" fmla="*/ 0 w 17"/>
                  <a:gd name="T1" fmla="*/ 1079 h 1082"/>
                  <a:gd name="T2" fmla="*/ 0 w 17"/>
                  <a:gd name="T3" fmla="*/ 0 h 1082"/>
                  <a:gd name="T4" fmla="*/ 16 w 17"/>
                  <a:gd name="T5" fmla="*/ 0 h 1082"/>
                  <a:gd name="T6" fmla="*/ 16 w 17"/>
                  <a:gd name="T7" fmla="*/ 1081 h 1082"/>
                  <a:gd name="T8" fmla="*/ 16 w 17"/>
                  <a:gd name="T9" fmla="*/ 1081 h 1082"/>
                  <a:gd name="T10" fmla="*/ 16 w 17"/>
                  <a:gd name="T11" fmla="*/ 1079 h 1082"/>
                  <a:gd name="T12" fmla="*/ 16 w 17"/>
                  <a:gd name="T13" fmla="*/ 1079 h 1082"/>
                  <a:gd name="T14" fmla="*/ 0 w 17"/>
                  <a:gd name="T15" fmla="*/ 1079 h 1082"/>
                  <a:gd name="T16" fmla="*/ 0 w 17"/>
                  <a:gd name="T17" fmla="*/ 1079 h 1082"/>
                  <a:gd name="T18" fmla="*/ 0 w 17"/>
                  <a:gd name="T19" fmla="*/ 1079 h 1082"/>
                  <a:gd name="T20" fmla="*/ 0 w 17"/>
                  <a:gd name="T21" fmla="*/ 1079 h 1082"/>
                  <a:gd name="T22" fmla="*/ 0 w 17"/>
                  <a:gd name="T23" fmla="*/ 1079 h 10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2"/>
                  <a:gd name="T38" fmla="*/ 17 w 17"/>
                  <a:gd name="T39" fmla="*/ 1082 h 10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2">
                    <a:moveTo>
                      <a:pt x="0" y="1079"/>
                    </a:moveTo>
                    <a:lnTo>
                      <a:pt x="0" y="0"/>
                    </a:lnTo>
                    <a:lnTo>
                      <a:pt x="16" y="0"/>
                    </a:lnTo>
                    <a:lnTo>
                      <a:pt x="16" y="1081"/>
                    </a:lnTo>
                    <a:lnTo>
                      <a:pt x="16" y="1079"/>
                    </a:lnTo>
                    <a:lnTo>
                      <a:pt x="0" y="1079"/>
                    </a:lnTo>
                  </a:path>
                </a:pathLst>
              </a:custGeom>
              <a:solidFill>
                <a:srgbClr val="006633"/>
              </a:solidFill>
              <a:ln w="9525" cap="rnd">
                <a:noFill/>
                <a:round/>
                <a:headEnd/>
                <a:tailEnd/>
              </a:ln>
            </p:spPr>
            <p:txBody>
              <a:bodyPr/>
              <a:lstStyle/>
              <a:p>
                <a:endParaRPr lang="es-ES"/>
              </a:p>
            </p:txBody>
          </p:sp>
          <p:sp>
            <p:nvSpPr>
              <p:cNvPr id="575" name="Freeform 570"/>
              <p:cNvSpPr>
                <a:spLocks noChangeAspect="1"/>
              </p:cNvSpPr>
              <p:nvPr/>
            </p:nvSpPr>
            <p:spPr bwMode="auto">
              <a:xfrm>
                <a:off x="3096558" y="5504689"/>
                <a:ext cx="10317" cy="629579"/>
              </a:xfrm>
              <a:custGeom>
                <a:avLst/>
                <a:gdLst>
                  <a:gd name="T0" fmla="*/ 0 w 17"/>
                  <a:gd name="T1" fmla="*/ 1081 h 1084"/>
                  <a:gd name="T2" fmla="*/ 0 w 17"/>
                  <a:gd name="T3" fmla="*/ 0 h 1084"/>
                  <a:gd name="T4" fmla="*/ 16 w 17"/>
                  <a:gd name="T5" fmla="*/ 0 h 1084"/>
                  <a:gd name="T6" fmla="*/ 16 w 17"/>
                  <a:gd name="T7" fmla="*/ 1083 h 1084"/>
                  <a:gd name="T8" fmla="*/ 16 w 17"/>
                  <a:gd name="T9" fmla="*/ 1083 h 1084"/>
                  <a:gd name="T10" fmla="*/ 16 w 17"/>
                  <a:gd name="T11" fmla="*/ 1083 h 1084"/>
                  <a:gd name="T12" fmla="*/ 10 w 17"/>
                  <a:gd name="T13" fmla="*/ 1081 h 1084"/>
                  <a:gd name="T14" fmla="*/ 10 w 17"/>
                  <a:gd name="T15" fmla="*/ 1081 h 1084"/>
                  <a:gd name="T16" fmla="*/ 10 w 17"/>
                  <a:gd name="T17" fmla="*/ 1081 h 1084"/>
                  <a:gd name="T18" fmla="*/ 10 w 17"/>
                  <a:gd name="T19" fmla="*/ 1081 h 1084"/>
                  <a:gd name="T20" fmla="*/ 10 w 17"/>
                  <a:gd name="T21" fmla="*/ 1081 h 1084"/>
                  <a:gd name="T22" fmla="*/ 0 w 17"/>
                  <a:gd name="T23" fmla="*/ 1081 h 10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4"/>
                  <a:gd name="T38" fmla="*/ 17 w 17"/>
                  <a:gd name="T39" fmla="*/ 1084 h 10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4">
                    <a:moveTo>
                      <a:pt x="0" y="1081"/>
                    </a:moveTo>
                    <a:lnTo>
                      <a:pt x="0" y="0"/>
                    </a:lnTo>
                    <a:lnTo>
                      <a:pt x="16" y="0"/>
                    </a:lnTo>
                    <a:lnTo>
                      <a:pt x="16" y="1083"/>
                    </a:lnTo>
                    <a:lnTo>
                      <a:pt x="10" y="1081"/>
                    </a:lnTo>
                    <a:lnTo>
                      <a:pt x="0" y="1081"/>
                    </a:lnTo>
                  </a:path>
                </a:pathLst>
              </a:custGeom>
              <a:solidFill>
                <a:srgbClr val="006633"/>
              </a:solidFill>
              <a:ln w="9525" cap="rnd">
                <a:noFill/>
                <a:round/>
                <a:headEnd/>
                <a:tailEnd/>
              </a:ln>
            </p:spPr>
            <p:txBody>
              <a:bodyPr/>
              <a:lstStyle/>
              <a:p>
                <a:endParaRPr lang="es-ES"/>
              </a:p>
            </p:txBody>
          </p:sp>
          <p:sp>
            <p:nvSpPr>
              <p:cNvPr id="576" name="Freeform 571"/>
              <p:cNvSpPr>
                <a:spLocks noChangeAspect="1"/>
              </p:cNvSpPr>
              <p:nvPr/>
            </p:nvSpPr>
            <p:spPr bwMode="auto">
              <a:xfrm>
                <a:off x="3098379" y="5504689"/>
                <a:ext cx="10317" cy="630741"/>
              </a:xfrm>
              <a:custGeom>
                <a:avLst/>
                <a:gdLst>
                  <a:gd name="T0" fmla="*/ 0 w 17"/>
                  <a:gd name="T1" fmla="*/ 1083 h 1086"/>
                  <a:gd name="T2" fmla="*/ 0 w 17"/>
                  <a:gd name="T3" fmla="*/ 0 h 1086"/>
                  <a:gd name="T4" fmla="*/ 16 w 17"/>
                  <a:gd name="T5" fmla="*/ 0 h 1086"/>
                  <a:gd name="T6" fmla="*/ 16 w 17"/>
                  <a:gd name="T7" fmla="*/ 1085 h 1086"/>
                  <a:gd name="T8" fmla="*/ 8 w 17"/>
                  <a:gd name="T9" fmla="*/ 1085 h 1086"/>
                  <a:gd name="T10" fmla="*/ 8 w 17"/>
                  <a:gd name="T11" fmla="*/ 1085 h 1086"/>
                  <a:gd name="T12" fmla="*/ 8 w 17"/>
                  <a:gd name="T13" fmla="*/ 1085 h 1086"/>
                  <a:gd name="T14" fmla="*/ 8 w 17"/>
                  <a:gd name="T15" fmla="*/ 1083 h 1086"/>
                  <a:gd name="T16" fmla="*/ 8 w 17"/>
                  <a:gd name="T17" fmla="*/ 1083 h 1086"/>
                  <a:gd name="T18" fmla="*/ 0 w 17"/>
                  <a:gd name="T19" fmla="*/ 1083 h 1086"/>
                  <a:gd name="T20" fmla="*/ 0 w 17"/>
                  <a:gd name="T21" fmla="*/ 1083 h 1086"/>
                  <a:gd name="T22" fmla="*/ 0 w 17"/>
                  <a:gd name="T23" fmla="*/ 1083 h 10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6"/>
                  <a:gd name="T38" fmla="*/ 17 w 17"/>
                  <a:gd name="T39" fmla="*/ 1086 h 10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6">
                    <a:moveTo>
                      <a:pt x="0" y="1083"/>
                    </a:moveTo>
                    <a:lnTo>
                      <a:pt x="0" y="0"/>
                    </a:lnTo>
                    <a:lnTo>
                      <a:pt x="16" y="0"/>
                    </a:lnTo>
                    <a:lnTo>
                      <a:pt x="16" y="1085"/>
                    </a:lnTo>
                    <a:lnTo>
                      <a:pt x="8" y="1085"/>
                    </a:lnTo>
                    <a:lnTo>
                      <a:pt x="8" y="1083"/>
                    </a:lnTo>
                    <a:lnTo>
                      <a:pt x="0" y="1083"/>
                    </a:lnTo>
                  </a:path>
                </a:pathLst>
              </a:custGeom>
              <a:solidFill>
                <a:srgbClr val="006633"/>
              </a:solidFill>
              <a:ln w="9525" cap="rnd">
                <a:noFill/>
                <a:round/>
                <a:headEnd/>
                <a:tailEnd/>
              </a:ln>
            </p:spPr>
            <p:txBody>
              <a:bodyPr/>
              <a:lstStyle/>
              <a:p>
                <a:endParaRPr lang="es-ES"/>
              </a:p>
            </p:txBody>
          </p:sp>
          <p:sp>
            <p:nvSpPr>
              <p:cNvPr id="577" name="Freeform 572"/>
              <p:cNvSpPr>
                <a:spLocks noChangeAspect="1"/>
              </p:cNvSpPr>
              <p:nvPr/>
            </p:nvSpPr>
            <p:spPr bwMode="auto">
              <a:xfrm>
                <a:off x="3100807" y="5504689"/>
                <a:ext cx="10317" cy="631902"/>
              </a:xfrm>
              <a:custGeom>
                <a:avLst/>
                <a:gdLst>
                  <a:gd name="T0" fmla="*/ 0 w 17"/>
                  <a:gd name="T1" fmla="*/ 1085 h 1088"/>
                  <a:gd name="T2" fmla="*/ 0 w 17"/>
                  <a:gd name="T3" fmla="*/ 0 h 1088"/>
                  <a:gd name="T4" fmla="*/ 16 w 17"/>
                  <a:gd name="T5" fmla="*/ 0 h 1088"/>
                  <a:gd name="T6" fmla="*/ 16 w 17"/>
                  <a:gd name="T7" fmla="*/ 1087 h 1088"/>
                  <a:gd name="T8" fmla="*/ 16 w 17"/>
                  <a:gd name="T9" fmla="*/ 1087 h 1088"/>
                  <a:gd name="T10" fmla="*/ 16 w 17"/>
                  <a:gd name="T11" fmla="*/ 1087 h 1088"/>
                  <a:gd name="T12" fmla="*/ 16 w 17"/>
                  <a:gd name="T13" fmla="*/ 1087 h 1088"/>
                  <a:gd name="T14" fmla="*/ 16 w 17"/>
                  <a:gd name="T15" fmla="*/ 1087 h 1088"/>
                  <a:gd name="T16" fmla="*/ 0 w 17"/>
                  <a:gd name="T17" fmla="*/ 1085 h 1088"/>
                  <a:gd name="T18" fmla="*/ 0 w 17"/>
                  <a:gd name="T19" fmla="*/ 1085 h 1088"/>
                  <a:gd name="T20" fmla="*/ 0 w 17"/>
                  <a:gd name="T21" fmla="*/ 1085 h 1088"/>
                  <a:gd name="T22" fmla="*/ 0 w 17"/>
                  <a:gd name="T23" fmla="*/ 1085 h 10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8"/>
                  <a:gd name="T38" fmla="*/ 17 w 17"/>
                  <a:gd name="T39" fmla="*/ 1088 h 10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8">
                    <a:moveTo>
                      <a:pt x="0" y="1085"/>
                    </a:moveTo>
                    <a:lnTo>
                      <a:pt x="0" y="0"/>
                    </a:lnTo>
                    <a:lnTo>
                      <a:pt x="16" y="0"/>
                    </a:lnTo>
                    <a:lnTo>
                      <a:pt x="16" y="1087"/>
                    </a:lnTo>
                    <a:lnTo>
                      <a:pt x="0" y="1085"/>
                    </a:lnTo>
                  </a:path>
                </a:pathLst>
              </a:custGeom>
              <a:solidFill>
                <a:srgbClr val="006633"/>
              </a:solidFill>
              <a:ln w="9525" cap="rnd">
                <a:noFill/>
                <a:round/>
                <a:headEnd/>
                <a:tailEnd/>
              </a:ln>
            </p:spPr>
            <p:txBody>
              <a:bodyPr/>
              <a:lstStyle/>
              <a:p>
                <a:endParaRPr lang="es-ES"/>
              </a:p>
            </p:txBody>
          </p:sp>
          <p:sp>
            <p:nvSpPr>
              <p:cNvPr id="578" name="Freeform 573"/>
              <p:cNvSpPr>
                <a:spLocks noChangeAspect="1"/>
              </p:cNvSpPr>
              <p:nvPr/>
            </p:nvSpPr>
            <p:spPr bwMode="auto">
              <a:xfrm>
                <a:off x="3102020" y="5504689"/>
                <a:ext cx="10317" cy="633064"/>
              </a:xfrm>
              <a:custGeom>
                <a:avLst/>
                <a:gdLst>
                  <a:gd name="T0" fmla="*/ 0 w 17"/>
                  <a:gd name="T1" fmla="*/ 1087 h 1090"/>
                  <a:gd name="T2" fmla="*/ 0 w 17"/>
                  <a:gd name="T3" fmla="*/ 0 h 1090"/>
                  <a:gd name="T4" fmla="*/ 16 w 17"/>
                  <a:gd name="T5" fmla="*/ 0 h 1090"/>
                  <a:gd name="T6" fmla="*/ 16 w 17"/>
                  <a:gd name="T7" fmla="*/ 1089 h 1090"/>
                  <a:gd name="T8" fmla="*/ 16 w 17"/>
                  <a:gd name="T9" fmla="*/ 1089 h 1090"/>
                  <a:gd name="T10" fmla="*/ 16 w 17"/>
                  <a:gd name="T11" fmla="*/ 1089 h 1090"/>
                  <a:gd name="T12" fmla="*/ 8 w 17"/>
                  <a:gd name="T13" fmla="*/ 1089 h 1090"/>
                  <a:gd name="T14" fmla="*/ 8 w 17"/>
                  <a:gd name="T15" fmla="*/ 1089 h 1090"/>
                  <a:gd name="T16" fmla="*/ 8 w 17"/>
                  <a:gd name="T17" fmla="*/ 1089 h 1090"/>
                  <a:gd name="T18" fmla="*/ 8 w 17"/>
                  <a:gd name="T19" fmla="*/ 1087 h 1090"/>
                  <a:gd name="T20" fmla="*/ 8 w 17"/>
                  <a:gd name="T21" fmla="*/ 1087 h 1090"/>
                  <a:gd name="T22" fmla="*/ 0 w 17"/>
                  <a:gd name="T23" fmla="*/ 1087 h 10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0"/>
                  <a:gd name="T38" fmla="*/ 17 w 17"/>
                  <a:gd name="T39" fmla="*/ 1090 h 10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0">
                    <a:moveTo>
                      <a:pt x="0" y="1087"/>
                    </a:moveTo>
                    <a:lnTo>
                      <a:pt x="0" y="0"/>
                    </a:lnTo>
                    <a:lnTo>
                      <a:pt x="16" y="0"/>
                    </a:lnTo>
                    <a:lnTo>
                      <a:pt x="16" y="1089"/>
                    </a:lnTo>
                    <a:lnTo>
                      <a:pt x="8" y="1089"/>
                    </a:lnTo>
                    <a:lnTo>
                      <a:pt x="8" y="1087"/>
                    </a:lnTo>
                    <a:lnTo>
                      <a:pt x="0" y="1087"/>
                    </a:lnTo>
                  </a:path>
                </a:pathLst>
              </a:custGeom>
              <a:solidFill>
                <a:srgbClr val="006633"/>
              </a:solidFill>
              <a:ln w="9525" cap="rnd">
                <a:noFill/>
                <a:round/>
                <a:headEnd/>
                <a:tailEnd/>
              </a:ln>
            </p:spPr>
            <p:txBody>
              <a:bodyPr/>
              <a:lstStyle/>
              <a:p>
                <a:endParaRPr lang="es-ES"/>
              </a:p>
            </p:txBody>
          </p:sp>
          <p:sp>
            <p:nvSpPr>
              <p:cNvPr id="579" name="Freeform 574"/>
              <p:cNvSpPr>
                <a:spLocks noChangeAspect="1"/>
              </p:cNvSpPr>
              <p:nvPr/>
            </p:nvSpPr>
            <p:spPr bwMode="auto">
              <a:xfrm>
                <a:off x="3104448" y="5504689"/>
                <a:ext cx="10317" cy="634225"/>
              </a:xfrm>
              <a:custGeom>
                <a:avLst/>
                <a:gdLst>
                  <a:gd name="T0" fmla="*/ 0 w 17"/>
                  <a:gd name="T1" fmla="*/ 1089 h 1092"/>
                  <a:gd name="T2" fmla="*/ 0 w 17"/>
                  <a:gd name="T3" fmla="*/ 0 h 1092"/>
                  <a:gd name="T4" fmla="*/ 16 w 17"/>
                  <a:gd name="T5" fmla="*/ 0 h 1092"/>
                  <a:gd name="T6" fmla="*/ 16 w 17"/>
                  <a:gd name="T7" fmla="*/ 1091 h 1092"/>
                  <a:gd name="T8" fmla="*/ 16 w 17"/>
                  <a:gd name="T9" fmla="*/ 1091 h 1092"/>
                  <a:gd name="T10" fmla="*/ 8 w 17"/>
                  <a:gd name="T11" fmla="*/ 1091 h 1092"/>
                  <a:gd name="T12" fmla="*/ 8 w 17"/>
                  <a:gd name="T13" fmla="*/ 1091 h 1092"/>
                  <a:gd name="T14" fmla="*/ 8 w 17"/>
                  <a:gd name="T15" fmla="*/ 1091 h 1092"/>
                  <a:gd name="T16" fmla="*/ 8 w 17"/>
                  <a:gd name="T17" fmla="*/ 1091 h 1092"/>
                  <a:gd name="T18" fmla="*/ 8 w 17"/>
                  <a:gd name="T19" fmla="*/ 1089 h 1092"/>
                  <a:gd name="T20" fmla="*/ 0 w 17"/>
                  <a:gd name="T21" fmla="*/ 1089 h 1092"/>
                  <a:gd name="T22" fmla="*/ 0 w 17"/>
                  <a:gd name="T23" fmla="*/ 1089 h 10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2"/>
                  <a:gd name="T38" fmla="*/ 17 w 17"/>
                  <a:gd name="T39" fmla="*/ 1092 h 10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2">
                    <a:moveTo>
                      <a:pt x="0" y="1089"/>
                    </a:moveTo>
                    <a:lnTo>
                      <a:pt x="0" y="0"/>
                    </a:lnTo>
                    <a:lnTo>
                      <a:pt x="16" y="0"/>
                    </a:lnTo>
                    <a:lnTo>
                      <a:pt x="16" y="1091"/>
                    </a:lnTo>
                    <a:lnTo>
                      <a:pt x="8" y="1091"/>
                    </a:lnTo>
                    <a:lnTo>
                      <a:pt x="8" y="1089"/>
                    </a:lnTo>
                    <a:lnTo>
                      <a:pt x="0" y="1089"/>
                    </a:lnTo>
                  </a:path>
                </a:pathLst>
              </a:custGeom>
              <a:solidFill>
                <a:srgbClr val="006633"/>
              </a:solidFill>
              <a:ln w="9525" cap="rnd">
                <a:noFill/>
                <a:round/>
                <a:headEnd/>
                <a:tailEnd/>
              </a:ln>
            </p:spPr>
            <p:txBody>
              <a:bodyPr/>
              <a:lstStyle/>
              <a:p>
                <a:endParaRPr lang="es-ES"/>
              </a:p>
            </p:txBody>
          </p:sp>
          <p:sp>
            <p:nvSpPr>
              <p:cNvPr id="580" name="Freeform 575"/>
              <p:cNvSpPr>
                <a:spLocks noChangeAspect="1"/>
              </p:cNvSpPr>
              <p:nvPr/>
            </p:nvSpPr>
            <p:spPr bwMode="auto">
              <a:xfrm>
                <a:off x="3106876" y="5504689"/>
                <a:ext cx="10317" cy="635387"/>
              </a:xfrm>
              <a:custGeom>
                <a:avLst/>
                <a:gdLst>
                  <a:gd name="T0" fmla="*/ 0 w 17"/>
                  <a:gd name="T1" fmla="*/ 1091 h 1094"/>
                  <a:gd name="T2" fmla="*/ 0 w 17"/>
                  <a:gd name="T3" fmla="*/ 0 h 1094"/>
                  <a:gd name="T4" fmla="*/ 16 w 17"/>
                  <a:gd name="T5" fmla="*/ 0 h 1094"/>
                  <a:gd name="T6" fmla="*/ 16 w 17"/>
                  <a:gd name="T7" fmla="*/ 1093 h 1094"/>
                  <a:gd name="T8" fmla="*/ 16 w 17"/>
                  <a:gd name="T9" fmla="*/ 1093 h 1094"/>
                  <a:gd name="T10" fmla="*/ 16 w 17"/>
                  <a:gd name="T11" fmla="*/ 1093 h 1094"/>
                  <a:gd name="T12" fmla="*/ 16 w 17"/>
                  <a:gd name="T13" fmla="*/ 1093 h 1094"/>
                  <a:gd name="T14" fmla="*/ 16 w 17"/>
                  <a:gd name="T15" fmla="*/ 1093 h 1094"/>
                  <a:gd name="T16" fmla="*/ 0 w 17"/>
                  <a:gd name="T17" fmla="*/ 1093 h 1094"/>
                  <a:gd name="T18" fmla="*/ 0 w 17"/>
                  <a:gd name="T19" fmla="*/ 1091 h 1094"/>
                  <a:gd name="T20" fmla="*/ 0 w 17"/>
                  <a:gd name="T21" fmla="*/ 1091 h 1094"/>
                  <a:gd name="T22" fmla="*/ 0 w 17"/>
                  <a:gd name="T23" fmla="*/ 1091 h 10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4"/>
                  <a:gd name="T38" fmla="*/ 17 w 17"/>
                  <a:gd name="T39" fmla="*/ 1094 h 10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4">
                    <a:moveTo>
                      <a:pt x="0" y="1091"/>
                    </a:moveTo>
                    <a:lnTo>
                      <a:pt x="0" y="0"/>
                    </a:lnTo>
                    <a:lnTo>
                      <a:pt x="16" y="0"/>
                    </a:lnTo>
                    <a:lnTo>
                      <a:pt x="16" y="1093"/>
                    </a:lnTo>
                    <a:lnTo>
                      <a:pt x="0" y="1093"/>
                    </a:lnTo>
                    <a:lnTo>
                      <a:pt x="0" y="1091"/>
                    </a:lnTo>
                  </a:path>
                </a:pathLst>
              </a:custGeom>
              <a:solidFill>
                <a:srgbClr val="006633"/>
              </a:solidFill>
              <a:ln w="9525" cap="rnd">
                <a:noFill/>
                <a:round/>
                <a:headEnd/>
                <a:tailEnd/>
              </a:ln>
            </p:spPr>
            <p:txBody>
              <a:bodyPr/>
              <a:lstStyle/>
              <a:p>
                <a:endParaRPr lang="es-ES"/>
              </a:p>
            </p:txBody>
          </p:sp>
          <p:sp>
            <p:nvSpPr>
              <p:cNvPr id="581" name="Freeform 576"/>
              <p:cNvSpPr>
                <a:spLocks noChangeAspect="1"/>
              </p:cNvSpPr>
              <p:nvPr/>
            </p:nvSpPr>
            <p:spPr bwMode="auto">
              <a:xfrm>
                <a:off x="3108089" y="5504689"/>
                <a:ext cx="10317" cy="636549"/>
              </a:xfrm>
              <a:custGeom>
                <a:avLst/>
                <a:gdLst>
                  <a:gd name="T0" fmla="*/ 0 w 17"/>
                  <a:gd name="T1" fmla="*/ 1093 h 1096"/>
                  <a:gd name="T2" fmla="*/ 0 w 17"/>
                  <a:gd name="T3" fmla="*/ 0 h 1096"/>
                  <a:gd name="T4" fmla="*/ 16 w 17"/>
                  <a:gd name="T5" fmla="*/ 0 h 1096"/>
                  <a:gd name="T6" fmla="*/ 16 w 17"/>
                  <a:gd name="T7" fmla="*/ 1095 h 1096"/>
                  <a:gd name="T8" fmla="*/ 16 w 17"/>
                  <a:gd name="T9" fmla="*/ 1095 h 1096"/>
                  <a:gd name="T10" fmla="*/ 16 w 17"/>
                  <a:gd name="T11" fmla="*/ 1095 h 1096"/>
                  <a:gd name="T12" fmla="*/ 16 w 17"/>
                  <a:gd name="T13" fmla="*/ 1095 h 1096"/>
                  <a:gd name="T14" fmla="*/ 8 w 17"/>
                  <a:gd name="T15" fmla="*/ 1095 h 1096"/>
                  <a:gd name="T16" fmla="*/ 8 w 17"/>
                  <a:gd name="T17" fmla="*/ 1095 h 1096"/>
                  <a:gd name="T18" fmla="*/ 8 w 17"/>
                  <a:gd name="T19" fmla="*/ 1093 h 1096"/>
                  <a:gd name="T20" fmla="*/ 8 w 17"/>
                  <a:gd name="T21" fmla="*/ 1093 h 1096"/>
                  <a:gd name="T22" fmla="*/ 0 w 17"/>
                  <a:gd name="T23" fmla="*/ 1093 h 10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6"/>
                  <a:gd name="T38" fmla="*/ 17 w 17"/>
                  <a:gd name="T39" fmla="*/ 1096 h 10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6">
                    <a:moveTo>
                      <a:pt x="0" y="1093"/>
                    </a:moveTo>
                    <a:lnTo>
                      <a:pt x="0" y="0"/>
                    </a:lnTo>
                    <a:lnTo>
                      <a:pt x="16" y="0"/>
                    </a:lnTo>
                    <a:lnTo>
                      <a:pt x="16" y="1095"/>
                    </a:lnTo>
                    <a:lnTo>
                      <a:pt x="8" y="1095"/>
                    </a:lnTo>
                    <a:lnTo>
                      <a:pt x="8" y="1093"/>
                    </a:lnTo>
                    <a:lnTo>
                      <a:pt x="0" y="1093"/>
                    </a:lnTo>
                  </a:path>
                </a:pathLst>
              </a:custGeom>
              <a:solidFill>
                <a:srgbClr val="006633"/>
              </a:solidFill>
              <a:ln w="9525" cap="rnd">
                <a:noFill/>
                <a:round/>
                <a:headEnd/>
                <a:tailEnd/>
              </a:ln>
            </p:spPr>
            <p:txBody>
              <a:bodyPr/>
              <a:lstStyle/>
              <a:p>
                <a:endParaRPr lang="es-ES"/>
              </a:p>
            </p:txBody>
          </p:sp>
          <p:sp>
            <p:nvSpPr>
              <p:cNvPr id="582" name="Freeform 577"/>
              <p:cNvSpPr>
                <a:spLocks noChangeAspect="1"/>
              </p:cNvSpPr>
              <p:nvPr/>
            </p:nvSpPr>
            <p:spPr bwMode="auto">
              <a:xfrm>
                <a:off x="3110517" y="5504689"/>
                <a:ext cx="10317" cy="637710"/>
              </a:xfrm>
              <a:custGeom>
                <a:avLst/>
                <a:gdLst>
                  <a:gd name="T0" fmla="*/ 0 w 17"/>
                  <a:gd name="T1" fmla="*/ 1095 h 1098"/>
                  <a:gd name="T2" fmla="*/ 0 w 17"/>
                  <a:gd name="T3" fmla="*/ 0 h 1098"/>
                  <a:gd name="T4" fmla="*/ 16 w 17"/>
                  <a:gd name="T5" fmla="*/ 0 h 1098"/>
                  <a:gd name="T6" fmla="*/ 16 w 17"/>
                  <a:gd name="T7" fmla="*/ 1097 h 1098"/>
                  <a:gd name="T8" fmla="*/ 16 w 17"/>
                  <a:gd name="T9" fmla="*/ 1097 h 1098"/>
                  <a:gd name="T10" fmla="*/ 5 w 17"/>
                  <a:gd name="T11" fmla="*/ 1097 h 1098"/>
                  <a:gd name="T12" fmla="*/ 5 w 17"/>
                  <a:gd name="T13" fmla="*/ 1097 h 1098"/>
                  <a:gd name="T14" fmla="*/ 5 w 17"/>
                  <a:gd name="T15" fmla="*/ 1097 h 1098"/>
                  <a:gd name="T16" fmla="*/ 5 w 17"/>
                  <a:gd name="T17" fmla="*/ 1097 h 1098"/>
                  <a:gd name="T18" fmla="*/ 5 w 17"/>
                  <a:gd name="T19" fmla="*/ 1095 h 1098"/>
                  <a:gd name="T20" fmla="*/ 0 w 17"/>
                  <a:gd name="T21" fmla="*/ 1095 h 1098"/>
                  <a:gd name="T22" fmla="*/ 0 w 17"/>
                  <a:gd name="T23" fmla="*/ 1095 h 10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8"/>
                  <a:gd name="T38" fmla="*/ 17 w 17"/>
                  <a:gd name="T39" fmla="*/ 1098 h 10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8">
                    <a:moveTo>
                      <a:pt x="0" y="1095"/>
                    </a:moveTo>
                    <a:lnTo>
                      <a:pt x="0" y="0"/>
                    </a:lnTo>
                    <a:lnTo>
                      <a:pt x="16" y="0"/>
                    </a:lnTo>
                    <a:lnTo>
                      <a:pt x="16" y="1097"/>
                    </a:lnTo>
                    <a:lnTo>
                      <a:pt x="5" y="1097"/>
                    </a:lnTo>
                    <a:lnTo>
                      <a:pt x="5" y="1095"/>
                    </a:lnTo>
                    <a:lnTo>
                      <a:pt x="0" y="1095"/>
                    </a:lnTo>
                  </a:path>
                </a:pathLst>
              </a:custGeom>
              <a:solidFill>
                <a:srgbClr val="006633"/>
              </a:solidFill>
              <a:ln w="9525" cap="rnd">
                <a:noFill/>
                <a:round/>
                <a:headEnd/>
                <a:tailEnd/>
              </a:ln>
            </p:spPr>
            <p:txBody>
              <a:bodyPr/>
              <a:lstStyle/>
              <a:p>
                <a:endParaRPr lang="es-ES"/>
              </a:p>
            </p:txBody>
          </p:sp>
          <p:sp>
            <p:nvSpPr>
              <p:cNvPr id="583" name="Freeform 578"/>
              <p:cNvSpPr>
                <a:spLocks noChangeAspect="1"/>
              </p:cNvSpPr>
              <p:nvPr/>
            </p:nvSpPr>
            <p:spPr bwMode="auto">
              <a:xfrm>
                <a:off x="3112338" y="5504689"/>
                <a:ext cx="10317" cy="638872"/>
              </a:xfrm>
              <a:custGeom>
                <a:avLst/>
                <a:gdLst>
                  <a:gd name="T0" fmla="*/ 0 w 17"/>
                  <a:gd name="T1" fmla="*/ 1097 h 1100"/>
                  <a:gd name="T2" fmla="*/ 0 w 17"/>
                  <a:gd name="T3" fmla="*/ 0 h 1100"/>
                  <a:gd name="T4" fmla="*/ 16 w 17"/>
                  <a:gd name="T5" fmla="*/ 0 h 1100"/>
                  <a:gd name="T6" fmla="*/ 16 w 17"/>
                  <a:gd name="T7" fmla="*/ 1099 h 1100"/>
                  <a:gd name="T8" fmla="*/ 8 w 17"/>
                  <a:gd name="T9" fmla="*/ 1099 h 1100"/>
                  <a:gd name="T10" fmla="*/ 8 w 17"/>
                  <a:gd name="T11" fmla="*/ 1099 h 1100"/>
                  <a:gd name="T12" fmla="*/ 8 w 17"/>
                  <a:gd name="T13" fmla="*/ 1099 h 1100"/>
                  <a:gd name="T14" fmla="*/ 8 w 17"/>
                  <a:gd name="T15" fmla="*/ 1099 h 1100"/>
                  <a:gd name="T16" fmla="*/ 0 w 17"/>
                  <a:gd name="T17" fmla="*/ 1099 h 1100"/>
                  <a:gd name="T18" fmla="*/ 0 w 17"/>
                  <a:gd name="T19" fmla="*/ 1097 h 1100"/>
                  <a:gd name="T20" fmla="*/ 0 w 17"/>
                  <a:gd name="T21" fmla="*/ 1097 h 1100"/>
                  <a:gd name="T22" fmla="*/ 0 w 17"/>
                  <a:gd name="T23" fmla="*/ 1097 h 1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0"/>
                  <a:gd name="T38" fmla="*/ 17 w 17"/>
                  <a:gd name="T39" fmla="*/ 1100 h 1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0">
                    <a:moveTo>
                      <a:pt x="0" y="1097"/>
                    </a:moveTo>
                    <a:lnTo>
                      <a:pt x="0" y="0"/>
                    </a:lnTo>
                    <a:lnTo>
                      <a:pt x="16" y="0"/>
                    </a:lnTo>
                    <a:lnTo>
                      <a:pt x="16" y="1099"/>
                    </a:lnTo>
                    <a:lnTo>
                      <a:pt x="8" y="1099"/>
                    </a:lnTo>
                    <a:lnTo>
                      <a:pt x="0" y="1099"/>
                    </a:lnTo>
                    <a:lnTo>
                      <a:pt x="0" y="1097"/>
                    </a:lnTo>
                  </a:path>
                </a:pathLst>
              </a:custGeom>
              <a:solidFill>
                <a:srgbClr val="006633"/>
              </a:solidFill>
              <a:ln w="9525" cap="rnd">
                <a:noFill/>
                <a:round/>
                <a:headEnd/>
                <a:tailEnd/>
              </a:ln>
            </p:spPr>
            <p:txBody>
              <a:bodyPr/>
              <a:lstStyle/>
              <a:p>
                <a:endParaRPr lang="es-ES"/>
              </a:p>
            </p:txBody>
          </p:sp>
          <p:sp>
            <p:nvSpPr>
              <p:cNvPr id="584" name="Freeform 579"/>
              <p:cNvSpPr>
                <a:spLocks noChangeAspect="1"/>
              </p:cNvSpPr>
              <p:nvPr/>
            </p:nvSpPr>
            <p:spPr bwMode="auto">
              <a:xfrm>
                <a:off x="3114765" y="5504689"/>
                <a:ext cx="10317" cy="639453"/>
              </a:xfrm>
              <a:custGeom>
                <a:avLst/>
                <a:gdLst>
                  <a:gd name="T0" fmla="*/ 0 w 17"/>
                  <a:gd name="T1" fmla="*/ 1099 h 1101"/>
                  <a:gd name="T2" fmla="*/ 0 w 17"/>
                  <a:gd name="T3" fmla="*/ 0 h 1101"/>
                  <a:gd name="T4" fmla="*/ 16 w 17"/>
                  <a:gd name="T5" fmla="*/ 0 h 1101"/>
                  <a:gd name="T6" fmla="*/ 16 w 17"/>
                  <a:gd name="T7" fmla="*/ 1100 h 1101"/>
                  <a:gd name="T8" fmla="*/ 16 w 17"/>
                  <a:gd name="T9" fmla="*/ 1100 h 1101"/>
                  <a:gd name="T10" fmla="*/ 16 w 17"/>
                  <a:gd name="T11" fmla="*/ 1100 h 1101"/>
                  <a:gd name="T12" fmla="*/ 16 w 17"/>
                  <a:gd name="T13" fmla="*/ 1100 h 1101"/>
                  <a:gd name="T14" fmla="*/ 0 w 17"/>
                  <a:gd name="T15" fmla="*/ 1100 h 1101"/>
                  <a:gd name="T16" fmla="*/ 0 w 17"/>
                  <a:gd name="T17" fmla="*/ 1100 h 1101"/>
                  <a:gd name="T18" fmla="*/ 0 w 17"/>
                  <a:gd name="T19" fmla="*/ 1099 h 1101"/>
                  <a:gd name="T20" fmla="*/ 0 w 17"/>
                  <a:gd name="T21" fmla="*/ 1099 h 1101"/>
                  <a:gd name="T22" fmla="*/ 0 w 17"/>
                  <a:gd name="T23" fmla="*/ 1099 h 1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1"/>
                  <a:gd name="T38" fmla="*/ 17 w 17"/>
                  <a:gd name="T39" fmla="*/ 1101 h 1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1">
                    <a:moveTo>
                      <a:pt x="0" y="1099"/>
                    </a:moveTo>
                    <a:lnTo>
                      <a:pt x="0" y="0"/>
                    </a:lnTo>
                    <a:lnTo>
                      <a:pt x="16" y="0"/>
                    </a:lnTo>
                    <a:lnTo>
                      <a:pt x="16" y="1100"/>
                    </a:lnTo>
                    <a:lnTo>
                      <a:pt x="0" y="1100"/>
                    </a:lnTo>
                    <a:lnTo>
                      <a:pt x="0" y="1099"/>
                    </a:lnTo>
                  </a:path>
                </a:pathLst>
              </a:custGeom>
              <a:solidFill>
                <a:srgbClr val="006633"/>
              </a:solidFill>
              <a:ln w="9525" cap="rnd">
                <a:noFill/>
                <a:round/>
                <a:headEnd/>
                <a:tailEnd/>
              </a:ln>
            </p:spPr>
            <p:txBody>
              <a:bodyPr/>
              <a:lstStyle/>
              <a:p>
                <a:endParaRPr lang="es-ES"/>
              </a:p>
            </p:txBody>
          </p:sp>
          <p:sp>
            <p:nvSpPr>
              <p:cNvPr id="585" name="Freeform 580"/>
              <p:cNvSpPr>
                <a:spLocks noChangeAspect="1"/>
              </p:cNvSpPr>
              <p:nvPr/>
            </p:nvSpPr>
            <p:spPr bwMode="auto">
              <a:xfrm>
                <a:off x="3115979" y="5504689"/>
                <a:ext cx="10317" cy="640614"/>
              </a:xfrm>
              <a:custGeom>
                <a:avLst/>
                <a:gdLst>
                  <a:gd name="T0" fmla="*/ 0 w 17"/>
                  <a:gd name="T1" fmla="*/ 1100 h 1103"/>
                  <a:gd name="T2" fmla="*/ 0 w 17"/>
                  <a:gd name="T3" fmla="*/ 0 h 1103"/>
                  <a:gd name="T4" fmla="*/ 16 w 17"/>
                  <a:gd name="T5" fmla="*/ 0 h 1103"/>
                  <a:gd name="T6" fmla="*/ 16 w 17"/>
                  <a:gd name="T7" fmla="*/ 1102 h 1103"/>
                  <a:gd name="T8" fmla="*/ 16 w 17"/>
                  <a:gd name="T9" fmla="*/ 1102 h 1103"/>
                  <a:gd name="T10" fmla="*/ 16 w 17"/>
                  <a:gd name="T11" fmla="*/ 1102 h 1103"/>
                  <a:gd name="T12" fmla="*/ 8 w 17"/>
                  <a:gd name="T13" fmla="*/ 1102 h 1103"/>
                  <a:gd name="T14" fmla="*/ 8 w 17"/>
                  <a:gd name="T15" fmla="*/ 1102 h 1103"/>
                  <a:gd name="T16" fmla="*/ 8 w 17"/>
                  <a:gd name="T17" fmla="*/ 1100 h 1103"/>
                  <a:gd name="T18" fmla="*/ 8 w 17"/>
                  <a:gd name="T19" fmla="*/ 1100 h 1103"/>
                  <a:gd name="T20" fmla="*/ 0 w 17"/>
                  <a:gd name="T21" fmla="*/ 1100 h 1103"/>
                  <a:gd name="T22" fmla="*/ 0 w 17"/>
                  <a:gd name="T23" fmla="*/ 1100 h 1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3"/>
                  <a:gd name="T38" fmla="*/ 17 w 17"/>
                  <a:gd name="T39" fmla="*/ 1103 h 1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3">
                    <a:moveTo>
                      <a:pt x="0" y="1100"/>
                    </a:moveTo>
                    <a:lnTo>
                      <a:pt x="0" y="0"/>
                    </a:lnTo>
                    <a:lnTo>
                      <a:pt x="16" y="0"/>
                    </a:lnTo>
                    <a:lnTo>
                      <a:pt x="16" y="1102"/>
                    </a:lnTo>
                    <a:lnTo>
                      <a:pt x="8" y="1102"/>
                    </a:lnTo>
                    <a:lnTo>
                      <a:pt x="8" y="1100"/>
                    </a:lnTo>
                    <a:lnTo>
                      <a:pt x="0" y="1100"/>
                    </a:lnTo>
                  </a:path>
                </a:pathLst>
              </a:custGeom>
              <a:solidFill>
                <a:srgbClr val="006633"/>
              </a:solidFill>
              <a:ln w="9525" cap="rnd">
                <a:noFill/>
                <a:round/>
                <a:headEnd/>
                <a:tailEnd/>
              </a:ln>
            </p:spPr>
            <p:txBody>
              <a:bodyPr/>
              <a:lstStyle/>
              <a:p>
                <a:endParaRPr lang="es-ES"/>
              </a:p>
            </p:txBody>
          </p:sp>
          <p:sp>
            <p:nvSpPr>
              <p:cNvPr id="586" name="Freeform 581"/>
              <p:cNvSpPr>
                <a:spLocks noChangeAspect="1"/>
              </p:cNvSpPr>
              <p:nvPr/>
            </p:nvSpPr>
            <p:spPr bwMode="auto">
              <a:xfrm>
                <a:off x="3118406" y="5504689"/>
                <a:ext cx="10317" cy="641776"/>
              </a:xfrm>
              <a:custGeom>
                <a:avLst/>
                <a:gdLst>
                  <a:gd name="T0" fmla="*/ 0 w 17"/>
                  <a:gd name="T1" fmla="*/ 1102 h 1105"/>
                  <a:gd name="T2" fmla="*/ 0 w 17"/>
                  <a:gd name="T3" fmla="*/ 0 h 1105"/>
                  <a:gd name="T4" fmla="*/ 16 w 17"/>
                  <a:gd name="T5" fmla="*/ 0 h 1105"/>
                  <a:gd name="T6" fmla="*/ 16 w 17"/>
                  <a:gd name="T7" fmla="*/ 1104 h 1105"/>
                  <a:gd name="T8" fmla="*/ 8 w 17"/>
                  <a:gd name="T9" fmla="*/ 1104 h 1105"/>
                  <a:gd name="T10" fmla="*/ 8 w 17"/>
                  <a:gd name="T11" fmla="*/ 1104 h 1105"/>
                  <a:gd name="T12" fmla="*/ 8 w 17"/>
                  <a:gd name="T13" fmla="*/ 1104 h 1105"/>
                  <a:gd name="T14" fmla="*/ 8 w 17"/>
                  <a:gd name="T15" fmla="*/ 1102 h 1105"/>
                  <a:gd name="T16" fmla="*/ 8 w 17"/>
                  <a:gd name="T17" fmla="*/ 1102 h 1105"/>
                  <a:gd name="T18" fmla="*/ 0 w 17"/>
                  <a:gd name="T19" fmla="*/ 1102 h 1105"/>
                  <a:gd name="T20" fmla="*/ 0 w 17"/>
                  <a:gd name="T21" fmla="*/ 1102 h 1105"/>
                  <a:gd name="T22" fmla="*/ 0 w 17"/>
                  <a:gd name="T23" fmla="*/ 1102 h 1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5"/>
                  <a:gd name="T38" fmla="*/ 17 w 17"/>
                  <a:gd name="T39" fmla="*/ 1105 h 1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5">
                    <a:moveTo>
                      <a:pt x="0" y="1102"/>
                    </a:moveTo>
                    <a:lnTo>
                      <a:pt x="0" y="0"/>
                    </a:lnTo>
                    <a:lnTo>
                      <a:pt x="16" y="0"/>
                    </a:lnTo>
                    <a:lnTo>
                      <a:pt x="16" y="1104"/>
                    </a:lnTo>
                    <a:lnTo>
                      <a:pt x="8" y="1104"/>
                    </a:lnTo>
                    <a:lnTo>
                      <a:pt x="8" y="1102"/>
                    </a:lnTo>
                    <a:lnTo>
                      <a:pt x="0" y="1102"/>
                    </a:lnTo>
                  </a:path>
                </a:pathLst>
              </a:custGeom>
              <a:solidFill>
                <a:srgbClr val="006633"/>
              </a:solidFill>
              <a:ln w="9525" cap="rnd">
                <a:noFill/>
                <a:round/>
                <a:headEnd/>
                <a:tailEnd/>
              </a:ln>
            </p:spPr>
            <p:txBody>
              <a:bodyPr/>
              <a:lstStyle/>
              <a:p>
                <a:endParaRPr lang="es-ES"/>
              </a:p>
            </p:txBody>
          </p:sp>
          <p:sp>
            <p:nvSpPr>
              <p:cNvPr id="587" name="Freeform 582"/>
              <p:cNvSpPr>
                <a:spLocks noChangeAspect="1"/>
              </p:cNvSpPr>
              <p:nvPr/>
            </p:nvSpPr>
            <p:spPr bwMode="auto">
              <a:xfrm>
                <a:off x="3120834" y="5504689"/>
                <a:ext cx="10317" cy="642937"/>
              </a:xfrm>
              <a:custGeom>
                <a:avLst/>
                <a:gdLst>
                  <a:gd name="T0" fmla="*/ 0 w 17"/>
                  <a:gd name="T1" fmla="*/ 1104 h 1107"/>
                  <a:gd name="T2" fmla="*/ 0 w 17"/>
                  <a:gd name="T3" fmla="*/ 0 h 1107"/>
                  <a:gd name="T4" fmla="*/ 16 w 17"/>
                  <a:gd name="T5" fmla="*/ 0 h 1107"/>
                  <a:gd name="T6" fmla="*/ 16 w 17"/>
                  <a:gd name="T7" fmla="*/ 1106 h 1107"/>
                  <a:gd name="T8" fmla="*/ 16 w 17"/>
                  <a:gd name="T9" fmla="*/ 1106 h 1107"/>
                  <a:gd name="T10" fmla="*/ 16 w 17"/>
                  <a:gd name="T11" fmla="*/ 1106 h 1107"/>
                  <a:gd name="T12" fmla="*/ 16 w 17"/>
                  <a:gd name="T13" fmla="*/ 1104 h 1107"/>
                  <a:gd name="T14" fmla="*/ 0 w 17"/>
                  <a:gd name="T15" fmla="*/ 1104 h 1107"/>
                  <a:gd name="T16" fmla="*/ 0 w 17"/>
                  <a:gd name="T17" fmla="*/ 1104 h 1107"/>
                  <a:gd name="T18" fmla="*/ 0 w 17"/>
                  <a:gd name="T19" fmla="*/ 1104 h 1107"/>
                  <a:gd name="T20" fmla="*/ 0 w 17"/>
                  <a:gd name="T21" fmla="*/ 1104 h 1107"/>
                  <a:gd name="T22" fmla="*/ 0 w 17"/>
                  <a:gd name="T23" fmla="*/ 1104 h 1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7"/>
                  <a:gd name="T38" fmla="*/ 17 w 17"/>
                  <a:gd name="T39" fmla="*/ 1107 h 1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7">
                    <a:moveTo>
                      <a:pt x="0" y="1104"/>
                    </a:moveTo>
                    <a:lnTo>
                      <a:pt x="0" y="0"/>
                    </a:lnTo>
                    <a:lnTo>
                      <a:pt x="16" y="0"/>
                    </a:lnTo>
                    <a:lnTo>
                      <a:pt x="16" y="1106"/>
                    </a:lnTo>
                    <a:lnTo>
                      <a:pt x="16" y="1104"/>
                    </a:lnTo>
                    <a:lnTo>
                      <a:pt x="0" y="1104"/>
                    </a:lnTo>
                  </a:path>
                </a:pathLst>
              </a:custGeom>
              <a:solidFill>
                <a:srgbClr val="006633"/>
              </a:solidFill>
              <a:ln w="9525" cap="rnd">
                <a:noFill/>
                <a:round/>
                <a:headEnd/>
                <a:tailEnd/>
              </a:ln>
            </p:spPr>
            <p:txBody>
              <a:bodyPr/>
              <a:lstStyle/>
              <a:p>
                <a:endParaRPr lang="es-ES"/>
              </a:p>
            </p:txBody>
          </p:sp>
          <p:sp>
            <p:nvSpPr>
              <p:cNvPr id="588" name="Freeform 583"/>
              <p:cNvSpPr>
                <a:spLocks noChangeAspect="1"/>
              </p:cNvSpPr>
              <p:nvPr/>
            </p:nvSpPr>
            <p:spPr bwMode="auto">
              <a:xfrm>
                <a:off x="3122048" y="5504689"/>
                <a:ext cx="10317" cy="644099"/>
              </a:xfrm>
              <a:custGeom>
                <a:avLst/>
                <a:gdLst>
                  <a:gd name="T0" fmla="*/ 0 w 17"/>
                  <a:gd name="T1" fmla="*/ 1106 h 1109"/>
                  <a:gd name="T2" fmla="*/ 0 w 17"/>
                  <a:gd name="T3" fmla="*/ 0 h 1109"/>
                  <a:gd name="T4" fmla="*/ 16 w 17"/>
                  <a:gd name="T5" fmla="*/ 0 h 1109"/>
                  <a:gd name="T6" fmla="*/ 16 w 17"/>
                  <a:gd name="T7" fmla="*/ 1108 h 1109"/>
                  <a:gd name="T8" fmla="*/ 16 w 17"/>
                  <a:gd name="T9" fmla="*/ 1108 h 1109"/>
                  <a:gd name="T10" fmla="*/ 16 w 17"/>
                  <a:gd name="T11" fmla="*/ 1106 h 1109"/>
                  <a:gd name="T12" fmla="*/ 10 w 17"/>
                  <a:gd name="T13" fmla="*/ 1106 h 1109"/>
                  <a:gd name="T14" fmla="*/ 10 w 17"/>
                  <a:gd name="T15" fmla="*/ 1106 h 1109"/>
                  <a:gd name="T16" fmla="*/ 10 w 17"/>
                  <a:gd name="T17" fmla="*/ 1106 h 1109"/>
                  <a:gd name="T18" fmla="*/ 10 w 17"/>
                  <a:gd name="T19" fmla="*/ 1106 h 1109"/>
                  <a:gd name="T20" fmla="*/ 10 w 17"/>
                  <a:gd name="T21" fmla="*/ 1106 h 1109"/>
                  <a:gd name="T22" fmla="*/ 0 w 17"/>
                  <a:gd name="T23" fmla="*/ 1106 h 1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9"/>
                  <a:gd name="T38" fmla="*/ 17 w 17"/>
                  <a:gd name="T39" fmla="*/ 1109 h 1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9">
                    <a:moveTo>
                      <a:pt x="0" y="1106"/>
                    </a:moveTo>
                    <a:lnTo>
                      <a:pt x="0" y="0"/>
                    </a:lnTo>
                    <a:lnTo>
                      <a:pt x="16" y="0"/>
                    </a:lnTo>
                    <a:lnTo>
                      <a:pt x="16" y="1108"/>
                    </a:lnTo>
                    <a:lnTo>
                      <a:pt x="16" y="1106"/>
                    </a:lnTo>
                    <a:lnTo>
                      <a:pt x="10" y="1106"/>
                    </a:lnTo>
                    <a:lnTo>
                      <a:pt x="0" y="1106"/>
                    </a:lnTo>
                  </a:path>
                </a:pathLst>
              </a:custGeom>
              <a:solidFill>
                <a:srgbClr val="006633"/>
              </a:solidFill>
              <a:ln w="9525" cap="rnd">
                <a:noFill/>
                <a:round/>
                <a:headEnd/>
                <a:tailEnd/>
              </a:ln>
            </p:spPr>
            <p:txBody>
              <a:bodyPr/>
              <a:lstStyle/>
              <a:p>
                <a:endParaRPr lang="es-ES"/>
              </a:p>
            </p:txBody>
          </p:sp>
          <p:sp>
            <p:nvSpPr>
              <p:cNvPr id="589" name="Freeform 584"/>
              <p:cNvSpPr>
                <a:spLocks noChangeAspect="1"/>
              </p:cNvSpPr>
              <p:nvPr/>
            </p:nvSpPr>
            <p:spPr bwMode="auto">
              <a:xfrm>
                <a:off x="3123868" y="5504689"/>
                <a:ext cx="10317" cy="644099"/>
              </a:xfrm>
              <a:custGeom>
                <a:avLst/>
                <a:gdLst>
                  <a:gd name="T0" fmla="*/ 0 w 17"/>
                  <a:gd name="T1" fmla="*/ 1108 h 1109"/>
                  <a:gd name="T2" fmla="*/ 0 w 17"/>
                  <a:gd name="T3" fmla="*/ 0 h 1109"/>
                  <a:gd name="T4" fmla="*/ 16 w 17"/>
                  <a:gd name="T5" fmla="*/ 0 h 1109"/>
                  <a:gd name="T6" fmla="*/ 16 w 17"/>
                  <a:gd name="T7" fmla="*/ 1108 h 1109"/>
                  <a:gd name="T8" fmla="*/ 8 w 17"/>
                  <a:gd name="T9" fmla="*/ 1108 h 1109"/>
                  <a:gd name="T10" fmla="*/ 8 w 17"/>
                  <a:gd name="T11" fmla="*/ 1108 h 1109"/>
                  <a:gd name="T12" fmla="*/ 8 w 17"/>
                  <a:gd name="T13" fmla="*/ 1108 h 1109"/>
                  <a:gd name="T14" fmla="*/ 8 w 17"/>
                  <a:gd name="T15" fmla="*/ 1108 h 1109"/>
                  <a:gd name="T16" fmla="*/ 8 w 17"/>
                  <a:gd name="T17" fmla="*/ 1108 h 1109"/>
                  <a:gd name="T18" fmla="*/ 0 w 17"/>
                  <a:gd name="T19" fmla="*/ 1108 h 1109"/>
                  <a:gd name="T20" fmla="*/ 0 w 17"/>
                  <a:gd name="T21" fmla="*/ 1108 h 1109"/>
                  <a:gd name="T22" fmla="*/ 0 w 17"/>
                  <a:gd name="T23" fmla="*/ 1108 h 1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9"/>
                  <a:gd name="T38" fmla="*/ 17 w 17"/>
                  <a:gd name="T39" fmla="*/ 1109 h 1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9">
                    <a:moveTo>
                      <a:pt x="0" y="1108"/>
                    </a:moveTo>
                    <a:lnTo>
                      <a:pt x="0" y="0"/>
                    </a:lnTo>
                    <a:lnTo>
                      <a:pt x="16" y="0"/>
                    </a:lnTo>
                    <a:lnTo>
                      <a:pt x="16" y="1108"/>
                    </a:lnTo>
                    <a:lnTo>
                      <a:pt x="8" y="1108"/>
                    </a:lnTo>
                    <a:lnTo>
                      <a:pt x="0" y="1108"/>
                    </a:lnTo>
                  </a:path>
                </a:pathLst>
              </a:custGeom>
              <a:solidFill>
                <a:srgbClr val="006633"/>
              </a:solidFill>
              <a:ln w="9525" cap="rnd">
                <a:noFill/>
                <a:round/>
                <a:headEnd/>
                <a:tailEnd/>
              </a:ln>
            </p:spPr>
            <p:txBody>
              <a:bodyPr/>
              <a:lstStyle/>
              <a:p>
                <a:endParaRPr lang="es-ES"/>
              </a:p>
            </p:txBody>
          </p:sp>
          <p:sp>
            <p:nvSpPr>
              <p:cNvPr id="590" name="Freeform 585"/>
              <p:cNvSpPr>
                <a:spLocks noChangeAspect="1"/>
              </p:cNvSpPr>
              <p:nvPr/>
            </p:nvSpPr>
            <p:spPr bwMode="auto">
              <a:xfrm>
                <a:off x="3126296" y="5504689"/>
                <a:ext cx="10317" cy="645260"/>
              </a:xfrm>
              <a:custGeom>
                <a:avLst/>
                <a:gdLst>
                  <a:gd name="T0" fmla="*/ 0 w 17"/>
                  <a:gd name="T1" fmla="*/ 1108 h 1111"/>
                  <a:gd name="T2" fmla="*/ 0 w 17"/>
                  <a:gd name="T3" fmla="*/ 0 h 1111"/>
                  <a:gd name="T4" fmla="*/ 16 w 17"/>
                  <a:gd name="T5" fmla="*/ 0 h 1111"/>
                  <a:gd name="T6" fmla="*/ 16 w 17"/>
                  <a:gd name="T7" fmla="*/ 1110 h 1111"/>
                  <a:gd name="T8" fmla="*/ 16 w 17"/>
                  <a:gd name="T9" fmla="*/ 1110 h 1111"/>
                  <a:gd name="T10" fmla="*/ 16 w 17"/>
                  <a:gd name="T11" fmla="*/ 1110 h 1111"/>
                  <a:gd name="T12" fmla="*/ 16 w 17"/>
                  <a:gd name="T13" fmla="*/ 1110 h 1111"/>
                  <a:gd name="T14" fmla="*/ 16 w 17"/>
                  <a:gd name="T15" fmla="*/ 1110 h 1111"/>
                  <a:gd name="T16" fmla="*/ 0 w 17"/>
                  <a:gd name="T17" fmla="*/ 1110 h 1111"/>
                  <a:gd name="T18" fmla="*/ 0 w 17"/>
                  <a:gd name="T19" fmla="*/ 1110 h 1111"/>
                  <a:gd name="T20" fmla="*/ 0 w 17"/>
                  <a:gd name="T21" fmla="*/ 1110 h 1111"/>
                  <a:gd name="T22" fmla="*/ 0 w 17"/>
                  <a:gd name="T23" fmla="*/ 1108 h 1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1"/>
                  <a:gd name="T38" fmla="*/ 17 w 17"/>
                  <a:gd name="T39" fmla="*/ 1111 h 1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1">
                    <a:moveTo>
                      <a:pt x="0" y="1108"/>
                    </a:moveTo>
                    <a:lnTo>
                      <a:pt x="0" y="0"/>
                    </a:lnTo>
                    <a:lnTo>
                      <a:pt x="16" y="0"/>
                    </a:lnTo>
                    <a:lnTo>
                      <a:pt x="16" y="1110"/>
                    </a:lnTo>
                    <a:lnTo>
                      <a:pt x="0" y="1110"/>
                    </a:lnTo>
                    <a:lnTo>
                      <a:pt x="0" y="1108"/>
                    </a:lnTo>
                  </a:path>
                </a:pathLst>
              </a:custGeom>
              <a:solidFill>
                <a:srgbClr val="006633"/>
              </a:solidFill>
              <a:ln w="9525" cap="rnd">
                <a:noFill/>
                <a:round/>
                <a:headEnd/>
                <a:tailEnd/>
              </a:ln>
            </p:spPr>
            <p:txBody>
              <a:bodyPr/>
              <a:lstStyle/>
              <a:p>
                <a:endParaRPr lang="es-ES"/>
              </a:p>
            </p:txBody>
          </p:sp>
          <p:sp>
            <p:nvSpPr>
              <p:cNvPr id="591" name="Freeform 586"/>
              <p:cNvSpPr>
                <a:spLocks noChangeAspect="1"/>
              </p:cNvSpPr>
              <p:nvPr/>
            </p:nvSpPr>
            <p:spPr bwMode="auto">
              <a:xfrm>
                <a:off x="3127510" y="5504689"/>
                <a:ext cx="10317" cy="646422"/>
              </a:xfrm>
              <a:custGeom>
                <a:avLst/>
                <a:gdLst>
                  <a:gd name="T0" fmla="*/ 0 w 17"/>
                  <a:gd name="T1" fmla="*/ 1110 h 1113"/>
                  <a:gd name="T2" fmla="*/ 0 w 17"/>
                  <a:gd name="T3" fmla="*/ 0 h 1113"/>
                  <a:gd name="T4" fmla="*/ 16 w 17"/>
                  <a:gd name="T5" fmla="*/ 0 h 1113"/>
                  <a:gd name="T6" fmla="*/ 16 w 17"/>
                  <a:gd name="T7" fmla="*/ 1112 h 1113"/>
                  <a:gd name="T8" fmla="*/ 16 w 17"/>
                  <a:gd name="T9" fmla="*/ 1112 h 1113"/>
                  <a:gd name="T10" fmla="*/ 16 w 17"/>
                  <a:gd name="T11" fmla="*/ 1112 h 1113"/>
                  <a:gd name="T12" fmla="*/ 8 w 17"/>
                  <a:gd name="T13" fmla="*/ 1112 h 1113"/>
                  <a:gd name="T14" fmla="*/ 8 w 17"/>
                  <a:gd name="T15" fmla="*/ 1112 h 1113"/>
                  <a:gd name="T16" fmla="*/ 8 w 17"/>
                  <a:gd name="T17" fmla="*/ 1112 h 1113"/>
                  <a:gd name="T18" fmla="*/ 8 w 17"/>
                  <a:gd name="T19" fmla="*/ 1110 h 1113"/>
                  <a:gd name="T20" fmla="*/ 8 w 17"/>
                  <a:gd name="T21" fmla="*/ 1110 h 1113"/>
                  <a:gd name="T22" fmla="*/ 0 w 17"/>
                  <a:gd name="T23" fmla="*/ 1110 h 1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3"/>
                  <a:gd name="T38" fmla="*/ 17 w 17"/>
                  <a:gd name="T39" fmla="*/ 1113 h 1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3">
                    <a:moveTo>
                      <a:pt x="0" y="1110"/>
                    </a:moveTo>
                    <a:lnTo>
                      <a:pt x="0" y="0"/>
                    </a:lnTo>
                    <a:lnTo>
                      <a:pt x="16" y="0"/>
                    </a:lnTo>
                    <a:lnTo>
                      <a:pt x="16" y="1112"/>
                    </a:lnTo>
                    <a:lnTo>
                      <a:pt x="8" y="1112"/>
                    </a:lnTo>
                    <a:lnTo>
                      <a:pt x="8" y="1110"/>
                    </a:lnTo>
                    <a:lnTo>
                      <a:pt x="0" y="1110"/>
                    </a:lnTo>
                  </a:path>
                </a:pathLst>
              </a:custGeom>
              <a:solidFill>
                <a:srgbClr val="006633"/>
              </a:solidFill>
              <a:ln w="9525" cap="rnd">
                <a:noFill/>
                <a:round/>
                <a:headEnd/>
                <a:tailEnd/>
              </a:ln>
            </p:spPr>
            <p:txBody>
              <a:bodyPr/>
              <a:lstStyle/>
              <a:p>
                <a:endParaRPr lang="es-ES"/>
              </a:p>
            </p:txBody>
          </p:sp>
          <p:sp>
            <p:nvSpPr>
              <p:cNvPr id="592" name="Freeform 587"/>
              <p:cNvSpPr>
                <a:spLocks noChangeAspect="1"/>
              </p:cNvSpPr>
              <p:nvPr/>
            </p:nvSpPr>
            <p:spPr bwMode="auto">
              <a:xfrm>
                <a:off x="3129937" y="5504689"/>
                <a:ext cx="10317" cy="647584"/>
              </a:xfrm>
              <a:custGeom>
                <a:avLst/>
                <a:gdLst>
                  <a:gd name="T0" fmla="*/ 0 w 17"/>
                  <a:gd name="T1" fmla="*/ 1112 h 1115"/>
                  <a:gd name="T2" fmla="*/ 0 w 17"/>
                  <a:gd name="T3" fmla="*/ 0 h 1115"/>
                  <a:gd name="T4" fmla="*/ 16 w 17"/>
                  <a:gd name="T5" fmla="*/ 0 h 1115"/>
                  <a:gd name="T6" fmla="*/ 16 w 17"/>
                  <a:gd name="T7" fmla="*/ 1114 h 1115"/>
                  <a:gd name="T8" fmla="*/ 16 w 17"/>
                  <a:gd name="T9" fmla="*/ 1114 h 1115"/>
                  <a:gd name="T10" fmla="*/ 8 w 17"/>
                  <a:gd name="T11" fmla="*/ 1114 h 1115"/>
                  <a:gd name="T12" fmla="*/ 8 w 17"/>
                  <a:gd name="T13" fmla="*/ 1114 h 1115"/>
                  <a:gd name="T14" fmla="*/ 8 w 17"/>
                  <a:gd name="T15" fmla="*/ 1112 h 1115"/>
                  <a:gd name="T16" fmla="*/ 8 w 17"/>
                  <a:gd name="T17" fmla="*/ 1112 h 1115"/>
                  <a:gd name="T18" fmla="*/ 8 w 17"/>
                  <a:gd name="T19" fmla="*/ 1112 h 1115"/>
                  <a:gd name="T20" fmla="*/ 0 w 17"/>
                  <a:gd name="T21" fmla="*/ 1112 h 1115"/>
                  <a:gd name="T22" fmla="*/ 0 w 17"/>
                  <a:gd name="T23" fmla="*/ 1112 h 1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5"/>
                  <a:gd name="T38" fmla="*/ 17 w 17"/>
                  <a:gd name="T39" fmla="*/ 1115 h 1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5">
                    <a:moveTo>
                      <a:pt x="0" y="1112"/>
                    </a:moveTo>
                    <a:lnTo>
                      <a:pt x="0" y="0"/>
                    </a:lnTo>
                    <a:lnTo>
                      <a:pt x="16" y="0"/>
                    </a:lnTo>
                    <a:lnTo>
                      <a:pt x="16" y="1114"/>
                    </a:lnTo>
                    <a:lnTo>
                      <a:pt x="8" y="1114"/>
                    </a:lnTo>
                    <a:lnTo>
                      <a:pt x="8" y="1112"/>
                    </a:lnTo>
                    <a:lnTo>
                      <a:pt x="0" y="1112"/>
                    </a:lnTo>
                  </a:path>
                </a:pathLst>
              </a:custGeom>
              <a:solidFill>
                <a:srgbClr val="006633"/>
              </a:solidFill>
              <a:ln w="9525" cap="rnd">
                <a:noFill/>
                <a:round/>
                <a:headEnd/>
                <a:tailEnd/>
              </a:ln>
            </p:spPr>
            <p:txBody>
              <a:bodyPr/>
              <a:lstStyle/>
              <a:p>
                <a:endParaRPr lang="es-ES"/>
              </a:p>
            </p:txBody>
          </p:sp>
          <p:sp>
            <p:nvSpPr>
              <p:cNvPr id="593" name="Freeform 588"/>
              <p:cNvSpPr>
                <a:spLocks noChangeAspect="1"/>
              </p:cNvSpPr>
              <p:nvPr/>
            </p:nvSpPr>
            <p:spPr bwMode="auto">
              <a:xfrm>
                <a:off x="3132365" y="5504689"/>
                <a:ext cx="10317" cy="648745"/>
              </a:xfrm>
              <a:custGeom>
                <a:avLst/>
                <a:gdLst>
                  <a:gd name="T0" fmla="*/ 0 w 17"/>
                  <a:gd name="T1" fmla="*/ 1114 h 1117"/>
                  <a:gd name="T2" fmla="*/ 0 w 17"/>
                  <a:gd name="T3" fmla="*/ 0 h 1117"/>
                  <a:gd name="T4" fmla="*/ 16 w 17"/>
                  <a:gd name="T5" fmla="*/ 0 h 1117"/>
                  <a:gd name="T6" fmla="*/ 16 w 17"/>
                  <a:gd name="T7" fmla="*/ 1116 h 1117"/>
                  <a:gd name="T8" fmla="*/ 16 w 17"/>
                  <a:gd name="T9" fmla="*/ 1114 h 1117"/>
                  <a:gd name="T10" fmla="*/ 16 w 17"/>
                  <a:gd name="T11" fmla="*/ 1114 h 1117"/>
                  <a:gd name="T12" fmla="*/ 16 w 17"/>
                  <a:gd name="T13" fmla="*/ 1114 h 1117"/>
                  <a:gd name="T14" fmla="*/ 16 w 17"/>
                  <a:gd name="T15" fmla="*/ 1114 h 1117"/>
                  <a:gd name="T16" fmla="*/ 0 w 17"/>
                  <a:gd name="T17" fmla="*/ 1114 h 1117"/>
                  <a:gd name="T18" fmla="*/ 0 w 17"/>
                  <a:gd name="T19" fmla="*/ 1114 h 1117"/>
                  <a:gd name="T20" fmla="*/ 0 w 17"/>
                  <a:gd name="T21" fmla="*/ 1114 h 1117"/>
                  <a:gd name="T22" fmla="*/ 0 w 17"/>
                  <a:gd name="T23" fmla="*/ 1114 h 1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7"/>
                  <a:gd name="T38" fmla="*/ 17 w 17"/>
                  <a:gd name="T39" fmla="*/ 1117 h 1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7">
                    <a:moveTo>
                      <a:pt x="0" y="1114"/>
                    </a:moveTo>
                    <a:lnTo>
                      <a:pt x="0" y="0"/>
                    </a:lnTo>
                    <a:lnTo>
                      <a:pt x="16" y="0"/>
                    </a:lnTo>
                    <a:lnTo>
                      <a:pt x="16" y="1116"/>
                    </a:lnTo>
                    <a:lnTo>
                      <a:pt x="16" y="1114"/>
                    </a:lnTo>
                    <a:lnTo>
                      <a:pt x="0" y="1114"/>
                    </a:lnTo>
                  </a:path>
                </a:pathLst>
              </a:custGeom>
              <a:solidFill>
                <a:srgbClr val="006633"/>
              </a:solidFill>
              <a:ln w="9525" cap="rnd">
                <a:noFill/>
                <a:round/>
                <a:headEnd/>
                <a:tailEnd/>
              </a:ln>
            </p:spPr>
            <p:txBody>
              <a:bodyPr/>
              <a:lstStyle/>
              <a:p>
                <a:endParaRPr lang="es-ES"/>
              </a:p>
            </p:txBody>
          </p:sp>
          <p:sp>
            <p:nvSpPr>
              <p:cNvPr id="594" name="Freeform 589"/>
              <p:cNvSpPr>
                <a:spLocks noChangeAspect="1"/>
              </p:cNvSpPr>
              <p:nvPr/>
            </p:nvSpPr>
            <p:spPr bwMode="auto">
              <a:xfrm>
                <a:off x="3133579" y="5504689"/>
                <a:ext cx="10317" cy="648745"/>
              </a:xfrm>
              <a:custGeom>
                <a:avLst/>
                <a:gdLst>
                  <a:gd name="T0" fmla="*/ 0 w 17"/>
                  <a:gd name="T1" fmla="*/ 1116 h 1117"/>
                  <a:gd name="T2" fmla="*/ 0 w 17"/>
                  <a:gd name="T3" fmla="*/ 0 h 1117"/>
                  <a:gd name="T4" fmla="*/ 16 w 17"/>
                  <a:gd name="T5" fmla="*/ 0 h 1117"/>
                  <a:gd name="T6" fmla="*/ 16 w 17"/>
                  <a:gd name="T7" fmla="*/ 1116 h 1117"/>
                  <a:gd name="T8" fmla="*/ 16 w 17"/>
                  <a:gd name="T9" fmla="*/ 1116 h 1117"/>
                  <a:gd name="T10" fmla="*/ 16 w 17"/>
                  <a:gd name="T11" fmla="*/ 1116 h 1117"/>
                  <a:gd name="T12" fmla="*/ 16 w 17"/>
                  <a:gd name="T13" fmla="*/ 1116 h 1117"/>
                  <a:gd name="T14" fmla="*/ 8 w 17"/>
                  <a:gd name="T15" fmla="*/ 1116 h 1117"/>
                  <a:gd name="T16" fmla="*/ 8 w 17"/>
                  <a:gd name="T17" fmla="*/ 1116 h 1117"/>
                  <a:gd name="T18" fmla="*/ 8 w 17"/>
                  <a:gd name="T19" fmla="*/ 1116 h 1117"/>
                  <a:gd name="T20" fmla="*/ 8 w 17"/>
                  <a:gd name="T21" fmla="*/ 1116 h 1117"/>
                  <a:gd name="T22" fmla="*/ 0 w 17"/>
                  <a:gd name="T23" fmla="*/ 1116 h 1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7"/>
                  <a:gd name="T38" fmla="*/ 17 w 17"/>
                  <a:gd name="T39" fmla="*/ 1117 h 1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7">
                    <a:moveTo>
                      <a:pt x="0" y="1116"/>
                    </a:moveTo>
                    <a:lnTo>
                      <a:pt x="0" y="0"/>
                    </a:lnTo>
                    <a:lnTo>
                      <a:pt x="16" y="0"/>
                    </a:lnTo>
                    <a:lnTo>
                      <a:pt x="16" y="1116"/>
                    </a:lnTo>
                    <a:lnTo>
                      <a:pt x="8" y="1116"/>
                    </a:lnTo>
                    <a:lnTo>
                      <a:pt x="0" y="1116"/>
                    </a:lnTo>
                  </a:path>
                </a:pathLst>
              </a:custGeom>
              <a:solidFill>
                <a:srgbClr val="006633"/>
              </a:solidFill>
              <a:ln w="9525" cap="rnd">
                <a:noFill/>
                <a:round/>
                <a:headEnd/>
                <a:tailEnd/>
              </a:ln>
            </p:spPr>
            <p:txBody>
              <a:bodyPr/>
              <a:lstStyle/>
              <a:p>
                <a:endParaRPr lang="es-ES"/>
              </a:p>
            </p:txBody>
          </p:sp>
          <p:sp>
            <p:nvSpPr>
              <p:cNvPr id="595" name="Freeform 590"/>
              <p:cNvSpPr>
                <a:spLocks noChangeAspect="1"/>
              </p:cNvSpPr>
              <p:nvPr/>
            </p:nvSpPr>
            <p:spPr bwMode="auto">
              <a:xfrm>
                <a:off x="3136006" y="5504689"/>
                <a:ext cx="10317" cy="649907"/>
              </a:xfrm>
              <a:custGeom>
                <a:avLst/>
                <a:gdLst>
                  <a:gd name="T0" fmla="*/ 0 w 17"/>
                  <a:gd name="T1" fmla="*/ 1116 h 1119"/>
                  <a:gd name="T2" fmla="*/ 0 w 17"/>
                  <a:gd name="T3" fmla="*/ 0 h 1119"/>
                  <a:gd name="T4" fmla="*/ 16 w 17"/>
                  <a:gd name="T5" fmla="*/ 0 h 1119"/>
                  <a:gd name="T6" fmla="*/ 16 w 17"/>
                  <a:gd name="T7" fmla="*/ 1118 h 1119"/>
                  <a:gd name="T8" fmla="*/ 16 w 17"/>
                  <a:gd name="T9" fmla="*/ 1118 h 1119"/>
                  <a:gd name="T10" fmla="*/ 5 w 17"/>
                  <a:gd name="T11" fmla="*/ 1118 h 1119"/>
                  <a:gd name="T12" fmla="*/ 5 w 17"/>
                  <a:gd name="T13" fmla="*/ 1118 h 1119"/>
                  <a:gd name="T14" fmla="*/ 5 w 17"/>
                  <a:gd name="T15" fmla="*/ 1118 h 1119"/>
                  <a:gd name="T16" fmla="*/ 5 w 17"/>
                  <a:gd name="T17" fmla="*/ 1118 h 1119"/>
                  <a:gd name="T18" fmla="*/ 5 w 17"/>
                  <a:gd name="T19" fmla="*/ 1118 h 1119"/>
                  <a:gd name="T20" fmla="*/ 0 w 17"/>
                  <a:gd name="T21" fmla="*/ 1116 h 1119"/>
                  <a:gd name="T22" fmla="*/ 0 w 17"/>
                  <a:gd name="T23" fmla="*/ 1116 h 1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9"/>
                  <a:gd name="T38" fmla="*/ 17 w 17"/>
                  <a:gd name="T39" fmla="*/ 1119 h 1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9">
                    <a:moveTo>
                      <a:pt x="0" y="1116"/>
                    </a:moveTo>
                    <a:lnTo>
                      <a:pt x="0" y="0"/>
                    </a:lnTo>
                    <a:lnTo>
                      <a:pt x="16" y="0"/>
                    </a:lnTo>
                    <a:lnTo>
                      <a:pt x="16" y="1118"/>
                    </a:lnTo>
                    <a:lnTo>
                      <a:pt x="5" y="1118"/>
                    </a:lnTo>
                    <a:lnTo>
                      <a:pt x="0" y="1116"/>
                    </a:lnTo>
                  </a:path>
                </a:pathLst>
              </a:custGeom>
              <a:solidFill>
                <a:srgbClr val="006633"/>
              </a:solidFill>
              <a:ln w="9525" cap="rnd">
                <a:noFill/>
                <a:round/>
                <a:headEnd/>
                <a:tailEnd/>
              </a:ln>
            </p:spPr>
            <p:txBody>
              <a:bodyPr/>
              <a:lstStyle/>
              <a:p>
                <a:endParaRPr lang="es-ES"/>
              </a:p>
            </p:txBody>
          </p:sp>
          <p:sp>
            <p:nvSpPr>
              <p:cNvPr id="596" name="Freeform 591"/>
              <p:cNvSpPr>
                <a:spLocks noChangeAspect="1"/>
              </p:cNvSpPr>
              <p:nvPr/>
            </p:nvSpPr>
            <p:spPr bwMode="auto">
              <a:xfrm>
                <a:off x="3137827" y="5504689"/>
                <a:ext cx="10317" cy="651068"/>
              </a:xfrm>
              <a:custGeom>
                <a:avLst/>
                <a:gdLst>
                  <a:gd name="T0" fmla="*/ 0 w 17"/>
                  <a:gd name="T1" fmla="*/ 1118 h 1121"/>
                  <a:gd name="T2" fmla="*/ 0 w 17"/>
                  <a:gd name="T3" fmla="*/ 0 h 1121"/>
                  <a:gd name="T4" fmla="*/ 16 w 17"/>
                  <a:gd name="T5" fmla="*/ 0 h 1121"/>
                  <a:gd name="T6" fmla="*/ 16 w 17"/>
                  <a:gd name="T7" fmla="*/ 1120 h 1121"/>
                  <a:gd name="T8" fmla="*/ 8 w 17"/>
                  <a:gd name="T9" fmla="*/ 1120 h 1121"/>
                  <a:gd name="T10" fmla="*/ 8 w 17"/>
                  <a:gd name="T11" fmla="*/ 1120 h 1121"/>
                  <a:gd name="T12" fmla="*/ 8 w 17"/>
                  <a:gd name="T13" fmla="*/ 1118 h 1121"/>
                  <a:gd name="T14" fmla="*/ 8 w 17"/>
                  <a:gd name="T15" fmla="*/ 1118 h 1121"/>
                  <a:gd name="T16" fmla="*/ 0 w 17"/>
                  <a:gd name="T17" fmla="*/ 1118 h 1121"/>
                  <a:gd name="T18" fmla="*/ 0 w 17"/>
                  <a:gd name="T19" fmla="*/ 1118 h 1121"/>
                  <a:gd name="T20" fmla="*/ 0 w 17"/>
                  <a:gd name="T21" fmla="*/ 1118 h 1121"/>
                  <a:gd name="T22" fmla="*/ 0 w 17"/>
                  <a:gd name="T23" fmla="*/ 1118 h 1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1"/>
                  <a:gd name="T38" fmla="*/ 17 w 17"/>
                  <a:gd name="T39" fmla="*/ 1121 h 1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1">
                    <a:moveTo>
                      <a:pt x="0" y="1118"/>
                    </a:moveTo>
                    <a:lnTo>
                      <a:pt x="0" y="0"/>
                    </a:lnTo>
                    <a:lnTo>
                      <a:pt x="16" y="0"/>
                    </a:lnTo>
                    <a:lnTo>
                      <a:pt x="16" y="1120"/>
                    </a:lnTo>
                    <a:lnTo>
                      <a:pt x="8" y="1120"/>
                    </a:lnTo>
                    <a:lnTo>
                      <a:pt x="8" y="1118"/>
                    </a:lnTo>
                    <a:lnTo>
                      <a:pt x="0" y="1118"/>
                    </a:lnTo>
                  </a:path>
                </a:pathLst>
              </a:custGeom>
              <a:solidFill>
                <a:srgbClr val="006633"/>
              </a:solidFill>
              <a:ln w="9525" cap="rnd">
                <a:noFill/>
                <a:round/>
                <a:headEnd/>
                <a:tailEnd/>
              </a:ln>
            </p:spPr>
            <p:txBody>
              <a:bodyPr/>
              <a:lstStyle/>
              <a:p>
                <a:endParaRPr lang="es-ES"/>
              </a:p>
            </p:txBody>
          </p:sp>
          <p:sp>
            <p:nvSpPr>
              <p:cNvPr id="597" name="Freeform 592"/>
              <p:cNvSpPr>
                <a:spLocks noChangeAspect="1"/>
              </p:cNvSpPr>
              <p:nvPr/>
            </p:nvSpPr>
            <p:spPr bwMode="auto">
              <a:xfrm>
                <a:off x="3140254" y="5504689"/>
                <a:ext cx="10317" cy="651068"/>
              </a:xfrm>
              <a:custGeom>
                <a:avLst/>
                <a:gdLst>
                  <a:gd name="T0" fmla="*/ 0 w 17"/>
                  <a:gd name="T1" fmla="*/ 1120 h 1121"/>
                  <a:gd name="T2" fmla="*/ 0 w 17"/>
                  <a:gd name="T3" fmla="*/ 0 h 1121"/>
                  <a:gd name="T4" fmla="*/ 16 w 17"/>
                  <a:gd name="T5" fmla="*/ 0 h 1121"/>
                  <a:gd name="T6" fmla="*/ 16 w 17"/>
                  <a:gd name="T7" fmla="*/ 1120 h 1121"/>
                  <a:gd name="T8" fmla="*/ 16 w 17"/>
                  <a:gd name="T9" fmla="*/ 1120 h 1121"/>
                  <a:gd name="T10" fmla="*/ 16 w 17"/>
                  <a:gd name="T11" fmla="*/ 1120 h 1121"/>
                  <a:gd name="T12" fmla="*/ 16 w 17"/>
                  <a:gd name="T13" fmla="*/ 1120 h 1121"/>
                  <a:gd name="T14" fmla="*/ 0 w 17"/>
                  <a:gd name="T15" fmla="*/ 1120 h 1121"/>
                  <a:gd name="T16" fmla="*/ 0 w 17"/>
                  <a:gd name="T17" fmla="*/ 1120 h 1121"/>
                  <a:gd name="T18" fmla="*/ 0 w 17"/>
                  <a:gd name="T19" fmla="*/ 1120 h 1121"/>
                  <a:gd name="T20" fmla="*/ 0 w 17"/>
                  <a:gd name="T21" fmla="*/ 1120 h 1121"/>
                  <a:gd name="T22" fmla="*/ 0 w 17"/>
                  <a:gd name="T23" fmla="*/ 1120 h 1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1"/>
                  <a:gd name="T38" fmla="*/ 17 w 17"/>
                  <a:gd name="T39" fmla="*/ 1121 h 1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1">
                    <a:moveTo>
                      <a:pt x="0" y="1120"/>
                    </a:moveTo>
                    <a:lnTo>
                      <a:pt x="0" y="0"/>
                    </a:lnTo>
                    <a:lnTo>
                      <a:pt x="16" y="0"/>
                    </a:lnTo>
                    <a:lnTo>
                      <a:pt x="16" y="1120"/>
                    </a:lnTo>
                    <a:lnTo>
                      <a:pt x="0" y="1120"/>
                    </a:lnTo>
                  </a:path>
                </a:pathLst>
              </a:custGeom>
              <a:solidFill>
                <a:srgbClr val="006633"/>
              </a:solidFill>
              <a:ln w="9525" cap="rnd">
                <a:noFill/>
                <a:round/>
                <a:headEnd/>
                <a:tailEnd/>
              </a:ln>
            </p:spPr>
            <p:txBody>
              <a:bodyPr/>
              <a:lstStyle/>
              <a:p>
                <a:endParaRPr lang="es-ES"/>
              </a:p>
            </p:txBody>
          </p:sp>
          <p:sp>
            <p:nvSpPr>
              <p:cNvPr id="598" name="Freeform 593"/>
              <p:cNvSpPr>
                <a:spLocks noChangeAspect="1"/>
              </p:cNvSpPr>
              <p:nvPr/>
            </p:nvSpPr>
            <p:spPr bwMode="auto">
              <a:xfrm>
                <a:off x="3141468" y="5504689"/>
                <a:ext cx="10317" cy="652230"/>
              </a:xfrm>
              <a:custGeom>
                <a:avLst/>
                <a:gdLst>
                  <a:gd name="T0" fmla="*/ 0 w 17"/>
                  <a:gd name="T1" fmla="*/ 1120 h 1123"/>
                  <a:gd name="T2" fmla="*/ 0 w 17"/>
                  <a:gd name="T3" fmla="*/ 0 h 1123"/>
                  <a:gd name="T4" fmla="*/ 16 w 17"/>
                  <a:gd name="T5" fmla="*/ 0 h 1123"/>
                  <a:gd name="T6" fmla="*/ 16 w 17"/>
                  <a:gd name="T7" fmla="*/ 1122 h 1123"/>
                  <a:gd name="T8" fmla="*/ 16 w 17"/>
                  <a:gd name="T9" fmla="*/ 1122 h 1123"/>
                  <a:gd name="T10" fmla="*/ 16 w 17"/>
                  <a:gd name="T11" fmla="*/ 1122 h 1123"/>
                  <a:gd name="T12" fmla="*/ 8 w 17"/>
                  <a:gd name="T13" fmla="*/ 1122 h 1123"/>
                  <a:gd name="T14" fmla="*/ 8 w 17"/>
                  <a:gd name="T15" fmla="*/ 1122 h 1123"/>
                  <a:gd name="T16" fmla="*/ 8 w 17"/>
                  <a:gd name="T17" fmla="*/ 1122 h 1123"/>
                  <a:gd name="T18" fmla="*/ 8 w 17"/>
                  <a:gd name="T19" fmla="*/ 1122 h 1123"/>
                  <a:gd name="T20" fmla="*/ 0 w 17"/>
                  <a:gd name="T21" fmla="*/ 1122 h 1123"/>
                  <a:gd name="T22" fmla="*/ 0 w 17"/>
                  <a:gd name="T23" fmla="*/ 1120 h 1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3"/>
                  <a:gd name="T38" fmla="*/ 17 w 17"/>
                  <a:gd name="T39" fmla="*/ 1123 h 1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3">
                    <a:moveTo>
                      <a:pt x="0" y="1120"/>
                    </a:moveTo>
                    <a:lnTo>
                      <a:pt x="0" y="0"/>
                    </a:lnTo>
                    <a:lnTo>
                      <a:pt x="16" y="0"/>
                    </a:lnTo>
                    <a:lnTo>
                      <a:pt x="16" y="1122"/>
                    </a:lnTo>
                    <a:lnTo>
                      <a:pt x="8" y="1122"/>
                    </a:lnTo>
                    <a:lnTo>
                      <a:pt x="0" y="1122"/>
                    </a:lnTo>
                    <a:lnTo>
                      <a:pt x="0" y="1120"/>
                    </a:lnTo>
                  </a:path>
                </a:pathLst>
              </a:custGeom>
              <a:solidFill>
                <a:srgbClr val="006633"/>
              </a:solidFill>
              <a:ln w="9525" cap="rnd">
                <a:noFill/>
                <a:round/>
                <a:headEnd/>
                <a:tailEnd/>
              </a:ln>
            </p:spPr>
            <p:txBody>
              <a:bodyPr/>
              <a:lstStyle/>
              <a:p>
                <a:endParaRPr lang="es-ES"/>
              </a:p>
            </p:txBody>
          </p:sp>
          <p:sp>
            <p:nvSpPr>
              <p:cNvPr id="599" name="Freeform 594"/>
              <p:cNvSpPr>
                <a:spLocks noChangeAspect="1"/>
              </p:cNvSpPr>
              <p:nvPr/>
            </p:nvSpPr>
            <p:spPr bwMode="auto">
              <a:xfrm>
                <a:off x="3143896" y="5504689"/>
                <a:ext cx="10317" cy="652811"/>
              </a:xfrm>
              <a:custGeom>
                <a:avLst/>
                <a:gdLst>
                  <a:gd name="T0" fmla="*/ 0 w 17"/>
                  <a:gd name="T1" fmla="*/ 1122 h 1124"/>
                  <a:gd name="T2" fmla="*/ 0 w 17"/>
                  <a:gd name="T3" fmla="*/ 0 h 1124"/>
                  <a:gd name="T4" fmla="*/ 16 w 17"/>
                  <a:gd name="T5" fmla="*/ 0 h 1124"/>
                  <a:gd name="T6" fmla="*/ 16 w 17"/>
                  <a:gd name="T7" fmla="*/ 1123 h 1124"/>
                  <a:gd name="T8" fmla="*/ 8 w 17"/>
                  <a:gd name="T9" fmla="*/ 1123 h 1124"/>
                  <a:gd name="T10" fmla="*/ 8 w 17"/>
                  <a:gd name="T11" fmla="*/ 1123 h 1124"/>
                  <a:gd name="T12" fmla="*/ 8 w 17"/>
                  <a:gd name="T13" fmla="*/ 1123 h 1124"/>
                  <a:gd name="T14" fmla="*/ 8 w 17"/>
                  <a:gd name="T15" fmla="*/ 1122 h 1124"/>
                  <a:gd name="T16" fmla="*/ 8 w 17"/>
                  <a:gd name="T17" fmla="*/ 1122 h 1124"/>
                  <a:gd name="T18" fmla="*/ 0 w 17"/>
                  <a:gd name="T19" fmla="*/ 1122 h 1124"/>
                  <a:gd name="T20" fmla="*/ 0 w 17"/>
                  <a:gd name="T21" fmla="*/ 1122 h 1124"/>
                  <a:gd name="T22" fmla="*/ 0 w 17"/>
                  <a:gd name="T23" fmla="*/ 1122 h 1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4"/>
                  <a:gd name="T38" fmla="*/ 17 w 17"/>
                  <a:gd name="T39" fmla="*/ 1124 h 1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4">
                    <a:moveTo>
                      <a:pt x="0" y="1122"/>
                    </a:moveTo>
                    <a:lnTo>
                      <a:pt x="0" y="0"/>
                    </a:lnTo>
                    <a:lnTo>
                      <a:pt x="16" y="0"/>
                    </a:lnTo>
                    <a:lnTo>
                      <a:pt x="16" y="1123"/>
                    </a:lnTo>
                    <a:lnTo>
                      <a:pt x="8" y="1123"/>
                    </a:lnTo>
                    <a:lnTo>
                      <a:pt x="8" y="1122"/>
                    </a:lnTo>
                    <a:lnTo>
                      <a:pt x="0" y="1122"/>
                    </a:lnTo>
                  </a:path>
                </a:pathLst>
              </a:custGeom>
              <a:solidFill>
                <a:srgbClr val="006633"/>
              </a:solidFill>
              <a:ln w="9525" cap="rnd">
                <a:noFill/>
                <a:round/>
                <a:headEnd/>
                <a:tailEnd/>
              </a:ln>
            </p:spPr>
            <p:txBody>
              <a:bodyPr/>
              <a:lstStyle/>
              <a:p>
                <a:endParaRPr lang="es-ES"/>
              </a:p>
            </p:txBody>
          </p:sp>
          <p:sp>
            <p:nvSpPr>
              <p:cNvPr id="600" name="Freeform 595"/>
              <p:cNvSpPr>
                <a:spLocks noChangeAspect="1"/>
              </p:cNvSpPr>
              <p:nvPr/>
            </p:nvSpPr>
            <p:spPr bwMode="auto">
              <a:xfrm>
                <a:off x="3146323" y="5504689"/>
                <a:ext cx="10317" cy="652811"/>
              </a:xfrm>
              <a:custGeom>
                <a:avLst/>
                <a:gdLst>
                  <a:gd name="T0" fmla="*/ 0 w 17"/>
                  <a:gd name="T1" fmla="*/ 1123 h 1124"/>
                  <a:gd name="T2" fmla="*/ 0 w 17"/>
                  <a:gd name="T3" fmla="*/ 0 h 1124"/>
                  <a:gd name="T4" fmla="*/ 16 w 17"/>
                  <a:gd name="T5" fmla="*/ 0 h 1124"/>
                  <a:gd name="T6" fmla="*/ 16 w 17"/>
                  <a:gd name="T7" fmla="*/ 1123 h 1124"/>
                  <a:gd name="T8" fmla="*/ 16 w 17"/>
                  <a:gd name="T9" fmla="*/ 1123 h 1124"/>
                  <a:gd name="T10" fmla="*/ 16 w 17"/>
                  <a:gd name="T11" fmla="*/ 1123 h 1124"/>
                  <a:gd name="T12" fmla="*/ 16 w 17"/>
                  <a:gd name="T13" fmla="*/ 1123 h 1124"/>
                  <a:gd name="T14" fmla="*/ 0 w 17"/>
                  <a:gd name="T15" fmla="*/ 1123 h 1124"/>
                  <a:gd name="T16" fmla="*/ 0 w 17"/>
                  <a:gd name="T17" fmla="*/ 1123 h 1124"/>
                  <a:gd name="T18" fmla="*/ 0 w 17"/>
                  <a:gd name="T19" fmla="*/ 1123 h 1124"/>
                  <a:gd name="T20" fmla="*/ 0 w 17"/>
                  <a:gd name="T21" fmla="*/ 1123 h 1124"/>
                  <a:gd name="T22" fmla="*/ 0 w 17"/>
                  <a:gd name="T23" fmla="*/ 1123 h 1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4"/>
                  <a:gd name="T38" fmla="*/ 17 w 17"/>
                  <a:gd name="T39" fmla="*/ 1124 h 1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4">
                    <a:moveTo>
                      <a:pt x="0" y="1123"/>
                    </a:moveTo>
                    <a:lnTo>
                      <a:pt x="0" y="0"/>
                    </a:lnTo>
                    <a:lnTo>
                      <a:pt x="16" y="0"/>
                    </a:lnTo>
                    <a:lnTo>
                      <a:pt x="16" y="1123"/>
                    </a:lnTo>
                    <a:lnTo>
                      <a:pt x="0" y="1123"/>
                    </a:lnTo>
                  </a:path>
                </a:pathLst>
              </a:custGeom>
              <a:solidFill>
                <a:srgbClr val="006633"/>
              </a:solidFill>
              <a:ln w="9525" cap="rnd">
                <a:noFill/>
                <a:round/>
                <a:headEnd/>
                <a:tailEnd/>
              </a:ln>
            </p:spPr>
            <p:txBody>
              <a:bodyPr/>
              <a:lstStyle/>
              <a:p>
                <a:endParaRPr lang="es-ES"/>
              </a:p>
            </p:txBody>
          </p:sp>
          <p:sp>
            <p:nvSpPr>
              <p:cNvPr id="601" name="Freeform 596"/>
              <p:cNvSpPr>
                <a:spLocks noChangeAspect="1"/>
              </p:cNvSpPr>
              <p:nvPr/>
            </p:nvSpPr>
            <p:spPr bwMode="auto">
              <a:xfrm>
                <a:off x="3147537" y="5504689"/>
                <a:ext cx="10317" cy="653972"/>
              </a:xfrm>
              <a:custGeom>
                <a:avLst/>
                <a:gdLst>
                  <a:gd name="T0" fmla="*/ 0 w 17"/>
                  <a:gd name="T1" fmla="*/ 1123 h 1126"/>
                  <a:gd name="T2" fmla="*/ 0 w 17"/>
                  <a:gd name="T3" fmla="*/ 0 h 1126"/>
                  <a:gd name="T4" fmla="*/ 16 w 17"/>
                  <a:gd name="T5" fmla="*/ 0 h 1126"/>
                  <a:gd name="T6" fmla="*/ 16 w 17"/>
                  <a:gd name="T7" fmla="*/ 1125 h 1126"/>
                  <a:gd name="T8" fmla="*/ 16 w 17"/>
                  <a:gd name="T9" fmla="*/ 1125 h 1126"/>
                  <a:gd name="T10" fmla="*/ 16 w 17"/>
                  <a:gd name="T11" fmla="*/ 1125 h 1126"/>
                  <a:gd name="T12" fmla="*/ 10 w 17"/>
                  <a:gd name="T13" fmla="*/ 1125 h 1126"/>
                  <a:gd name="T14" fmla="*/ 10 w 17"/>
                  <a:gd name="T15" fmla="*/ 1125 h 1126"/>
                  <a:gd name="T16" fmla="*/ 10 w 17"/>
                  <a:gd name="T17" fmla="*/ 1125 h 1126"/>
                  <a:gd name="T18" fmla="*/ 10 w 17"/>
                  <a:gd name="T19" fmla="*/ 1125 h 1126"/>
                  <a:gd name="T20" fmla="*/ 10 w 17"/>
                  <a:gd name="T21" fmla="*/ 1123 h 1126"/>
                  <a:gd name="T22" fmla="*/ 0 w 17"/>
                  <a:gd name="T23" fmla="*/ 1123 h 1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6"/>
                  <a:gd name="T38" fmla="*/ 17 w 17"/>
                  <a:gd name="T39" fmla="*/ 1126 h 1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6">
                    <a:moveTo>
                      <a:pt x="0" y="1123"/>
                    </a:moveTo>
                    <a:lnTo>
                      <a:pt x="0" y="0"/>
                    </a:lnTo>
                    <a:lnTo>
                      <a:pt x="16" y="0"/>
                    </a:lnTo>
                    <a:lnTo>
                      <a:pt x="16" y="1125"/>
                    </a:lnTo>
                    <a:lnTo>
                      <a:pt x="10" y="1125"/>
                    </a:lnTo>
                    <a:lnTo>
                      <a:pt x="10" y="1123"/>
                    </a:lnTo>
                    <a:lnTo>
                      <a:pt x="0" y="1123"/>
                    </a:lnTo>
                  </a:path>
                </a:pathLst>
              </a:custGeom>
              <a:solidFill>
                <a:srgbClr val="006633"/>
              </a:solidFill>
              <a:ln w="9525" cap="rnd">
                <a:noFill/>
                <a:round/>
                <a:headEnd/>
                <a:tailEnd/>
              </a:ln>
            </p:spPr>
            <p:txBody>
              <a:bodyPr/>
              <a:lstStyle/>
              <a:p>
                <a:endParaRPr lang="es-ES"/>
              </a:p>
            </p:txBody>
          </p:sp>
          <p:sp>
            <p:nvSpPr>
              <p:cNvPr id="602" name="Freeform 597"/>
              <p:cNvSpPr>
                <a:spLocks noChangeAspect="1"/>
              </p:cNvSpPr>
              <p:nvPr/>
            </p:nvSpPr>
            <p:spPr bwMode="auto">
              <a:xfrm>
                <a:off x="3149358" y="5504689"/>
                <a:ext cx="10317" cy="655134"/>
              </a:xfrm>
              <a:custGeom>
                <a:avLst/>
                <a:gdLst>
                  <a:gd name="T0" fmla="*/ 0 w 17"/>
                  <a:gd name="T1" fmla="*/ 1125 h 1128"/>
                  <a:gd name="T2" fmla="*/ 0 w 17"/>
                  <a:gd name="T3" fmla="*/ 0 h 1128"/>
                  <a:gd name="T4" fmla="*/ 16 w 17"/>
                  <a:gd name="T5" fmla="*/ 0 h 1128"/>
                  <a:gd name="T6" fmla="*/ 16 w 17"/>
                  <a:gd name="T7" fmla="*/ 1127 h 1128"/>
                  <a:gd name="T8" fmla="*/ 8 w 17"/>
                  <a:gd name="T9" fmla="*/ 1127 h 1128"/>
                  <a:gd name="T10" fmla="*/ 8 w 17"/>
                  <a:gd name="T11" fmla="*/ 1125 h 1128"/>
                  <a:gd name="T12" fmla="*/ 8 w 17"/>
                  <a:gd name="T13" fmla="*/ 1125 h 1128"/>
                  <a:gd name="T14" fmla="*/ 8 w 17"/>
                  <a:gd name="T15" fmla="*/ 1125 h 1128"/>
                  <a:gd name="T16" fmla="*/ 8 w 17"/>
                  <a:gd name="T17" fmla="*/ 1125 h 1128"/>
                  <a:gd name="T18" fmla="*/ 0 w 17"/>
                  <a:gd name="T19" fmla="*/ 1125 h 1128"/>
                  <a:gd name="T20" fmla="*/ 0 w 17"/>
                  <a:gd name="T21" fmla="*/ 1125 h 1128"/>
                  <a:gd name="T22" fmla="*/ 0 w 17"/>
                  <a:gd name="T23" fmla="*/ 1125 h 1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8"/>
                  <a:gd name="T38" fmla="*/ 17 w 17"/>
                  <a:gd name="T39" fmla="*/ 1128 h 1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8">
                    <a:moveTo>
                      <a:pt x="0" y="1125"/>
                    </a:moveTo>
                    <a:lnTo>
                      <a:pt x="0" y="0"/>
                    </a:lnTo>
                    <a:lnTo>
                      <a:pt x="16" y="0"/>
                    </a:lnTo>
                    <a:lnTo>
                      <a:pt x="16" y="1127"/>
                    </a:lnTo>
                    <a:lnTo>
                      <a:pt x="8" y="1127"/>
                    </a:lnTo>
                    <a:lnTo>
                      <a:pt x="8" y="1125"/>
                    </a:lnTo>
                    <a:lnTo>
                      <a:pt x="0" y="1125"/>
                    </a:lnTo>
                  </a:path>
                </a:pathLst>
              </a:custGeom>
              <a:solidFill>
                <a:srgbClr val="006633"/>
              </a:solidFill>
              <a:ln w="9525" cap="rnd">
                <a:noFill/>
                <a:round/>
                <a:headEnd/>
                <a:tailEnd/>
              </a:ln>
            </p:spPr>
            <p:txBody>
              <a:bodyPr/>
              <a:lstStyle/>
              <a:p>
                <a:endParaRPr lang="es-ES"/>
              </a:p>
            </p:txBody>
          </p:sp>
          <p:sp>
            <p:nvSpPr>
              <p:cNvPr id="603" name="Freeform 598"/>
              <p:cNvSpPr>
                <a:spLocks noChangeAspect="1"/>
              </p:cNvSpPr>
              <p:nvPr/>
            </p:nvSpPr>
            <p:spPr bwMode="auto">
              <a:xfrm>
                <a:off x="3151785" y="5504689"/>
                <a:ext cx="10317" cy="655134"/>
              </a:xfrm>
              <a:custGeom>
                <a:avLst/>
                <a:gdLst>
                  <a:gd name="T0" fmla="*/ 0 w 17"/>
                  <a:gd name="T1" fmla="*/ 1127 h 1128"/>
                  <a:gd name="T2" fmla="*/ 0 w 17"/>
                  <a:gd name="T3" fmla="*/ 0 h 1128"/>
                  <a:gd name="T4" fmla="*/ 16 w 17"/>
                  <a:gd name="T5" fmla="*/ 0 h 1128"/>
                  <a:gd name="T6" fmla="*/ 16 w 17"/>
                  <a:gd name="T7" fmla="*/ 1127 h 1128"/>
                  <a:gd name="T8" fmla="*/ 16 w 17"/>
                  <a:gd name="T9" fmla="*/ 1127 h 1128"/>
                  <a:gd name="T10" fmla="*/ 16 w 17"/>
                  <a:gd name="T11" fmla="*/ 1127 h 1128"/>
                  <a:gd name="T12" fmla="*/ 16 w 17"/>
                  <a:gd name="T13" fmla="*/ 1127 h 1128"/>
                  <a:gd name="T14" fmla="*/ 16 w 17"/>
                  <a:gd name="T15" fmla="*/ 1127 h 1128"/>
                  <a:gd name="T16" fmla="*/ 0 w 17"/>
                  <a:gd name="T17" fmla="*/ 1127 h 1128"/>
                  <a:gd name="T18" fmla="*/ 0 w 17"/>
                  <a:gd name="T19" fmla="*/ 1127 h 1128"/>
                  <a:gd name="T20" fmla="*/ 0 w 17"/>
                  <a:gd name="T21" fmla="*/ 1127 h 1128"/>
                  <a:gd name="T22" fmla="*/ 0 w 17"/>
                  <a:gd name="T23" fmla="*/ 1127 h 1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8"/>
                  <a:gd name="T38" fmla="*/ 17 w 17"/>
                  <a:gd name="T39" fmla="*/ 1128 h 1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8">
                    <a:moveTo>
                      <a:pt x="0" y="1127"/>
                    </a:moveTo>
                    <a:lnTo>
                      <a:pt x="0" y="0"/>
                    </a:lnTo>
                    <a:lnTo>
                      <a:pt x="16" y="0"/>
                    </a:lnTo>
                    <a:lnTo>
                      <a:pt x="16" y="1127"/>
                    </a:lnTo>
                    <a:lnTo>
                      <a:pt x="0" y="1127"/>
                    </a:lnTo>
                  </a:path>
                </a:pathLst>
              </a:custGeom>
              <a:solidFill>
                <a:srgbClr val="006633"/>
              </a:solidFill>
              <a:ln w="9525" cap="rnd">
                <a:noFill/>
                <a:round/>
                <a:headEnd/>
                <a:tailEnd/>
              </a:ln>
            </p:spPr>
            <p:txBody>
              <a:bodyPr/>
              <a:lstStyle/>
              <a:p>
                <a:endParaRPr lang="es-ES"/>
              </a:p>
            </p:txBody>
          </p:sp>
          <p:sp>
            <p:nvSpPr>
              <p:cNvPr id="604" name="Freeform 599"/>
              <p:cNvSpPr>
                <a:spLocks noChangeAspect="1"/>
              </p:cNvSpPr>
              <p:nvPr/>
            </p:nvSpPr>
            <p:spPr bwMode="auto">
              <a:xfrm>
                <a:off x="3152999" y="5504689"/>
                <a:ext cx="10317" cy="656296"/>
              </a:xfrm>
              <a:custGeom>
                <a:avLst/>
                <a:gdLst>
                  <a:gd name="T0" fmla="*/ 0 w 17"/>
                  <a:gd name="T1" fmla="*/ 1127 h 1130"/>
                  <a:gd name="T2" fmla="*/ 0 w 17"/>
                  <a:gd name="T3" fmla="*/ 0 h 1130"/>
                  <a:gd name="T4" fmla="*/ 16 w 17"/>
                  <a:gd name="T5" fmla="*/ 0 h 1130"/>
                  <a:gd name="T6" fmla="*/ 16 w 17"/>
                  <a:gd name="T7" fmla="*/ 1129 h 1130"/>
                  <a:gd name="T8" fmla="*/ 16 w 17"/>
                  <a:gd name="T9" fmla="*/ 1129 h 1130"/>
                  <a:gd name="T10" fmla="*/ 16 w 17"/>
                  <a:gd name="T11" fmla="*/ 1129 h 1130"/>
                  <a:gd name="T12" fmla="*/ 8 w 17"/>
                  <a:gd name="T13" fmla="*/ 1129 h 1130"/>
                  <a:gd name="T14" fmla="*/ 8 w 17"/>
                  <a:gd name="T15" fmla="*/ 1127 h 1130"/>
                  <a:gd name="T16" fmla="*/ 8 w 17"/>
                  <a:gd name="T17" fmla="*/ 1127 h 1130"/>
                  <a:gd name="T18" fmla="*/ 8 w 17"/>
                  <a:gd name="T19" fmla="*/ 1127 h 1130"/>
                  <a:gd name="T20" fmla="*/ 8 w 17"/>
                  <a:gd name="T21" fmla="*/ 1127 h 1130"/>
                  <a:gd name="T22" fmla="*/ 0 w 17"/>
                  <a:gd name="T23" fmla="*/ 1127 h 1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0"/>
                  <a:gd name="T38" fmla="*/ 17 w 17"/>
                  <a:gd name="T39" fmla="*/ 1130 h 1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0">
                    <a:moveTo>
                      <a:pt x="0" y="1127"/>
                    </a:moveTo>
                    <a:lnTo>
                      <a:pt x="0" y="0"/>
                    </a:lnTo>
                    <a:lnTo>
                      <a:pt x="16" y="0"/>
                    </a:lnTo>
                    <a:lnTo>
                      <a:pt x="16" y="1129"/>
                    </a:lnTo>
                    <a:lnTo>
                      <a:pt x="8" y="1129"/>
                    </a:lnTo>
                    <a:lnTo>
                      <a:pt x="8" y="1127"/>
                    </a:lnTo>
                    <a:lnTo>
                      <a:pt x="0" y="1127"/>
                    </a:lnTo>
                  </a:path>
                </a:pathLst>
              </a:custGeom>
              <a:solidFill>
                <a:srgbClr val="006633"/>
              </a:solidFill>
              <a:ln w="9525" cap="rnd">
                <a:noFill/>
                <a:round/>
                <a:headEnd/>
                <a:tailEnd/>
              </a:ln>
            </p:spPr>
            <p:txBody>
              <a:bodyPr/>
              <a:lstStyle/>
              <a:p>
                <a:endParaRPr lang="es-ES"/>
              </a:p>
            </p:txBody>
          </p:sp>
          <p:sp>
            <p:nvSpPr>
              <p:cNvPr id="605" name="Freeform 600"/>
              <p:cNvSpPr>
                <a:spLocks noChangeAspect="1"/>
              </p:cNvSpPr>
              <p:nvPr/>
            </p:nvSpPr>
            <p:spPr bwMode="auto">
              <a:xfrm>
                <a:off x="3155427" y="5504689"/>
                <a:ext cx="10317" cy="656296"/>
              </a:xfrm>
              <a:custGeom>
                <a:avLst/>
                <a:gdLst>
                  <a:gd name="T0" fmla="*/ 0 w 17"/>
                  <a:gd name="T1" fmla="*/ 1129 h 1130"/>
                  <a:gd name="T2" fmla="*/ 0 w 17"/>
                  <a:gd name="T3" fmla="*/ 0 h 1130"/>
                  <a:gd name="T4" fmla="*/ 16 w 17"/>
                  <a:gd name="T5" fmla="*/ 0 h 1130"/>
                  <a:gd name="T6" fmla="*/ 16 w 17"/>
                  <a:gd name="T7" fmla="*/ 1129 h 1130"/>
                  <a:gd name="T8" fmla="*/ 16 w 17"/>
                  <a:gd name="T9" fmla="*/ 1129 h 1130"/>
                  <a:gd name="T10" fmla="*/ 8 w 17"/>
                  <a:gd name="T11" fmla="*/ 1129 h 1130"/>
                  <a:gd name="T12" fmla="*/ 8 w 17"/>
                  <a:gd name="T13" fmla="*/ 1129 h 1130"/>
                  <a:gd name="T14" fmla="*/ 8 w 17"/>
                  <a:gd name="T15" fmla="*/ 1129 h 1130"/>
                  <a:gd name="T16" fmla="*/ 8 w 17"/>
                  <a:gd name="T17" fmla="*/ 1129 h 1130"/>
                  <a:gd name="T18" fmla="*/ 8 w 17"/>
                  <a:gd name="T19" fmla="*/ 1129 h 1130"/>
                  <a:gd name="T20" fmla="*/ 0 w 17"/>
                  <a:gd name="T21" fmla="*/ 1129 h 1130"/>
                  <a:gd name="T22" fmla="*/ 0 w 17"/>
                  <a:gd name="T23" fmla="*/ 1129 h 1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0"/>
                  <a:gd name="T38" fmla="*/ 17 w 17"/>
                  <a:gd name="T39" fmla="*/ 1130 h 1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0">
                    <a:moveTo>
                      <a:pt x="0" y="1129"/>
                    </a:moveTo>
                    <a:lnTo>
                      <a:pt x="0" y="0"/>
                    </a:lnTo>
                    <a:lnTo>
                      <a:pt x="16" y="0"/>
                    </a:lnTo>
                    <a:lnTo>
                      <a:pt x="16" y="1129"/>
                    </a:lnTo>
                    <a:lnTo>
                      <a:pt x="8" y="1129"/>
                    </a:lnTo>
                    <a:lnTo>
                      <a:pt x="0" y="1129"/>
                    </a:lnTo>
                  </a:path>
                </a:pathLst>
              </a:custGeom>
              <a:solidFill>
                <a:srgbClr val="006633"/>
              </a:solidFill>
              <a:ln w="9525" cap="rnd">
                <a:noFill/>
                <a:round/>
                <a:headEnd/>
                <a:tailEnd/>
              </a:ln>
            </p:spPr>
            <p:txBody>
              <a:bodyPr/>
              <a:lstStyle/>
              <a:p>
                <a:endParaRPr lang="es-ES"/>
              </a:p>
            </p:txBody>
          </p:sp>
          <p:sp>
            <p:nvSpPr>
              <p:cNvPr id="606" name="Freeform 601"/>
              <p:cNvSpPr>
                <a:spLocks noChangeAspect="1"/>
              </p:cNvSpPr>
              <p:nvPr/>
            </p:nvSpPr>
            <p:spPr bwMode="auto">
              <a:xfrm>
                <a:off x="3157854" y="5504689"/>
                <a:ext cx="10317" cy="657457"/>
              </a:xfrm>
              <a:custGeom>
                <a:avLst/>
                <a:gdLst>
                  <a:gd name="T0" fmla="*/ 0 w 17"/>
                  <a:gd name="T1" fmla="*/ 1129 h 1132"/>
                  <a:gd name="T2" fmla="*/ 0 w 17"/>
                  <a:gd name="T3" fmla="*/ 0 h 1132"/>
                  <a:gd name="T4" fmla="*/ 16 w 17"/>
                  <a:gd name="T5" fmla="*/ 0 h 1132"/>
                  <a:gd name="T6" fmla="*/ 16 w 17"/>
                  <a:gd name="T7" fmla="*/ 1131 h 1132"/>
                  <a:gd name="T8" fmla="*/ 16 w 17"/>
                  <a:gd name="T9" fmla="*/ 1131 h 1132"/>
                  <a:gd name="T10" fmla="*/ 16 w 17"/>
                  <a:gd name="T11" fmla="*/ 1131 h 1132"/>
                  <a:gd name="T12" fmla="*/ 16 w 17"/>
                  <a:gd name="T13" fmla="*/ 1131 h 1132"/>
                  <a:gd name="T14" fmla="*/ 16 w 17"/>
                  <a:gd name="T15" fmla="*/ 1131 h 1132"/>
                  <a:gd name="T16" fmla="*/ 0 w 17"/>
                  <a:gd name="T17" fmla="*/ 1129 h 1132"/>
                  <a:gd name="T18" fmla="*/ 0 w 17"/>
                  <a:gd name="T19" fmla="*/ 1129 h 1132"/>
                  <a:gd name="T20" fmla="*/ 0 w 17"/>
                  <a:gd name="T21" fmla="*/ 1129 h 1132"/>
                  <a:gd name="T22" fmla="*/ 0 w 17"/>
                  <a:gd name="T23" fmla="*/ 1129 h 1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2"/>
                  <a:gd name="T38" fmla="*/ 17 w 17"/>
                  <a:gd name="T39" fmla="*/ 1132 h 1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2">
                    <a:moveTo>
                      <a:pt x="0" y="1129"/>
                    </a:moveTo>
                    <a:lnTo>
                      <a:pt x="0" y="0"/>
                    </a:lnTo>
                    <a:lnTo>
                      <a:pt x="16" y="0"/>
                    </a:lnTo>
                    <a:lnTo>
                      <a:pt x="16" y="1131"/>
                    </a:lnTo>
                    <a:lnTo>
                      <a:pt x="0" y="1129"/>
                    </a:lnTo>
                  </a:path>
                </a:pathLst>
              </a:custGeom>
              <a:solidFill>
                <a:srgbClr val="006633"/>
              </a:solidFill>
              <a:ln w="9525" cap="rnd">
                <a:noFill/>
                <a:round/>
                <a:headEnd/>
                <a:tailEnd/>
              </a:ln>
            </p:spPr>
            <p:txBody>
              <a:bodyPr/>
              <a:lstStyle/>
              <a:p>
                <a:endParaRPr lang="es-ES"/>
              </a:p>
            </p:txBody>
          </p:sp>
          <p:sp>
            <p:nvSpPr>
              <p:cNvPr id="607" name="Freeform 602"/>
              <p:cNvSpPr>
                <a:spLocks noChangeAspect="1"/>
              </p:cNvSpPr>
              <p:nvPr/>
            </p:nvSpPr>
            <p:spPr bwMode="auto">
              <a:xfrm>
                <a:off x="3159068" y="5504689"/>
                <a:ext cx="10317" cy="657457"/>
              </a:xfrm>
              <a:custGeom>
                <a:avLst/>
                <a:gdLst>
                  <a:gd name="T0" fmla="*/ 0 w 17"/>
                  <a:gd name="T1" fmla="*/ 1131 h 1132"/>
                  <a:gd name="T2" fmla="*/ 0 w 17"/>
                  <a:gd name="T3" fmla="*/ 0 h 1132"/>
                  <a:gd name="T4" fmla="*/ 16 w 17"/>
                  <a:gd name="T5" fmla="*/ 0 h 1132"/>
                  <a:gd name="T6" fmla="*/ 16 w 17"/>
                  <a:gd name="T7" fmla="*/ 1131 h 1132"/>
                  <a:gd name="T8" fmla="*/ 16 w 17"/>
                  <a:gd name="T9" fmla="*/ 1131 h 1132"/>
                  <a:gd name="T10" fmla="*/ 16 w 17"/>
                  <a:gd name="T11" fmla="*/ 1131 h 1132"/>
                  <a:gd name="T12" fmla="*/ 16 w 17"/>
                  <a:gd name="T13" fmla="*/ 1131 h 1132"/>
                  <a:gd name="T14" fmla="*/ 8 w 17"/>
                  <a:gd name="T15" fmla="*/ 1131 h 1132"/>
                  <a:gd name="T16" fmla="*/ 8 w 17"/>
                  <a:gd name="T17" fmla="*/ 1131 h 1132"/>
                  <a:gd name="T18" fmla="*/ 8 w 17"/>
                  <a:gd name="T19" fmla="*/ 1131 h 1132"/>
                  <a:gd name="T20" fmla="*/ 8 w 17"/>
                  <a:gd name="T21" fmla="*/ 1131 h 1132"/>
                  <a:gd name="T22" fmla="*/ 0 w 17"/>
                  <a:gd name="T23" fmla="*/ 1131 h 1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2"/>
                  <a:gd name="T38" fmla="*/ 17 w 17"/>
                  <a:gd name="T39" fmla="*/ 1132 h 1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2">
                    <a:moveTo>
                      <a:pt x="0" y="1131"/>
                    </a:moveTo>
                    <a:lnTo>
                      <a:pt x="0" y="0"/>
                    </a:lnTo>
                    <a:lnTo>
                      <a:pt x="16" y="0"/>
                    </a:lnTo>
                    <a:lnTo>
                      <a:pt x="16" y="1131"/>
                    </a:lnTo>
                    <a:lnTo>
                      <a:pt x="8" y="1131"/>
                    </a:lnTo>
                    <a:lnTo>
                      <a:pt x="0" y="1131"/>
                    </a:lnTo>
                  </a:path>
                </a:pathLst>
              </a:custGeom>
              <a:solidFill>
                <a:srgbClr val="006633"/>
              </a:solidFill>
              <a:ln w="9525" cap="rnd">
                <a:noFill/>
                <a:round/>
                <a:headEnd/>
                <a:tailEnd/>
              </a:ln>
            </p:spPr>
            <p:txBody>
              <a:bodyPr/>
              <a:lstStyle/>
              <a:p>
                <a:endParaRPr lang="es-ES"/>
              </a:p>
            </p:txBody>
          </p:sp>
          <p:sp>
            <p:nvSpPr>
              <p:cNvPr id="608" name="Freeform 603"/>
              <p:cNvSpPr>
                <a:spLocks noChangeAspect="1"/>
              </p:cNvSpPr>
              <p:nvPr/>
            </p:nvSpPr>
            <p:spPr bwMode="auto">
              <a:xfrm>
                <a:off x="3161496" y="5504689"/>
                <a:ext cx="10317" cy="658619"/>
              </a:xfrm>
              <a:custGeom>
                <a:avLst/>
                <a:gdLst>
                  <a:gd name="T0" fmla="*/ 0 w 17"/>
                  <a:gd name="T1" fmla="*/ 1131 h 1134"/>
                  <a:gd name="T2" fmla="*/ 0 w 17"/>
                  <a:gd name="T3" fmla="*/ 0 h 1134"/>
                  <a:gd name="T4" fmla="*/ 16 w 17"/>
                  <a:gd name="T5" fmla="*/ 0 h 1134"/>
                  <a:gd name="T6" fmla="*/ 16 w 17"/>
                  <a:gd name="T7" fmla="*/ 1133 h 1134"/>
                  <a:gd name="T8" fmla="*/ 16 w 17"/>
                  <a:gd name="T9" fmla="*/ 1133 h 1134"/>
                  <a:gd name="T10" fmla="*/ 5 w 17"/>
                  <a:gd name="T11" fmla="*/ 1133 h 1134"/>
                  <a:gd name="T12" fmla="*/ 5 w 17"/>
                  <a:gd name="T13" fmla="*/ 1133 h 1134"/>
                  <a:gd name="T14" fmla="*/ 5 w 17"/>
                  <a:gd name="T15" fmla="*/ 1133 h 1134"/>
                  <a:gd name="T16" fmla="*/ 5 w 17"/>
                  <a:gd name="T17" fmla="*/ 1133 h 1134"/>
                  <a:gd name="T18" fmla="*/ 5 w 17"/>
                  <a:gd name="T19" fmla="*/ 1131 h 1134"/>
                  <a:gd name="T20" fmla="*/ 0 w 17"/>
                  <a:gd name="T21" fmla="*/ 1131 h 1134"/>
                  <a:gd name="T22" fmla="*/ 0 w 17"/>
                  <a:gd name="T23" fmla="*/ 1131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4"/>
                  <a:gd name="T38" fmla="*/ 17 w 17"/>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4">
                    <a:moveTo>
                      <a:pt x="0" y="1131"/>
                    </a:moveTo>
                    <a:lnTo>
                      <a:pt x="0" y="0"/>
                    </a:lnTo>
                    <a:lnTo>
                      <a:pt x="16" y="0"/>
                    </a:lnTo>
                    <a:lnTo>
                      <a:pt x="16" y="1133"/>
                    </a:lnTo>
                    <a:lnTo>
                      <a:pt x="5" y="1133"/>
                    </a:lnTo>
                    <a:lnTo>
                      <a:pt x="5" y="1131"/>
                    </a:lnTo>
                    <a:lnTo>
                      <a:pt x="0" y="1131"/>
                    </a:lnTo>
                  </a:path>
                </a:pathLst>
              </a:custGeom>
              <a:solidFill>
                <a:srgbClr val="006633"/>
              </a:solidFill>
              <a:ln w="9525" cap="rnd">
                <a:noFill/>
                <a:round/>
                <a:headEnd/>
                <a:tailEnd/>
              </a:ln>
            </p:spPr>
            <p:txBody>
              <a:bodyPr/>
              <a:lstStyle/>
              <a:p>
                <a:endParaRPr lang="es-ES"/>
              </a:p>
            </p:txBody>
          </p:sp>
          <p:sp>
            <p:nvSpPr>
              <p:cNvPr id="609" name="Freeform 604"/>
              <p:cNvSpPr>
                <a:spLocks noChangeAspect="1"/>
              </p:cNvSpPr>
              <p:nvPr/>
            </p:nvSpPr>
            <p:spPr bwMode="auto">
              <a:xfrm>
                <a:off x="3163316" y="5504689"/>
                <a:ext cx="10317" cy="658619"/>
              </a:xfrm>
              <a:custGeom>
                <a:avLst/>
                <a:gdLst>
                  <a:gd name="T0" fmla="*/ 0 w 17"/>
                  <a:gd name="T1" fmla="*/ 1133 h 1134"/>
                  <a:gd name="T2" fmla="*/ 0 w 17"/>
                  <a:gd name="T3" fmla="*/ 0 h 1134"/>
                  <a:gd name="T4" fmla="*/ 16 w 17"/>
                  <a:gd name="T5" fmla="*/ 0 h 1134"/>
                  <a:gd name="T6" fmla="*/ 16 w 17"/>
                  <a:gd name="T7" fmla="*/ 1133 h 1134"/>
                  <a:gd name="T8" fmla="*/ 8 w 17"/>
                  <a:gd name="T9" fmla="*/ 1133 h 1134"/>
                  <a:gd name="T10" fmla="*/ 8 w 17"/>
                  <a:gd name="T11" fmla="*/ 1133 h 1134"/>
                  <a:gd name="T12" fmla="*/ 8 w 17"/>
                  <a:gd name="T13" fmla="*/ 1133 h 1134"/>
                  <a:gd name="T14" fmla="*/ 8 w 17"/>
                  <a:gd name="T15" fmla="*/ 1133 h 1134"/>
                  <a:gd name="T16" fmla="*/ 0 w 17"/>
                  <a:gd name="T17" fmla="*/ 1133 h 1134"/>
                  <a:gd name="T18" fmla="*/ 0 w 17"/>
                  <a:gd name="T19" fmla="*/ 1133 h 1134"/>
                  <a:gd name="T20" fmla="*/ 0 w 17"/>
                  <a:gd name="T21" fmla="*/ 1133 h 1134"/>
                  <a:gd name="T22" fmla="*/ 0 w 17"/>
                  <a:gd name="T23" fmla="*/ 1133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4"/>
                  <a:gd name="T38" fmla="*/ 17 w 17"/>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4">
                    <a:moveTo>
                      <a:pt x="0" y="1133"/>
                    </a:moveTo>
                    <a:lnTo>
                      <a:pt x="0" y="0"/>
                    </a:lnTo>
                    <a:lnTo>
                      <a:pt x="16" y="0"/>
                    </a:lnTo>
                    <a:lnTo>
                      <a:pt x="16" y="1133"/>
                    </a:lnTo>
                    <a:lnTo>
                      <a:pt x="8" y="1133"/>
                    </a:lnTo>
                    <a:lnTo>
                      <a:pt x="0" y="1133"/>
                    </a:lnTo>
                  </a:path>
                </a:pathLst>
              </a:custGeom>
              <a:solidFill>
                <a:srgbClr val="006633"/>
              </a:solidFill>
              <a:ln w="9525" cap="rnd">
                <a:noFill/>
                <a:round/>
                <a:headEnd/>
                <a:tailEnd/>
              </a:ln>
            </p:spPr>
            <p:txBody>
              <a:bodyPr/>
              <a:lstStyle/>
              <a:p>
                <a:endParaRPr lang="es-ES"/>
              </a:p>
            </p:txBody>
          </p:sp>
          <p:sp>
            <p:nvSpPr>
              <p:cNvPr id="610" name="Freeform 605"/>
              <p:cNvSpPr>
                <a:spLocks noChangeAspect="1"/>
              </p:cNvSpPr>
              <p:nvPr/>
            </p:nvSpPr>
            <p:spPr bwMode="auto">
              <a:xfrm>
                <a:off x="3165744" y="5504689"/>
                <a:ext cx="10317" cy="659780"/>
              </a:xfrm>
              <a:custGeom>
                <a:avLst/>
                <a:gdLst>
                  <a:gd name="T0" fmla="*/ 0 w 17"/>
                  <a:gd name="T1" fmla="*/ 1133 h 1136"/>
                  <a:gd name="T2" fmla="*/ 0 w 17"/>
                  <a:gd name="T3" fmla="*/ 0 h 1136"/>
                  <a:gd name="T4" fmla="*/ 16 w 17"/>
                  <a:gd name="T5" fmla="*/ 0 h 1136"/>
                  <a:gd name="T6" fmla="*/ 16 w 17"/>
                  <a:gd name="T7" fmla="*/ 1135 h 1136"/>
                  <a:gd name="T8" fmla="*/ 16 w 17"/>
                  <a:gd name="T9" fmla="*/ 1135 h 1136"/>
                  <a:gd name="T10" fmla="*/ 16 w 17"/>
                  <a:gd name="T11" fmla="*/ 1135 h 1136"/>
                  <a:gd name="T12" fmla="*/ 16 w 17"/>
                  <a:gd name="T13" fmla="*/ 1135 h 1136"/>
                  <a:gd name="T14" fmla="*/ 0 w 17"/>
                  <a:gd name="T15" fmla="*/ 1135 h 1136"/>
                  <a:gd name="T16" fmla="*/ 0 w 17"/>
                  <a:gd name="T17" fmla="*/ 1133 h 1136"/>
                  <a:gd name="T18" fmla="*/ 0 w 17"/>
                  <a:gd name="T19" fmla="*/ 1133 h 1136"/>
                  <a:gd name="T20" fmla="*/ 0 w 17"/>
                  <a:gd name="T21" fmla="*/ 1133 h 1136"/>
                  <a:gd name="T22" fmla="*/ 0 w 17"/>
                  <a:gd name="T23" fmla="*/ 1133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6"/>
                  <a:gd name="T38" fmla="*/ 17 w 17"/>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6">
                    <a:moveTo>
                      <a:pt x="0" y="1133"/>
                    </a:moveTo>
                    <a:lnTo>
                      <a:pt x="0" y="0"/>
                    </a:lnTo>
                    <a:lnTo>
                      <a:pt x="16" y="0"/>
                    </a:lnTo>
                    <a:lnTo>
                      <a:pt x="16" y="1135"/>
                    </a:lnTo>
                    <a:lnTo>
                      <a:pt x="0" y="1135"/>
                    </a:lnTo>
                    <a:lnTo>
                      <a:pt x="0" y="1133"/>
                    </a:lnTo>
                  </a:path>
                </a:pathLst>
              </a:custGeom>
              <a:solidFill>
                <a:srgbClr val="006633"/>
              </a:solidFill>
              <a:ln w="9525" cap="rnd">
                <a:noFill/>
                <a:round/>
                <a:headEnd/>
                <a:tailEnd/>
              </a:ln>
            </p:spPr>
            <p:txBody>
              <a:bodyPr/>
              <a:lstStyle/>
              <a:p>
                <a:endParaRPr lang="es-ES"/>
              </a:p>
            </p:txBody>
          </p:sp>
          <p:sp>
            <p:nvSpPr>
              <p:cNvPr id="611" name="Freeform 606"/>
              <p:cNvSpPr>
                <a:spLocks noChangeAspect="1"/>
              </p:cNvSpPr>
              <p:nvPr/>
            </p:nvSpPr>
            <p:spPr bwMode="auto">
              <a:xfrm>
                <a:off x="3166958" y="5504689"/>
                <a:ext cx="10317" cy="659780"/>
              </a:xfrm>
              <a:custGeom>
                <a:avLst/>
                <a:gdLst>
                  <a:gd name="T0" fmla="*/ 0 w 17"/>
                  <a:gd name="T1" fmla="*/ 1135 h 1136"/>
                  <a:gd name="T2" fmla="*/ 0 w 17"/>
                  <a:gd name="T3" fmla="*/ 0 h 1136"/>
                  <a:gd name="T4" fmla="*/ 16 w 17"/>
                  <a:gd name="T5" fmla="*/ 0 h 1136"/>
                  <a:gd name="T6" fmla="*/ 16 w 17"/>
                  <a:gd name="T7" fmla="*/ 1135 h 1136"/>
                  <a:gd name="T8" fmla="*/ 16 w 17"/>
                  <a:gd name="T9" fmla="*/ 1135 h 1136"/>
                  <a:gd name="T10" fmla="*/ 16 w 17"/>
                  <a:gd name="T11" fmla="*/ 1135 h 1136"/>
                  <a:gd name="T12" fmla="*/ 8 w 17"/>
                  <a:gd name="T13" fmla="*/ 1135 h 1136"/>
                  <a:gd name="T14" fmla="*/ 8 w 17"/>
                  <a:gd name="T15" fmla="*/ 1135 h 1136"/>
                  <a:gd name="T16" fmla="*/ 8 w 17"/>
                  <a:gd name="T17" fmla="*/ 1135 h 1136"/>
                  <a:gd name="T18" fmla="*/ 8 w 17"/>
                  <a:gd name="T19" fmla="*/ 1135 h 1136"/>
                  <a:gd name="T20" fmla="*/ 0 w 17"/>
                  <a:gd name="T21" fmla="*/ 1135 h 1136"/>
                  <a:gd name="T22" fmla="*/ 0 w 17"/>
                  <a:gd name="T23" fmla="*/ 1135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6"/>
                  <a:gd name="T38" fmla="*/ 17 w 17"/>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6">
                    <a:moveTo>
                      <a:pt x="0" y="1135"/>
                    </a:moveTo>
                    <a:lnTo>
                      <a:pt x="0" y="0"/>
                    </a:lnTo>
                    <a:lnTo>
                      <a:pt x="16" y="0"/>
                    </a:lnTo>
                    <a:lnTo>
                      <a:pt x="16" y="1135"/>
                    </a:lnTo>
                    <a:lnTo>
                      <a:pt x="8" y="1135"/>
                    </a:lnTo>
                    <a:lnTo>
                      <a:pt x="0" y="1135"/>
                    </a:lnTo>
                  </a:path>
                </a:pathLst>
              </a:custGeom>
              <a:solidFill>
                <a:srgbClr val="006633"/>
              </a:solidFill>
              <a:ln w="9525" cap="rnd">
                <a:noFill/>
                <a:round/>
                <a:headEnd/>
                <a:tailEnd/>
              </a:ln>
            </p:spPr>
            <p:txBody>
              <a:bodyPr/>
              <a:lstStyle/>
              <a:p>
                <a:endParaRPr lang="es-ES"/>
              </a:p>
            </p:txBody>
          </p:sp>
          <p:sp>
            <p:nvSpPr>
              <p:cNvPr id="612" name="Freeform 607"/>
              <p:cNvSpPr>
                <a:spLocks noChangeAspect="1"/>
              </p:cNvSpPr>
              <p:nvPr/>
            </p:nvSpPr>
            <p:spPr bwMode="auto">
              <a:xfrm>
                <a:off x="3169385" y="5504689"/>
                <a:ext cx="10317" cy="660942"/>
              </a:xfrm>
              <a:custGeom>
                <a:avLst/>
                <a:gdLst>
                  <a:gd name="T0" fmla="*/ 0 w 17"/>
                  <a:gd name="T1" fmla="*/ 1135 h 1138"/>
                  <a:gd name="T2" fmla="*/ 0 w 17"/>
                  <a:gd name="T3" fmla="*/ 0 h 1138"/>
                  <a:gd name="T4" fmla="*/ 16 w 17"/>
                  <a:gd name="T5" fmla="*/ 0 h 1138"/>
                  <a:gd name="T6" fmla="*/ 16 w 17"/>
                  <a:gd name="T7" fmla="*/ 1137 h 1138"/>
                  <a:gd name="T8" fmla="*/ 8 w 17"/>
                  <a:gd name="T9" fmla="*/ 1137 h 1138"/>
                  <a:gd name="T10" fmla="*/ 8 w 17"/>
                  <a:gd name="T11" fmla="*/ 1137 h 1138"/>
                  <a:gd name="T12" fmla="*/ 8 w 17"/>
                  <a:gd name="T13" fmla="*/ 1135 h 1138"/>
                  <a:gd name="T14" fmla="*/ 8 w 17"/>
                  <a:gd name="T15" fmla="*/ 1135 h 1138"/>
                  <a:gd name="T16" fmla="*/ 8 w 17"/>
                  <a:gd name="T17" fmla="*/ 1135 h 1138"/>
                  <a:gd name="T18" fmla="*/ 0 w 17"/>
                  <a:gd name="T19" fmla="*/ 1135 h 1138"/>
                  <a:gd name="T20" fmla="*/ 0 w 17"/>
                  <a:gd name="T21" fmla="*/ 1135 h 1138"/>
                  <a:gd name="T22" fmla="*/ 0 w 17"/>
                  <a:gd name="T23" fmla="*/ 1135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5"/>
                    </a:moveTo>
                    <a:lnTo>
                      <a:pt x="0" y="0"/>
                    </a:lnTo>
                    <a:lnTo>
                      <a:pt x="16" y="0"/>
                    </a:lnTo>
                    <a:lnTo>
                      <a:pt x="16" y="1137"/>
                    </a:lnTo>
                    <a:lnTo>
                      <a:pt x="8" y="1137"/>
                    </a:lnTo>
                    <a:lnTo>
                      <a:pt x="8" y="1135"/>
                    </a:lnTo>
                    <a:lnTo>
                      <a:pt x="0" y="1135"/>
                    </a:lnTo>
                  </a:path>
                </a:pathLst>
              </a:custGeom>
              <a:solidFill>
                <a:srgbClr val="006633"/>
              </a:solidFill>
              <a:ln w="9525" cap="rnd">
                <a:noFill/>
                <a:round/>
                <a:headEnd/>
                <a:tailEnd/>
              </a:ln>
            </p:spPr>
            <p:txBody>
              <a:bodyPr/>
              <a:lstStyle/>
              <a:p>
                <a:endParaRPr lang="es-ES"/>
              </a:p>
            </p:txBody>
          </p:sp>
          <p:sp>
            <p:nvSpPr>
              <p:cNvPr id="613" name="Freeform 608"/>
              <p:cNvSpPr>
                <a:spLocks noChangeAspect="1"/>
              </p:cNvSpPr>
              <p:nvPr/>
            </p:nvSpPr>
            <p:spPr bwMode="auto">
              <a:xfrm>
                <a:off x="3171813" y="5504689"/>
                <a:ext cx="10317" cy="660942"/>
              </a:xfrm>
              <a:custGeom>
                <a:avLst/>
                <a:gdLst>
                  <a:gd name="T0" fmla="*/ 0 w 17"/>
                  <a:gd name="T1" fmla="*/ 1137 h 1138"/>
                  <a:gd name="T2" fmla="*/ 0 w 17"/>
                  <a:gd name="T3" fmla="*/ 0 h 1138"/>
                  <a:gd name="T4" fmla="*/ 16 w 17"/>
                  <a:gd name="T5" fmla="*/ 0 h 1138"/>
                  <a:gd name="T6" fmla="*/ 16 w 17"/>
                  <a:gd name="T7" fmla="*/ 1137 h 1138"/>
                  <a:gd name="T8" fmla="*/ 16 w 17"/>
                  <a:gd name="T9" fmla="*/ 1137 h 1138"/>
                  <a:gd name="T10" fmla="*/ 16 w 17"/>
                  <a:gd name="T11" fmla="*/ 1137 h 1138"/>
                  <a:gd name="T12" fmla="*/ 16 w 17"/>
                  <a:gd name="T13" fmla="*/ 1137 h 1138"/>
                  <a:gd name="T14" fmla="*/ 0 w 17"/>
                  <a:gd name="T15" fmla="*/ 1137 h 1138"/>
                  <a:gd name="T16" fmla="*/ 0 w 17"/>
                  <a:gd name="T17" fmla="*/ 1137 h 1138"/>
                  <a:gd name="T18" fmla="*/ 0 w 17"/>
                  <a:gd name="T19" fmla="*/ 1137 h 1138"/>
                  <a:gd name="T20" fmla="*/ 0 w 17"/>
                  <a:gd name="T21" fmla="*/ 1137 h 1138"/>
                  <a:gd name="T22" fmla="*/ 0 w 17"/>
                  <a:gd name="T23" fmla="*/ 1137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7"/>
                    </a:moveTo>
                    <a:lnTo>
                      <a:pt x="0" y="0"/>
                    </a:lnTo>
                    <a:lnTo>
                      <a:pt x="16" y="0"/>
                    </a:lnTo>
                    <a:lnTo>
                      <a:pt x="16" y="1137"/>
                    </a:lnTo>
                    <a:lnTo>
                      <a:pt x="0" y="1137"/>
                    </a:lnTo>
                  </a:path>
                </a:pathLst>
              </a:custGeom>
              <a:solidFill>
                <a:srgbClr val="006633"/>
              </a:solidFill>
              <a:ln w="9525" cap="rnd">
                <a:noFill/>
                <a:round/>
                <a:headEnd/>
                <a:tailEnd/>
              </a:ln>
            </p:spPr>
            <p:txBody>
              <a:bodyPr/>
              <a:lstStyle/>
              <a:p>
                <a:endParaRPr lang="es-ES"/>
              </a:p>
            </p:txBody>
          </p:sp>
          <p:sp>
            <p:nvSpPr>
              <p:cNvPr id="614" name="Freeform 609"/>
              <p:cNvSpPr>
                <a:spLocks noChangeAspect="1"/>
              </p:cNvSpPr>
              <p:nvPr/>
            </p:nvSpPr>
            <p:spPr bwMode="auto">
              <a:xfrm>
                <a:off x="3173026" y="5504689"/>
                <a:ext cx="10317" cy="660942"/>
              </a:xfrm>
              <a:custGeom>
                <a:avLst/>
                <a:gdLst>
                  <a:gd name="T0" fmla="*/ 0 w 17"/>
                  <a:gd name="T1" fmla="*/ 1137 h 1138"/>
                  <a:gd name="T2" fmla="*/ 0 w 17"/>
                  <a:gd name="T3" fmla="*/ 0 h 1138"/>
                  <a:gd name="T4" fmla="*/ 16 w 17"/>
                  <a:gd name="T5" fmla="*/ 0 h 1138"/>
                  <a:gd name="T6" fmla="*/ 16 w 17"/>
                  <a:gd name="T7" fmla="*/ 1137 h 1138"/>
                  <a:gd name="T8" fmla="*/ 16 w 17"/>
                  <a:gd name="T9" fmla="*/ 1137 h 1138"/>
                  <a:gd name="T10" fmla="*/ 16 w 17"/>
                  <a:gd name="T11" fmla="*/ 1137 h 1138"/>
                  <a:gd name="T12" fmla="*/ 10 w 17"/>
                  <a:gd name="T13" fmla="*/ 1137 h 1138"/>
                  <a:gd name="T14" fmla="*/ 10 w 17"/>
                  <a:gd name="T15" fmla="*/ 1137 h 1138"/>
                  <a:gd name="T16" fmla="*/ 10 w 17"/>
                  <a:gd name="T17" fmla="*/ 1137 h 1138"/>
                  <a:gd name="T18" fmla="*/ 10 w 17"/>
                  <a:gd name="T19" fmla="*/ 1137 h 1138"/>
                  <a:gd name="T20" fmla="*/ 10 w 17"/>
                  <a:gd name="T21" fmla="*/ 1137 h 1138"/>
                  <a:gd name="T22" fmla="*/ 0 w 17"/>
                  <a:gd name="T23" fmla="*/ 1137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7"/>
                    </a:moveTo>
                    <a:lnTo>
                      <a:pt x="0" y="0"/>
                    </a:lnTo>
                    <a:lnTo>
                      <a:pt x="16" y="0"/>
                    </a:lnTo>
                    <a:lnTo>
                      <a:pt x="16" y="1137"/>
                    </a:lnTo>
                    <a:lnTo>
                      <a:pt x="10" y="1137"/>
                    </a:lnTo>
                    <a:lnTo>
                      <a:pt x="0" y="1137"/>
                    </a:lnTo>
                  </a:path>
                </a:pathLst>
              </a:custGeom>
              <a:solidFill>
                <a:srgbClr val="006633"/>
              </a:solidFill>
              <a:ln w="9525" cap="rnd">
                <a:noFill/>
                <a:round/>
                <a:headEnd/>
                <a:tailEnd/>
              </a:ln>
            </p:spPr>
            <p:txBody>
              <a:bodyPr/>
              <a:lstStyle/>
              <a:p>
                <a:endParaRPr lang="es-ES"/>
              </a:p>
            </p:txBody>
          </p:sp>
          <p:sp>
            <p:nvSpPr>
              <p:cNvPr id="615" name="Freeform 610"/>
              <p:cNvSpPr>
                <a:spLocks noChangeAspect="1"/>
              </p:cNvSpPr>
              <p:nvPr/>
            </p:nvSpPr>
            <p:spPr bwMode="auto">
              <a:xfrm>
                <a:off x="3174847" y="5504689"/>
                <a:ext cx="10317" cy="662103"/>
              </a:xfrm>
              <a:custGeom>
                <a:avLst/>
                <a:gdLst>
                  <a:gd name="T0" fmla="*/ 0 w 17"/>
                  <a:gd name="T1" fmla="*/ 1137 h 1140"/>
                  <a:gd name="T2" fmla="*/ 0 w 17"/>
                  <a:gd name="T3" fmla="*/ 0 h 1140"/>
                  <a:gd name="T4" fmla="*/ 16 w 17"/>
                  <a:gd name="T5" fmla="*/ 0 h 1140"/>
                  <a:gd name="T6" fmla="*/ 16 w 17"/>
                  <a:gd name="T7" fmla="*/ 1139 h 1140"/>
                  <a:gd name="T8" fmla="*/ 8 w 17"/>
                  <a:gd name="T9" fmla="*/ 1139 h 1140"/>
                  <a:gd name="T10" fmla="*/ 8 w 17"/>
                  <a:gd name="T11" fmla="*/ 1139 h 1140"/>
                  <a:gd name="T12" fmla="*/ 8 w 17"/>
                  <a:gd name="T13" fmla="*/ 1139 h 1140"/>
                  <a:gd name="T14" fmla="*/ 8 w 17"/>
                  <a:gd name="T15" fmla="*/ 1139 h 1140"/>
                  <a:gd name="T16" fmla="*/ 8 w 17"/>
                  <a:gd name="T17" fmla="*/ 1139 h 1140"/>
                  <a:gd name="T18" fmla="*/ 0 w 17"/>
                  <a:gd name="T19" fmla="*/ 1139 h 1140"/>
                  <a:gd name="T20" fmla="*/ 0 w 17"/>
                  <a:gd name="T21" fmla="*/ 1137 h 1140"/>
                  <a:gd name="T22" fmla="*/ 0 w 17"/>
                  <a:gd name="T23" fmla="*/ 1137 h 1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0"/>
                  <a:gd name="T38" fmla="*/ 17 w 17"/>
                  <a:gd name="T39" fmla="*/ 1140 h 1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0">
                    <a:moveTo>
                      <a:pt x="0" y="1137"/>
                    </a:moveTo>
                    <a:lnTo>
                      <a:pt x="0" y="0"/>
                    </a:lnTo>
                    <a:lnTo>
                      <a:pt x="16" y="0"/>
                    </a:lnTo>
                    <a:lnTo>
                      <a:pt x="16" y="1139"/>
                    </a:lnTo>
                    <a:lnTo>
                      <a:pt x="8" y="1139"/>
                    </a:lnTo>
                    <a:lnTo>
                      <a:pt x="0" y="1139"/>
                    </a:lnTo>
                    <a:lnTo>
                      <a:pt x="0" y="1137"/>
                    </a:lnTo>
                  </a:path>
                </a:pathLst>
              </a:custGeom>
              <a:solidFill>
                <a:srgbClr val="006633"/>
              </a:solidFill>
              <a:ln w="9525" cap="rnd">
                <a:noFill/>
                <a:round/>
                <a:headEnd/>
                <a:tailEnd/>
              </a:ln>
            </p:spPr>
            <p:txBody>
              <a:bodyPr/>
              <a:lstStyle/>
              <a:p>
                <a:endParaRPr lang="es-ES"/>
              </a:p>
            </p:txBody>
          </p:sp>
          <p:sp>
            <p:nvSpPr>
              <p:cNvPr id="616" name="Freeform 611"/>
              <p:cNvSpPr>
                <a:spLocks noChangeAspect="1"/>
              </p:cNvSpPr>
              <p:nvPr/>
            </p:nvSpPr>
            <p:spPr bwMode="auto">
              <a:xfrm>
                <a:off x="3177275" y="5504689"/>
                <a:ext cx="10317" cy="662103"/>
              </a:xfrm>
              <a:custGeom>
                <a:avLst/>
                <a:gdLst>
                  <a:gd name="T0" fmla="*/ 0 w 17"/>
                  <a:gd name="T1" fmla="*/ 1139 h 1140"/>
                  <a:gd name="T2" fmla="*/ 0 w 17"/>
                  <a:gd name="T3" fmla="*/ 0 h 1140"/>
                  <a:gd name="T4" fmla="*/ 16 w 17"/>
                  <a:gd name="T5" fmla="*/ 0 h 1140"/>
                  <a:gd name="T6" fmla="*/ 16 w 17"/>
                  <a:gd name="T7" fmla="*/ 1139 h 1140"/>
                  <a:gd name="T8" fmla="*/ 16 w 17"/>
                  <a:gd name="T9" fmla="*/ 1139 h 1140"/>
                  <a:gd name="T10" fmla="*/ 16 w 17"/>
                  <a:gd name="T11" fmla="*/ 1139 h 1140"/>
                  <a:gd name="T12" fmla="*/ 16 w 17"/>
                  <a:gd name="T13" fmla="*/ 1139 h 1140"/>
                  <a:gd name="T14" fmla="*/ 16 w 17"/>
                  <a:gd name="T15" fmla="*/ 1139 h 1140"/>
                  <a:gd name="T16" fmla="*/ 0 w 17"/>
                  <a:gd name="T17" fmla="*/ 1139 h 1140"/>
                  <a:gd name="T18" fmla="*/ 0 w 17"/>
                  <a:gd name="T19" fmla="*/ 1139 h 1140"/>
                  <a:gd name="T20" fmla="*/ 0 w 17"/>
                  <a:gd name="T21" fmla="*/ 1139 h 1140"/>
                  <a:gd name="T22" fmla="*/ 0 w 17"/>
                  <a:gd name="T23" fmla="*/ 1139 h 1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0"/>
                  <a:gd name="T38" fmla="*/ 17 w 17"/>
                  <a:gd name="T39" fmla="*/ 1140 h 1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0">
                    <a:moveTo>
                      <a:pt x="0" y="1139"/>
                    </a:moveTo>
                    <a:lnTo>
                      <a:pt x="0" y="0"/>
                    </a:lnTo>
                    <a:lnTo>
                      <a:pt x="16" y="0"/>
                    </a:lnTo>
                    <a:lnTo>
                      <a:pt x="16" y="1139"/>
                    </a:lnTo>
                    <a:lnTo>
                      <a:pt x="0" y="1139"/>
                    </a:lnTo>
                  </a:path>
                </a:pathLst>
              </a:custGeom>
              <a:solidFill>
                <a:srgbClr val="006633"/>
              </a:solidFill>
              <a:ln w="9525" cap="rnd">
                <a:noFill/>
                <a:round/>
                <a:headEnd/>
                <a:tailEnd/>
              </a:ln>
            </p:spPr>
            <p:txBody>
              <a:bodyPr/>
              <a:lstStyle/>
              <a:p>
                <a:endParaRPr lang="es-ES"/>
              </a:p>
            </p:txBody>
          </p:sp>
          <p:sp>
            <p:nvSpPr>
              <p:cNvPr id="617" name="Freeform 612"/>
              <p:cNvSpPr>
                <a:spLocks noChangeAspect="1"/>
              </p:cNvSpPr>
              <p:nvPr/>
            </p:nvSpPr>
            <p:spPr bwMode="auto">
              <a:xfrm>
                <a:off x="3178488" y="5504689"/>
                <a:ext cx="10317" cy="663265"/>
              </a:xfrm>
              <a:custGeom>
                <a:avLst/>
                <a:gdLst>
                  <a:gd name="T0" fmla="*/ 0 w 17"/>
                  <a:gd name="T1" fmla="*/ 1139 h 1142"/>
                  <a:gd name="T2" fmla="*/ 0 w 17"/>
                  <a:gd name="T3" fmla="*/ 0 h 1142"/>
                  <a:gd name="T4" fmla="*/ 16 w 17"/>
                  <a:gd name="T5" fmla="*/ 0 h 1142"/>
                  <a:gd name="T6" fmla="*/ 16 w 17"/>
                  <a:gd name="T7" fmla="*/ 1141 h 1142"/>
                  <a:gd name="T8" fmla="*/ 16 w 17"/>
                  <a:gd name="T9" fmla="*/ 1139 h 1142"/>
                  <a:gd name="T10" fmla="*/ 16 w 17"/>
                  <a:gd name="T11" fmla="*/ 1139 h 1142"/>
                  <a:gd name="T12" fmla="*/ 8 w 17"/>
                  <a:gd name="T13" fmla="*/ 1139 h 1142"/>
                  <a:gd name="T14" fmla="*/ 8 w 17"/>
                  <a:gd name="T15" fmla="*/ 1139 h 1142"/>
                  <a:gd name="T16" fmla="*/ 8 w 17"/>
                  <a:gd name="T17" fmla="*/ 1139 h 1142"/>
                  <a:gd name="T18" fmla="*/ 8 w 17"/>
                  <a:gd name="T19" fmla="*/ 1139 h 1142"/>
                  <a:gd name="T20" fmla="*/ 8 w 17"/>
                  <a:gd name="T21" fmla="*/ 1139 h 1142"/>
                  <a:gd name="T22" fmla="*/ 0 w 17"/>
                  <a:gd name="T23" fmla="*/ 1139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39"/>
                    </a:moveTo>
                    <a:lnTo>
                      <a:pt x="0" y="0"/>
                    </a:lnTo>
                    <a:lnTo>
                      <a:pt x="16" y="0"/>
                    </a:lnTo>
                    <a:lnTo>
                      <a:pt x="16" y="1141"/>
                    </a:lnTo>
                    <a:lnTo>
                      <a:pt x="16" y="1139"/>
                    </a:lnTo>
                    <a:lnTo>
                      <a:pt x="8" y="1139"/>
                    </a:lnTo>
                    <a:lnTo>
                      <a:pt x="0" y="1139"/>
                    </a:lnTo>
                  </a:path>
                </a:pathLst>
              </a:custGeom>
              <a:solidFill>
                <a:srgbClr val="006633"/>
              </a:solidFill>
              <a:ln w="9525" cap="rnd">
                <a:noFill/>
                <a:round/>
                <a:headEnd/>
                <a:tailEnd/>
              </a:ln>
            </p:spPr>
            <p:txBody>
              <a:bodyPr/>
              <a:lstStyle/>
              <a:p>
                <a:endParaRPr lang="es-ES"/>
              </a:p>
            </p:txBody>
          </p:sp>
          <p:sp>
            <p:nvSpPr>
              <p:cNvPr id="618" name="Freeform 613"/>
              <p:cNvSpPr>
                <a:spLocks noChangeAspect="1"/>
              </p:cNvSpPr>
              <p:nvPr/>
            </p:nvSpPr>
            <p:spPr bwMode="auto">
              <a:xfrm>
                <a:off x="3180916" y="5504689"/>
                <a:ext cx="10317" cy="663265"/>
              </a:xfrm>
              <a:custGeom>
                <a:avLst/>
                <a:gdLst>
                  <a:gd name="T0" fmla="*/ 0 w 17"/>
                  <a:gd name="T1" fmla="*/ 1141 h 1142"/>
                  <a:gd name="T2" fmla="*/ 0 w 17"/>
                  <a:gd name="T3" fmla="*/ 0 h 1142"/>
                  <a:gd name="T4" fmla="*/ 16 w 17"/>
                  <a:gd name="T5" fmla="*/ 0 h 1142"/>
                  <a:gd name="T6" fmla="*/ 16 w 17"/>
                  <a:gd name="T7" fmla="*/ 1141 h 1142"/>
                  <a:gd name="T8" fmla="*/ 16 w 17"/>
                  <a:gd name="T9" fmla="*/ 1141 h 1142"/>
                  <a:gd name="T10" fmla="*/ 8 w 17"/>
                  <a:gd name="T11" fmla="*/ 1141 h 1142"/>
                  <a:gd name="T12" fmla="*/ 8 w 17"/>
                  <a:gd name="T13" fmla="*/ 1141 h 1142"/>
                  <a:gd name="T14" fmla="*/ 8 w 17"/>
                  <a:gd name="T15" fmla="*/ 1141 h 1142"/>
                  <a:gd name="T16" fmla="*/ 8 w 17"/>
                  <a:gd name="T17" fmla="*/ 1141 h 1142"/>
                  <a:gd name="T18" fmla="*/ 8 w 17"/>
                  <a:gd name="T19" fmla="*/ 1141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8" y="1141"/>
                    </a:lnTo>
                    <a:lnTo>
                      <a:pt x="0" y="1141"/>
                    </a:lnTo>
                  </a:path>
                </a:pathLst>
              </a:custGeom>
              <a:solidFill>
                <a:srgbClr val="006633"/>
              </a:solidFill>
              <a:ln w="9525" cap="rnd">
                <a:noFill/>
                <a:round/>
                <a:headEnd/>
                <a:tailEnd/>
              </a:ln>
            </p:spPr>
            <p:txBody>
              <a:bodyPr/>
              <a:lstStyle/>
              <a:p>
                <a:endParaRPr lang="es-ES"/>
              </a:p>
            </p:txBody>
          </p:sp>
          <p:sp>
            <p:nvSpPr>
              <p:cNvPr id="619" name="Freeform 614"/>
              <p:cNvSpPr>
                <a:spLocks noChangeAspect="1"/>
              </p:cNvSpPr>
              <p:nvPr/>
            </p:nvSpPr>
            <p:spPr bwMode="auto">
              <a:xfrm>
                <a:off x="3183344" y="5504689"/>
                <a:ext cx="10317" cy="663265"/>
              </a:xfrm>
              <a:custGeom>
                <a:avLst/>
                <a:gdLst>
                  <a:gd name="T0" fmla="*/ 0 w 17"/>
                  <a:gd name="T1" fmla="*/ 1141 h 1142"/>
                  <a:gd name="T2" fmla="*/ 0 w 17"/>
                  <a:gd name="T3" fmla="*/ 0 h 1142"/>
                  <a:gd name="T4" fmla="*/ 16 w 17"/>
                  <a:gd name="T5" fmla="*/ 0 h 1142"/>
                  <a:gd name="T6" fmla="*/ 16 w 17"/>
                  <a:gd name="T7" fmla="*/ 1141 h 1142"/>
                  <a:gd name="T8" fmla="*/ 16 w 17"/>
                  <a:gd name="T9" fmla="*/ 1141 h 1142"/>
                  <a:gd name="T10" fmla="*/ 16 w 17"/>
                  <a:gd name="T11" fmla="*/ 1141 h 1142"/>
                  <a:gd name="T12" fmla="*/ 16 w 17"/>
                  <a:gd name="T13" fmla="*/ 1141 h 1142"/>
                  <a:gd name="T14" fmla="*/ 16 w 17"/>
                  <a:gd name="T15" fmla="*/ 1141 h 1142"/>
                  <a:gd name="T16" fmla="*/ 0 w 17"/>
                  <a:gd name="T17" fmla="*/ 1141 h 1142"/>
                  <a:gd name="T18" fmla="*/ 0 w 17"/>
                  <a:gd name="T19" fmla="*/ 1141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0" y="1141"/>
                    </a:lnTo>
                  </a:path>
                </a:pathLst>
              </a:custGeom>
              <a:solidFill>
                <a:srgbClr val="006633"/>
              </a:solidFill>
              <a:ln w="9525" cap="rnd">
                <a:noFill/>
                <a:round/>
                <a:headEnd/>
                <a:tailEnd/>
              </a:ln>
            </p:spPr>
            <p:txBody>
              <a:bodyPr/>
              <a:lstStyle/>
              <a:p>
                <a:endParaRPr lang="es-ES"/>
              </a:p>
            </p:txBody>
          </p:sp>
          <p:sp>
            <p:nvSpPr>
              <p:cNvPr id="620" name="Freeform 615"/>
              <p:cNvSpPr>
                <a:spLocks noChangeAspect="1"/>
              </p:cNvSpPr>
              <p:nvPr/>
            </p:nvSpPr>
            <p:spPr bwMode="auto">
              <a:xfrm>
                <a:off x="3184557" y="5504689"/>
                <a:ext cx="10317" cy="663265"/>
              </a:xfrm>
              <a:custGeom>
                <a:avLst/>
                <a:gdLst>
                  <a:gd name="T0" fmla="*/ 0 w 17"/>
                  <a:gd name="T1" fmla="*/ 1141 h 1142"/>
                  <a:gd name="T2" fmla="*/ 0 w 17"/>
                  <a:gd name="T3" fmla="*/ 0 h 1142"/>
                  <a:gd name="T4" fmla="*/ 16 w 17"/>
                  <a:gd name="T5" fmla="*/ 0 h 1142"/>
                  <a:gd name="T6" fmla="*/ 16 w 17"/>
                  <a:gd name="T7" fmla="*/ 1141 h 1142"/>
                  <a:gd name="T8" fmla="*/ 16 w 17"/>
                  <a:gd name="T9" fmla="*/ 1141 h 1142"/>
                  <a:gd name="T10" fmla="*/ 16 w 17"/>
                  <a:gd name="T11" fmla="*/ 1141 h 1142"/>
                  <a:gd name="T12" fmla="*/ 16 w 17"/>
                  <a:gd name="T13" fmla="*/ 1141 h 1142"/>
                  <a:gd name="T14" fmla="*/ 10 w 17"/>
                  <a:gd name="T15" fmla="*/ 1141 h 1142"/>
                  <a:gd name="T16" fmla="*/ 10 w 17"/>
                  <a:gd name="T17" fmla="*/ 1141 h 1142"/>
                  <a:gd name="T18" fmla="*/ 10 w 17"/>
                  <a:gd name="T19" fmla="*/ 1141 h 1142"/>
                  <a:gd name="T20" fmla="*/ 1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10" y="1141"/>
                    </a:lnTo>
                    <a:lnTo>
                      <a:pt x="0" y="1141"/>
                    </a:lnTo>
                  </a:path>
                </a:pathLst>
              </a:custGeom>
              <a:solidFill>
                <a:srgbClr val="006633"/>
              </a:solidFill>
              <a:ln w="9525" cap="rnd">
                <a:noFill/>
                <a:round/>
                <a:headEnd/>
                <a:tailEnd/>
              </a:ln>
            </p:spPr>
            <p:txBody>
              <a:bodyPr/>
              <a:lstStyle/>
              <a:p>
                <a:endParaRPr lang="es-ES"/>
              </a:p>
            </p:txBody>
          </p:sp>
          <p:sp>
            <p:nvSpPr>
              <p:cNvPr id="621" name="Freeform 616"/>
              <p:cNvSpPr>
                <a:spLocks noChangeAspect="1"/>
              </p:cNvSpPr>
              <p:nvPr/>
            </p:nvSpPr>
            <p:spPr bwMode="auto">
              <a:xfrm>
                <a:off x="3186378" y="5504689"/>
                <a:ext cx="10317" cy="664427"/>
              </a:xfrm>
              <a:custGeom>
                <a:avLst/>
                <a:gdLst>
                  <a:gd name="T0" fmla="*/ 0 w 17"/>
                  <a:gd name="T1" fmla="*/ 1141 h 1144"/>
                  <a:gd name="T2" fmla="*/ 0 w 17"/>
                  <a:gd name="T3" fmla="*/ 0 h 1144"/>
                  <a:gd name="T4" fmla="*/ 16 w 17"/>
                  <a:gd name="T5" fmla="*/ 0 h 1144"/>
                  <a:gd name="T6" fmla="*/ 16 w 17"/>
                  <a:gd name="T7" fmla="*/ 1143 h 1144"/>
                  <a:gd name="T8" fmla="*/ 16 w 17"/>
                  <a:gd name="T9" fmla="*/ 1143 h 1144"/>
                  <a:gd name="T10" fmla="*/ 8 w 17"/>
                  <a:gd name="T11" fmla="*/ 1143 h 1144"/>
                  <a:gd name="T12" fmla="*/ 8 w 17"/>
                  <a:gd name="T13" fmla="*/ 1143 h 1144"/>
                  <a:gd name="T14" fmla="*/ 8 w 17"/>
                  <a:gd name="T15" fmla="*/ 1143 h 1144"/>
                  <a:gd name="T16" fmla="*/ 8 w 17"/>
                  <a:gd name="T17" fmla="*/ 1143 h 1144"/>
                  <a:gd name="T18" fmla="*/ 8 w 17"/>
                  <a:gd name="T19" fmla="*/ 1141 h 1144"/>
                  <a:gd name="T20" fmla="*/ 0 w 17"/>
                  <a:gd name="T21" fmla="*/ 1141 h 1144"/>
                  <a:gd name="T22" fmla="*/ 0 w 17"/>
                  <a:gd name="T23" fmla="*/ 1141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1"/>
                    </a:moveTo>
                    <a:lnTo>
                      <a:pt x="0" y="0"/>
                    </a:lnTo>
                    <a:lnTo>
                      <a:pt x="16" y="0"/>
                    </a:lnTo>
                    <a:lnTo>
                      <a:pt x="16" y="1143"/>
                    </a:lnTo>
                    <a:lnTo>
                      <a:pt x="8" y="1143"/>
                    </a:lnTo>
                    <a:lnTo>
                      <a:pt x="8" y="1141"/>
                    </a:lnTo>
                    <a:lnTo>
                      <a:pt x="0" y="1141"/>
                    </a:lnTo>
                  </a:path>
                </a:pathLst>
              </a:custGeom>
              <a:solidFill>
                <a:srgbClr val="006633"/>
              </a:solidFill>
              <a:ln w="9525" cap="rnd">
                <a:noFill/>
                <a:round/>
                <a:headEnd/>
                <a:tailEnd/>
              </a:ln>
            </p:spPr>
            <p:txBody>
              <a:bodyPr/>
              <a:lstStyle/>
              <a:p>
                <a:endParaRPr lang="es-ES"/>
              </a:p>
            </p:txBody>
          </p:sp>
          <p:sp>
            <p:nvSpPr>
              <p:cNvPr id="622" name="Freeform 617"/>
              <p:cNvSpPr>
                <a:spLocks noChangeAspect="1"/>
              </p:cNvSpPr>
              <p:nvPr/>
            </p:nvSpPr>
            <p:spPr bwMode="auto">
              <a:xfrm>
                <a:off x="3188806" y="5504689"/>
                <a:ext cx="10317" cy="664427"/>
              </a:xfrm>
              <a:custGeom>
                <a:avLst/>
                <a:gdLst>
                  <a:gd name="T0" fmla="*/ 0 w 17"/>
                  <a:gd name="T1" fmla="*/ 1143 h 1144"/>
                  <a:gd name="T2" fmla="*/ 0 w 17"/>
                  <a:gd name="T3" fmla="*/ 0 h 1144"/>
                  <a:gd name="T4" fmla="*/ 16 w 17"/>
                  <a:gd name="T5" fmla="*/ 0 h 1144"/>
                  <a:gd name="T6" fmla="*/ 16 w 17"/>
                  <a:gd name="T7" fmla="*/ 1143 h 1144"/>
                  <a:gd name="T8" fmla="*/ 8 w 17"/>
                  <a:gd name="T9" fmla="*/ 1143 h 1144"/>
                  <a:gd name="T10" fmla="*/ 8 w 17"/>
                  <a:gd name="T11" fmla="*/ 1143 h 1144"/>
                  <a:gd name="T12" fmla="*/ 8 w 17"/>
                  <a:gd name="T13" fmla="*/ 1143 h 1144"/>
                  <a:gd name="T14" fmla="*/ 8 w 17"/>
                  <a:gd name="T15" fmla="*/ 1143 h 1144"/>
                  <a:gd name="T16" fmla="*/ 0 w 17"/>
                  <a:gd name="T17" fmla="*/ 1143 h 1144"/>
                  <a:gd name="T18" fmla="*/ 0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8" y="1143"/>
                    </a:lnTo>
                    <a:lnTo>
                      <a:pt x="0" y="1143"/>
                    </a:lnTo>
                  </a:path>
                </a:pathLst>
              </a:custGeom>
              <a:solidFill>
                <a:srgbClr val="006633"/>
              </a:solidFill>
              <a:ln w="9525" cap="rnd">
                <a:noFill/>
                <a:round/>
                <a:headEnd/>
                <a:tailEnd/>
              </a:ln>
            </p:spPr>
            <p:txBody>
              <a:bodyPr/>
              <a:lstStyle/>
              <a:p>
                <a:endParaRPr lang="es-ES"/>
              </a:p>
            </p:txBody>
          </p:sp>
          <p:sp>
            <p:nvSpPr>
              <p:cNvPr id="623" name="Freeform 618"/>
              <p:cNvSpPr>
                <a:spLocks noChangeAspect="1"/>
              </p:cNvSpPr>
              <p:nvPr/>
            </p:nvSpPr>
            <p:spPr bwMode="auto">
              <a:xfrm>
                <a:off x="3191233" y="5504689"/>
                <a:ext cx="10317" cy="664427"/>
              </a:xfrm>
              <a:custGeom>
                <a:avLst/>
                <a:gdLst>
                  <a:gd name="T0" fmla="*/ 0 w 17"/>
                  <a:gd name="T1" fmla="*/ 1143 h 1144"/>
                  <a:gd name="T2" fmla="*/ 0 w 17"/>
                  <a:gd name="T3" fmla="*/ 0 h 1144"/>
                  <a:gd name="T4" fmla="*/ 16 w 17"/>
                  <a:gd name="T5" fmla="*/ 0 h 1144"/>
                  <a:gd name="T6" fmla="*/ 16 w 17"/>
                  <a:gd name="T7" fmla="*/ 1143 h 1144"/>
                  <a:gd name="T8" fmla="*/ 16 w 17"/>
                  <a:gd name="T9" fmla="*/ 1143 h 1144"/>
                  <a:gd name="T10" fmla="*/ 16 w 17"/>
                  <a:gd name="T11" fmla="*/ 1143 h 1144"/>
                  <a:gd name="T12" fmla="*/ 16 w 17"/>
                  <a:gd name="T13" fmla="*/ 1143 h 1144"/>
                  <a:gd name="T14" fmla="*/ 0 w 17"/>
                  <a:gd name="T15" fmla="*/ 1143 h 1144"/>
                  <a:gd name="T16" fmla="*/ 0 w 17"/>
                  <a:gd name="T17" fmla="*/ 1143 h 1144"/>
                  <a:gd name="T18" fmla="*/ 0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0" y="1143"/>
                    </a:lnTo>
                  </a:path>
                </a:pathLst>
              </a:custGeom>
              <a:solidFill>
                <a:srgbClr val="006633"/>
              </a:solidFill>
              <a:ln w="9525" cap="rnd">
                <a:noFill/>
                <a:round/>
                <a:headEnd/>
                <a:tailEnd/>
              </a:ln>
            </p:spPr>
            <p:txBody>
              <a:bodyPr/>
              <a:lstStyle/>
              <a:p>
                <a:endParaRPr lang="es-ES"/>
              </a:p>
            </p:txBody>
          </p:sp>
          <p:sp>
            <p:nvSpPr>
              <p:cNvPr id="624" name="Freeform 619"/>
              <p:cNvSpPr>
                <a:spLocks noChangeAspect="1"/>
              </p:cNvSpPr>
              <p:nvPr/>
            </p:nvSpPr>
            <p:spPr bwMode="auto">
              <a:xfrm>
                <a:off x="3192447" y="5504689"/>
                <a:ext cx="10317" cy="664427"/>
              </a:xfrm>
              <a:custGeom>
                <a:avLst/>
                <a:gdLst>
                  <a:gd name="T0" fmla="*/ 0 w 17"/>
                  <a:gd name="T1" fmla="*/ 1143 h 1144"/>
                  <a:gd name="T2" fmla="*/ 0 w 17"/>
                  <a:gd name="T3" fmla="*/ 0 h 1144"/>
                  <a:gd name="T4" fmla="*/ 16 w 17"/>
                  <a:gd name="T5" fmla="*/ 0 h 1144"/>
                  <a:gd name="T6" fmla="*/ 16 w 17"/>
                  <a:gd name="T7" fmla="*/ 1143 h 1144"/>
                  <a:gd name="T8" fmla="*/ 16 w 17"/>
                  <a:gd name="T9" fmla="*/ 1143 h 1144"/>
                  <a:gd name="T10" fmla="*/ 16 w 17"/>
                  <a:gd name="T11" fmla="*/ 1143 h 1144"/>
                  <a:gd name="T12" fmla="*/ 8 w 17"/>
                  <a:gd name="T13" fmla="*/ 1143 h 1144"/>
                  <a:gd name="T14" fmla="*/ 8 w 17"/>
                  <a:gd name="T15" fmla="*/ 1143 h 1144"/>
                  <a:gd name="T16" fmla="*/ 8 w 17"/>
                  <a:gd name="T17" fmla="*/ 1143 h 1144"/>
                  <a:gd name="T18" fmla="*/ 8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8" y="1143"/>
                    </a:lnTo>
                    <a:lnTo>
                      <a:pt x="0" y="1143"/>
                    </a:lnTo>
                  </a:path>
                </a:pathLst>
              </a:custGeom>
              <a:solidFill>
                <a:srgbClr val="006633"/>
              </a:solidFill>
              <a:ln w="9525" cap="rnd">
                <a:noFill/>
                <a:round/>
                <a:headEnd/>
                <a:tailEnd/>
              </a:ln>
            </p:spPr>
            <p:txBody>
              <a:bodyPr/>
              <a:lstStyle/>
              <a:p>
                <a:endParaRPr lang="es-ES"/>
              </a:p>
            </p:txBody>
          </p:sp>
          <p:sp>
            <p:nvSpPr>
              <p:cNvPr id="625" name="Freeform 620"/>
              <p:cNvSpPr>
                <a:spLocks noChangeAspect="1"/>
              </p:cNvSpPr>
              <p:nvPr/>
            </p:nvSpPr>
            <p:spPr bwMode="auto">
              <a:xfrm>
                <a:off x="3194874" y="5504689"/>
                <a:ext cx="10317" cy="665007"/>
              </a:xfrm>
              <a:custGeom>
                <a:avLst/>
                <a:gdLst>
                  <a:gd name="T0" fmla="*/ 0 w 17"/>
                  <a:gd name="T1" fmla="*/ 1143 h 1145"/>
                  <a:gd name="T2" fmla="*/ 0 w 17"/>
                  <a:gd name="T3" fmla="*/ 0 h 1145"/>
                  <a:gd name="T4" fmla="*/ 16 w 17"/>
                  <a:gd name="T5" fmla="*/ 0 h 1145"/>
                  <a:gd name="T6" fmla="*/ 16 w 17"/>
                  <a:gd name="T7" fmla="*/ 1144 h 1145"/>
                  <a:gd name="T8" fmla="*/ 8 w 17"/>
                  <a:gd name="T9" fmla="*/ 1144 h 1145"/>
                  <a:gd name="T10" fmla="*/ 8 w 17"/>
                  <a:gd name="T11" fmla="*/ 1144 h 1145"/>
                  <a:gd name="T12" fmla="*/ 8 w 17"/>
                  <a:gd name="T13" fmla="*/ 1144 h 1145"/>
                  <a:gd name="T14" fmla="*/ 8 w 17"/>
                  <a:gd name="T15" fmla="*/ 1144 h 1145"/>
                  <a:gd name="T16" fmla="*/ 8 w 17"/>
                  <a:gd name="T17" fmla="*/ 1143 h 1145"/>
                  <a:gd name="T18" fmla="*/ 0 w 17"/>
                  <a:gd name="T19" fmla="*/ 1143 h 1145"/>
                  <a:gd name="T20" fmla="*/ 0 w 17"/>
                  <a:gd name="T21" fmla="*/ 1143 h 1145"/>
                  <a:gd name="T22" fmla="*/ 0 w 17"/>
                  <a:gd name="T23" fmla="*/ 1143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3"/>
                    </a:moveTo>
                    <a:lnTo>
                      <a:pt x="0" y="0"/>
                    </a:lnTo>
                    <a:lnTo>
                      <a:pt x="16" y="0"/>
                    </a:lnTo>
                    <a:lnTo>
                      <a:pt x="16" y="1144"/>
                    </a:lnTo>
                    <a:lnTo>
                      <a:pt x="8" y="1144"/>
                    </a:lnTo>
                    <a:lnTo>
                      <a:pt x="8" y="1143"/>
                    </a:lnTo>
                    <a:lnTo>
                      <a:pt x="0" y="1143"/>
                    </a:lnTo>
                  </a:path>
                </a:pathLst>
              </a:custGeom>
              <a:solidFill>
                <a:srgbClr val="006633"/>
              </a:solidFill>
              <a:ln w="9525" cap="rnd">
                <a:noFill/>
                <a:round/>
                <a:headEnd/>
                <a:tailEnd/>
              </a:ln>
            </p:spPr>
            <p:txBody>
              <a:bodyPr/>
              <a:lstStyle/>
              <a:p>
                <a:endParaRPr lang="es-ES"/>
              </a:p>
            </p:txBody>
          </p:sp>
          <p:sp>
            <p:nvSpPr>
              <p:cNvPr id="626" name="Freeform 621"/>
              <p:cNvSpPr>
                <a:spLocks noChangeAspect="1"/>
              </p:cNvSpPr>
              <p:nvPr/>
            </p:nvSpPr>
            <p:spPr bwMode="auto">
              <a:xfrm>
                <a:off x="3197302"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0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27" name="Freeform 622"/>
              <p:cNvSpPr>
                <a:spLocks noChangeAspect="1"/>
              </p:cNvSpPr>
              <p:nvPr/>
            </p:nvSpPr>
            <p:spPr bwMode="auto">
              <a:xfrm>
                <a:off x="3198516"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5 w 17"/>
                  <a:gd name="T13" fmla="*/ 1144 h 1145"/>
                  <a:gd name="T14" fmla="*/ 5 w 17"/>
                  <a:gd name="T15" fmla="*/ 1144 h 1145"/>
                  <a:gd name="T16" fmla="*/ 5 w 17"/>
                  <a:gd name="T17" fmla="*/ 1144 h 1145"/>
                  <a:gd name="T18" fmla="*/ 5 w 17"/>
                  <a:gd name="T19" fmla="*/ 1144 h 1145"/>
                  <a:gd name="T20" fmla="*/ 5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5" y="1144"/>
                    </a:lnTo>
                    <a:lnTo>
                      <a:pt x="0" y="1144"/>
                    </a:lnTo>
                  </a:path>
                </a:pathLst>
              </a:custGeom>
              <a:solidFill>
                <a:srgbClr val="006633"/>
              </a:solidFill>
              <a:ln w="9525" cap="rnd">
                <a:noFill/>
                <a:round/>
                <a:headEnd/>
                <a:tailEnd/>
              </a:ln>
            </p:spPr>
            <p:txBody>
              <a:bodyPr/>
              <a:lstStyle/>
              <a:p>
                <a:endParaRPr lang="es-ES"/>
              </a:p>
            </p:txBody>
          </p:sp>
          <p:sp>
            <p:nvSpPr>
              <p:cNvPr id="628" name="Freeform 623"/>
              <p:cNvSpPr>
                <a:spLocks noChangeAspect="1"/>
              </p:cNvSpPr>
              <p:nvPr/>
            </p:nvSpPr>
            <p:spPr bwMode="auto">
              <a:xfrm>
                <a:off x="3200336"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8 w 17"/>
                  <a:gd name="T11" fmla="*/ 1144 h 1145"/>
                  <a:gd name="T12" fmla="*/ 8 w 17"/>
                  <a:gd name="T13" fmla="*/ 1144 h 1145"/>
                  <a:gd name="T14" fmla="*/ 8 w 17"/>
                  <a:gd name="T15" fmla="*/ 1144 h 1145"/>
                  <a:gd name="T16" fmla="*/ 8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29" name="Freeform 624"/>
              <p:cNvSpPr>
                <a:spLocks noChangeAspect="1"/>
              </p:cNvSpPr>
              <p:nvPr/>
            </p:nvSpPr>
            <p:spPr bwMode="auto">
              <a:xfrm>
                <a:off x="3202764"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16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30" name="Freeform 625"/>
              <p:cNvSpPr>
                <a:spLocks noChangeAspect="1"/>
              </p:cNvSpPr>
              <p:nvPr/>
            </p:nvSpPr>
            <p:spPr bwMode="auto">
              <a:xfrm>
                <a:off x="3203978"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8 w 17"/>
                  <a:gd name="T13" fmla="*/ 1144 h 1145"/>
                  <a:gd name="T14" fmla="*/ 8 w 17"/>
                  <a:gd name="T15" fmla="*/ 1144 h 1145"/>
                  <a:gd name="T16" fmla="*/ 8 w 17"/>
                  <a:gd name="T17" fmla="*/ 1144 h 1145"/>
                  <a:gd name="T18" fmla="*/ 8 w 17"/>
                  <a:gd name="T19" fmla="*/ 1144 h 1145"/>
                  <a:gd name="T20" fmla="*/ 8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31" name="Freeform 626"/>
              <p:cNvSpPr>
                <a:spLocks noChangeAspect="1"/>
              </p:cNvSpPr>
              <p:nvPr/>
            </p:nvSpPr>
            <p:spPr bwMode="auto">
              <a:xfrm>
                <a:off x="3206405"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8 w 17"/>
                  <a:gd name="T11" fmla="*/ 1144 h 1145"/>
                  <a:gd name="T12" fmla="*/ 8 w 17"/>
                  <a:gd name="T13" fmla="*/ 1144 h 1145"/>
                  <a:gd name="T14" fmla="*/ 8 w 17"/>
                  <a:gd name="T15" fmla="*/ 1144 h 1145"/>
                  <a:gd name="T16" fmla="*/ 8 w 17"/>
                  <a:gd name="T17" fmla="*/ 1144 h 1145"/>
                  <a:gd name="T18" fmla="*/ 8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32" name="Freeform 627"/>
              <p:cNvSpPr>
                <a:spLocks noChangeAspect="1"/>
              </p:cNvSpPr>
              <p:nvPr/>
            </p:nvSpPr>
            <p:spPr bwMode="auto">
              <a:xfrm>
                <a:off x="3208833"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16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33" name="Freeform 628"/>
              <p:cNvSpPr>
                <a:spLocks noChangeAspect="1"/>
              </p:cNvSpPr>
              <p:nvPr/>
            </p:nvSpPr>
            <p:spPr bwMode="auto">
              <a:xfrm>
                <a:off x="3210047"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10 w 17"/>
                  <a:gd name="T15" fmla="*/ 1144 h 1145"/>
                  <a:gd name="T16" fmla="*/ 10 w 17"/>
                  <a:gd name="T17" fmla="*/ 1144 h 1145"/>
                  <a:gd name="T18" fmla="*/ 10 w 17"/>
                  <a:gd name="T19" fmla="*/ 1144 h 1145"/>
                  <a:gd name="T20" fmla="*/ 1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10" y="1144"/>
                    </a:lnTo>
                    <a:lnTo>
                      <a:pt x="0" y="1144"/>
                    </a:lnTo>
                  </a:path>
                </a:pathLst>
              </a:custGeom>
              <a:solidFill>
                <a:srgbClr val="006633"/>
              </a:solidFill>
              <a:ln w="9525" cap="rnd">
                <a:noFill/>
                <a:round/>
                <a:headEnd/>
                <a:tailEnd/>
              </a:ln>
            </p:spPr>
            <p:txBody>
              <a:bodyPr/>
              <a:lstStyle/>
              <a:p>
                <a:endParaRPr lang="es-ES"/>
              </a:p>
            </p:txBody>
          </p:sp>
          <p:sp>
            <p:nvSpPr>
              <p:cNvPr id="634" name="Freeform 629"/>
              <p:cNvSpPr>
                <a:spLocks noChangeAspect="1"/>
              </p:cNvSpPr>
              <p:nvPr/>
            </p:nvSpPr>
            <p:spPr bwMode="auto">
              <a:xfrm>
                <a:off x="3211867"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8 w 17"/>
                  <a:gd name="T11" fmla="*/ 1144 h 1145"/>
                  <a:gd name="T12" fmla="*/ 8 w 17"/>
                  <a:gd name="T13" fmla="*/ 1144 h 1145"/>
                  <a:gd name="T14" fmla="*/ 8 w 17"/>
                  <a:gd name="T15" fmla="*/ 1144 h 1145"/>
                  <a:gd name="T16" fmla="*/ 8 w 17"/>
                  <a:gd name="T17" fmla="*/ 1144 h 1145"/>
                  <a:gd name="T18" fmla="*/ 8 w 17"/>
                  <a:gd name="T19" fmla="*/ 1144 h 1145"/>
                  <a:gd name="T20" fmla="*/ 8 w 17"/>
                  <a:gd name="T21" fmla="*/ 1144 h 1145"/>
                  <a:gd name="T22" fmla="*/ 0 w 17"/>
                  <a:gd name="T23" fmla="*/ 1144 h 1145"/>
                  <a:gd name="T24" fmla="*/ 0 w 17"/>
                  <a:gd name="T25" fmla="*/ 1144 h 1145"/>
                  <a:gd name="T26" fmla="*/ 0 w 17"/>
                  <a:gd name="T27" fmla="*/ 1144 h 1145"/>
                  <a:gd name="T28" fmla="*/ 0 w 17"/>
                  <a:gd name="T29" fmla="*/ 1144 h 1145"/>
                  <a:gd name="T30" fmla="*/ 0 w 17"/>
                  <a:gd name="T31" fmla="*/ 1144 h 1145"/>
                  <a:gd name="T32" fmla="*/ 0 w 17"/>
                  <a:gd name="T33" fmla="*/ 1144 h 1145"/>
                  <a:gd name="T34" fmla="*/ 0 w 17"/>
                  <a:gd name="T35" fmla="*/ 1144 h 1145"/>
                  <a:gd name="T36" fmla="*/ 0 w 17"/>
                  <a:gd name="T37" fmla="*/ 1144 h 1145"/>
                  <a:gd name="T38" fmla="*/ 0 w 17"/>
                  <a:gd name="T39" fmla="*/ 1144 h 11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1145"/>
                  <a:gd name="T62" fmla="*/ 17 w 17"/>
                  <a:gd name="T63" fmla="*/ 1145 h 11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35" name="Freeform 630"/>
              <p:cNvSpPr>
                <a:spLocks noChangeAspect="1"/>
              </p:cNvSpPr>
              <p:nvPr/>
            </p:nvSpPr>
            <p:spPr bwMode="auto">
              <a:xfrm>
                <a:off x="3214295" y="5504689"/>
                <a:ext cx="10317" cy="665007"/>
              </a:xfrm>
              <a:custGeom>
                <a:avLst/>
                <a:gdLst>
                  <a:gd name="T0" fmla="*/ 0 w 17"/>
                  <a:gd name="T1" fmla="*/ 1144 h 1145"/>
                  <a:gd name="T2" fmla="*/ 0 w 17"/>
                  <a:gd name="T3" fmla="*/ 0 h 1145"/>
                  <a:gd name="T4" fmla="*/ 16 w 17"/>
                  <a:gd name="T5" fmla="*/ 0 h 1145"/>
                  <a:gd name="T6" fmla="*/ 16 w 17"/>
                  <a:gd name="T7" fmla="*/ 1144 h 1145"/>
                  <a:gd name="T8" fmla="*/ 8 w 17"/>
                  <a:gd name="T9" fmla="*/ 1144 h 1145"/>
                  <a:gd name="T10" fmla="*/ 8 w 17"/>
                  <a:gd name="T11" fmla="*/ 1144 h 1145"/>
                  <a:gd name="T12" fmla="*/ 8 w 17"/>
                  <a:gd name="T13" fmla="*/ 1144 h 1145"/>
                  <a:gd name="T14" fmla="*/ 8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36" name="Freeform 631"/>
              <p:cNvSpPr>
                <a:spLocks noChangeAspect="1"/>
              </p:cNvSpPr>
              <p:nvPr/>
            </p:nvSpPr>
            <p:spPr bwMode="auto">
              <a:xfrm>
                <a:off x="3216722"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0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37" name="Freeform 632"/>
              <p:cNvSpPr>
                <a:spLocks noChangeAspect="1"/>
              </p:cNvSpPr>
              <p:nvPr/>
            </p:nvSpPr>
            <p:spPr bwMode="auto">
              <a:xfrm>
                <a:off x="3217936"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8 w 17"/>
                  <a:gd name="T13" fmla="*/ 1144 h 1145"/>
                  <a:gd name="T14" fmla="*/ 8 w 17"/>
                  <a:gd name="T15" fmla="*/ 1144 h 1145"/>
                  <a:gd name="T16" fmla="*/ 8 w 17"/>
                  <a:gd name="T17" fmla="*/ 1144 h 1145"/>
                  <a:gd name="T18" fmla="*/ 8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38" name="Freeform 633"/>
              <p:cNvSpPr>
                <a:spLocks noChangeAspect="1"/>
              </p:cNvSpPr>
              <p:nvPr/>
            </p:nvSpPr>
            <p:spPr bwMode="auto">
              <a:xfrm>
                <a:off x="3220364" y="5504689"/>
                <a:ext cx="10317" cy="665007"/>
              </a:xfrm>
              <a:custGeom>
                <a:avLst/>
                <a:gdLst>
                  <a:gd name="T0" fmla="*/ 0 w 17"/>
                  <a:gd name="T1" fmla="*/ 1144 h 1145"/>
                  <a:gd name="T2" fmla="*/ 0 w 17"/>
                  <a:gd name="T3" fmla="*/ 0 h 1145"/>
                  <a:gd name="T4" fmla="*/ 16 w 17"/>
                  <a:gd name="T5" fmla="*/ 0 h 1145"/>
                  <a:gd name="T6" fmla="*/ 16 w 17"/>
                  <a:gd name="T7" fmla="*/ 1144 h 1145"/>
                  <a:gd name="T8" fmla="*/ 8 w 17"/>
                  <a:gd name="T9" fmla="*/ 1144 h 1145"/>
                  <a:gd name="T10" fmla="*/ 8 w 17"/>
                  <a:gd name="T11" fmla="*/ 1144 h 1145"/>
                  <a:gd name="T12" fmla="*/ 8 w 17"/>
                  <a:gd name="T13" fmla="*/ 1144 h 1145"/>
                  <a:gd name="T14" fmla="*/ 8 w 17"/>
                  <a:gd name="T15" fmla="*/ 1144 h 1145"/>
                  <a:gd name="T16" fmla="*/ 8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39" name="Freeform 634"/>
              <p:cNvSpPr>
                <a:spLocks noChangeAspect="1"/>
              </p:cNvSpPr>
              <p:nvPr/>
            </p:nvSpPr>
            <p:spPr bwMode="auto">
              <a:xfrm>
                <a:off x="3222791"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0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40" name="Freeform 635"/>
              <p:cNvSpPr>
                <a:spLocks noChangeAspect="1"/>
              </p:cNvSpPr>
              <p:nvPr/>
            </p:nvSpPr>
            <p:spPr bwMode="auto">
              <a:xfrm>
                <a:off x="3224005"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5 w 17"/>
                  <a:gd name="T13" fmla="*/ 1144 h 1145"/>
                  <a:gd name="T14" fmla="*/ 5 w 17"/>
                  <a:gd name="T15" fmla="*/ 1144 h 1145"/>
                  <a:gd name="T16" fmla="*/ 5 w 17"/>
                  <a:gd name="T17" fmla="*/ 1144 h 1145"/>
                  <a:gd name="T18" fmla="*/ 5 w 17"/>
                  <a:gd name="T19" fmla="*/ 1144 h 1145"/>
                  <a:gd name="T20" fmla="*/ 5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5" y="1144"/>
                    </a:lnTo>
                    <a:lnTo>
                      <a:pt x="0" y="1144"/>
                    </a:lnTo>
                  </a:path>
                </a:pathLst>
              </a:custGeom>
              <a:solidFill>
                <a:srgbClr val="006633"/>
              </a:solidFill>
              <a:ln w="9525" cap="rnd">
                <a:noFill/>
                <a:round/>
                <a:headEnd/>
                <a:tailEnd/>
              </a:ln>
            </p:spPr>
            <p:txBody>
              <a:bodyPr/>
              <a:lstStyle/>
              <a:p>
                <a:endParaRPr lang="es-ES"/>
              </a:p>
            </p:txBody>
          </p:sp>
          <p:sp>
            <p:nvSpPr>
              <p:cNvPr id="641" name="Freeform 636"/>
              <p:cNvSpPr>
                <a:spLocks noChangeAspect="1"/>
              </p:cNvSpPr>
              <p:nvPr/>
            </p:nvSpPr>
            <p:spPr bwMode="auto">
              <a:xfrm>
                <a:off x="3225826"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8 w 17"/>
                  <a:gd name="T11" fmla="*/ 1144 h 1145"/>
                  <a:gd name="T12" fmla="*/ 8 w 17"/>
                  <a:gd name="T13" fmla="*/ 1144 h 1145"/>
                  <a:gd name="T14" fmla="*/ 8 w 17"/>
                  <a:gd name="T15" fmla="*/ 1144 h 1145"/>
                  <a:gd name="T16" fmla="*/ 8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8" y="1144"/>
                    </a:lnTo>
                    <a:lnTo>
                      <a:pt x="0" y="1144"/>
                    </a:lnTo>
                  </a:path>
                </a:pathLst>
              </a:custGeom>
              <a:solidFill>
                <a:srgbClr val="006633"/>
              </a:solidFill>
              <a:ln w="9525" cap="rnd">
                <a:noFill/>
                <a:round/>
                <a:headEnd/>
                <a:tailEnd/>
              </a:ln>
            </p:spPr>
            <p:txBody>
              <a:bodyPr/>
              <a:lstStyle/>
              <a:p>
                <a:endParaRPr lang="es-ES"/>
              </a:p>
            </p:txBody>
          </p:sp>
          <p:sp>
            <p:nvSpPr>
              <p:cNvPr id="642" name="Freeform 637"/>
              <p:cNvSpPr>
                <a:spLocks noChangeAspect="1"/>
              </p:cNvSpPr>
              <p:nvPr/>
            </p:nvSpPr>
            <p:spPr bwMode="auto">
              <a:xfrm>
                <a:off x="3228253" y="5504689"/>
                <a:ext cx="10317" cy="665007"/>
              </a:xfrm>
              <a:custGeom>
                <a:avLst/>
                <a:gdLst>
                  <a:gd name="T0" fmla="*/ 0 w 17"/>
                  <a:gd name="T1" fmla="*/ 1144 h 1145"/>
                  <a:gd name="T2" fmla="*/ 0 w 17"/>
                  <a:gd name="T3" fmla="*/ 0 h 1145"/>
                  <a:gd name="T4" fmla="*/ 16 w 17"/>
                  <a:gd name="T5" fmla="*/ 0 h 1145"/>
                  <a:gd name="T6" fmla="*/ 16 w 17"/>
                  <a:gd name="T7" fmla="*/ 1144 h 1145"/>
                  <a:gd name="T8" fmla="*/ 16 w 17"/>
                  <a:gd name="T9" fmla="*/ 1144 h 1145"/>
                  <a:gd name="T10" fmla="*/ 16 w 17"/>
                  <a:gd name="T11" fmla="*/ 1144 h 1145"/>
                  <a:gd name="T12" fmla="*/ 16 w 17"/>
                  <a:gd name="T13" fmla="*/ 1144 h 1145"/>
                  <a:gd name="T14" fmla="*/ 16 w 17"/>
                  <a:gd name="T15" fmla="*/ 1144 h 1145"/>
                  <a:gd name="T16" fmla="*/ 0 w 17"/>
                  <a:gd name="T17" fmla="*/ 1144 h 1145"/>
                  <a:gd name="T18" fmla="*/ 0 w 17"/>
                  <a:gd name="T19" fmla="*/ 1144 h 1145"/>
                  <a:gd name="T20" fmla="*/ 0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4"/>
                    </a:lnTo>
                    <a:lnTo>
                      <a:pt x="0" y="1144"/>
                    </a:lnTo>
                  </a:path>
                </a:pathLst>
              </a:custGeom>
              <a:solidFill>
                <a:srgbClr val="006633"/>
              </a:solidFill>
              <a:ln w="9525" cap="rnd">
                <a:noFill/>
                <a:round/>
                <a:headEnd/>
                <a:tailEnd/>
              </a:ln>
            </p:spPr>
            <p:txBody>
              <a:bodyPr/>
              <a:lstStyle/>
              <a:p>
                <a:endParaRPr lang="es-ES"/>
              </a:p>
            </p:txBody>
          </p:sp>
          <p:sp>
            <p:nvSpPr>
              <p:cNvPr id="643" name="Freeform 638"/>
              <p:cNvSpPr>
                <a:spLocks noChangeAspect="1"/>
              </p:cNvSpPr>
              <p:nvPr/>
            </p:nvSpPr>
            <p:spPr bwMode="auto">
              <a:xfrm>
                <a:off x="3229467" y="5504689"/>
                <a:ext cx="10317" cy="665007"/>
              </a:xfrm>
              <a:custGeom>
                <a:avLst/>
                <a:gdLst>
                  <a:gd name="T0" fmla="*/ 0 w 17"/>
                  <a:gd name="T1" fmla="*/ 1144 h 1145"/>
                  <a:gd name="T2" fmla="*/ 0 w 17"/>
                  <a:gd name="T3" fmla="*/ 0 h 1145"/>
                  <a:gd name="T4" fmla="*/ 16 w 17"/>
                  <a:gd name="T5" fmla="*/ 0 h 1145"/>
                  <a:gd name="T6" fmla="*/ 16 w 17"/>
                  <a:gd name="T7" fmla="*/ 1143 h 1145"/>
                  <a:gd name="T8" fmla="*/ 16 w 17"/>
                  <a:gd name="T9" fmla="*/ 1143 h 1145"/>
                  <a:gd name="T10" fmla="*/ 16 w 17"/>
                  <a:gd name="T11" fmla="*/ 1143 h 1145"/>
                  <a:gd name="T12" fmla="*/ 8 w 17"/>
                  <a:gd name="T13" fmla="*/ 1143 h 1145"/>
                  <a:gd name="T14" fmla="*/ 8 w 17"/>
                  <a:gd name="T15" fmla="*/ 1143 h 1145"/>
                  <a:gd name="T16" fmla="*/ 8 w 17"/>
                  <a:gd name="T17" fmla="*/ 1144 h 1145"/>
                  <a:gd name="T18" fmla="*/ 8 w 17"/>
                  <a:gd name="T19" fmla="*/ 1144 h 1145"/>
                  <a:gd name="T20" fmla="*/ 8 w 17"/>
                  <a:gd name="T21" fmla="*/ 1144 h 1145"/>
                  <a:gd name="T22" fmla="*/ 0 w 17"/>
                  <a:gd name="T23" fmla="*/ 1144 h 11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5"/>
                  <a:gd name="T38" fmla="*/ 17 w 17"/>
                  <a:gd name="T39" fmla="*/ 1145 h 11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5">
                    <a:moveTo>
                      <a:pt x="0" y="1144"/>
                    </a:moveTo>
                    <a:lnTo>
                      <a:pt x="0" y="0"/>
                    </a:lnTo>
                    <a:lnTo>
                      <a:pt x="16" y="0"/>
                    </a:lnTo>
                    <a:lnTo>
                      <a:pt x="16" y="1143"/>
                    </a:lnTo>
                    <a:lnTo>
                      <a:pt x="8" y="1143"/>
                    </a:lnTo>
                    <a:lnTo>
                      <a:pt x="8" y="1144"/>
                    </a:lnTo>
                    <a:lnTo>
                      <a:pt x="0" y="1144"/>
                    </a:lnTo>
                  </a:path>
                </a:pathLst>
              </a:custGeom>
              <a:solidFill>
                <a:srgbClr val="006633"/>
              </a:solidFill>
              <a:ln w="9525" cap="rnd">
                <a:noFill/>
                <a:round/>
                <a:headEnd/>
                <a:tailEnd/>
              </a:ln>
            </p:spPr>
            <p:txBody>
              <a:bodyPr/>
              <a:lstStyle/>
              <a:p>
                <a:endParaRPr lang="es-ES"/>
              </a:p>
            </p:txBody>
          </p:sp>
          <p:sp>
            <p:nvSpPr>
              <p:cNvPr id="644" name="Freeform 639"/>
              <p:cNvSpPr>
                <a:spLocks noChangeAspect="1"/>
              </p:cNvSpPr>
              <p:nvPr/>
            </p:nvSpPr>
            <p:spPr bwMode="auto">
              <a:xfrm>
                <a:off x="3231895" y="5504689"/>
                <a:ext cx="10317" cy="664427"/>
              </a:xfrm>
              <a:custGeom>
                <a:avLst/>
                <a:gdLst>
                  <a:gd name="T0" fmla="*/ 0 w 17"/>
                  <a:gd name="T1" fmla="*/ 1143 h 1144"/>
                  <a:gd name="T2" fmla="*/ 0 w 17"/>
                  <a:gd name="T3" fmla="*/ 0 h 1144"/>
                  <a:gd name="T4" fmla="*/ 16 w 17"/>
                  <a:gd name="T5" fmla="*/ 0 h 1144"/>
                  <a:gd name="T6" fmla="*/ 16 w 17"/>
                  <a:gd name="T7" fmla="*/ 1143 h 1144"/>
                  <a:gd name="T8" fmla="*/ 16 w 17"/>
                  <a:gd name="T9" fmla="*/ 1143 h 1144"/>
                  <a:gd name="T10" fmla="*/ 8 w 17"/>
                  <a:gd name="T11" fmla="*/ 1143 h 1144"/>
                  <a:gd name="T12" fmla="*/ 8 w 17"/>
                  <a:gd name="T13" fmla="*/ 1143 h 1144"/>
                  <a:gd name="T14" fmla="*/ 8 w 17"/>
                  <a:gd name="T15" fmla="*/ 1143 h 1144"/>
                  <a:gd name="T16" fmla="*/ 8 w 17"/>
                  <a:gd name="T17" fmla="*/ 1143 h 1144"/>
                  <a:gd name="T18" fmla="*/ 8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8" y="1143"/>
                    </a:lnTo>
                    <a:lnTo>
                      <a:pt x="0" y="1143"/>
                    </a:lnTo>
                  </a:path>
                </a:pathLst>
              </a:custGeom>
              <a:solidFill>
                <a:srgbClr val="006633"/>
              </a:solidFill>
              <a:ln w="9525" cap="rnd">
                <a:noFill/>
                <a:round/>
                <a:headEnd/>
                <a:tailEnd/>
              </a:ln>
            </p:spPr>
            <p:txBody>
              <a:bodyPr/>
              <a:lstStyle/>
              <a:p>
                <a:endParaRPr lang="es-ES"/>
              </a:p>
            </p:txBody>
          </p:sp>
          <p:sp>
            <p:nvSpPr>
              <p:cNvPr id="645" name="Freeform 640"/>
              <p:cNvSpPr>
                <a:spLocks noChangeAspect="1"/>
              </p:cNvSpPr>
              <p:nvPr/>
            </p:nvSpPr>
            <p:spPr bwMode="auto">
              <a:xfrm>
                <a:off x="3234322" y="5504689"/>
                <a:ext cx="10317" cy="664427"/>
              </a:xfrm>
              <a:custGeom>
                <a:avLst/>
                <a:gdLst>
                  <a:gd name="T0" fmla="*/ 0 w 17"/>
                  <a:gd name="T1" fmla="*/ 1143 h 1144"/>
                  <a:gd name="T2" fmla="*/ 0 w 17"/>
                  <a:gd name="T3" fmla="*/ 0 h 1144"/>
                  <a:gd name="T4" fmla="*/ 16 w 17"/>
                  <a:gd name="T5" fmla="*/ 0 h 1144"/>
                  <a:gd name="T6" fmla="*/ 16 w 17"/>
                  <a:gd name="T7" fmla="*/ 1143 h 1144"/>
                  <a:gd name="T8" fmla="*/ 16 w 17"/>
                  <a:gd name="T9" fmla="*/ 1143 h 1144"/>
                  <a:gd name="T10" fmla="*/ 16 w 17"/>
                  <a:gd name="T11" fmla="*/ 1143 h 1144"/>
                  <a:gd name="T12" fmla="*/ 16 w 17"/>
                  <a:gd name="T13" fmla="*/ 1143 h 1144"/>
                  <a:gd name="T14" fmla="*/ 16 w 17"/>
                  <a:gd name="T15" fmla="*/ 1143 h 1144"/>
                  <a:gd name="T16" fmla="*/ 0 w 17"/>
                  <a:gd name="T17" fmla="*/ 1143 h 1144"/>
                  <a:gd name="T18" fmla="*/ 0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0" y="1143"/>
                    </a:lnTo>
                  </a:path>
                </a:pathLst>
              </a:custGeom>
              <a:solidFill>
                <a:srgbClr val="006633"/>
              </a:solidFill>
              <a:ln w="9525" cap="rnd">
                <a:noFill/>
                <a:round/>
                <a:headEnd/>
                <a:tailEnd/>
              </a:ln>
            </p:spPr>
            <p:txBody>
              <a:bodyPr/>
              <a:lstStyle/>
              <a:p>
                <a:endParaRPr lang="es-ES"/>
              </a:p>
            </p:txBody>
          </p:sp>
          <p:sp>
            <p:nvSpPr>
              <p:cNvPr id="646" name="Freeform 641"/>
              <p:cNvSpPr>
                <a:spLocks noChangeAspect="1"/>
              </p:cNvSpPr>
              <p:nvPr/>
            </p:nvSpPr>
            <p:spPr bwMode="auto">
              <a:xfrm>
                <a:off x="3235536" y="5504689"/>
                <a:ext cx="10317" cy="664427"/>
              </a:xfrm>
              <a:custGeom>
                <a:avLst/>
                <a:gdLst>
                  <a:gd name="T0" fmla="*/ 0 w 17"/>
                  <a:gd name="T1" fmla="*/ 1143 h 1144"/>
                  <a:gd name="T2" fmla="*/ 0 w 17"/>
                  <a:gd name="T3" fmla="*/ 0 h 1144"/>
                  <a:gd name="T4" fmla="*/ 16 w 17"/>
                  <a:gd name="T5" fmla="*/ 0 h 1144"/>
                  <a:gd name="T6" fmla="*/ 16 w 17"/>
                  <a:gd name="T7" fmla="*/ 1143 h 1144"/>
                  <a:gd name="T8" fmla="*/ 16 w 17"/>
                  <a:gd name="T9" fmla="*/ 1143 h 1144"/>
                  <a:gd name="T10" fmla="*/ 16 w 17"/>
                  <a:gd name="T11" fmla="*/ 1143 h 1144"/>
                  <a:gd name="T12" fmla="*/ 16 w 17"/>
                  <a:gd name="T13" fmla="*/ 1143 h 1144"/>
                  <a:gd name="T14" fmla="*/ 10 w 17"/>
                  <a:gd name="T15" fmla="*/ 1143 h 1144"/>
                  <a:gd name="T16" fmla="*/ 10 w 17"/>
                  <a:gd name="T17" fmla="*/ 1143 h 1144"/>
                  <a:gd name="T18" fmla="*/ 10 w 17"/>
                  <a:gd name="T19" fmla="*/ 1143 h 1144"/>
                  <a:gd name="T20" fmla="*/ 1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3"/>
                    </a:lnTo>
                    <a:lnTo>
                      <a:pt x="10" y="1143"/>
                    </a:lnTo>
                    <a:lnTo>
                      <a:pt x="0" y="1143"/>
                    </a:lnTo>
                  </a:path>
                </a:pathLst>
              </a:custGeom>
              <a:solidFill>
                <a:srgbClr val="006633"/>
              </a:solidFill>
              <a:ln w="9525" cap="rnd">
                <a:noFill/>
                <a:round/>
                <a:headEnd/>
                <a:tailEnd/>
              </a:ln>
            </p:spPr>
            <p:txBody>
              <a:bodyPr/>
              <a:lstStyle/>
              <a:p>
                <a:endParaRPr lang="es-ES"/>
              </a:p>
            </p:txBody>
          </p:sp>
          <p:sp>
            <p:nvSpPr>
              <p:cNvPr id="647" name="Freeform 642"/>
              <p:cNvSpPr>
                <a:spLocks noChangeAspect="1"/>
              </p:cNvSpPr>
              <p:nvPr/>
            </p:nvSpPr>
            <p:spPr bwMode="auto">
              <a:xfrm>
                <a:off x="3237357" y="5504689"/>
                <a:ext cx="10317" cy="664427"/>
              </a:xfrm>
              <a:custGeom>
                <a:avLst/>
                <a:gdLst>
                  <a:gd name="T0" fmla="*/ 0 w 17"/>
                  <a:gd name="T1" fmla="*/ 1143 h 1144"/>
                  <a:gd name="T2" fmla="*/ 0 w 17"/>
                  <a:gd name="T3" fmla="*/ 0 h 1144"/>
                  <a:gd name="T4" fmla="*/ 16 w 17"/>
                  <a:gd name="T5" fmla="*/ 0 h 1144"/>
                  <a:gd name="T6" fmla="*/ 16 w 17"/>
                  <a:gd name="T7" fmla="*/ 1141 h 1144"/>
                  <a:gd name="T8" fmla="*/ 16 w 17"/>
                  <a:gd name="T9" fmla="*/ 1141 h 1144"/>
                  <a:gd name="T10" fmla="*/ 8 w 17"/>
                  <a:gd name="T11" fmla="*/ 1143 h 1144"/>
                  <a:gd name="T12" fmla="*/ 8 w 17"/>
                  <a:gd name="T13" fmla="*/ 1143 h 1144"/>
                  <a:gd name="T14" fmla="*/ 8 w 17"/>
                  <a:gd name="T15" fmla="*/ 1143 h 1144"/>
                  <a:gd name="T16" fmla="*/ 8 w 17"/>
                  <a:gd name="T17" fmla="*/ 1143 h 1144"/>
                  <a:gd name="T18" fmla="*/ 8 w 17"/>
                  <a:gd name="T19" fmla="*/ 1143 h 1144"/>
                  <a:gd name="T20" fmla="*/ 0 w 17"/>
                  <a:gd name="T21" fmla="*/ 1143 h 1144"/>
                  <a:gd name="T22" fmla="*/ 0 w 17"/>
                  <a:gd name="T23" fmla="*/ 1143 h 11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4"/>
                  <a:gd name="T38" fmla="*/ 17 w 17"/>
                  <a:gd name="T39" fmla="*/ 1144 h 11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4">
                    <a:moveTo>
                      <a:pt x="0" y="1143"/>
                    </a:moveTo>
                    <a:lnTo>
                      <a:pt x="0" y="0"/>
                    </a:lnTo>
                    <a:lnTo>
                      <a:pt x="16" y="0"/>
                    </a:lnTo>
                    <a:lnTo>
                      <a:pt x="16" y="1141"/>
                    </a:lnTo>
                    <a:lnTo>
                      <a:pt x="8" y="1143"/>
                    </a:lnTo>
                    <a:lnTo>
                      <a:pt x="0" y="1143"/>
                    </a:lnTo>
                  </a:path>
                </a:pathLst>
              </a:custGeom>
              <a:solidFill>
                <a:srgbClr val="006633"/>
              </a:solidFill>
              <a:ln w="9525" cap="rnd">
                <a:noFill/>
                <a:round/>
                <a:headEnd/>
                <a:tailEnd/>
              </a:ln>
            </p:spPr>
            <p:txBody>
              <a:bodyPr/>
              <a:lstStyle/>
              <a:p>
                <a:endParaRPr lang="es-ES"/>
              </a:p>
            </p:txBody>
          </p:sp>
          <p:sp>
            <p:nvSpPr>
              <p:cNvPr id="648" name="Freeform 643"/>
              <p:cNvSpPr>
                <a:spLocks noChangeAspect="1"/>
              </p:cNvSpPr>
              <p:nvPr/>
            </p:nvSpPr>
            <p:spPr bwMode="auto">
              <a:xfrm>
                <a:off x="3239784" y="5504689"/>
                <a:ext cx="10317" cy="663265"/>
              </a:xfrm>
              <a:custGeom>
                <a:avLst/>
                <a:gdLst>
                  <a:gd name="T0" fmla="*/ 0 w 17"/>
                  <a:gd name="T1" fmla="*/ 1141 h 1142"/>
                  <a:gd name="T2" fmla="*/ 0 w 17"/>
                  <a:gd name="T3" fmla="*/ 0 h 1142"/>
                  <a:gd name="T4" fmla="*/ 16 w 17"/>
                  <a:gd name="T5" fmla="*/ 0 h 1142"/>
                  <a:gd name="T6" fmla="*/ 16 w 17"/>
                  <a:gd name="T7" fmla="*/ 1141 h 1142"/>
                  <a:gd name="T8" fmla="*/ 8 w 17"/>
                  <a:gd name="T9" fmla="*/ 1141 h 1142"/>
                  <a:gd name="T10" fmla="*/ 8 w 17"/>
                  <a:gd name="T11" fmla="*/ 1141 h 1142"/>
                  <a:gd name="T12" fmla="*/ 8 w 17"/>
                  <a:gd name="T13" fmla="*/ 1141 h 1142"/>
                  <a:gd name="T14" fmla="*/ 8 w 17"/>
                  <a:gd name="T15" fmla="*/ 1141 h 1142"/>
                  <a:gd name="T16" fmla="*/ 8 w 17"/>
                  <a:gd name="T17" fmla="*/ 1141 h 1142"/>
                  <a:gd name="T18" fmla="*/ 0 w 17"/>
                  <a:gd name="T19" fmla="*/ 1141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8" y="1141"/>
                    </a:lnTo>
                    <a:lnTo>
                      <a:pt x="0" y="1141"/>
                    </a:lnTo>
                  </a:path>
                </a:pathLst>
              </a:custGeom>
              <a:solidFill>
                <a:srgbClr val="006633"/>
              </a:solidFill>
              <a:ln w="9525" cap="rnd">
                <a:noFill/>
                <a:round/>
                <a:headEnd/>
                <a:tailEnd/>
              </a:ln>
            </p:spPr>
            <p:txBody>
              <a:bodyPr/>
              <a:lstStyle/>
              <a:p>
                <a:endParaRPr lang="es-ES"/>
              </a:p>
            </p:txBody>
          </p:sp>
          <p:sp>
            <p:nvSpPr>
              <p:cNvPr id="649" name="Freeform 644"/>
              <p:cNvSpPr>
                <a:spLocks noChangeAspect="1"/>
              </p:cNvSpPr>
              <p:nvPr/>
            </p:nvSpPr>
            <p:spPr bwMode="auto">
              <a:xfrm>
                <a:off x="3242212" y="5504689"/>
                <a:ext cx="10317" cy="663265"/>
              </a:xfrm>
              <a:custGeom>
                <a:avLst/>
                <a:gdLst>
                  <a:gd name="T0" fmla="*/ 0 w 17"/>
                  <a:gd name="T1" fmla="*/ 1141 h 1142"/>
                  <a:gd name="T2" fmla="*/ 0 w 17"/>
                  <a:gd name="T3" fmla="*/ 0 h 1142"/>
                  <a:gd name="T4" fmla="*/ 16 w 17"/>
                  <a:gd name="T5" fmla="*/ 0 h 1142"/>
                  <a:gd name="T6" fmla="*/ 16 w 17"/>
                  <a:gd name="T7" fmla="*/ 1141 h 1142"/>
                  <a:gd name="T8" fmla="*/ 16 w 17"/>
                  <a:gd name="T9" fmla="*/ 1141 h 1142"/>
                  <a:gd name="T10" fmla="*/ 16 w 17"/>
                  <a:gd name="T11" fmla="*/ 1141 h 1142"/>
                  <a:gd name="T12" fmla="*/ 16 w 17"/>
                  <a:gd name="T13" fmla="*/ 1141 h 1142"/>
                  <a:gd name="T14" fmla="*/ 0 w 17"/>
                  <a:gd name="T15" fmla="*/ 1141 h 1142"/>
                  <a:gd name="T16" fmla="*/ 0 w 17"/>
                  <a:gd name="T17" fmla="*/ 1141 h 1142"/>
                  <a:gd name="T18" fmla="*/ 0 w 17"/>
                  <a:gd name="T19" fmla="*/ 1141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0" y="1141"/>
                    </a:lnTo>
                  </a:path>
                </a:pathLst>
              </a:custGeom>
              <a:solidFill>
                <a:srgbClr val="006633"/>
              </a:solidFill>
              <a:ln w="9525" cap="rnd">
                <a:noFill/>
                <a:round/>
                <a:headEnd/>
                <a:tailEnd/>
              </a:ln>
            </p:spPr>
            <p:txBody>
              <a:bodyPr/>
              <a:lstStyle/>
              <a:p>
                <a:endParaRPr lang="es-ES"/>
              </a:p>
            </p:txBody>
          </p:sp>
          <p:sp>
            <p:nvSpPr>
              <p:cNvPr id="650" name="Freeform 645"/>
              <p:cNvSpPr>
                <a:spLocks noChangeAspect="1"/>
              </p:cNvSpPr>
              <p:nvPr/>
            </p:nvSpPr>
            <p:spPr bwMode="auto">
              <a:xfrm>
                <a:off x="3243426" y="5504689"/>
                <a:ext cx="10317" cy="663265"/>
              </a:xfrm>
              <a:custGeom>
                <a:avLst/>
                <a:gdLst>
                  <a:gd name="T0" fmla="*/ 0 w 17"/>
                  <a:gd name="T1" fmla="*/ 1141 h 1142"/>
                  <a:gd name="T2" fmla="*/ 0 w 17"/>
                  <a:gd name="T3" fmla="*/ 0 h 1142"/>
                  <a:gd name="T4" fmla="*/ 16 w 17"/>
                  <a:gd name="T5" fmla="*/ 0 h 1142"/>
                  <a:gd name="T6" fmla="*/ 16 w 17"/>
                  <a:gd name="T7" fmla="*/ 1141 h 1142"/>
                  <a:gd name="T8" fmla="*/ 16 w 17"/>
                  <a:gd name="T9" fmla="*/ 1141 h 1142"/>
                  <a:gd name="T10" fmla="*/ 16 w 17"/>
                  <a:gd name="T11" fmla="*/ 1141 h 1142"/>
                  <a:gd name="T12" fmla="*/ 8 w 17"/>
                  <a:gd name="T13" fmla="*/ 1141 h 1142"/>
                  <a:gd name="T14" fmla="*/ 8 w 17"/>
                  <a:gd name="T15" fmla="*/ 1141 h 1142"/>
                  <a:gd name="T16" fmla="*/ 8 w 17"/>
                  <a:gd name="T17" fmla="*/ 1141 h 1142"/>
                  <a:gd name="T18" fmla="*/ 8 w 17"/>
                  <a:gd name="T19" fmla="*/ 1141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41"/>
                    </a:lnTo>
                    <a:lnTo>
                      <a:pt x="8" y="1141"/>
                    </a:lnTo>
                    <a:lnTo>
                      <a:pt x="0" y="1141"/>
                    </a:lnTo>
                  </a:path>
                </a:pathLst>
              </a:custGeom>
              <a:solidFill>
                <a:srgbClr val="006633"/>
              </a:solidFill>
              <a:ln w="9525" cap="rnd">
                <a:noFill/>
                <a:round/>
                <a:headEnd/>
                <a:tailEnd/>
              </a:ln>
            </p:spPr>
            <p:txBody>
              <a:bodyPr/>
              <a:lstStyle/>
              <a:p>
                <a:endParaRPr lang="es-ES"/>
              </a:p>
            </p:txBody>
          </p:sp>
          <p:sp>
            <p:nvSpPr>
              <p:cNvPr id="651" name="Freeform 646"/>
              <p:cNvSpPr>
                <a:spLocks noChangeAspect="1"/>
              </p:cNvSpPr>
              <p:nvPr/>
            </p:nvSpPr>
            <p:spPr bwMode="auto">
              <a:xfrm>
                <a:off x="3245853" y="5504689"/>
                <a:ext cx="10317" cy="663265"/>
              </a:xfrm>
              <a:custGeom>
                <a:avLst/>
                <a:gdLst>
                  <a:gd name="T0" fmla="*/ 0 w 17"/>
                  <a:gd name="T1" fmla="*/ 1141 h 1142"/>
                  <a:gd name="T2" fmla="*/ 0 w 17"/>
                  <a:gd name="T3" fmla="*/ 0 h 1142"/>
                  <a:gd name="T4" fmla="*/ 16 w 17"/>
                  <a:gd name="T5" fmla="*/ 0 h 1142"/>
                  <a:gd name="T6" fmla="*/ 16 w 17"/>
                  <a:gd name="T7" fmla="*/ 1139 h 1142"/>
                  <a:gd name="T8" fmla="*/ 8 w 17"/>
                  <a:gd name="T9" fmla="*/ 1139 h 1142"/>
                  <a:gd name="T10" fmla="*/ 8 w 17"/>
                  <a:gd name="T11" fmla="*/ 1139 h 1142"/>
                  <a:gd name="T12" fmla="*/ 8 w 17"/>
                  <a:gd name="T13" fmla="*/ 1139 h 1142"/>
                  <a:gd name="T14" fmla="*/ 8 w 17"/>
                  <a:gd name="T15" fmla="*/ 1139 h 1142"/>
                  <a:gd name="T16" fmla="*/ 8 w 17"/>
                  <a:gd name="T17" fmla="*/ 1139 h 1142"/>
                  <a:gd name="T18" fmla="*/ 0 w 17"/>
                  <a:gd name="T19" fmla="*/ 1139 h 1142"/>
                  <a:gd name="T20" fmla="*/ 0 w 17"/>
                  <a:gd name="T21" fmla="*/ 1141 h 1142"/>
                  <a:gd name="T22" fmla="*/ 0 w 17"/>
                  <a:gd name="T23" fmla="*/ 1141 h 1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2"/>
                  <a:gd name="T38" fmla="*/ 17 w 17"/>
                  <a:gd name="T39" fmla="*/ 1142 h 1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2">
                    <a:moveTo>
                      <a:pt x="0" y="1141"/>
                    </a:moveTo>
                    <a:lnTo>
                      <a:pt x="0" y="0"/>
                    </a:lnTo>
                    <a:lnTo>
                      <a:pt x="16" y="0"/>
                    </a:lnTo>
                    <a:lnTo>
                      <a:pt x="16" y="1139"/>
                    </a:lnTo>
                    <a:lnTo>
                      <a:pt x="8" y="1139"/>
                    </a:lnTo>
                    <a:lnTo>
                      <a:pt x="0" y="1139"/>
                    </a:lnTo>
                    <a:lnTo>
                      <a:pt x="0" y="1141"/>
                    </a:lnTo>
                  </a:path>
                </a:pathLst>
              </a:custGeom>
              <a:solidFill>
                <a:srgbClr val="006633"/>
              </a:solidFill>
              <a:ln w="9525" cap="rnd">
                <a:noFill/>
                <a:round/>
                <a:headEnd/>
                <a:tailEnd/>
              </a:ln>
            </p:spPr>
            <p:txBody>
              <a:bodyPr/>
              <a:lstStyle/>
              <a:p>
                <a:endParaRPr lang="es-ES"/>
              </a:p>
            </p:txBody>
          </p:sp>
          <p:sp>
            <p:nvSpPr>
              <p:cNvPr id="652" name="Freeform 647"/>
              <p:cNvSpPr>
                <a:spLocks noChangeAspect="1"/>
              </p:cNvSpPr>
              <p:nvPr/>
            </p:nvSpPr>
            <p:spPr bwMode="auto">
              <a:xfrm>
                <a:off x="3248281" y="5504689"/>
                <a:ext cx="10317" cy="662103"/>
              </a:xfrm>
              <a:custGeom>
                <a:avLst/>
                <a:gdLst>
                  <a:gd name="T0" fmla="*/ 0 w 17"/>
                  <a:gd name="T1" fmla="*/ 1139 h 1140"/>
                  <a:gd name="T2" fmla="*/ 0 w 17"/>
                  <a:gd name="T3" fmla="*/ 0 h 1140"/>
                  <a:gd name="T4" fmla="*/ 16 w 17"/>
                  <a:gd name="T5" fmla="*/ 0 h 1140"/>
                  <a:gd name="T6" fmla="*/ 16 w 17"/>
                  <a:gd name="T7" fmla="*/ 1139 h 1140"/>
                  <a:gd name="T8" fmla="*/ 16 w 17"/>
                  <a:gd name="T9" fmla="*/ 1139 h 1140"/>
                  <a:gd name="T10" fmla="*/ 16 w 17"/>
                  <a:gd name="T11" fmla="*/ 1139 h 1140"/>
                  <a:gd name="T12" fmla="*/ 16 w 17"/>
                  <a:gd name="T13" fmla="*/ 1139 h 1140"/>
                  <a:gd name="T14" fmla="*/ 0 w 17"/>
                  <a:gd name="T15" fmla="*/ 1139 h 1140"/>
                  <a:gd name="T16" fmla="*/ 0 w 17"/>
                  <a:gd name="T17" fmla="*/ 1139 h 1140"/>
                  <a:gd name="T18" fmla="*/ 0 w 17"/>
                  <a:gd name="T19" fmla="*/ 1139 h 1140"/>
                  <a:gd name="T20" fmla="*/ 0 w 17"/>
                  <a:gd name="T21" fmla="*/ 1139 h 1140"/>
                  <a:gd name="T22" fmla="*/ 0 w 17"/>
                  <a:gd name="T23" fmla="*/ 1139 h 1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0"/>
                  <a:gd name="T38" fmla="*/ 17 w 17"/>
                  <a:gd name="T39" fmla="*/ 1140 h 1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0">
                    <a:moveTo>
                      <a:pt x="0" y="1139"/>
                    </a:moveTo>
                    <a:lnTo>
                      <a:pt x="0" y="0"/>
                    </a:lnTo>
                    <a:lnTo>
                      <a:pt x="16" y="0"/>
                    </a:lnTo>
                    <a:lnTo>
                      <a:pt x="16" y="1139"/>
                    </a:lnTo>
                    <a:lnTo>
                      <a:pt x="0" y="1139"/>
                    </a:lnTo>
                  </a:path>
                </a:pathLst>
              </a:custGeom>
              <a:solidFill>
                <a:srgbClr val="006633"/>
              </a:solidFill>
              <a:ln w="9525" cap="rnd">
                <a:noFill/>
                <a:round/>
                <a:headEnd/>
                <a:tailEnd/>
              </a:ln>
            </p:spPr>
            <p:txBody>
              <a:bodyPr/>
              <a:lstStyle/>
              <a:p>
                <a:endParaRPr lang="es-ES"/>
              </a:p>
            </p:txBody>
          </p:sp>
          <p:sp>
            <p:nvSpPr>
              <p:cNvPr id="653" name="Freeform 648"/>
              <p:cNvSpPr>
                <a:spLocks noChangeAspect="1"/>
              </p:cNvSpPr>
              <p:nvPr/>
            </p:nvSpPr>
            <p:spPr bwMode="auto">
              <a:xfrm>
                <a:off x="3249494" y="5504689"/>
                <a:ext cx="10317" cy="662103"/>
              </a:xfrm>
              <a:custGeom>
                <a:avLst/>
                <a:gdLst>
                  <a:gd name="T0" fmla="*/ 0 w 17"/>
                  <a:gd name="T1" fmla="*/ 1139 h 1140"/>
                  <a:gd name="T2" fmla="*/ 0 w 17"/>
                  <a:gd name="T3" fmla="*/ 0 h 1140"/>
                  <a:gd name="T4" fmla="*/ 16 w 17"/>
                  <a:gd name="T5" fmla="*/ 0 h 1140"/>
                  <a:gd name="T6" fmla="*/ 16 w 17"/>
                  <a:gd name="T7" fmla="*/ 1137 h 1140"/>
                  <a:gd name="T8" fmla="*/ 16 w 17"/>
                  <a:gd name="T9" fmla="*/ 1139 h 1140"/>
                  <a:gd name="T10" fmla="*/ 16 w 17"/>
                  <a:gd name="T11" fmla="*/ 1139 h 1140"/>
                  <a:gd name="T12" fmla="*/ 5 w 17"/>
                  <a:gd name="T13" fmla="*/ 1139 h 1140"/>
                  <a:gd name="T14" fmla="*/ 5 w 17"/>
                  <a:gd name="T15" fmla="*/ 1139 h 1140"/>
                  <a:gd name="T16" fmla="*/ 5 w 17"/>
                  <a:gd name="T17" fmla="*/ 1139 h 1140"/>
                  <a:gd name="T18" fmla="*/ 5 w 17"/>
                  <a:gd name="T19" fmla="*/ 1139 h 1140"/>
                  <a:gd name="T20" fmla="*/ 5 w 17"/>
                  <a:gd name="T21" fmla="*/ 1139 h 1140"/>
                  <a:gd name="T22" fmla="*/ 0 w 17"/>
                  <a:gd name="T23" fmla="*/ 1139 h 11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40"/>
                  <a:gd name="T38" fmla="*/ 17 w 17"/>
                  <a:gd name="T39" fmla="*/ 1140 h 11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40">
                    <a:moveTo>
                      <a:pt x="0" y="1139"/>
                    </a:moveTo>
                    <a:lnTo>
                      <a:pt x="0" y="0"/>
                    </a:lnTo>
                    <a:lnTo>
                      <a:pt x="16" y="0"/>
                    </a:lnTo>
                    <a:lnTo>
                      <a:pt x="16" y="1137"/>
                    </a:lnTo>
                    <a:lnTo>
                      <a:pt x="16" y="1139"/>
                    </a:lnTo>
                    <a:lnTo>
                      <a:pt x="5" y="1139"/>
                    </a:lnTo>
                    <a:lnTo>
                      <a:pt x="0" y="1139"/>
                    </a:lnTo>
                  </a:path>
                </a:pathLst>
              </a:custGeom>
              <a:solidFill>
                <a:srgbClr val="006633"/>
              </a:solidFill>
              <a:ln w="9525" cap="rnd">
                <a:noFill/>
                <a:round/>
                <a:headEnd/>
                <a:tailEnd/>
              </a:ln>
            </p:spPr>
            <p:txBody>
              <a:bodyPr/>
              <a:lstStyle/>
              <a:p>
                <a:endParaRPr lang="es-ES"/>
              </a:p>
            </p:txBody>
          </p:sp>
          <p:sp>
            <p:nvSpPr>
              <p:cNvPr id="654" name="Freeform 649"/>
              <p:cNvSpPr>
                <a:spLocks noChangeAspect="1"/>
              </p:cNvSpPr>
              <p:nvPr/>
            </p:nvSpPr>
            <p:spPr bwMode="auto">
              <a:xfrm>
                <a:off x="3251315" y="5504689"/>
                <a:ext cx="10317" cy="660942"/>
              </a:xfrm>
              <a:custGeom>
                <a:avLst/>
                <a:gdLst>
                  <a:gd name="T0" fmla="*/ 0 w 17"/>
                  <a:gd name="T1" fmla="*/ 1137 h 1138"/>
                  <a:gd name="T2" fmla="*/ 0 w 17"/>
                  <a:gd name="T3" fmla="*/ 0 h 1138"/>
                  <a:gd name="T4" fmla="*/ 16 w 17"/>
                  <a:gd name="T5" fmla="*/ 0 h 1138"/>
                  <a:gd name="T6" fmla="*/ 16 w 17"/>
                  <a:gd name="T7" fmla="*/ 1137 h 1138"/>
                  <a:gd name="T8" fmla="*/ 16 w 17"/>
                  <a:gd name="T9" fmla="*/ 1137 h 1138"/>
                  <a:gd name="T10" fmla="*/ 8 w 17"/>
                  <a:gd name="T11" fmla="*/ 1137 h 1138"/>
                  <a:gd name="T12" fmla="*/ 8 w 17"/>
                  <a:gd name="T13" fmla="*/ 1137 h 1138"/>
                  <a:gd name="T14" fmla="*/ 8 w 17"/>
                  <a:gd name="T15" fmla="*/ 1137 h 1138"/>
                  <a:gd name="T16" fmla="*/ 8 w 17"/>
                  <a:gd name="T17" fmla="*/ 1137 h 1138"/>
                  <a:gd name="T18" fmla="*/ 0 w 17"/>
                  <a:gd name="T19" fmla="*/ 1137 h 1138"/>
                  <a:gd name="T20" fmla="*/ 0 w 17"/>
                  <a:gd name="T21" fmla="*/ 1137 h 1138"/>
                  <a:gd name="T22" fmla="*/ 0 w 17"/>
                  <a:gd name="T23" fmla="*/ 1137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7"/>
                    </a:moveTo>
                    <a:lnTo>
                      <a:pt x="0" y="0"/>
                    </a:lnTo>
                    <a:lnTo>
                      <a:pt x="16" y="0"/>
                    </a:lnTo>
                    <a:lnTo>
                      <a:pt x="16" y="1137"/>
                    </a:lnTo>
                    <a:lnTo>
                      <a:pt x="8" y="1137"/>
                    </a:lnTo>
                    <a:lnTo>
                      <a:pt x="0" y="1137"/>
                    </a:lnTo>
                  </a:path>
                </a:pathLst>
              </a:custGeom>
              <a:solidFill>
                <a:srgbClr val="006633"/>
              </a:solidFill>
              <a:ln w="9525" cap="rnd">
                <a:noFill/>
                <a:round/>
                <a:headEnd/>
                <a:tailEnd/>
              </a:ln>
            </p:spPr>
            <p:txBody>
              <a:bodyPr/>
              <a:lstStyle/>
              <a:p>
                <a:endParaRPr lang="es-ES"/>
              </a:p>
            </p:txBody>
          </p:sp>
          <p:sp>
            <p:nvSpPr>
              <p:cNvPr id="655" name="Freeform 650"/>
              <p:cNvSpPr>
                <a:spLocks noChangeAspect="1"/>
              </p:cNvSpPr>
              <p:nvPr/>
            </p:nvSpPr>
            <p:spPr bwMode="auto">
              <a:xfrm>
                <a:off x="3253743" y="5504689"/>
                <a:ext cx="10317" cy="660942"/>
              </a:xfrm>
              <a:custGeom>
                <a:avLst/>
                <a:gdLst>
                  <a:gd name="T0" fmla="*/ 0 w 17"/>
                  <a:gd name="T1" fmla="*/ 1137 h 1138"/>
                  <a:gd name="T2" fmla="*/ 0 w 17"/>
                  <a:gd name="T3" fmla="*/ 0 h 1138"/>
                  <a:gd name="T4" fmla="*/ 16 w 17"/>
                  <a:gd name="T5" fmla="*/ 0 h 1138"/>
                  <a:gd name="T6" fmla="*/ 16 w 17"/>
                  <a:gd name="T7" fmla="*/ 1137 h 1138"/>
                  <a:gd name="T8" fmla="*/ 16 w 17"/>
                  <a:gd name="T9" fmla="*/ 1137 h 1138"/>
                  <a:gd name="T10" fmla="*/ 16 w 17"/>
                  <a:gd name="T11" fmla="*/ 1137 h 1138"/>
                  <a:gd name="T12" fmla="*/ 16 w 17"/>
                  <a:gd name="T13" fmla="*/ 1137 h 1138"/>
                  <a:gd name="T14" fmla="*/ 16 w 17"/>
                  <a:gd name="T15" fmla="*/ 1137 h 1138"/>
                  <a:gd name="T16" fmla="*/ 0 w 17"/>
                  <a:gd name="T17" fmla="*/ 1137 h 1138"/>
                  <a:gd name="T18" fmla="*/ 0 w 17"/>
                  <a:gd name="T19" fmla="*/ 1137 h 1138"/>
                  <a:gd name="T20" fmla="*/ 0 w 17"/>
                  <a:gd name="T21" fmla="*/ 1137 h 1138"/>
                  <a:gd name="T22" fmla="*/ 0 w 17"/>
                  <a:gd name="T23" fmla="*/ 1137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7"/>
                    </a:moveTo>
                    <a:lnTo>
                      <a:pt x="0" y="0"/>
                    </a:lnTo>
                    <a:lnTo>
                      <a:pt x="16" y="0"/>
                    </a:lnTo>
                    <a:lnTo>
                      <a:pt x="16" y="1137"/>
                    </a:lnTo>
                    <a:lnTo>
                      <a:pt x="0" y="1137"/>
                    </a:lnTo>
                  </a:path>
                </a:pathLst>
              </a:custGeom>
              <a:solidFill>
                <a:srgbClr val="006633"/>
              </a:solidFill>
              <a:ln w="9525" cap="rnd">
                <a:noFill/>
                <a:round/>
                <a:headEnd/>
                <a:tailEnd/>
              </a:ln>
            </p:spPr>
            <p:txBody>
              <a:bodyPr/>
              <a:lstStyle/>
              <a:p>
                <a:endParaRPr lang="es-ES"/>
              </a:p>
            </p:txBody>
          </p:sp>
          <p:sp>
            <p:nvSpPr>
              <p:cNvPr id="656" name="Freeform 651"/>
              <p:cNvSpPr>
                <a:spLocks noChangeAspect="1"/>
              </p:cNvSpPr>
              <p:nvPr/>
            </p:nvSpPr>
            <p:spPr bwMode="auto">
              <a:xfrm>
                <a:off x="3254956" y="5504689"/>
                <a:ext cx="10317" cy="660942"/>
              </a:xfrm>
              <a:custGeom>
                <a:avLst/>
                <a:gdLst>
                  <a:gd name="T0" fmla="*/ 0 w 17"/>
                  <a:gd name="T1" fmla="*/ 1137 h 1138"/>
                  <a:gd name="T2" fmla="*/ 0 w 17"/>
                  <a:gd name="T3" fmla="*/ 0 h 1138"/>
                  <a:gd name="T4" fmla="*/ 16 w 17"/>
                  <a:gd name="T5" fmla="*/ 0 h 1138"/>
                  <a:gd name="T6" fmla="*/ 16 w 17"/>
                  <a:gd name="T7" fmla="*/ 1135 h 1138"/>
                  <a:gd name="T8" fmla="*/ 16 w 17"/>
                  <a:gd name="T9" fmla="*/ 1135 h 1138"/>
                  <a:gd name="T10" fmla="*/ 16 w 17"/>
                  <a:gd name="T11" fmla="*/ 1135 h 1138"/>
                  <a:gd name="T12" fmla="*/ 8 w 17"/>
                  <a:gd name="T13" fmla="*/ 1135 h 1138"/>
                  <a:gd name="T14" fmla="*/ 8 w 17"/>
                  <a:gd name="T15" fmla="*/ 1135 h 1138"/>
                  <a:gd name="T16" fmla="*/ 8 w 17"/>
                  <a:gd name="T17" fmla="*/ 1137 h 1138"/>
                  <a:gd name="T18" fmla="*/ 8 w 17"/>
                  <a:gd name="T19" fmla="*/ 1137 h 1138"/>
                  <a:gd name="T20" fmla="*/ 8 w 17"/>
                  <a:gd name="T21" fmla="*/ 1137 h 1138"/>
                  <a:gd name="T22" fmla="*/ 0 w 17"/>
                  <a:gd name="T23" fmla="*/ 1137 h 11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8"/>
                  <a:gd name="T38" fmla="*/ 17 w 17"/>
                  <a:gd name="T39" fmla="*/ 1138 h 11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8">
                    <a:moveTo>
                      <a:pt x="0" y="1137"/>
                    </a:moveTo>
                    <a:lnTo>
                      <a:pt x="0" y="0"/>
                    </a:lnTo>
                    <a:lnTo>
                      <a:pt x="16" y="0"/>
                    </a:lnTo>
                    <a:lnTo>
                      <a:pt x="16" y="1135"/>
                    </a:lnTo>
                    <a:lnTo>
                      <a:pt x="8" y="1135"/>
                    </a:lnTo>
                    <a:lnTo>
                      <a:pt x="8" y="1137"/>
                    </a:lnTo>
                    <a:lnTo>
                      <a:pt x="0" y="1137"/>
                    </a:lnTo>
                  </a:path>
                </a:pathLst>
              </a:custGeom>
              <a:solidFill>
                <a:srgbClr val="006633"/>
              </a:solidFill>
              <a:ln w="9525" cap="rnd">
                <a:noFill/>
                <a:round/>
                <a:headEnd/>
                <a:tailEnd/>
              </a:ln>
            </p:spPr>
            <p:txBody>
              <a:bodyPr/>
              <a:lstStyle/>
              <a:p>
                <a:endParaRPr lang="es-ES"/>
              </a:p>
            </p:txBody>
          </p:sp>
          <p:sp>
            <p:nvSpPr>
              <p:cNvPr id="657" name="Freeform 652"/>
              <p:cNvSpPr>
                <a:spLocks noChangeAspect="1"/>
              </p:cNvSpPr>
              <p:nvPr/>
            </p:nvSpPr>
            <p:spPr bwMode="auto">
              <a:xfrm>
                <a:off x="3257384" y="5504689"/>
                <a:ext cx="10317" cy="659780"/>
              </a:xfrm>
              <a:custGeom>
                <a:avLst/>
                <a:gdLst>
                  <a:gd name="T0" fmla="*/ 0 w 17"/>
                  <a:gd name="T1" fmla="*/ 1135 h 1136"/>
                  <a:gd name="T2" fmla="*/ 0 w 17"/>
                  <a:gd name="T3" fmla="*/ 0 h 1136"/>
                  <a:gd name="T4" fmla="*/ 16 w 17"/>
                  <a:gd name="T5" fmla="*/ 0 h 1136"/>
                  <a:gd name="T6" fmla="*/ 16 w 17"/>
                  <a:gd name="T7" fmla="*/ 1135 h 1136"/>
                  <a:gd name="T8" fmla="*/ 16 w 17"/>
                  <a:gd name="T9" fmla="*/ 1135 h 1136"/>
                  <a:gd name="T10" fmla="*/ 8 w 17"/>
                  <a:gd name="T11" fmla="*/ 1135 h 1136"/>
                  <a:gd name="T12" fmla="*/ 8 w 17"/>
                  <a:gd name="T13" fmla="*/ 1135 h 1136"/>
                  <a:gd name="T14" fmla="*/ 8 w 17"/>
                  <a:gd name="T15" fmla="*/ 1135 h 1136"/>
                  <a:gd name="T16" fmla="*/ 8 w 17"/>
                  <a:gd name="T17" fmla="*/ 1135 h 1136"/>
                  <a:gd name="T18" fmla="*/ 8 w 17"/>
                  <a:gd name="T19" fmla="*/ 1135 h 1136"/>
                  <a:gd name="T20" fmla="*/ 0 w 17"/>
                  <a:gd name="T21" fmla="*/ 1135 h 1136"/>
                  <a:gd name="T22" fmla="*/ 0 w 17"/>
                  <a:gd name="T23" fmla="*/ 1135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6"/>
                  <a:gd name="T38" fmla="*/ 17 w 17"/>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6">
                    <a:moveTo>
                      <a:pt x="0" y="1135"/>
                    </a:moveTo>
                    <a:lnTo>
                      <a:pt x="0" y="0"/>
                    </a:lnTo>
                    <a:lnTo>
                      <a:pt x="16" y="0"/>
                    </a:lnTo>
                    <a:lnTo>
                      <a:pt x="16" y="1135"/>
                    </a:lnTo>
                    <a:lnTo>
                      <a:pt x="8" y="1135"/>
                    </a:lnTo>
                    <a:lnTo>
                      <a:pt x="0" y="1135"/>
                    </a:lnTo>
                  </a:path>
                </a:pathLst>
              </a:custGeom>
              <a:solidFill>
                <a:srgbClr val="006633"/>
              </a:solidFill>
              <a:ln w="9525" cap="rnd">
                <a:noFill/>
                <a:round/>
                <a:headEnd/>
                <a:tailEnd/>
              </a:ln>
            </p:spPr>
            <p:txBody>
              <a:bodyPr/>
              <a:lstStyle/>
              <a:p>
                <a:endParaRPr lang="es-ES"/>
              </a:p>
            </p:txBody>
          </p:sp>
          <p:sp>
            <p:nvSpPr>
              <p:cNvPr id="658" name="Freeform 653"/>
              <p:cNvSpPr>
                <a:spLocks noChangeAspect="1"/>
              </p:cNvSpPr>
              <p:nvPr/>
            </p:nvSpPr>
            <p:spPr bwMode="auto">
              <a:xfrm>
                <a:off x="3259812" y="5504689"/>
                <a:ext cx="10317" cy="659780"/>
              </a:xfrm>
              <a:custGeom>
                <a:avLst/>
                <a:gdLst>
                  <a:gd name="T0" fmla="*/ 0 w 17"/>
                  <a:gd name="T1" fmla="*/ 1135 h 1136"/>
                  <a:gd name="T2" fmla="*/ 0 w 17"/>
                  <a:gd name="T3" fmla="*/ 0 h 1136"/>
                  <a:gd name="T4" fmla="*/ 16 w 17"/>
                  <a:gd name="T5" fmla="*/ 0 h 1136"/>
                  <a:gd name="T6" fmla="*/ 16 w 17"/>
                  <a:gd name="T7" fmla="*/ 1133 h 1136"/>
                  <a:gd name="T8" fmla="*/ 16 w 17"/>
                  <a:gd name="T9" fmla="*/ 1133 h 1136"/>
                  <a:gd name="T10" fmla="*/ 16 w 17"/>
                  <a:gd name="T11" fmla="*/ 1133 h 1136"/>
                  <a:gd name="T12" fmla="*/ 16 w 17"/>
                  <a:gd name="T13" fmla="*/ 1133 h 1136"/>
                  <a:gd name="T14" fmla="*/ 16 w 17"/>
                  <a:gd name="T15" fmla="*/ 1135 h 1136"/>
                  <a:gd name="T16" fmla="*/ 0 w 17"/>
                  <a:gd name="T17" fmla="*/ 1135 h 1136"/>
                  <a:gd name="T18" fmla="*/ 0 w 17"/>
                  <a:gd name="T19" fmla="*/ 1135 h 1136"/>
                  <a:gd name="T20" fmla="*/ 0 w 17"/>
                  <a:gd name="T21" fmla="*/ 1135 h 1136"/>
                  <a:gd name="T22" fmla="*/ 0 w 17"/>
                  <a:gd name="T23" fmla="*/ 1135 h 11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6"/>
                  <a:gd name="T38" fmla="*/ 17 w 17"/>
                  <a:gd name="T39" fmla="*/ 1136 h 11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6">
                    <a:moveTo>
                      <a:pt x="0" y="1135"/>
                    </a:moveTo>
                    <a:lnTo>
                      <a:pt x="0" y="0"/>
                    </a:lnTo>
                    <a:lnTo>
                      <a:pt x="16" y="0"/>
                    </a:lnTo>
                    <a:lnTo>
                      <a:pt x="16" y="1133"/>
                    </a:lnTo>
                    <a:lnTo>
                      <a:pt x="16" y="1135"/>
                    </a:lnTo>
                    <a:lnTo>
                      <a:pt x="0" y="1135"/>
                    </a:lnTo>
                  </a:path>
                </a:pathLst>
              </a:custGeom>
              <a:solidFill>
                <a:srgbClr val="006633"/>
              </a:solidFill>
              <a:ln w="9525" cap="rnd">
                <a:noFill/>
                <a:round/>
                <a:headEnd/>
                <a:tailEnd/>
              </a:ln>
            </p:spPr>
            <p:txBody>
              <a:bodyPr/>
              <a:lstStyle/>
              <a:p>
                <a:endParaRPr lang="es-ES"/>
              </a:p>
            </p:txBody>
          </p:sp>
          <p:sp>
            <p:nvSpPr>
              <p:cNvPr id="659" name="Freeform 654"/>
              <p:cNvSpPr>
                <a:spLocks noChangeAspect="1"/>
              </p:cNvSpPr>
              <p:nvPr/>
            </p:nvSpPr>
            <p:spPr bwMode="auto">
              <a:xfrm>
                <a:off x="3261025" y="5504689"/>
                <a:ext cx="10317" cy="658619"/>
              </a:xfrm>
              <a:custGeom>
                <a:avLst/>
                <a:gdLst>
                  <a:gd name="T0" fmla="*/ 0 w 17"/>
                  <a:gd name="T1" fmla="*/ 1133 h 1134"/>
                  <a:gd name="T2" fmla="*/ 0 w 17"/>
                  <a:gd name="T3" fmla="*/ 0 h 1134"/>
                  <a:gd name="T4" fmla="*/ 16 w 17"/>
                  <a:gd name="T5" fmla="*/ 0 h 1134"/>
                  <a:gd name="T6" fmla="*/ 16 w 17"/>
                  <a:gd name="T7" fmla="*/ 1133 h 1134"/>
                  <a:gd name="T8" fmla="*/ 16 w 17"/>
                  <a:gd name="T9" fmla="*/ 1133 h 1134"/>
                  <a:gd name="T10" fmla="*/ 16 w 17"/>
                  <a:gd name="T11" fmla="*/ 1133 h 1134"/>
                  <a:gd name="T12" fmla="*/ 16 w 17"/>
                  <a:gd name="T13" fmla="*/ 1133 h 1134"/>
                  <a:gd name="T14" fmla="*/ 10 w 17"/>
                  <a:gd name="T15" fmla="*/ 1133 h 1134"/>
                  <a:gd name="T16" fmla="*/ 10 w 17"/>
                  <a:gd name="T17" fmla="*/ 1133 h 1134"/>
                  <a:gd name="T18" fmla="*/ 10 w 17"/>
                  <a:gd name="T19" fmla="*/ 1133 h 1134"/>
                  <a:gd name="T20" fmla="*/ 10 w 17"/>
                  <a:gd name="T21" fmla="*/ 1133 h 1134"/>
                  <a:gd name="T22" fmla="*/ 0 w 17"/>
                  <a:gd name="T23" fmla="*/ 1133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4"/>
                  <a:gd name="T38" fmla="*/ 17 w 17"/>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4">
                    <a:moveTo>
                      <a:pt x="0" y="1133"/>
                    </a:moveTo>
                    <a:lnTo>
                      <a:pt x="0" y="0"/>
                    </a:lnTo>
                    <a:lnTo>
                      <a:pt x="16" y="0"/>
                    </a:lnTo>
                    <a:lnTo>
                      <a:pt x="16" y="1133"/>
                    </a:lnTo>
                    <a:lnTo>
                      <a:pt x="10" y="1133"/>
                    </a:lnTo>
                    <a:lnTo>
                      <a:pt x="0" y="1133"/>
                    </a:lnTo>
                  </a:path>
                </a:pathLst>
              </a:custGeom>
              <a:solidFill>
                <a:srgbClr val="006633"/>
              </a:solidFill>
              <a:ln w="9525" cap="rnd">
                <a:noFill/>
                <a:round/>
                <a:headEnd/>
                <a:tailEnd/>
              </a:ln>
            </p:spPr>
            <p:txBody>
              <a:bodyPr/>
              <a:lstStyle/>
              <a:p>
                <a:endParaRPr lang="es-ES"/>
              </a:p>
            </p:txBody>
          </p:sp>
          <p:sp>
            <p:nvSpPr>
              <p:cNvPr id="660" name="Freeform 655"/>
              <p:cNvSpPr>
                <a:spLocks noChangeAspect="1"/>
              </p:cNvSpPr>
              <p:nvPr/>
            </p:nvSpPr>
            <p:spPr bwMode="auto">
              <a:xfrm>
                <a:off x="3262846" y="5504689"/>
                <a:ext cx="10317" cy="658619"/>
              </a:xfrm>
              <a:custGeom>
                <a:avLst/>
                <a:gdLst>
                  <a:gd name="T0" fmla="*/ 0 w 17"/>
                  <a:gd name="T1" fmla="*/ 1133 h 1134"/>
                  <a:gd name="T2" fmla="*/ 0 w 17"/>
                  <a:gd name="T3" fmla="*/ 0 h 1134"/>
                  <a:gd name="T4" fmla="*/ 16 w 17"/>
                  <a:gd name="T5" fmla="*/ 0 h 1134"/>
                  <a:gd name="T6" fmla="*/ 16 w 17"/>
                  <a:gd name="T7" fmla="*/ 1131 h 1134"/>
                  <a:gd name="T8" fmla="*/ 16 w 17"/>
                  <a:gd name="T9" fmla="*/ 1131 h 1134"/>
                  <a:gd name="T10" fmla="*/ 8 w 17"/>
                  <a:gd name="T11" fmla="*/ 1131 h 1134"/>
                  <a:gd name="T12" fmla="*/ 8 w 17"/>
                  <a:gd name="T13" fmla="*/ 1131 h 1134"/>
                  <a:gd name="T14" fmla="*/ 8 w 17"/>
                  <a:gd name="T15" fmla="*/ 1133 h 1134"/>
                  <a:gd name="T16" fmla="*/ 8 w 17"/>
                  <a:gd name="T17" fmla="*/ 1133 h 1134"/>
                  <a:gd name="T18" fmla="*/ 8 w 17"/>
                  <a:gd name="T19" fmla="*/ 1133 h 1134"/>
                  <a:gd name="T20" fmla="*/ 0 w 17"/>
                  <a:gd name="T21" fmla="*/ 1133 h 1134"/>
                  <a:gd name="T22" fmla="*/ 0 w 17"/>
                  <a:gd name="T23" fmla="*/ 1133 h 1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4"/>
                  <a:gd name="T38" fmla="*/ 17 w 17"/>
                  <a:gd name="T39" fmla="*/ 1134 h 1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4">
                    <a:moveTo>
                      <a:pt x="0" y="1133"/>
                    </a:moveTo>
                    <a:lnTo>
                      <a:pt x="0" y="0"/>
                    </a:lnTo>
                    <a:lnTo>
                      <a:pt x="16" y="0"/>
                    </a:lnTo>
                    <a:lnTo>
                      <a:pt x="16" y="1131"/>
                    </a:lnTo>
                    <a:lnTo>
                      <a:pt x="8" y="1131"/>
                    </a:lnTo>
                    <a:lnTo>
                      <a:pt x="8" y="1133"/>
                    </a:lnTo>
                    <a:lnTo>
                      <a:pt x="0" y="1133"/>
                    </a:lnTo>
                  </a:path>
                </a:pathLst>
              </a:custGeom>
              <a:solidFill>
                <a:srgbClr val="006633"/>
              </a:solidFill>
              <a:ln w="9525" cap="rnd">
                <a:noFill/>
                <a:round/>
                <a:headEnd/>
                <a:tailEnd/>
              </a:ln>
            </p:spPr>
            <p:txBody>
              <a:bodyPr/>
              <a:lstStyle/>
              <a:p>
                <a:endParaRPr lang="es-ES"/>
              </a:p>
            </p:txBody>
          </p:sp>
          <p:sp>
            <p:nvSpPr>
              <p:cNvPr id="661" name="Freeform 656"/>
              <p:cNvSpPr>
                <a:spLocks noChangeAspect="1"/>
              </p:cNvSpPr>
              <p:nvPr/>
            </p:nvSpPr>
            <p:spPr bwMode="auto">
              <a:xfrm>
                <a:off x="3265274" y="5504689"/>
                <a:ext cx="10317" cy="657457"/>
              </a:xfrm>
              <a:custGeom>
                <a:avLst/>
                <a:gdLst>
                  <a:gd name="T0" fmla="*/ 0 w 17"/>
                  <a:gd name="T1" fmla="*/ 1131 h 1132"/>
                  <a:gd name="T2" fmla="*/ 0 w 17"/>
                  <a:gd name="T3" fmla="*/ 0 h 1132"/>
                  <a:gd name="T4" fmla="*/ 16 w 17"/>
                  <a:gd name="T5" fmla="*/ 0 h 1132"/>
                  <a:gd name="T6" fmla="*/ 16 w 17"/>
                  <a:gd name="T7" fmla="*/ 1131 h 1132"/>
                  <a:gd name="T8" fmla="*/ 8 w 17"/>
                  <a:gd name="T9" fmla="*/ 1131 h 1132"/>
                  <a:gd name="T10" fmla="*/ 8 w 17"/>
                  <a:gd name="T11" fmla="*/ 1131 h 1132"/>
                  <a:gd name="T12" fmla="*/ 8 w 17"/>
                  <a:gd name="T13" fmla="*/ 1131 h 1132"/>
                  <a:gd name="T14" fmla="*/ 8 w 17"/>
                  <a:gd name="T15" fmla="*/ 1131 h 1132"/>
                  <a:gd name="T16" fmla="*/ 8 w 17"/>
                  <a:gd name="T17" fmla="*/ 1131 h 1132"/>
                  <a:gd name="T18" fmla="*/ 0 w 17"/>
                  <a:gd name="T19" fmla="*/ 1131 h 1132"/>
                  <a:gd name="T20" fmla="*/ 0 w 17"/>
                  <a:gd name="T21" fmla="*/ 1131 h 1132"/>
                  <a:gd name="T22" fmla="*/ 0 w 17"/>
                  <a:gd name="T23" fmla="*/ 1131 h 1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2"/>
                  <a:gd name="T38" fmla="*/ 17 w 17"/>
                  <a:gd name="T39" fmla="*/ 1132 h 1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2">
                    <a:moveTo>
                      <a:pt x="0" y="1131"/>
                    </a:moveTo>
                    <a:lnTo>
                      <a:pt x="0" y="0"/>
                    </a:lnTo>
                    <a:lnTo>
                      <a:pt x="16" y="0"/>
                    </a:lnTo>
                    <a:lnTo>
                      <a:pt x="16" y="1131"/>
                    </a:lnTo>
                    <a:lnTo>
                      <a:pt x="8" y="1131"/>
                    </a:lnTo>
                    <a:lnTo>
                      <a:pt x="0" y="1131"/>
                    </a:lnTo>
                  </a:path>
                </a:pathLst>
              </a:custGeom>
              <a:solidFill>
                <a:srgbClr val="006633"/>
              </a:solidFill>
              <a:ln w="9525" cap="rnd">
                <a:noFill/>
                <a:round/>
                <a:headEnd/>
                <a:tailEnd/>
              </a:ln>
            </p:spPr>
            <p:txBody>
              <a:bodyPr/>
              <a:lstStyle/>
              <a:p>
                <a:endParaRPr lang="es-ES"/>
              </a:p>
            </p:txBody>
          </p:sp>
          <p:sp>
            <p:nvSpPr>
              <p:cNvPr id="662" name="Freeform 657"/>
              <p:cNvSpPr>
                <a:spLocks noChangeAspect="1"/>
              </p:cNvSpPr>
              <p:nvPr/>
            </p:nvSpPr>
            <p:spPr bwMode="auto">
              <a:xfrm>
                <a:off x="3267701" y="5504689"/>
                <a:ext cx="10317" cy="657457"/>
              </a:xfrm>
              <a:custGeom>
                <a:avLst/>
                <a:gdLst>
                  <a:gd name="T0" fmla="*/ 0 w 17"/>
                  <a:gd name="T1" fmla="*/ 1131 h 1132"/>
                  <a:gd name="T2" fmla="*/ 0 w 17"/>
                  <a:gd name="T3" fmla="*/ 0 h 1132"/>
                  <a:gd name="T4" fmla="*/ 16 w 17"/>
                  <a:gd name="T5" fmla="*/ 0 h 1132"/>
                  <a:gd name="T6" fmla="*/ 16 w 17"/>
                  <a:gd name="T7" fmla="*/ 1129 h 1132"/>
                  <a:gd name="T8" fmla="*/ 16 w 17"/>
                  <a:gd name="T9" fmla="*/ 1129 h 1132"/>
                  <a:gd name="T10" fmla="*/ 16 w 17"/>
                  <a:gd name="T11" fmla="*/ 1129 h 1132"/>
                  <a:gd name="T12" fmla="*/ 16 w 17"/>
                  <a:gd name="T13" fmla="*/ 1129 h 1132"/>
                  <a:gd name="T14" fmla="*/ 0 w 17"/>
                  <a:gd name="T15" fmla="*/ 1129 h 1132"/>
                  <a:gd name="T16" fmla="*/ 0 w 17"/>
                  <a:gd name="T17" fmla="*/ 1131 h 1132"/>
                  <a:gd name="T18" fmla="*/ 0 w 17"/>
                  <a:gd name="T19" fmla="*/ 1131 h 1132"/>
                  <a:gd name="T20" fmla="*/ 0 w 17"/>
                  <a:gd name="T21" fmla="*/ 1131 h 1132"/>
                  <a:gd name="T22" fmla="*/ 0 w 17"/>
                  <a:gd name="T23" fmla="*/ 1131 h 1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2"/>
                  <a:gd name="T38" fmla="*/ 17 w 17"/>
                  <a:gd name="T39" fmla="*/ 1132 h 1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2">
                    <a:moveTo>
                      <a:pt x="0" y="1131"/>
                    </a:moveTo>
                    <a:lnTo>
                      <a:pt x="0" y="0"/>
                    </a:lnTo>
                    <a:lnTo>
                      <a:pt x="16" y="0"/>
                    </a:lnTo>
                    <a:lnTo>
                      <a:pt x="16" y="1129"/>
                    </a:lnTo>
                    <a:lnTo>
                      <a:pt x="0" y="1129"/>
                    </a:lnTo>
                    <a:lnTo>
                      <a:pt x="0" y="1131"/>
                    </a:lnTo>
                  </a:path>
                </a:pathLst>
              </a:custGeom>
              <a:solidFill>
                <a:srgbClr val="006633"/>
              </a:solidFill>
              <a:ln w="9525" cap="rnd">
                <a:noFill/>
                <a:round/>
                <a:headEnd/>
                <a:tailEnd/>
              </a:ln>
            </p:spPr>
            <p:txBody>
              <a:bodyPr/>
              <a:lstStyle/>
              <a:p>
                <a:endParaRPr lang="es-ES"/>
              </a:p>
            </p:txBody>
          </p:sp>
          <p:sp>
            <p:nvSpPr>
              <p:cNvPr id="663" name="Freeform 658"/>
              <p:cNvSpPr>
                <a:spLocks noChangeAspect="1"/>
              </p:cNvSpPr>
              <p:nvPr/>
            </p:nvSpPr>
            <p:spPr bwMode="auto">
              <a:xfrm>
                <a:off x="3268915" y="5504689"/>
                <a:ext cx="10317" cy="656296"/>
              </a:xfrm>
              <a:custGeom>
                <a:avLst/>
                <a:gdLst>
                  <a:gd name="T0" fmla="*/ 0 w 17"/>
                  <a:gd name="T1" fmla="*/ 1129 h 1130"/>
                  <a:gd name="T2" fmla="*/ 0 w 17"/>
                  <a:gd name="T3" fmla="*/ 0 h 1130"/>
                  <a:gd name="T4" fmla="*/ 16 w 17"/>
                  <a:gd name="T5" fmla="*/ 0 h 1130"/>
                  <a:gd name="T6" fmla="*/ 16 w 17"/>
                  <a:gd name="T7" fmla="*/ 1129 h 1130"/>
                  <a:gd name="T8" fmla="*/ 16 w 17"/>
                  <a:gd name="T9" fmla="*/ 1129 h 1130"/>
                  <a:gd name="T10" fmla="*/ 16 w 17"/>
                  <a:gd name="T11" fmla="*/ 1129 h 1130"/>
                  <a:gd name="T12" fmla="*/ 8 w 17"/>
                  <a:gd name="T13" fmla="*/ 1129 h 1130"/>
                  <a:gd name="T14" fmla="*/ 8 w 17"/>
                  <a:gd name="T15" fmla="*/ 1129 h 1130"/>
                  <a:gd name="T16" fmla="*/ 8 w 17"/>
                  <a:gd name="T17" fmla="*/ 1129 h 1130"/>
                  <a:gd name="T18" fmla="*/ 8 w 17"/>
                  <a:gd name="T19" fmla="*/ 1129 h 1130"/>
                  <a:gd name="T20" fmla="*/ 0 w 17"/>
                  <a:gd name="T21" fmla="*/ 1129 h 1130"/>
                  <a:gd name="T22" fmla="*/ 0 w 17"/>
                  <a:gd name="T23" fmla="*/ 1129 h 1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0"/>
                  <a:gd name="T38" fmla="*/ 17 w 17"/>
                  <a:gd name="T39" fmla="*/ 1130 h 1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0">
                    <a:moveTo>
                      <a:pt x="0" y="1129"/>
                    </a:moveTo>
                    <a:lnTo>
                      <a:pt x="0" y="0"/>
                    </a:lnTo>
                    <a:lnTo>
                      <a:pt x="16" y="0"/>
                    </a:lnTo>
                    <a:lnTo>
                      <a:pt x="16" y="1129"/>
                    </a:lnTo>
                    <a:lnTo>
                      <a:pt x="8" y="1129"/>
                    </a:lnTo>
                    <a:lnTo>
                      <a:pt x="0" y="1129"/>
                    </a:lnTo>
                  </a:path>
                </a:pathLst>
              </a:custGeom>
              <a:solidFill>
                <a:srgbClr val="006633"/>
              </a:solidFill>
              <a:ln w="9525" cap="rnd">
                <a:noFill/>
                <a:round/>
                <a:headEnd/>
                <a:tailEnd/>
              </a:ln>
            </p:spPr>
            <p:txBody>
              <a:bodyPr/>
              <a:lstStyle/>
              <a:p>
                <a:endParaRPr lang="es-ES"/>
              </a:p>
            </p:txBody>
          </p:sp>
          <p:sp>
            <p:nvSpPr>
              <p:cNvPr id="664" name="Freeform 659"/>
              <p:cNvSpPr>
                <a:spLocks noChangeAspect="1"/>
              </p:cNvSpPr>
              <p:nvPr/>
            </p:nvSpPr>
            <p:spPr bwMode="auto">
              <a:xfrm>
                <a:off x="3271342" y="5504689"/>
                <a:ext cx="10317" cy="656296"/>
              </a:xfrm>
              <a:custGeom>
                <a:avLst/>
                <a:gdLst>
                  <a:gd name="T0" fmla="*/ 0 w 17"/>
                  <a:gd name="T1" fmla="*/ 1129 h 1130"/>
                  <a:gd name="T2" fmla="*/ 0 w 17"/>
                  <a:gd name="T3" fmla="*/ 0 h 1130"/>
                  <a:gd name="T4" fmla="*/ 16 w 17"/>
                  <a:gd name="T5" fmla="*/ 0 h 1130"/>
                  <a:gd name="T6" fmla="*/ 16 w 17"/>
                  <a:gd name="T7" fmla="*/ 1127 h 1130"/>
                  <a:gd name="T8" fmla="*/ 8 w 17"/>
                  <a:gd name="T9" fmla="*/ 1127 h 1130"/>
                  <a:gd name="T10" fmla="*/ 8 w 17"/>
                  <a:gd name="T11" fmla="*/ 1127 h 1130"/>
                  <a:gd name="T12" fmla="*/ 8 w 17"/>
                  <a:gd name="T13" fmla="*/ 1127 h 1130"/>
                  <a:gd name="T14" fmla="*/ 8 w 17"/>
                  <a:gd name="T15" fmla="*/ 1127 h 1130"/>
                  <a:gd name="T16" fmla="*/ 8 w 17"/>
                  <a:gd name="T17" fmla="*/ 1127 h 1130"/>
                  <a:gd name="T18" fmla="*/ 0 w 17"/>
                  <a:gd name="T19" fmla="*/ 1129 h 1130"/>
                  <a:gd name="T20" fmla="*/ 0 w 17"/>
                  <a:gd name="T21" fmla="*/ 1129 h 1130"/>
                  <a:gd name="T22" fmla="*/ 0 w 17"/>
                  <a:gd name="T23" fmla="*/ 1129 h 11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30"/>
                  <a:gd name="T38" fmla="*/ 17 w 17"/>
                  <a:gd name="T39" fmla="*/ 1130 h 11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30">
                    <a:moveTo>
                      <a:pt x="0" y="1129"/>
                    </a:moveTo>
                    <a:lnTo>
                      <a:pt x="0" y="0"/>
                    </a:lnTo>
                    <a:lnTo>
                      <a:pt x="16" y="0"/>
                    </a:lnTo>
                    <a:lnTo>
                      <a:pt x="16" y="1127"/>
                    </a:lnTo>
                    <a:lnTo>
                      <a:pt x="8" y="1127"/>
                    </a:lnTo>
                    <a:lnTo>
                      <a:pt x="0" y="1129"/>
                    </a:lnTo>
                  </a:path>
                </a:pathLst>
              </a:custGeom>
              <a:solidFill>
                <a:srgbClr val="006633"/>
              </a:solidFill>
              <a:ln w="9525" cap="rnd">
                <a:noFill/>
                <a:round/>
                <a:headEnd/>
                <a:tailEnd/>
              </a:ln>
            </p:spPr>
            <p:txBody>
              <a:bodyPr/>
              <a:lstStyle/>
              <a:p>
                <a:endParaRPr lang="es-ES"/>
              </a:p>
            </p:txBody>
          </p:sp>
          <p:sp>
            <p:nvSpPr>
              <p:cNvPr id="665" name="Freeform 660"/>
              <p:cNvSpPr>
                <a:spLocks noChangeAspect="1"/>
              </p:cNvSpPr>
              <p:nvPr/>
            </p:nvSpPr>
            <p:spPr bwMode="auto">
              <a:xfrm>
                <a:off x="3273770" y="5504689"/>
                <a:ext cx="10317" cy="655134"/>
              </a:xfrm>
              <a:custGeom>
                <a:avLst/>
                <a:gdLst>
                  <a:gd name="T0" fmla="*/ 0 w 17"/>
                  <a:gd name="T1" fmla="*/ 1127 h 1128"/>
                  <a:gd name="T2" fmla="*/ 0 w 17"/>
                  <a:gd name="T3" fmla="*/ 0 h 1128"/>
                  <a:gd name="T4" fmla="*/ 16 w 17"/>
                  <a:gd name="T5" fmla="*/ 0 h 1128"/>
                  <a:gd name="T6" fmla="*/ 16 w 17"/>
                  <a:gd name="T7" fmla="*/ 1125 h 1128"/>
                  <a:gd name="T8" fmla="*/ 16 w 17"/>
                  <a:gd name="T9" fmla="*/ 1127 h 1128"/>
                  <a:gd name="T10" fmla="*/ 16 w 17"/>
                  <a:gd name="T11" fmla="*/ 1127 h 1128"/>
                  <a:gd name="T12" fmla="*/ 16 w 17"/>
                  <a:gd name="T13" fmla="*/ 1127 h 1128"/>
                  <a:gd name="T14" fmla="*/ 0 w 17"/>
                  <a:gd name="T15" fmla="*/ 1127 h 1128"/>
                  <a:gd name="T16" fmla="*/ 0 w 17"/>
                  <a:gd name="T17" fmla="*/ 1127 h 1128"/>
                  <a:gd name="T18" fmla="*/ 0 w 17"/>
                  <a:gd name="T19" fmla="*/ 1127 h 1128"/>
                  <a:gd name="T20" fmla="*/ 0 w 17"/>
                  <a:gd name="T21" fmla="*/ 1127 h 1128"/>
                  <a:gd name="T22" fmla="*/ 0 w 17"/>
                  <a:gd name="T23" fmla="*/ 1127 h 1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8"/>
                  <a:gd name="T38" fmla="*/ 17 w 17"/>
                  <a:gd name="T39" fmla="*/ 1128 h 1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8">
                    <a:moveTo>
                      <a:pt x="0" y="1127"/>
                    </a:moveTo>
                    <a:lnTo>
                      <a:pt x="0" y="0"/>
                    </a:lnTo>
                    <a:lnTo>
                      <a:pt x="16" y="0"/>
                    </a:lnTo>
                    <a:lnTo>
                      <a:pt x="16" y="1125"/>
                    </a:lnTo>
                    <a:lnTo>
                      <a:pt x="16" y="1127"/>
                    </a:lnTo>
                    <a:lnTo>
                      <a:pt x="0" y="1127"/>
                    </a:lnTo>
                  </a:path>
                </a:pathLst>
              </a:custGeom>
              <a:solidFill>
                <a:srgbClr val="006633"/>
              </a:solidFill>
              <a:ln w="9525" cap="rnd">
                <a:noFill/>
                <a:round/>
                <a:headEnd/>
                <a:tailEnd/>
              </a:ln>
            </p:spPr>
            <p:txBody>
              <a:bodyPr/>
              <a:lstStyle/>
              <a:p>
                <a:endParaRPr lang="es-ES"/>
              </a:p>
            </p:txBody>
          </p:sp>
          <p:sp>
            <p:nvSpPr>
              <p:cNvPr id="666" name="Freeform 661"/>
              <p:cNvSpPr>
                <a:spLocks noChangeAspect="1"/>
              </p:cNvSpPr>
              <p:nvPr/>
            </p:nvSpPr>
            <p:spPr bwMode="auto">
              <a:xfrm>
                <a:off x="3274984" y="5504689"/>
                <a:ext cx="10317" cy="653972"/>
              </a:xfrm>
              <a:custGeom>
                <a:avLst/>
                <a:gdLst>
                  <a:gd name="T0" fmla="*/ 0 w 17"/>
                  <a:gd name="T1" fmla="*/ 1125 h 1126"/>
                  <a:gd name="T2" fmla="*/ 0 w 17"/>
                  <a:gd name="T3" fmla="*/ 0 h 1126"/>
                  <a:gd name="T4" fmla="*/ 16 w 17"/>
                  <a:gd name="T5" fmla="*/ 0 h 1126"/>
                  <a:gd name="T6" fmla="*/ 16 w 17"/>
                  <a:gd name="T7" fmla="*/ 1125 h 1126"/>
                  <a:gd name="T8" fmla="*/ 16 w 17"/>
                  <a:gd name="T9" fmla="*/ 1125 h 1126"/>
                  <a:gd name="T10" fmla="*/ 16 w 17"/>
                  <a:gd name="T11" fmla="*/ 1125 h 1126"/>
                  <a:gd name="T12" fmla="*/ 5 w 17"/>
                  <a:gd name="T13" fmla="*/ 1125 h 1126"/>
                  <a:gd name="T14" fmla="*/ 5 w 17"/>
                  <a:gd name="T15" fmla="*/ 1125 h 1126"/>
                  <a:gd name="T16" fmla="*/ 5 w 17"/>
                  <a:gd name="T17" fmla="*/ 1125 h 1126"/>
                  <a:gd name="T18" fmla="*/ 5 w 17"/>
                  <a:gd name="T19" fmla="*/ 1125 h 1126"/>
                  <a:gd name="T20" fmla="*/ 5 w 17"/>
                  <a:gd name="T21" fmla="*/ 1125 h 1126"/>
                  <a:gd name="T22" fmla="*/ 0 w 17"/>
                  <a:gd name="T23" fmla="*/ 1125 h 1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6"/>
                  <a:gd name="T38" fmla="*/ 17 w 17"/>
                  <a:gd name="T39" fmla="*/ 1126 h 1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6">
                    <a:moveTo>
                      <a:pt x="0" y="1125"/>
                    </a:moveTo>
                    <a:lnTo>
                      <a:pt x="0" y="0"/>
                    </a:lnTo>
                    <a:lnTo>
                      <a:pt x="16" y="0"/>
                    </a:lnTo>
                    <a:lnTo>
                      <a:pt x="16" y="1125"/>
                    </a:lnTo>
                    <a:lnTo>
                      <a:pt x="5" y="1125"/>
                    </a:lnTo>
                    <a:lnTo>
                      <a:pt x="0" y="1125"/>
                    </a:lnTo>
                  </a:path>
                </a:pathLst>
              </a:custGeom>
              <a:solidFill>
                <a:srgbClr val="006633"/>
              </a:solidFill>
              <a:ln w="9525" cap="rnd">
                <a:noFill/>
                <a:round/>
                <a:headEnd/>
                <a:tailEnd/>
              </a:ln>
            </p:spPr>
            <p:txBody>
              <a:bodyPr/>
              <a:lstStyle/>
              <a:p>
                <a:endParaRPr lang="es-ES"/>
              </a:p>
            </p:txBody>
          </p:sp>
          <p:sp>
            <p:nvSpPr>
              <p:cNvPr id="667" name="Freeform 662"/>
              <p:cNvSpPr>
                <a:spLocks noChangeAspect="1"/>
              </p:cNvSpPr>
              <p:nvPr/>
            </p:nvSpPr>
            <p:spPr bwMode="auto">
              <a:xfrm>
                <a:off x="3276804" y="5504689"/>
                <a:ext cx="10317" cy="653972"/>
              </a:xfrm>
              <a:custGeom>
                <a:avLst/>
                <a:gdLst>
                  <a:gd name="T0" fmla="*/ 0 w 17"/>
                  <a:gd name="T1" fmla="*/ 1125 h 1126"/>
                  <a:gd name="T2" fmla="*/ 0 w 17"/>
                  <a:gd name="T3" fmla="*/ 0 h 1126"/>
                  <a:gd name="T4" fmla="*/ 16 w 17"/>
                  <a:gd name="T5" fmla="*/ 0 h 1126"/>
                  <a:gd name="T6" fmla="*/ 16 w 17"/>
                  <a:gd name="T7" fmla="*/ 1123 h 1126"/>
                  <a:gd name="T8" fmla="*/ 16 w 17"/>
                  <a:gd name="T9" fmla="*/ 1123 h 1126"/>
                  <a:gd name="T10" fmla="*/ 8 w 17"/>
                  <a:gd name="T11" fmla="*/ 1123 h 1126"/>
                  <a:gd name="T12" fmla="*/ 8 w 17"/>
                  <a:gd name="T13" fmla="*/ 1123 h 1126"/>
                  <a:gd name="T14" fmla="*/ 8 w 17"/>
                  <a:gd name="T15" fmla="*/ 1123 h 1126"/>
                  <a:gd name="T16" fmla="*/ 8 w 17"/>
                  <a:gd name="T17" fmla="*/ 1125 h 1126"/>
                  <a:gd name="T18" fmla="*/ 0 w 17"/>
                  <a:gd name="T19" fmla="*/ 1125 h 1126"/>
                  <a:gd name="T20" fmla="*/ 0 w 17"/>
                  <a:gd name="T21" fmla="*/ 1125 h 1126"/>
                  <a:gd name="T22" fmla="*/ 0 w 17"/>
                  <a:gd name="T23" fmla="*/ 1125 h 11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6"/>
                  <a:gd name="T38" fmla="*/ 17 w 17"/>
                  <a:gd name="T39" fmla="*/ 1126 h 11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6">
                    <a:moveTo>
                      <a:pt x="0" y="1125"/>
                    </a:moveTo>
                    <a:lnTo>
                      <a:pt x="0" y="0"/>
                    </a:lnTo>
                    <a:lnTo>
                      <a:pt x="16" y="0"/>
                    </a:lnTo>
                    <a:lnTo>
                      <a:pt x="16" y="1123"/>
                    </a:lnTo>
                    <a:lnTo>
                      <a:pt x="8" y="1123"/>
                    </a:lnTo>
                    <a:lnTo>
                      <a:pt x="8" y="1125"/>
                    </a:lnTo>
                    <a:lnTo>
                      <a:pt x="0" y="1125"/>
                    </a:lnTo>
                  </a:path>
                </a:pathLst>
              </a:custGeom>
              <a:solidFill>
                <a:srgbClr val="006633"/>
              </a:solidFill>
              <a:ln w="9525" cap="rnd">
                <a:noFill/>
                <a:round/>
                <a:headEnd/>
                <a:tailEnd/>
              </a:ln>
            </p:spPr>
            <p:txBody>
              <a:bodyPr/>
              <a:lstStyle/>
              <a:p>
                <a:endParaRPr lang="es-ES"/>
              </a:p>
            </p:txBody>
          </p:sp>
          <p:sp>
            <p:nvSpPr>
              <p:cNvPr id="668" name="Freeform 663"/>
              <p:cNvSpPr>
                <a:spLocks noChangeAspect="1"/>
              </p:cNvSpPr>
              <p:nvPr/>
            </p:nvSpPr>
            <p:spPr bwMode="auto">
              <a:xfrm>
                <a:off x="3279232" y="5504689"/>
                <a:ext cx="10317" cy="652811"/>
              </a:xfrm>
              <a:custGeom>
                <a:avLst/>
                <a:gdLst>
                  <a:gd name="T0" fmla="*/ 0 w 17"/>
                  <a:gd name="T1" fmla="*/ 1123 h 1124"/>
                  <a:gd name="T2" fmla="*/ 0 w 17"/>
                  <a:gd name="T3" fmla="*/ 0 h 1124"/>
                  <a:gd name="T4" fmla="*/ 16 w 17"/>
                  <a:gd name="T5" fmla="*/ 0 h 1124"/>
                  <a:gd name="T6" fmla="*/ 16 w 17"/>
                  <a:gd name="T7" fmla="*/ 1122 h 1124"/>
                  <a:gd name="T8" fmla="*/ 16 w 17"/>
                  <a:gd name="T9" fmla="*/ 1123 h 1124"/>
                  <a:gd name="T10" fmla="*/ 16 w 17"/>
                  <a:gd name="T11" fmla="*/ 1123 h 1124"/>
                  <a:gd name="T12" fmla="*/ 16 w 17"/>
                  <a:gd name="T13" fmla="*/ 1123 h 1124"/>
                  <a:gd name="T14" fmla="*/ 16 w 17"/>
                  <a:gd name="T15" fmla="*/ 1123 h 1124"/>
                  <a:gd name="T16" fmla="*/ 0 w 17"/>
                  <a:gd name="T17" fmla="*/ 1123 h 1124"/>
                  <a:gd name="T18" fmla="*/ 0 w 17"/>
                  <a:gd name="T19" fmla="*/ 1123 h 1124"/>
                  <a:gd name="T20" fmla="*/ 0 w 17"/>
                  <a:gd name="T21" fmla="*/ 1123 h 1124"/>
                  <a:gd name="T22" fmla="*/ 0 w 17"/>
                  <a:gd name="T23" fmla="*/ 1123 h 1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4"/>
                  <a:gd name="T38" fmla="*/ 17 w 17"/>
                  <a:gd name="T39" fmla="*/ 1124 h 1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4">
                    <a:moveTo>
                      <a:pt x="0" y="1123"/>
                    </a:moveTo>
                    <a:lnTo>
                      <a:pt x="0" y="0"/>
                    </a:lnTo>
                    <a:lnTo>
                      <a:pt x="16" y="0"/>
                    </a:lnTo>
                    <a:lnTo>
                      <a:pt x="16" y="1122"/>
                    </a:lnTo>
                    <a:lnTo>
                      <a:pt x="16" y="1123"/>
                    </a:lnTo>
                    <a:lnTo>
                      <a:pt x="0" y="1123"/>
                    </a:lnTo>
                  </a:path>
                </a:pathLst>
              </a:custGeom>
              <a:solidFill>
                <a:srgbClr val="006633"/>
              </a:solidFill>
              <a:ln w="9525" cap="rnd">
                <a:noFill/>
                <a:round/>
                <a:headEnd/>
                <a:tailEnd/>
              </a:ln>
            </p:spPr>
            <p:txBody>
              <a:bodyPr/>
              <a:lstStyle/>
              <a:p>
                <a:endParaRPr lang="es-ES"/>
              </a:p>
            </p:txBody>
          </p:sp>
          <p:sp>
            <p:nvSpPr>
              <p:cNvPr id="669" name="Freeform 664"/>
              <p:cNvSpPr>
                <a:spLocks noChangeAspect="1"/>
              </p:cNvSpPr>
              <p:nvPr/>
            </p:nvSpPr>
            <p:spPr bwMode="auto">
              <a:xfrm>
                <a:off x="3280446" y="5504689"/>
                <a:ext cx="10317" cy="652230"/>
              </a:xfrm>
              <a:custGeom>
                <a:avLst/>
                <a:gdLst>
                  <a:gd name="T0" fmla="*/ 0 w 17"/>
                  <a:gd name="T1" fmla="*/ 1122 h 1123"/>
                  <a:gd name="T2" fmla="*/ 0 w 17"/>
                  <a:gd name="T3" fmla="*/ 0 h 1123"/>
                  <a:gd name="T4" fmla="*/ 16 w 17"/>
                  <a:gd name="T5" fmla="*/ 0 h 1123"/>
                  <a:gd name="T6" fmla="*/ 16 w 17"/>
                  <a:gd name="T7" fmla="*/ 1122 h 1123"/>
                  <a:gd name="T8" fmla="*/ 16 w 17"/>
                  <a:gd name="T9" fmla="*/ 1122 h 1123"/>
                  <a:gd name="T10" fmla="*/ 16 w 17"/>
                  <a:gd name="T11" fmla="*/ 1122 h 1123"/>
                  <a:gd name="T12" fmla="*/ 8 w 17"/>
                  <a:gd name="T13" fmla="*/ 1122 h 1123"/>
                  <a:gd name="T14" fmla="*/ 8 w 17"/>
                  <a:gd name="T15" fmla="*/ 1122 h 1123"/>
                  <a:gd name="T16" fmla="*/ 8 w 17"/>
                  <a:gd name="T17" fmla="*/ 1122 h 1123"/>
                  <a:gd name="T18" fmla="*/ 8 w 17"/>
                  <a:gd name="T19" fmla="*/ 1122 h 1123"/>
                  <a:gd name="T20" fmla="*/ 8 w 17"/>
                  <a:gd name="T21" fmla="*/ 1122 h 1123"/>
                  <a:gd name="T22" fmla="*/ 0 w 17"/>
                  <a:gd name="T23" fmla="*/ 1122 h 1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3"/>
                  <a:gd name="T38" fmla="*/ 17 w 17"/>
                  <a:gd name="T39" fmla="*/ 1123 h 1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3">
                    <a:moveTo>
                      <a:pt x="0" y="1122"/>
                    </a:moveTo>
                    <a:lnTo>
                      <a:pt x="0" y="0"/>
                    </a:lnTo>
                    <a:lnTo>
                      <a:pt x="16" y="0"/>
                    </a:lnTo>
                    <a:lnTo>
                      <a:pt x="16" y="1122"/>
                    </a:lnTo>
                    <a:lnTo>
                      <a:pt x="8" y="1122"/>
                    </a:lnTo>
                    <a:lnTo>
                      <a:pt x="0" y="1122"/>
                    </a:lnTo>
                  </a:path>
                </a:pathLst>
              </a:custGeom>
              <a:solidFill>
                <a:srgbClr val="006633"/>
              </a:solidFill>
              <a:ln w="9525" cap="rnd">
                <a:noFill/>
                <a:round/>
                <a:headEnd/>
                <a:tailEnd/>
              </a:ln>
            </p:spPr>
            <p:txBody>
              <a:bodyPr/>
              <a:lstStyle/>
              <a:p>
                <a:endParaRPr lang="es-ES"/>
              </a:p>
            </p:txBody>
          </p:sp>
          <p:sp>
            <p:nvSpPr>
              <p:cNvPr id="670" name="Freeform 665"/>
              <p:cNvSpPr>
                <a:spLocks noChangeAspect="1"/>
              </p:cNvSpPr>
              <p:nvPr/>
            </p:nvSpPr>
            <p:spPr bwMode="auto">
              <a:xfrm>
                <a:off x="3282873" y="5504689"/>
                <a:ext cx="10317" cy="652230"/>
              </a:xfrm>
              <a:custGeom>
                <a:avLst/>
                <a:gdLst>
                  <a:gd name="T0" fmla="*/ 0 w 17"/>
                  <a:gd name="T1" fmla="*/ 1122 h 1123"/>
                  <a:gd name="T2" fmla="*/ 0 w 17"/>
                  <a:gd name="T3" fmla="*/ 0 h 1123"/>
                  <a:gd name="T4" fmla="*/ 16 w 17"/>
                  <a:gd name="T5" fmla="*/ 0 h 1123"/>
                  <a:gd name="T6" fmla="*/ 16 w 17"/>
                  <a:gd name="T7" fmla="*/ 1120 h 1123"/>
                  <a:gd name="T8" fmla="*/ 16 w 17"/>
                  <a:gd name="T9" fmla="*/ 1120 h 1123"/>
                  <a:gd name="T10" fmla="*/ 8 w 17"/>
                  <a:gd name="T11" fmla="*/ 1120 h 1123"/>
                  <a:gd name="T12" fmla="*/ 8 w 17"/>
                  <a:gd name="T13" fmla="*/ 1120 h 1123"/>
                  <a:gd name="T14" fmla="*/ 8 w 17"/>
                  <a:gd name="T15" fmla="*/ 1120 h 1123"/>
                  <a:gd name="T16" fmla="*/ 8 w 17"/>
                  <a:gd name="T17" fmla="*/ 1122 h 1123"/>
                  <a:gd name="T18" fmla="*/ 8 w 17"/>
                  <a:gd name="T19" fmla="*/ 1122 h 1123"/>
                  <a:gd name="T20" fmla="*/ 0 w 17"/>
                  <a:gd name="T21" fmla="*/ 1122 h 1123"/>
                  <a:gd name="T22" fmla="*/ 0 w 17"/>
                  <a:gd name="T23" fmla="*/ 1122 h 11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3"/>
                  <a:gd name="T38" fmla="*/ 17 w 17"/>
                  <a:gd name="T39" fmla="*/ 1123 h 11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3">
                    <a:moveTo>
                      <a:pt x="0" y="1122"/>
                    </a:moveTo>
                    <a:lnTo>
                      <a:pt x="0" y="0"/>
                    </a:lnTo>
                    <a:lnTo>
                      <a:pt x="16" y="0"/>
                    </a:lnTo>
                    <a:lnTo>
                      <a:pt x="16" y="1120"/>
                    </a:lnTo>
                    <a:lnTo>
                      <a:pt x="8" y="1120"/>
                    </a:lnTo>
                    <a:lnTo>
                      <a:pt x="8" y="1122"/>
                    </a:lnTo>
                    <a:lnTo>
                      <a:pt x="0" y="1122"/>
                    </a:lnTo>
                  </a:path>
                </a:pathLst>
              </a:custGeom>
              <a:solidFill>
                <a:srgbClr val="006633"/>
              </a:solidFill>
              <a:ln w="9525" cap="rnd">
                <a:noFill/>
                <a:round/>
                <a:headEnd/>
                <a:tailEnd/>
              </a:ln>
            </p:spPr>
            <p:txBody>
              <a:bodyPr/>
              <a:lstStyle/>
              <a:p>
                <a:endParaRPr lang="es-ES"/>
              </a:p>
            </p:txBody>
          </p:sp>
          <p:sp>
            <p:nvSpPr>
              <p:cNvPr id="671" name="Freeform 666"/>
              <p:cNvSpPr>
                <a:spLocks noChangeAspect="1"/>
              </p:cNvSpPr>
              <p:nvPr/>
            </p:nvSpPr>
            <p:spPr bwMode="auto">
              <a:xfrm>
                <a:off x="3285301" y="5504689"/>
                <a:ext cx="10317" cy="651068"/>
              </a:xfrm>
              <a:custGeom>
                <a:avLst/>
                <a:gdLst>
                  <a:gd name="T0" fmla="*/ 0 w 17"/>
                  <a:gd name="T1" fmla="*/ 1120 h 1121"/>
                  <a:gd name="T2" fmla="*/ 0 w 17"/>
                  <a:gd name="T3" fmla="*/ 0 h 1121"/>
                  <a:gd name="T4" fmla="*/ 16 w 17"/>
                  <a:gd name="T5" fmla="*/ 0 h 1121"/>
                  <a:gd name="T6" fmla="*/ 16 w 17"/>
                  <a:gd name="T7" fmla="*/ 1118 h 1121"/>
                  <a:gd name="T8" fmla="*/ 16 w 17"/>
                  <a:gd name="T9" fmla="*/ 1118 h 1121"/>
                  <a:gd name="T10" fmla="*/ 16 w 17"/>
                  <a:gd name="T11" fmla="*/ 1120 h 1121"/>
                  <a:gd name="T12" fmla="*/ 16 w 17"/>
                  <a:gd name="T13" fmla="*/ 1120 h 1121"/>
                  <a:gd name="T14" fmla="*/ 16 w 17"/>
                  <a:gd name="T15" fmla="*/ 1120 h 1121"/>
                  <a:gd name="T16" fmla="*/ 0 w 17"/>
                  <a:gd name="T17" fmla="*/ 1120 h 1121"/>
                  <a:gd name="T18" fmla="*/ 0 w 17"/>
                  <a:gd name="T19" fmla="*/ 1120 h 1121"/>
                  <a:gd name="T20" fmla="*/ 0 w 17"/>
                  <a:gd name="T21" fmla="*/ 1120 h 1121"/>
                  <a:gd name="T22" fmla="*/ 0 w 17"/>
                  <a:gd name="T23" fmla="*/ 1120 h 1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21"/>
                  <a:gd name="T38" fmla="*/ 17 w 17"/>
                  <a:gd name="T39" fmla="*/ 1121 h 1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21">
                    <a:moveTo>
                      <a:pt x="0" y="1120"/>
                    </a:moveTo>
                    <a:lnTo>
                      <a:pt x="0" y="0"/>
                    </a:lnTo>
                    <a:lnTo>
                      <a:pt x="16" y="0"/>
                    </a:lnTo>
                    <a:lnTo>
                      <a:pt x="16" y="1118"/>
                    </a:lnTo>
                    <a:lnTo>
                      <a:pt x="16" y="1120"/>
                    </a:lnTo>
                    <a:lnTo>
                      <a:pt x="0" y="1120"/>
                    </a:lnTo>
                  </a:path>
                </a:pathLst>
              </a:custGeom>
              <a:solidFill>
                <a:srgbClr val="006633"/>
              </a:solidFill>
              <a:ln w="9525" cap="rnd">
                <a:noFill/>
                <a:round/>
                <a:headEnd/>
                <a:tailEnd/>
              </a:ln>
            </p:spPr>
            <p:txBody>
              <a:bodyPr/>
              <a:lstStyle/>
              <a:p>
                <a:endParaRPr lang="es-ES"/>
              </a:p>
            </p:txBody>
          </p:sp>
          <p:sp>
            <p:nvSpPr>
              <p:cNvPr id="672" name="Freeform 667"/>
              <p:cNvSpPr>
                <a:spLocks noChangeAspect="1"/>
              </p:cNvSpPr>
              <p:nvPr/>
            </p:nvSpPr>
            <p:spPr bwMode="auto">
              <a:xfrm>
                <a:off x="3286515" y="5504689"/>
                <a:ext cx="10317" cy="649907"/>
              </a:xfrm>
              <a:custGeom>
                <a:avLst/>
                <a:gdLst>
                  <a:gd name="T0" fmla="*/ 0 w 17"/>
                  <a:gd name="T1" fmla="*/ 1118 h 1119"/>
                  <a:gd name="T2" fmla="*/ 0 w 17"/>
                  <a:gd name="T3" fmla="*/ 0 h 1119"/>
                  <a:gd name="T4" fmla="*/ 16 w 17"/>
                  <a:gd name="T5" fmla="*/ 0 h 1119"/>
                  <a:gd name="T6" fmla="*/ 16 w 17"/>
                  <a:gd name="T7" fmla="*/ 1118 h 1119"/>
                  <a:gd name="T8" fmla="*/ 16 w 17"/>
                  <a:gd name="T9" fmla="*/ 1118 h 1119"/>
                  <a:gd name="T10" fmla="*/ 16 w 17"/>
                  <a:gd name="T11" fmla="*/ 1118 h 1119"/>
                  <a:gd name="T12" fmla="*/ 16 w 17"/>
                  <a:gd name="T13" fmla="*/ 1118 h 1119"/>
                  <a:gd name="T14" fmla="*/ 10 w 17"/>
                  <a:gd name="T15" fmla="*/ 1118 h 1119"/>
                  <a:gd name="T16" fmla="*/ 10 w 17"/>
                  <a:gd name="T17" fmla="*/ 1118 h 1119"/>
                  <a:gd name="T18" fmla="*/ 10 w 17"/>
                  <a:gd name="T19" fmla="*/ 1118 h 1119"/>
                  <a:gd name="T20" fmla="*/ 10 w 17"/>
                  <a:gd name="T21" fmla="*/ 1118 h 1119"/>
                  <a:gd name="T22" fmla="*/ 0 w 17"/>
                  <a:gd name="T23" fmla="*/ 1118 h 1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9"/>
                  <a:gd name="T38" fmla="*/ 17 w 17"/>
                  <a:gd name="T39" fmla="*/ 1119 h 1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9">
                    <a:moveTo>
                      <a:pt x="0" y="1118"/>
                    </a:moveTo>
                    <a:lnTo>
                      <a:pt x="0" y="0"/>
                    </a:lnTo>
                    <a:lnTo>
                      <a:pt x="16" y="0"/>
                    </a:lnTo>
                    <a:lnTo>
                      <a:pt x="16" y="1118"/>
                    </a:lnTo>
                    <a:lnTo>
                      <a:pt x="10" y="1118"/>
                    </a:lnTo>
                    <a:lnTo>
                      <a:pt x="0" y="1118"/>
                    </a:lnTo>
                  </a:path>
                </a:pathLst>
              </a:custGeom>
              <a:solidFill>
                <a:srgbClr val="006633"/>
              </a:solidFill>
              <a:ln w="9525" cap="rnd">
                <a:noFill/>
                <a:round/>
                <a:headEnd/>
                <a:tailEnd/>
              </a:ln>
            </p:spPr>
            <p:txBody>
              <a:bodyPr/>
              <a:lstStyle/>
              <a:p>
                <a:endParaRPr lang="es-ES"/>
              </a:p>
            </p:txBody>
          </p:sp>
          <p:sp>
            <p:nvSpPr>
              <p:cNvPr id="673" name="Freeform 668"/>
              <p:cNvSpPr>
                <a:spLocks noChangeAspect="1"/>
              </p:cNvSpPr>
              <p:nvPr/>
            </p:nvSpPr>
            <p:spPr bwMode="auto">
              <a:xfrm>
                <a:off x="3288335" y="5504689"/>
                <a:ext cx="10317" cy="649907"/>
              </a:xfrm>
              <a:custGeom>
                <a:avLst/>
                <a:gdLst>
                  <a:gd name="T0" fmla="*/ 0 w 17"/>
                  <a:gd name="T1" fmla="*/ 1118 h 1119"/>
                  <a:gd name="T2" fmla="*/ 0 w 17"/>
                  <a:gd name="T3" fmla="*/ 0 h 1119"/>
                  <a:gd name="T4" fmla="*/ 16 w 17"/>
                  <a:gd name="T5" fmla="*/ 0 h 1119"/>
                  <a:gd name="T6" fmla="*/ 16 w 17"/>
                  <a:gd name="T7" fmla="*/ 1116 h 1119"/>
                  <a:gd name="T8" fmla="*/ 16 w 17"/>
                  <a:gd name="T9" fmla="*/ 1116 h 1119"/>
                  <a:gd name="T10" fmla="*/ 8 w 17"/>
                  <a:gd name="T11" fmla="*/ 1116 h 1119"/>
                  <a:gd name="T12" fmla="*/ 8 w 17"/>
                  <a:gd name="T13" fmla="*/ 1116 h 1119"/>
                  <a:gd name="T14" fmla="*/ 8 w 17"/>
                  <a:gd name="T15" fmla="*/ 1116 h 1119"/>
                  <a:gd name="T16" fmla="*/ 8 w 17"/>
                  <a:gd name="T17" fmla="*/ 1116 h 1119"/>
                  <a:gd name="T18" fmla="*/ 8 w 17"/>
                  <a:gd name="T19" fmla="*/ 1116 h 1119"/>
                  <a:gd name="T20" fmla="*/ 0 w 17"/>
                  <a:gd name="T21" fmla="*/ 1116 h 1119"/>
                  <a:gd name="T22" fmla="*/ 0 w 17"/>
                  <a:gd name="T23" fmla="*/ 1118 h 1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9"/>
                  <a:gd name="T38" fmla="*/ 17 w 17"/>
                  <a:gd name="T39" fmla="*/ 1119 h 1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9">
                    <a:moveTo>
                      <a:pt x="0" y="1118"/>
                    </a:moveTo>
                    <a:lnTo>
                      <a:pt x="0" y="0"/>
                    </a:lnTo>
                    <a:lnTo>
                      <a:pt x="16" y="0"/>
                    </a:lnTo>
                    <a:lnTo>
                      <a:pt x="16" y="1116"/>
                    </a:lnTo>
                    <a:lnTo>
                      <a:pt x="8" y="1116"/>
                    </a:lnTo>
                    <a:lnTo>
                      <a:pt x="0" y="1116"/>
                    </a:lnTo>
                    <a:lnTo>
                      <a:pt x="0" y="1118"/>
                    </a:lnTo>
                  </a:path>
                </a:pathLst>
              </a:custGeom>
              <a:solidFill>
                <a:srgbClr val="006633"/>
              </a:solidFill>
              <a:ln w="9525" cap="rnd">
                <a:noFill/>
                <a:round/>
                <a:headEnd/>
                <a:tailEnd/>
              </a:ln>
            </p:spPr>
            <p:txBody>
              <a:bodyPr/>
              <a:lstStyle/>
              <a:p>
                <a:endParaRPr lang="es-ES"/>
              </a:p>
            </p:txBody>
          </p:sp>
          <p:sp>
            <p:nvSpPr>
              <p:cNvPr id="674" name="Freeform 669"/>
              <p:cNvSpPr>
                <a:spLocks noChangeAspect="1"/>
              </p:cNvSpPr>
              <p:nvPr/>
            </p:nvSpPr>
            <p:spPr bwMode="auto">
              <a:xfrm>
                <a:off x="3290763" y="5504689"/>
                <a:ext cx="10317" cy="648745"/>
              </a:xfrm>
              <a:custGeom>
                <a:avLst/>
                <a:gdLst>
                  <a:gd name="T0" fmla="*/ 0 w 17"/>
                  <a:gd name="T1" fmla="*/ 1116 h 1117"/>
                  <a:gd name="T2" fmla="*/ 0 w 17"/>
                  <a:gd name="T3" fmla="*/ 0 h 1117"/>
                  <a:gd name="T4" fmla="*/ 16 w 17"/>
                  <a:gd name="T5" fmla="*/ 0 h 1117"/>
                  <a:gd name="T6" fmla="*/ 16 w 17"/>
                  <a:gd name="T7" fmla="*/ 1114 h 1117"/>
                  <a:gd name="T8" fmla="*/ 8 w 17"/>
                  <a:gd name="T9" fmla="*/ 1114 h 1117"/>
                  <a:gd name="T10" fmla="*/ 8 w 17"/>
                  <a:gd name="T11" fmla="*/ 1114 h 1117"/>
                  <a:gd name="T12" fmla="*/ 8 w 17"/>
                  <a:gd name="T13" fmla="*/ 1114 h 1117"/>
                  <a:gd name="T14" fmla="*/ 8 w 17"/>
                  <a:gd name="T15" fmla="*/ 1114 h 1117"/>
                  <a:gd name="T16" fmla="*/ 8 w 17"/>
                  <a:gd name="T17" fmla="*/ 1116 h 1117"/>
                  <a:gd name="T18" fmla="*/ 0 w 17"/>
                  <a:gd name="T19" fmla="*/ 1116 h 1117"/>
                  <a:gd name="T20" fmla="*/ 0 w 17"/>
                  <a:gd name="T21" fmla="*/ 1116 h 1117"/>
                  <a:gd name="T22" fmla="*/ 0 w 17"/>
                  <a:gd name="T23" fmla="*/ 1116 h 1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7"/>
                  <a:gd name="T38" fmla="*/ 17 w 17"/>
                  <a:gd name="T39" fmla="*/ 1117 h 1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7">
                    <a:moveTo>
                      <a:pt x="0" y="1116"/>
                    </a:moveTo>
                    <a:lnTo>
                      <a:pt x="0" y="0"/>
                    </a:lnTo>
                    <a:lnTo>
                      <a:pt x="16" y="0"/>
                    </a:lnTo>
                    <a:lnTo>
                      <a:pt x="16" y="1114"/>
                    </a:lnTo>
                    <a:lnTo>
                      <a:pt x="8" y="1114"/>
                    </a:lnTo>
                    <a:lnTo>
                      <a:pt x="8" y="1116"/>
                    </a:lnTo>
                    <a:lnTo>
                      <a:pt x="0" y="1116"/>
                    </a:lnTo>
                  </a:path>
                </a:pathLst>
              </a:custGeom>
              <a:solidFill>
                <a:srgbClr val="006633"/>
              </a:solidFill>
              <a:ln w="9525" cap="rnd">
                <a:noFill/>
                <a:round/>
                <a:headEnd/>
                <a:tailEnd/>
              </a:ln>
            </p:spPr>
            <p:txBody>
              <a:bodyPr/>
              <a:lstStyle/>
              <a:p>
                <a:endParaRPr lang="es-ES"/>
              </a:p>
            </p:txBody>
          </p:sp>
          <p:sp>
            <p:nvSpPr>
              <p:cNvPr id="675" name="Freeform 670"/>
              <p:cNvSpPr>
                <a:spLocks noChangeAspect="1"/>
              </p:cNvSpPr>
              <p:nvPr/>
            </p:nvSpPr>
            <p:spPr bwMode="auto">
              <a:xfrm>
                <a:off x="3293190" y="5504689"/>
                <a:ext cx="10317" cy="647584"/>
              </a:xfrm>
              <a:custGeom>
                <a:avLst/>
                <a:gdLst>
                  <a:gd name="T0" fmla="*/ 0 w 17"/>
                  <a:gd name="T1" fmla="*/ 1114 h 1115"/>
                  <a:gd name="T2" fmla="*/ 0 w 17"/>
                  <a:gd name="T3" fmla="*/ 0 h 1115"/>
                  <a:gd name="T4" fmla="*/ 16 w 17"/>
                  <a:gd name="T5" fmla="*/ 0 h 1115"/>
                  <a:gd name="T6" fmla="*/ 16 w 17"/>
                  <a:gd name="T7" fmla="*/ 1112 h 1115"/>
                  <a:gd name="T8" fmla="*/ 16 w 17"/>
                  <a:gd name="T9" fmla="*/ 1112 h 1115"/>
                  <a:gd name="T10" fmla="*/ 16 w 17"/>
                  <a:gd name="T11" fmla="*/ 1112 h 1115"/>
                  <a:gd name="T12" fmla="*/ 16 w 17"/>
                  <a:gd name="T13" fmla="*/ 1114 h 1115"/>
                  <a:gd name="T14" fmla="*/ 0 w 17"/>
                  <a:gd name="T15" fmla="*/ 1114 h 1115"/>
                  <a:gd name="T16" fmla="*/ 0 w 17"/>
                  <a:gd name="T17" fmla="*/ 1114 h 1115"/>
                  <a:gd name="T18" fmla="*/ 0 w 17"/>
                  <a:gd name="T19" fmla="*/ 1114 h 1115"/>
                  <a:gd name="T20" fmla="*/ 0 w 17"/>
                  <a:gd name="T21" fmla="*/ 1114 h 1115"/>
                  <a:gd name="T22" fmla="*/ 0 w 17"/>
                  <a:gd name="T23" fmla="*/ 1114 h 1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5"/>
                  <a:gd name="T38" fmla="*/ 17 w 17"/>
                  <a:gd name="T39" fmla="*/ 1115 h 1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5">
                    <a:moveTo>
                      <a:pt x="0" y="1114"/>
                    </a:moveTo>
                    <a:lnTo>
                      <a:pt x="0" y="0"/>
                    </a:lnTo>
                    <a:lnTo>
                      <a:pt x="16" y="0"/>
                    </a:lnTo>
                    <a:lnTo>
                      <a:pt x="16" y="1112"/>
                    </a:lnTo>
                    <a:lnTo>
                      <a:pt x="16" y="1114"/>
                    </a:lnTo>
                    <a:lnTo>
                      <a:pt x="0" y="1114"/>
                    </a:lnTo>
                  </a:path>
                </a:pathLst>
              </a:custGeom>
              <a:solidFill>
                <a:srgbClr val="006633"/>
              </a:solidFill>
              <a:ln w="9525" cap="rnd">
                <a:noFill/>
                <a:round/>
                <a:headEnd/>
                <a:tailEnd/>
              </a:ln>
            </p:spPr>
            <p:txBody>
              <a:bodyPr/>
              <a:lstStyle/>
              <a:p>
                <a:endParaRPr lang="es-ES"/>
              </a:p>
            </p:txBody>
          </p:sp>
          <p:sp>
            <p:nvSpPr>
              <p:cNvPr id="676" name="Freeform 671"/>
              <p:cNvSpPr>
                <a:spLocks noChangeAspect="1"/>
              </p:cNvSpPr>
              <p:nvPr/>
            </p:nvSpPr>
            <p:spPr bwMode="auto">
              <a:xfrm>
                <a:off x="3294404" y="5504689"/>
                <a:ext cx="10317" cy="646422"/>
              </a:xfrm>
              <a:custGeom>
                <a:avLst/>
                <a:gdLst>
                  <a:gd name="T0" fmla="*/ 0 w 17"/>
                  <a:gd name="T1" fmla="*/ 1112 h 1113"/>
                  <a:gd name="T2" fmla="*/ 0 w 17"/>
                  <a:gd name="T3" fmla="*/ 0 h 1113"/>
                  <a:gd name="T4" fmla="*/ 16 w 17"/>
                  <a:gd name="T5" fmla="*/ 0 h 1113"/>
                  <a:gd name="T6" fmla="*/ 16 w 17"/>
                  <a:gd name="T7" fmla="*/ 1110 h 1113"/>
                  <a:gd name="T8" fmla="*/ 16 w 17"/>
                  <a:gd name="T9" fmla="*/ 1110 h 1113"/>
                  <a:gd name="T10" fmla="*/ 16 w 17"/>
                  <a:gd name="T11" fmla="*/ 1112 h 1113"/>
                  <a:gd name="T12" fmla="*/ 8 w 17"/>
                  <a:gd name="T13" fmla="*/ 1112 h 1113"/>
                  <a:gd name="T14" fmla="*/ 8 w 17"/>
                  <a:gd name="T15" fmla="*/ 1112 h 1113"/>
                  <a:gd name="T16" fmla="*/ 8 w 17"/>
                  <a:gd name="T17" fmla="*/ 1112 h 1113"/>
                  <a:gd name="T18" fmla="*/ 8 w 17"/>
                  <a:gd name="T19" fmla="*/ 1112 h 1113"/>
                  <a:gd name="T20" fmla="*/ 0 w 17"/>
                  <a:gd name="T21" fmla="*/ 1112 h 1113"/>
                  <a:gd name="T22" fmla="*/ 0 w 17"/>
                  <a:gd name="T23" fmla="*/ 1112 h 1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3"/>
                  <a:gd name="T38" fmla="*/ 17 w 17"/>
                  <a:gd name="T39" fmla="*/ 1113 h 1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3">
                    <a:moveTo>
                      <a:pt x="0" y="1112"/>
                    </a:moveTo>
                    <a:lnTo>
                      <a:pt x="0" y="0"/>
                    </a:lnTo>
                    <a:lnTo>
                      <a:pt x="16" y="0"/>
                    </a:lnTo>
                    <a:lnTo>
                      <a:pt x="16" y="1110"/>
                    </a:lnTo>
                    <a:lnTo>
                      <a:pt x="16" y="1112"/>
                    </a:lnTo>
                    <a:lnTo>
                      <a:pt x="8" y="1112"/>
                    </a:lnTo>
                    <a:lnTo>
                      <a:pt x="0" y="1112"/>
                    </a:lnTo>
                  </a:path>
                </a:pathLst>
              </a:custGeom>
              <a:solidFill>
                <a:srgbClr val="006633"/>
              </a:solidFill>
              <a:ln w="9525" cap="rnd">
                <a:noFill/>
                <a:round/>
                <a:headEnd/>
                <a:tailEnd/>
              </a:ln>
            </p:spPr>
            <p:txBody>
              <a:bodyPr/>
              <a:lstStyle/>
              <a:p>
                <a:endParaRPr lang="es-ES"/>
              </a:p>
            </p:txBody>
          </p:sp>
          <p:sp>
            <p:nvSpPr>
              <p:cNvPr id="677" name="Freeform 672"/>
              <p:cNvSpPr>
                <a:spLocks noChangeAspect="1"/>
              </p:cNvSpPr>
              <p:nvPr/>
            </p:nvSpPr>
            <p:spPr bwMode="auto">
              <a:xfrm>
                <a:off x="3296832" y="5504689"/>
                <a:ext cx="10317" cy="645260"/>
              </a:xfrm>
              <a:custGeom>
                <a:avLst/>
                <a:gdLst>
                  <a:gd name="T0" fmla="*/ 0 w 17"/>
                  <a:gd name="T1" fmla="*/ 1110 h 1111"/>
                  <a:gd name="T2" fmla="*/ 0 w 17"/>
                  <a:gd name="T3" fmla="*/ 0 h 1111"/>
                  <a:gd name="T4" fmla="*/ 16 w 17"/>
                  <a:gd name="T5" fmla="*/ 0 h 1111"/>
                  <a:gd name="T6" fmla="*/ 16 w 17"/>
                  <a:gd name="T7" fmla="*/ 1108 h 1111"/>
                  <a:gd name="T8" fmla="*/ 8 w 17"/>
                  <a:gd name="T9" fmla="*/ 1110 h 1111"/>
                  <a:gd name="T10" fmla="*/ 8 w 17"/>
                  <a:gd name="T11" fmla="*/ 1110 h 1111"/>
                  <a:gd name="T12" fmla="*/ 8 w 17"/>
                  <a:gd name="T13" fmla="*/ 1110 h 1111"/>
                  <a:gd name="T14" fmla="*/ 8 w 17"/>
                  <a:gd name="T15" fmla="*/ 1110 h 1111"/>
                  <a:gd name="T16" fmla="*/ 8 w 17"/>
                  <a:gd name="T17" fmla="*/ 1110 h 1111"/>
                  <a:gd name="T18" fmla="*/ 0 w 17"/>
                  <a:gd name="T19" fmla="*/ 1110 h 1111"/>
                  <a:gd name="T20" fmla="*/ 0 w 17"/>
                  <a:gd name="T21" fmla="*/ 1110 h 1111"/>
                  <a:gd name="T22" fmla="*/ 0 w 17"/>
                  <a:gd name="T23" fmla="*/ 1110 h 1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11"/>
                  <a:gd name="T38" fmla="*/ 17 w 17"/>
                  <a:gd name="T39" fmla="*/ 1111 h 1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11">
                    <a:moveTo>
                      <a:pt x="0" y="1110"/>
                    </a:moveTo>
                    <a:lnTo>
                      <a:pt x="0" y="0"/>
                    </a:lnTo>
                    <a:lnTo>
                      <a:pt x="16" y="0"/>
                    </a:lnTo>
                    <a:lnTo>
                      <a:pt x="16" y="1108"/>
                    </a:lnTo>
                    <a:lnTo>
                      <a:pt x="8" y="1110"/>
                    </a:lnTo>
                    <a:lnTo>
                      <a:pt x="0" y="1110"/>
                    </a:lnTo>
                  </a:path>
                </a:pathLst>
              </a:custGeom>
              <a:solidFill>
                <a:srgbClr val="006633"/>
              </a:solidFill>
              <a:ln w="9525" cap="rnd">
                <a:noFill/>
                <a:round/>
                <a:headEnd/>
                <a:tailEnd/>
              </a:ln>
            </p:spPr>
            <p:txBody>
              <a:bodyPr/>
              <a:lstStyle/>
              <a:p>
                <a:endParaRPr lang="es-ES"/>
              </a:p>
            </p:txBody>
          </p:sp>
          <p:sp>
            <p:nvSpPr>
              <p:cNvPr id="678" name="Freeform 673"/>
              <p:cNvSpPr>
                <a:spLocks noChangeAspect="1"/>
              </p:cNvSpPr>
              <p:nvPr/>
            </p:nvSpPr>
            <p:spPr bwMode="auto">
              <a:xfrm>
                <a:off x="3299259" y="5504689"/>
                <a:ext cx="10317" cy="644099"/>
              </a:xfrm>
              <a:custGeom>
                <a:avLst/>
                <a:gdLst>
                  <a:gd name="T0" fmla="*/ 0 w 17"/>
                  <a:gd name="T1" fmla="*/ 1108 h 1109"/>
                  <a:gd name="T2" fmla="*/ 0 w 17"/>
                  <a:gd name="T3" fmla="*/ 0 h 1109"/>
                  <a:gd name="T4" fmla="*/ 16 w 17"/>
                  <a:gd name="T5" fmla="*/ 0 h 1109"/>
                  <a:gd name="T6" fmla="*/ 16 w 17"/>
                  <a:gd name="T7" fmla="*/ 1108 h 1109"/>
                  <a:gd name="T8" fmla="*/ 16 w 17"/>
                  <a:gd name="T9" fmla="*/ 1108 h 1109"/>
                  <a:gd name="T10" fmla="*/ 16 w 17"/>
                  <a:gd name="T11" fmla="*/ 1108 h 1109"/>
                  <a:gd name="T12" fmla="*/ 16 w 17"/>
                  <a:gd name="T13" fmla="*/ 1108 h 1109"/>
                  <a:gd name="T14" fmla="*/ 0 w 17"/>
                  <a:gd name="T15" fmla="*/ 1108 h 1109"/>
                  <a:gd name="T16" fmla="*/ 0 w 17"/>
                  <a:gd name="T17" fmla="*/ 1108 h 1109"/>
                  <a:gd name="T18" fmla="*/ 0 w 17"/>
                  <a:gd name="T19" fmla="*/ 1108 h 1109"/>
                  <a:gd name="T20" fmla="*/ 0 w 17"/>
                  <a:gd name="T21" fmla="*/ 1108 h 1109"/>
                  <a:gd name="T22" fmla="*/ 0 w 17"/>
                  <a:gd name="T23" fmla="*/ 1108 h 1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9"/>
                  <a:gd name="T38" fmla="*/ 17 w 17"/>
                  <a:gd name="T39" fmla="*/ 1109 h 1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9">
                    <a:moveTo>
                      <a:pt x="0" y="1108"/>
                    </a:moveTo>
                    <a:lnTo>
                      <a:pt x="0" y="0"/>
                    </a:lnTo>
                    <a:lnTo>
                      <a:pt x="16" y="0"/>
                    </a:lnTo>
                    <a:lnTo>
                      <a:pt x="16" y="1108"/>
                    </a:lnTo>
                    <a:lnTo>
                      <a:pt x="0" y="1108"/>
                    </a:lnTo>
                  </a:path>
                </a:pathLst>
              </a:custGeom>
              <a:solidFill>
                <a:srgbClr val="006633"/>
              </a:solidFill>
              <a:ln w="9525" cap="rnd">
                <a:noFill/>
                <a:round/>
                <a:headEnd/>
                <a:tailEnd/>
              </a:ln>
            </p:spPr>
            <p:txBody>
              <a:bodyPr/>
              <a:lstStyle/>
              <a:p>
                <a:endParaRPr lang="es-ES"/>
              </a:p>
            </p:txBody>
          </p:sp>
          <p:sp>
            <p:nvSpPr>
              <p:cNvPr id="679" name="Freeform 674"/>
              <p:cNvSpPr>
                <a:spLocks noChangeAspect="1"/>
              </p:cNvSpPr>
              <p:nvPr/>
            </p:nvSpPr>
            <p:spPr bwMode="auto">
              <a:xfrm>
                <a:off x="3300473" y="5504689"/>
                <a:ext cx="10317" cy="644099"/>
              </a:xfrm>
              <a:custGeom>
                <a:avLst/>
                <a:gdLst>
                  <a:gd name="T0" fmla="*/ 0 w 17"/>
                  <a:gd name="T1" fmla="*/ 1108 h 1109"/>
                  <a:gd name="T2" fmla="*/ 0 w 17"/>
                  <a:gd name="T3" fmla="*/ 0 h 1109"/>
                  <a:gd name="T4" fmla="*/ 16 w 17"/>
                  <a:gd name="T5" fmla="*/ 0 h 1109"/>
                  <a:gd name="T6" fmla="*/ 16 w 17"/>
                  <a:gd name="T7" fmla="*/ 1106 h 1109"/>
                  <a:gd name="T8" fmla="*/ 16 w 17"/>
                  <a:gd name="T9" fmla="*/ 1106 h 1109"/>
                  <a:gd name="T10" fmla="*/ 16 w 17"/>
                  <a:gd name="T11" fmla="*/ 1106 h 1109"/>
                  <a:gd name="T12" fmla="*/ 5 w 17"/>
                  <a:gd name="T13" fmla="*/ 1106 h 1109"/>
                  <a:gd name="T14" fmla="*/ 5 w 17"/>
                  <a:gd name="T15" fmla="*/ 1106 h 1109"/>
                  <a:gd name="T16" fmla="*/ 5 w 17"/>
                  <a:gd name="T17" fmla="*/ 1106 h 1109"/>
                  <a:gd name="T18" fmla="*/ 5 w 17"/>
                  <a:gd name="T19" fmla="*/ 1106 h 1109"/>
                  <a:gd name="T20" fmla="*/ 5 w 17"/>
                  <a:gd name="T21" fmla="*/ 1106 h 1109"/>
                  <a:gd name="T22" fmla="*/ 0 w 17"/>
                  <a:gd name="T23" fmla="*/ 1108 h 1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9"/>
                  <a:gd name="T38" fmla="*/ 17 w 17"/>
                  <a:gd name="T39" fmla="*/ 1109 h 1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9">
                    <a:moveTo>
                      <a:pt x="0" y="1108"/>
                    </a:moveTo>
                    <a:lnTo>
                      <a:pt x="0" y="0"/>
                    </a:lnTo>
                    <a:lnTo>
                      <a:pt x="16" y="0"/>
                    </a:lnTo>
                    <a:lnTo>
                      <a:pt x="16" y="1106"/>
                    </a:lnTo>
                    <a:lnTo>
                      <a:pt x="5" y="1106"/>
                    </a:lnTo>
                    <a:lnTo>
                      <a:pt x="0" y="1108"/>
                    </a:lnTo>
                  </a:path>
                </a:pathLst>
              </a:custGeom>
              <a:solidFill>
                <a:srgbClr val="006633"/>
              </a:solidFill>
              <a:ln w="9525" cap="rnd">
                <a:noFill/>
                <a:round/>
                <a:headEnd/>
                <a:tailEnd/>
              </a:ln>
            </p:spPr>
            <p:txBody>
              <a:bodyPr/>
              <a:lstStyle/>
              <a:p>
                <a:endParaRPr lang="es-ES"/>
              </a:p>
            </p:txBody>
          </p:sp>
          <p:sp>
            <p:nvSpPr>
              <p:cNvPr id="680" name="Freeform 675"/>
              <p:cNvSpPr>
                <a:spLocks noChangeAspect="1"/>
              </p:cNvSpPr>
              <p:nvPr/>
            </p:nvSpPr>
            <p:spPr bwMode="auto">
              <a:xfrm>
                <a:off x="3302294" y="5504689"/>
                <a:ext cx="10317" cy="642937"/>
              </a:xfrm>
              <a:custGeom>
                <a:avLst/>
                <a:gdLst>
                  <a:gd name="T0" fmla="*/ 0 w 17"/>
                  <a:gd name="T1" fmla="*/ 1106 h 1107"/>
                  <a:gd name="T2" fmla="*/ 0 w 17"/>
                  <a:gd name="T3" fmla="*/ 0 h 1107"/>
                  <a:gd name="T4" fmla="*/ 16 w 17"/>
                  <a:gd name="T5" fmla="*/ 0 h 1107"/>
                  <a:gd name="T6" fmla="*/ 16 w 17"/>
                  <a:gd name="T7" fmla="*/ 1104 h 1107"/>
                  <a:gd name="T8" fmla="*/ 16 w 17"/>
                  <a:gd name="T9" fmla="*/ 1104 h 1107"/>
                  <a:gd name="T10" fmla="*/ 8 w 17"/>
                  <a:gd name="T11" fmla="*/ 1104 h 1107"/>
                  <a:gd name="T12" fmla="*/ 8 w 17"/>
                  <a:gd name="T13" fmla="*/ 1104 h 1107"/>
                  <a:gd name="T14" fmla="*/ 8 w 17"/>
                  <a:gd name="T15" fmla="*/ 1104 h 1107"/>
                  <a:gd name="T16" fmla="*/ 8 w 17"/>
                  <a:gd name="T17" fmla="*/ 1104 h 1107"/>
                  <a:gd name="T18" fmla="*/ 0 w 17"/>
                  <a:gd name="T19" fmla="*/ 1104 h 1107"/>
                  <a:gd name="T20" fmla="*/ 0 w 17"/>
                  <a:gd name="T21" fmla="*/ 1106 h 1107"/>
                  <a:gd name="T22" fmla="*/ 0 w 17"/>
                  <a:gd name="T23" fmla="*/ 1106 h 11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7"/>
                  <a:gd name="T38" fmla="*/ 17 w 17"/>
                  <a:gd name="T39" fmla="*/ 1107 h 110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7">
                    <a:moveTo>
                      <a:pt x="0" y="1106"/>
                    </a:moveTo>
                    <a:lnTo>
                      <a:pt x="0" y="0"/>
                    </a:lnTo>
                    <a:lnTo>
                      <a:pt x="16" y="0"/>
                    </a:lnTo>
                    <a:lnTo>
                      <a:pt x="16" y="1104"/>
                    </a:lnTo>
                    <a:lnTo>
                      <a:pt x="8" y="1104"/>
                    </a:lnTo>
                    <a:lnTo>
                      <a:pt x="0" y="1104"/>
                    </a:lnTo>
                    <a:lnTo>
                      <a:pt x="0" y="1106"/>
                    </a:lnTo>
                  </a:path>
                </a:pathLst>
              </a:custGeom>
              <a:solidFill>
                <a:srgbClr val="006633"/>
              </a:solidFill>
              <a:ln w="9525" cap="rnd">
                <a:noFill/>
                <a:round/>
                <a:headEnd/>
                <a:tailEnd/>
              </a:ln>
            </p:spPr>
            <p:txBody>
              <a:bodyPr/>
              <a:lstStyle/>
              <a:p>
                <a:endParaRPr lang="es-ES"/>
              </a:p>
            </p:txBody>
          </p:sp>
          <p:sp>
            <p:nvSpPr>
              <p:cNvPr id="681" name="Freeform 676"/>
              <p:cNvSpPr>
                <a:spLocks noChangeAspect="1"/>
              </p:cNvSpPr>
              <p:nvPr/>
            </p:nvSpPr>
            <p:spPr bwMode="auto">
              <a:xfrm>
                <a:off x="3304721" y="5504689"/>
                <a:ext cx="10317" cy="641776"/>
              </a:xfrm>
              <a:custGeom>
                <a:avLst/>
                <a:gdLst>
                  <a:gd name="T0" fmla="*/ 0 w 17"/>
                  <a:gd name="T1" fmla="*/ 1104 h 1105"/>
                  <a:gd name="T2" fmla="*/ 0 w 17"/>
                  <a:gd name="T3" fmla="*/ 0 h 1105"/>
                  <a:gd name="T4" fmla="*/ 16 w 17"/>
                  <a:gd name="T5" fmla="*/ 0 h 1105"/>
                  <a:gd name="T6" fmla="*/ 16 w 17"/>
                  <a:gd name="T7" fmla="*/ 1102 h 1105"/>
                  <a:gd name="T8" fmla="*/ 16 w 17"/>
                  <a:gd name="T9" fmla="*/ 1102 h 1105"/>
                  <a:gd name="T10" fmla="*/ 16 w 17"/>
                  <a:gd name="T11" fmla="*/ 1102 h 1105"/>
                  <a:gd name="T12" fmla="*/ 16 w 17"/>
                  <a:gd name="T13" fmla="*/ 1102 h 1105"/>
                  <a:gd name="T14" fmla="*/ 16 w 17"/>
                  <a:gd name="T15" fmla="*/ 1102 h 1105"/>
                  <a:gd name="T16" fmla="*/ 0 w 17"/>
                  <a:gd name="T17" fmla="*/ 1102 h 1105"/>
                  <a:gd name="T18" fmla="*/ 0 w 17"/>
                  <a:gd name="T19" fmla="*/ 1102 h 1105"/>
                  <a:gd name="T20" fmla="*/ 0 w 17"/>
                  <a:gd name="T21" fmla="*/ 1104 h 1105"/>
                  <a:gd name="T22" fmla="*/ 0 w 17"/>
                  <a:gd name="T23" fmla="*/ 1104 h 11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5"/>
                  <a:gd name="T38" fmla="*/ 17 w 17"/>
                  <a:gd name="T39" fmla="*/ 1105 h 110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5">
                    <a:moveTo>
                      <a:pt x="0" y="1104"/>
                    </a:moveTo>
                    <a:lnTo>
                      <a:pt x="0" y="0"/>
                    </a:lnTo>
                    <a:lnTo>
                      <a:pt x="16" y="0"/>
                    </a:lnTo>
                    <a:lnTo>
                      <a:pt x="16" y="1102"/>
                    </a:lnTo>
                    <a:lnTo>
                      <a:pt x="0" y="1102"/>
                    </a:lnTo>
                    <a:lnTo>
                      <a:pt x="0" y="1104"/>
                    </a:lnTo>
                  </a:path>
                </a:pathLst>
              </a:custGeom>
              <a:solidFill>
                <a:srgbClr val="006633"/>
              </a:solidFill>
              <a:ln w="9525" cap="rnd">
                <a:noFill/>
                <a:round/>
                <a:headEnd/>
                <a:tailEnd/>
              </a:ln>
            </p:spPr>
            <p:txBody>
              <a:bodyPr/>
              <a:lstStyle/>
              <a:p>
                <a:endParaRPr lang="es-ES"/>
              </a:p>
            </p:txBody>
          </p:sp>
          <p:sp>
            <p:nvSpPr>
              <p:cNvPr id="682" name="Freeform 677"/>
              <p:cNvSpPr>
                <a:spLocks noChangeAspect="1"/>
              </p:cNvSpPr>
              <p:nvPr/>
            </p:nvSpPr>
            <p:spPr bwMode="auto">
              <a:xfrm>
                <a:off x="3305935" y="5504689"/>
                <a:ext cx="10317" cy="640614"/>
              </a:xfrm>
              <a:custGeom>
                <a:avLst/>
                <a:gdLst>
                  <a:gd name="T0" fmla="*/ 0 w 17"/>
                  <a:gd name="T1" fmla="*/ 1102 h 1103"/>
                  <a:gd name="T2" fmla="*/ 0 w 17"/>
                  <a:gd name="T3" fmla="*/ 0 h 1103"/>
                  <a:gd name="T4" fmla="*/ 16 w 17"/>
                  <a:gd name="T5" fmla="*/ 0 h 1103"/>
                  <a:gd name="T6" fmla="*/ 16 w 17"/>
                  <a:gd name="T7" fmla="*/ 1100 h 1103"/>
                  <a:gd name="T8" fmla="*/ 16 w 17"/>
                  <a:gd name="T9" fmla="*/ 1100 h 1103"/>
                  <a:gd name="T10" fmla="*/ 16 w 17"/>
                  <a:gd name="T11" fmla="*/ 1100 h 1103"/>
                  <a:gd name="T12" fmla="*/ 8 w 17"/>
                  <a:gd name="T13" fmla="*/ 1100 h 1103"/>
                  <a:gd name="T14" fmla="*/ 8 w 17"/>
                  <a:gd name="T15" fmla="*/ 1100 h 1103"/>
                  <a:gd name="T16" fmla="*/ 8 w 17"/>
                  <a:gd name="T17" fmla="*/ 1100 h 1103"/>
                  <a:gd name="T18" fmla="*/ 8 w 17"/>
                  <a:gd name="T19" fmla="*/ 1102 h 1103"/>
                  <a:gd name="T20" fmla="*/ 8 w 17"/>
                  <a:gd name="T21" fmla="*/ 1102 h 1103"/>
                  <a:gd name="T22" fmla="*/ 0 w 17"/>
                  <a:gd name="T23" fmla="*/ 1102 h 1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3"/>
                  <a:gd name="T38" fmla="*/ 17 w 17"/>
                  <a:gd name="T39" fmla="*/ 1103 h 1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3">
                    <a:moveTo>
                      <a:pt x="0" y="1102"/>
                    </a:moveTo>
                    <a:lnTo>
                      <a:pt x="0" y="0"/>
                    </a:lnTo>
                    <a:lnTo>
                      <a:pt x="16" y="0"/>
                    </a:lnTo>
                    <a:lnTo>
                      <a:pt x="16" y="1100"/>
                    </a:lnTo>
                    <a:lnTo>
                      <a:pt x="8" y="1100"/>
                    </a:lnTo>
                    <a:lnTo>
                      <a:pt x="8" y="1102"/>
                    </a:lnTo>
                    <a:lnTo>
                      <a:pt x="0" y="1102"/>
                    </a:lnTo>
                  </a:path>
                </a:pathLst>
              </a:custGeom>
              <a:solidFill>
                <a:srgbClr val="006633"/>
              </a:solidFill>
              <a:ln w="9525" cap="rnd">
                <a:noFill/>
                <a:round/>
                <a:headEnd/>
                <a:tailEnd/>
              </a:ln>
            </p:spPr>
            <p:txBody>
              <a:bodyPr/>
              <a:lstStyle/>
              <a:p>
                <a:endParaRPr lang="es-ES"/>
              </a:p>
            </p:txBody>
          </p:sp>
          <p:sp>
            <p:nvSpPr>
              <p:cNvPr id="683" name="Freeform 678"/>
              <p:cNvSpPr>
                <a:spLocks noChangeAspect="1"/>
              </p:cNvSpPr>
              <p:nvPr/>
            </p:nvSpPr>
            <p:spPr bwMode="auto">
              <a:xfrm>
                <a:off x="3308363" y="5504689"/>
                <a:ext cx="10317" cy="639453"/>
              </a:xfrm>
              <a:custGeom>
                <a:avLst/>
                <a:gdLst>
                  <a:gd name="T0" fmla="*/ 0 w 17"/>
                  <a:gd name="T1" fmla="*/ 1100 h 1101"/>
                  <a:gd name="T2" fmla="*/ 0 w 17"/>
                  <a:gd name="T3" fmla="*/ 0 h 1101"/>
                  <a:gd name="T4" fmla="*/ 16 w 17"/>
                  <a:gd name="T5" fmla="*/ 0 h 1101"/>
                  <a:gd name="T6" fmla="*/ 16 w 17"/>
                  <a:gd name="T7" fmla="*/ 1099 h 1101"/>
                  <a:gd name="T8" fmla="*/ 16 w 17"/>
                  <a:gd name="T9" fmla="*/ 1099 h 1101"/>
                  <a:gd name="T10" fmla="*/ 8 w 17"/>
                  <a:gd name="T11" fmla="*/ 1099 h 1101"/>
                  <a:gd name="T12" fmla="*/ 8 w 17"/>
                  <a:gd name="T13" fmla="*/ 1099 h 1101"/>
                  <a:gd name="T14" fmla="*/ 8 w 17"/>
                  <a:gd name="T15" fmla="*/ 1099 h 1101"/>
                  <a:gd name="T16" fmla="*/ 8 w 17"/>
                  <a:gd name="T17" fmla="*/ 1099 h 1101"/>
                  <a:gd name="T18" fmla="*/ 8 w 17"/>
                  <a:gd name="T19" fmla="*/ 1100 h 1101"/>
                  <a:gd name="T20" fmla="*/ 0 w 17"/>
                  <a:gd name="T21" fmla="*/ 1100 h 1101"/>
                  <a:gd name="T22" fmla="*/ 0 w 17"/>
                  <a:gd name="T23" fmla="*/ 1100 h 1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1"/>
                  <a:gd name="T38" fmla="*/ 17 w 17"/>
                  <a:gd name="T39" fmla="*/ 1101 h 1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1">
                    <a:moveTo>
                      <a:pt x="0" y="1100"/>
                    </a:moveTo>
                    <a:lnTo>
                      <a:pt x="0" y="0"/>
                    </a:lnTo>
                    <a:lnTo>
                      <a:pt x="16" y="0"/>
                    </a:lnTo>
                    <a:lnTo>
                      <a:pt x="16" y="1099"/>
                    </a:lnTo>
                    <a:lnTo>
                      <a:pt x="8" y="1099"/>
                    </a:lnTo>
                    <a:lnTo>
                      <a:pt x="8" y="1100"/>
                    </a:lnTo>
                    <a:lnTo>
                      <a:pt x="0" y="1100"/>
                    </a:lnTo>
                  </a:path>
                </a:pathLst>
              </a:custGeom>
              <a:solidFill>
                <a:srgbClr val="006633"/>
              </a:solidFill>
              <a:ln w="9525" cap="rnd">
                <a:noFill/>
                <a:round/>
                <a:headEnd/>
                <a:tailEnd/>
              </a:ln>
            </p:spPr>
            <p:txBody>
              <a:bodyPr/>
              <a:lstStyle/>
              <a:p>
                <a:endParaRPr lang="es-ES"/>
              </a:p>
            </p:txBody>
          </p:sp>
          <p:sp>
            <p:nvSpPr>
              <p:cNvPr id="684" name="Freeform 679"/>
              <p:cNvSpPr>
                <a:spLocks noChangeAspect="1"/>
              </p:cNvSpPr>
              <p:nvPr/>
            </p:nvSpPr>
            <p:spPr bwMode="auto">
              <a:xfrm>
                <a:off x="3310790" y="5504689"/>
                <a:ext cx="10317" cy="638872"/>
              </a:xfrm>
              <a:custGeom>
                <a:avLst/>
                <a:gdLst>
                  <a:gd name="T0" fmla="*/ 0 w 17"/>
                  <a:gd name="T1" fmla="*/ 1099 h 1100"/>
                  <a:gd name="T2" fmla="*/ 0 w 17"/>
                  <a:gd name="T3" fmla="*/ 0 h 1100"/>
                  <a:gd name="T4" fmla="*/ 16 w 17"/>
                  <a:gd name="T5" fmla="*/ 0 h 1100"/>
                  <a:gd name="T6" fmla="*/ 16 w 17"/>
                  <a:gd name="T7" fmla="*/ 1097 h 1100"/>
                  <a:gd name="T8" fmla="*/ 16 w 17"/>
                  <a:gd name="T9" fmla="*/ 1097 h 1100"/>
                  <a:gd name="T10" fmla="*/ 16 w 17"/>
                  <a:gd name="T11" fmla="*/ 1097 h 1100"/>
                  <a:gd name="T12" fmla="*/ 16 w 17"/>
                  <a:gd name="T13" fmla="*/ 1097 h 1100"/>
                  <a:gd name="T14" fmla="*/ 16 w 17"/>
                  <a:gd name="T15" fmla="*/ 1097 h 1100"/>
                  <a:gd name="T16" fmla="*/ 0 w 17"/>
                  <a:gd name="T17" fmla="*/ 1097 h 1100"/>
                  <a:gd name="T18" fmla="*/ 0 w 17"/>
                  <a:gd name="T19" fmla="*/ 1099 h 1100"/>
                  <a:gd name="T20" fmla="*/ 0 w 17"/>
                  <a:gd name="T21" fmla="*/ 1099 h 1100"/>
                  <a:gd name="T22" fmla="*/ 0 w 17"/>
                  <a:gd name="T23" fmla="*/ 1099 h 11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100"/>
                  <a:gd name="T38" fmla="*/ 17 w 17"/>
                  <a:gd name="T39" fmla="*/ 1100 h 11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100">
                    <a:moveTo>
                      <a:pt x="0" y="1099"/>
                    </a:moveTo>
                    <a:lnTo>
                      <a:pt x="0" y="0"/>
                    </a:lnTo>
                    <a:lnTo>
                      <a:pt x="16" y="0"/>
                    </a:lnTo>
                    <a:lnTo>
                      <a:pt x="16" y="1097"/>
                    </a:lnTo>
                    <a:lnTo>
                      <a:pt x="0" y="1097"/>
                    </a:lnTo>
                    <a:lnTo>
                      <a:pt x="0" y="1099"/>
                    </a:lnTo>
                  </a:path>
                </a:pathLst>
              </a:custGeom>
              <a:solidFill>
                <a:srgbClr val="006633"/>
              </a:solidFill>
              <a:ln w="9525" cap="rnd">
                <a:noFill/>
                <a:round/>
                <a:headEnd/>
                <a:tailEnd/>
              </a:ln>
            </p:spPr>
            <p:txBody>
              <a:bodyPr/>
              <a:lstStyle/>
              <a:p>
                <a:endParaRPr lang="es-ES"/>
              </a:p>
            </p:txBody>
          </p:sp>
          <p:sp>
            <p:nvSpPr>
              <p:cNvPr id="685" name="Freeform 680"/>
              <p:cNvSpPr>
                <a:spLocks noChangeAspect="1"/>
              </p:cNvSpPr>
              <p:nvPr/>
            </p:nvSpPr>
            <p:spPr bwMode="auto">
              <a:xfrm>
                <a:off x="3312004" y="5504689"/>
                <a:ext cx="10317" cy="637710"/>
              </a:xfrm>
              <a:custGeom>
                <a:avLst/>
                <a:gdLst>
                  <a:gd name="T0" fmla="*/ 0 w 17"/>
                  <a:gd name="T1" fmla="*/ 1097 h 1098"/>
                  <a:gd name="T2" fmla="*/ 0 w 17"/>
                  <a:gd name="T3" fmla="*/ 0 h 1098"/>
                  <a:gd name="T4" fmla="*/ 16 w 17"/>
                  <a:gd name="T5" fmla="*/ 0 h 1098"/>
                  <a:gd name="T6" fmla="*/ 16 w 17"/>
                  <a:gd name="T7" fmla="*/ 1095 h 1098"/>
                  <a:gd name="T8" fmla="*/ 16 w 17"/>
                  <a:gd name="T9" fmla="*/ 1095 h 1098"/>
                  <a:gd name="T10" fmla="*/ 16 w 17"/>
                  <a:gd name="T11" fmla="*/ 1095 h 1098"/>
                  <a:gd name="T12" fmla="*/ 16 w 17"/>
                  <a:gd name="T13" fmla="*/ 1095 h 1098"/>
                  <a:gd name="T14" fmla="*/ 10 w 17"/>
                  <a:gd name="T15" fmla="*/ 1095 h 1098"/>
                  <a:gd name="T16" fmla="*/ 10 w 17"/>
                  <a:gd name="T17" fmla="*/ 1095 h 1098"/>
                  <a:gd name="T18" fmla="*/ 10 w 17"/>
                  <a:gd name="T19" fmla="*/ 1095 h 1098"/>
                  <a:gd name="T20" fmla="*/ 10 w 17"/>
                  <a:gd name="T21" fmla="*/ 1097 h 1098"/>
                  <a:gd name="T22" fmla="*/ 0 w 17"/>
                  <a:gd name="T23" fmla="*/ 1097 h 10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8"/>
                  <a:gd name="T38" fmla="*/ 17 w 17"/>
                  <a:gd name="T39" fmla="*/ 1098 h 10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8">
                    <a:moveTo>
                      <a:pt x="0" y="1097"/>
                    </a:moveTo>
                    <a:lnTo>
                      <a:pt x="0" y="0"/>
                    </a:lnTo>
                    <a:lnTo>
                      <a:pt x="16" y="0"/>
                    </a:lnTo>
                    <a:lnTo>
                      <a:pt x="16" y="1095"/>
                    </a:lnTo>
                    <a:lnTo>
                      <a:pt x="10" y="1095"/>
                    </a:lnTo>
                    <a:lnTo>
                      <a:pt x="10" y="1097"/>
                    </a:lnTo>
                    <a:lnTo>
                      <a:pt x="0" y="1097"/>
                    </a:lnTo>
                  </a:path>
                </a:pathLst>
              </a:custGeom>
              <a:solidFill>
                <a:srgbClr val="006633"/>
              </a:solidFill>
              <a:ln w="9525" cap="rnd">
                <a:noFill/>
                <a:round/>
                <a:headEnd/>
                <a:tailEnd/>
              </a:ln>
            </p:spPr>
            <p:txBody>
              <a:bodyPr/>
              <a:lstStyle/>
              <a:p>
                <a:endParaRPr lang="es-ES"/>
              </a:p>
            </p:txBody>
          </p:sp>
          <p:sp>
            <p:nvSpPr>
              <p:cNvPr id="686" name="Freeform 681"/>
              <p:cNvSpPr>
                <a:spLocks noChangeAspect="1"/>
              </p:cNvSpPr>
              <p:nvPr/>
            </p:nvSpPr>
            <p:spPr bwMode="auto">
              <a:xfrm>
                <a:off x="3313825" y="5504689"/>
                <a:ext cx="10317" cy="636549"/>
              </a:xfrm>
              <a:custGeom>
                <a:avLst/>
                <a:gdLst>
                  <a:gd name="T0" fmla="*/ 0 w 17"/>
                  <a:gd name="T1" fmla="*/ 1095 h 1096"/>
                  <a:gd name="T2" fmla="*/ 0 w 17"/>
                  <a:gd name="T3" fmla="*/ 0 h 1096"/>
                  <a:gd name="T4" fmla="*/ 16 w 17"/>
                  <a:gd name="T5" fmla="*/ 0 h 1096"/>
                  <a:gd name="T6" fmla="*/ 16 w 17"/>
                  <a:gd name="T7" fmla="*/ 1093 h 1096"/>
                  <a:gd name="T8" fmla="*/ 16 w 17"/>
                  <a:gd name="T9" fmla="*/ 1093 h 1096"/>
                  <a:gd name="T10" fmla="*/ 8 w 17"/>
                  <a:gd name="T11" fmla="*/ 1093 h 1096"/>
                  <a:gd name="T12" fmla="*/ 8 w 17"/>
                  <a:gd name="T13" fmla="*/ 1093 h 1096"/>
                  <a:gd name="T14" fmla="*/ 8 w 17"/>
                  <a:gd name="T15" fmla="*/ 1093 h 1096"/>
                  <a:gd name="T16" fmla="*/ 8 w 17"/>
                  <a:gd name="T17" fmla="*/ 1093 h 1096"/>
                  <a:gd name="T18" fmla="*/ 8 w 17"/>
                  <a:gd name="T19" fmla="*/ 1093 h 1096"/>
                  <a:gd name="T20" fmla="*/ 0 w 17"/>
                  <a:gd name="T21" fmla="*/ 1095 h 1096"/>
                  <a:gd name="T22" fmla="*/ 0 w 17"/>
                  <a:gd name="T23" fmla="*/ 1095 h 10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6"/>
                  <a:gd name="T38" fmla="*/ 17 w 17"/>
                  <a:gd name="T39" fmla="*/ 1096 h 10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6">
                    <a:moveTo>
                      <a:pt x="0" y="1095"/>
                    </a:moveTo>
                    <a:lnTo>
                      <a:pt x="0" y="0"/>
                    </a:lnTo>
                    <a:lnTo>
                      <a:pt x="16" y="0"/>
                    </a:lnTo>
                    <a:lnTo>
                      <a:pt x="16" y="1093"/>
                    </a:lnTo>
                    <a:lnTo>
                      <a:pt x="8" y="1093"/>
                    </a:lnTo>
                    <a:lnTo>
                      <a:pt x="0" y="1095"/>
                    </a:lnTo>
                  </a:path>
                </a:pathLst>
              </a:custGeom>
              <a:solidFill>
                <a:srgbClr val="006633"/>
              </a:solidFill>
              <a:ln w="9525" cap="rnd">
                <a:noFill/>
                <a:round/>
                <a:headEnd/>
                <a:tailEnd/>
              </a:ln>
            </p:spPr>
            <p:txBody>
              <a:bodyPr/>
              <a:lstStyle/>
              <a:p>
                <a:endParaRPr lang="es-ES"/>
              </a:p>
            </p:txBody>
          </p:sp>
          <p:sp>
            <p:nvSpPr>
              <p:cNvPr id="687" name="Freeform 682"/>
              <p:cNvSpPr>
                <a:spLocks noChangeAspect="1"/>
              </p:cNvSpPr>
              <p:nvPr/>
            </p:nvSpPr>
            <p:spPr bwMode="auto">
              <a:xfrm>
                <a:off x="3316252" y="5504689"/>
                <a:ext cx="10317" cy="635387"/>
              </a:xfrm>
              <a:custGeom>
                <a:avLst/>
                <a:gdLst>
                  <a:gd name="T0" fmla="*/ 0 w 17"/>
                  <a:gd name="T1" fmla="*/ 1093 h 1094"/>
                  <a:gd name="T2" fmla="*/ 0 w 17"/>
                  <a:gd name="T3" fmla="*/ 0 h 1094"/>
                  <a:gd name="T4" fmla="*/ 16 w 17"/>
                  <a:gd name="T5" fmla="*/ 0 h 1094"/>
                  <a:gd name="T6" fmla="*/ 16 w 17"/>
                  <a:gd name="T7" fmla="*/ 1089 h 1094"/>
                  <a:gd name="T8" fmla="*/ 8 w 17"/>
                  <a:gd name="T9" fmla="*/ 1091 h 1094"/>
                  <a:gd name="T10" fmla="*/ 8 w 17"/>
                  <a:gd name="T11" fmla="*/ 1091 h 1094"/>
                  <a:gd name="T12" fmla="*/ 8 w 17"/>
                  <a:gd name="T13" fmla="*/ 1091 h 1094"/>
                  <a:gd name="T14" fmla="*/ 8 w 17"/>
                  <a:gd name="T15" fmla="*/ 1091 h 1094"/>
                  <a:gd name="T16" fmla="*/ 8 w 17"/>
                  <a:gd name="T17" fmla="*/ 1091 h 1094"/>
                  <a:gd name="T18" fmla="*/ 0 w 17"/>
                  <a:gd name="T19" fmla="*/ 1091 h 1094"/>
                  <a:gd name="T20" fmla="*/ 0 w 17"/>
                  <a:gd name="T21" fmla="*/ 1091 h 1094"/>
                  <a:gd name="T22" fmla="*/ 0 w 17"/>
                  <a:gd name="T23" fmla="*/ 1093 h 10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4"/>
                  <a:gd name="T38" fmla="*/ 17 w 17"/>
                  <a:gd name="T39" fmla="*/ 1094 h 10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4">
                    <a:moveTo>
                      <a:pt x="0" y="1093"/>
                    </a:moveTo>
                    <a:lnTo>
                      <a:pt x="0" y="0"/>
                    </a:lnTo>
                    <a:lnTo>
                      <a:pt x="16" y="0"/>
                    </a:lnTo>
                    <a:lnTo>
                      <a:pt x="16" y="1089"/>
                    </a:lnTo>
                    <a:lnTo>
                      <a:pt x="8" y="1091"/>
                    </a:lnTo>
                    <a:lnTo>
                      <a:pt x="0" y="1091"/>
                    </a:lnTo>
                    <a:lnTo>
                      <a:pt x="0" y="1093"/>
                    </a:lnTo>
                  </a:path>
                </a:pathLst>
              </a:custGeom>
              <a:solidFill>
                <a:srgbClr val="006633"/>
              </a:solidFill>
              <a:ln w="9525" cap="rnd">
                <a:noFill/>
                <a:round/>
                <a:headEnd/>
                <a:tailEnd/>
              </a:ln>
            </p:spPr>
            <p:txBody>
              <a:bodyPr/>
              <a:lstStyle/>
              <a:p>
                <a:endParaRPr lang="es-ES"/>
              </a:p>
            </p:txBody>
          </p:sp>
          <p:sp>
            <p:nvSpPr>
              <p:cNvPr id="688" name="Freeform 683"/>
              <p:cNvSpPr>
                <a:spLocks noChangeAspect="1"/>
              </p:cNvSpPr>
              <p:nvPr/>
            </p:nvSpPr>
            <p:spPr bwMode="auto">
              <a:xfrm>
                <a:off x="3318680" y="5504689"/>
                <a:ext cx="10317" cy="633064"/>
              </a:xfrm>
              <a:custGeom>
                <a:avLst/>
                <a:gdLst>
                  <a:gd name="T0" fmla="*/ 0 w 17"/>
                  <a:gd name="T1" fmla="*/ 1089 h 1090"/>
                  <a:gd name="T2" fmla="*/ 0 w 17"/>
                  <a:gd name="T3" fmla="*/ 0 h 1090"/>
                  <a:gd name="T4" fmla="*/ 16 w 17"/>
                  <a:gd name="T5" fmla="*/ 0 h 1090"/>
                  <a:gd name="T6" fmla="*/ 16 w 17"/>
                  <a:gd name="T7" fmla="*/ 1087 h 1090"/>
                  <a:gd name="T8" fmla="*/ 16 w 17"/>
                  <a:gd name="T9" fmla="*/ 1087 h 1090"/>
                  <a:gd name="T10" fmla="*/ 16 w 17"/>
                  <a:gd name="T11" fmla="*/ 1089 h 1090"/>
                  <a:gd name="T12" fmla="*/ 16 w 17"/>
                  <a:gd name="T13" fmla="*/ 1089 h 1090"/>
                  <a:gd name="T14" fmla="*/ 0 w 17"/>
                  <a:gd name="T15" fmla="*/ 1089 h 1090"/>
                  <a:gd name="T16" fmla="*/ 0 w 17"/>
                  <a:gd name="T17" fmla="*/ 1089 h 1090"/>
                  <a:gd name="T18" fmla="*/ 0 w 17"/>
                  <a:gd name="T19" fmla="*/ 1089 h 1090"/>
                  <a:gd name="T20" fmla="*/ 0 w 17"/>
                  <a:gd name="T21" fmla="*/ 1089 h 1090"/>
                  <a:gd name="T22" fmla="*/ 0 w 17"/>
                  <a:gd name="T23" fmla="*/ 1089 h 10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90"/>
                  <a:gd name="T38" fmla="*/ 17 w 17"/>
                  <a:gd name="T39" fmla="*/ 1090 h 10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90">
                    <a:moveTo>
                      <a:pt x="0" y="1089"/>
                    </a:moveTo>
                    <a:lnTo>
                      <a:pt x="0" y="0"/>
                    </a:lnTo>
                    <a:lnTo>
                      <a:pt x="16" y="0"/>
                    </a:lnTo>
                    <a:lnTo>
                      <a:pt x="16" y="1087"/>
                    </a:lnTo>
                    <a:lnTo>
                      <a:pt x="16" y="1089"/>
                    </a:lnTo>
                    <a:lnTo>
                      <a:pt x="0" y="1089"/>
                    </a:lnTo>
                  </a:path>
                </a:pathLst>
              </a:custGeom>
              <a:solidFill>
                <a:srgbClr val="006633"/>
              </a:solidFill>
              <a:ln w="9525" cap="rnd">
                <a:noFill/>
                <a:round/>
                <a:headEnd/>
                <a:tailEnd/>
              </a:ln>
            </p:spPr>
            <p:txBody>
              <a:bodyPr/>
              <a:lstStyle/>
              <a:p>
                <a:endParaRPr lang="es-ES"/>
              </a:p>
            </p:txBody>
          </p:sp>
          <p:sp>
            <p:nvSpPr>
              <p:cNvPr id="689" name="Freeform 684"/>
              <p:cNvSpPr>
                <a:spLocks noChangeAspect="1"/>
              </p:cNvSpPr>
              <p:nvPr/>
            </p:nvSpPr>
            <p:spPr bwMode="auto">
              <a:xfrm>
                <a:off x="3319894" y="5504689"/>
                <a:ext cx="10317" cy="631902"/>
              </a:xfrm>
              <a:custGeom>
                <a:avLst/>
                <a:gdLst>
                  <a:gd name="T0" fmla="*/ 0 w 17"/>
                  <a:gd name="T1" fmla="*/ 1087 h 1088"/>
                  <a:gd name="T2" fmla="*/ 0 w 17"/>
                  <a:gd name="T3" fmla="*/ 0 h 1088"/>
                  <a:gd name="T4" fmla="*/ 16 w 17"/>
                  <a:gd name="T5" fmla="*/ 0 h 1088"/>
                  <a:gd name="T6" fmla="*/ 16 w 17"/>
                  <a:gd name="T7" fmla="*/ 1085 h 1088"/>
                  <a:gd name="T8" fmla="*/ 16 w 17"/>
                  <a:gd name="T9" fmla="*/ 1085 h 1088"/>
                  <a:gd name="T10" fmla="*/ 16 w 17"/>
                  <a:gd name="T11" fmla="*/ 1085 h 1088"/>
                  <a:gd name="T12" fmla="*/ 8 w 17"/>
                  <a:gd name="T13" fmla="*/ 1087 h 1088"/>
                  <a:gd name="T14" fmla="*/ 8 w 17"/>
                  <a:gd name="T15" fmla="*/ 1087 h 1088"/>
                  <a:gd name="T16" fmla="*/ 8 w 17"/>
                  <a:gd name="T17" fmla="*/ 1087 h 1088"/>
                  <a:gd name="T18" fmla="*/ 8 w 17"/>
                  <a:gd name="T19" fmla="*/ 1087 h 1088"/>
                  <a:gd name="T20" fmla="*/ 0 w 17"/>
                  <a:gd name="T21" fmla="*/ 1087 h 1088"/>
                  <a:gd name="T22" fmla="*/ 0 w 17"/>
                  <a:gd name="T23" fmla="*/ 1087 h 10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8"/>
                  <a:gd name="T38" fmla="*/ 17 w 17"/>
                  <a:gd name="T39" fmla="*/ 1088 h 10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8">
                    <a:moveTo>
                      <a:pt x="0" y="1087"/>
                    </a:moveTo>
                    <a:lnTo>
                      <a:pt x="0" y="0"/>
                    </a:lnTo>
                    <a:lnTo>
                      <a:pt x="16" y="0"/>
                    </a:lnTo>
                    <a:lnTo>
                      <a:pt x="16" y="1085"/>
                    </a:lnTo>
                    <a:lnTo>
                      <a:pt x="8" y="1087"/>
                    </a:lnTo>
                    <a:lnTo>
                      <a:pt x="0" y="1087"/>
                    </a:lnTo>
                  </a:path>
                </a:pathLst>
              </a:custGeom>
              <a:solidFill>
                <a:srgbClr val="006633"/>
              </a:solidFill>
              <a:ln w="9525" cap="rnd">
                <a:noFill/>
                <a:round/>
                <a:headEnd/>
                <a:tailEnd/>
              </a:ln>
            </p:spPr>
            <p:txBody>
              <a:bodyPr/>
              <a:lstStyle/>
              <a:p>
                <a:endParaRPr lang="es-ES"/>
              </a:p>
            </p:txBody>
          </p:sp>
          <p:sp>
            <p:nvSpPr>
              <p:cNvPr id="690" name="Freeform 685"/>
              <p:cNvSpPr>
                <a:spLocks noChangeAspect="1"/>
              </p:cNvSpPr>
              <p:nvPr/>
            </p:nvSpPr>
            <p:spPr bwMode="auto">
              <a:xfrm>
                <a:off x="3322321" y="5504689"/>
                <a:ext cx="10317" cy="630741"/>
              </a:xfrm>
              <a:custGeom>
                <a:avLst/>
                <a:gdLst>
                  <a:gd name="T0" fmla="*/ 0 w 17"/>
                  <a:gd name="T1" fmla="*/ 1085 h 1086"/>
                  <a:gd name="T2" fmla="*/ 0 w 17"/>
                  <a:gd name="T3" fmla="*/ 0 h 1086"/>
                  <a:gd name="T4" fmla="*/ 16 w 17"/>
                  <a:gd name="T5" fmla="*/ 0 h 1086"/>
                  <a:gd name="T6" fmla="*/ 16 w 17"/>
                  <a:gd name="T7" fmla="*/ 1083 h 1086"/>
                  <a:gd name="T8" fmla="*/ 8 w 17"/>
                  <a:gd name="T9" fmla="*/ 1083 h 1086"/>
                  <a:gd name="T10" fmla="*/ 8 w 17"/>
                  <a:gd name="T11" fmla="*/ 1083 h 1086"/>
                  <a:gd name="T12" fmla="*/ 8 w 17"/>
                  <a:gd name="T13" fmla="*/ 1083 h 1086"/>
                  <a:gd name="T14" fmla="*/ 8 w 17"/>
                  <a:gd name="T15" fmla="*/ 1085 h 1086"/>
                  <a:gd name="T16" fmla="*/ 8 w 17"/>
                  <a:gd name="T17" fmla="*/ 1085 h 1086"/>
                  <a:gd name="T18" fmla="*/ 0 w 17"/>
                  <a:gd name="T19" fmla="*/ 1085 h 1086"/>
                  <a:gd name="T20" fmla="*/ 0 w 17"/>
                  <a:gd name="T21" fmla="*/ 1085 h 1086"/>
                  <a:gd name="T22" fmla="*/ 0 w 17"/>
                  <a:gd name="T23" fmla="*/ 1085 h 10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6"/>
                  <a:gd name="T38" fmla="*/ 17 w 17"/>
                  <a:gd name="T39" fmla="*/ 1086 h 10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6">
                    <a:moveTo>
                      <a:pt x="0" y="1085"/>
                    </a:moveTo>
                    <a:lnTo>
                      <a:pt x="0" y="0"/>
                    </a:lnTo>
                    <a:lnTo>
                      <a:pt x="16" y="0"/>
                    </a:lnTo>
                    <a:lnTo>
                      <a:pt x="16" y="1083"/>
                    </a:lnTo>
                    <a:lnTo>
                      <a:pt x="8" y="1083"/>
                    </a:lnTo>
                    <a:lnTo>
                      <a:pt x="8" y="1085"/>
                    </a:lnTo>
                    <a:lnTo>
                      <a:pt x="0" y="1085"/>
                    </a:lnTo>
                  </a:path>
                </a:pathLst>
              </a:custGeom>
              <a:solidFill>
                <a:srgbClr val="006633"/>
              </a:solidFill>
              <a:ln w="9525" cap="rnd">
                <a:noFill/>
                <a:round/>
                <a:headEnd/>
                <a:tailEnd/>
              </a:ln>
            </p:spPr>
            <p:txBody>
              <a:bodyPr/>
              <a:lstStyle/>
              <a:p>
                <a:endParaRPr lang="es-ES"/>
              </a:p>
            </p:txBody>
          </p:sp>
          <p:sp>
            <p:nvSpPr>
              <p:cNvPr id="691" name="Freeform 686"/>
              <p:cNvSpPr>
                <a:spLocks noChangeAspect="1"/>
              </p:cNvSpPr>
              <p:nvPr/>
            </p:nvSpPr>
            <p:spPr bwMode="auto">
              <a:xfrm>
                <a:off x="3324749" y="5504689"/>
                <a:ext cx="10317" cy="629579"/>
              </a:xfrm>
              <a:custGeom>
                <a:avLst/>
                <a:gdLst>
                  <a:gd name="T0" fmla="*/ 0 w 17"/>
                  <a:gd name="T1" fmla="*/ 1083 h 1084"/>
                  <a:gd name="T2" fmla="*/ 0 w 17"/>
                  <a:gd name="T3" fmla="*/ 0 h 1084"/>
                  <a:gd name="T4" fmla="*/ 16 w 17"/>
                  <a:gd name="T5" fmla="*/ 0 h 1084"/>
                  <a:gd name="T6" fmla="*/ 16 w 17"/>
                  <a:gd name="T7" fmla="*/ 1081 h 1084"/>
                  <a:gd name="T8" fmla="*/ 16 w 17"/>
                  <a:gd name="T9" fmla="*/ 1081 h 1084"/>
                  <a:gd name="T10" fmla="*/ 16 w 17"/>
                  <a:gd name="T11" fmla="*/ 1081 h 1084"/>
                  <a:gd name="T12" fmla="*/ 16 w 17"/>
                  <a:gd name="T13" fmla="*/ 1081 h 1084"/>
                  <a:gd name="T14" fmla="*/ 16 w 17"/>
                  <a:gd name="T15" fmla="*/ 1081 h 1084"/>
                  <a:gd name="T16" fmla="*/ 0 w 17"/>
                  <a:gd name="T17" fmla="*/ 1081 h 1084"/>
                  <a:gd name="T18" fmla="*/ 0 w 17"/>
                  <a:gd name="T19" fmla="*/ 1083 h 1084"/>
                  <a:gd name="T20" fmla="*/ 0 w 17"/>
                  <a:gd name="T21" fmla="*/ 1083 h 1084"/>
                  <a:gd name="T22" fmla="*/ 0 w 17"/>
                  <a:gd name="T23" fmla="*/ 1083 h 10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4"/>
                  <a:gd name="T38" fmla="*/ 17 w 17"/>
                  <a:gd name="T39" fmla="*/ 1084 h 10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4">
                    <a:moveTo>
                      <a:pt x="0" y="1083"/>
                    </a:moveTo>
                    <a:lnTo>
                      <a:pt x="0" y="0"/>
                    </a:lnTo>
                    <a:lnTo>
                      <a:pt x="16" y="0"/>
                    </a:lnTo>
                    <a:lnTo>
                      <a:pt x="16" y="1081"/>
                    </a:lnTo>
                    <a:lnTo>
                      <a:pt x="0" y="1081"/>
                    </a:lnTo>
                    <a:lnTo>
                      <a:pt x="0" y="1083"/>
                    </a:lnTo>
                  </a:path>
                </a:pathLst>
              </a:custGeom>
              <a:solidFill>
                <a:srgbClr val="006633"/>
              </a:solidFill>
              <a:ln w="9525" cap="rnd">
                <a:noFill/>
                <a:round/>
                <a:headEnd/>
                <a:tailEnd/>
              </a:ln>
            </p:spPr>
            <p:txBody>
              <a:bodyPr/>
              <a:lstStyle/>
              <a:p>
                <a:endParaRPr lang="es-ES"/>
              </a:p>
            </p:txBody>
          </p:sp>
          <p:sp>
            <p:nvSpPr>
              <p:cNvPr id="692" name="Freeform 687"/>
              <p:cNvSpPr>
                <a:spLocks noChangeAspect="1"/>
              </p:cNvSpPr>
              <p:nvPr/>
            </p:nvSpPr>
            <p:spPr bwMode="auto">
              <a:xfrm>
                <a:off x="3325962" y="5504689"/>
                <a:ext cx="10317" cy="628418"/>
              </a:xfrm>
              <a:custGeom>
                <a:avLst/>
                <a:gdLst>
                  <a:gd name="T0" fmla="*/ 0 w 17"/>
                  <a:gd name="T1" fmla="*/ 1081 h 1082"/>
                  <a:gd name="T2" fmla="*/ 0 w 17"/>
                  <a:gd name="T3" fmla="*/ 0 h 1082"/>
                  <a:gd name="T4" fmla="*/ 16 w 17"/>
                  <a:gd name="T5" fmla="*/ 0 h 1082"/>
                  <a:gd name="T6" fmla="*/ 16 w 17"/>
                  <a:gd name="T7" fmla="*/ 1077 h 1082"/>
                  <a:gd name="T8" fmla="*/ 16 w 17"/>
                  <a:gd name="T9" fmla="*/ 1079 h 1082"/>
                  <a:gd name="T10" fmla="*/ 16 w 17"/>
                  <a:gd name="T11" fmla="*/ 1079 h 1082"/>
                  <a:gd name="T12" fmla="*/ 5 w 17"/>
                  <a:gd name="T13" fmla="*/ 1079 h 1082"/>
                  <a:gd name="T14" fmla="*/ 5 w 17"/>
                  <a:gd name="T15" fmla="*/ 1079 h 1082"/>
                  <a:gd name="T16" fmla="*/ 5 w 17"/>
                  <a:gd name="T17" fmla="*/ 1079 h 1082"/>
                  <a:gd name="T18" fmla="*/ 5 w 17"/>
                  <a:gd name="T19" fmla="*/ 1079 h 1082"/>
                  <a:gd name="T20" fmla="*/ 5 w 17"/>
                  <a:gd name="T21" fmla="*/ 1081 h 1082"/>
                  <a:gd name="T22" fmla="*/ 0 w 17"/>
                  <a:gd name="T23" fmla="*/ 1081 h 10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82"/>
                  <a:gd name="T38" fmla="*/ 17 w 17"/>
                  <a:gd name="T39" fmla="*/ 1082 h 10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82">
                    <a:moveTo>
                      <a:pt x="0" y="1081"/>
                    </a:moveTo>
                    <a:lnTo>
                      <a:pt x="0" y="0"/>
                    </a:lnTo>
                    <a:lnTo>
                      <a:pt x="16" y="0"/>
                    </a:lnTo>
                    <a:lnTo>
                      <a:pt x="16" y="1077"/>
                    </a:lnTo>
                    <a:lnTo>
                      <a:pt x="16" y="1079"/>
                    </a:lnTo>
                    <a:lnTo>
                      <a:pt x="5" y="1079"/>
                    </a:lnTo>
                    <a:lnTo>
                      <a:pt x="5" y="1081"/>
                    </a:lnTo>
                    <a:lnTo>
                      <a:pt x="0" y="1081"/>
                    </a:lnTo>
                  </a:path>
                </a:pathLst>
              </a:custGeom>
              <a:solidFill>
                <a:srgbClr val="006633"/>
              </a:solidFill>
              <a:ln w="9525" cap="rnd">
                <a:noFill/>
                <a:round/>
                <a:headEnd/>
                <a:tailEnd/>
              </a:ln>
            </p:spPr>
            <p:txBody>
              <a:bodyPr/>
              <a:lstStyle/>
              <a:p>
                <a:endParaRPr lang="es-ES"/>
              </a:p>
            </p:txBody>
          </p:sp>
          <p:sp>
            <p:nvSpPr>
              <p:cNvPr id="693" name="Freeform 688"/>
              <p:cNvSpPr>
                <a:spLocks noChangeAspect="1"/>
              </p:cNvSpPr>
              <p:nvPr/>
            </p:nvSpPr>
            <p:spPr bwMode="auto">
              <a:xfrm>
                <a:off x="3327783" y="5504689"/>
                <a:ext cx="10317" cy="626094"/>
              </a:xfrm>
              <a:custGeom>
                <a:avLst/>
                <a:gdLst>
                  <a:gd name="T0" fmla="*/ 0 w 17"/>
                  <a:gd name="T1" fmla="*/ 1077 h 1078"/>
                  <a:gd name="T2" fmla="*/ 0 w 17"/>
                  <a:gd name="T3" fmla="*/ 0 h 1078"/>
                  <a:gd name="T4" fmla="*/ 16 w 17"/>
                  <a:gd name="T5" fmla="*/ 0 h 1078"/>
                  <a:gd name="T6" fmla="*/ 16 w 17"/>
                  <a:gd name="T7" fmla="*/ 1076 h 1078"/>
                  <a:gd name="T8" fmla="*/ 16 w 17"/>
                  <a:gd name="T9" fmla="*/ 1076 h 1078"/>
                  <a:gd name="T10" fmla="*/ 8 w 17"/>
                  <a:gd name="T11" fmla="*/ 1076 h 1078"/>
                  <a:gd name="T12" fmla="*/ 8 w 17"/>
                  <a:gd name="T13" fmla="*/ 1077 h 1078"/>
                  <a:gd name="T14" fmla="*/ 8 w 17"/>
                  <a:gd name="T15" fmla="*/ 1077 h 1078"/>
                  <a:gd name="T16" fmla="*/ 8 w 17"/>
                  <a:gd name="T17" fmla="*/ 1077 h 1078"/>
                  <a:gd name="T18" fmla="*/ 0 w 17"/>
                  <a:gd name="T19" fmla="*/ 1077 h 1078"/>
                  <a:gd name="T20" fmla="*/ 0 w 17"/>
                  <a:gd name="T21" fmla="*/ 1077 h 1078"/>
                  <a:gd name="T22" fmla="*/ 0 w 17"/>
                  <a:gd name="T23" fmla="*/ 1077 h 10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8"/>
                  <a:gd name="T38" fmla="*/ 17 w 17"/>
                  <a:gd name="T39" fmla="*/ 1078 h 10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8">
                    <a:moveTo>
                      <a:pt x="0" y="1077"/>
                    </a:moveTo>
                    <a:lnTo>
                      <a:pt x="0" y="0"/>
                    </a:lnTo>
                    <a:lnTo>
                      <a:pt x="16" y="0"/>
                    </a:lnTo>
                    <a:lnTo>
                      <a:pt x="16" y="1076"/>
                    </a:lnTo>
                    <a:lnTo>
                      <a:pt x="8" y="1076"/>
                    </a:lnTo>
                    <a:lnTo>
                      <a:pt x="8" y="1077"/>
                    </a:lnTo>
                    <a:lnTo>
                      <a:pt x="0" y="1077"/>
                    </a:lnTo>
                  </a:path>
                </a:pathLst>
              </a:custGeom>
              <a:solidFill>
                <a:srgbClr val="006633"/>
              </a:solidFill>
              <a:ln w="9525" cap="rnd">
                <a:noFill/>
                <a:round/>
                <a:headEnd/>
                <a:tailEnd/>
              </a:ln>
            </p:spPr>
            <p:txBody>
              <a:bodyPr/>
              <a:lstStyle/>
              <a:p>
                <a:endParaRPr lang="es-ES"/>
              </a:p>
            </p:txBody>
          </p:sp>
          <p:sp>
            <p:nvSpPr>
              <p:cNvPr id="694" name="Freeform 689"/>
              <p:cNvSpPr>
                <a:spLocks noChangeAspect="1"/>
              </p:cNvSpPr>
              <p:nvPr/>
            </p:nvSpPr>
            <p:spPr bwMode="auto">
              <a:xfrm>
                <a:off x="3330211" y="5504689"/>
                <a:ext cx="10317" cy="625514"/>
              </a:xfrm>
              <a:custGeom>
                <a:avLst/>
                <a:gdLst>
                  <a:gd name="T0" fmla="*/ 0 w 17"/>
                  <a:gd name="T1" fmla="*/ 1076 h 1077"/>
                  <a:gd name="T2" fmla="*/ 0 w 17"/>
                  <a:gd name="T3" fmla="*/ 0 h 1077"/>
                  <a:gd name="T4" fmla="*/ 16 w 17"/>
                  <a:gd name="T5" fmla="*/ 0 h 1077"/>
                  <a:gd name="T6" fmla="*/ 16 w 17"/>
                  <a:gd name="T7" fmla="*/ 1074 h 1077"/>
                  <a:gd name="T8" fmla="*/ 16 w 17"/>
                  <a:gd name="T9" fmla="*/ 1074 h 1077"/>
                  <a:gd name="T10" fmla="*/ 16 w 17"/>
                  <a:gd name="T11" fmla="*/ 1074 h 1077"/>
                  <a:gd name="T12" fmla="*/ 16 w 17"/>
                  <a:gd name="T13" fmla="*/ 1074 h 1077"/>
                  <a:gd name="T14" fmla="*/ 16 w 17"/>
                  <a:gd name="T15" fmla="*/ 1076 h 1077"/>
                  <a:gd name="T16" fmla="*/ 0 w 17"/>
                  <a:gd name="T17" fmla="*/ 1076 h 1077"/>
                  <a:gd name="T18" fmla="*/ 0 w 17"/>
                  <a:gd name="T19" fmla="*/ 1076 h 1077"/>
                  <a:gd name="T20" fmla="*/ 0 w 17"/>
                  <a:gd name="T21" fmla="*/ 1076 h 1077"/>
                  <a:gd name="T22" fmla="*/ 0 w 17"/>
                  <a:gd name="T23" fmla="*/ 1076 h 10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7"/>
                  <a:gd name="T38" fmla="*/ 17 w 17"/>
                  <a:gd name="T39" fmla="*/ 1077 h 10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7">
                    <a:moveTo>
                      <a:pt x="0" y="1076"/>
                    </a:moveTo>
                    <a:lnTo>
                      <a:pt x="0" y="0"/>
                    </a:lnTo>
                    <a:lnTo>
                      <a:pt x="16" y="0"/>
                    </a:lnTo>
                    <a:lnTo>
                      <a:pt x="16" y="1074"/>
                    </a:lnTo>
                    <a:lnTo>
                      <a:pt x="16" y="1076"/>
                    </a:lnTo>
                    <a:lnTo>
                      <a:pt x="0" y="1076"/>
                    </a:lnTo>
                  </a:path>
                </a:pathLst>
              </a:custGeom>
              <a:solidFill>
                <a:srgbClr val="006633"/>
              </a:solidFill>
              <a:ln w="9525" cap="rnd">
                <a:noFill/>
                <a:round/>
                <a:headEnd/>
                <a:tailEnd/>
              </a:ln>
            </p:spPr>
            <p:txBody>
              <a:bodyPr/>
              <a:lstStyle/>
              <a:p>
                <a:endParaRPr lang="es-ES"/>
              </a:p>
            </p:txBody>
          </p:sp>
          <p:sp>
            <p:nvSpPr>
              <p:cNvPr id="695" name="Freeform 690"/>
              <p:cNvSpPr>
                <a:spLocks noChangeAspect="1"/>
              </p:cNvSpPr>
              <p:nvPr/>
            </p:nvSpPr>
            <p:spPr bwMode="auto">
              <a:xfrm>
                <a:off x="3331424" y="5504689"/>
                <a:ext cx="10317" cy="624352"/>
              </a:xfrm>
              <a:custGeom>
                <a:avLst/>
                <a:gdLst>
                  <a:gd name="T0" fmla="*/ 0 w 17"/>
                  <a:gd name="T1" fmla="*/ 1074 h 1075"/>
                  <a:gd name="T2" fmla="*/ 0 w 17"/>
                  <a:gd name="T3" fmla="*/ 0 h 1075"/>
                  <a:gd name="T4" fmla="*/ 16 w 17"/>
                  <a:gd name="T5" fmla="*/ 0 h 1075"/>
                  <a:gd name="T6" fmla="*/ 16 w 17"/>
                  <a:gd name="T7" fmla="*/ 1070 h 1075"/>
                  <a:gd name="T8" fmla="*/ 16 w 17"/>
                  <a:gd name="T9" fmla="*/ 1072 h 1075"/>
                  <a:gd name="T10" fmla="*/ 16 w 17"/>
                  <a:gd name="T11" fmla="*/ 1072 h 1075"/>
                  <a:gd name="T12" fmla="*/ 8 w 17"/>
                  <a:gd name="T13" fmla="*/ 1072 h 1075"/>
                  <a:gd name="T14" fmla="*/ 8 w 17"/>
                  <a:gd name="T15" fmla="*/ 1072 h 1075"/>
                  <a:gd name="T16" fmla="*/ 8 w 17"/>
                  <a:gd name="T17" fmla="*/ 1072 h 1075"/>
                  <a:gd name="T18" fmla="*/ 8 w 17"/>
                  <a:gd name="T19" fmla="*/ 1074 h 1075"/>
                  <a:gd name="T20" fmla="*/ 8 w 17"/>
                  <a:gd name="T21" fmla="*/ 1074 h 1075"/>
                  <a:gd name="T22" fmla="*/ 0 w 17"/>
                  <a:gd name="T23" fmla="*/ 1074 h 10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5"/>
                  <a:gd name="T38" fmla="*/ 17 w 17"/>
                  <a:gd name="T39" fmla="*/ 1075 h 10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5">
                    <a:moveTo>
                      <a:pt x="0" y="1074"/>
                    </a:moveTo>
                    <a:lnTo>
                      <a:pt x="0" y="0"/>
                    </a:lnTo>
                    <a:lnTo>
                      <a:pt x="16" y="0"/>
                    </a:lnTo>
                    <a:lnTo>
                      <a:pt x="16" y="1070"/>
                    </a:lnTo>
                    <a:lnTo>
                      <a:pt x="16" y="1072"/>
                    </a:lnTo>
                    <a:lnTo>
                      <a:pt x="8" y="1072"/>
                    </a:lnTo>
                    <a:lnTo>
                      <a:pt x="8" y="1074"/>
                    </a:lnTo>
                    <a:lnTo>
                      <a:pt x="0" y="1074"/>
                    </a:lnTo>
                  </a:path>
                </a:pathLst>
              </a:custGeom>
              <a:solidFill>
                <a:srgbClr val="006633"/>
              </a:solidFill>
              <a:ln w="9525" cap="rnd">
                <a:noFill/>
                <a:round/>
                <a:headEnd/>
                <a:tailEnd/>
              </a:ln>
            </p:spPr>
            <p:txBody>
              <a:bodyPr/>
              <a:lstStyle/>
              <a:p>
                <a:endParaRPr lang="es-ES"/>
              </a:p>
            </p:txBody>
          </p:sp>
          <p:sp>
            <p:nvSpPr>
              <p:cNvPr id="696" name="Freeform 691"/>
              <p:cNvSpPr>
                <a:spLocks noChangeAspect="1"/>
              </p:cNvSpPr>
              <p:nvPr/>
            </p:nvSpPr>
            <p:spPr bwMode="auto">
              <a:xfrm>
                <a:off x="3333852" y="5504689"/>
                <a:ext cx="10317" cy="622029"/>
              </a:xfrm>
              <a:custGeom>
                <a:avLst/>
                <a:gdLst>
                  <a:gd name="T0" fmla="*/ 0 w 17"/>
                  <a:gd name="T1" fmla="*/ 1070 h 1071"/>
                  <a:gd name="T2" fmla="*/ 0 w 17"/>
                  <a:gd name="T3" fmla="*/ 0 h 1071"/>
                  <a:gd name="T4" fmla="*/ 16 w 17"/>
                  <a:gd name="T5" fmla="*/ 0 h 1071"/>
                  <a:gd name="T6" fmla="*/ 16 w 17"/>
                  <a:gd name="T7" fmla="*/ 1068 h 1071"/>
                  <a:gd name="T8" fmla="*/ 16 w 17"/>
                  <a:gd name="T9" fmla="*/ 1068 h 1071"/>
                  <a:gd name="T10" fmla="*/ 8 w 17"/>
                  <a:gd name="T11" fmla="*/ 1068 h 1071"/>
                  <a:gd name="T12" fmla="*/ 8 w 17"/>
                  <a:gd name="T13" fmla="*/ 1070 h 1071"/>
                  <a:gd name="T14" fmla="*/ 8 w 17"/>
                  <a:gd name="T15" fmla="*/ 1070 h 1071"/>
                  <a:gd name="T16" fmla="*/ 8 w 17"/>
                  <a:gd name="T17" fmla="*/ 1070 h 1071"/>
                  <a:gd name="T18" fmla="*/ 8 w 17"/>
                  <a:gd name="T19" fmla="*/ 1070 h 1071"/>
                  <a:gd name="T20" fmla="*/ 0 w 17"/>
                  <a:gd name="T21" fmla="*/ 1070 h 1071"/>
                  <a:gd name="T22" fmla="*/ 0 w 17"/>
                  <a:gd name="T23" fmla="*/ 1070 h 10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71"/>
                  <a:gd name="T38" fmla="*/ 17 w 17"/>
                  <a:gd name="T39" fmla="*/ 1071 h 10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71">
                    <a:moveTo>
                      <a:pt x="0" y="1070"/>
                    </a:moveTo>
                    <a:lnTo>
                      <a:pt x="0" y="0"/>
                    </a:lnTo>
                    <a:lnTo>
                      <a:pt x="16" y="0"/>
                    </a:lnTo>
                    <a:lnTo>
                      <a:pt x="16" y="1068"/>
                    </a:lnTo>
                    <a:lnTo>
                      <a:pt x="8" y="1068"/>
                    </a:lnTo>
                    <a:lnTo>
                      <a:pt x="8" y="1070"/>
                    </a:lnTo>
                    <a:lnTo>
                      <a:pt x="0" y="1070"/>
                    </a:lnTo>
                  </a:path>
                </a:pathLst>
              </a:custGeom>
              <a:solidFill>
                <a:srgbClr val="006633"/>
              </a:solidFill>
              <a:ln w="9525" cap="rnd">
                <a:noFill/>
                <a:round/>
                <a:headEnd/>
                <a:tailEnd/>
              </a:ln>
            </p:spPr>
            <p:txBody>
              <a:bodyPr/>
              <a:lstStyle/>
              <a:p>
                <a:endParaRPr lang="es-ES"/>
              </a:p>
            </p:txBody>
          </p:sp>
          <p:sp>
            <p:nvSpPr>
              <p:cNvPr id="697" name="Freeform 692"/>
              <p:cNvSpPr>
                <a:spLocks noChangeAspect="1"/>
              </p:cNvSpPr>
              <p:nvPr/>
            </p:nvSpPr>
            <p:spPr bwMode="auto">
              <a:xfrm>
                <a:off x="3336280" y="5504689"/>
                <a:ext cx="10317" cy="620867"/>
              </a:xfrm>
              <a:custGeom>
                <a:avLst/>
                <a:gdLst>
                  <a:gd name="T0" fmla="*/ 0 w 17"/>
                  <a:gd name="T1" fmla="*/ 1068 h 1069"/>
                  <a:gd name="T2" fmla="*/ 0 w 17"/>
                  <a:gd name="T3" fmla="*/ 0 h 1069"/>
                  <a:gd name="T4" fmla="*/ 16 w 17"/>
                  <a:gd name="T5" fmla="*/ 0 h 1069"/>
                  <a:gd name="T6" fmla="*/ 16 w 17"/>
                  <a:gd name="T7" fmla="*/ 1066 h 1069"/>
                  <a:gd name="T8" fmla="*/ 8 w 17"/>
                  <a:gd name="T9" fmla="*/ 1066 h 1069"/>
                  <a:gd name="T10" fmla="*/ 8 w 17"/>
                  <a:gd name="T11" fmla="*/ 1066 h 1069"/>
                  <a:gd name="T12" fmla="*/ 8 w 17"/>
                  <a:gd name="T13" fmla="*/ 1066 h 1069"/>
                  <a:gd name="T14" fmla="*/ 8 w 17"/>
                  <a:gd name="T15" fmla="*/ 1066 h 1069"/>
                  <a:gd name="T16" fmla="*/ 0 w 17"/>
                  <a:gd name="T17" fmla="*/ 1068 h 1069"/>
                  <a:gd name="T18" fmla="*/ 0 w 17"/>
                  <a:gd name="T19" fmla="*/ 1068 h 1069"/>
                  <a:gd name="T20" fmla="*/ 0 w 17"/>
                  <a:gd name="T21" fmla="*/ 1068 h 1069"/>
                  <a:gd name="T22" fmla="*/ 0 w 17"/>
                  <a:gd name="T23" fmla="*/ 1068 h 10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9"/>
                  <a:gd name="T38" fmla="*/ 17 w 17"/>
                  <a:gd name="T39" fmla="*/ 1069 h 10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9">
                    <a:moveTo>
                      <a:pt x="0" y="1068"/>
                    </a:moveTo>
                    <a:lnTo>
                      <a:pt x="0" y="0"/>
                    </a:lnTo>
                    <a:lnTo>
                      <a:pt x="16" y="0"/>
                    </a:lnTo>
                    <a:lnTo>
                      <a:pt x="16" y="1066"/>
                    </a:lnTo>
                    <a:lnTo>
                      <a:pt x="8" y="1066"/>
                    </a:lnTo>
                    <a:lnTo>
                      <a:pt x="0" y="1068"/>
                    </a:lnTo>
                  </a:path>
                </a:pathLst>
              </a:custGeom>
              <a:solidFill>
                <a:srgbClr val="006633"/>
              </a:solidFill>
              <a:ln w="9525" cap="rnd">
                <a:noFill/>
                <a:round/>
                <a:headEnd/>
                <a:tailEnd/>
              </a:ln>
            </p:spPr>
            <p:txBody>
              <a:bodyPr/>
              <a:lstStyle/>
              <a:p>
                <a:endParaRPr lang="es-ES"/>
              </a:p>
            </p:txBody>
          </p:sp>
          <p:sp>
            <p:nvSpPr>
              <p:cNvPr id="698" name="Freeform 693"/>
              <p:cNvSpPr>
                <a:spLocks noChangeAspect="1"/>
              </p:cNvSpPr>
              <p:nvPr/>
            </p:nvSpPr>
            <p:spPr bwMode="auto">
              <a:xfrm>
                <a:off x="3338707" y="5504689"/>
                <a:ext cx="10317" cy="619706"/>
              </a:xfrm>
              <a:custGeom>
                <a:avLst/>
                <a:gdLst>
                  <a:gd name="T0" fmla="*/ 0 w 17"/>
                  <a:gd name="T1" fmla="*/ 1066 h 1067"/>
                  <a:gd name="T2" fmla="*/ 0 w 17"/>
                  <a:gd name="T3" fmla="*/ 0 h 1067"/>
                  <a:gd name="T4" fmla="*/ 16 w 17"/>
                  <a:gd name="T5" fmla="*/ 0 h 1067"/>
                  <a:gd name="T6" fmla="*/ 16 w 17"/>
                  <a:gd name="T7" fmla="*/ 1062 h 1067"/>
                  <a:gd name="T8" fmla="*/ 16 w 17"/>
                  <a:gd name="T9" fmla="*/ 1062 h 1067"/>
                  <a:gd name="T10" fmla="*/ 16 w 17"/>
                  <a:gd name="T11" fmla="*/ 1064 h 1067"/>
                  <a:gd name="T12" fmla="*/ 16 w 17"/>
                  <a:gd name="T13" fmla="*/ 1064 h 1067"/>
                  <a:gd name="T14" fmla="*/ 0 w 17"/>
                  <a:gd name="T15" fmla="*/ 1064 h 1067"/>
                  <a:gd name="T16" fmla="*/ 0 w 17"/>
                  <a:gd name="T17" fmla="*/ 1064 h 1067"/>
                  <a:gd name="T18" fmla="*/ 0 w 17"/>
                  <a:gd name="T19" fmla="*/ 1064 h 1067"/>
                  <a:gd name="T20" fmla="*/ 0 w 17"/>
                  <a:gd name="T21" fmla="*/ 1066 h 1067"/>
                  <a:gd name="T22" fmla="*/ 0 w 17"/>
                  <a:gd name="T23" fmla="*/ 1066 h 10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7"/>
                  <a:gd name="T38" fmla="*/ 17 w 17"/>
                  <a:gd name="T39" fmla="*/ 1067 h 10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7">
                    <a:moveTo>
                      <a:pt x="0" y="1066"/>
                    </a:moveTo>
                    <a:lnTo>
                      <a:pt x="0" y="0"/>
                    </a:lnTo>
                    <a:lnTo>
                      <a:pt x="16" y="0"/>
                    </a:lnTo>
                    <a:lnTo>
                      <a:pt x="16" y="1062"/>
                    </a:lnTo>
                    <a:lnTo>
                      <a:pt x="16" y="1064"/>
                    </a:lnTo>
                    <a:lnTo>
                      <a:pt x="0" y="1064"/>
                    </a:lnTo>
                    <a:lnTo>
                      <a:pt x="0" y="1066"/>
                    </a:lnTo>
                  </a:path>
                </a:pathLst>
              </a:custGeom>
              <a:solidFill>
                <a:srgbClr val="006633"/>
              </a:solidFill>
              <a:ln w="9525" cap="rnd">
                <a:noFill/>
                <a:round/>
                <a:headEnd/>
                <a:tailEnd/>
              </a:ln>
            </p:spPr>
            <p:txBody>
              <a:bodyPr/>
              <a:lstStyle/>
              <a:p>
                <a:endParaRPr lang="es-ES"/>
              </a:p>
            </p:txBody>
          </p:sp>
          <p:sp>
            <p:nvSpPr>
              <p:cNvPr id="699" name="Freeform 694"/>
              <p:cNvSpPr>
                <a:spLocks noChangeAspect="1"/>
              </p:cNvSpPr>
              <p:nvPr/>
            </p:nvSpPr>
            <p:spPr bwMode="auto">
              <a:xfrm>
                <a:off x="3339314" y="5504689"/>
                <a:ext cx="10317" cy="617382"/>
              </a:xfrm>
              <a:custGeom>
                <a:avLst/>
                <a:gdLst>
                  <a:gd name="T0" fmla="*/ 0 w 17"/>
                  <a:gd name="T1" fmla="*/ 1062 h 1063"/>
                  <a:gd name="T2" fmla="*/ 0 w 17"/>
                  <a:gd name="T3" fmla="*/ 0 h 1063"/>
                  <a:gd name="T4" fmla="*/ 16 w 17"/>
                  <a:gd name="T5" fmla="*/ 0 h 1063"/>
                  <a:gd name="T6" fmla="*/ 16 w 17"/>
                  <a:gd name="T7" fmla="*/ 1060 h 1063"/>
                  <a:gd name="T8" fmla="*/ 16 w 17"/>
                  <a:gd name="T9" fmla="*/ 1060 h 1063"/>
                  <a:gd name="T10" fmla="*/ 8 w 17"/>
                  <a:gd name="T11" fmla="*/ 1060 h 1063"/>
                  <a:gd name="T12" fmla="*/ 8 w 17"/>
                  <a:gd name="T13" fmla="*/ 1060 h 1063"/>
                  <a:gd name="T14" fmla="*/ 8 w 17"/>
                  <a:gd name="T15" fmla="*/ 1060 h 1063"/>
                  <a:gd name="T16" fmla="*/ 8 w 17"/>
                  <a:gd name="T17" fmla="*/ 1062 h 1063"/>
                  <a:gd name="T18" fmla="*/ 8 w 17"/>
                  <a:gd name="T19" fmla="*/ 1062 h 1063"/>
                  <a:gd name="T20" fmla="*/ 0 w 17"/>
                  <a:gd name="T21" fmla="*/ 1062 h 1063"/>
                  <a:gd name="T22" fmla="*/ 0 w 17"/>
                  <a:gd name="T23" fmla="*/ 1062 h 10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3"/>
                  <a:gd name="T38" fmla="*/ 17 w 17"/>
                  <a:gd name="T39" fmla="*/ 1063 h 10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3">
                    <a:moveTo>
                      <a:pt x="0" y="1062"/>
                    </a:moveTo>
                    <a:lnTo>
                      <a:pt x="0" y="0"/>
                    </a:lnTo>
                    <a:lnTo>
                      <a:pt x="16" y="0"/>
                    </a:lnTo>
                    <a:lnTo>
                      <a:pt x="16" y="1060"/>
                    </a:lnTo>
                    <a:lnTo>
                      <a:pt x="8" y="1060"/>
                    </a:lnTo>
                    <a:lnTo>
                      <a:pt x="8" y="1062"/>
                    </a:lnTo>
                    <a:lnTo>
                      <a:pt x="0" y="1062"/>
                    </a:lnTo>
                  </a:path>
                </a:pathLst>
              </a:custGeom>
              <a:solidFill>
                <a:srgbClr val="006633"/>
              </a:solidFill>
              <a:ln w="9525" cap="rnd">
                <a:noFill/>
                <a:round/>
                <a:headEnd/>
                <a:tailEnd/>
              </a:ln>
            </p:spPr>
            <p:txBody>
              <a:bodyPr/>
              <a:lstStyle/>
              <a:p>
                <a:endParaRPr lang="es-ES"/>
              </a:p>
            </p:txBody>
          </p:sp>
          <p:sp>
            <p:nvSpPr>
              <p:cNvPr id="700" name="Freeform 695"/>
              <p:cNvSpPr>
                <a:spLocks noChangeAspect="1"/>
              </p:cNvSpPr>
              <p:nvPr/>
            </p:nvSpPr>
            <p:spPr bwMode="auto">
              <a:xfrm>
                <a:off x="3341742" y="5504689"/>
                <a:ext cx="10317" cy="616221"/>
              </a:xfrm>
              <a:custGeom>
                <a:avLst/>
                <a:gdLst>
                  <a:gd name="T0" fmla="*/ 0 w 17"/>
                  <a:gd name="T1" fmla="*/ 1060 h 1061"/>
                  <a:gd name="T2" fmla="*/ 0 w 17"/>
                  <a:gd name="T3" fmla="*/ 0 h 1061"/>
                  <a:gd name="T4" fmla="*/ 16 w 17"/>
                  <a:gd name="T5" fmla="*/ 0 h 1061"/>
                  <a:gd name="T6" fmla="*/ 16 w 17"/>
                  <a:gd name="T7" fmla="*/ 1056 h 1061"/>
                  <a:gd name="T8" fmla="*/ 8 w 17"/>
                  <a:gd name="T9" fmla="*/ 1056 h 1061"/>
                  <a:gd name="T10" fmla="*/ 8 w 17"/>
                  <a:gd name="T11" fmla="*/ 1058 h 1061"/>
                  <a:gd name="T12" fmla="*/ 8 w 17"/>
                  <a:gd name="T13" fmla="*/ 1058 h 1061"/>
                  <a:gd name="T14" fmla="*/ 8 w 17"/>
                  <a:gd name="T15" fmla="*/ 1058 h 1061"/>
                  <a:gd name="T16" fmla="*/ 8 w 17"/>
                  <a:gd name="T17" fmla="*/ 1058 h 1061"/>
                  <a:gd name="T18" fmla="*/ 0 w 17"/>
                  <a:gd name="T19" fmla="*/ 1058 h 1061"/>
                  <a:gd name="T20" fmla="*/ 0 w 17"/>
                  <a:gd name="T21" fmla="*/ 1060 h 1061"/>
                  <a:gd name="T22" fmla="*/ 0 w 17"/>
                  <a:gd name="T23" fmla="*/ 1060 h 10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61"/>
                  <a:gd name="T38" fmla="*/ 17 w 17"/>
                  <a:gd name="T39" fmla="*/ 1061 h 10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61">
                    <a:moveTo>
                      <a:pt x="0" y="1060"/>
                    </a:moveTo>
                    <a:lnTo>
                      <a:pt x="0" y="0"/>
                    </a:lnTo>
                    <a:lnTo>
                      <a:pt x="16" y="0"/>
                    </a:lnTo>
                    <a:lnTo>
                      <a:pt x="16" y="1056"/>
                    </a:lnTo>
                    <a:lnTo>
                      <a:pt x="8" y="1056"/>
                    </a:lnTo>
                    <a:lnTo>
                      <a:pt x="8" y="1058"/>
                    </a:lnTo>
                    <a:lnTo>
                      <a:pt x="0" y="1058"/>
                    </a:lnTo>
                    <a:lnTo>
                      <a:pt x="0" y="1060"/>
                    </a:lnTo>
                  </a:path>
                </a:pathLst>
              </a:custGeom>
              <a:solidFill>
                <a:srgbClr val="006633"/>
              </a:solidFill>
              <a:ln w="9525" cap="rnd">
                <a:noFill/>
                <a:round/>
                <a:headEnd/>
                <a:tailEnd/>
              </a:ln>
            </p:spPr>
            <p:txBody>
              <a:bodyPr/>
              <a:lstStyle/>
              <a:p>
                <a:endParaRPr lang="es-ES"/>
              </a:p>
            </p:txBody>
          </p:sp>
          <p:sp>
            <p:nvSpPr>
              <p:cNvPr id="701" name="Freeform 696"/>
              <p:cNvSpPr>
                <a:spLocks noChangeAspect="1"/>
              </p:cNvSpPr>
              <p:nvPr/>
            </p:nvSpPr>
            <p:spPr bwMode="auto">
              <a:xfrm>
                <a:off x="3344169" y="5504689"/>
                <a:ext cx="10317" cy="613898"/>
              </a:xfrm>
              <a:custGeom>
                <a:avLst/>
                <a:gdLst>
                  <a:gd name="T0" fmla="*/ 0 w 17"/>
                  <a:gd name="T1" fmla="*/ 1056 h 1057"/>
                  <a:gd name="T2" fmla="*/ 0 w 17"/>
                  <a:gd name="T3" fmla="*/ 0 h 1057"/>
                  <a:gd name="T4" fmla="*/ 16 w 17"/>
                  <a:gd name="T5" fmla="*/ 0 h 1057"/>
                  <a:gd name="T6" fmla="*/ 16 w 17"/>
                  <a:gd name="T7" fmla="*/ 1055 h 1057"/>
                  <a:gd name="T8" fmla="*/ 16 w 17"/>
                  <a:gd name="T9" fmla="*/ 1055 h 1057"/>
                  <a:gd name="T10" fmla="*/ 16 w 17"/>
                  <a:gd name="T11" fmla="*/ 1055 h 1057"/>
                  <a:gd name="T12" fmla="*/ 16 w 17"/>
                  <a:gd name="T13" fmla="*/ 1055 h 1057"/>
                  <a:gd name="T14" fmla="*/ 0 w 17"/>
                  <a:gd name="T15" fmla="*/ 1055 h 1057"/>
                  <a:gd name="T16" fmla="*/ 0 w 17"/>
                  <a:gd name="T17" fmla="*/ 1056 h 1057"/>
                  <a:gd name="T18" fmla="*/ 0 w 17"/>
                  <a:gd name="T19" fmla="*/ 1056 h 1057"/>
                  <a:gd name="T20" fmla="*/ 0 w 17"/>
                  <a:gd name="T21" fmla="*/ 1056 h 1057"/>
                  <a:gd name="T22" fmla="*/ 0 w 17"/>
                  <a:gd name="T23" fmla="*/ 1056 h 10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7"/>
                  <a:gd name="T38" fmla="*/ 17 w 17"/>
                  <a:gd name="T39" fmla="*/ 1057 h 10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7">
                    <a:moveTo>
                      <a:pt x="0" y="1056"/>
                    </a:moveTo>
                    <a:lnTo>
                      <a:pt x="0" y="0"/>
                    </a:lnTo>
                    <a:lnTo>
                      <a:pt x="16" y="0"/>
                    </a:lnTo>
                    <a:lnTo>
                      <a:pt x="16" y="1055"/>
                    </a:lnTo>
                    <a:lnTo>
                      <a:pt x="0" y="1055"/>
                    </a:lnTo>
                    <a:lnTo>
                      <a:pt x="0" y="1056"/>
                    </a:lnTo>
                  </a:path>
                </a:pathLst>
              </a:custGeom>
              <a:solidFill>
                <a:srgbClr val="006633"/>
              </a:solidFill>
              <a:ln w="9525" cap="rnd">
                <a:noFill/>
                <a:round/>
                <a:headEnd/>
                <a:tailEnd/>
              </a:ln>
            </p:spPr>
            <p:txBody>
              <a:bodyPr/>
              <a:lstStyle/>
              <a:p>
                <a:endParaRPr lang="es-ES"/>
              </a:p>
            </p:txBody>
          </p:sp>
          <p:sp>
            <p:nvSpPr>
              <p:cNvPr id="702" name="Freeform 697"/>
              <p:cNvSpPr>
                <a:spLocks noChangeAspect="1"/>
              </p:cNvSpPr>
              <p:nvPr/>
            </p:nvSpPr>
            <p:spPr bwMode="auto">
              <a:xfrm>
                <a:off x="3345383" y="5504689"/>
                <a:ext cx="10317" cy="613317"/>
              </a:xfrm>
              <a:custGeom>
                <a:avLst/>
                <a:gdLst>
                  <a:gd name="T0" fmla="*/ 0 w 17"/>
                  <a:gd name="T1" fmla="*/ 1055 h 1056"/>
                  <a:gd name="T2" fmla="*/ 0 w 17"/>
                  <a:gd name="T3" fmla="*/ 0 h 1056"/>
                  <a:gd name="T4" fmla="*/ 16 w 17"/>
                  <a:gd name="T5" fmla="*/ 0 h 1056"/>
                  <a:gd name="T6" fmla="*/ 16 w 17"/>
                  <a:gd name="T7" fmla="*/ 1051 h 1056"/>
                  <a:gd name="T8" fmla="*/ 16 w 17"/>
                  <a:gd name="T9" fmla="*/ 1051 h 1056"/>
                  <a:gd name="T10" fmla="*/ 16 w 17"/>
                  <a:gd name="T11" fmla="*/ 1051 h 1056"/>
                  <a:gd name="T12" fmla="*/ 8 w 17"/>
                  <a:gd name="T13" fmla="*/ 1053 h 1056"/>
                  <a:gd name="T14" fmla="*/ 8 w 17"/>
                  <a:gd name="T15" fmla="*/ 1053 h 1056"/>
                  <a:gd name="T16" fmla="*/ 8 w 17"/>
                  <a:gd name="T17" fmla="*/ 1053 h 1056"/>
                  <a:gd name="T18" fmla="*/ 8 w 17"/>
                  <a:gd name="T19" fmla="*/ 1053 h 1056"/>
                  <a:gd name="T20" fmla="*/ 0 w 17"/>
                  <a:gd name="T21" fmla="*/ 1053 h 1056"/>
                  <a:gd name="T22" fmla="*/ 0 w 17"/>
                  <a:gd name="T23" fmla="*/ 1055 h 10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6"/>
                  <a:gd name="T38" fmla="*/ 17 w 17"/>
                  <a:gd name="T39" fmla="*/ 1056 h 10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6">
                    <a:moveTo>
                      <a:pt x="0" y="1055"/>
                    </a:moveTo>
                    <a:lnTo>
                      <a:pt x="0" y="0"/>
                    </a:lnTo>
                    <a:lnTo>
                      <a:pt x="16" y="0"/>
                    </a:lnTo>
                    <a:lnTo>
                      <a:pt x="16" y="1051"/>
                    </a:lnTo>
                    <a:lnTo>
                      <a:pt x="8" y="1053"/>
                    </a:lnTo>
                    <a:lnTo>
                      <a:pt x="0" y="1053"/>
                    </a:lnTo>
                    <a:lnTo>
                      <a:pt x="0" y="1055"/>
                    </a:lnTo>
                  </a:path>
                </a:pathLst>
              </a:custGeom>
              <a:solidFill>
                <a:srgbClr val="006633"/>
              </a:solidFill>
              <a:ln w="9525" cap="rnd">
                <a:noFill/>
                <a:round/>
                <a:headEnd/>
                <a:tailEnd/>
              </a:ln>
            </p:spPr>
            <p:txBody>
              <a:bodyPr/>
              <a:lstStyle/>
              <a:p>
                <a:endParaRPr lang="es-ES"/>
              </a:p>
            </p:txBody>
          </p:sp>
          <p:sp>
            <p:nvSpPr>
              <p:cNvPr id="703" name="Freeform 698"/>
              <p:cNvSpPr>
                <a:spLocks noChangeAspect="1"/>
              </p:cNvSpPr>
              <p:nvPr/>
            </p:nvSpPr>
            <p:spPr bwMode="auto">
              <a:xfrm>
                <a:off x="3347810" y="5504689"/>
                <a:ext cx="10317" cy="610994"/>
              </a:xfrm>
              <a:custGeom>
                <a:avLst/>
                <a:gdLst>
                  <a:gd name="T0" fmla="*/ 0 w 17"/>
                  <a:gd name="T1" fmla="*/ 1051 h 1052"/>
                  <a:gd name="T2" fmla="*/ 0 w 17"/>
                  <a:gd name="T3" fmla="*/ 0 h 1052"/>
                  <a:gd name="T4" fmla="*/ 16 w 17"/>
                  <a:gd name="T5" fmla="*/ 0 h 1052"/>
                  <a:gd name="T6" fmla="*/ 16 w 17"/>
                  <a:gd name="T7" fmla="*/ 1047 h 1052"/>
                  <a:gd name="T8" fmla="*/ 8 w 17"/>
                  <a:gd name="T9" fmla="*/ 1049 h 1052"/>
                  <a:gd name="T10" fmla="*/ 8 w 17"/>
                  <a:gd name="T11" fmla="*/ 1049 h 1052"/>
                  <a:gd name="T12" fmla="*/ 8 w 17"/>
                  <a:gd name="T13" fmla="*/ 1049 h 1052"/>
                  <a:gd name="T14" fmla="*/ 8 w 17"/>
                  <a:gd name="T15" fmla="*/ 1049 h 1052"/>
                  <a:gd name="T16" fmla="*/ 8 w 17"/>
                  <a:gd name="T17" fmla="*/ 1049 h 1052"/>
                  <a:gd name="T18" fmla="*/ 0 w 17"/>
                  <a:gd name="T19" fmla="*/ 1051 h 1052"/>
                  <a:gd name="T20" fmla="*/ 0 w 17"/>
                  <a:gd name="T21" fmla="*/ 1051 h 1052"/>
                  <a:gd name="T22" fmla="*/ 0 w 17"/>
                  <a:gd name="T23" fmla="*/ 1051 h 10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52"/>
                  <a:gd name="T38" fmla="*/ 17 w 17"/>
                  <a:gd name="T39" fmla="*/ 1052 h 105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52">
                    <a:moveTo>
                      <a:pt x="0" y="1051"/>
                    </a:moveTo>
                    <a:lnTo>
                      <a:pt x="0" y="0"/>
                    </a:lnTo>
                    <a:lnTo>
                      <a:pt x="16" y="0"/>
                    </a:lnTo>
                    <a:lnTo>
                      <a:pt x="16" y="1047"/>
                    </a:lnTo>
                    <a:lnTo>
                      <a:pt x="8" y="1049"/>
                    </a:lnTo>
                    <a:lnTo>
                      <a:pt x="0" y="1051"/>
                    </a:lnTo>
                  </a:path>
                </a:pathLst>
              </a:custGeom>
              <a:solidFill>
                <a:srgbClr val="006633"/>
              </a:solidFill>
              <a:ln w="9525" cap="rnd">
                <a:noFill/>
                <a:round/>
                <a:headEnd/>
                <a:tailEnd/>
              </a:ln>
            </p:spPr>
            <p:txBody>
              <a:bodyPr/>
              <a:lstStyle/>
              <a:p>
                <a:endParaRPr lang="es-ES"/>
              </a:p>
            </p:txBody>
          </p:sp>
          <p:sp>
            <p:nvSpPr>
              <p:cNvPr id="704" name="Freeform 699"/>
              <p:cNvSpPr>
                <a:spLocks noChangeAspect="1"/>
              </p:cNvSpPr>
              <p:nvPr/>
            </p:nvSpPr>
            <p:spPr bwMode="auto">
              <a:xfrm>
                <a:off x="3350238" y="5504689"/>
                <a:ext cx="10317" cy="608671"/>
              </a:xfrm>
              <a:custGeom>
                <a:avLst/>
                <a:gdLst>
                  <a:gd name="T0" fmla="*/ 0 w 17"/>
                  <a:gd name="T1" fmla="*/ 1047 h 1048"/>
                  <a:gd name="T2" fmla="*/ 0 w 17"/>
                  <a:gd name="T3" fmla="*/ 0 h 1048"/>
                  <a:gd name="T4" fmla="*/ 16 w 17"/>
                  <a:gd name="T5" fmla="*/ 0 h 1048"/>
                  <a:gd name="T6" fmla="*/ 16 w 17"/>
                  <a:gd name="T7" fmla="*/ 1045 h 1048"/>
                  <a:gd name="T8" fmla="*/ 16 w 17"/>
                  <a:gd name="T9" fmla="*/ 1045 h 1048"/>
                  <a:gd name="T10" fmla="*/ 16 w 17"/>
                  <a:gd name="T11" fmla="*/ 1045 h 1048"/>
                  <a:gd name="T12" fmla="*/ 16 w 17"/>
                  <a:gd name="T13" fmla="*/ 1045 h 1048"/>
                  <a:gd name="T14" fmla="*/ 16 w 17"/>
                  <a:gd name="T15" fmla="*/ 1047 h 1048"/>
                  <a:gd name="T16" fmla="*/ 0 w 17"/>
                  <a:gd name="T17" fmla="*/ 1047 h 1048"/>
                  <a:gd name="T18" fmla="*/ 0 w 17"/>
                  <a:gd name="T19" fmla="*/ 1047 h 1048"/>
                  <a:gd name="T20" fmla="*/ 0 w 17"/>
                  <a:gd name="T21" fmla="*/ 1047 h 1048"/>
                  <a:gd name="T22" fmla="*/ 0 w 17"/>
                  <a:gd name="T23" fmla="*/ 1047 h 10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8"/>
                  <a:gd name="T38" fmla="*/ 17 w 17"/>
                  <a:gd name="T39" fmla="*/ 1048 h 10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8">
                    <a:moveTo>
                      <a:pt x="0" y="1047"/>
                    </a:moveTo>
                    <a:lnTo>
                      <a:pt x="0" y="0"/>
                    </a:lnTo>
                    <a:lnTo>
                      <a:pt x="16" y="0"/>
                    </a:lnTo>
                    <a:lnTo>
                      <a:pt x="16" y="1045"/>
                    </a:lnTo>
                    <a:lnTo>
                      <a:pt x="16" y="1047"/>
                    </a:lnTo>
                    <a:lnTo>
                      <a:pt x="0" y="1047"/>
                    </a:lnTo>
                  </a:path>
                </a:pathLst>
              </a:custGeom>
              <a:solidFill>
                <a:srgbClr val="006633"/>
              </a:solidFill>
              <a:ln w="9525" cap="rnd">
                <a:noFill/>
                <a:round/>
                <a:headEnd/>
                <a:tailEnd/>
              </a:ln>
            </p:spPr>
            <p:txBody>
              <a:bodyPr/>
              <a:lstStyle/>
              <a:p>
                <a:endParaRPr lang="es-ES"/>
              </a:p>
            </p:txBody>
          </p:sp>
          <p:sp>
            <p:nvSpPr>
              <p:cNvPr id="705" name="Freeform 700"/>
              <p:cNvSpPr>
                <a:spLocks noChangeAspect="1"/>
              </p:cNvSpPr>
              <p:nvPr/>
            </p:nvSpPr>
            <p:spPr bwMode="auto">
              <a:xfrm>
                <a:off x="3351452" y="5504689"/>
                <a:ext cx="10317" cy="607509"/>
              </a:xfrm>
              <a:custGeom>
                <a:avLst/>
                <a:gdLst>
                  <a:gd name="T0" fmla="*/ 0 w 17"/>
                  <a:gd name="T1" fmla="*/ 1045 h 1046"/>
                  <a:gd name="T2" fmla="*/ 0 w 17"/>
                  <a:gd name="T3" fmla="*/ 0 h 1046"/>
                  <a:gd name="T4" fmla="*/ 16 w 17"/>
                  <a:gd name="T5" fmla="*/ 0 h 1046"/>
                  <a:gd name="T6" fmla="*/ 16 w 17"/>
                  <a:gd name="T7" fmla="*/ 1041 h 1046"/>
                  <a:gd name="T8" fmla="*/ 16 w 17"/>
                  <a:gd name="T9" fmla="*/ 1041 h 1046"/>
                  <a:gd name="T10" fmla="*/ 16 w 17"/>
                  <a:gd name="T11" fmla="*/ 1041 h 1046"/>
                  <a:gd name="T12" fmla="*/ 5 w 17"/>
                  <a:gd name="T13" fmla="*/ 1043 h 1046"/>
                  <a:gd name="T14" fmla="*/ 5 w 17"/>
                  <a:gd name="T15" fmla="*/ 1043 h 1046"/>
                  <a:gd name="T16" fmla="*/ 5 w 17"/>
                  <a:gd name="T17" fmla="*/ 1043 h 1046"/>
                  <a:gd name="T18" fmla="*/ 5 w 17"/>
                  <a:gd name="T19" fmla="*/ 1043 h 1046"/>
                  <a:gd name="T20" fmla="*/ 5 w 17"/>
                  <a:gd name="T21" fmla="*/ 1045 h 1046"/>
                  <a:gd name="T22" fmla="*/ 0 w 17"/>
                  <a:gd name="T23" fmla="*/ 1045 h 10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6"/>
                  <a:gd name="T38" fmla="*/ 17 w 17"/>
                  <a:gd name="T39" fmla="*/ 1046 h 10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6">
                    <a:moveTo>
                      <a:pt x="0" y="1045"/>
                    </a:moveTo>
                    <a:lnTo>
                      <a:pt x="0" y="0"/>
                    </a:lnTo>
                    <a:lnTo>
                      <a:pt x="16" y="0"/>
                    </a:lnTo>
                    <a:lnTo>
                      <a:pt x="16" y="1041"/>
                    </a:lnTo>
                    <a:lnTo>
                      <a:pt x="5" y="1043"/>
                    </a:lnTo>
                    <a:lnTo>
                      <a:pt x="5" y="1045"/>
                    </a:lnTo>
                    <a:lnTo>
                      <a:pt x="0" y="1045"/>
                    </a:lnTo>
                  </a:path>
                </a:pathLst>
              </a:custGeom>
              <a:solidFill>
                <a:srgbClr val="006633"/>
              </a:solidFill>
              <a:ln w="9525" cap="rnd">
                <a:noFill/>
                <a:round/>
                <a:headEnd/>
                <a:tailEnd/>
              </a:ln>
            </p:spPr>
            <p:txBody>
              <a:bodyPr/>
              <a:lstStyle/>
              <a:p>
                <a:endParaRPr lang="es-ES"/>
              </a:p>
            </p:txBody>
          </p:sp>
          <p:sp>
            <p:nvSpPr>
              <p:cNvPr id="706" name="Freeform 701"/>
              <p:cNvSpPr>
                <a:spLocks noChangeAspect="1"/>
              </p:cNvSpPr>
              <p:nvPr/>
            </p:nvSpPr>
            <p:spPr bwMode="auto">
              <a:xfrm>
                <a:off x="3353272" y="5504689"/>
                <a:ext cx="10317" cy="605186"/>
              </a:xfrm>
              <a:custGeom>
                <a:avLst/>
                <a:gdLst>
                  <a:gd name="T0" fmla="*/ 0 w 17"/>
                  <a:gd name="T1" fmla="*/ 1041 h 1042"/>
                  <a:gd name="T2" fmla="*/ 0 w 17"/>
                  <a:gd name="T3" fmla="*/ 0 h 1042"/>
                  <a:gd name="T4" fmla="*/ 16 w 17"/>
                  <a:gd name="T5" fmla="*/ 0 h 1042"/>
                  <a:gd name="T6" fmla="*/ 16 w 17"/>
                  <a:gd name="T7" fmla="*/ 1037 h 1042"/>
                  <a:gd name="T8" fmla="*/ 16 w 17"/>
                  <a:gd name="T9" fmla="*/ 1039 h 1042"/>
                  <a:gd name="T10" fmla="*/ 8 w 17"/>
                  <a:gd name="T11" fmla="*/ 1039 h 1042"/>
                  <a:gd name="T12" fmla="*/ 8 w 17"/>
                  <a:gd name="T13" fmla="*/ 1039 h 1042"/>
                  <a:gd name="T14" fmla="*/ 8 w 17"/>
                  <a:gd name="T15" fmla="*/ 1039 h 1042"/>
                  <a:gd name="T16" fmla="*/ 8 w 17"/>
                  <a:gd name="T17" fmla="*/ 1039 h 1042"/>
                  <a:gd name="T18" fmla="*/ 0 w 17"/>
                  <a:gd name="T19" fmla="*/ 1041 h 1042"/>
                  <a:gd name="T20" fmla="*/ 0 w 17"/>
                  <a:gd name="T21" fmla="*/ 1041 h 1042"/>
                  <a:gd name="T22" fmla="*/ 0 w 17"/>
                  <a:gd name="T23" fmla="*/ 1041 h 10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42"/>
                  <a:gd name="T38" fmla="*/ 17 w 17"/>
                  <a:gd name="T39" fmla="*/ 1042 h 10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42">
                    <a:moveTo>
                      <a:pt x="0" y="1041"/>
                    </a:moveTo>
                    <a:lnTo>
                      <a:pt x="0" y="0"/>
                    </a:lnTo>
                    <a:lnTo>
                      <a:pt x="16" y="0"/>
                    </a:lnTo>
                    <a:lnTo>
                      <a:pt x="16" y="1037"/>
                    </a:lnTo>
                    <a:lnTo>
                      <a:pt x="16" y="1039"/>
                    </a:lnTo>
                    <a:lnTo>
                      <a:pt x="8" y="1039"/>
                    </a:lnTo>
                    <a:lnTo>
                      <a:pt x="0" y="1041"/>
                    </a:lnTo>
                  </a:path>
                </a:pathLst>
              </a:custGeom>
              <a:solidFill>
                <a:srgbClr val="006633"/>
              </a:solidFill>
              <a:ln w="9525" cap="rnd">
                <a:noFill/>
                <a:round/>
                <a:headEnd/>
                <a:tailEnd/>
              </a:ln>
            </p:spPr>
            <p:txBody>
              <a:bodyPr/>
              <a:lstStyle/>
              <a:p>
                <a:endParaRPr lang="es-ES"/>
              </a:p>
            </p:txBody>
          </p:sp>
          <p:sp>
            <p:nvSpPr>
              <p:cNvPr id="707" name="Freeform 702"/>
              <p:cNvSpPr>
                <a:spLocks noChangeAspect="1"/>
              </p:cNvSpPr>
              <p:nvPr/>
            </p:nvSpPr>
            <p:spPr bwMode="auto">
              <a:xfrm>
                <a:off x="3355700" y="5504689"/>
                <a:ext cx="10317" cy="602863"/>
              </a:xfrm>
              <a:custGeom>
                <a:avLst/>
                <a:gdLst>
                  <a:gd name="T0" fmla="*/ 0 w 17"/>
                  <a:gd name="T1" fmla="*/ 1037 h 1038"/>
                  <a:gd name="T2" fmla="*/ 0 w 17"/>
                  <a:gd name="T3" fmla="*/ 0 h 1038"/>
                  <a:gd name="T4" fmla="*/ 16 w 17"/>
                  <a:gd name="T5" fmla="*/ 0 h 1038"/>
                  <a:gd name="T6" fmla="*/ 16 w 17"/>
                  <a:gd name="T7" fmla="*/ 1035 h 1038"/>
                  <a:gd name="T8" fmla="*/ 16 w 17"/>
                  <a:gd name="T9" fmla="*/ 1035 h 1038"/>
                  <a:gd name="T10" fmla="*/ 16 w 17"/>
                  <a:gd name="T11" fmla="*/ 1035 h 1038"/>
                  <a:gd name="T12" fmla="*/ 16 w 17"/>
                  <a:gd name="T13" fmla="*/ 1035 h 1038"/>
                  <a:gd name="T14" fmla="*/ 16 w 17"/>
                  <a:gd name="T15" fmla="*/ 1035 h 1038"/>
                  <a:gd name="T16" fmla="*/ 0 w 17"/>
                  <a:gd name="T17" fmla="*/ 1037 h 1038"/>
                  <a:gd name="T18" fmla="*/ 0 w 17"/>
                  <a:gd name="T19" fmla="*/ 1037 h 1038"/>
                  <a:gd name="T20" fmla="*/ 0 w 17"/>
                  <a:gd name="T21" fmla="*/ 1037 h 1038"/>
                  <a:gd name="T22" fmla="*/ 0 w 17"/>
                  <a:gd name="T23" fmla="*/ 1037 h 10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38"/>
                  <a:gd name="T38" fmla="*/ 17 w 17"/>
                  <a:gd name="T39" fmla="*/ 1038 h 10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38">
                    <a:moveTo>
                      <a:pt x="0" y="1037"/>
                    </a:moveTo>
                    <a:lnTo>
                      <a:pt x="0" y="0"/>
                    </a:lnTo>
                    <a:lnTo>
                      <a:pt x="16" y="0"/>
                    </a:lnTo>
                    <a:lnTo>
                      <a:pt x="16" y="1035"/>
                    </a:lnTo>
                    <a:lnTo>
                      <a:pt x="0" y="1037"/>
                    </a:lnTo>
                  </a:path>
                </a:pathLst>
              </a:custGeom>
              <a:solidFill>
                <a:srgbClr val="006633"/>
              </a:solidFill>
              <a:ln w="9525" cap="rnd">
                <a:noFill/>
                <a:round/>
                <a:headEnd/>
                <a:tailEnd/>
              </a:ln>
            </p:spPr>
            <p:txBody>
              <a:bodyPr/>
              <a:lstStyle/>
              <a:p>
                <a:endParaRPr lang="es-ES"/>
              </a:p>
            </p:txBody>
          </p:sp>
          <p:sp>
            <p:nvSpPr>
              <p:cNvPr id="708" name="Freeform 703"/>
              <p:cNvSpPr>
                <a:spLocks noChangeAspect="1"/>
              </p:cNvSpPr>
              <p:nvPr/>
            </p:nvSpPr>
            <p:spPr bwMode="auto">
              <a:xfrm>
                <a:off x="3356914" y="5504689"/>
                <a:ext cx="10317" cy="601701"/>
              </a:xfrm>
              <a:custGeom>
                <a:avLst/>
                <a:gdLst>
                  <a:gd name="T0" fmla="*/ 0 w 17"/>
                  <a:gd name="T1" fmla="*/ 1035 h 1036"/>
                  <a:gd name="T2" fmla="*/ 0 w 17"/>
                  <a:gd name="T3" fmla="*/ 0 h 1036"/>
                  <a:gd name="T4" fmla="*/ 16 w 17"/>
                  <a:gd name="T5" fmla="*/ 0 h 1036"/>
                  <a:gd name="T6" fmla="*/ 16 w 17"/>
                  <a:gd name="T7" fmla="*/ 1032 h 1036"/>
                  <a:gd name="T8" fmla="*/ 16 w 17"/>
                  <a:gd name="T9" fmla="*/ 1032 h 1036"/>
                  <a:gd name="T10" fmla="*/ 16 w 17"/>
                  <a:gd name="T11" fmla="*/ 1032 h 1036"/>
                  <a:gd name="T12" fmla="*/ 8 w 17"/>
                  <a:gd name="T13" fmla="*/ 1032 h 1036"/>
                  <a:gd name="T14" fmla="*/ 8 w 17"/>
                  <a:gd name="T15" fmla="*/ 1033 h 1036"/>
                  <a:gd name="T16" fmla="*/ 8 w 17"/>
                  <a:gd name="T17" fmla="*/ 1033 h 1036"/>
                  <a:gd name="T18" fmla="*/ 8 w 17"/>
                  <a:gd name="T19" fmla="*/ 1033 h 1036"/>
                  <a:gd name="T20" fmla="*/ 8 w 17"/>
                  <a:gd name="T21" fmla="*/ 1033 h 1036"/>
                  <a:gd name="T22" fmla="*/ 0 w 17"/>
                  <a:gd name="T23" fmla="*/ 1035 h 10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36"/>
                  <a:gd name="T38" fmla="*/ 17 w 17"/>
                  <a:gd name="T39" fmla="*/ 1036 h 10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36">
                    <a:moveTo>
                      <a:pt x="0" y="1035"/>
                    </a:moveTo>
                    <a:lnTo>
                      <a:pt x="0" y="0"/>
                    </a:lnTo>
                    <a:lnTo>
                      <a:pt x="16" y="0"/>
                    </a:lnTo>
                    <a:lnTo>
                      <a:pt x="16" y="1032"/>
                    </a:lnTo>
                    <a:lnTo>
                      <a:pt x="8" y="1032"/>
                    </a:lnTo>
                    <a:lnTo>
                      <a:pt x="8" y="1033"/>
                    </a:lnTo>
                    <a:lnTo>
                      <a:pt x="0" y="1035"/>
                    </a:lnTo>
                  </a:path>
                </a:pathLst>
              </a:custGeom>
              <a:solidFill>
                <a:srgbClr val="006633"/>
              </a:solidFill>
              <a:ln w="9525" cap="rnd">
                <a:noFill/>
                <a:round/>
                <a:headEnd/>
                <a:tailEnd/>
              </a:ln>
            </p:spPr>
            <p:txBody>
              <a:bodyPr/>
              <a:lstStyle/>
              <a:p>
                <a:endParaRPr lang="es-ES"/>
              </a:p>
            </p:txBody>
          </p:sp>
          <p:sp>
            <p:nvSpPr>
              <p:cNvPr id="709" name="Freeform 704"/>
              <p:cNvSpPr>
                <a:spLocks noChangeAspect="1"/>
              </p:cNvSpPr>
              <p:nvPr/>
            </p:nvSpPr>
            <p:spPr bwMode="auto">
              <a:xfrm>
                <a:off x="3359341" y="5504689"/>
                <a:ext cx="10317" cy="599959"/>
              </a:xfrm>
              <a:custGeom>
                <a:avLst/>
                <a:gdLst>
                  <a:gd name="T0" fmla="*/ 0 w 17"/>
                  <a:gd name="T1" fmla="*/ 1032 h 1033"/>
                  <a:gd name="T2" fmla="*/ 0 w 17"/>
                  <a:gd name="T3" fmla="*/ 0 h 1033"/>
                  <a:gd name="T4" fmla="*/ 16 w 17"/>
                  <a:gd name="T5" fmla="*/ 0 h 1033"/>
                  <a:gd name="T6" fmla="*/ 16 w 17"/>
                  <a:gd name="T7" fmla="*/ 1028 h 1033"/>
                  <a:gd name="T8" fmla="*/ 16 w 17"/>
                  <a:gd name="T9" fmla="*/ 1028 h 1033"/>
                  <a:gd name="T10" fmla="*/ 8 w 17"/>
                  <a:gd name="T11" fmla="*/ 1028 h 1033"/>
                  <a:gd name="T12" fmla="*/ 8 w 17"/>
                  <a:gd name="T13" fmla="*/ 1028 h 1033"/>
                  <a:gd name="T14" fmla="*/ 8 w 17"/>
                  <a:gd name="T15" fmla="*/ 1030 h 1033"/>
                  <a:gd name="T16" fmla="*/ 8 w 17"/>
                  <a:gd name="T17" fmla="*/ 1030 h 1033"/>
                  <a:gd name="T18" fmla="*/ 8 w 17"/>
                  <a:gd name="T19" fmla="*/ 1030 h 1033"/>
                  <a:gd name="T20" fmla="*/ 0 w 17"/>
                  <a:gd name="T21" fmla="*/ 1030 h 1033"/>
                  <a:gd name="T22" fmla="*/ 0 w 17"/>
                  <a:gd name="T23" fmla="*/ 1032 h 10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33"/>
                  <a:gd name="T38" fmla="*/ 17 w 17"/>
                  <a:gd name="T39" fmla="*/ 1033 h 10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33">
                    <a:moveTo>
                      <a:pt x="0" y="1032"/>
                    </a:moveTo>
                    <a:lnTo>
                      <a:pt x="0" y="0"/>
                    </a:lnTo>
                    <a:lnTo>
                      <a:pt x="16" y="0"/>
                    </a:lnTo>
                    <a:lnTo>
                      <a:pt x="16" y="1028"/>
                    </a:lnTo>
                    <a:lnTo>
                      <a:pt x="8" y="1028"/>
                    </a:lnTo>
                    <a:lnTo>
                      <a:pt x="8" y="1030"/>
                    </a:lnTo>
                    <a:lnTo>
                      <a:pt x="0" y="1030"/>
                    </a:lnTo>
                    <a:lnTo>
                      <a:pt x="0" y="1032"/>
                    </a:lnTo>
                  </a:path>
                </a:pathLst>
              </a:custGeom>
              <a:solidFill>
                <a:srgbClr val="006633"/>
              </a:solidFill>
              <a:ln w="9525" cap="rnd">
                <a:noFill/>
                <a:round/>
                <a:headEnd/>
                <a:tailEnd/>
              </a:ln>
            </p:spPr>
            <p:txBody>
              <a:bodyPr/>
              <a:lstStyle/>
              <a:p>
                <a:endParaRPr lang="es-ES"/>
              </a:p>
            </p:txBody>
          </p:sp>
          <p:sp>
            <p:nvSpPr>
              <p:cNvPr id="710" name="Freeform 705"/>
              <p:cNvSpPr>
                <a:spLocks noChangeAspect="1"/>
              </p:cNvSpPr>
              <p:nvPr/>
            </p:nvSpPr>
            <p:spPr bwMode="auto">
              <a:xfrm>
                <a:off x="3361769" y="5504689"/>
                <a:ext cx="10317" cy="597636"/>
              </a:xfrm>
              <a:custGeom>
                <a:avLst/>
                <a:gdLst>
                  <a:gd name="T0" fmla="*/ 0 w 17"/>
                  <a:gd name="T1" fmla="*/ 1028 h 1029"/>
                  <a:gd name="T2" fmla="*/ 0 w 17"/>
                  <a:gd name="T3" fmla="*/ 0 h 1029"/>
                  <a:gd name="T4" fmla="*/ 16 w 17"/>
                  <a:gd name="T5" fmla="*/ 0 h 1029"/>
                  <a:gd name="T6" fmla="*/ 16 w 17"/>
                  <a:gd name="T7" fmla="*/ 1024 h 1029"/>
                  <a:gd name="T8" fmla="*/ 8 w 17"/>
                  <a:gd name="T9" fmla="*/ 1024 h 1029"/>
                  <a:gd name="T10" fmla="*/ 8 w 17"/>
                  <a:gd name="T11" fmla="*/ 1024 h 1029"/>
                  <a:gd name="T12" fmla="*/ 8 w 17"/>
                  <a:gd name="T13" fmla="*/ 1026 h 1029"/>
                  <a:gd name="T14" fmla="*/ 8 w 17"/>
                  <a:gd name="T15" fmla="*/ 1026 h 1029"/>
                  <a:gd name="T16" fmla="*/ 0 w 17"/>
                  <a:gd name="T17" fmla="*/ 1026 h 1029"/>
                  <a:gd name="T18" fmla="*/ 0 w 17"/>
                  <a:gd name="T19" fmla="*/ 1026 h 1029"/>
                  <a:gd name="T20" fmla="*/ 0 w 17"/>
                  <a:gd name="T21" fmla="*/ 1028 h 1029"/>
                  <a:gd name="T22" fmla="*/ 0 w 17"/>
                  <a:gd name="T23" fmla="*/ 1028 h 10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9"/>
                  <a:gd name="T38" fmla="*/ 17 w 17"/>
                  <a:gd name="T39" fmla="*/ 1029 h 10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9">
                    <a:moveTo>
                      <a:pt x="0" y="1028"/>
                    </a:moveTo>
                    <a:lnTo>
                      <a:pt x="0" y="0"/>
                    </a:lnTo>
                    <a:lnTo>
                      <a:pt x="16" y="0"/>
                    </a:lnTo>
                    <a:lnTo>
                      <a:pt x="16" y="1024"/>
                    </a:lnTo>
                    <a:lnTo>
                      <a:pt x="8" y="1024"/>
                    </a:lnTo>
                    <a:lnTo>
                      <a:pt x="8" y="1026"/>
                    </a:lnTo>
                    <a:lnTo>
                      <a:pt x="0" y="1026"/>
                    </a:lnTo>
                    <a:lnTo>
                      <a:pt x="0" y="1028"/>
                    </a:lnTo>
                  </a:path>
                </a:pathLst>
              </a:custGeom>
              <a:solidFill>
                <a:srgbClr val="006633"/>
              </a:solidFill>
              <a:ln w="9525" cap="rnd">
                <a:noFill/>
                <a:round/>
                <a:headEnd/>
                <a:tailEnd/>
              </a:ln>
            </p:spPr>
            <p:txBody>
              <a:bodyPr/>
              <a:lstStyle/>
              <a:p>
                <a:endParaRPr lang="es-ES"/>
              </a:p>
            </p:txBody>
          </p:sp>
          <p:sp>
            <p:nvSpPr>
              <p:cNvPr id="711" name="Freeform 706"/>
              <p:cNvSpPr>
                <a:spLocks noChangeAspect="1"/>
              </p:cNvSpPr>
              <p:nvPr/>
            </p:nvSpPr>
            <p:spPr bwMode="auto">
              <a:xfrm>
                <a:off x="3364196" y="5504689"/>
                <a:ext cx="10317" cy="595312"/>
              </a:xfrm>
              <a:custGeom>
                <a:avLst/>
                <a:gdLst>
                  <a:gd name="T0" fmla="*/ 0 w 17"/>
                  <a:gd name="T1" fmla="*/ 1024 h 1025"/>
                  <a:gd name="T2" fmla="*/ 0 w 17"/>
                  <a:gd name="T3" fmla="*/ 0 h 1025"/>
                  <a:gd name="T4" fmla="*/ 16 w 17"/>
                  <a:gd name="T5" fmla="*/ 0 h 1025"/>
                  <a:gd name="T6" fmla="*/ 16 w 17"/>
                  <a:gd name="T7" fmla="*/ 1020 h 1025"/>
                  <a:gd name="T8" fmla="*/ 16 w 17"/>
                  <a:gd name="T9" fmla="*/ 1020 h 1025"/>
                  <a:gd name="T10" fmla="*/ 16 w 17"/>
                  <a:gd name="T11" fmla="*/ 1020 h 1025"/>
                  <a:gd name="T12" fmla="*/ 16 w 17"/>
                  <a:gd name="T13" fmla="*/ 1022 h 1025"/>
                  <a:gd name="T14" fmla="*/ 0 w 17"/>
                  <a:gd name="T15" fmla="*/ 1022 h 1025"/>
                  <a:gd name="T16" fmla="*/ 0 w 17"/>
                  <a:gd name="T17" fmla="*/ 1022 h 1025"/>
                  <a:gd name="T18" fmla="*/ 0 w 17"/>
                  <a:gd name="T19" fmla="*/ 1022 h 1025"/>
                  <a:gd name="T20" fmla="*/ 0 w 17"/>
                  <a:gd name="T21" fmla="*/ 1024 h 1025"/>
                  <a:gd name="T22" fmla="*/ 0 w 17"/>
                  <a:gd name="T23" fmla="*/ 1024 h 10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5"/>
                  <a:gd name="T38" fmla="*/ 17 w 17"/>
                  <a:gd name="T39" fmla="*/ 1025 h 10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5">
                    <a:moveTo>
                      <a:pt x="0" y="1024"/>
                    </a:moveTo>
                    <a:lnTo>
                      <a:pt x="0" y="0"/>
                    </a:lnTo>
                    <a:lnTo>
                      <a:pt x="16" y="0"/>
                    </a:lnTo>
                    <a:lnTo>
                      <a:pt x="16" y="1020"/>
                    </a:lnTo>
                    <a:lnTo>
                      <a:pt x="16" y="1022"/>
                    </a:lnTo>
                    <a:lnTo>
                      <a:pt x="0" y="1022"/>
                    </a:lnTo>
                    <a:lnTo>
                      <a:pt x="0" y="1024"/>
                    </a:lnTo>
                  </a:path>
                </a:pathLst>
              </a:custGeom>
              <a:solidFill>
                <a:srgbClr val="006633"/>
              </a:solidFill>
              <a:ln w="9525" cap="rnd">
                <a:noFill/>
                <a:round/>
                <a:headEnd/>
                <a:tailEnd/>
              </a:ln>
            </p:spPr>
            <p:txBody>
              <a:bodyPr/>
              <a:lstStyle/>
              <a:p>
                <a:endParaRPr lang="es-ES"/>
              </a:p>
            </p:txBody>
          </p:sp>
          <p:sp>
            <p:nvSpPr>
              <p:cNvPr id="712" name="Freeform 707"/>
              <p:cNvSpPr>
                <a:spLocks noChangeAspect="1"/>
              </p:cNvSpPr>
              <p:nvPr/>
            </p:nvSpPr>
            <p:spPr bwMode="auto">
              <a:xfrm>
                <a:off x="3364803" y="5504689"/>
                <a:ext cx="10317" cy="592989"/>
              </a:xfrm>
              <a:custGeom>
                <a:avLst/>
                <a:gdLst>
                  <a:gd name="T0" fmla="*/ 0 w 17"/>
                  <a:gd name="T1" fmla="*/ 1020 h 1021"/>
                  <a:gd name="T2" fmla="*/ 0 w 17"/>
                  <a:gd name="T3" fmla="*/ 0 h 1021"/>
                  <a:gd name="T4" fmla="*/ 16 w 17"/>
                  <a:gd name="T5" fmla="*/ 0 h 1021"/>
                  <a:gd name="T6" fmla="*/ 16 w 17"/>
                  <a:gd name="T7" fmla="*/ 1016 h 1021"/>
                  <a:gd name="T8" fmla="*/ 16 w 17"/>
                  <a:gd name="T9" fmla="*/ 1016 h 1021"/>
                  <a:gd name="T10" fmla="*/ 8 w 17"/>
                  <a:gd name="T11" fmla="*/ 1016 h 1021"/>
                  <a:gd name="T12" fmla="*/ 8 w 17"/>
                  <a:gd name="T13" fmla="*/ 1018 h 1021"/>
                  <a:gd name="T14" fmla="*/ 8 w 17"/>
                  <a:gd name="T15" fmla="*/ 1018 h 1021"/>
                  <a:gd name="T16" fmla="*/ 8 w 17"/>
                  <a:gd name="T17" fmla="*/ 1018 h 1021"/>
                  <a:gd name="T18" fmla="*/ 8 w 17"/>
                  <a:gd name="T19" fmla="*/ 1018 h 1021"/>
                  <a:gd name="T20" fmla="*/ 0 w 17"/>
                  <a:gd name="T21" fmla="*/ 1020 h 1021"/>
                  <a:gd name="T22" fmla="*/ 0 w 17"/>
                  <a:gd name="T23" fmla="*/ 1020 h 10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21"/>
                  <a:gd name="T38" fmla="*/ 17 w 17"/>
                  <a:gd name="T39" fmla="*/ 1021 h 10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21">
                    <a:moveTo>
                      <a:pt x="0" y="1020"/>
                    </a:moveTo>
                    <a:lnTo>
                      <a:pt x="0" y="0"/>
                    </a:lnTo>
                    <a:lnTo>
                      <a:pt x="16" y="0"/>
                    </a:lnTo>
                    <a:lnTo>
                      <a:pt x="16" y="1016"/>
                    </a:lnTo>
                    <a:lnTo>
                      <a:pt x="8" y="1016"/>
                    </a:lnTo>
                    <a:lnTo>
                      <a:pt x="8" y="1018"/>
                    </a:lnTo>
                    <a:lnTo>
                      <a:pt x="0" y="1020"/>
                    </a:lnTo>
                  </a:path>
                </a:pathLst>
              </a:custGeom>
              <a:solidFill>
                <a:srgbClr val="006633"/>
              </a:solidFill>
              <a:ln w="9525" cap="rnd">
                <a:noFill/>
                <a:round/>
                <a:headEnd/>
                <a:tailEnd/>
              </a:ln>
            </p:spPr>
            <p:txBody>
              <a:bodyPr/>
              <a:lstStyle/>
              <a:p>
                <a:endParaRPr lang="es-ES"/>
              </a:p>
            </p:txBody>
          </p:sp>
          <p:sp>
            <p:nvSpPr>
              <p:cNvPr id="713" name="Freeform 708"/>
              <p:cNvSpPr>
                <a:spLocks noChangeAspect="1"/>
              </p:cNvSpPr>
              <p:nvPr/>
            </p:nvSpPr>
            <p:spPr bwMode="auto">
              <a:xfrm>
                <a:off x="3367231" y="5504689"/>
                <a:ext cx="10317" cy="590666"/>
              </a:xfrm>
              <a:custGeom>
                <a:avLst/>
                <a:gdLst>
                  <a:gd name="T0" fmla="*/ 0 w 17"/>
                  <a:gd name="T1" fmla="*/ 1016 h 1017"/>
                  <a:gd name="T2" fmla="*/ 0 w 17"/>
                  <a:gd name="T3" fmla="*/ 0 h 1017"/>
                  <a:gd name="T4" fmla="*/ 16 w 17"/>
                  <a:gd name="T5" fmla="*/ 0 h 1017"/>
                  <a:gd name="T6" fmla="*/ 16 w 17"/>
                  <a:gd name="T7" fmla="*/ 1012 h 1017"/>
                  <a:gd name="T8" fmla="*/ 8 w 17"/>
                  <a:gd name="T9" fmla="*/ 1012 h 1017"/>
                  <a:gd name="T10" fmla="*/ 8 w 17"/>
                  <a:gd name="T11" fmla="*/ 1012 h 1017"/>
                  <a:gd name="T12" fmla="*/ 8 w 17"/>
                  <a:gd name="T13" fmla="*/ 1014 h 1017"/>
                  <a:gd name="T14" fmla="*/ 8 w 17"/>
                  <a:gd name="T15" fmla="*/ 1014 h 1017"/>
                  <a:gd name="T16" fmla="*/ 8 w 17"/>
                  <a:gd name="T17" fmla="*/ 1014 h 1017"/>
                  <a:gd name="T18" fmla="*/ 0 w 17"/>
                  <a:gd name="T19" fmla="*/ 1014 h 1017"/>
                  <a:gd name="T20" fmla="*/ 0 w 17"/>
                  <a:gd name="T21" fmla="*/ 1016 h 1017"/>
                  <a:gd name="T22" fmla="*/ 0 w 17"/>
                  <a:gd name="T23" fmla="*/ 1016 h 10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7"/>
                  <a:gd name="T38" fmla="*/ 17 w 17"/>
                  <a:gd name="T39" fmla="*/ 1017 h 10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7">
                    <a:moveTo>
                      <a:pt x="0" y="1016"/>
                    </a:moveTo>
                    <a:lnTo>
                      <a:pt x="0" y="0"/>
                    </a:lnTo>
                    <a:lnTo>
                      <a:pt x="16" y="0"/>
                    </a:lnTo>
                    <a:lnTo>
                      <a:pt x="16" y="1012"/>
                    </a:lnTo>
                    <a:lnTo>
                      <a:pt x="8" y="1012"/>
                    </a:lnTo>
                    <a:lnTo>
                      <a:pt x="8" y="1014"/>
                    </a:lnTo>
                    <a:lnTo>
                      <a:pt x="0" y="1014"/>
                    </a:lnTo>
                    <a:lnTo>
                      <a:pt x="0" y="1016"/>
                    </a:lnTo>
                  </a:path>
                </a:pathLst>
              </a:custGeom>
              <a:solidFill>
                <a:srgbClr val="006633"/>
              </a:solidFill>
              <a:ln w="9525" cap="rnd">
                <a:noFill/>
                <a:round/>
                <a:headEnd/>
                <a:tailEnd/>
              </a:ln>
            </p:spPr>
            <p:txBody>
              <a:bodyPr/>
              <a:lstStyle/>
              <a:p>
                <a:endParaRPr lang="es-ES"/>
              </a:p>
            </p:txBody>
          </p:sp>
          <p:sp>
            <p:nvSpPr>
              <p:cNvPr id="714" name="Freeform 709"/>
              <p:cNvSpPr>
                <a:spLocks noChangeAspect="1"/>
              </p:cNvSpPr>
              <p:nvPr/>
            </p:nvSpPr>
            <p:spPr bwMode="auto">
              <a:xfrm>
                <a:off x="3369658" y="5504689"/>
                <a:ext cx="10317" cy="588343"/>
              </a:xfrm>
              <a:custGeom>
                <a:avLst/>
                <a:gdLst>
                  <a:gd name="T0" fmla="*/ 0 w 17"/>
                  <a:gd name="T1" fmla="*/ 1012 h 1013"/>
                  <a:gd name="T2" fmla="*/ 0 w 17"/>
                  <a:gd name="T3" fmla="*/ 0 h 1013"/>
                  <a:gd name="T4" fmla="*/ 16 w 17"/>
                  <a:gd name="T5" fmla="*/ 0 h 1013"/>
                  <a:gd name="T6" fmla="*/ 16 w 17"/>
                  <a:gd name="T7" fmla="*/ 1009 h 1013"/>
                  <a:gd name="T8" fmla="*/ 16 w 17"/>
                  <a:gd name="T9" fmla="*/ 1009 h 1013"/>
                  <a:gd name="T10" fmla="*/ 16 w 17"/>
                  <a:gd name="T11" fmla="*/ 1009 h 1013"/>
                  <a:gd name="T12" fmla="*/ 16 w 17"/>
                  <a:gd name="T13" fmla="*/ 1009 h 1013"/>
                  <a:gd name="T14" fmla="*/ 0 w 17"/>
                  <a:gd name="T15" fmla="*/ 1011 h 1013"/>
                  <a:gd name="T16" fmla="*/ 0 w 17"/>
                  <a:gd name="T17" fmla="*/ 1011 h 1013"/>
                  <a:gd name="T18" fmla="*/ 0 w 17"/>
                  <a:gd name="T19" fmla="*/ 1011 h 1013"/>
                  <a:gd name="T20" fmla="*/ 0 w 17"/>
                  <a:gd name="T21" fmla="*/ 1011 h 1013"/>
                  <a:gd name="T22" fmla="*/ 0 w 17"/>
                  <a:gd name="T23" fmla="*/ 1012 h 1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3"/>
                  <a:gd name="T38" fmla="*/ 17 w 17"/>
                  <a:gd name="T39" fmla="*/ 1013 h 10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3">
                    <a:moveTo>
                      <a:pt x="0" y="1012"/>
                    </a:moveTo>
                    <a:lnTo>
                      <a:pt x="0" y="0"/>
                    </a:lnTo>
                    <a:lnTo>
                      <a:pt x="16" y="0"/>
                    </a:lnTo>
                    <a:lnTo>
                      <a:pt x="16" y="1009"/>
                    </a:lnTo>
                    <a:lnTo>
                      <a:pt x="0" y="1011"/>
                    </a:lnTo>
                    <a:lnTo>
                      <a:pt x="0" y="1012"/>
                    </a:lnTo>
                  </a:path>
                </a:pathLst>
              </a:custGeom>
              <a:solidFill>
                <a:srgbClr val="006633"/>
              </a:solidFill>
              <a:ln w="9525" cap="rnd">
                <a:noFill/>
                <a:round/>
                <a:headEnd/>
                <a:tailEnd/>
              </a:ln>
            </p:spPr>
            <p:txBody>
              <a:bodyPr/>
              <a:lstStyle/>
              <a:p>
                <a:endParaRPr lang="es-ES"/>
              </a:p>
            </p:txBody>
          </p:sp>
          <p:sp>
            <p:nvSpPr>
              <p:cNvPr id="715" name="Freeform 710"/>
              <p:cNvSpPr>
                <a:spLocks noChangeAspect="1"/>
              </p:cNvSpPr>
              <p:nvPr/>
            </p:nvSpPr>
            <p:spPr bwMode="auto">
              <a:xfrm>
                <a:off x="3370872" y="5504689"/>
                <a:ext cx="10317" cy="586600"/>
              </a:xfrm>
              <a:custGeom>
                <a:avLst/>
                <a:gdLst>
                  <a:gd name="T0" fmla="*/ 0 w 17"/>
                  <a:gd name="T1" fmla="*/ 1009 h 1010"/>
                  <a:gd name="T2" fmla="*/ 0 w 17"/>
                  <a:gd name="T3" fmla="*/ 0 h 1010"/>
                  <a:gd name="T4" fmla="*/ 16 w 17"/>
                  <a:gd name="T5" fmla="*/ 0 h 1010"/>
                  <a:gd name="T6" fmla="*/ 16 w 17"/>
                  <a:gd name="T7" fmla="*/ 1003 h 1010"/>
                  <a:gd name="T8" fmla="*/ 16 w 17"/>
                  <a:gd name="T9" fmla="*/ 1005 h 1010"/>
                  <a:gd name="T10" fmla="*/ 16 w 17"/>
                  <a:gd name="T11" fmla="*/ 1005 h 1010"/>
                  <a:gd name="T12" fmla="*/ 8 w 17"/>
                  <a:gd name="T13" fmla="*/ 1005 h 1010"/>
                  <a:gd name="T14" fmla="*/ 8 w 17"/>
                  <a:gd name="T15" fmla="*/ 1007 h 1010"/>
                  <a:gd name="T16" fmla="*/ 8 w 17"/>
                  <a:gd name="T17" fmla="*/ 1007 h 1010"/>
                  <a:gd name="T18" fmla="*/ 8 w 17"/>
                  <a:gd name="T19" fmla="*/ 1007 h 1010"/>
                  <a:gd name="T20" fmla="*/ 0 w 17"/>
                  <a:gd name="T21" fmla="*/ 1007 h 1010"/>
                  <a:gd name="T22" fmla="*/ 0 w 17"/>
                  <a:gd name="T23" fmla="*/ 1009 h 10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10"/>
                  <a:gd name="T38" fmla="*/ 17 w 17"/>
                  <a:gd name="T39" fmla="*/ 1010 h 10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10">
                    <a:moveTo>
                      <a:pt x="0" y="1009"/>
                    </a:moveTo>
                    <a:lnTo>
                      <a:pt x="0" y="0"/>
                    </a:lnTo>
                    <a:lnTo>
                      <a:pt x="16" y="0"/>
                    </a:lnTo>
                    <a:lnTo>
                      <a:pt x="16" y="1003"/>
                    </a:lnTo>
                    <a:lnTo>
                      <a:pt x="16" y="1005"/>
                    </a:lnTo>
                    <a:lnTo>
                      <a:pt x="8" y="1005"/>
                    </a:lnTo>
                    <a:lnTo>
                      <a:pt x="8" y="1007"/>
                    </a:lnTo>
                    <a:lnTo>
                      <a:pt x="0" y="1007"/>
                    </a:lnTo>
                    <a:lnTo>
                      <a:pt x="0" y="1009"/>
                    </a:lnTo>
                  </a:path>
                </a:pathLst>
              </a:custGeom>
              <a:solidFill>
                <a:srgbClr val="006633"/>
              </a:solidFill>
              <a:ln w="9525" cap="rnd">
                <a:noFill/>
                <a:round/>
                <a:headEnd/>
                <a:tailEnd/>
              </a:ln>
            </p:spPr>
            <p:txBody>
              <a:bodyPr/>
              <a:lstStyle/>
              <a:p>
                <a:endParaRPr lang="es-ES"/>
              </a:p>
            </p:txBody>
          </p:sp>
          <p:sp>
            <p:nvSpPr>
              <p:cNvPr id="716" name="Freeform 711"/>
              <p:cNvSpPr>
                <a:spLocks noChangeAspect="1"/>
              </p:cNvSpPr>
              <p:nvPr/>
            </p:nvSpPr>
            <p:spPr bwMode="auto">
              <a:xfrm>
                <a:off x="3373300" y="5504689"/>
                <a:ext cx="10317" cy="583116"/>
              </a:xfrm>
              <a:custGeom>
                <a:avLst/>
                <a:gdLst>
                  <a:gd name="T0" fmla="*/ 0 w 17"/>
                  <a:gd name="T1" fmla="*/ 1003 h 1004"/>
                  <a:gd name="T2" fmla="*/ 0 w 17"/>
                  <a:gd name="T3" fmla="*/ 0 h 1004"/>
                  <a:gd name="T4" fmla="*/ 16 w 17"/>
                  <a:gd name="T5" fmla="*/ 0 h 1004"/>
                  <a:gd name="T6" fmla="*/ 16 w 17"/>
                  <a:gd name="T7" fmla="*/ 999 h 1004"/>
                  <a:gd name="T8" fmla="*/ 8 w 17"/>
                  <a:gd name="T9" fmla="*/ 999 h 1004"/>
                  <a:gd name="T10" fmla="*/ 8 w 17"/>
                  <a:gd name="T11" fmla="*/ 1001 h 1004"/>
                  <a:gd name="T12" fmla="*/ 8 w 17"/>
                  <a:gd name="T13" fmla="*/ 1001 h 1004"/>
                  <a:gd name="T14" fmla="*/ 8 w 17"/>
                  <a:gd name="T15" fmla="*/ 1001 h 1004"/>
                  <a:gd name="T16" fmla="*/ 8 w 17"/>
                  <a:gd name="T17" fmla="*/ 1003 h 1004"/>
                  <a:gd name="T18" fmla="*/ 0 w 17"/>
                  <a:gd name="T19" fmla="*/ 1003 h 1004"/>
                  <a:gd name="T20" fmla="*/ 0 w 17"/>
                  <a:gd name="T21" fmla="*/ 1003 h 1004"/>
                  <a:gd name="T22" fmla="*/ 0 w 17"/>
                  <a:gd name="T23" fmla="*/ 1003 h 10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04"/>
                  <a:gd name="T38" fmla="*/ 17 w 17"/>
                  <a:gd name="T39" fmla="*/ 1004 h 10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04">
                    <a:moveTo>
                      <a:pt x="0" y="1003"/>
                    </a:moveTo>
                    <a:lnTo>
                      <a:pt x="0" y="0"/>
                    </a:lnTo>
                    <a:lnTo>
                      <a:pt x="16" y="0"/>
                    </a:lnTo>
                    <a:lnTo>
                      <a:pt x="16" y="999"/>
                    </a:lnTo>
                    <a:lnTo>
                      <a:pt x="8" y="999"/>
                    </a:lnTo>
                    <a:lnTo>
                      <a:pt x="8" y="1001"/>
                    </a:lnTo>
                    <a:lnTo>
                      <a:pt x="8" y="1003"/>
                    </a:lnTo>
                    <a:lnTo>
                      <a:pt x="0" y="1003"/>
                    </a:lnTo>
                  </a:path>
                </a:pathLst>
              </a:custGeom>
              <a:solidFill>
                <a:srgbClr val="006633"/>
              </a:solidFill>
              <a:ln w="9525" cap="rnd">
                <a:noFill/>
                <a:round/>
                <a:headEnd/>
                <a:tailEnd/>
              </a:ln>
            </p:spPr>
            <p:txBody>
              <a:bodyPr/>
              <a:lstStyle/>
              <a:p>
                <a:endParaRPr lang="es-ES"/>
              </a:p>
            </p:txBody>
          </p:sp>
          <p:sp>
            <p:nvSpPr>
              <p:cNvPr id="717" name="Freeform 712"/>
              <p:cNvSpPr>
                <a:spLocks noChangeAspect="1"/>
              </p:cNvSpPr>
              <p:nvPr/>
            </p:nvSpPr>
            <p:spPr bwMode="auto">
              <a:xfrm>
                <a:off x="3375727" y="5504689"/>
                <a:ext cx="10317" cy="580793"/>
              </a:xfrm>
              <a:custGeom>
                <a:avLst/>
                <a:gdLst>
                  <a:gd name="T0" fmla="*/ 0 w 17"/>
                  <a:gd name="T1" fmla="*/ 999 h 1000"/>
                  <a:gd name="T2" fmla="*/ 0 w 17"/>
                  <a:gd name="T3" fmla="*/ 0 h 1000"/>
                  <a:gd name="T4" fmla="*/ 16 w 17"/>
                  <a:gd name="T5" fmla="*/ 0 h 1000"/>
                  <a:gd name="T6" fmla="*/ 16 w 17"/>
                  <a:gd name="T7" fmla="*/ 995 h 1000"/>
                  <a:gd name="T8" fmla="*/ 16 w 17"/>
                  <a:gd name="T9" fmla="*/ 995 h 1000"/>
                  <a:gd name="T10" fmla="*/ 16 w 17"/>
                  <a:gd name="T11" fmla="*/ 995 h 1000"/>
                  <a:gd name="T12" fmla="*/ 16 w 17"/>
                  <a:gd name="T13" fmla="*/ 997 h 1000"/>
                  <a:gd name="T14" fmla="*/ 16 w 17"/>
                  <a:gd name="T15" fmla="*/ 997 h 1000"/>
                  <a:gd name="T16" fmla="*/ 0 w 17"/>
                  <a:gd name="T17" fmla="*/ 997 h 1000"/>
                  <a:gd name="T18" fmla="*/ 0 w 17"/>
                  <a:gd name="T19" fmla="*/ 999 h 1000"/>
                  <a:gd name="T20" fmla="*/ 0 w 17"/>
                  <a:gd name="T21" fmla="*/ 999 h 1000"/>
                  <a:gd name="T22" fmla="*/ 0 w 17"/>
                  <a:gd name="T23" fmla="*/ 999 h 1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00"/>
                  <a:gd name="T38" fmla="*/ 17 w 17"/>
                  <a:gd name="T39" fmla="*/ 1000 h 1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00">
                    <a:moveTo>
                      <a:pt x="0" y="999"/>
                    </a:moveTo>
                    <a:lnTo>
                      <a:pt x="0" y="0"/>
                    </a:lnTo>
                    <a:lnTo>
                      <a:pt x="16" y="0"/>
                    </a:lnTo>
                    <a:lnTo>
                      <a:pt x="16" y="995"/>
                    </a:lnTo>
                    <a:lnTo>
                      <a:pt x="16" y="997"/>
                    </a:lnTo>
                    <a:lnTo>
                      <a:pt x="0" y="997"/>
                    </a:lnTo>
                    <a:lnTo>
                      <a:pt x="0" y="999"/>
                    </a:lnTo>
                  </a:path>
                </a:pathLst>
              </a:custGeom>
              <a:solidFill>
                <a:srgbClr val="006633"/>
              </a:solidFill>
              <a:ln w="9525" cap="rnd">
                <a:noFill/>
                <a:round/>
                <a:headEnd/>
                <a:tailEnd/>
              </a:ln>
            </p:spPr>
            <p:txBody>
              <a:bodyPr/>
              <a:lstStyle/>
              <a:p>
                <a:endParaRPr lang="es-ES"/>
              </a:p>
            </p:txBody>
          </p:sp>
          <p:sp>
            <p:nvSpPr>
              <p:cNvPr id="718" name="Freeform 713"/>
              <p:cNvSpPr>
                <a:spLocks noChangeAspect="1"/>
              </p:cNvSpPr>
              <p:nvPr/>
            </p:nvSpPr>
            <p:spPr bwMode="auto">
              <a:xfrm>
                <a:off x="3376334" y="5504689"/>
                <a:ext cx="10317" cy="578469"/>
              </a:xfrm>
              <a:custGeom>
                <a:avLst/>
                <a:gdLst>
                  <a:gd name="T0" fmla="*/ 0 w 17"/>
                  <a:gd name="T1" fmla="*/ 995 h 996"/>
                  <a:gd name="T2" fmla="*/ 0 w 17"/>
                  <a:gd name="T3" fmla="*/ 0 h 996"/>
                  <a:gd name="T4" fmla="*/ 16 w 17"/>
                  <a:gd name="T5" fmla="*/ 0 h 996"/>
                  <a:gd name="T6" fmla="*/ 16 w 17"/>
                  <a:gd name="T7" fmla="*/ 991 h 996"/>
                  <a:gd name="T8" fmla="*/ 16 w 17"/>
                  <a:gd name="T9" fmla="*/ 991 h 996"/>
                  <a:gd name="T10" fmla="*/ 16 w 17"/>
                  <a:gd name="T11" fmla="*/ 991 h 996"/>
                  <a:gd name="T12" fmla="*/ 8 w 17"/>
                  <a:gd name="T13" fmla="*/ 991 h 996"/>
                  <a:gd name="T14" fmla="*/ 8 w 17"/>
                  <a:gd name="T15" fmla="*/ 993 h 996"/>
                  <a:gd name="T16" fmla="*/ 8 w 17"/>
                  <a:gd name="T17" fmla="*/ 993 h 996"/>
                  <a:gd name="T18" fmla="*/ 8 w 17"/>
                  <a:gd name="T19" fmla="*/ 993 h 996"/>
                  <a:gd name="T20" fmla="*/ 8 w 17"/>
                  <a:gd name="T21" fmla="*/ 995 h 996"/>
                  <a:gd name="T22" fmla="*/ 0 w 17"/>
                  <a:gd name="T23" fmla="*/ 995 h 9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96"/>
                  <a:gd name="T38" fmla="*/ 17 w 17"/>
                  <a:gd name="T39" fmla="*/ 996 h 9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96">
                    <a:moveTo>
                      <a:pt x="0" y="995"/>
                    </a:moveTo>
                    <a:lnTo>
                      <a:pt x="0" y="0"/>
                    </a:lnTo>
                    <a:lnTo>
                      <a:pt x="16" y="0"/>
                    </a:lnTo>
                    <a:lnTo>
                      <a:pt x="16" y="991"/>
                    </a:lnTo>
                    <a:lnTo>
                      <a:pt x="8" y="991"/>
                    </a:lnTo>
                    <a:lnTo>
                      <a:pt x="8" y="993"/>
                    </a:lnTo>
                    <a:lnTo>
                      <a:pt x="8" y="995"/>
                    </a:lnTo>
                    <a:lnTo>
                      <a:pt x="0" y="995"/>
                    </a:lnTo>
                  </a:path>
                </a:pathLst>
              </a:custGeom>
              <a:solidFill>
                <a:srgbClr val="006633"/>
              </a:solidFill>
              <a:ln w="9525" cap="rnd">
                <a:noFill/>
                <a:round/>
                <a:headEnd/>
                <a:tailEnd/>
              </a:ln>
            </p:spPr>
            <p:txBody>
              <a:bodyPr/>
              <a:lstStyle/>
              <a:p>
                <a:endParaRPr lang="es-ES"/>
              </a:p>
            </p:txBody>
          </p:sp>
          <p:sp>
            <p:nvSpPr>
              <p:cNvPr id="719" name="Freeform 714"/>
              <p:cNvSpPr>
                <a:spLocks noChangeAspect="1"/>
              </p:cNvSpPr>
              <p:nvPr/>
            </p:nvSpPr>
            <p:spPr bwMode="auto">
              <a:xfrm>
                <a:off x="3378762" y="5504689"/>
                <a:ext cx="10317" cy="576146"/>
              </a:xfrm>
              <a:custGeom>
                <a:avLst/>
                <a:gdLst>
                  <a:gd name="T0" fmla="*/ 0 w 17"/>
                  <a:gd name="T1" fmla="*/ 991 h 992"/>
                  <a:gd name="T2" fmla="*/ 0 w 17"/>
                  <a:gd name="T3" fmla="*/ 0 h 992"/>
                  <a:gd name="T4" fmla="*/ 16 w 17"/>
                  <a:gd name="T5" fmla="*/ 0 h 992"/>
                  <a:gd name="T6" fmla="*/ 16 w 17"/>
                  <a:gd name="T7" fmla="*/ 986 h 992"/>
                  <a:gd name="T8" fmla="*/ 16 w 17"/>
                  <a:gd name="T9" fmla="*/ 986 h 992"/>
                  <a:gd name="T10" fmla="*/ 8 w 17"/>
                  <a:gd name="T11" fmla="*/ 988 h 992"/>
                  <a:gd name="T12" fmla="*/ 8 w 17"/>
                  <a:gd name="T13" fmla="*/ 988 h 992"/>
                  <a:gd name="T14" fmla="*/ 8 w 17"/>
                  <a:gd name="T15" fmla="*/ 988 h 992"/>
                  <a:gd name="T16" fmla="*/ 8 w 17"/>
                  <a:gd name="T17" fmla="*/ 989 h 992"/>
                  <a:gd name="T18" fmla="*/ 0 w 17"/>
                  <a:gd name="T19" fmla="*/ 989 h 992"/>
                  <a:gd name="T20" fmla="*/ 0 w 17"/>
                  <a:gd name="T21" fmla="*/ 989 h 992"/>
                  <a:gd name="T22" fmla="*/ 0 w 17"/>
                  <a:gd name="T23" fmla="*/ 991 h 9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92"/>
                  <a:gd name="T38" fmla="*/ 17 w 17"/>
                  <a:gd name="T39" fmla="*/ 992 h 9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92">
                    <a:moveTo>
                      <a:pt x="0" y="991"/>
                    </a:moveTo>
                    <a:lnTo>
                      <a:pt x="0" y="0"/>
                    </a:lnTo>
                    <a:lnTo>
                      <a:pt x="16" y="0"/>
                    </a:lnTo>
                    <a:lnTo>
                      <a:pt x="16" y="986"/>
                    </a:lnTo>
                    <a:lnTo>
                      <a:pt x="8" y="988"/>
                    </a:lnTo>
                    <a:lnTo>
                      <a:pt x="8" y="989"/>
                    </a:lnTo>
                    <a:lnTo>
                      <a:pt x="0" y="989"/>
                    </a:lnTo>
                    <a:lnTo>
                      <a:pt x="0" y="991"/>
                    </a:lnTo>
                  </a:path>
                </a:pathLst>
              </a:custGeom>
              <a:solidFill>
                <a:srgbClr val="006633"/>
              </a:solidFill>
              <a:ln w="9525" cap="rnd">
                <a:noFill/>
                <a:round/>
                <a:headEnd/>
                <a:tailEnd/>
              </a:ln>
            </p:spPr>
            <p:txBody>
              <a:bodyPr/>
              <a:lstStyle/>
              <a:p>
                <a:endParaRPr lang="es-ES"/>
              </a:p>
            </p:txBody>
          </p:sp>
          <p:sp>
            <p:nvSpPr>
              <p:cNvPr id="720" name="Freeform 715"/>
              <p:cNvSpPr>
                <a:spLocks noChangeAspect="1"/>
              </p:cNvSpPr>
              <p:nvPr/>
            </p:nvSpPr>
            <p:spPr bwMode="auto">
              <a:xfrm>
                <a:off x="3381189" y="5504689"/>
                <a:ext cx="10317" cy="573242"/>
              </a:xfrm>
              <a:custGeom>
                <a:avLst/>
                <a:gdLst>
                  <a:gd name="T0" fmla="*/ 0 w 17"/>
                  <a:gd name="T1" fmla="*/ 986 h 987"/>
                  <a:gd name="T2" fmla="*/ 0 w 17"/>
                  <a:gd name="T3" fmla="*/ 0 h 987"/>
                  <a:gd name="T4" fmla="*/ 16 w 17"/>
                  <a:gd name="T5" fmla="*/ 0 h 987"/>
                  <a:gd name="T6" fmla="*/ 16 w 17"/>
                  <a:gd name="T7" fmla="*/ 982 h 987"/>
                  <a:gd name="T8" fmla="*/ 16 w 17"/>
                  <a:gd name="T9" fmla="*/ 982 h 987"/>
                  <a:gd name="T10" fmla="*/ 16 w 17"/>
                  <a:gd name="T11" fmla="*/ 982 h 987"/>
                  <a:gd name="T12" fmla="*/ 16 w 17"/>
                  <a:gd name="T13" fmla="*/ 982 h 987"/>
                  <a:gd name="T14" fmla="*/ 16 w 17"/>
                  <a:gd name="T15" fmla="*/ 984 h 987"/>
                  <a:gd name="T16" fmla="*/ 0 w 17"/>
                  <a:gd name="T17" fmla="*/ 984 h 987"/>
                  <a:gd name="T18" fmla="*/ 0 w 17"/>
                  <a:gd name="T19" fmla="*/ 984 h 987"/>
                  <a:gd name="T20" fmla="*/ 0 w 17"/>
                  <a:gd name="T21" fmla="*/ 986 h 987"/>
                  <a:gd name="T22" fmla="*/ 0 w 17"/>
                  <a:gd name="T23" fmla="*/ 986 h 9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87"/>
                  <a:gd name="T38" fmla="*/ 17 w 17"/>
                  <a:gd name="T39" fmla="*/ 987 h 9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87">
                    <a:moveTo>
                      <a:pt x="0" y="986"/>
                    </a:moveTo>
                    <a:lnTo>
                      <a:pt x="0" y="0"/>
                    </a:lnTo>
                    <a:lnTo>
                      <a:pt x="16" y="0"/>
                    </a:lnTo>
                    <a:lnTo>
                      <a:pt x="16" y="982"/>
                    </a:lnTo>
                    <a:lnTo>
                      <a:pt x="16" y="984"/>
                    </a:lnTo>
                    <a:lnTo>
                      <a:pt x="0" y="984"/>
                    </a:lnTo>
                    <a:lnTo>
                      <a:pt x="0" y="986"/>
                    </a:lnTo>
                  </a:path>
                </a:pathLst>
              </a:custGeom>
              <a:solidFill>
                <a:srgbClr val="006633"/>
              </a:solidFill>
              <a:ln w="9525" cap="rnd">
                <a:noFill/>
                <a:round/>
                <a:headEnd/>
                <a:tailEnd/>
              </a:ln>
            </p:spPr>
            <p:txBody>
              <a:bodyPr/>
              <a:lstStyle/>
              <a:p>
                <a:endParaRPr lang="es-ES"/>
              </a:p>
            </p:txBody>
          </p:sp>
          <p:sp>
            <p:nvSpPr>
              <p:cNvPr id="721" name="Freeform 716"/>
              <p:cNvSpPr>
                <a:spLocks noChangeAspect="1"/>
              </p:cNvSpPr>
              <p:nvPr/>
            </p:nvSpPr>
            <p:spPr bwMode="auto">
              <a:xfrm>
                <a:off x="3382403" y="5504689"/>
                <a:ext cx="10317" cy="570919"/>
              </a:xfrm>
              <a:custGeom>
                <a:avLst/>
                <a:gdLst>
                  <a:gd name="T0" fmla="*/ 0 w 17"/>
                  <a:gd name="T1" fmla="*/ 982 h 983"/>
                  <a:gd name="T2" fmla="*/ 0 w 17"/>
                  <a:gd name="T3" fmla="*/ 0 h 983"/>
                  <a:gd name="T4" fmla="*/ 16 w 17"/>
                  <a:gd name="T5" fmla="*/ 0 h 983"/>
                  <a:gd name="T6" fmla="*/ 16 w 17"/>
                  <a:gd name="T7" fmla="*/ 976 h 983"/>
                  <a:gd name="T8" fmla="*/ 16 w 17"/>
                  <a:gd name="T9" fmla="*/ 976 h 983"/>
                  <a:gd name="T10" fmla="*/ 16 w 17"/>
                  <a:gd name="T11" fmla="*/ 978 h 983"/>
                  <a:gd name="T12" fmla="*/ 8 w 17"/>
                  <a:gd name="T13" fmla="*/ 978 h 983"/>
                  <a:gd name="T14" fmla="*/ 8 w 17"/>
                  <a:gd name="T15" fmla="*/ 978 h 983"/>
                  <a:gd name="T16" fmla="*/ 8 w 17"/>
                  <a:gd name="T17" fmla="*/ 980 h 983"/>
                  <a:gd name="T18" fmla="*/ 8 w 17"/>
                  <a:gd name="T19" fmla="*/ 980 h 983"/>
                  <a:gd name="T20" fmla="*/ 8 w 17"/>
                  <a:gd name="T21" fmla="*/ 980 h 983"/>
                  <a:gd name="T22" fmla="*/ 0 w 17"/>
                  <a:gd name="T23" fmla="*/ 982 h 9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83"/>
                  <a:gd name="T38" fmla="*/ 17 w 17"/>
                  <a:gd name="T39" fmla="*/ 983 h 9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83">
                    <a:moveTo>
                      <a:pt x="0" y="982"/>
                    </a:moveTo>
                    <a:lnTo>
                      <a:pt x="0" y="0"/>
                    </a:lnTo>
                    <a:lnTo>
                      <a:pt x="16" y="0"/>
                    </a:lnTo>
                    <a:lnTo>
                      <a:pt x="16" y="976"/>
                    </a:lnTo>
                    <a:lnTo>
                      <a:pt x="16" y="978"/>
                    </a:lnTo>
                    <a:lnTo>
                      <a:pt x="8" y="978"/>
                    </a:lnTo>
                    <a:lnTo>
                      <a:pt x="8" y="980"/>
                    </a:lnTo>
                    <a:lnTo>
                      <a:pt x="0" y="982"/>
                    </a:lnTo>
                  </a:path>
                </a:pathLst>
              </a:custGeom>
              <a:solidFill>
                <a:srgbClr val="006633"/>
              </a:solidFill>
              <a:ln w="9525" cap="rnd">
                <a:noFill/>
                <a:round/>
                <a:headEnd/>
                <a:tailEnd/>
              </a:ln>
            </p:spPr>
            <p:txBody>
              <a:bodyPr/>
              <a:lstStyle/>
              <a:p>
                <a:endParaRPr lang="es-ES"/>
              </a:p>
            </p:txBody>
          </p:sp>
          <p:sp>
            <p:nvSpPr>
              <p:cNvPr id="722" name="Freeform 717"/>
              <p:cNvSpPr>
                <a:spLocks noChangeAspect="1"/>
              </p:cNvSpPr>
              <p:nvPr/>
            </p:nvSpPr>
            <p:spPr bwMode="auto">
              <a:xfrm>
                <a:off x="3384831" y="5504689"/>
                <a:ext cx="10317" cy="567434"/>
              </a:xfrm>
              <a:custGeom>
                <a:avLst/>
                <a:gdLst>
                  <a:gd name="T0" fmla="*/ 0 w 17"/>
                  <a:gd name="T1" fmla="*/ 976 h 977"/>
                  <a:gd name="T2" fmla="*/ 0 w 17"/>
                  <a:gd name="T3" fmla="*/ 0 h 977"/>
                  <a:gd name="T4" fmla="*/ 16 w 17"/>
                  <a:gd name="T5" fmla="*/ 0 h 977"/>
                  <a:gd name="T6" fmla="*/ 16 w 17"/>
                  <a:gd name="T7" fmla="*/ 970 h 977"/>
                  <a:gd name="T8" fmla="*/ 16 w 17"/>
                  <a:gd name="T9" fmla="*/ 972 h 977"/>
                  <a:gd name="T10" fmla="*/ 8 w 17"/>
                  <a:gd name="T11" fmla="*/ 972 h 977"/>
                  <a:gd name="T12" fmla="*/ 8 w 17"/>
                  <a:gd name="T13" fmla="*/ 972 h 977"/>
                  <a:gd name="T14" fmla="*/ 8 w 17"/>
                  <a:gd name="T15" fmla="*/ 974 h 977"/>
                  <a:gd name="T16" fmla="*/ 8 w 17"/>
                  <a:gd name="T17" fmla="*/ 974 h 977"/>
                  <a:gd name="T18" fmla="*/ 8 w 17"/>
                  <a:gd name="T19" fmla="*/ 974 h 977"/>
                  <a:gd name="T20" fmla="*/ 0 w 17"/>
                  <a:gd name="T21" fmla="*/ 976 h 977"/>
                  <a:gd name="T22" fmla="*/ 0 w 17"/>
                  <a:gd name="T23" fmla="*/ 976 h 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77"/>
                  <a:gd name="T38" fmla="*/ 17 w 17"/>
                  <a:gd name="T39" fmla="*/ 977 h 97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77">
                    <a:moveTo>
                      <a:pt x="0" y="976"/>
                    </a:moveTo>
                    <a:lnTo>
                      <a:pt x="0" y="0"/>
                    </a:lnTo>
                    <a:lnTo>
                      <a:pt x="16" y="0"/>
                    </a:lnTo>
                    <a:lnTo>
                      <a:pt x="16" y="970"/>
                    </a:lnTo>
                    <a:lnTo>
                      <a:pt x="16" y="972"/>
                    </a:lnTo>
                    <a:lnTo>
                      <a:pt x="8" y="972"/>
                    </a:lnTo>
                    <a:lnTo>
                      <a:pt x="8" y="974"/>
                    </a:lnTo>
                    <a:lnTo>
                      <a:pt x="0" y="976"/>
                    </a:lnTo>
                  </a:path>
                </a:pathLst>
              </a:custGeom>
              <a:solidFill>
                <a:srgbClr val="006633"/>
              </a:solidFill>
              <a:ln w="9525" cap="rnd">
                <a:noFill/>
                <a:round/>
                <a:headEnd/>
                <a:tailEnd/>
              </a:ln>
            </p:spPr>
            <p:txBody>
              <a:bodyPr/>
              <a:lstStyle/>
              <a:p>
                <a:endParaRPr lang="es-ES"/>
              </a:p>
            </p:txBody>
          </p:sp>
          <p:sp>
            <p:nvSpPr>
              <p:cNvPr id="723" name="Freeform 718"/>
              <p:cNvSpPr>
                <a:spLocks noChangeAspect="1"/>
              </p:cNvSpPr>
              <p:nvPr/>
            </p:nvSpPr>
            <p:spPr bwMode="auto">
              <a:xfrm>
                <a:off x="3387258" y="5504689"/>
                <a:ext cx="10317" cy="563950"/>
              </a:xfrm>
              <a:custGeom>
                <a:avLst/>
                <a:gdLst>
                  <a:gd name="T0" fmla="*/ 0 w 17"/>
                  <a:gd name="T1" fmla="*/ 970 h 971"/>
                  <a:gd name="T2" fmla="*/ 0 w 17"/>
                  <a:gd name="T3" fmla="*/ 0 h 971"/>
                  <a:gd name="T4" fmla="*/ 16 w 17"/>
                  <a:gd name="T5" fmla="*/ 0 h 971"/>
                  <a:gd name="T6" fmla="*/ 16 w 17"/>
                  <a:gd name="T7" fmla="*/ 966 h 971"/>
                  <a:gd name="T8" fmla="*/ 10 w 17"/>
                  <a:gd name="T9" fmla="*/ 966 h 971"/>
                  <a:gd name="T10" fmla="*/ 10 w 17"/>
                  <a:gd name="T11" fmla="*/ 966 h 971"/>
                  <a:gd name="T12" fmla="*/ 10 w 17"/>
                  <a:gd name="T13" fmla="*/ 968 h 971"/>
                  <a:gd name="T14" fmla="*/ 10 w 17"/>
                  <a:gd name="T15" fmla="*/ 968 h 971"/>
                  <a:gd name="T16" fmla="*/ 0 w 17"/>
                  <a:gd name="T17" fmla="*/ 968 h 971"/>
                  <a:gd name="T18" fmla="*/ 0 w 17"/>
                  <a:gd name="T19" fmla="*/ 970 h 971"/>
                  <a:gd name="T20" fmla="*/ 0 w 17"/>
                  <a:gd name="T21" fmla="*/ 970 h 971"/>
                  <a:gd name="T22" fmla="*/ 0 w 17"/>
                  <a:gd name="T23" fmla="*/ 970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71"/>
                  <a:gd name="T38" fmla="*/ 17 w 17"/>
                  <a:gd name="T39" fmla="*/ 971 h 9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71">
                    <a:moveTo>
                      <a:pt x="0" y="970"/>
                    </a:moveTo>
                    <a:lnTo>
                      <a:pt x="0" y="0"/>
                    </a:lnTo>
                    <a:lnTo>
                      <a:pt x="16" y="0"/>
                    </a:lnTo>
                    <a:lnTo>
                      <a:pt x="16" y="966"/>
                    </a:lnTo>
                    <a:lnTo>
                      <a:pt x="10" y="966"/>
                    </a:lnTo>
                    <a:lnTo>
                      <a:pt x="10" y="968"/>
                    </a:lnTo>
                    <a:lnTo>
                      <a:pt x="0" y="968"/>
                    </a:lnTo>
                    <a:lnTo>
                      <a:pt x="0" y="970"/>
                    </a:lnTo>
                  </a:path>
                </a:pathLst>
              </a:custGeom>
              <a:solidFill>
                <a:srgbClr val="006633"/>
              </a:solidFill>
              <a:ln w="9525" cap="rnd">
                <a:noFill/>
                <a:round/>
                <a:headEnd/>
                <a:tailEnd/>
              </a:ln>
            </p:spPr>
            <p:txBody>
              <a:bodyPr/>
              <a:lstStyle/>
              <a:p>
                <a:endParaRPr lang="es-ES"/>
              </a:p>
            </p:txBody>
          </p:sp>
          <p:sp>
            <p:nvSpPr>
              <p:cNvPr id="724" name="Freeform 719"/>
              <p:cNvSpPr>
                <a:spLocks noChangeAspect="1"/>
              </p:cNvSpPr>
              <p:nvPr/>
            </p:nvSpPr>
            <p:spPr bwMode="auto">
              <a:xfrm>
                <a:off x="3389079" y="5504689"/>
                <a:ext cx="10317" cy="561626"/>
              </a:xfrm>
              <a:custGeom>
                <a:avLst/>
                <a:gdLst>
                  <a:gd name="T0" fmla="*/ 0 w 17"/>
                  <a:gd name="T1" fmla="*/ 966 h 967"/>
                  <a:gd name="T2" fmla="*/ 0 w 17"/>
                  <a:gd name="T3" fmla="*/ 0 h 967"/>
                  <a:gd name="T4" fmla="*/ 16 w 17"/>
                  <a:gd name="T5" fmla="*/ 0 h 967"/>
                  <a:gd name="T6" fmla="*/ 16 w 17"/>
                  <a:gd name="T7" fmla="*/ 961 h 967"/>
                  <a:gd name="T8" fmla="*/ 16 w 17"/>
                  <a:gd name="T9" fmla="*/ 961 h 967"/>
                  <a:gd name="T10" fmla="*/ 16 w 17"/>
                  <a:gd name="T11" fmla="*/ 963 h 967"/>
                  <a:gd name="T12" fmla="*/ 16 w 17"/>
                  <a:gd name="T13" fmla="*/ 963 h 967"/>
                  <a:gd name="T14" fmla="*/ 0 w 17"/>
                  <a:gd name="T15" fmla="*/ 963 h 967"/>
                  <a:gd name="T16" fmla="*/ 0 w 17"/>
                  <a:gd name="T17" fmla="*/ 965 h 967"/>
                  <a:gd name="T18" fmla="*/ 0 w 17"/>
                  <a:gd name="T19" fmla="*/ 965 h 967"/>
                  <a:gd name="T20" fmla="*/ 0 w 17"/>
                  <a:gd name="T21" fmla="*/ 965 h 967"/>
                  <a:gd name="T22" fmla="*/ 0 w 17"/>
                  <a:gd name="T23" fmla="*/ 966 h 9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67"/>
                  <a:gd name="T38" fmla="*/ 17 w 17"/>
                  <a:gd name="T39" fmla="*/ 967 h 9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67">
                    <a:moveTo>
                      <a:pt x="0" y="966"/>
                    </a:moveTo>
                    <a:lnTo>
                      <a:pt x="0" y="0"/>
                    </a:lnTo>
                    <a:lnTo>
                      <a:pt x="16" y="0"/>
                    </a:lnTo>
                    <a:lnTo>
                      <a:pt x="16" y="961"/>
                    </a:lnTo>
                    <a:lnTo>
                      <a:pt x="16" y="963"/>
                    </a:lnTo>
                    <a:lnTo>
                      <a:pt x="0" y="963"/>
                    </a:lnTo>
                    <a:lnTo>
                      <a:pt x="0" y="965"/>
                    </a:lnTo>
                    <a:lnTo>
                      <a:pt x="0" y="966"/>
                    </a:lnTo>
                  </a:path>
                </a:pathLst>
              </a:custGeom>
              <a:solidFill>
                <a:srgbClr val="006633"/>
              </a:solidFill>
              <a:ln w="9525" cap="rnd">
                <a:noFill/>
                <a:round/>
                <a:headEnd/>
                <a:tailEnd/>
              </a:ln>
            </p:spPr>
            <p:txBody>
              <a:bodyPr/>
              <a:lstStyle/>
              <a:p>
                <a:endParaRPr lang="es-ES"/>
              </a:p>
            </p:txBody>
          </p:sp>
          <p:sp>
            <p:nvSpPr>
              <p:cNvPr id="725" name="Freeform 720"/>
              <p:cNvSpPr>
                <a:spLocks noChangeAspect="1"/>
              </p:cNvSpPr>
              <p:nvPr/>
            </p:nvSpPr>
            <p:spPr bwMode="auto">
              <a:xfrm>
                <a:off x="3390293" y="5504689"/>
                <a:ext cx="10317" cy="558722"/>
              </a:xfrm>
              <a:custGeom>
                <a:avLst/>
                <a:gdLst>
                  <a:gd name="T0" fmla="*/ 0 w 17"/>
                  <a:gd name="T1" fmla="*/ 961 h 962"/>
                  <a:gd name="T2" fmla="*/ 0 w 17"/>
                  <a:gd name="T3" fmla="*/ 0 h 962"/>
                  <a:gd name="T4" fmla="*/ 16 w 17"/>
                  <a:gd name="T5" fmla="*/ 0 h 962"/>
                  <a:gd name="T6" fmla="*/ 16 w 17"/>
                  <a:gd name="T7" fmla="*/ 955 h 962"/>
                  <a:gd name="T8" fmla="*/ 16 w 17"/>
                  <a:gd name="T9" fmla="*/ 955 h 962"/>
                  <a:gd name="T10" fmla="*/ 8 w 17"/>
                  <a:gd name="T11" fmla="*/ 957 h 962"/>
                  <a:gd name="T12" fmla="*/ 8 w 17"/>
                  <a:gd name="T13" fmla="*/ 957 h 962"/>
                  <a:gd name="T14" fmla="*/ 8 w 17"/>
                  <a:gd name="T15" fmla="*/ 957 h 962"/>
                  <a:gd name="T16" fmla="*/ 8 w 17"/>
                  <a:gd name="T17" fmla="*/ 959 h 962"/>
                  <a:gd name="T18" fmla="*/ 8 w 17"/>
                  <a:gd name="T19" fmla="*/ 959 h 962"/>
                  <a:gd name="T20" fmla="*/ 0 w 17"/>
                  <a:gd name="T21" fmla="*/ 959 h 962"/>
                  <a:gd name="T22" fmla="*/ 0 w 17"/>
                  <a:gd name="T23" fmla="*/ 961 h 9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62"/>
                  <a:gd name="T38" fmla="*/ 17 w 17"/>
                  <a:gd name="T39" fmla="*/ 962 h 9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62">
                    <a:moveTo>
                      <a:pt x="0" y="961"/>
                    </a:moveTo>
                    <a:lnTo>
                      <a:pt x="0" y="0"/>
                    </a:lnTo>
                    <a:lnTo>
                      <a:pt x="16" y="0"/>
                    </a:lnTo>
                    <a:lnTo>
                      <a:pt x="16" y="955"/>
                    </a:lnTo>
                    <a:lnTo>
                      <a:pt x="8" y="957"/>
                    </a:lnTo>
                    <a:lnTo>
                      <a:pt x="8" y="959"/>
                    </a:lnTo>
                    <a:lnTo>
                      <a:pt x="0" y="959"/>
                    </a:lnTo>
                    <a:lnTo>
                      <a:pt x="0" y="961"/>
                    </a:lnTo>
                  </a:path>
                </a:pathLst>
              </a:custGeom>
              <a:solidFill>
                <a:srgbClr val="006633"/>
              </a:solidFill>
              <a:ln w="9525" cap="rnd">
                <a:noFill/>
                <a:round/>
                <a:headEnd/>
                <a:tailEnd/>
              </a:ln>
            </p:spPr>
            <p:txBody>
              <a:bodyPr/>
              <a:lstStyle/>
              <a:p>
                <a:endParaRPr lang="es-ES"/>
              </a:p>
            </p:txBody>
          </p:sp>
          <p:sp>
            <p:nvSpPr>
              <p:cNvPr id="726" name="Freeform 721"/>
              <p:cNvSpPr>
                <a:spLocks noChangeAspect="1"/>
              </p:cNvSpPr>
              <p:nvPr/>
            </p:nvSpPr>
            <p:spPr bwMode="auto">
              <a:xfrm>
                <a:off x="3392720" y="5504689"/>
                <a:ext cx="10317" cy="555238"/>
              </a:xfrm>
              <a:custGeom>
                <a:avLst/>
                <a:gdLst>
                  <a:gd name="T0" fmla="*/ 0 w 17"/>
                  <a:gd name="T1" fmla="*/ 955 h 956"/>
                  <a:gd name="T2" fmla="*/ 0 w 17"/>
                  <a:gd name="T3" fmla="*/ 0 h 956"/>
                  <a:gd name="T4" fmla="*/ 16 w 17"/>
                  <a:gd name="T5" fmla="*/ 0 h 956"/>
                  <a:gd name="T6" fmla="*/ 16 w 17"/>
                  <a:gd name="T7" fmla="*/ 949 h 956"/>
                  <a:gd name="T8" fmla="*/ 8 w 17"/>
                  <a:gd name="T9" fmla="*/ 949 h 956"/>
                  <a:gd name="T10" fmla="*/ 8 w 17"/>
                  <a:gd name="T11" fmla="*/ 951 h 956"/>
                  <a:gd name="T12" fmla="*/ 8 w 17"/>
                  <a:gd name="T13" fmla="*/ 951 h 956"/>
                  <a:gd name="T14" fmla="*/ 8 w 17"/>
                  <a:gd name="T15" fmla="*/ 951 h 956"/>
                  <a:gd name="T16" fmla="*/ 8 w 17"/>
                  <a:gd name="T17" fmla="*/ 953 h 956"/>
                  <a:gd name="T18" fmla="*/ 0 w 17"/>
                  <a:gd name="T19" fmla="*/ 953 h 956"/>
                  <a:gd name="T20" fmla="*/ 0 w 17"/>
                  <a:gd name="T21" fmla="*/ 955 h 956"/>
                  <a:gd name="T22" fmla="*/ 0 w 17"/>
                  <a:gd name="T23" fmla="*/ 955 h 9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56"/>
                  <a:gd name="T38" fmla="*/ 17 w 17"/>
                  <a:gd name="T39" fmla="*/ 956 h 9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56">
                    <a:moveTo>
                      <a:pt x="0" y="955"/>
                    </a:moveTo>
                    <a:lnTo>
                      <a:pt x="0" y="0"/>
                    </a:lnTo>
                    <a:lnTo>
                      <a:pt x="16" y="0"/>
                    </a:lnTo>
                    <a:lnTo>
                      <a:pt x="16" y="949"/>
                    </a:lnTo>
                    <a:lnTo>
                      <a:pt x="8" y="949"/>
                    </a:lnTo>
                    <a:lnTo>
                      <a:pt x="8" y="951"/>
                    </a:lnTo>
                    <a:lnTo>
                      <a:pt x="8" y="953"/>
                    </a:lnTo>
                    <a:lnTo>
                      <a:pt x="0" y="953"/>
                    </a:lnTo>
                    <a:lnTo>
                      <a:pt x="0" y="955"/>
                    </a:lnTo>
                  </a:path>
                </a:pathLst>
              </a:custGeom>
              <a:solidFill>
                <a:srgbClr val="006633"/>
              </a:solidFill>
              <a:ln w="9525" cap="rnd">
                <a:noFill/>
                <a:round/>
                <a:headEnd/>
                <a:tailEnd/>
              </a:ln>
            </p:spPr>
            <p:txBody>
              <a:bodyPr/>
              <a:lstStyle/>
              <a:p>
                <a:endParaRPr lang="es-ES"/>
              </a:p>
            </p:txBody>
          </p:sp>
          <p:sp>
            <p:nvSpPr>
              <p:cNvPr id="727" name="Freeform 722"/>
              <p:cNvSpPr>
                <a:spLocks noChangeAspect="1"/>
              </p:cNvSpPr>
              <p:nvPr/>
            </p:nvSpPr>
            <p:spPr bwMode="auto">
              <a:xfrm>
                <a:off x="3395148" y="5504689"/>
                <a:ext cx="10317" cy="551753"/>
              </a:xfrm>
              <a:custGeom>
                <a:avLst/>
                <a:gdLst>
                  <a:gd name="T0" fmla="*/ 0 w 17"/>
                  <a:gd name="T1" fmla="*/ 949 h 950"/>
                  <a:gd name="T2" fmla="*/ 0 w 17"/>
                  <a:gd name="T3" fmla="*/ 0 h 950"/>
                  <a:gd name="T4" fmla="*/ 16 w 17"/>
                  <a:gd name="T5" fmla="*/ 0 h 950"/>
                  <a:gd name="T6" fmla="*/ 16 w 17"/>
                  <a:gd name="T7" fmla="*/ 944 h 950"/>
                  <a:gd name="T8" fmla="*/ 16 w 17"/>
                  <a:gd name="T9" fmla="*/ 944 h 950"/>
                  <a:gd name="T10" fmla="*/ 16 w 17"/>
                  <a:gd name="T11" fmla="*/ 945 h 950"/>
                  <a:gd name="T12" fmla="*/ 16 w 17"/>
                  <a:gd name="T13" fmla="*/ 945 h 950"/>
                  <a:gd name="T14" fmla="*/ 0 w 17"/>
                  <a:gd name="T15" fmla="*/ 945 h 950"/>
                  <a:gd name="T16" fmla="*/ 0 w 17"/>
                  <a:gd name="T17" fmla="*/ 947 h 950"/>
                  <a:gd name="T18" fmla="*/ 0 w 17"/>
                  <a:gd name="T19" fmla="*/ 947 h 950"/>
                  <a:gd name="T20" fmla="*/ 0 w 17"/>
                  <a:gd name="T21" fmla="*/ 949 h 950"/>
                  <a:gd name="T22" fmla="*/ 0 w 17"/>
                  <a:gd name="T23" fmla="*/ 949 h 9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50"/>
                  <a:gd name="T38" fmla="*/ 17 w 17"/>
                  <a:gd name="T39" fmla="*/ 950 h 9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50">
                    <a:moveTo>
                      <a:pt x="0" y="949"/>
                    </a:moveTo>
                    <a:lnTo>
                      <a:pt x="0" y="0"/>
                    </a:lnTo>
                    <a:lnTo>
                      <a:pt x="16" y="0"/>
                    </a:lnTo>
                    <a:lnTo>
                      <a:pt x="16" y="944"/>
                    </a:lnTo>
                    <a:lnTo>
                      <a:pt x="16" y="945"/>
                    </a:lnTo>
                    <a:lnTo>
                      <a:pt x="0" y="945"/>
                    </a:lnTo>
                    <a:lnTo>
                      <a:pt x="0" y="947"/>
                    </a:lnTo>
                    <a:lnTo>
                      <a:pt x="0" y="949"/>
                    </a:lnTo>
                  </a:path>
                </a:pathLst>
              </a:custGeom>
              <a:solidFill>
                <a:srgbClr val="006633"/>
              </a:solidFill>
              <a:ln w="9525" cap="rnd">
                <a:noFill/>
                <a:round/>
                <a:headEnd/>
                <a:tailEnd/>
              </a:ln>
            </p:spPr>
            <p:txBody>
              <a:bodyPr/>
              <a:lstStyle/>
              <a:p>
                <a:endParaRPr lang="es-ES"/>
              </a:p>
            </p:txBody>
          </p:sp>
          <p:sp>
            <p:nvSpPr>
              <p:cNvPr id="728" name="Freeform 723"/>
              <p:cNvSpPr>
                <a:spLocks noChangeAspect="1"/>
              </p:cNvSpPr>
              <p:nvPr/>
            </p:nvSpPr>
            <p:spPr bwMode="auto">
              <a:xfrm>
                <a:off x="3396362" y="5504689"/>
                <a:ext cx="10317" cy="548849"/>
              </a:xfrm>
              <a:custGeom>
                <a:avLst/>
                <a:gdLst>
                  <a:gd name="T0" fmla="*/ 0 w 17"/>
                  <a:gd name="T1" fmla="*/ 944 h 945"/>
                  <a:gd name="T2" fmla="*/ 0 w 17"/>
                  <a:gd name="T3" fmla="*/ 0 h 945"/>
                  <a:gd name="T4" fmla="*/ 16 w 17"/>
                  <a:gd name="T5" fmla="*/ 0 h 945"/>
                  <a:gd name="T6" fmla="*/ 16 w 17"/>
                  <a:gd name="T7" fmla="*/ 938 h 945"/>
                  <a:gd name="T8" fmla="*/ 16 w 17"/>
                  <a:gd name="T9" fmla="*/ 938 h 945"/>
                  <a:gd name="T10" fmla="*/ 16 w 17"/>
                  <a:gd name="T11" fmla="*/ 938 h 945"/>
                  <a:gd name="T12" fmla="*/ 8 w 17"/>
                  <a:gd name="T13" fmla="*/ 940 h 945"/>
                  <a:gd name="T14" fmla="*/ 8 w 17"/>
                  <a:gd name="T15" fmla="*/ 940 h 945"/>
                  <a:gd name="T16" fmla="*/ 8 w 17"/>
                  <a:gd name="T17" fmla="*/ 942 h 945"/>
                  <a:gd name="T18" fmla="*/ 8 w 17"/>
                  <a:gd name="T19" fmla="*/ 942 h 945"/>
                  <a:gd name="T20" fmla="*/ 0 w 17"/>
                  <a:gd name="T21" fmla="*/ 942 h 945"/>
                  <a:gd name="T22" fmla="*/ 0 w 17"/>
                  <a:gd name="T23" fmla="*/ 944 h 9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45"/>
                  <a:gd name="T38" fmla="*/ 17 w 17"/>
                  <a:gd name="T39" fmla="*/ 945 h 9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45">
                    <a:moveTo>
                      <a:pt x="0" y="944"/>
                    </a:moveTo>
                    <a:lnTo>
                      <a:pt x="0" y="0"/>
                    </a:lnTo>
                    <a:lnTo>
                      <a:pt x="16" y="0"/>
                    </a:lnTo>
                    <a:lnTo>
                      <a:pt x="16" y="938"/>
                    </a:lnTo>
                    <a:lnTo>
                      <a:pt x="8" y="940"/>
                    </a:lnTo>
                    <a:lnTo>
                      <a:pt x="8" y="942"/>
                    </a:lnTo>
                    <a:lnTo>
                      <a:pt x="0" y="942"/>
                    </a:lnTo>
                    <a:lnTo>
                      <a:pt x="0" y="944"/>
                    </a:lnTo>
                  </a:path>
                </a:pathLst>
              </a:custGeom>
              <a:solidFill>
                <a:srgbClr val="006633"/>
              </a:solidFill>
              <a:ln w="9525" cap="rnd">
                <a:noFill/>
                <a:round/>
                <a:headEnd/>
                <a:tailEnd/>
              </a:ln>
            </p:spPr>
            <p:txBody>
              <a:bodyPr/>
              <a:lstStyle/>
              <a:p>
                <a:endParaRPr lang="es-ES"/>
              </a:p>
            </p:txBody>
          </p:sp>
          <p:sp>
            <p:nvSpPr>
              <p:cNvPr id="729" name="Freeform 724"/>
              <p:cNvSpPr>
                <a:spLocks noChangeAspect="1"/>
              </p:cNvSpPr>
              <p:nvPr/>
            </p:nvSpPr>
            <p:spPr bwMode="auto">
              <a:xfrm>
                <a:off x="3398789" y="5504689"/>
                <a:ext cx="10317" cy="545364"/>
              </a:xfrm>
              <a:custGeom>
                <a:avLst/>
                <a:gdLst>
                  <a:gd name="T0" fmla="*/ 0 w 17"/>
                  <a:gd name="T1" fmla="*/ 938 h 939"/>
                  <a:gd name="T2" fmla="*/ 0 w 17"/>
                  <a:gd name="T3" fmla="*/ 0 h 939"/>
                  <a:gd name="T4" fmla="*/ 16 w 17"/>
                  <a:gd name="T5" fmla="*/ 0 h 939"/>
                  <a:gd name="T6" fmla="*/ 16 w 17"/>
                  <a:gd name="T7" fmla="*/ 930 h 939"/>
                  <a:gd name="T8" fmla="*/ 8 w 17"/>
                  <a:gd name="T9" fmla="*/ 932 h 939"/>
                  <a:gd name="T10" fmla="*/ 8 w 17"/>
                  <a:gd name="T11" fmla="*/ 932 h 939"/>
                  <a:gd name="T12" fmla="*/ 8 w 17"/>
                  <a:gd name="T13" fmla="*/ 934 h 939"/>
                  <a:gd name="T14" fmla="*/ 8 w 17"/>
                  <a:gd name="T15" fmla="*/ 934 h 939"/>
                  <a:gd name="T16" fmla="*/ 8 w 17"/>
                  <a:gd name="T17" fmla="*/ 934 h 939"/>
                  <a:gd name="T18" fmla="*/ 0 w 17"/>
                  <a:gd name="T19" fmla="*/ 936 h 939"/>
                  <a:gd name="T20" fmla="*/ 0 w 17"/>
                  <a:gd name="T21" fmla="*/ 936 h 939"/>
                  <a:gd name="T22" fmla="*/ 0 w 17"/>
                  <a:gd name="T23" fmla="*/ 938 h 9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39"/>
                  <a:gd name="T38" fmla="*/ 17 w 17"/>
                  <a:gd name="T39" fmla="*/ 939 h 9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39">
                    <a:moveTo>
                      <a:pt x="0" y="938"/>
                    </a:moveTo>
                    <a:lnTo>
                      <a:pt x="0" y="0"/>
                    </a:lnTo>
                    <a:lnTo>
                      <a:pt x="16" y="0"/>
                    </a:lnTo>
                    <a:lnTo>
                      <a:pt x="16" y="930"/>
                    </a:lnTo>
                    <a:lnTo>
                      <a:pt x="8" y="932"/>
                    </a:lnTo>
                    <a:lnTo>
                      <a:pt x="8" y="934"/>
                    </a:lnTo>
                    <a:lnTo>
                      <a:pt x="0" y="936"/>
                    </a:lnTo>
                    <a:lnTo>
                      <a:pt x="0" y="938"/>
                    </a:lnTo>
                  </a:path>
                </a:pathLst>
              </a:custGeom>
              <a:solidFill>
                <a:srgbClr val="006633"/>
              </a:solidFill>
              <a:ln w="9525" cap="rnd">
                <a:noFill/>
                <a:round/>
                <a:headEnd/>
                <a:tailEnd/>
              </a:ln>
            </p:spPr>
            <p:txBody>
              <a:bodyPr/>
              <a:lstStyle/>
              <a:p>
                <a:endParaRPr lang="es-ES"/>
              </a:p>
            </p:txBody>
          </p:sp>
          <p:sp>
            <p:nvSpPr>
              <p:cNvPr id="730" name="Freeform 725"/>
              <p:cNvSpPr>
                <a:spLocks noChangeAspect="1"/>
              </p:cNvSpPr>
              <p:nvPr/>
            </p:nvSpPr>
            <p:spPr bwMode="auto">
              <a:xfrm>
                <a:off x="3401217" y="5504689"/>
                <a:ext cx="10317" cy="540718"/>
              </a:xfrm>
              <a:custGeom>
                <a:avLst/>
                <a:gdLst>
                  <a:gd name="T0" fmla="*/ 0 w 17"/>
                  <a:gd name="T1" fmla="*/ 930 h 931"/>
                  <a:gd name="T2" fmla="*/ 0 w 17"/>
                  <a:gd name="T3" fmla="*/ 0 h 931"/>
                  <a:gd name="T4" fmla="*/ 16 w 17"/>
                  <a:gd name="T5" fmla="*/ 0 h 931"/>
                  <a:gd name="T6" fmla="*/ 16 w 17"/>
                  <a:gd name="T7" fmla="*/ 924 h 931"/>
                  <a:gd name="T8" fmla="*/ 16 w 17"/>
                  <a:gd name="T9" fmla="*/ 924 h 931"/>
                  <a:gd name="T10" fmla="*/ 16 w 17"/>
                  <a:gd name="T11" fmla="*/ 926 h 931"/>
                  <a:gd name="T12" fmla="*/ 16 w 17"/>
                  <a:gd name="T13" fmla="*/ 926 h 931"/>
                  <a:gd name="T14" fmla="*/ 16 w 17"/>
                  <a:gd name="T15" fmla="*/ 928 h 931"/>
                  <a:gd name="T16" fmla="*/ 0 w 17"/>
                  <a:gd name="T17" fmla="*/ 928 h 931"/>
                  <a:gd name="T18" fmla="*/ 0 w 17"/>
                  <a:gd name="T19" fmla="*/ 930 h 931"/>
                  <a:gd name="T20" fmla="*/ 0 w 17"/>
                  <a:gd name="T21" fmla="*/ 930 h 931"/>
                  <a:gd name="T22" fmla="*/ 0 w 17"/>
                  <a:gd name="T23" fmla="*/ 930 h 9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31"/>
                  <a:gd name="T38" fmla="*/ 17 w 17"/>
                  <a:gd name="T39" fmla="*/ 931 h 9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31">
                    <a:moveTo>
                      <a:pt x="0" y="930"/>
                    </a:moveTo>
                    <a:lnTo>
                      <a:pt x="0" y="0"/>
                    </a:lnTo>
                    <a:lnTo>
                      <a:pt x="16" y="0"/>
                    </a:lnTo>
                    <a:lnTo>
                      <a:pt x="16" y="924"/>
                    </a:lnTo>
                    <a:lnTo>
                      <a:pt x="16" y="926"/>
                    </a:lnTo>
                    <a:lnTo>
                      <a:pt x="16" y="928"/>
                    </a:lnTo>
                    <a:lnTo>
                      <a:pt x="0" y="928"/>
                    </a:lnTo>
                    <a:lnTo>
                      <a:pt x="0" y="930"/>
                    </a:lnTo>
                  </a:path>
                </a:pathLst>
              </a:custGeom>
              <a:solidFill>
                <a:srgbClr val="006633"/>
              </a:solidFill>
              <a:ln w="9525" cap="rnd">
                <a:noFill/>
                <a:round/>
                <a:headEnd/>
                <a:tailEnd/>
              </a:ln>
            </p:spPr>
            <p:txBody>
              <a:bodyPr/>
              <a:lstStyle/>
              <a:p>
                <a:endParaRPr lang="es-ES"/>
              </a:p>
            </p:txBody>
          </p:sp>
          <p:sp>
            <p:nvSpPr>
              <p:cNvPr id="731" name="Freeform 726"/>
              <p:cNvSpPr>
                <a:spLocks noChangeAspect="1"/>
              </p:cNvSpPr>
              <p:nvPr/>
            </p:nvSpPr>
            <p:spPr bwMode="auto">
              <a:xfrm>
                <a:off x="3401824" y="5504689"/>
                <a:ext cx="10317" cy="537233"/>
              </a:xfrm>
              <a:custGeom>
                <a:avLst/>
                <a:gdLst>
                  <a:gd name="T0" fmla="*/ 0 w 17"/>
                  <a:gd name="T1" fmla="*/ 924 h 925"/>
                  <a:gd name="T2" fmla="*/ 0 w 17"/>
                  <a:gd name="T3" fmla="*/ 0 h 925"/>
                  <a:gd name="T4" fmla="*/ 16 w 17"/>
                  <a:gd name="T5" fmla="*/ 0 h 925"/>
                  <a:gd name="T6" fmla="*/ 16 w 17"/>
                  <a:gd name="T7" fmla="*/ 917 h 925"/>
                  <a:gd name="T8" fmla="*/ 16 w 17"/>
                  <a:gd name="T9" fmla="*/ 919 h 925"/>
                  <a:gd name="T10" fmla="*/ 16 w 17"/>
                  <a:gd name="T11" fmla="*/ 919 h 925"/>
                  <a:gd name="T12" fmla="*/ 8 w 17"/>
                  <a:gd name="T13" fmla="*/ 921 h 925"/>
                  <a:gd name="T14" fmla="*/ 8 w 17"/>
                  <a:gd name="T15" fmla="*/ 921 h 925"/>
                  <a:gd name="T16" fmla="*/ 8 w 17"/>
                  <a:gd name="T17" fmla="*/ 922 h 925"/>
                  <a:gd name="T18" fmla="*/ 8 w 17"/>
                  <a:gd name="T19" fmla="*/ 922 h 925"/>
                  <a:gd name="T20" fmla="*/ 8 w 17"/>
                  <a:gd name="T21" fmla="*/ 924 h 925"/>
                  <a:gd name="T22" fmla="*/ 0 w 17"/>
                  <a:gd name="T23" fmla="*/ 924 h 9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25"/>
                  <a:gd name="T38" fmla="*/ 17 w 17"/>
                  <a:gd name="T39" fmla="*/ 925 h 9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25">
                    <a:moveTo>
                      <a:pt x="0" y="924"/>
                    </a:moveTo>
                    <a:lnTo>
                      <a:pt x="0" y="0"/>
                    </a:lnTo>
                    <a:lnTo>
                      <a:pt x="16" y="0"/>
                    </a:lnTo>
                    <a:lnTo>
                      <a:pt x="16" y="917"/>
                    </a:lnTo>
                    <a:lnTo>
                      <a:pt x="16" y="919"/>
                    </a:lnTo>
                    <a:lnTo>
                      <a:pt x="8" y="921"/>
                    </a:lnTo>
                    <a:lnTo>
                      <a:pt x="8" y="922"/>
                    </a:lnTo>
                    <a:lnTo>
                      <a:pt x="8" y="924"/>
                    </a:lnTo>
                    <a:lnTo>
                      <a:pt x="0" y="924"/>
                    </a:lnTo>
                  </a:path>
                </a:pathLst>
              </a:custGeom>
              <a:solidFill>
                <a:srgbClr val="006633"/>
              </a:solidFill>
              <a:ln w="9525" cap="rnd">
                <a:noFill/>
                <a:round/>
                <a:headEnd/>
                <a:tailEnd/>
              </a:ln>
            </p:spPr>
            <p:txBody>
              <a:bodyPr/>
              <a:lstStyle/>
              <a:p>
                <a:endParaRPr lang="es-ES"/>
              </a:p>
            </p:txBody>
          </p:sp>
          <p:sp>
            <p:nvSpPr>
              <p:cNvPr id="732" name="Freeform 727"/>
              <p:cNvSpPr>
                <a:spLocks noChangeAspect="1"/>
              </p:cNvSpPr>
              <p:nvPr/>
            </p:nvSpPr>
            <p:spPr bwMode="auto">
              <a:xfrm>
                <a:off x="3404251" y="5504689"/>
                <a:ext cx="10317" cy="533168"/>
              </a:xfrm>
              <a:custGeom>
                <a:avLst/>
                <a:gdLst>
                  <a:gd name="T0" fmla="*/ 0 w 17"/>
                  <a:gd name="T1" fmla="*/ 917 h 918"/>
                  <a:gd name="T2" fmla="*/ 0 w 17"/>
                  <a:gd name="T3" fmla="*/ 0 h 918"/>
                  <a:gd name="T4" fmla="*/ 16 w 17"/>
                  <a:gd name="T5" fmla="*/ 0 h 918"/>
                  <a:gd name="T6" fmla="*/ 16 w 17"/>
                  <a:gd name="T7" fmla="*/ 911 h 918"/>
                  <a:gd name="T8" fmla="*/ 16 w 17"/>
                  <a:gd name="T9" fmla="*/ 911 h 918"/>
                  <a:gd name="T10" fmla="*/ 8 w 17"/>
                  <a:gd name="T11" fmla="*/ 913 h 918"/>
                  <a:gd name="T12" fmla="*/ 8 w 17"/>
                  <a:gd name="T13" fmla="*/ 913 h 918"/>
                  <a:gd name="T14" fmla="*/ 8 w 17"/>
                  <a:gd name="T15" fmla="*/ 915 h 918"/>
                  <a:gd name="T16" fmla="*/ 8 w 17"/>
                  <a:gd name="T17" fmla="*/ 915 h 918"/>
                  <a:gd name="T18" fmla="*/ 0 w 17"/>
                  <a:gd name="T19" fmla="*/ 917 h 918"/>
                  <a:gd name="T20" fmla="*/ 0 w 17"/>
                  <a:gd name="T21" fmla="*/ 917 h 918"/>
                  <a:gd name="T22" fmla="*/ 0 w 17"/>
                  <a:gd name="T23" fmla="*/ 917 h 9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18"/>
                  <a:gd name="T38" fmla="*/ 17 w 17"/>
                  <a:gd name="T39" fmla="*/ 918 h 9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18">
                    <a:moveTo>
                      <a:pt x="0" y="917"/>
                    </a:moveTo>
                    <a:lnTo>
                      <a:pt x="0" y="0"/>
                    </a:lnTo>
                    <a:lnTo>
                      <a:pt x="16" y="0"/>
                    </a:lnTo>
                    <a:lnTo>
                      <a:pt x="16" y="911"/>
                    </a:lnTo>
                    <a:lnTo>
                      <a:pt x="8" y="913"/>
                    </a:lnTo>
                    <a:lnTo>
                      <a:pt x="8" y="915"/>
                    </a:lnTo>
                    <a:lnTo>
                      <a:pt x="0" y="917"/>
                    </a:lnTo>
                  </a:path>
                </a:pathLst>
              </a:custGeom>
              <a:solidFill>
                <a:srgbClr val="006633"/>
              </a:solidFill>
              <a:ln w="9525" cap="rnd">
                <a:noFill/>
                <a:round/>
                <a:headEnd/>
                <a:tailEnd/>
              </a:ln>
            </p:spPr>
            <p:txBody>
              <a:bodyPr/>
              <a:lstStyle/>
              <a:p>
                <a:endParaRPr lang="es-ES"/>
              </a:p>
            </p:txBody>
          </p:sp>
          <p:sp>
            <p:nvSpPr>
              <p:cNvPr id="733" name="Freeform 728"/>
              <p:cNvSpPr>
                <a:spLocks noChangeAspect="1"/>
              </p:cNvSpPr>
              <p:nvPr/>
            </p:nvSpPr>
            <p:spPr bwMode="auto">
              <a:xfrm>
                <a:off x="3406679" y="5504689"/>
                <a:ext cx="10317" cy="529683"/>
              </a:xfrm>
              <a:custGeom>
                <a:avLst/>
                <a:gdLst>
                  <a:gd name="T0" fmla="*/ 0 w 17"/>
                  <a:gd name="T1" fmla="*/ 911 h 912"/>
                  <a:gd name="T2" fmla="*/ 0 w 17"/>
                  <a:gd name="T3" fmla="*/ 0 h 912"/>
                  <a:gd name="T4" fmla="*/ 16 w 17"/>
                  <a:gd name="T5" fmla="*/ 0 h 912"/>
                  <a:gd name="T6" fmla="*/ 16 w 17"/>
                  <a:gd name="T7" fmla="*/ 903 h 912"/>
                  <a:gd name="T8" fmla="*/ 16 w 17"/>
                  <a:gd name="T9" fmla="*/ 903 h 912"/>
                  <a:gd name="T10" fmla="*/ 16 w 17"/>
                  <a:gd name="T11" fmla="*/ 905 h 912"/>
                  <a:gd name="T12" fmla="*/ 16 w 17"/>
                  <a:gd name="T13" fmla="*/ 905 h 912"/>
                  <a:gd name="T14" fmla="*/ 16 w 17"/>
                  <a:gd name="T15" fmla="*/ 907 h 912"/>
                  <a:gd name="T16" fmla="*/ 0 w 17"/>
                  <a:gd name="T17" fmla="*/ 907 h 912"/>
                  <a:gd name="T18" fmla="*/ 0 w 17"/>
                  <a:gd name="T19" fmla="*/ 909 h 912"/>
                  <a:gd name="T20" fmla="*/ 0 w 17"/>
                  <a:gd name="T21" fmla="*/ 909 h 912"/>
                  <a:gd name="T22" fmla="*/ 0 w 17"/>
                  <a:gd name="T23" fmla="*/ 911 h 9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12"/>
                  <a:gd name="T38" fmla="*/ 17 w 17"/>
                  <a:gd name="T39" fmla="*/ 912 h 9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12">
                    <a:moveTo>
                      <a:pt x="0" y="911"/>
                    </a:moveTo>
                    <a:lnTo>
                      <a:pt x="0" y="0"/>
                    </a:lnTo>
                    <a:lnTo>
                      <a:pt x="16" y="0"/>
                    </a:lnTo>
                    <a:lnTo>
                      <a:pt x="16" y="903"/>
                    </a:lnTo>
                    <a:lnTo>
                      <a:pt x="16" y="905"/>
                    </a:lnTo>
                    <a:lnTo>
                      <a:pt x="16" y="907"/>
                    </a:lnTo>
                    <a:lnTo>
                      <a:pt x="0" y="907"/>
                    </a:lnTo>
                    <a:lnTo>
                      <a:pt x="0" y="909"/>
                    </a:lnTo>
                    <a:lnTo>
                      <a:pt x="0" y="911"/>
                    </a:lnTo>
                  </a:path>
                </a:pathLst>
              </a:custGeom>
              <a:solidFill>
                <a:srgbClr val="006633"/>
              </a:solidFill>
              <a:ln w="9525" cap="rnd">
                <a:noFill/>
                <a:round/>
                <a:headEnd/>
                <a:tailEnd/>
              </a:ln>
            </p:spPr>
            <p:txBody>
              <a:bodyPr/>
              <a:lstStyle/>
              <a:p>
                <a:endParaRPr lang="es-ES"/>
              </a:p>
            </p:txBody>
          </p:sp>
          <p:sp>
            <p:nvSpPr>
              <p:cNvPr id="734" name="Freeform 729"/>
              <p:cNvSpPr>
                <a:spLocks noChangeAspect="1"/>
              </p:cNvSpPr>
              <p:nvPr/>
            </p:nvSpPr>
            <p:spPr bwMode="auto">
              <a:xfrm>
                <a:off x="3407893" y="5504689"/>
                <a:ext cx="10317" cy="525036"/>
              </a:xfrm>
              <a:custGeom>
                <a:avLst/>
                <a:gdLst>
                  <a:gd name="T0" fmla="*/ 0 w 17"/>
                  <a:gd name="T1" fmla="*/ 903 h 904"/>
                  <a:gd name="T2" fmla="*/ 0 w 17"/>
                  <a:gd name="T3" fmla="*/ 0 h 904"/>
                  <a:gd name="T4" fmla="*/ 16 w 17"/>
                  <a:gd name="T5" fmla="*/ 0 h 904"/>
                  <a:gd name="T6" fmla="*/ 16 w 17"/>
                  <a:gd name="T7" fmla="*/ 896 h 904"/>
                  <a:gd name="T8" fmla="*/ 16 w 17"/>
                  <a:gd name="T9" fmla="*/ 898 h 904"/>
                  <a:gd name="T10" fmla="*/ 16 w 17"/>
                  <a:gd name="T11" fmla="*/ 898 h 904"/>
                  <a:gd name="T12" fmla="*/ 8 w 17"/>
                  <a:gd name="T13" fmla="*/ 900 h 904"/>
                  <a:gd name="T14" fmla="*/ 8 w 17"/>
                  <a:gd name="T15" fmla="*/ 900 h 904"/>
                  <a:gd name="T16" fmla="*/ 8 w 17"/>
                  <a:gd name="T17" fmla="*/ 901 h 904"/>
                  <a:gd name="T18" fmla="*/ 8 w 17"/>
                  <a:gd name="T19" fmla="*/ 901 h 904"/>
                  <a:gd name="T20" fmla="*/ 8 w 17"/>
                  <a:gd name="T21" fmla="*/ 903 h 904"/>
                  <a:gd name="T22" fmla="*/ 0 w 17"/>
                  <a:gd name="T23" fmla="*/ 903 h 9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904"/>
                  <a:gd name="T38" fmla="*/ 17 w 17"/>
                  <a:gd name="T39" fmla="*/ 904 h 9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904">
                    <a:moveTo>
                      <a:pt x="0" y="903"/>
                    </a:moveTo>
                    <a:lnTo>
                      <a:pt x="0" y="0"/>
                    </a:lnTo>
                    <a:lnTo>
                      <a:pt x="16" y="0"/>
                    </a:lnTo>
                    <a:lnTo>
                      <a:pt x="16" y="896"/>
                    </a:lnTo>
                    <a:lnTo>
                      <a:pt x="16" y="898"/>
                    </a:lnTo>
                    <a:lnTo>
                      <a:pt x="8" y="900"/>
                    </a:lnTo>
                    <a:lnTo>
                      <a:pt x="8" y="901"/>
                    </a:lnTo>
                    <a:lnTo>
                      <a:pt x="8" y="903"/>
                    </a:lnTo>
                    <a:lnTo>
                      <a:pt x="0" y="903"/>
                    </a:lnTo>
                  </a:path>
                </a:pathLst>
              </a:custGeom>
              <a:solidFill>
                <a:srgbClr val="006633"/>
              </a:solidFill>
              <a:ln w="9525" cap="rnd">
                <a:noFill/>
                <a:round/>
                <a:headEnd/>
                <a:tailEnd/>
              </a:ln>
            </p:spPr>
            <p:txBody>
              <a:bodyPr/>
              <a:lstStyle/>
              <a:p>
                <a:endParaRPr lang="es-ES"/>
              </a:p>
            </p:txBody>
          </p:sp>
          <p:sp>
            <p:nvSpPr>
              <p:cNvPr id="735" name="Freeform 730"/>
              <p:cNvSpPr>
                <a:spLocks noChangeAspect="1"/>
              </p:cNvSpPr>
              <p:nvPr/>
            </p:nvSpPr>
            <p:spPr bwMode="auto">
              <a:xfrm>
                <a:off x="3410320" y="5504689"/>
                <a:ext cx="10317" cy="520971"/>
              </a:xfrm>
              <a:custGeom>
                <a:avLst/>
                <a:gdLst>
                  <a:gd name="T0" fmla="*/ 0 w 17"/>
                  <a:gd name="T1" fmla="*/ 896 h 897"/>
                  <a:gd name="T2" fmla="*/ 0 w 17"/>
                  <a:gd name="T3" fmla="*/ 0 h 897"/>
                  <a:gd name="T4" fmla="*/ 16 w 17"/>
                  <a:gd name="T5" fmla="*/ 0 h 897"/>
                  <a:gd name="T6" fmla="*/ 16 w 17"/>
                  <a:gd name="T7" fmla="*/ 888 h 897"/>
                  <a:gd name="T8" fmla="*/ 16 w 17"/>
                  <a:gd name="T9" fmla="*/ 888 h 897"/>
                  <a:gd name="T10" fmla="*/ 8 w 17"/>
                  <a:gd name="T11" fmla="*/ 890 h 897"/>
                  <a:gd name="T12" fmla="*/ 8 w 17"/>
                  <a:gd name="T13" fmla="*/ 892 h 897"/>
                  <a:gd name="T14" fmla="*/ 8 w 17"/>
                  <a:gd name="T15" fmla="*/ 892 h 897"/>
                  <a:gd name="T16" fmla="*/ 8 w 17"/>
                  <a:gd name="T17" fmla="*/ 894 h 897"/>
                  <a:gd name="T18" fmla="*/ 8 w 17"/>
                  <a:gd name="T19" fmla="*/ 894 h 897"/>
                  <a:gd name="T20" fmla="*/ 0 w 17"/>
                  <a:gd name="T21" fmla="*/ 896 h 897"/>
                  <a:gd name="T22" fmla="*/ 0 w 17"/>
                  <a:gd name="T23" fmla="*/ 896 h 8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97"/>
                  <a:gd name="T38" fmla="*/ 17 w 17"/>
                  <a:gd name="T39" fmla="*/ 897 h 8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97">
                    <a:moveTo>
                      <a:pt x="0" y="896"/>
                    </a:moveTo>
                    <a:lnTo>
                      <a:pt x="0" y="0"/>
                    </a:lnTo>
                    <a:lnTo>
                      <a:pt x="16" y="0"/>
                    </a:lnTo>
                    <a:lnTo>
                      <a:pt x="16" y="888"/>
                    </a:lnTo>
                    <a:lnTo>
                      <a:pt x="8" y="890"/>
                    </a:lnTo>
                    <a:lnTo>
                      <a:pt x="8" y="892"/>
                    </a:lnTo>
                    <a:lnTo>
                      <a:pt x="8" y="894"/>
                    </a:lnTo>
                    <a:lnTo>
                      <a:pt x="0" y="896"/>
                    </a:lnTo>
                  </a:path>
                </a:pathLst>
              </a:custGeom>
              <a:solidFill>
                <a:srgbClr val="006633"/>
              </a:solidFill>
              <a:ln w="9525" cap="rnd">
                <a:noFill/>
                <a:round/>
                <a:headEnd/>
                <a:tailEnd/>
              </a:ln>
            </p:spPr>
            <p:txBody>
              <a:bodyPr/>
              <a:lstStyle/>
              <a:p>
                <a:endParaRPr lang="es-ES"/>
              </a:p>
            </p:txBody>
          </p:sp>
          <p:sp>
            <p:nvSpPr>
              <p:cNvPr id="736" name="Freeform 731"/>
              <p:cNvSpPr>
                <a:spLocks noChangeAspect="1"/>
              </p:cNvSpPr>
              <p:nvPr/>
            </p:nvSpPr>
            <p:spPr bwMode="auto">
              <a:xfrm>
                <a:off x="3412748" y="5504689"/>
                <a:ext cx="10317" cy="516325"/>
              </a:xfrm>
              <a:custGeom>
                <a:avLst/>
                <a:gdLst>
                  <a:gd name="T0" fmla="*/ 0 w 17"/>
                  <a:gd name="T1" fmla="*/ 888 h 889"/>
                  <a:gd name="T2" fmla="*/ 0 w 17"/>
                  <a:gd name="T3" fmla="*/ 0 h 889"/>
                  <a:gd name="T4" fmla="*/ 16 w 17"/>
                  <a:gd name="T5" fmla="*/ 0 h 889"/>
                  <a:gd name="T6" fmla="*/ 16 w 17"/>
                  <a:gd name="T7" fmla="*/ 880 h 889"/>
                  <a:gd name="T8" fmla="*/ 10 w 17"/>
                  <a:gd name="T9" fmla="*/ 880 h 889"/>
                  <a:gd name="T10" fmla="*/ 10 w 17"/>
                  <a:gd name="T11" fmla="*/ 880 h 889"/>
                  <a:gd name="T12" fmla="*/ 10 w 17"/>
                  <a:gd name="T13" fmla="*/ 880 h 889"/>
                  <a:gd name="T14" fmla="*/ 10 w 17"/>
                  <a:gd name="T15" fmla="*/ 882 h 889"/>
                  <a:gd name="T16" fmla="*/ 10 w 17"/>
                  <a:gd name="T17" fmla="*/ 882 h 889"/>
                  <a:gd name="T18" fmla="*/ 10 w 17"/>
                  <a:gd name="T19" fmla="*/ 882 h 889"/>
                  <a:gd name="T20" fmla="*/ 10 w 17"/>
                  <a:gd name="T21" fmla="*/ 882 h 889"/>
                  <a:gd name="T22" fmla="*/ 10 w 17"/>
                  <a:gd name="T23" fmla="*/ 884 h 889"/>
                  <a:gd name="T24" fmla="*/ 10 w 17"/>
                  <a:gd name="T25" fmla="*/ 884 h 889"/>
                  <a:gd name="T26" fmla="*/ 10 w 17"/>
                  <a:gd name="T27" fmla="*/ 884 h 889"/>
                  <a:gd name="T28" fmla="*/ 0 w 17"/>
                  <a:gd name="T29" fmla="*/ 884 h 889"/>
                  <a:gd name="T30" fmla="*/ 0 w 17"/>
                  <a:gd name="T31" fmla="*/ 886 h 889"/>
                  <a:gd name="T32" fmla="*/ 0 w 17"/>
                  <a:gd name="T33" fmla="*/ 886 h 889"/>
                  <a:gd name="T34" fmla="*/ 0 w 17"/>
                  <a:gd name="T35" fmla="*/ 886 h 889"/>
                  <a:gd name="T36" fmla="*/ 0 w 17"/>
                  <a:gd name="T37" fmla="*/ 888 h 889"/>
                  <a:gd name="T38" fmla="*/ 0 w 17"/>
                  <a:gd name="T39" fmla="*/ 888 h 8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889"/>
                  <a:gd name="T62" fmla="*/ 17 w 17"/>
                  <a:gd name="T63" fmla="*/ 889 h 8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889">
                    <a:moveTo>
                      <a:pt x="0" y="888"/>
                    </a:moveTo>
                    <a:lnTo>
                      <a:pt x="0" y="0"/>
                    </a:lnTo>
                    <a:lnTo>
                      <a:pt x="16" y="0"/>
                    </a:lnTo>
                    <a:lnTo>
                      <a:pt x="16" y="880"/>
                    </a:lnTo>
                    <a:lnTo>
                      <a:pt x="10" y="880"/>
                    </a:lnTo>
                    <a:lnTo>
                      <a:pt x="10" y="882"/>
                    </a:lnTo>
                    <a:lnTo>
                      <a:pt x="10" y="884"/>
                    </a:lnTo>
                    <a:lnTo>
                      <a:pt x="0" y="884"/>
                    </a:lnTo>
                    <a:lnTo>
                      <a:pt x="0" y="886"/>
                    </a:lnTo>
                    <a:lnTo>
                      <a:pt x="0" y="888"/>
                    </a:lnTo>
                  </a:path>
                </a:pathLst>
              </a:custGeom>
              <a:solidFill>
                <a:srgbClr val="006633"/>
              </a:solidFill>
              <a:ln w="9525" cap="rnd">
                <a:noFill/>
                <a:round/>
                <a:headEnd/>
                <a:tailEnd/>
              </a:ln>
            </p:spPr>
            <p:txBody>
              <a:bodyPr/>
              <a:lstStyle/>
              <a:p>
                <a:endParaRPr lang="es-ES"/>
              </a:p>
            </p:txBody>
          </p:sp>
          <p:sp>
            <p:nvSpPr>
              <p:cNvPr id="737" name="Freeform 732"/>
              <p:cNvSpPr>
                <a:spLocks noChangeAspect="1"/>
              </p:cNvSpPr>
              <p:nvPr/>
            </p:nvSpPr>
            <p:spPr bwMode="auto">
              <a:xfrm>
                <a:off x="3414568" y="5504689"/>
                <a:ext cx="10317" cy="511678"/>
              </a:xfrm>
              <a:custGeom>
                <a:avLst/>
                <a:gdLst>
                  <a:gd name="T0" fmla="*/ 0 w 17"/>
                  <a:gd name="T1" fmla="*/ 880 h 881"/>
                  <a:gd name="T2" fmla="*/ 0 w 17"/>
                  <a:gd name="T3" fmla="*/ 0 h 881"/>
                  <a:gd name="T4" fmla="*/ 16 w 17"/>
                  <a:gd name="T5" fmla="*/ 0 h 881"/>
                  <a:gd name="T6" fmla="*/ 16 w 17"/>
                  <a:gd name="T7" fmla="*/ 871 h 881"/>
                  <a:gd name="T8" fmla="*/ 16 w 17"/>
                  <a:gd name="T9" fmla="*/ 873 h 881"/>
                  <a:gd name="T10" fmla="*/ 16 w 17"/>
                  <a:gd name="T11" fmla="*/ 873 h 881"/>
                  <a:gd name="T12" fmla="*/ 16 w 17"/>
                  <a:gd name="T13" fmla="*/ 875 h 881"/>
                  <a:gd name="T14" fmla="*/ 0 w 17"/>
                  <a:gd name="T15" fmla="*/ 875 h 881"/>
                  <a:gd name="T16" fmla="*/ 0 w 17"/>
                  <a:gd name="T17" fmla="*/ 877 h 881"/>
                  <a:gd name="T18" fmla="*/ 0 w 17"/>
                  <a:gd name="T19" fmla="*/ 878 h 881"/>
                  <a:gd name="T20" fmla="*/ 0 w 17"/>
                  <a:gd name="T21" fmla="*/ 878 h 881"/>
                  <a:gd name="T22" fmla="*/ 0 w 17"/>
                  <a:gd name="T23" fmla="*/ 880 h 8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81"/>
                  <a:gd name="T38" fmla="*/ 17 w 17"/>
                  <a:gd name="T39" fmla="*/ 881 h 8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81">
                    <a:moveTo>
                      <a:pt x="0" y="880"/>
                    </a:moveTo>
                    <a:lnTo>
                      <a:pt x="0" y="0"/>
                    </a:lnTo>
                    <a:lnTo>
                      <a:pt x="16" y="0"/>
                    </a:lnTo>
                    <a:lnTo>
                      <a:pt x="16" y="871"/>
                    </a:lnTo>
                    <a:lnTo>
                      <a:pt x="16" y="873"/>
                    </a:lnTo>
                    <a:lnTo>
                      <a:pt x="16" y="875"/>
                    </a:lnTo>
                    <a:lnTo>
                      <a:pt x="0" y="875"/>
                    </a:lnTo>
                    <a:lnTo>
                      <a:pt x="0" y="877"/>
                    </a:lnTo>
                    <a:lnTo>
                      <a:pt x="0" y="878"/>
                    </a:lnTo>
                    <a:lnTo>
                      <a:pt x="0" y="880"/>
                    </a:lnTo>
                  </a:path>
                </a:pathLst>
              </a:custGeom>
              <a:solidFill>
                <a:srgbClr val="006633"/>
              </a:solidFill>
              <a:ln w="9525" cap="rnd">
                <a:noFill/>
                <a:round/>
                <a:headEnd/>
                <a:tailEnd/>
              </a:ln>
            </p:spPr>
            <p:txBody>
              <a:bodyPr/>
              <a:lstStyle/>
              <a:p>
                <a:endParaRPr lang="es-ES"/>
              </a:p>
            </p:txBody>
          </p:sp>
          <p:sp>
            <p:nvSpPr>
              <p:cNvPr id="738" name="Freeform 733"/>
              <p:cNvSpPr>
                <a:spLocks noChangeAspect="1"/>
              </p:cNvSpPr>
              <p:nvPr/>
            </p:nvSpPr>
            <p:spPr bwMode="auto">
              <a:xfrm>
                <a:off x="3415782" y="5504689"/>
                <a:ext cx="10317" cy="506451"/>
              </a:xfrm>
              <a:custGeom>
                <a:avLst/>
                <a:gdLst>
                  <a:gd name="T0" fmla="*/ 0 w 17"/>
                  <a:gd name="T1" fmla="*/ 871 h 872"/>
                  <a:gd name="T2" fmla="*/ 0 w 17"/>
                  <a:gd name="T3" fmla="*/ 0 h 872"/>
                  <a:gd name="T4" fmla="*/ 16 w 17"/>
                  <a:gd name="T5" fmla="*/ 0 h 872"/>
                  <a:gd name="T6" fmla="*/ 16 w 17"/>
                  <a:gd name="T7" fmla="*/ 861 h 872"/>
                  <a:gd name="T8" fmla="*/ 16 w 17"/>
                  <a:gd name="T9" fmla="*/ 863 h 872"/>
                  <a:gd name="T10" fmla="*/ 8 w 17"/>
                  <a:gd name="T11" fmla="*/ 865 h 872"/>
                  <a:gd name="T12" fmla="*/ 8 w 17"/>
                  <a:gd name="T13" fmla="*/ 865 h 872"/>
                  <a:gd name="T14" fmla="*/ 8 w 17"/>
                  <a:gd name="T15" fmla="*/ 867 h 872"/>
                  <a:gd name="T16" fmla="*/ 8 w 17"/>
                  <a:gd name="T17" fmla="*/ 867 h 872"/>
                  <a:gd name="T18" fmla="*/ 8 w 17"/>
                  <a:gd name="T19" fmla="*/ 869 h 872"/>
                  <a:gd name="T20" fmla="*/ 0 w 17"/>
                  <a:gd name="T21" fmla="*/ 871 h 872"/>
                  <a:gd name="T22" fmla="*/ 0 w 17"/>
                  <a:gd name="T23" fmla="*/ 871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72"/>
                  <a:gd name="T38" fmla="*/ 17 w 17"/>
                  <a:gd name="T39" fmla="*/ 872 h 8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72">
                    <a:moveTo>
                      <a:pt x="0" y="871"/>
                    </a:moveTo>
                    <a:lnTo>
                      <a:pt x="0" y="0"/>
                    </a:lnTo>
                    <a:lnTo>
                      <a:pt x="16" y="0"/>
                    </a:lnTo>
                    <a:lnTo>
                      <a:pt x="16" y="861"/>
                    </a:lnTo>
                    <a:lnTo>
                      <a:pt x="16" y="863"/>
                    </a:lnTo>
                    <a:lnTo>
                      <a:pt x="8" y="865"/>
                    </a:lnTo>
                    <a:lnTo>
                      <a:pt x="8" y="867"/>
                    </a:lnTo>
                    <a:lnTo>
                      <a:pt x="8" y="869"/>
                    </a:lnTo>
                    <a:lnTo>
                      <a:pt x="0" y="871"/>
                    </a:lnTo>
                  </a:path>
                </a:pathLst>
              </a:custGeom>
              <a:solidFill>
                <a:srgbClr val="006633"/>
              </a:solidFill>
              <a:ln w="9525" cap="rnd">
                <a:noFill/>
                <a:round/>
                <a:headEnd/>
                <a:tailEnd/>
              </a:ln>
            </p:spPr>
            <p:txBody>
              <a:bodyPr/>
              <a:lstStyle/>
              <a:p>
                <a:endParaRPr lang="es-ES"/>
              </a:p>
            </p:txBody>
          </p:sp>
          <p:sp>
            <p:nvSpPr>
              <p:cNvPr id="739" name="Freeform 734"/>
              <p:cNvSpPr>
                <a:spLocks noChangeAspect="1"/>
              </p:cNvSpPr>
              <p:nvPr/>
            </p:nvSpPr>
            <p:spPr bwMode="auto">
              <a:xfrm>
                <a:off x="3418210" y="5504689"/>
                <a:ext cx="10317" cy="500643"/>
              </a:xfrm>
              <a:custGeom>
                <a:avLst/>
                <a:gdLst>
                  <a:gd name="T0" fmla="*/ 0 w 17"/>
                  <a:gd name="T1" fmla="*/ 861 h 862"/>
                  <a:gd name="T2" fmla="*/ 0 w 17"/>
                  <a:gd name="T3" fmla="*/ 0 h 862"/>
                  <a:gd name="T4" fmla="*/ 16 w 17"/>
                  <a:gd name="T5" fmla="*/ 0 h 862"/>
                  <a:gd name="T6" fmla="*/ 16 w 17"/>
                  <a:gd name="T7" fmla="*/ 854 h 862"/>
                  <a:gd name="T8" fmla="*/ 8 w 17"/>
                  <a:gd name="T9" fmla="*/ 854 h 862"/>
                  <a:gd name="T10" fmla="*/ 8 w 17"/>
                  <a:gd name="T11" fmla="*/ 856 h 862"/>
                  <a:gd name="T12" fmla="*/ 8 w 17"/>
                  <a:gd name="T13" fmla="*/ 856 h 862"/>
                  <a:gd name="T14" fmla="*/ 8 w 17"/>
                  <a:gd name="T15" fmla="*/ 857 h 862"/>
                  <a:gd name="T16" fmla="*/ 8 w 17"/>
                  <a:gd name="T17" fmla="*/ 859 h 862"/>
                  <a:gd name="T18" fmla="*/ 0 w 17"/>
                  <a:gd name="T19" fmla="*/ 859 h 862"/>
                  <a:gd name="T20" fmla="*/ 0 w 17"/>
                  <a:gd name="T21" fmla="*/ 861 h 862"/>
                  <a:gd name="T22" fmla="*/ 0 w 17"/>
                  <a:gd name="T23" fmla="*/ 861 h 8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62"/>
                  <a:gd name="T38" fmla="*/ 17 w 17"/>
                  <a:gd name="T39" fmla="*/ 862 h 8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62">
                    <a:moveTo>
                      <a:pt x="0" y="861"/>
                    </a:moveTo>
                    <a:lnTo>
                      <a:pt x="0" y="0"/>
                    </a:lnTo>
                    <a:lnTo>
                      <a:pt x="16" y="0"/>
                    </a:lnTo>
                    <a:lnTo>
                      <a:pt x="16" y="854"/>
                    </a:lnTo>
                    <a:lnTo>
                      <a:pt x="8" y="854"/>
                    </a:lnTo>
                    <a:lnTo>
                      <a:pt x="8" y="856"/>
                    </a:lnTo>
                    <a:lnTo>
                      <a:pt x="8" y="857"/>
                    </a:lnTo>
                    <a:lnTo>
                      <a:pt x="8" y="859"/>
                    </a:lnTo>
                    <a:lnTo>
                      <a:pt x="0" y="859"/>
                    </a:lnTo>
                    <a:lnTo>
                      <a:pt x="0" y="861"/>
                    </a:lnTo>
                  </a:path>
                </a:pathLst>
              </a:custGeom>
              <a:solidFill>
                <a:srgbClr val="006633"/>
              </a:solidFill>
              <a:ln w="9525" cap="rnd">
                <a:noFill/>
                <a:round/>
                <a:headEnd/>
                <a:tailEnd/>
              </a:ln>
            </p:spPr>
            <p:txBody>
              <a:bodyPr/>
              <a:lstStyle/>
              <a:p>
                <a:endParaRPr lang="es-ES"/>
              </a:p>
            </p:txBody>
          </p:sp>
          <p:sp>
            <p:nvSpPr>
              <p:cNvPr id="740" name="Freeform 735"/>
              <p:cNvSpPr>
                <a:spLocks noChangeAspect="1"/>
              </p:cNvSpPr>
              <p:nvPr/>
            </p:nvSpPr>
            <p:spPr bwMode="auto">
              <a:xfrm>
                <a:off x="3420637" y="5504689"/>
                <a:ext cx="10317" cy="496578"/>
              </a:xfrm>
              <a:custGeom>
                <a:avLst/>
                <a:gdLst>
                  <a:gd name="T0" fmla="*/ 0 w 17"/>
                  <a:gd name="T1" fmla="*/ 854 h 855"/>
                  <a:gd name="T2" fmla="*/ 0 w 17"/>
                  <a:gd name="T3" fmla="*/ 0 h 855"/>
                  <a:gd name="T4" fmla="*/ 16 w 17"/>
                  <a:gd name="T5" fmla="*/ 0 h 855"/>
                  <a:gd name="T6" fmla="*/ 16 w 17"/>
                  <a:gd name="T7" fmla="*/ 842 h 855"/>
                  <a:gd name="T8" fmla="*/ 16 w 17"/>
                  <a:gd name="T9" fmla="*/ 844 h 855"/>
                  <a:gd name="T10" fmla="*/ 16 w 17"/>
                  <a:gd name="T11" fmla="*/ 846 h 855"/>
                  <a:gd name="T12" fmla="*/ 16 w 17"/>
                  <a:gd name="T13" fmla="*/ 846 h 855"/>
                  <a:gd name="T14" fmla="*/ 0 w 17"/>
                  <a:gd name="T15" fmla="*/ 848 h 855"/>
                  <a:gd name="T16" fmla="*/ 0 w 17"/>
                  <a:gd name="T17" fmla="*/ 850 h 855"/>
                  <a:gd name="T18" fmla="*/ 0 w 17"/>
                  <a:gd name="T19" fmla="*/ 850 h 855"/>
                  <a:gd name="T20" fmla="*/ 0 w 17"/>
                  <a:gd name="T21" fmla="*/ 852 h 855"/>
                  <a:gd name="T22" fmla="*/ 0 w 17"/>
                  <a:gd name="T23" fmla="*/ 854 h 8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55"/>
                  <a:gd name="T38" fmla="*/ 17 w 17"/>
                  <a:gd name="T39" fmla="*/ 855 h 8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55">
                    <a:moveTo>
                      <a:pt x="0" y="854"/>
                    </a:moveTo>
                    <a:lnTo>
                      <a:pt x="0" y="0"/>
                    </a:lnTo>
                    <a:lnTo>
                      <a:pt x="16" y="0"/>
                    </a:lnTo>
                    <a:lnTo>
                      <a:pt x="16" y="842"/>
                    </a:lnTo>
                    <a:lnTo>
                      <a:pt x="16" y="844"/>
                    </a:lnTo>
                    <a:lnTo>
                      <a:pt x="16" y="846"/>
                    </a:lnTo>
                    <a:lnTo>
                      <a:pt x="0" y="848"/>
                    </a:lnTo>
                    <a:lnTo>
                      <a:pt x="0" y="850"/>
                    </a:lnTo>
                    <a:lnTo>
                      <a:pt x="0" y="852"/>
                    </a:lnTo>
                    <a:lnTo>
                      <a:pt x="0" y="854"/>
                    </a:lnTo>
                  </a:path>
                </a:pathLst>
              </a:custGeom>
              <a:solidFill>
                <a:srgbClr val="006633"/>
              </a:solidFill>
              <a:ln w="9525" cap="rnd">
                <a:noFill/>
                <a:round/>
                <a:headEnd/>
                <a:tailEnd/>
              </a:ln>
            </p:spPr>
            <p:txBody>
              <a:bodyPr/>
              <a:lstStyle/>
              <a:p>
                <a:endParaRPr lang="es-ES"/>
              </a:p>
            </p:txBody>
          </p:sp>
          <p:sp>
            <p:nvSpPr>
              <p:cNvPr id="741" name="Freeform 736"/>
              <p:cNvSpPr>
                <a:spLocks noChangeAspect="1"/>
              </p:cNvSpPr>
              <p:nvPr/>
            </p:nvSpPr>
            <p:spPr bwMode="auto">
              <a:xfrm>
                <a:off x="3421851" y="5504689"/>
                <a:ext cx="10317" cy="489608"/>
              </a:xfrm>
              <a:custGeom>
                <a:avLst/>
                <a:gdLst>
                  <a:gd name="T0" fmla="*/ 0 w 17"/>
                  <a:gd name="T1" fmla="*/ 842 h 843"/>
                  <a:gd name="T2" fmla="*/ 0 w 17"/>
                  <a:gd name="T3" fmla="*/ 0 h 843"/>
                  <a:gd name="T4" fmla="*/ 16 w 17"/>
                  <a:gd name="T5" fmla="*/ 0 h 843"/>
                  <a:gd name="T6" fmla="*/ 16 w 17"/>
                  <a:gd name="T7" fmla="*/ 833 h 843"/>
                  <a:gd name="T8" fmla="*/ 16 w 17"/>
                  <a:gd name="T9" fmla="*/ 833 h 843"/>
                  <a:gd name="T10" fmla="*/ 16 w 17"/>
                  <a:gd name="T11" fmla="*/ 834 h 843"/>
                  <a:gd name="T12" fmla="*/ 8 w 17"/>
                  <a:gd name="T13" fmla="*/ 836 h 843"/>
                  <a:gd name="T14" fmla="*/ 8 w 17"/>
                  <a:gd name="T15" fmla="*/ 838 h 843"/>
                  <a:gd name="T16" fmla="*/ 8 w 17"/>
                  <a:gd name="T17" fmla="*/ 838 h 843"/>
                  <a:gd name="T18" fmla="*/ 8 w 17"/>
                  <a:gd name="T19" fmla="*/ 840 h 843"/>
                  <a:gd name="T20" fmla="*/ 0 w 17"/>
                  <a:gd name="T21" fmla="*/ 842 h 843"/>
                  <a:gd name="T22" fmla="*/ 0 w 17"/>
                  <a:gd name="T23" fmla="*/ 842 h 8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43"/>
                  <a:gd name="T38" fmla="*/ 17 w 17"/>
                  <a:gd name="T39" fmla="*/ 843 h 8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43">
                    <a:moveTo>
                      <a:pt x="0" y="842"/>
                    </a:moveTo>
                    <a:lnTo>
                      <a:pt x="0" y="0"/>
                    </a:lnTo>
                    <a:lnTo>
                      <a:pt x="16" y="0"/>
                    </a:lnTo>
                    <a:lnTo>
                      <a:pt x="16" y="833"/>
                    </a:lnTo>
                    <a:lnTo>
                      <a:pt x="16" y="834"/>
                    </a:lnTo>
                    <a:lnTo>
                      <a:pt x="8" y="836"/>
                    </a:lnTo>
                    <a:lnTo>
                      <a:pt x="8" y="838"/>
                    </a:lnTo>
                    <a:lnTo>
                      <a:pt x="8" y="840"/>
                    </a:lnTo>
                    <a:lnTo>
                      <a:pt x="0" y="842"/>
                    </a:lnTo>
                  </a:path>
                </a:pathLst>
              </a:custGeom>
              <a:solidFill>
                <a:srgbClr val="006633"/>
              </a:solidFill>
              <a:ln w="9525" cap="rnd">
                <a:noFill/>
                <a:round/>
                <a:headEnd/>
                <a:tailEnd/>
              </a:ln>
            </p:spPr>
            <p:txBody>
              <a:bodyPr/>
              <a:lstStyle/>
              <a:p>
                <a:endParaRPr lang="es-ES"/>
              </a:p>
            </p:txBody>
          </p:sp>
          <p:sp>
            <p:nvSpPr>
              <p:cNvPr id="742" name="Freeform 737"/>
              <p:cNvSpPr>
                <a:spLocks noChangeAspect="1"/>
              </p:cNvSpPr>
              <p:nvPr/>
            </p:nvSpPr>
            <p:spPr bwMode="auto">
              <a:xfrm>
                <a:off x="3424279" y="5504689"/>
                <a:ext cx="10317" cy="484381"/>
              </a:xfrm>
              <a:custGeom>
                <a:avLst/>
                <a:gdLst>
                  <a:gd name="T0" fmla="*/ 0 w 17"/>
                  <a:gd name="T1" fmla="*/ 833 h 834"/>
                  <a:gd name="T2" fmla="*/ 0 w 17"/>
                  <a:gd name="T3" fmla="*/ 0 h 834"/>
                  <a:gd name="T4" fmla="*/ 16 w 17"/>
                  <a:gd name="T5" fmla="*/ 0 h 834"/>
                  <a:gd name="T6" fmla="*/ 16 w 17"/>
                  <a:gd name="T7" fmla="*/ 821 h 834"/>
                  <a:gd name="T8" fmla="*/ 8 w 17"/>
                  <a:gd name="T9" fmla="*/ 823 h 834"/>
                  <a:gd name="T10" fmla="*/ 8 w 17"/>
                  <a:gd name="T11" fmla="*/ 823 h 834"/>
                  <a:gd name="T12" fmla="*/ 8 w 17"/>
                  <a:gd name="T13" fmla="*/ 825 h 834"/>
                  <a:gd name="T14" fmla="*/ 8 w 17"/>
                  <a:gd name="T15" fmla="*/ 827 h 834"/>
                  <a:gd name="T16" fmla="*/ 8 w 17"/>
                  <a:gd name="T17" fmla="*/ 829 h 834"/>
                  <a:gd name="T18" fmla="*/ 0 w 17"/>
                  <a:gd name="T19" fmla="*/ 829 h 834"/>
                  <a:gd name="T20" fmla="*/ 0 w 17"/>
                  <a:gd name="T21" fmla="*/ 831 h 834"/>
                  <a:gd name="T22" fmla="*/ 0 w 17"/>
                  <a:gd name="T23" fmla="*/ 833 h 8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34"/>
                  <a:gd name="T38" fmla="*/ 17 w 17"/>
                  <a:gd name="T39" fmla="*/ 834 h 8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34">
                    <a:moveTo>
                      <a:pt x="0" y="833"/>
                    </a:moveTo>
                    <a:lnTo>
                      <a:pt x="0" y="0"/>
                    </a:lnTo>
                    <a:lnTo>
                      <a:pt x="16" y="0"/>
                    </a:lnTo>
                    <a:lnTo>
                      <a:pt x="16" y="821"/>
                    </a:lnTo>
                    <a:lnTo>
                      <a:pt x="8" y="823"/>
                    </a:lnTo>
                    <a:lnTo>
                      <a:pt x="8" y="825"/>
                    </a:lnTo>
                    <a:lnTo>
                      <a:pt x="8" y="827"/>
                    </a:lnTo>
                    <a:lnTo>
                      <a:pt x="8" y="829"/>
                    </a:lnTo>
                    <a:lnTo>
                      <a:pt x="0" y="829"/>
                    </a:lnTo>
                    <a:lnTo>
                      <a:pt x="0" y="831"/>
                    </a:lnTo>
                    <a:lnTo>
                      <a:pt x="0" y="833"/>
                    </a:lnTo>
                  </a:path>
                </a:pathLst>
              </a:custGeom>
              <a:solidFill>
                <a:srgbClr val="006633"/>
              </a:solidFill>
              <a:ln w="9525" cap="rnd">
                <a:noFill/>
                <a:round/>
                <a:headEnd/>
                <a:tailEnd/>
              </a:ln>
            </p:spPr>
            <p:txBody>
              <a:bodyPr/>
              <a:lstStyle/>
              <a:p>
                <a:endParaRPr lang="es-ES"/>
              </a:p>
            </p:txBody>
          </p:sp>
          <p:sp>
            <p:nvSpPr>
              <p:cNvPr id="743" name="Freeform 738"/>
              <p:cNvSpPr>
                <a:spLocks noChangeAspect="1"/>
              </p:cNvSpPr>
              <p:nvPr/>
            </p:nvSpPr>
            <p:spPr bwMode="auto">
              <a:xfrm>
                <a:off x="3426706" y="5504689"/>
                <a:ext cx="10317" cy="477411"/>
              </a:xfrm>
              <a:custGeom>
                <a:avLst/>
                <a:gdLst>
                  <a:gd name="T0" fmla="*/ 0 w 17"/>
                  <a:gd name="T1" fmla="*/ 821 h 822"/>
                  <a:gd name="T2" fmla="*/ 0 w 17"/>
                  <a:gd name="T3" fmla="*/ 0 h 822"/>
                  <a:gd name="T4" fmla="*/ 16 w 17"/>
                  <a:gd name="T5" fmla="*/ 0 h 822"/>
                  <a:gd name="T6" fmla="*/ 16 w 17"/>
                  <a:gd name="T7" fmla="*/ 808 h 822"/>
                  <a:gd name="T8" fmla="*/ 16 w 17"/>
                  <a:gd name="T9" fmla="*/ 810 h 822"/>
                  <a:gd name="T10" fmla="*/ 16 w 17"/>
                  <a:gd name="T11" fmla="*/ 811 h 822"/>
                  <a:gd name="T12" fmla="*/ 16 w 17"/>
                  <a:gd name="T13" fmla="*/ 813 h 822"/>
                  <a:gd name="T14" fmla="*/ 16 w 17"/>
                  <a:gd name="T15" fmla="*/ 815 h 822"/>
                  <a:gd name="T16" fmla="*/ 0 w 17"/>
                  <a:gd name="T17" fmla="*/ 815 h 822"/>
                  <a:gd name="T18" fmla="*/ 0 w 17"/>
                  <a:gd name="T19" fmla="*/ 817 h 822"/>
                  <a:gd name="T20" fmla="*/ 0 w 17"/>
                  <a:gd name="T21" fmla="*/ 819 h 822"/>
                  <a:gd name="T22" fmla="*/ 0 w 17"/>
                  <a:gd name="T23" fmla="*/ 821 h 8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22"/>
                  <a:gd name="T38" fmla="*/ 17 w 17"/>
                  <a:gd name="T39" fmla="*/ 822 h 8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22">
                    <a:moveTo>
                      <a:pt x="0" y="821"/>
                    </a:moveTo>
                    <a:lnTo>
                      <a:pt x="0" y="0"/>
                    </a:lnTo>
                    <a:lnTo>
                      <a:pt x="16" y="0"/>
                    </a:lnTo>
                    <a:lnTo>
                      <a:pt x="16" y="808"/>
                    </a:lnTo>
                    <a:lnTo>
                      <a:pt x="16" y="810"/>
                    </a:lnTo>
                    <a:lnTo>
                      <a:pt x="16" y="811"/>
                    </a:lnTo>
                    <a:lnTo>
                      <a:pt x="16" y="813"/>
                    </a:lnTo>
                    <a:lnTo>
                      <a:pt x="16" y="815"/>
                    </a:lnTo>
                    <a:lnTo>
                      <a:pt x="0" y="815"/>
                    </a:lnTo>
                    <a:lnTo>
                      <a:pt x="0" y="817"/>
                    </a:lnTo>
                    <a:lnTo>
                      <a:pt x="0" y="819"/>
                    </a:lnTo>
                    <a:lnTo>
                      <a:pt x="0" y="821"/>
                    </a:lnTo>
                  </a:path>
                </a:pathLst>
              </a:custGeom>
              <a:solidFill>
                <a:srgbClr val="006633"/>
              </a:solidFill>
              <a:ln w="9525" cap="rnd">
                <a:noFill/>
                <a:round/>
                <a:headEnd/>
                <a:tailEnd/>
              </a:ln>
            </p:spPr>
            <p:txBody>
              <a:bodyPr/>
              <a:lstStyle/>
              <a:p>
                <a:endParaRPr lang="es-ES"/>
              </a:p>
            </p:txBody>
          </p:sp>
          <p:sp>
            <p:nvSpPr>
              <p:cNvPr id="744" name="Freeform 739"/>
              <p:cNvSpPr>
                <a:spLocks noChangeAspect="1"/>
              </p:cNvSpPr>
              <p:nvPr/>
            </p:nvSpPr>
            <p:spPr bwMode="auto">
              <a:xfrm>
                <a:off x="3427313" y="5504689"/>
                <a:ext cx="10317" cy="469861"/>
              </a:xfrm>
              <a:custGeom>
                <a:avLst/>
                <a:gdLst>
                  <a:gd name="T0" fmla="*/ 0 w 17"/>
                  <a:gd name="T1" fmla="*/ 808 h 809"/>
                  <a:gd name="T2" fmla="*/ 0 w 17"/>
                  <a:gd name="T3" fmla="*/ 0 h 809"/>
                  <a:gd name="T4" fmla="*/ 16 w 17"/>
                  <a:gd name="T5" fmla="*/ 0 h 809"/>
                  <a:gd name="T6" fmla="*/ 16 w 17"/>
                  <a:gd name="T7" fmla="*/ 796 h 809"/>
                  <a:gd name="T8" fmla="*/ 16 w 17"/>
                  <a:gd name="T9" fmla="*/ 798 h 809"/>
                  <a:gd name="T10" fmla="*/ 16 w 17"/>
                  <a:gd name="T11" fmla="*/ 798 h 809"/>
                  <a:gd name="T12" fmla="*/ 8 w 17"/>
                  <a:gd name="T13" fmla="*/ 800 h 809"/>
                  <a:gd name="T14" fmla="*/ 8 w 17"/>
                  <a:gd name="T15" fmla="*/ 802 h 809"/>
                  <a:gd name="T16" fmla="*/ 8 w 17"/>
                  <a:gd name="T17" fmla="*/ 804 h 809"/>
                  <a:gd name="T18" fmla="*/ 8 w 17"/>
                  <a:gd name="T19" fmla="*/ 806 h 809"/>
                  <a:gd name="T20" fmla="*/ 8 w 17"/>
                  <a:gd name="T21" fmla="*/ 808 h 809"/>
                  <a:gd name="T22" fmla="*/ 0 w 17"/>
                  <a:gd name="T23" fmla="*/ 808 h 8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09"/>
                  <a:gd name="T38" fmla="*/ 17 w 17"/>
                  <a:gd name="T39" fmla="*/ 809 h 8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09">
                    <a:moveTo>
                      <a:pt x="0" y="808"/>
                    </a:moveTo>
                    <a:lnTo>
                      <a:pt x="0" y="0"/>
                    </a:lnTo>
                    <a:lnTo>
                      <a:pt x="16" y="0"/>
                    </a:lnTo>
                    <a:lnTo>
                      <a:pt x="16" y="796"/>
                    </a:lnTo>
                    <a:lnTo>
                      <a:pt x="16" y="798"/>
                    </a:lnTo>
                    <a:lnTo>
                      <a:pt x="8" y="800"/>
                    </a:lnTo>
                    <a:lnTo>
                      <a:pt x="8" y="802"/>
                    </a:lnTo>
                    <a:lnTo>
                      <a:pt x="8" y="804"/>
                    </a:lnTo>
                    <a:lnTo>
                      <a:pt x="8" y="806"/>
                    </a:lnTo>
                    <a:lnTo>
                      <a:pt x="8" y="808"/>
                    </a:lnTo>
                    <a:lnTo>
                      <a:pt x="0" y="808"/>
                    </a:lnTo>
                  </a:path>
                </a:pathLst>
              </a:custGeom>
              <a:solidFill>
                <a:srgbClr val="006633"/>
              </a:solidFill>
              <a:ln w="9525" cap="rnd">
                <a:noFill/>
                <a:round/>
                <a:headEnd/>
                <a:tailEnd/>
              </a:ln>
            </p:spPr>
            <p:txBody>
              <a:bodyPr/>
              <a:lstStyle/>
              <a:p>
                <a:endParaRPr lang="es-ES"/>
              </a:p>
            </p:txBody>
          </p:sp>
          <p:sp>
            <p:nvSpPr>
              <p:cNvPr id="745" name="Freeform 740"/>
              <p:cNvSpPr>
                <a:spLocks noChangeAspect="1"/>
              </p:cNvSpPr>
              <p:nvPr/>
            </p:nvSpPr>
            <p:spPr bwMode="auto">
              <a:xfrm>
                <a:off x="3429741" y="5504689"/>
                <a:ext cx="10317" cy="462892"/>
              </a:xfrm>
              <a:custGeom>
                <a:avLst/>
                <a:gdLst>
                  <a:gd name="T0" fmla="*/ 0 w 17"/>
                  <a:gd name="T1" fmla="*/ 796 h 797"/>
                  <a:gd name="T2" fmla="*/ 0 w 17"/>
                  <a:gd name="T3" fmla="*/ 0 h 797"/>
                  <a:gd name="T4" fmla="*/ 16 w 17"/>
                  <a:gd name="T5" fmla="*/ 0 h 797"/>
                  <a:gd name="T6" fmla="*/ 16 w 17"/>
                  <a:gd name="T7" fmla="*/ 781 h 797"/>
                  <a:gd name="T8" fmla="*/ 16 w 17"/>
                  <a:gd name="T9" fmla="*/ 783 h 797"/>
                  <a:gd name="T10" fmla="*/ 8 w 17"/>
                  <a:gd name="T11" fmla="*/ 785 h 797"/>
                  <a:gd name="T12" fmla="*/ 8 w 17"/>
                  <a:gd name="T13" fmla="*/ 787 h 797"/>
                  <a:gd name="T14" fmla="*/ 8 w 17"/>
                  <a:gd name="T15" fmla="*/ 789 h 797"/>
                  <a:gd name="T16" fmla="*/ 8 w 17"/>
                  <a:gd name="T17" fmla="*/ 790 h 797"/>
                  <a:gd name="T18" fmla="*/ 0 w 17"/>
                  <a:gd name="T19" fmla="*/ 792 h 797"/>
                  <a:gd name="T20" fmla="*/ 0 w 17"/>
                  <a:gd name="T21" fmla="*/ 794 h 797"/>
                  <a:gd name="T22" fmla="*/ 0 w 17"/>
                  <a:gd name="T23" fmla="*/ 796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797"/>
                  <a:gd name="T38" fmla="*/ 17 w 1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797">
                    <a:moveTo>
                      <a:pt x="0" y="796"/>
                    </a:moveTo>
                    <a:lnTo>
                      <a:pt x="0" y="0"/>
                    </a:lnTo>
                    <a:lnTo>
                      <a:pt x="16" y="0"/>
                    </a:lnTo>
                    <a:lnTo>
                      <a:pt x="16" y="781"/>
                    </a:lnTo>
                    <a:lnTo>
                      <a:pt x="16" y="783"/>
                    </a:lnTo>
                    <a:lnTo>
                      <a:pt x="8" y="785"/>
                    </a:lnTo>
                    <a:lnTo>
                      <a:pt x="8" y="787"/>
                    </a:lnTo>
                    <a:lnTo>
                      <a:pt x="8" y="789"/>
                    </a:lnTo>
                    <a:lnTo>
                      <a:pt x="8" y="790"/>
                    </a:lnTo>
                    <a:lnTo>
                      <a:pt x="0" y="792"/>
                    </a:lnTo>
                    <a:lnTo>
                      <a:pt x="0" y="794"/>
                    </a:lnTo>
                    <a:lnTo>
                      <a:pt x="0" y="796"/>
                    </a:lnTo>
                  </a:path>
                </a:pathLst>
              </a:custGeom>
              <a:solidFill>
                <a:srgbClr val="006633"/>
              </a:solidFill>
              <a:ln w="9525" cap="rnd">
                <a:noFill/>
                <a:round/>
                <a:headEnd/>
                <a:tailEnd/>
              </a:ln>
            </p:spPr>
            <p:txBody>
              <a:bodyPr/>
              <a:lstStyle/>
              <a:p>
                <a:endParaRPr lang="es-ES"/>
              </a:p>
            </p:txBody>
          </p:sp>
          <p:sp>
            <p:nvSpPr>
              <p:cNvPr id="746" name="Freeform 741"/>
              <p:cNvSpPr>
                <a:spLocks noChangeAspect="1"/>
              </p:cNvSpPr>
              <p:nvPr/>
            </p:nvSpPr>
            <p:spPr bwMode="auto">
              <a:xfrm>
                <a:off x="3432168" y="5504689"/>
                <a:ext cx="10317" cy="454180"/>
              </a:xfrm>
              <a:custGeom>
                <a:avLst/>
                <a:gdLst>
                  <a:gd name="T0" fmla="*/ 0 w 17"/>
                  <a:gd name="T1" fmla="*/ 781 h 782"/>
                  <a:gd name="T2" fmla="*/ 0 w 17"/>
                  <a:gd name="T3" fmla="*/ 0 h 782"/>
                  <a:gd name="T4" fmla="*/ 16 w 17"/>
                  <a:gd name="T5" fmla="*/ 0 h 782"/>
                  <a:gd name="T6" fmla="*/ 16 w 17"/>
                  <a:gd name="T7" fmla="*/ 766 h 782"/>
                  <a:gd name="T8" fmla="*/ 16 w 17"/>
                  <a:gd name="T9" fmla="*/ 767 h 782"/>
                  <a:gd name="T10" fmla="*/ 16 w 17"/>
                  <a:gd name="T11" fmla="*/ 769 h 782"/>
                  <a:gd name="T12" fmla="*/ 16 w 17"/>
                  <a:gd name="T13" fmla="*/ 771 h 782"/>
                  <a:gd name="T14" fmla="*/ 16 w 17"/>
                  <a:gd name="T15" fmla="*/ 773 h 782"/>
                  <a:gd name="T16" fmla="*/ 0 w 17"/>
                  <a:gd name="T17" fmla="*/ 775 h 782"/>
                  <a:gd name="T18" fmla="*/ 0 w 17"/>
                  <a:gd name="T19" fmla="*/ 777 h 782"/>
                  <a:gd name="T20" fmla="*/ 0 w 17"/>
                  <a:gd name="T21" fmla="*/ 779 h 782"/>
                  <a:gd name="T22" fmla="*/ 0 w 17"/>
                  <a:gd name="T23" fmla="*/ 781 h 7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782"/>
                  <a:gd name="T38" fmla="*/ 17 w 17"/>
                  <a:gd name="T39" fmla="*/ 782 h 7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782">
                    <a:moveTo>
                      <a:pt x="0" y="781"/>
                    </a:moveTo>
                    <a:lnTo>
                      <a:pt x="0" y="0"/>
                    </a:lnTo>
                    <a:lnTo>
                      <a:pt x="16" y="0"/>
                    </a:lnTo>
                    <a:lnTo>
                      <a:pt x="16" y="766"/>
                    </a:lnTo>
                    <a:lnTo>
                      <a:pt x="16" y="767"/>
                    </a:lnTo>
                    <a:lnTo>
                      <a:pt x="16" y="769"/>
                    </a:lnTo>
                    <a:lnTo>
                      <a:pt x="16" y="771"/>
                    </a:lnTo>
                    <a:lnTo>
                      <a:pt x="16" y="773"/>
                    </a:lnTo>
                    <a:lnTo>
                      <a:pt x="0" y="775"/>
                    </a:lnTo>
                    <a:lnTo>
                      <a:pt x="0" y="777"/>
                    </a:lnTo>
                    <a:lnTo>
                      <a:pt x="0" y="779"/>
                    </a:lnTo>
                    <a:lnTo>
                      <a:pt x="0" y="781"/>
                    </a:lnTo>
                  </a:path>
                </a:pathLst>
              </a:custGeom>
              <a:solidFill>
                <a:srgbClr val="006633"/>
              </a:solidFill>
              <a:ln w="9525" cap="rnd">
                <a:noFill/>
                <a:round/>
                <a:headEnd/>
                <a:tailEnd/>
              </a:ln>
            </p:spPr>
            <p:txBody>
              <a:bodyPr/>
              <a:lstStyle/>
              <a:p>
                <a:endParaRPr lang="es-ES"/>
              </a:p>
            </p:txBody>
          </p:sp>
          <p:sp>
            <p:nvSpPr>
              <p:cNvPr id="747" name="Freeform 742"/>
              <p:cNvSpPr>
                <a:spLocks noChangeAspect="1"/>
              </p:cNvSpPr>
              <p:nvPr/>
            </p:nvSpPr>
            <p:spPr bwMode="auto">
              <a:xfrm>
                <a:off x="3433382" y="5504689"/>
                <a:ext cx="10317" cy="445468"/>
              </a:xfrm>
              <a:custGeom>
                <a:avLst/>
                <a:gdLst>
                  <a:gd name="T0" fmla="*/ 0 w 17"/>
                  <a:gd name="T1" fmla="*/ 766 h 767"/>
                  <a:gd name="T2" fmla="*/ 0 w 17"/>
                  <a:gd name="T3" fmla="*/ 0 h 767"/>
                  <a:gd name="T4" fmla="*/ 16 w 17"/>
                  <a:gd name="T5" fmla="*/ 0 h 767"/>
                  <a:gd name="T6" fmla="*/ 16 w 17"/>
                  <a:gd name="T7" fmla="*/ 748 h 767"/>
                  <a:gd name="T8" fmla="*/ 16 w 17"/>
                  <a:gd name="T9" fmla="*/ 752 h 767"/>
                  <a:gd name="T10" fmla="*/ 16 w 17"/>
                  <a:gd name="T11" fmla="*/ 754 h 767"/>
                  <a:gd name="T12" fmla="*/ 16 w 17"/>
                  <a:gd name="T13" fmla="*/ 756 h 767"/>
                  <a:gd name="T14" fmla="*/ 8 w 17"/>
                  <a:gd name="T15" fmla="*/ 758 h 767"/>
                  <a:gd name="T16" fmla="*/ 8 w 17"/>
                  <a:gd name="T17" fmla="*/ 760 h 767"/>
                  <a:gd name="T18" fmla="*/ 8 w 17"/>
                  <a:gd name="T19" fmla="*/ 762 h 767"/>
                  <a:gd name="T20" fmla="*/ 8 w 17"/>
                  <a:gd name="T21" fmla="*/ 764 h 767"/>
                  <a:gd name="T22" fmla="*/ 0 w 17"/>
                  <a:gd name="T23" fmla="*/ 766 h 7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767"/>
                  <a:gd name="T38" fmla="*/ 17 w 17"/>
                  <a:gd name="T39" fmla="*/ 767 h 7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767">
                    <a:moveTo>
                      <a:pt x="0" y="766"/>
                    </a:moveTo>
                    <a:lnTo>
                      <a:pt x="0" y="0"/>
                    </a:lnTo>
                    <a:lnTo>
                      <a:pt x="16" y="0"/>
                    </a:lnTo>
                    <a:lnTo>
                      <a:pt x="16" y="748"/>
                    </a:lnTo>
                    <a:lnTo>
                      <a:pt x="16" y="752"/>
                    </a:lnTo>
                    <a:lnTo>
                      <a:pt x="16" y="754"/>
                    </a:lnTo>
                    <a:lnTo>
                      <a:pt x="16" y="756"/>
                    </a:lnTo>
                    <a:lnTo>
                      <a:pt x="8" y="758"/>
                    </a:lnTo>
                    <a:lnTo>
                      <a:pt x="8" y="760"/>
                    </a:lnTo>
                    <a:lnTo>
                      <a:pt x="8" y="762"/>
                    </a:lnTo>
                    <a:lnTo>
                      <a:pt x="8" y="764"/>
                    </a:lnTo>
                    <a:lnTo>
                      <a:pt x="0" y="766"/>
                    </a:lnTo>
                  </a:path>
                </a:pathLst>
              </a:custGeom>
              <a:solidFill>
                <a:srgbClr val="006633"/>
              </a:solidFill>
              <a:ln w="9525" cap="rnd">
                <a:noFill/>
                <a:round/>
                <a:headEnd/>
                <a:tailEnd/>
              </a:ln>
            </p:spPr>
            <p:txBody>
              <a:bodyPr/>
              <a:lstStyle/>
              <a:p>
                <a:endParaRPr lang="es-ES"/>
              </a:p>
            </p:txBody>
          </p:sp>
          <p:sp>
            <p:nvSpPr>
              <p:cNvPr id="748" name="Freeform 743"/>
              <p:cNvSpPr>
                <a:spLocks noChangeAspect="1"/>
              </p:cNvSpPr>
              <p:nvPr/>
            </p:nvSpPr>
            <p:spPr bwMode="auto">
              <a:xfrm>
                <a:off x="3435809" y="5504689"/>
                <a:ext cx="10317" cy="435014"/>
              </a:xfrm>
              <a:custGeom>
                <a:avLst/>
                <a:gdLst>
                  <a:gd name="T0" fmla="*/ 0 w 17"/>
                  <a:gd name="T1" fmla="*/ 748 h 749"/>
                  <a:gd name="T2" fmla="*/ 0 w 17"/>
                  <a:gd name="T3" fmla="*/ 0 h 749"/>
                  <a:gd name="T4" fmla="*/ 16 w 17"/>
                  <a:gd name="T5" fmla="*/ 0 h 749"/>
                  <a:gd name="T6" fmla="*/ 16 w 17"/>
                  <a:gd name="T7" fmla="*/ 2 h 749"/>
                  <a:gd name="T8" fmla="*/ 16 w 17"/>
                  <a:gd name="T9" fmla="*/ 2 h 749"/>
                  <a:gd name="T10" fmla="*/ 16 w 17"/>
                  <a:gd name="T11" fmla="*/ 4 h 749"/>
                  <a:gd name="T12" fmla="*/ 16 w 17"/>
                  <a:gd name="T13" fmla="*/ 4 h 749"/>
                  <a:gd name="T14" fmla="*/ 16 w 17"/>
                  <a:gd name="T15" fmla="*/ 6 h 749"/>
                  <a:gd name="T16" fmla="*/ 16 w 17"/>
                  <a:gd name="T17" fmla="*/ 6 h 749"/>
                  <a:gd name="T18" fmla="*/ 16 w 17"/>
                  <a:gd name="T19" fmla="*/ 6 h 749"/>
                  <a:gd name="T20" fmla="*/ 16 w 17"/>
                  <a:gd name="T21" fmla="*/ 8 h 749"/>
                  <a:gd name="T22" fmla="*/ 16 w 17"/>
                  <a:gd name="T23" fmla="*/ 731 h 749"/>
                  <a:gd name="T24" fmla="*/ 16 w 17"/>
                  <a:gd name="T25" fmla="*/ 733 h 749"/>
                  <a:gd name="T26" fmla="*/ 8 w 17"/>
                  <a:gd name="T27" fmla="*/ 735 h 749"/>
                  <a:gd name="T28" fmla="*/ 8 w 17"/>
                  <a:gd name="T29" fmla="*/ 737 h 749"/>
                  <a:gd name="T30" fmla="*/ 8 w 17"/>
                  <a:gd name="T31" fmla="*/ 741 h 749"/>
                  <a:gd name="T32" fmla="*/ 8 w 17"/>
                  <a:gd name="T33" fmla="*/ 743 h 749"/>
                  <a:gd name="T34" fmla="*/ 8 w 17"/>
                  <a:gd name="T35" fmla="*/ 745 h 749"/>
                  <a:gd name="T36" fmla="*/ 0 w 17"/>
                  <a:gd name="T37" fmla="*/ 746 h 749"/>
                  <a:gd name="T38" fmla="*/ 0 w 17"/>
                  <a:gd name="T39" fmla="*/ 748 h 7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749"/>
                  <a:gd name="T62" fmla="*/ 17 w 17"/>
                  <a:gd name="T63" fmla="*/ 749 h 74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749">
                    <a:moveTo>
                      <a:pt x="0" y="748"/>
                    </a:moveTo>
                    <a:lnTo>
                      <a:pt x="0" y="0"/>
                    </a:lnTo>
                    <a:lnTo>
                      <a:pt x="16" y="0"/>
                    </a:lnTo>
                    <a:lnTo>
                      <a:pt x="16" y="2"/>
                    </a:lnTo>
                    <a:lnTo>
                      <a:pt x="16" y="4"/>
                    </a:lnTo>
                    <a:lnTo>
                      <a:pt x="16" y="6"/>
                    </a:lnTo>
                    <a:lnTo>
                      <a:pt x="16" y="8"/>
                    </a:lnTo>
                    <a:lnTo>
                      <a:pt x="16" y="731"/>
                    </a:lnTo>
                    <a:lnTo>
                      <a:pt x="16" y="733"/>
                    </a:lnTo>
                    <a:lnTo>
                      <a:pt x="8" y="735"/>
                    </a:lnTo>
                    <a:lnTo>
                      <a:pt x="8" y="737"/>
                    </a:lnTo>
                    <a:lnTo>
                      <a:pt x="8" y="741"/>
                    </a:lnTo>
                    <a:lnTo>
                      <a:pt x="8" y="743"/>
                    </a:lnTo>
                    <a:lnTo>
                      <a:pt x="8" y="745"/>
                    </a:lnTo>
                    <a:lnTo>
                      <a:pt x="0" y="746"/>
                    </a:lnTo>
                    <a:lnTo>
                      <a:pt x="0" y="748"/>
                    </a:lnTo>
                  </a:path>
                </a:pathLst>
              </a:custGeom>
              <a:solidFill>
                <a:srgbClr val="006633"/>
              </a:solidFill>
              <a:ln w="9525" cap="rnd">
                <a:noFill/>
                <a:round/>
                <a:headEnd/>
                <a:tailEnd/>
              </a:ln>
            </p:spPr>
            <p:txBody>
              <a:bodyPr/>
              <a:lstStyle/>
              <a:p>
                <a:endParaRPr lang="es-ES"/>
              </a:p>
            </p:txBody>
          </p:sp>
          <p:sp>
            <p:nvSpPr>
              <p:cNvPr id="749" name="Freeform 744"/>
              <p:cNvSpPr>
                <a:spLocks noChangeAspect="1"/>
              </p:cNvSpPr>
              <p:nvPr/>
            </p:nvSpPr>
            <p:spPr bwMode="auto">
              <a:xfrm>
                <a:off x="3438237" y="5509335"/>
                <a:ext cx="10317" cy="420494"/>
              </a:xfrm>
              <a:custGeom>
                <a:avLst/>
                <a:gdLst>
                  <a:gd name="T0" fmla="*/ 0 w 17"/>
                  <a:gd name="T1" fmla="*/ 723 h 724"/>
                  <a:gd name="T2" fmla="*/ 0 w 17"/>
                  <a:gd name="T3" fmla="*/ 0 h 724"/>
                  <a:gd name="T4" fmla="*/ 0 w 17"/>
                  <a:gd name="T5" fmla="*/ 7 h 724"/>
                  <a:gd name="T6" fmla="*/ 0 w 17"/>
                  <a:gd name="T7" fmla="*/ 15 h 724"/>
                  <a:gd name="T8" fmla="*/ 0 w 17"/>
                  <a:gd name="T9" fmla="*/ 23 h 724"/>
                  <a:gd name="T10" fmla="*/ 10 w 17"/>
                  <a:gd name="T11" fmla="*/ 30 h 724"/>
                  <a:gd name="T12" fmla="*/ 10 w 17"/>
                  <a:gd name="T13" fmla="*/ 38 h 724"/>
                  <a:gd name="T14" fmla="*/ 10 w 17"/>
                  <a:gd name="T15" fmla="*/ 46 h 724"/>
                  <a:gd name="T16" fmla="*/ 10 w 17"/>
                  <a:gd name="T17" fmla="*/ 53 h 724"/>
                  <a:gd name="T18" fmla="*/ 16 w 17"/>
                  <a:gd name="T19" fmla="*/ 61 h 724"/>
                  <a:gd name="T20" fmla="*/ 16 w 17"/>
                  <a:gd name="T21" fmla="*/ 702 h 724"/>
                  <a:gd name="T22" fmla="*/ 10 w 17"/>
                  <a:gd name="T23" fmla="*/ 704 h 724"/>
                  <a:gd name="T24" fmla="*/ 10 w 17"/>
                  <a:gd name="T25" fmla="*/ 706 h 724"/>
                  <a:gd name="T26" fmla="*/ 10 w 17"/>
                  <a:gd name="T27" fmla="*/ 710 h 724"/>
                  <a:gd name="T28" fmla="*/ 10 w 17"/>
                  <a:gd name="T29" fmla="*/ 712 h 724"/>
                  <a:gd name="T30" fmla="*/ 0 w 17"/>
                  <a:gd name="T31" fmla="*/ 715 h 724"/>
                  <a:gd name="T32" fmla="*/ 0 w 17"/>
                  <a:gd name="T33" fmla="*/ 717 h 724"/>
                  <a:gd name="T34" fmla="*/ 0 w 17"/>
                  <a:gd name="T35" fmla="*/ 719 h 724"/>
                  <a:gd name="T36" fmla="*/ 0 w 17"/>
                  <a:gd name="T37" fmla="*/ 723 h 7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724"/>
                  <a:gd name="T59" fmla="*/ 17 w 17"/>
                  <a:gd name="T60" fmla="*/ 724 h 72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724">
                    <a:moveTo>
                      <a:pt x="0" y="723"/>
                    </a:moveTo>
                    <a:lnTo>
                      <a:pt x="0" y="0"/>
                    </a:lnTo>
                    <a:lnTo>
                      <a:pt x="0" y="7"/>
                    </a:lnTo>
                    <a:lnTo>
                      <a:pt x="0" y="15"/>
                    </a:lnTo>
                    <a:lnTo>
                      <a:pt x="0" y="23"/>
                    </a:lnTo>
                    <a:lnTo>
                      <a:pt x="10" y="30"/>
                    </a:lnTo>
                    <a:lnTo>
                      <a:pt x="10" y="38"/>
                    </a:lnTo>
                    <a:lnTo>
                      <a:pt x="10" y="46"/>
                    </a:lnTo>
                    <a:lnTo>
                      <a:pt x="10" y="53"/>
                    </a:lnTo>
                    <a:lnTo>
                      <a:pt x="16" y="61"/>
                    </a:lnTo>
                    <a:lnTo>
                      <a:pt x="16" y="702"/>
                    </a:lnTo>
                    <a:lnTo>
                      <a:pt x="10" y="704"/>
                    </a:lnTo>
                    <a:lnTo>
                      <a:pt x="10" y="706"/>
                    </a:lnTo>
                    <a:lnTo>
                      <a:pt x="10" y="710"/>
                    </a:lnTo>
                    <a:lnTo>
                      <a:pt x="10" y="712"/>
                    </a:lnTo>
                    <a:lnTo>
                      <a:pt x="0" y="715"/>
                    </a:lnTo>
                    <a:lnTo>
                      <a:pt x="0" y="717"/>
                    </a:lnTo>
                    <a:lnTo>
                      <a:pt x="0" y="719"/>
                    </a:lnTo>
                    <a:lnTo>
                      <a:pt x="0" y="723"/>
                    </a:lnTo>
                  </a:path>
                </a:pathLst>
              </a:custGeom>
              <a:solidFill>
                <a:srgbClr val="006633"/>
              </a:solidFill>
              <a:ln w="9525" cap="rnd">
                <a:noFill/>
                <a:round/>
                <a:headEnd/>
                <a:tailEnd/>
              </a:ln>
            </p:spPr>
            <p:txBody>
              <a:bodyPr/>
              <a:lstStyle/>
              <a:p>
                <a:endParaRPr lang="es-ES"/>
              </a:p>
            </p:txBody>
          </p:sp>
          <p:sp>
            <p:nvSpPr>
              <p:cNvPr id="750" name="Freeform 745"/>
              <p:cNvSpPr>
                <a:spLocks noChangeAspect="1"/>
              </p:cNvSpPr>
              <p:nvPr/>
            </p:nvSpPr>
            <p:spPr bwMode="auto">
              <a:xfrm>
                <a:off x="3440058" y="5544764"/>
                <a:ext cx="10317" cy="372869"/>
              </a:xfrm>
              <a:custGeom>
                <a:avLst/>
                <a:gdLst>
                  <a:gd name="T0" fmla="*/ 0 w 17"/>
                  <a:gd name="T1" fmla="*/ 641 h 642"/>
                  <a:gd name="T2" fmla="*/ 0 w 17"/>
                  <a:gd name="T3" fmla="*/ 0 h 642"/>
                  <a:gd name="T4" fmla="*/ 0 w 17"/>
                  <a:gd name="T5" fmla="*/ 8 h 642"/>
                  <a:gd name="T6" fmla="*/ 0 w 17"/>
                  <a:gd name="T7" fmla="*/ 15 h 642"/>
                  <a:gd name="T8" fmla="*/ 0 w 17"/>
                  <a:gd name="T9" fmla="*/ 23 h 642"/>
                  <a:gd name="T10" fmla="*/ 0 w 17"/>
                  <a:gd name="T11" fmla="*/ 31 h 642"/>
                  <a:gd name="T12" fmla="*/ 16 w 17"/>
                  <a:gd name="T13" fmla="*/ 38 h 642"/>
                  <a:gd name="T14" fmla="*/ 16 w 17"/>
                  <a:gd name="T15" fmla="*/ 46 h 642"/>
                  <a:gd name="T16" fmla="*/ 16 w 17"/>
                  <a:gd name="T17" fmla="*/ 52 h 642"/>
                  <a:gd name="T18" fmla="*/ 16 w 17"/>
                  <a:gd name="T19" fmla="*/ 59 h 642"/>
                  <a:gd name="T20" fmla="*/ 16 w 17"/>
                  <a:gd name="T21" fmla="*/ 616 h 642"/>
                  <a:gd name="T22" fmla="*/ 16 w 17"/>
                  <a:gd name="T23" fmla="*/ 618 h 642"/>
                  <a:gd name="T24" fmla="*/ 16 w 17"/>
                  <a:gd name="T25" fmla="*/ 622 h 642"/>
                  <a:gd name="T26" fmla="*/ 16 w 17"/>
                  <a:gd name="T27" fmla="*/ 626 h 642"/>
                  <a:gd name="T28" fmla="*/ 0 w 17"/>
                  <a:gd name="T29" fmla="*/ 628 h 642"/>
                  <a:gd name="T30" fmla="*/ 0 w 17"/>
                  <a:gd name="T31" fmla="*/ 631 h 642"/>
                  <a:gd name="T32" fmla="*/ 0 w 17"/>
                  <a:gd name="T33" fmla="*/ 633 h 642"/>
                  <a:gd name="T34" fmla="*/ 0 w 17"/>
                  <a:gd name="T35" fmla="*/ 637 h 642"/>
                  <a:gd name="T36" fmla="*/ 0 w 17"/>
                  <a:gd name="T37" fmla="*/ 641 h 6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642"/>
                  <a:gd name="T59" fmla="*/ 17 w 17"/>
                  <a:gd name="T60" fmla="*/ 642 h 6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642">
                    <a:moveTo>
                      <a:pt x="0" y="641"/>
                    </a:moveTo>
                    <a:lnTo>
                      <a:pt x="0" y="0"/>
                    </a:lnTo>
                    <a:lnTo>
                      <a:pt x="0" y="8"/>
                    </a:lnTo>
                    <a:lnTo>
                      <a:pt x="0" y="15"/>
                    </a:lnTo>
                    <a:lnTo>
                      <a:pt x="0" y="23"/>
                    </a:lnTo>
                    <a:lnTo>
                      <a:pt x="0" y="31"/>
                    </a:lnTo>
                    <a:lnTo>
                      <a:pt x="16" y="38"/>
                    </a:lnTo>
                    <a:lnTo>
                      <a:pt x="16" y="46"/>
                    </a:lnTo>
                    <a:lnTo>
                      <a:pt x="16" y="52"/>
                    </a:lnTo>
                    <a:lnTo>
                      <a:pt x="16" y="59"/>
                    </a:lnTo>
                    <a:lnTo>
                      <a:pt x="16" y="616"/>
                    </a:lnTo>
                    <a:lnTo>
                      <a:pt x="16" y="618"/>
                    </a:lnTo>
                    <a:lnTo>
                      <a:pt x="16" y="622"/>
                    </a:lnTo>
                    <a:lnTo>
                      <a:pt x="16" y="626"/>
                    </a:lnTo>
                    <a:lnTo>
                      <a:pt x="0" y="628"/>
                    </a:lnTo>
                    <a:lnTo>
                      <a:pt x="0" y="631"/>
                    </a:lnTo>
                    <a:lnTo>
                      <a:pt x="0" y="633"/>
                    </a:lnTo>
                    <a:lnTo>
                      <a:pt x="0" y="637"/>
                    </a:lnTo>
                    <a:lnTo>
                      <a:pt x="0" y="641"/>
                    </a:lnTo>
                  </a:path>
                </a:pathLst>
              </a:custGeom>
              <a:solidFill>
                <a:srgbClr val="006633"/>
              </a:solidFill>
              <a:ln w="9525" cap="rnd">
                <a:noFill/>
                <a:round/>
                <a:headEnd/>
                <a:tailEnd/>
              </a:ln>
            </p:spPr>
            <p:txBody>
              <a:bodyPr/>
              <a:lstStyle/>
              <a:p>
                <a:endParaRPr lang="es-ES"/>
              </a:p>
            </p:txBody>
          </p:sp>
          <p:sp>
            <p:nvSpPr>
              <p:cNvPr id="751" name="Freeform 746"/>
              <p:cNvSpPr>
                <a:spLocks noChangeAspect="1"/>
              </p:cNvSpPr>
              <p:nvPr/>
            </p:nvSpPr>
            <p:spPr bwMode="auto">
              <a:xfrm>
                <a:off x="3441271" y="5579031"/>
                <a:ext cx="10317" cy="324082"/>
              </a:xfrm>
              <a:custGeom>
                <a:avLst/>
                <a:gdLst>
                  <a:gd name="T0" fmla="*/ 0 w 17"/>
                  <a:gd name="T1" fmla="*/ 557 h 558"/>
                  <a:gd name="T2" fmla="*/ 0 w 17"/>
                  <a:gd name="T3" fmla="*/ 0 h 558"/>
                  <a:gd name="T4" fmla="*/ 0 w 17"/>
                  <a:gd name="T5" fmla="*/ 10 h 558"/>
                  <a:gd name="T6" fmla="*/ 8 w 17"/>
                  <a:gd name="T7" fmla="*/ 18 h 558"/>
                  <a:gd name="T8" fmla="*/ 8 w 17"/>
                  <a:gd name="T9" fmla="*/ 25 h 558"/>
                  <a:gd name="T10" fmla="*/ 8 w 17"/>
                  <a:gd name="T11" fmla="*/ 33 h 558"/>
                  <a:gd name="T12" fmla="*/ 8 w 17"/>
                  <a:gd name="T13" fmla="*/ 40 h 558"/>
                  <a:gd name="T14" fmla="*/ 8 w 17"/>
                  <a:gd name="T15" fmla="*/ 48 h 558"/>
                  <a:gd name="T16" fmla="*/ 16 w 17"/>
                  <a:gd name="T17" fmla="*/ 56 h 558"/>
                  <a:gd name="T18" fmla="*/ 16 w 17"/>
                  <a:gd name="T19" fmla="*/ 63 h 558"/>
                  <a:gd name="T20" fmla="*/ 16 w 17"/>
                  <a:gd name="T21" fmla="*/ 527 h 558"/>
                  <a:gd name="T22" fmla="*/ 16 w 17"/>
                  <a:gd name="T23" fmla="*/ 530 h 558"/>
                  <a:gd name="T24" fmla="*/ 16 w 17"/>
                  <a:gd name="T25" fmla="*/ 534 h 558"/>
                  <a:gd name="T26" fmla="*/ 8 w 17"/>
                  <a:gd name="T27" fmla="*/ 538 h 558"/>
                  <a:gd name="T28" fmla="*/ 8 w 17"/>
                  <a:gd name="T29" fmla="*/ 542 h 558"/>
                  <a:gd name="T30" fmla="*/ 8 w 17"/>
                  <a:gd name="T31" fmla="*/ 546 h 558"/>
                  <a:gd name="T32" fmla="*/ 8 w 17"/>
                  <a:gd name="T33" fmla="*/ 550 h 558"/>
                  <a:gd name="T34" fmla="*/ 0 w 17"/>
                  <a:gd name="T35" fmla="*/ 553 h 558"/>
                  <a:gd name="T36" fmla="*/ 0 w 17"/>
                  <a:gd name="T37" fmla="*/ 557 h 5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558"/>
                  <a:gd name="T59" fmla="*/ 17 w 17"/>
                  <a:gd name="T60" fmla="*/ 558 h 55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558">
                    <a:moveTo>
                      <a:pt x="0" y="557"/>
                    </a:moveTo>
                    <a:lnTo>
                      <a:pt x="0" y="0"/>
                    </a:lnTo>
                    <a:lnTo>
                      <a:pt x="0" y="10"/>
                    </a:lnTo>
                    <a:lnTo>
                      <a:pt x="8" y="18"/>
                    </a:lnTo>
                    <a:lnTo>
                      <a:pt x="8" y="25"/>
                    </a:lnTo>
                    <a:lnTo>
                      <a:pt x="8" y="33"/>
                    </a:lnTo>
                    <a:lnTo>
                      <a:pt x="8" y="40"/>
                    </a:lnTo>
                    <a:lnTo>
                      <a:pt x="8" y="48"/>
                    </a:lnTo>
                    <a:lnTo>
                      <a:pt x="16" y="56"/>
                    </a:lnTo>
                    <a:lnTo>
                      <a:pt x="16" y="63"/>
                    </a:lnTo>
                    <a:lnTo>
                      <a:pt x="16" y="527"/>
                    </a:lnTo>
                    <a:lnTo>
                      <a:pt x="16" y="530"/>
                    </a:lnTo>
                    <a:lnTo>
                      <a:pt x="16" y="534"/>
                    </a:lnTo>
                    <a:lnTo>
                      <a:pt x="8" y="538"/>
                    </a:lnTo>
                    <a:lnTo>
                      <a:pt x="8" y="542"/>
                    </a:lnTo>
                    <a:lnTo>
                      <a:pt x="8" y="546"/>
                    </a:lnTo>
                    <a:lnTo>
                      <a:pt x="8" y="550"/>
                    </a:lnTo>
                    <a:lnTo>
                      <a:pt x="0" y="553"/>
                    </a:lnTo>
                    <a:lnTo>
                      <a:pt x="0" y="557"/>
                    </a:lnTo>
                  </a:path>
                </a:pathLst>
              </a:custGeom>
              <a:solidFill>
                <a:srgbClr val="006633"/>
              </a:solidFill>
              <a:ln w="9525" cap="rnd">
                <a:noFill/>
                <a:round/>
                <a:headEnd/>
                <a:tailEnd/>
              </a:ln>
            </p:spPr>
            <p:txBody>
              <a:bodyPr/>
              <a:lstStyle/>
              <a:p>
                <a:endParaRPr lang="es-ES"/>
              </a:p>
            </p:txBody>
          </p:sp>
          <p:sp>
            <p:nvSpPr>
              <p:cNvPr id="752" name="Freeform 747"/>
              <p:cNvSpPr>
                <a:spLocks noChangeAspect="1"/>
              </p:cNvSpPr>
              <p:nvPr/>
            </p:nvSpPr>
            <p:spPr bwMode="auto">
              <a:xfrm>
                <a:off x="3443699" y="5615620"/>
                <a:ext cx="10317" cy="270069"/>
              </a:xfrm>
              <a:custGeom>
                <a:avLst/>
                <a:gdLst>
                  <a:gd name="T0" fmla="*/ 0 w 17"/>
                  <a:gd name="T1" fmla="*/ 464 h 465"/>
                  <a:gd name="T2" fmla="*/ 0 w 17"/>
                  <a:gd name="T3" fmla="*/ 0 h 465"/>
                  <a:gd name="T4" fmla="*/ 0 w 17"/>
                  <a:gd name="T5" fmla="*/ 10 h 465"/>
                  <a:gd name="T6" fmla="*/ 0 w 17"/>
                  <a:gd name="T7" fmla="*/ 18 h 465"/>
                  <a:gd name="T8" fmla="*/ 8 w 17"/>
                  <a:gd name="T9" fmla="*/ 27 h 465"/>
                  <a:gd name="T10" fmla="*/ 8 w 17"/>
                  <a:gd name="T11" fmla="*/ 37 h 465"/>
                  <a:gd name="T12" fmla="*/ 8 w 17"/>
                  <a:gd name="T13" fmla="*/ 44 h 465"/>
                  <a:gd name="T14" fmla="*/ 8 w 17"/>
                  <a:gd name="T15" fmla="*/ 54 h 465"/>
                  <a:gd name="T16" fmla="*/ 8 w 17"/>
                  <a:gd name="T17" fmla="*/ 62 h 465"/>
                  <a:gd name="T18" fmla="*/ 16 w 17"/>
                  <a:gd name="T19" fmla="*/ 71 h 465"/>
                  <a:gd name="T20" fmla="*/ 16 w 17"/>
                  <a:gd name="T21" fmla="*/ 425 h 465"/>
                  <a:gd name="T22" fmla="*/ 8 w 17"/>
                  <a:gd name="T23" fmla="*/ 431 h 465"/>
                  <a:gd name="T24" fmla="*/ 8 w 17"/>
                  <a:gd name="T25" fmla="*/ 435 h 465"/>
                  <a:gd name="T26" fmla="*/ 8 w 17"/>
                  <a:gd name="T27" fmla="*/ 441 h 465"/>
                  <a:gd name="T28" fmla="*/ 8 w 17"/>
                  <a:gd name="T29" fmla="*/ 444 h 465"/>
                  <a:gd name="T30" fmla="*/ 8 w 17"/>
                  <a:gd name="T31" fmla="*/ 450 h 465"/>
                  <a:gd name="T32" fmla="*/ 0 w 17"/>
                  <a:gd name="T33" fmla="*/ 454 h 465"/>
                  <a:gd name="T34" fmla="*/ 0 w 17"/>
                  <a:gd name="T35" fmla="*/ 460 h 465"/>
                  <a:gd name="T36" fmla="*/ 0 w 17"/>
                  <a:gd name="T37" fmla="*/ 464 h 4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465"/>
                  <a:gd name="T59" fmla="*/ 17 w 17"/>
                  <a:gd name="T60" fmla="*/ 465 h 4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465">
                    <a:moveTo>
                      <a:pt x="0" y="464"/>
                    </a:moveTo>
                    <a:lnTo>
                      <a:pt x="0" y="0"/>
                    </a:lnTo>
                    <a:lnTo>
                      <a:pt x="0" y="10"/>
                    </a:lnTo>
                    <a:lnTo>
                      <a:pt x="0" y="18"/>
                    </a:lnTo>
                    <a:lnTo>
                      <a:pt x="8" y="27"/>
                    </a:lnTo>
                    <a:lnTo>
                      <a:pt x="8" y="37"/>
                    </a:lnTo>
                    <a:lnTo>
                      <a:pt x="8" y="44"/>
                    </a:lnTo>
                    <a:lnTo>
                      <a:pt x="8" y="54"/>
                    </a:lnTo>
                    <a:lnTo>
                      <a:pt x="8" y="62"/>
                    </a:lnTo>
                    <a:lnTo>
                      <a:pt x="16" y="71"/>
                    </a:lnTo>
                    <a:lnTo>
                      <a:pt x="16" y="425"/>
                    </a:lnTo>
                    <a:lnTo>
                      <a:pt x="8" y="431"/>
                    </a:lnTo>
                    <a:lnTo>
                      <a:pt x="8" y="435"/>
                    </a:lnTo>
                    <a:lnTo>
                      <a:pt x="8" y="441"/>
                    </a:lnTo>
                    <a:lnTo>
                      <a:pt x="8" y="444"/>
                    </a:lnTo>
                    <a:lnTo>
                      <a:pt x="8" y="450"/>
                    </a:lnTo>
                    <a:lnTo>
                      <a:pt x="0" y="454"/>
                    </a:lnTo>
                    <a:lnTo>
                      <a:pt x="0" y="460"/>
                    </a:lnTo>
                    <a:lnTo>
                      <a:pt x="0" y="464"/>
                    </a:lnTo>
                  </a:path>
                </a:pathLst>
              </a:custGeom>
              <a:solidFill>
                <a:srgbClr val="006633"/>
              </a:solidFill>
              <a:ln w="9525" cap="rnd">
                <a:noFill/>
                <a:round/>
                <a:headEnd/>
                <a:tailEnd/>
              </a:ln>
            </p:spPr>
            <p:txBody>
              <a:bodyPr/>
              <a:lstStyle/>
              <a:p>
                <a:endParaRPr lang="es-ES"/>
              </a:p>
            </p:txBody>
          </p:sp>
          <p:sp>
            <p:nvSpPr>
              <p:cNvPr id="753" name="Freeform 748"/>
              <p:cNvSpPr>
                <a:spLocks noChangeAspect="1"/>
              </p:cNvSpPr>
              <p:nvPr/>
            </p:nvSpPr>
            <p:spPr bwMode="auto">
              <a:xfrm>
                <a:off x="3446127" y="5656857"/>
                <a:ext cx="10317" cy="206181"/>
              </a:xfrm>
              <a:custGeom>
                <a:avLst/>
                <a:gdLst>
                  <a:gd name="T0" fmla="*/ 0 w 17"/>
                  <a:gd name="T1" fmla="*/ 354 h 355"/>
                  <a:gd name="T2" fmla="*/ 0 w 17"/>
                  <a:gd name="T3" fmla="*/ 0 h 355"/>
                  <a:gd name="T4" fmla="*/ 0 w 17"/>
                  <a:gd name="T5" fmla="*/ 10 h 355"/>
                  <a:gd name="T6" fmla="*/ 0 w 17"/>
                  <a:gd name="T7" fmla="*/ 21 h 355"/>
                  <a:gd name="T8" fmla="*/ 0 w 17"/>
                  <a:gd name="T9" fmla="*/ 33 h 355"/>
                  <a:gd name="T10" fmla="*/ 16 w 17"/>
                  <a:gd name="T11" fmla="*/ 44 h 355"/>
                  <a:gd name="T12" fmla="*/ 16 w 17"/>
                  <a:gd name="T13" fmla="*/ 56 h 355"/>
                  <a:gd name="T14" fmla="*/ 16 w 17"/>
                  <a:gd name="T15" fmla="*/ 67 h 355"/>
                  <a:gd name="T16" fmla="*/ 16 w 17"/>
                  <a:gd name="T17" fmla="*/ 77 h 355"/>
                  <a:gd name="T18" fmla="*/ 16 w 17"/>
                  <a:gd name="T19" fmla="*/ 88 h 355"/>
                  <a:gd name="T20" fmla="*/ 16 w 17"/>
                  <a:gd name="T21" fmla="*/ 295 h 355"/>
                  <a:gd name="T22" fmla="*/ 16 w 17"/>
                  <a:gd name="T23" fmla="*/ 303 h 355"/>
                  <a:gd name="T24" fmla="*/ 16 w 17"/>
                  <a:gd name="T25" fmla="*/ 310 h 355"/>
                  <a:gd name="T26" fmla="*/ 16 w 17"/>
                  <a:gd name="T27" fmla="*/ 318 h 355"/>
                  <a:gd name="T28" fmla="*/ 16 w 17"/>
                  <a:gd name="T29" fmla="*/ 326 h 355"/>
                  <a:gd name="T30" fmla="*/ 0 w 17"/>
                  <a:gd name="T31" fmla="*/ 331 h 355"/>
                  <a:gd name="T32" fmla="*/ 0 w 17"/>
                  <a:gd name="T33" fmla="*/ 339 h 355"/>
                  <a:gd name="T34" fmla="*/ 0 w 17"/>
                  <a:gd name="T35" fmla="*/ 347 h 355"/>
                  <a:gd name="T36" fmla="*/ 0 w 17"/>
                  <a:gd name="T37" fmla="*/ 354 h 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
                  <a:gd name="T58" fmla="*/ 0 h 355"/>
                  <a:gd name="T59" fmla="*/ 17 w 17"/>
                  <a:gd name="T60" fmla="*/ 355 h 3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 h="355">
                    <a:moveTo>
                      <a:pt x="0" y="354"/>
                    </a:moveTo>
                    <a:lnTo>
                      <a:pt x="0" y="0"/>
                    </a:lnTo>
                    <a:lnTo>
                      <a:pt x="0" y="10"/>
                    </a:lnTo>
                    <a:lnTo>
                      <a:pt x="0" y="21"/>
                    </a:lnTo>
                    <a:lnTo>
                      <a:pt x="0" y="33"/>
                    </a:lnTo>
                    <a:lnTo>
                      <a:pt x="16" y="44"/>
                    </a:lnTo>
                    <a:lnTo>
                      <a:pt x="16" y="56"/>
                    </a:lnTo>
                    <a:lnTo>
                      <a:pt x="16" y="67"/>
                    </a:lnTo>
                    <a:lnTo>
                      <a:pt x="16" y="77"/>
                    </a:lnTo>
                    <a:lnTo>
                      <a:pt x="16" y="88"/>
                    </a:lnTo>
                    <a:lnTo>
                      <a:pt x="16" y="295"/>
                    </a:lnTo>
                    <a:lnTo>
                      <a:pt x="16" y="303"/>
                    </a:lnTo>
                    <a:lnTo>
                      <a:pt x="16" y="310"/>
                    </a:lnTo>
                    <a:lnTo>
                      <a:pt x="16" y="318"/>
                    </a:lnTo>
                    <a:lnTo>
                      <a:pt x="16" y="326"/>
                    </a:lnTo>
                    <a:lnTo>
                      <a:pt x="0" y="331"/>
                    </a:lnTo>
                    <a:lnTo>
                      <a:pt x="0" y="339"/>
                    </a:lnTo>
                    <a:lnTo>
                      <a:pt x="0" y="347"/>
                    </a:lnTo>
                    <a:lnTo>
                      <a:pt x="0" y="354"/>
                    </a:lnTo>
                  </a:path>
                </a:pathLst>
              </a:custGeom>
              <a:solidFill>
                <a:srgbClr val="006633"/>
              </a:solidFill>
              <a:ln w="9525" cap="rnd">
                <a:noFill/>
                <a:round/>
                <a:headEnd/>
                <a:tailEnd/>
              </a:ln>
            </p:spPr>
            <p:txBody>
              <a:bodyPr/>
              <a:lstStyle/>
              <a:p>
                <a:endParaRPr lang="es-ES"/>
              </a:p>
            </p:txBody>
          </p:sp>
          <p:sp>
            <p:nvSpPr>
              <p:cNvPr id="754" name="Freeform 749"/>
              <p:cNvSpPr>
                <a:spLocks noChangeAspect="1"/>
              </p:cNvSpPr>
              <p:nvPr/>
            </p:nvSpPr>
            <p:spPr bwMode="auto">
              <a:xfrm>
                <a:off x="3447340" y="5707966"/>
                <a:ext cx="10317" cy="120805"/>
              </a:xfrm>
              <a:custGeom>
                <a:avLst/>
                <a:gdLst>
                  <a:gd name="T0" fmla="*/ 0 w 17"/>
                  <a:gd name="T1" fmla="*/ 207 h 208"/>
                  <a:gd name="T2" fmla="*/ 0 w 17"/>
                  <a:gd name="T3" fmla="*/ 0 h 208"/>
                  <a:gd name="T4" fmla="*/ 16 w 17"/>
                  <a:gd name="T5" fmla="*/ 27 h 208"/>
                  <a:gd name="T6" fmla="*/ 16 w 17"/>
                  <a:gd name="T7" fmla="*/ 54 h 208"/>
                  <a:gd name="T8" fmla="*/ 16 w 17"/>
                  <a:gd name="T9" fmla="*/ 81 h 208"/>
                  <a:gd name="T10" fmla="*/ 16 w 17"/>
                  <a:gd name="T11" fmla="*/ 106 h 208"/>
                  <a:gd name="T12" fmla="*/ 16 w 17"/>
                  <a:gd name="T13" fmla="*/ 132 h 208"/>
                  <a:gd name="T14" fmla="*/ 16 w 17"/>
                  <a:gd name="T15" fmla="*/ 157 h 208"/>
                  <a:gd name="T16" fmla="*/ 16 w 17"/>
                  <a:gd name="T17" fmla="*/ 182 h 208"/>
                  <a:gd name="T18" fmla="*/ 0 w 17"/>
                  <a:gd name="T19" fmla="*/ 20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208"/>
                  <a:gd name="T32" fmla="*/ 17 w 17"/>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208">
                    <a:moveTo>
                      <a:pt x="0" y="207"/>
                    </a:moveTo>
                    <a:lnTo>
                      <a:pt x="0" y="0"/>
                    </a:lnTo>
                    <a:lnTo>
                      <a:pt x="16" y="27"/>
                    </a:lnTo>
                    <a:lnTo>
                      <a:pt x="16" y="54"/>
                    </a:lnTo>
                    <a:lnTo>
                      <a:pt x="16" y="81"/>
                    </a:lnTo>
                    <a:lnTo>
                      <a:pt x="16" y="106"/>
                    </a:lnTo>
                    <a:lnTo>
                      <a:pt x="16" y="132"/>
                    </a:lnTo>
                    <a:lnTo>
                      <a:pt x="16" y="157"/>
                    </a:lnTo>
                    <a:lnTo>
                      <a:pt x="16" y="182"/>
                    </a:lnTo>
                    <a:lnTo>
                      <a:pt x="0" y="207"/>
                    </a:lnTo>
                  </a:path>
                </a:pathLst>
              </a:custGeom>
              <a:solidFill>
                <a:srgbClr val="006633"/>
              </a:solidFill>
              <a:ln w="9525" cap="rnd">
                <a:noFill/>
                <a:round/>
                <a:headEnd/>
                <a:tailEnd/>
              </a:ln>
            </p:spPr>
            <p:txBody>
              <a:bodyPr/>
              <a:lstStyle/>
              <a:p>
                <a:endParaRPr lang="es-ES"/>
              </a:p>
            </p:txBody>
          </p:sp>
          <p:sp>
            <p:nvSpPr>
              <p:cNvPr id="755" name="Freeform 750"/>
              <p:cNvSpPr>
                <a:spLocks noChangeAspect="1"/>
              </p:cNvSpPr>
              <p:nvPr/>
            </p:nvSpPr>
            <p:spPr bwMode="auto">
              <a:xfrm>
                <a:off x="3208833" y="4868141"/>
                <a:ext cx="607" cy="37171"/>
              </a:xfrm>
              <a:custGeom>
                <a:avLst/>
                <a:gdLst>
                  <a:gd name="T0" fmla="*/ 0 w 1"/>
                  <a:gd name="T1" fmla="*/ 0 h 64"/>
                  <a:gd name="T2" fmla="*/ 0 w 1"/>
                  <a:gd name="T3" fmla="*/ 30 h 64"/>
                  <a:gd name="T4" fmla="*/ 0 w 1"/>
                  <a:gd name="T5" fmla="*/ 63 h 64"/>
                  <a:gd name="T6" fmla="*/ 0 w 1"/>
                  <a:gd name="T7" fmla="*/ 0 h 64"/>
                  <a:gd name="T8" fmla="*/ 0 60000 65536"/>
                  <a:gd name="T9" fmla="*/ 0 60000 65536"/>
                  <a:gd name="T10" fmla="*/ 0 60000 65536"/>
                  <a:gd name="T11" fmla="*/ 0 60000 65536"/>
                  <a:gd name="T12" fmla="*/ 0 w 1"/>
                  <a:gd name="T13" fmla="*/ 0 h 64"/>
                  <a:gd name="T14" fmla="*/ 1 w 1"/>
                  <a:gd name="T15" fmla="*/ 64 h 64"/>
                </a:gdLst>
                <a:ahLst/>
                <a:cxnLst>
                  <a:cxn ang="T8">
                    <a:pos x="T0" y="T1"/>
                  </a:cxn>
                  <a:cxn ang="T9">
                    <a:pos x="T2" y="T3"/>
                  </a:cxn>
                  <a:cxn ang="T10">
                    <a:pos x="T4" y="T5"/>
                  </a:cxn>
                  <a:cxn ang="T11">
                    <a:pos x="T6" y="T7"/>
                  </a:cxn>
                </a:cxnLst>
                <a:rect l="T12" t="T13" r="T14" b="T15"/>
                <a:pathLst>
                  <a:path w="1" h="64">
                    <a:moveTo>
                      <a:pt x="0" y="0"/>
                    </a:moveTo>
                    <a:lnTo>
                      <a:pt x="0" y="30"/>
                    </a:lnTo>
                    <a:lnTo>
                      <a:pt x="0" y="63"/>
                    </a:lnTo>
                    <a:lnTo>
                      <a:pt x="0" y="0"/>
                    </a:lnTo>
                  </a:path>
                </a:pathLst>
              </a:custGeom>
              <a:solidFill>
                <a:srgbClr val="33CC99"/>
              </a:solidFill>
              <a:ln w="9525" cap="rnd">
                <a:noFill/>
                <a:round/>
                <a:headEnd/>
                <a:tailEnd/>
              </a:ln>
            </p:spPr>
            <p:txBody>
              <a:bodyPr/>
              <a:lstStyle/>
              <a:p>
                <a:endParaRPr lang="es-ES"/>
              </a:p>
            </p:txBody>
          </p:sp>
          <p:sp>
            <p:nvSpPr>
              <p:cNvPr id="756" name="Freeform 751"/>
              <p:cNvSpPr>
                <a:spLocks noChangeAspect="1"/>
              </p:cNvSpPr>
              <p:nvPr/>
            </p:nvSpPr>
            <p:spPr bwMode="auto">
              <a:xfrm>
                <a:off x="3208833" y="4868141"/>
                <a:ext cx="251859" cy="301431"/>
              </a:xfrm>
              <a:custGeom>
                <a:avLst/>
                <a:gdLst>
                  <a:gd name="T0" fmla="*/ 414 w 415"/>
                  <a:gd name="T1" fmla="*/ 518 h 519"/>
                  <a:gd name="T2" fmla="*/ 410 w 415"/>
                  <a:gd name="T3" fmla="*/ 467 h 519"/>
                  <a:gd name="T4" fmla="*/ 404 w 415"/>
                  <a:gd name="T5" fmla="*/ 415 h 519"/>
                  <a:gd name="T6" fmla="*/ 395 w 415"/>
                  <a:gd name="T7" fmla="*/ 367 h 519"/>
                  <a:gd name="T8" fmla="*/ 381 w 415"/>
                  <a:gd name="T9" fmla="*/ 319 h 519"/>
                  <a:gd name="T10" fmla="*/ 364 w 415"/>
                  <a:gd name="T11" fmla="*/ 273 h 519"/>
                  <a:gd name="T12" fmla="*/ 343 w 415"/>
                  <a:gd name="T13" fmla="*/ 231 h 519"/>
                  <a:gd name="T14" fmla="*/ 320 w 415"/>
                  <a:gd name="T15" fmla="*/ 191 h 519"/>
                  <a:gd name="T16" fmla="*/ 294 w 415"/>
                  <a:gd name="T17" fmla="*/ 155 h 519"/>
                  <a:gd name="T18" fmla="*/ 265 w 415"/>
                  <a:gd name="T19" fmla="*/ 120 h 519"/>
                  <a:gd name="T20" fmla="*/ 233 w 415"/>
                  <a:gd name="T21" fmla="*/ 91 h 519"/>
                  <a:gd name="T22" fmla="*/ 215 w 415"/>
                  <a:gd name="T23" fmla="*/ 76 h 519"/>
                  <a:gd name="T24" fmla="*/ 198 w 415"/>
                  <a:gd name="T25" fmla="*/ 63 h 519"/>
                  <a:gd name="T26" fmla="*/ 181 w 415"/>
                  <a:gd name="T27" fmla="*/ 51 h 519"/>
                  <a:gd name="T28" fmla="*/ 162 w 415"/>
                  <a:gd name="T29" fmla="*/ 42 h 519"/>
                  <a:gd name="T30" fmla="*/ 143 w 415"/>
                  <a:gd name="T31" fmla="*/ 32 h 519"/>
                  <a:gd name="T32" fmla="*/ 124 w 415"/>
                  <a:gd name="T33" fmla="*/ 23 h 519"/>
                  <a:gd name="T34" fmla="*/ 105 w 415"/>
                  <a:gd name="T35" fmla="*/ 15 h 519"/>
                  <a:gd name="T36" fmla="*/ 84 w 415"/>
                  <a:gd name="T37" fmla="*/ 9 h 519"/>
                  <a:gd name="T38" fmla="*/ 63 w 415"/>
                  <a:gd name="T39" fmla="*/ 5 h 519"/>
                  <a:gd name="T40" fmla="*/ 42 w 415"/>
                  <a:gd name="T41" fmla="*/ 1 h 519"/>
                  <a:gd name="T42" fmla="*/ 21 w 415"/>
                  <a:gd name="T43" fmla="*/ 0 h 519"/>
                  <a:gd name="T44" fmla="*/ 0 w 415"/>
                  <a:gd name="T45" fmla="*/ 0 h 519"/>
                  <a:gd name="T46" fmla="*/ 0 w 415"/>
                  <a:gd name="T47" fmla="*/ 63 h 519"/>
                  <a:gd name="T48" fmla="*/ 17 w 415"/>
                  <a:gd name="T49" fmla="*/ 63 h 519"/>
                  <a:gd name="T50" fmla="*/ 34 w 415"/>
                  <a:gd name="T51" fmla="*/ 65 h 519"/>
                  <a:gd name="T52" fmla="*/ 51 w 415"/>
                  <a:gd name="T53" fmla="*/ 67 h 519"/>
                  <a:gd name="T54" fmla="*/ 68 w 415"/>
                  <a:gd name="T55" fmla="*/ 70 h 519"/>
                  <a:gd name="T56" fmla="*/ 84 w 415"/>
                  <a:gd name="T57" fmla="*/ 76 h 519"/>
                  <a:gd name="T58" fmla="*/ 101 w 415"/>
                  <a:gd name="T59" fmla="*/ 82 h 519"/>
                  <a:gd name="T60" fmla="*/ 116 w 415"/>
                  <a:gd name="T61" fmla="*/ 90 h 519"/>
                  <a:gd name="T62" fmla="*/ 131 w 415"/>
                  <a:gd name="T63" fmla="*/ 97 h 519"/>
                  <a:gd name="T64" fmla="*/ 147 w 415"/>
                  <a:gd name="T65" fmla="*/ 107 h 519"/>
                  <a:gd name="T66" fmla="*/ 162 w 415"/>
                  <a:gd name="T67" fmla="*/ 116 h 519"/>
                  <a:gd name="T68" fmla="*/ 177 w 415"/>
                  <a:gd name="T69" fmla="*/ 126 h 519"/>
                  <a:gd name="T70" fmla="*/ 191 w 415"/>
                  <a:gd name="T71" fmla="*/ 137 h 519"/>
                  <a:gd name="T72" fmla="*/ 219 w 415"/>
                  <a:gd name="T73" fmla="*/ 164 h 519"/>
                  <a:gd name="T74" fmla="*/ 244 w 415"/>
                  <a:gd name="T75" fmla="*/ 193 h 519"/>
                  <a:gd name="T76" fmla="*/ 267 w 415"/>
                  <a:gd name="T77" fmla="*/ 225 h 519"/>
                  <a:gd name="T78" fmla="*/ 288 w 415"/>
                  <a:gd name="T79" fmla="*/ 262 h 519"/>
                  <a:gd name="T80" fmla="*/ 305 w 415"/>
                  <a:gd name="T81" fmla="*/ 298 h 519"/>
                  <a:gd name="T82" fmla="*/ 320 w 415"/>
                  <a:gd name="T83" fmla="*/ 338 h 519"/>
                  <a:gd name="T84" fmla="*/ 334 w 415"/>
                  <a:gd name="T85" fmla="*/ 382 h 519"/>
                  <a:gd name="T86" fmla="*/ 341 w 415"/>
                  <a:gd name="T87" fmla="*/ 426 h 519"/>
                  <a:gd name="T88" fmla="*/ 347 w 415"/>
                  <a:gd name="T89" fmla="*/ 472 h 519"/>
                  <a:gd name="T90" fmla="*/ 349 w 415"/>
                  <a:gd name="T91" fmla="*/ 518 h 519"/>
                  <a:gd name="T92" fmla="*/ 414 w 415"/>
                  <a:gd name="T93" fmla="*/ 518 h 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519"/>
                  <a:gd name="T143" fmla="*/ 415 w 415"/>
                  <a:gd name="T144" fmla="*/ 519 h 5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519">
                    <a:moveTo>
                      <a:pt x="414" y="518"/>
                    </a:moveTo>
                    <a:lnTo>
                      <a:pt x="410" y="467"/>
                    </a:lnTo>
                    <a:lnTo>
                      <a:pt x="404" y="415"/>
                    </a:lnTo>
                    <a:lnTo>
                      <a:pt x="395" y="367"/>
                    </a:lnTo>
                    <a:lnTo>
                      <a:pt x="381" y="319"/>
                    </a:lnTo>
                    <a:lnTo>
                      <a:pt x="364" y="273"/>
                    </a:lnTo>
                    <a:lnTo>
                      <a:pt x="343" y="231"/>
                    </a:lnTo>
                    <a:lnTo>
                      <a:pt x="320" y="191"/>
                    </a:lnTo>
                    <a:lnTo>
                      <a:pt x="294" y="155"/>
                    </a:lnTo>
                    <a:lnTo>
                      <a:pt x="265" y="120"/>
                    </a:lnTo>
                    <a:lnTo>
                      <a:pt x="233" y="91"/>
                    </a:lnTo>
                    <a:lnTo>
                      <a:pt x="215" y="76"/>
                    </a:lnTo>
                    <a:lnTo>
                      <a:pt x="198" y="63"/>
                    </a:lnTo>
                    <a:lnTo>
                      <a:pt x="181" y="51"/>
                    </a:lnTo>
                    <a:lnTo>
                      <a:pt x="162" y="42"/>
                    </a:lnTo>
                    <a:lnTo>
                      <a:pt x="143" y="32"/>
                    </a:lnTo>
                    <a:lnTo>
                      <a:pt x="124" y="23"/>
                    </a:lnTo>
                    <a:lnTo>
                      <a:pt x="105" y="15"/>
                    </a:lnTo>
                    <a:lnTo>
                      <a:pt x="84" y="9"/>
                    </a:lnTo>
                    <a:lnTo>
                      <a:pt x="63" y="5"/>
                    </a:lnTo>
                    <a:lnTo>
                      <a:pt x="42" y="1"/>
                    </a:lnTo>
                    <a:lnTo>
                      <a:pt x="21" y="0"/>
                    </a:lnTo>
                    <a:lnTo>
                      <a:pt x="0" y="0"/>
                    </a:lnTo>
                    <a:lnTo>
                      <a:pt x="0" y="63"/>
                    </a:lnTo>
                    <a:lnTo>
                      <a:pt x="17" y="63"/>
                    </a:lnTo>
                    <a:lnTo>
                      <a:pt x="34" y="65"/>
                    </a:lnTo>
                    <a:lnTo>
                      <a:pt x="51" y="67"/>
                    </a:lnTo>
                    <a:lnTo>
                      <a:pt x="68" y="70"/>
                    </a:lnTo>
                    <a:lnTo>
                      <a:pt x="84" y="76"/>
                    </a:lnTo>
                    <a:lnTo>
                      <a:pt x="101" y="82"/>
                    </a:lnTo>
                    <a:lnTo>
                      <a:pt x="116" y="90"/>
                    </a:lnTo>
                    <a:lnTo>
                      <a:pt x="131" y="97"/>
                    </a:lnTo>
                    <a:lnTo>
                      <a:pt x="147" y="107"/>
                    </a:lnTo>
                    <a:lnTo>
                      <a:pt x="162" y="116"/>
                    </a:lnTo>
                    <a:lnTo>
                      <a:pt x="177" y="126"/>
                    </a:lnTo>
                    <a:lnTo>
                      <a:pt x="191" y="137"/>
                    </a:lnTo>
                    <a:lnTo>
                      <a:pt x="219" y="164"/>
                    </a:lnTo>
                    <a:lnTo>
                      <a:pt x="244" y="193"/>
                    </a:lnTo>
                    <a:lnTo>
                      <a:pt x="267" y="225"/>
                    </a:lnTo>
                    <a:lnTo>
                      <a:pt x="288" y="262"/>
                    </a:lnTo>
                    <a:lnTo>
                      <a:pt x="305" y="298"/>
                    </a:lnTo>
                    <a:lnTo>
                      <a:pt x="320" y="338"/>
                    </a:lnTo>
                    <a:lnTo>
                      <a:pt x="334" y="382"/>
                    </a:lnTo>
                    <a:lnTo>
                      <a:pt x="341" y="426"/>
                    </a:lnTo>
                    <a:lnTo>
                      <a:pt x="347" y="472"/>
                    </a:lnTo>
                    <a:lnTo>
                      <a:pt x="349" y="518"/>
                    </a:lnTo>
                    <a:lnTo>
                      <a:pt x="414" y="518"/>
                    </a:lnTo>
                  </a:path>
                </a:pathLst>
              </a:custGeom>
              <a:solidFill>
                <a:srgbClr val="FF9966"/>
              </a:solidFill>
              <a:ln w="9525" cap="rnd">
                <a:noFill/>
                <a:round/>
                <a:headEnd/>
                <a:tailEnd/>
              </a:ln>
            </p:spPr>
            <p:txBody>
              <a:bodyPr/>
              <a:lstStyle/>
              <a:p>
                <a:endParaRPr lang="es-ES"/>
              </a:p>
            </p:txBody>
          </p:sp>
          <p:sp>
            <p:nvSpPr>
              <p:cNvPr id="757" name="Freeform 752"/>
              <p:cNvSpPr>
                <a:spLocks noChangeAspect="1"/>
              </p:cNvSpPr>
              <p:nvPr/>
            </p:nvSpPr>
            <p:spPr bwMode="auto">
              <a:xfrm>
                <a:off x="3420637" y="5168991"/>
                <a:ext cx="40055" cy="713213"/>
              </a:xfrm>
              <a:custGeom>
                <a:avLst/>
                <a:gdLst>
                  <a:gd name="T0" fmla="*/ 65 w 66"/>
                  <a:gd name="T1" fmla="*/ 1227 h 1228"/>
                  <a:gd name="T2" fmla="*/ 65 w 66"/>
                  <a:gd name="T3" fmla="*/ 0 h 1228"/>
                  <a:gd name="T4" fmla="*/ 0 w 66"/>
                  <a:gd name="T5" fmla="*/ 0 h 1228"/>
                  <a:gd name="T6" fmla="*/ 0 w 66"/>
                  <a:gd name="T7" fmla="*/ 1227 h 1228"/>
                  <a:gd name="T8" fmla="*/ 65 w 66"/>
                  <a:gd name="T9" fmla="*/ 1227 h 1228"/>
                  <a:gd name="T10" fmla="*/ 0 60000 65536"/>
                  <a:gd name="T11" fmla="*/ 0 60000 65536"/>
                  <a:gd name="T12" fmla="*/ 0 60000 65536"/>
                  <a:gd name="T13" fmla="*/ 0 60000 65536"/>
                  <a:gd name="T14" fmla="*/ 0 60000 65536"/>
                  <a:gd name="T15" fmla="*/ 0 w 66"/>
                  <a:gd name="T16" fmla="*/ 0 h 1228"/>
                  <a:gd name="T17" fmla="*/ 66 w 66"/>
                  <a:gd name="T18" fmla="*/ 1228 h 1228"/>
                </a:gdLst>
                <a:ahLst/>
                <a:cxnLst>
                  <a:cxn ang="T10">
                    <a:pos x="T0" y="T1"/>
                  </a:cxn>
                  <a:cxn ang="T11">
                    <a:pos x="T2" y="T3"/>
                  </a:cxn>
                  <a:cxn ang="T12">
                    <a:pos x="T4" y="T5"/>
                  </a:cxn>
                  <a:cxn ang="T13">
                    <a:pos x="T6" y="T7"/>
                  </a:cxn>
                  <a:cxn ang="T14">
                    <a:pos x="T8" y="T9"/>
                  </a:cxn>
                </a:cxnLst>
                <a:rect l="T15" t="T16" r="T17" b="T18"/>
                <a:pathLst>
                  <a:path w="66" h="1228">
                    <a:moveTo>
                      <a:pt x="65" y="1227"/>
                    </a:moveTo>
                    <a:lnTo>
                      <a:pt x="65" y="0"/>
                    </a:lnTo>
                    <a:lnTo>
                      <a:pt x="0" y="0"/>
                    </a:lnTo>
                    <a:lnTo>
                      <a:pt x="0" y="1227"/>
                    </a:lnTo>
                    <a:lnTo>
                      <a:pt x="65" y="1227"/>
                    </a:lnTo>
                  </a:path>
                </a:pathLst>
              </a:custGeom>
              <a:solidFill>
                <a:srgbClr val="FF9966"/>
              </a:solidFill>
              <a:ln w="9525" cap="rnd">
                <a:noFill/>
                <a:round/>
                <a:headEnd/>
                <a:tailEnd/>
              </a:ln>
            </p:spPr>
            <p:txBody>
              <a:bodyPr/>
              <a:lstStyle/>
              <a:p>
                <a:endParaRPr lang="es-ES"/>
              </a:p>
            </p:txBody>
          </p:sp>
          <p:sp>
            <p:nvSpPr>
              <p:cNvPr id="758" name="Freeform 753"/>
              <p:cNvSpPr>
                <a:spLocks noChangeAspect="1"/>
              </p:cNvSpPr>
              <p:nvPr/>
            </p:nvSpPr>
            <p:spPr bwMode="auto">
              <a:xfrm>
                <a:off x="3208833" y="5881623"/>
                <a:ext cx="251859" cy="301431"/>
              </a:xfrm>
              <a:custGeom>
                <a:avLst/>
                <a:gdLst>
                  <a:gd name="T0" fmla="*/ 0 w 415"/>
                  <a:gd name="T1" fmla="*/ 518 h 519"/>
                  <a:gd name="T2" fmla="*/ 21 w 415"/>
                  <a:gd name="T3" fmla="*/ 518 h 519"/>
                  <a:gd name="T4" fmla="*/ 42 w 415"/>
                  <a:gd name="T5" fmla="*/ 517 h 519"/>
                  <a:gd name="T6" fmla="*/ 63 w 415"/>
                  <a:gd name="T7" fmla="*/ 513 h 519"/>
                  <a:gd name="T8" fmla="*/ 84 w 415"/>
                  <a:gd name="T9" fmla="*/ 509 h 519"/>
                  <a:gd name="T10" fmla="*/ 105 w 415"/>
                  <a:gd name="T11" fmla="*/ 503 h 519"/>
                  <a:gd name="T12" fmla="*/ 124 w 415"/>
                  <a:gd name="T13" fmla="*/ 495 h 519"/>
                  <a:gd name="T14" fmla="*/ 143 w 415"/>
                  <a:gd name="T15" fmla="*/ 486 h 519"/>
                  <a:gd name="T16" fmla="*/ 162 w 415"/>
                  <a:gd name="T17" fmla="*/ 476 h 519"/>
                  <a:gd name="T18" fmla="*/ 181 w 415"/>
                  <a:gd name="T19" fmla="*/ 467 h 519"/>
                  <a:gd name="T20" fmla="*/ 198 w 415"/>
                  <a:gd name="T21" fmla="*/ 455 h 519"/>
                  <a:gd name="T22" fmla="*/ 215 w 415"/>
                  <a:gd name="T23" fmla="*/ 442 h 519"/>
                  <a:gd name="T24" fmla="*/ 233 w 415"/>
                  <a:gd name="T25" fmla="*/ 427 h 519"/>
                  <a:gd name="T26" fmla="*/ 265 w 415"/>
                  <a:gd name="T27" fmla="*/ 398 h 519"/>
                  <a:gd name="T28" fmla="*/ 294 w 415"/>
                  <a:gd name="T29" fmla="*/ 363 h 519"/>
                  <a:gd name="T30" fmla="*/ 320 w 415"/>
                  <a:gd name="T31" fmla="*/ 327 h 519"/>
                  <a:gd name="T32" fmla="*/ 343 w 415"/>
                  <a:gd name="T33" fmla="*/ 287 h 519"/>
                  <a:gd name="T34" fmla="*/ 364 w 415"/>
                  <a:gd name="T35" fmla="*/ 245 h 519"/>
                  <a:gd name="T36" fmla="*/ 381 w 415"/>
                  <a:gd name="T37" fmla="*/ 199 h 519"/>
                  <a:gd name="T38" fmla="*/ 395 w 415"/>
                  <a:gd name="T39" fmla="*/ 151 h 519"/>
                  <a:gd name="T40" fmla="*/ 404 w 415"/>
                  <a:gd name="T41" fmla="*/ 103 h 519"/>
                  <a:gd name="T42" fmla="*/ 410 w 415"/>
                  <a:gd name="T43" fmla="*/ 51 h 519"/>
                  <a:gd name="T44" fmla="*/ 414 w 415"/>
                  <a:gd name="T45" fmla="*/ 0 h 519"/>
                  <a:gd name="T46" fmla="*/ 349 w 415"/>
                  <a:gd name="T47" fmla="*/ 0 h 519"/>
                  <a:gd name="T48" fmla="*/ 347 w 415"/>
                  <a:gd name="T49" fmla="*/ 46 h 519"/>
                  <a:gd name="T50" fmla="*/ 341 w 415"/>
                  <a:gd name="T51" fmla="*/ 92 h 519"/>
                  <a:gd name="T52" fmla="*/ 334 w 415"/>
                  <a:gd name="T53" fmla="*/ 136 h 519"/>
                  <a:gd name="T54" fmla="*/ 320 w 415"/>
                  <a:gd name="T55" fmla="*/ 180 h 519"/>
                  <a:gd name="T56" fmla="*/ 305 w 415"/>
                  <a:gd name="T57" fmla="*/ 220 h 519"/>
                  <a:gd name="T58" fmla="*/ 288 w 415"/>
                  <a:gd name="T59" fmla="*/ 256 h 519"/>
                  <a:gd name="T60" fmla="*/ 267 w 415"/>
                  <a:gd name="T61" fmla="*/ 293 h 519"/>
                  <a:gd name="T62" fmla="*/ 244 w 415"/>
                  <a:gd name="T63" fmla="*/ 325 h 519"/>
                  <a:gd name="T64" fmla="*/ 219 w 415"/>
                  <a:gd name="T65" fmla="*/ 354 h 519"/>
                  <a:gd name="T66" fmla="*/ 191 w 415"/>
                  <a:gd name="T67" fmla="*/ 381 h 519"/>
                  <a:gd name="T68" fmla="*/ 177 w 415"/>
                  <a:gd name="T69" fmla="*/ 392 h 519"/>
                  <a:gd name="T70" fmla="*/ 162 w 415"/>
                  <a:gd name="T71" fmla="*/ 402 h 519"/>
                  <a:gd name="T72" fmla="*/ 147 w 415"/>
                  <a:gd name="T73" fmla="*/ 411 h 519"/>
                  <a:gd name="T74" fmla="*/ 131 w 415"/>
                  <a:gd name="T75" fmla="*/ 421 h 519"/>
                  <a:gd name="T76" fmla="*/ 116 w 415"/>
                  <a:gd name="T77" fmla="*/ 428 h 519"/>
                  <a:gd name="T78" fmla="*/ 101 w 415"/>
                  <a:gd name="T79" fmla="*/ 436 h 519"/>
                  <a:gd name="T80" fmla="*/ 84 w 415"/>
                  <a:gd name="T81" fmla="*/ 442 h 519"/>
                  <a:gd name="T82" fmla="*/ 68 w 415"/>
                  <a:gd name="T83" fmla="*/ 448 h 519"/>
                  <a:gd name="T84" fmla="*/ 51 w 415"/>
                  <a:gd name="T85" fmla="*/ 451 h 519"/>
                  <a:gd name="T86" fmla="*/ 34 w 415"/>
                  <a:gd name="T87" fmla="*/ 453 h 519"/>
                  <a:gd name="T88" fmla="*/ 17 w 415"/>
                  <a:gd name="T89" fmla="*/ 455 h 519"/>
                  <a:gd name="T90" fmla="*/ 0 w 415"/>
                  <a:gd name="T91" fmla="*/ 455 h 519"/>
                  <a:gd name="T92" fmla="*/ 0 w 415"/>
                  <a:gd name="T93" fmla="*/ 518 h 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519"/>
                  <a:gd name="T143" fmla="*/ 415 w 415"/>
                  <a:gd name="T144" fmla="*/ 519 h 5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519">
                    <a:moveTo>
                      <a:pt x="0" y="518"/>
                    </a:moveTo>
                    <a:lnTo>
                      <a:pt x="21" y="518"/>
                    </a:lnTo>
                    <a:lnTo>
                      <a:pt x="42" y="517"/>
                    </a:lnTo>
                    <a:lnTo>
                      <a:pt x="63" y="513"/>
                    </a:lnTo>
                    <a:lnTo>
                      <a:pt x="84" y="509"/>
                    </a:lnTo>
                    <a:lnTo>
                      <a:pt x="105" y="503"/>
                    </a:lnTo>
                    <a:lnTo>
                      <a:pt x="124" y="495"/>
                    </a:lnTo>
                    <a:lnTo>
                      <a:pt x="143" y="486"/>
                    </a:lnTo>
                    <a:lnTo>
                      <a:pt x="162" y="476"/>
                    </a:lnTo>
                    <a:lnTo>
                      <a:pt x="181" y="467"/>
                    </a:lnTo>
                    <a:lnTo>
                      <a:pt x="198" y="455"/>
                    </a:lnTo>
                    <a:lnTo>
                      <a:pt x="215" y="442"/>
                    </a:lnTo>
                    <a:lnTo>
                      <a:pt x="233" y="427"/>
                    </a:lnTo>
                    <a:lnTo>
                      <a:pt x="265" y="398"/>
                    </a:lnTo>
                    <a:lnTo>
                      <a:pt x="294" y="363"/>
                    </a:lnTo>
                    <a:lnTo>
                      <a:pt x="320" y="327"/>
                    </a:lnTo>
                    <a:lnTo>
                      <a:pt x="343" y="287"/>
                    </a:lnTo>
                    <a:lnTo>
                      <a:pt x="364" y="245"/>
                    </a:lnTo>
                    <a:lnTo>
                      <a:pt x="381" y="199"/>
                    </a:lnTo>
                    <a:lnTo>
                      <a:pt x="395" y="151"/>
                    </a:lnTo>
                    <a:lnTo>
                      <a:pt x="404" y="103"/>
                    </a:lnTo>
                    <a:lnTo>
                      <a:pt x="410" y="51"/>
                    </a:lnTo>
                    <a:lnTo>
                      <a:pt x="414" y="0"/>
                    </a:lnTo>
                    <a:lnTo>
                      <a:pt x="349" y="0"/>
                    </a:lnTo>
                    <a:lnTo>
                      <a:pt x="347" y="46"/>
                    </a:lnTo>
                    <a:lnTo>
                      <a:pt x="341" y="92"/>
                    </a:lnTo>
                    <a:lnTo>
                      <a:pt x="334" y="136"/>
                    </a:lnTo>
                    <a:lnTo>
                      <a:pt x="320" y="180"/>
                    </a:lnTo>
                    <a:lnTo>
                      <a:pt x="305" y="220"/>
                    </a:lnTo>
                    <a:lnTo>
                      <a:pt x="288" y="256"/>
                    </a:lnTo>
                    <a:lnTo>
                      <a:pt x="267" y="293"/>
                    </a:lnTo>
                    <a:lnTo>
                      <a:pt x="244" y="325"/>
                    </a:lnTo>
                    <a:lnTo>
                      <a:pt x="219" y="354"/>
                    </a:lnTo>
                    <a:lnTo>
                      <a:pt x="191" y="381"/>
                    </a:lnTo>
                    <a:lnTo>
                      <a:pt x="177" y="392"/>
                    </a:lnTo>
                    <a:lnTo>
                      <a:pt x="162" y="402"/>
                    </a:lnTo>
                    <a:lnTo>
                      <a:pt x="147" y="411"/>
                    </a:lnTo>
                    <a:lnTo>
                      <a:pt x="131" y="421"/>
                    </a:lnTo>
                    <a:lnTo>
                      <a:pt x="116" y="428"/>
                    </a:lnTo>
                    <a:lnTo>
                      <a:pt x="101" y="436"/>
                    </a:lnTo>
                    <a:lnTo>
                      <a:pt x="84" y="442"/>
                    </a:lnTo>
                    <a:lnTo>
                      <a:pt x="68" y="448"/>
                    </a:lnTo>
                    <a:lnTo>
                      <a:pt x="51" y="451"/>
                    </a:lnTo>
                    <a:lnTo>
                      <a:pt x="34" y="453"/>
                    </a:lnTo>
                    <a:lnTo>
                      <a:pt x="17" y="455"/>
                    </a:lnTo>
                    <a:lnTo>
                      <a:pt x="0" y="455"/>
                    </a:lnTo>
                    <a:lnTo>
                      <a:pt x="0" y="518"/>
                    </a:lnTo>
                  </a:path>
                </a:pathLst>
              </a:custGeom>
              <a:solidFill>
                <a:srgbClr val="FF9966"/>
              </a:solidFill>
              <a:ln w="9525" cap="rnd">
                <a:noFill/>
                <a:round/>
                <a:headEnd/>
                <a:tailEnd/>
              </a:ln>
            </p:spPr>
            <p:txBody>
              <a:bodyPr/>
              <a:lstStyle/>
              <a:p>
                <a:endParaRPr lang="es-ES"/>
              </a:p>
            </p:txBody>
          </p:sp>
          <p:sp>
            <p:nvSpPr>
              <p:cNvPr id="759" name="Freeform 754"/>
              <p:cNvSpPr>
                <a:spLocks noChangeAspect="1"/>
              </p:cNvSpPr>
              <p:nvPr/>
            </p:nvSpPr>
            <p:spPr bwMode="auto">
              <a:xfrm>
                <a:off x="3208833" y="6145884"/>
                <a:ext cx="607" cy="37171"/>
              </a:xfrm>
              <a:custGeom>
                <a:avLst/>
                <a:gdLst>
                  <a:gd name="T0" fmla="*/ 0 w 1"/>
                  <a:gd name="T1" fmla="*/ 63 h 64"/>
                  <a:gd name="T2" fmla="*/ 0 w 1"/>
                  <a:gd name="T3" fmla="*/ 33 h 64"/>
                  <a:gd name="T4" fmla="*/ 0 w 1"/>
                  <a:gd name="T5" fmla="*/ 0 h 64"/>
                  <a:gd name="T6" fmla="*/ 0 w 1"/>
                  <a:gd name="T7" fmla="*/ 63 h 64"/>
                  <a:gd name="T8" fmla="*/ 0 60000 65536"/>
                  <a:gd name="T9" fmla="*/ 0 60000 65536"/>
                  <a:gd name="T10" fmla="*/ 0 60000 65536"/>
                  <a:gd name="T11" fmla="*/ 0 60000 65536"/>
                  <a:gd name="T12" fmla="*/ 0 w 1"/>
                  <a:gd name="T13" fmla="*/ 0 h 64"/>
                  <a:gd name="T14" fmla="*/ 1 w 1"/>
                  <a:gd name="T15" fmla="*/ 64 h 64"/>
                </a:gdLst>
                <a:ahLst/>
                <a:cxnLst>
                  <a:cxn ang="T8">
                    <a:pos x="T0" y="T1"/>
                  </a:cxn>
                  <a:cxn ang="T9">
                    <a:pos x="T2" y="T3"/>
                  </a:cxn>
                  <a:cxn ang="T10">
                    <a:pos x="T4" y="T5"/>
                  </a:cxn>
                  <a:cxn ang="T11">
                    <a:pos x="T6" y="T7"/>
                  </a:cxn>
                </a:cxnLst>
                <a:rect l="T12" t="T13" r="T14" b="T15"/>
                <a:pathLst>
                  <a:path w="1" h="64">
                    <a:moveTo>
                      <a:pt x="0" y="63"/>
                    </a:moveTo>
                    <a:lnTo>
                      <a:pt x="0" y="33"/>
                    </a:lnTo>
                    <a:lnTo>
                      <a:pt x="0" y="0"/>
                    </a:lnTo>
                    <a:lnTo>
                      <a:pt x="0" y="63"/>
                    </a:lnTo>
                  </a:path>
                </a:pathLst>
              </a:custGeom>
              <a:solidFill>
                <a:srgbClr val="006633"/>
              </a:solidFill>
              <a:ln w="9525" cap="rnd">
                <a:noFill/>
                <a:round/>
                <a:headEnd/>
                <a:tailEnd/>
              </a:ln>
            </p:spPr>
            <p:txBody>
              <a:bodyPr/>
              <a:lstStyle/>
              <a:p>
                <a:endParaRPr lang="es-ES"/>
              </a:p>
            </p:txBody>
          </p:sp>
          <p:sp>
            <p:nvSpPr>
              <p:cNvPr id="760" name="Freeform 755"/>
              <p:cNvSpPr>
                <a:spLocks noChangeAspect="1"/>
              </p:cNvSpPr>
              <p:nvPr/>
            </p:nvSpPr>
            <p:spPr bwMode="auto">
              <a:xfrm>
                <a:off x="2957581" y="5881623"/>
                <a:ext cx="251859" cy="301431"/>
              </a:xfrm>
              <a:custGeom>
                <a:avLst/>
                <a:gdLst>
                  <a:gd name="T0" fmla="*/ 0 w 415"/>
                  <a:gd name="T1" fmla="*/ 0 h 519"/>
                  <a:gd name="T2" fmla="*/ 2 w 415"/>
                  <a:gd name="T3" fmla="*/ 51 h 519"/>
                  <a:gd name="T4" fmla="*/ 7 w 415"/>
                  <a:gd name="T5" fmla="*/ 103 h 519"/>
                  <a:gd name="T6" fmla="*/ 17 w 415"/>
                  <a:gd name="T7" fmla="*/ 151 h 519"/>
                  <a:gd name="T8" fmla="*/ 30 w 415"/>
                  <a:gd name="T9" fmla="*/ 199 h 519"/>
                  <a:gd name="T10" fmla="*/ 47 w 415"/>
                  <a:gd name="T11" fmla="*/ 245 h 519"/>
                  <a:gd name="T12" fmla="*/ 68 w 415"/>
                  <a:gd name="T13" fmla="*/ 287 h 519"/>
                  <a:gd name="T14" fmla="*/ 91 w 415"/>
                  <a:gd name="T15" fmla="*/ 327 h 519"/>
                  <a:gd name="T16" fmla="*/ 118 w 415"/>
                  <a:gd name="T17" fmla="*/ 363 h 519"/>
                  <a:gd name="T18" fmla="*/ 147 w 415"/>
                  <a:gd name="T19" fmla="*/ 398 h 519"/>
                  <a:gd name="T20" fmla="*/ 179 w 415"/>
                  <a:gd name="T21" fmla="*/ 427 h 519"/>
                  <a:gd name="T22" fmla="*/ 196 w 415"/>
                  <a:gd name="T23" fmla="*/ 442 h 519"/>
                  <a:gd name="T24" fmla="*/ 213 w 415"/>
                  <a:gd name="T25" fmla="*/ 455 h 519"/>
                  <a:gd name="T26" fmla="*/ 231 w 415"/>
                  <a:gd name="T27" fmla="*/ 467 h 519"/>
                  <a:gd name="T28" fmla="*/ 250 w 415"/>
                  <a:gd name="T29" fmla="*/ 476 h 519"/>
                  <a:gd name="T30" fmla="*/ 269 w 415"/>
                  <a:gd name="T31" fmla="*/ 486 h 519"/>
                  <a:gd name="T32" fmla="*/ 288 w 415"/>
                  <a:gd name="T33" fmla="*/ 495 h 519"/>
                  <a:gd name="T34" fmla="*/ 307 w 415"/>
                  <a:gd name="T35" fmla="*/ 503 h 519"/>
                  <a:gd name="T36" fmla="*/ 328 w 415"/>
                  <a:gd name="T37" fmla="*/ 509 h 519"/>
                  <a:gd name="T38" fmla="*/ 349 w 415"/>
                  <a:gd name="T39" fmla="*/ 513 h 519"/>
                  <a:gd name="T40" fmla="*/ 370 w 415"/>
                  <a:gd name="T41" fmla="*/ 517 h 519"/>
                  <a:gd name="T42" fmla="*/ 391 w 415"/>
                  <a:gd name="T43" fmla="*/ 518 h 519"/>
                  <a:gd name="T44" fmla="*/ 414 w 415"/>
                  <a:gd name="T45" fmla="*/ 518 h 519"/>
                  <a:gd name="T46" fmla="*/ 414 w 415"/>
                  <a:gd name="T47" fmla="*/ 455 h 519"/>
                  <a:gd name="T48" fmla="*/ 395 w 415"/>
                  <a:gd name="T49" fmla="*/ 455 h 519"/>
                  <a:gd name="T50" fmla="*/ 377 w 415"/>
                  <a:gd name="T51" fmla="*/ 453 h 519"/>
                  <a:gd name="T52" fmla="*/ 360 w 415"/>
                  <a:gd name="T53" fmla="*/ 451 h 519"/>
                  <a:gd name="T54" fmla="*/ 345 w 415"/>
                  <a:gd name="T55" fmla="*/ 448 h 519"/>
                  <a:gd name="T56" fmla="*/ 328 w 415"/>
                  <a:gd name="T57" fmla="*/ 442 h 519"/>
                  <a:gd name="T58" fmla="*/ 311 w 415"/>
                  <a:gd name="T59" fmla="*/ 436 h 519"/>
                  <a:gd name="T60" fmla="*/ 295 w 415"/>
                  <a:gd name="T61" fmla="*/ 428 h 519"/>
                  <a:gd name="T62" fmla="*/ 280 w 415"/>
                  <a:gd name="T63" fmla="*/ 421 h 519"/>
                  <a:gd name="T64" fmla="*/ 265 w 415"/>
                  <a:gd name="T65" fmla="*/ 411 h 519"/>
                  <a:gd name="T66" fmla="*/ 250 w 415"/>
                  <a:gd name="T67" fmla="*/ 402 h 519"/>
                  <a:gd name="T68" fmla="*/ 234 w 415"/>
                  <a:gd name="T69" fmla="*/ 392 h 519"/>
                  <a:gd name="T70" fmla="*/ 221 w 415"/>
                  <a:gd name="T71" fmla="*/ 381 h 519"/>
                  <a:gd name="T72" fmla="*/ 192 w 415"/>
                  <a:gd name="T73" fmla="*/ 354 h 519"/>
                  <a:gd name="T74" fmla="*/ 168 w 415"/>
                  <a:gd name="T75" fmla="*/ 325 h 519"/>
                  <a:gd name="T76" fmla="*/ 145 w 415"/>
                  <a:gd name="T77" fmla="*/ 293 h 519"/>
                  <a:gd name="T78" fmla="*/ 124 w 415"/>
                  <a:gd name="T79" fmla="*/ 256 h 519"/>
                  <a:gd name="T80" fmla="*/ 106 w 415"/>
                  <a:gd name="T81" fmla="*/ 220 h 519"/>
                  <a:gd name="T82" fmla="*/ 91 w 415"/>
                  <a:gd name="T83" fmla="*/ 180 h 519"/>
                  <a:gd name="T84" fmla="*/ 78 w 415"/>
                  <a:gd name="T85" fmla="*/ 136 h 519"/>
                  <a:gd name="T86" fmla="*/ 70 w 415"/>
                  <a:gd name="T87" fmla="*/ 92 h 519"/>
                  <a:gd name="T88" fmla="*/ 64 w 415"/>
                  <a:gd name="T89" fmla="*/ 46 h 519"/>
                  <a:gd name="T90" fmla="*/ 63 w 415"/>
                  <a:gd name="T91" fmla="*/ 0 h 519"/>
                  <a:gd name="T92" fmla="*/ 0 w 415"/>
                  <a:gd name="T93" fmla="*/ 0 h 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519"/>
                  <a:gd name="T143" fmla="*/ 415 w 415"/>
                  <a:gd name="T144" fmla="*/ 519 h 5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519">
                    <a:moveTo>
                      <a:pt x="0" y="0"/>
                    </a:moveTo>
                    <a:lnTo>
                      <a:pt x="2" y="51"/>
                    </a:lnTo>
                    <a:lnTo>
                      <a:pt x="7" y="103"/>
                    </a:lnTo>
                    <a:lnTo>
                      <a:pt x="17" y="151"/>
                    </a:lnTo>
                    <a:lnTo>
                      <a:pt x="30" y="199"/>
                    </a:lnTo>
                    <a:lnTo>
                      <a:pt x="47" y="245"/>
                    </a:lnTo>
                    <a:lnTo>
                      <a:pt x="68" y="287"/>
                    </a:lnTo>
                    <a:lnTo>
                      <a:pt x="91" y="327"/>
                    </a:lnTo>
                    <a:lnTo>
                      <a:pt x="118" y="363"/>
                    </a:lnTo>
                    <a:lnTo>
                      <a:pt x="147" y="398"/>
                    </a:lnTo>
                    <a:lnTo>
                      <a:pt x="179" y="427"/>
                    </a:lnTo>
                    <a:lnTo>
                      <a:pt x="196" y="442"/>
                    </a:lnTo>
                    <a:lnTo>
                      <a:pt x="213" y="455"/>
                    </a:lnTo>
                    <a:lnTo>
                      <a:pt x="231" y="467"/>
                    </a:lnTo>
                    <a:lnTo>
                      <a:pt x="250" y="476"/>
                    </a:lnTo>
                    <a:lnTo>
                      <a:pt x="269" y="486"/>
                    </a:lnTo>
                    <a:lnTo>
                      <a:pt x="288" y="495"/>
                    </a:lnTo>
                    <a:lnTo>
                      <a:pt x="307" y="503"/>
                    </a:lnTo>
                    <a:lnTo>
                      <a:pt x="328" y="509"/>
                    </a:lnTo>
                    <a:lnTo>
                      <a:pt x="349" y="513"/>
                    </a:lnTo>
                    <a:lnTo>
                      <a:pt x="370" y="517"/>
                    </a:lnTo>
                    <a:lnTo>
                      <a:pt x="391" y="518"/>
                    </a:lnTo>
                    <a:lnTo>
                      <a:pt x="414" y="518"/>
                    </a:lnTo>
                    <a:lnTo>
                      <a:pt x="414" y="455"/>
                    </a:lnTo>
                    <a:lnTo>
                      <a:pt x="395" y="455"/>
                    </a:lnTo>
                    <a:lnTo>
                      <a:pt x="377" y="453"/>
                    </a:lnTo>
                    <a:lnTo>
                      <a:pt x="360" y="451"/>
                    </a:lnTo>
                    <a:lnTo>
                      <a:pt x="345" y="448"/>
                    </a:lnTo>
                    <a:lnTo>
                      <a:pt x="328" y="442"/>
                    </a:lnTo>
                    <a:lnTo>
                      <a:pt x="311" y="436"/>
                    </a:lnTo>
                    <a:lnTo>
                      <a:pt x="295" y="428"/>
                    </a:lnTo>
                    <a:lnTo>
                      <a:pt x="280" y="421"/>
                    </a:lnTo>
                    <a:lnTo>
                      <a:pt x="265" y="411"/>
                    </a:lnTo>
                    <a:lnTo>
                      <a:pt x="250" y="402"/>
                    </a:lnTo>
                    <a:lnTo>
                      <a:pt x="234" y="392"/>
                    </a:lnTo>
                    <a:lnTo>
                      <a:pt x="221" y="381"/>
                    </a:lnTo>
                    <a:lnTo>
                      <a:pt x="192" y="354"/>
                    </a:lnTo>
                    <a:lnTo>
                      <a:pt x="168" y="325"/>
                    </a:lnTo>
                    <a:lnTo>
                      <a:pt x="145" y="293"/>
                    </a:lnTo>
                    <a:lnTo>
                      <a:pt x="124" y="256"/>
                    </a:lnTo>
                    <a:lnTo>
                      <a:pt x="106" y="220"/>
                    </a:lnTo>
                    <a:lnTo>
                      <a:pt x="91" y="180"/>
                    </a:lnTo>
                    <a:lnTo>
                      <a:pt x="78" y="136"/>
                    </a:lnTo>
                    <a:lnTo>
                      <a:pt x="70" y="92"/>
                    </a:lnTo>
                    <a:lnTo>
                      <a:pt x="64" y="46"/>
                    </a:lnTo>
                    <a:lnTo>
                      <a:pt x="63" y="0"/>
                    </a:lnTo>
                    <a:lnTo>
                      <a:pt x="0" y="0"/>
                    </a:lnTo>
                  </a:path>
                </a:pathLst>
              </a:custGeom>
              <a:solidFill>
                <a:srgbClr val="FF9966"/>
              </a:solidFill>
              <a:ln w="9525" cap="rnd">
                <a:noFill/>
                <a:round/>
                <a:headEnd/>
                <a:tailEnd/>
              </a:ln>
            </p:spPr>
            <p:txBody>
              <a:bodyPr/>
              <a:lstStyle/>
              <a:p>
                <a:endParaRPr lang="es-ES"/>
              </a:p>
            </p:txBody>
          </p:sp>
          <p:sp>
            <p:nvSpPr>
              <p:cNvPr id="761" name="Freeform 756"/>
              <p:cNvSpPr>
                <a:spLocks noChangeAspect="1"/>
              </p:cNvSpPr>
              <p:nvPr/>
            </p:nvSpPr>
            <p:spPr bwMode="auto">
              <a:xfrm>
                <a:off x="2957581" y="5168991"/>
                <a:ext cx="38841" cy="713213"/>
              </a:xfrm>
              <a:custGeom>
                <a:avLst/>
                <a:gdLst>
                  <a:gd name="T0" fmla="*/ 0 w 64"/>
                  <a:gd name="T1" fmla="*/ 0 h 1228"/>
                  <a:gd name="T2" fmla="*/ 0 w 64"/>
                  <a:gd name="T3" fmla="*/ 1227 h 1228"/>
                  <a:gd name="T4" fmla="*/ 63 w 64"/>
                  <a:gd name="T5" fmla="*/ 1227 h 1228"/>
                  <a:gd name="T6" fmla="*/ 63 w 64"/>
                  <a:gd name="T7" fmla="*/ 0 h 1228"/>
                  <a:gd name="T8" fmla="*/ 0 w 64"/>
                  <a:gd name="T9" fmla="*/ 0 h 1228"/>
                  <a:gd name="T10" fmla="*/ 0 60000 65536"/>
                  <a:gd name="T11" fmla="*/ 0 60000 65536"/>
                  <a:gd name="T12" fmla="*/ 0 60000 65536"/>
                  <a:gd name="T13" fmla="*/ 0 60000 65536"/>
                  <a:gd name="T14" fmla="*/ 0 60000 65536"/>
                  <a:gd name="T15" fmla="*/ 0 w 64"/>
                  <a:gd name="T16" fmla="*/ 0 h 1228"/>
                  <a:gd name="T17" fmla="*/ 64 w 64"/>
                  <a:gd name="T18" fmla="*/ 1228 h 1228"/>
                </a:gdLst>
                <a:ahLst/>
                <a:cxnLst>
                  <a:cxn ang="T10">
                    <a:pos x="T0" y="T1"/>
                  </a:cxn>
                  <a:cxn ang="T11">
                    <a:pos x="T2" y="T3"/>
                  </a:cxn>
                  <a:cxn ang="T12">
                    <a:pos x="T4" y="T5"/>
                  </a:cxn>
                  <a:cxn ang="T13">
                    <a:pos x="T6" y="T7"/>
                  </a:cxn>
                  <a:cxn ang="T14">
                    <a:pos x="T8" y="T9"/>
                  </a:cxn>
                </a:cxnLst>
                <a:rect l="T15" t="T16" r="T17" b="T18"/>
                <a:pathLst>
                  <a:path w="64" h="1228">
                    <a:moveTo>
                      <a:pt x="0" y="0"/>
                    </a:moveTo>
                    <a:lnTo>
                      <a:pt x="0" y="1227"/>
                    </a:lnTo>
                    <a:lnTo>
                      <a:pt x="63" y="1227"/>
                    </a:lnTo>
                    <a:lnTo>
                      <a:pt x="63" y="0"/>
                    </a:lnTo>
                    <a:lnTo>
                      <a:pt x="0" y="0"/>
                    </a:lnTo>
                  </a:path>
                </a:pathLst>
              </a:custGeom>
              <a:solidFill>
                <a:srgbClr val="FF9966"/>
              </a:solidFill>
              <a:ln w="9525" cap="rnd">
                <a:noFill/>
                <a:round/>
                <a:headEnd/>
                <a:tailEnd/>
              </a:ln>
            </p:spPr>
            <p:txBody>
              <a:bodyPr/>
              <a:lstStyle/>
              <a:p>
                <a:endParaRPr lang="es-ES"/>
              </a:p>
            </p:txBody>
          </p:sp>
          <p:sp>
            <p:nvSpPr>
              <p:cNvPr id="762" name="Freeform 757"/>
              <p:cNvSpPr>
                <a:spLocks noChangeAspect="1"/>
              </p:cNvSpPr>
              <p:nvPr/>
            </p:nvSpPr>
            <p:spPr bwMode="auto">
              <a:xfrm>
                <a:off x="2957581" y="4868141"/>
                <a:ext cx="251859" cy="301431"/>
              </a:xfrm>
              <a:custGeom>
                <a:avLst/>
                <a:gdLst>
                  <a:gd name="T0" fmla="*/ 414 w 415"/>
                  <a:gd name="T1" fmla="*/ 0 h 519"/>
                  <a:gd name="T2" fmla="*/ 391 w 415"/>
                  <a:gd name="T3" fmla="*/ 0 h 519"/>
                  <a:gd name="T4" fmla="*/ 370 w 415"/>
                  <a:gd name="T5" fmla="*/ 1 h 519"/>
                  <a:gd name="T6" fmla="*/ 349 w 415"/>
                  <a:gd name="T7" fmla="*/ 5 h 519"/>
                  <a:gd name="T8" fmla="*/ 328 w 415"/>
                  <a:gd name="T9" fmla="*/ 9 h 519"/>
                  <a:gd name="T10" fmla="*/ 307 w 415"/>
                  <a:gd name="T11" fmla="*/ 15 h 519"/>
                  <a:gd name="T12" fmla="*/ 288 w 415"/>
                  <a:gd name="T13" fmla="*/ 23 h 519"/>
                  <a:gd name="T14" fmla="*/ 269 w 415"/>
                  <a:gd name="T15" fmla="*/ 32 h 519"/>
                  <a:gd name="T16" fmla="*/ 250 w 415"/>
                  <a:gd name="T17" fmla="*/ 42 h 519"/>
                  <a:gd name="T18" fmla="*/ 231 w 415"/>
                  <a:gd name="T19" fmla="*/ 51 h 519"/>
                  <a:gd name="T20" fmla="*/ 213 w 415"/>
                  <a:gd name="T21" fmla="*/ 63 h 519"/>
                  <a:gd name="T22" fmla="*/ 196 w 415"/>
                  <a:gd name="T23" fmla="*/ 76 h 519"/>
                  <a:gd name="T24" fmla="*/ 179 w 415"/>
                  <a:gd name="T25" fmla="*/ 91 h 519"/>
                  <a:gd name="T26" fmla="*/ 147 w 415"/>
                  <a:gd name="T27" fmla="*/ 120 h 519"/>
                  <a:gd name="T28" fmla="*/ 118 w 415"/>
                  <a:gd name="T29" fmla="*/ 155 h 519"/>
                  <a:gd name="T30" fmla="*/ 91 w 415"/>
                  <a:gd name="T31" fmla="*/ 191 h 519"/>
                  <a:gd name="T32" fmla="*/ 68 w 415"/>
                  <a:gd name="T33" fmla="*/ 231 h 519"/>
                  <a:gd name="T34" fmla="*/ 47 w 415"/>
                  <a:gd name="T35" fmla="*/ 273 h 519"/>
                  <a:gd name="T36" fmla="*/ 30 w 415"/>
                  <a:gd name="T37" fmla="*/ 319 h 519"/>
                  <a:gd name="T38" fmla="*/ 17 w 415"/>
                  <a:gd name="T39" fmla="*/ 367 h 519"/>
                  <a:gd name="T40" fmla="*/ 7 w 415"/>
                  <a:gd name="T41" fmla="*/ 415 h 519"/>
                  <a:gd name="T42" fmla="*/ 2 w 415"/>
                  <a:gd name="T43" fmla="*/ 467 h 519"/>
                  <a:gd name="T44" fmla="*/ 0 w 415"/>
                  <a:gd name="T45" fmla="*/ 518 h 519"/>
                  <a:gd name="T46" fmla="*/ 63 w 415"/>
                  <a:gd name="T47" fmla="*/ 518 h 519"/>
                  <a:gd name="T48" fmla="*/ 64 w 415"/>
                  <a:gd name="T49" fmla="*/ 472 h 519"/>
                  <a:gd name="T50" fmla="*/ 70 w 415"/>
                  <a:gd name="T51" fmla="*/ 426 h 519"/>
                  <a:gd name="T52" fmla="*/ 78 w 415"/>
                  <a:gd name="T53" fmla="*/ 382 h 519"/>
                  <a:gd name="T54" fmla="*/ 91 w 415"/>
                  <a:gd name="T55" fmla="*/ 338 h 519"/>
                  <a:gd name="T56" fmla="*/ 106 w 415"/>
                  <a:gd name="T57" fmla="*/ 298 h 519"/>
                  <a:gd name="T58" fmla="*/ 124 w 415"/>
                  <a:gd name="T59" fmla="*/ 262 h 519"/>
                  <a:gd name="T60" fmla="*/ 145 w 415"/>
                  <a:gd name="T61" fmla="*/ 225 h 519"/>
                  <a:gd name="T62" fmla="*/ 168 w 415"/>
                  <a:gd name="T63" fmla="*/ 193 h 519"/>
                  <a:gd name="T64" fmla="*/ 192 w 415"/>
                  <a:gd name="T65" fmla="*/ 164 h 519"/>
                  <a:gd name="T66" fmla="*/ 221 w 415"/>
                  <a:gd name="T67" fmla="*/ 137 h 519"/>
                  <a:gd name="T68" fmla="*/ 234 w 415"/>
                  <a:gd name="T69" fmla="*/ 126 h 519"/>
                  <a:gd name="T70" fmla="*/ 250 w 415"/>
                  <a:gd name="T71" fmla="*/ 116 h 519"/>
                  <a:gd name="T72" fmla="*/ 265 w 415"/>
                  <a:gd name="T73" fmla="*/ 107 h 519"/>
                  <a:gd name="T74" fmla="*/ 280 w 415"/>
                  <a:gd name="T75" fmla="*/ 97 h 519"/>
                  <a:gd name="T76" fmla="*/ 295 w 415"/>
                  <a:gd name="T77" fmla="*/ 90 h 519"/>
                  <a:gd name="T78" fmla="*/ 311 w 415"/>
                  <a:gd name="T79" fmla="*/ 82 h 519"/>
                  <a:gd name="T80" fmla="*/ 328 w 415"/>
                  <a:gd name="T81" fmla="*/ 76 h 519"/>
                  <a:gd name="T82" fmla="*/ 345 w 415"/>
                  <a:gd name="T83" fmla="*/ 70 h 519"/>
                  <a:gd name="T84" fmla="*/ 360 w 415"/>
                  <a:gd name="T85" fmla="*/ 67 h 519"/>
                  <a:gd name="T86" fmla="*/ 377 w 415"/>
                  <a:gd name="T87" fmla="*/ 65 h 519"/>
                  <a:gd name="T88" fmla="*/ 395 w 415"/>
                  <a:gd name="T89" fmla="*/ 63 h 519"/>
                  <a:gd name="T90" fmla="*/ 414 w 415"/>
                  <a:gd name="T91" fmla="*/ 63 h 519"/>
                  <a:gd name="T92" fmla="*/ 414 w 415"/>
                  <a:gd name="T93" fmla="*/ 0 h 5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15"/>
                  <a:gd name="T142" fmla="*/ 0 h 519"/>
                  <a:gd name="T143" fmla="*/ 415 w 415"/>
                  <a:gd name="T144" fmla="*/ 519 h 5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15" h="519">
                    <a:moveTo>
                      <a:pt x="414" y="0"/>
                    </a:moveTo>
                    <a:lnTo>
                      <a:pt x="391" y="0"/>
                    </a:lnTo>
                    <a:lnTo>
                      <a:pt x="370" y="1"/>
                    </a:lnTo>
                    <a:lnTo>
                      <a:pt x="349" y="5"/>
                    </a:lnTo>
                    <a:lnTo>
                      <a:pt x="328" y="9"/>
                    </a:lnTo>
                    <a:lnTo>
                      <a:pt x="307" y="15"/>
                    </a:lnTo>
                    <a:lnTo>
                      <a:pt x="288" y="23"/>
                    </a:lnTo>
                    <a:lnTo>
                      <a:pt x="269" y="32"/>
                    </a:lnTo>
                    <a:lnTo>
                      <a:pt x="250" y="42"/>
                    </a:lnTo>
                    <a:lnTo>
                      <a:pt x="231" y="51"/>
                    </a:lnTo>
                    <a:lnTo>
                      <a:pt x="213" y="63"/>
                    </a:lnTo>
                    <a:lnTo>
                      <a:pt x="196" y="76"/>
                    </a:lnTo>
                    <a:lnTo>
                      <a:pt x="179" y="91"/>
                    </a:lnTo>
                    <a:lnTo>
                      <a:pt x="147" y="120"/>
                    </a:lnTo>
                    <a:lnTo>
                      <a:pt x="118" y="155"/>
                    </a:lnTo>
                    <a:lnTo>
                      <a:pt x="91" y="191"/>
                    </a:lnTo>
                    <a:lnTo>
                      <a:pt x="68" y="231"/>
                    </a:lnTo>
                    <a:lnTo>
                      <a:pt x="47" y="273"/>
                    </a:lnTo>
                    <a:lnTo>
                      <a:pt x="30" y="319"/>
                    </a:lnTo>
                    <a:lnTo>
                      <a:pt x="17" y="367"/>
                    </a:lnTo>
                    <a:lnTo>
                      <a:pt x="7" y="415"/>
                    </a:lnTo>
                    <a:lnTo>
                      <a:pt x="2" y="467"/>
                    </a:lnTo>
                    <a:lnTo>
                      <a:pt x="0" y="518"/>
                    </a:lnTo>
                    <a:lnTo>
                      <a:pt x="63" y="518"/>
                    </a:lnTo>
                    <a:lnTo>
                      <a:pt x="64" y="472"/>
                    </a:lnTo>
                    <a:lnTo>
                      <a:pt x="70" y="426"/>
                    </a:lnTo>
                    <a:lnTo>
                      <a:pt x="78" y="382"/>
                    </a:lnTo>
                    <a:lnTo>
                      <a:pt x="91" y="338"/>
                    </a:lnTo>
                    <a:lnTo>
                      <a:pt x="106" y="298"/>
                    </a:lnTo>
                    <a:lnTo>
                      <a:pt x="124" y="262"/>
                    </a:lnTo>
                    <a:lnTo>
                      <a:pt x="145" y="225"/>
                    </a:lnTo>
                    <a:lnTo>
                      <a:pt x="168" y="193"/>
                    </a:lnTo>
                    <a:lnTo>
                      <a:pt x="192" y="164"/>
                    </a:lnTo>
                    <a:lnTo>
                      <a:pt x="221" y="137"/>
                    </a:lnTo>
                    <a:lnTo>
                      <a:pt x="234" y="126"/>
                    </a:lnTo>
                    <a:lnTo>
                      <a:pt x="250" y="116"/>
                    </a:lnTo>
                    <a:lnTo>
                      <a:pt x="265" y="107"/>
                    </a:lnTo>
                    <a:lnTo>
                      <a:pt x="280" y="97"/>
                    </a:lnTo>
                    <a:lnTo>
                      <a:pt x="295" y="90"/>
                    </a:lnTo>
                    <a:lnTo>
                      <a:pt x="311" y="82"/>
                    </a:lnTo>
                    <a:lnTo>
                      <a:pt x="328" y="76"/>
                    </a:lnTo>
                    <a:lnTo>
                      <a:pt x="345" y="70"/>
                    </a:lnTo>
                    <a:lnTo>
                      <a:pt x="360" y="67"/>
                    </a:lnTo>
                    <a:lnTo>
                      <a:pt x="377" y="65"/>
                    </a:lnTo>
                    <a:lnTo>
                      <a:pt x="395" y="63"/>
                    </a:lnTo>
                    <a:lnTo>
                      <a:pt x="414" y="63"/>
                    </a:lnTo>
                    <a:lnTo>
                      <a:pt x="414" y="0"/>
                    </a:lnTo>
                  </a:path>
                </a:pathLst>
              </a:custGeom>
              <a:solidFill>
                <a:srgbClr val="FF9966"/>
              </a:solidFill>
              <a:ln w="9525" cap="rnd">
                <a:noFill/>
                <a:round/>
                <a:headEnd/>
                <a:tailEnd/>
              </a:ln>
            </p:spPr>
            <p:txBody>
              <a:bodyPr/>
              <a:lstStyle/>
              <a:p>
                <a:endParaRPr lang="es-ES"/>
              </a:p>
            </p:txBody>
          </p:sp>
          <p:sp useBgFill="1">
            <p:nvSpPr>
              <p:cNvPr id="763" name="Freeform 758"/>
              <p:cNvSpPr>
                <a:spLocks noChangeAspect="1"/>
              </p:cNvSpPr>
              <p:nvPr/>
            </p:nvSpPr>
            <p:spPr bwMode="auto">
              <a:xfrm>
                <a:off x="3196088" y="4858267"/>
                <a:ext cx="43089" cy="52271"/>
              </a:xfrm>
              <a:custGeom>
                <a:avLst/>
                <a:gdLst>
                  <a:gd name="T0" fmla="*/ 70 w 71"/>
                  <a:gd name="T1" fmla="*/ 46 h 90"/>
                  <a:gd name="T2" fmla="*/ 70 w 71"/>
                  <a:gd name="T3" fmla="*/ 0 h 90"/>
                  <a:gd name="T4" fmla="*/ 0 w 71"/>
                  <a:gd name="T5" fmla="*/ 0 h 90"/>
                  <a:gd name="T6" fmla="*/ 0 w 71"/>
                  <a:gd name="T7" fmla="*/ 89 h 90"/>
                  <a:gd name="T8" fmla="*/ 70 w 71"/>
                  <a:gd name="T9" fmla="*/ 89 h 90"/>
                  <a:gd name="T10" fmla="*/ 70 w 71"/>
                  <a:gd name="T11" fmla="*/ 46 h 90"/>
                  <a:gd name="T12" fmla="*/ 0 60000 65536"/>
                  <a:gd name="T13" fmla="*/ 0 60000 65536"/>
                  <a:gd name="T14" fmla="*/ 0 60000 65536"/>
                  <a:gd name="T15" fmla="*/ 0 60000 65536"/>
                  <a:gd name="T16" fmla="*/ 0 60000 65536"/>
                  <a:gd name="T17" fmla="*/ 0 60000 65536"/>
                  <a:gd name="T18" fmla="*/ 0 w 71"/>
                  <a:gd name="T19" fmla="*/ 0 h 90"/>
                  <a:gd name="T20" fmla="*/ 71 w 71"/>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71" h="90">
                    <a:moveTo>
                      <a:pt x="70" y="46"/>
                    </a:moveTo>
                    <a:lnTo>
                      <a:pt x="70" y="0"/>
                    </a:lnTo>
                    <a:lnTo>
                      <a:pt x="0" y="0"/>
                    </a:lnTo>
                    <a:lnTo>
                      <a:pt x="0" y="89"/>
                    </a:lnTo>
                    <a:lnTo>
                      <a:pt x="70" y="89"/>
                    </a:lnTo>
                    <a:lnTo>
                      <a:pt x="70" y="46"/>
                    </a:lnTo>
                  </a:path>
                </a:pathLst>
              </a:custGeom>
              <a:ln w="9525" cap="rnd">
                <a:noFill/>
                <a:round/>
                <a:headEnd/>
                <a:tailEnd/>
              </a:ln>
            </p:spPr>
            <p:txBody>
              <a:bodyPr/>
              <a:lstStyle/>
              <a:p>
                <a:endParaRPr lang="es-ES"/>
              </a:p>
            </p:txBody>
          </p:sp>
          <p:sp>
            <p:nvSpPr>
              <p:cNvPr id="764" name="Rectangle 765"/>
              <p:cNvSpPr>
                <a:spLocks noChangeAspect="1" noChangeArrowheads="1"/>
              </p:cNvSpPr>
              <p:nvPr/>
            </p:nvSpPr>
            <p:spPr bwMode="auto">
              <a:xfrm>
                <a:off x="2815569" y="6219064"/>
                <a:ext cx="768321" cy="184111"/>
              </a:xfrm>
              <a:prstGeom prst="rect">
                <a:avLst/>
              </a:prstGeom>
              <a:noFill/>
              <a:ln w="9525">
                <a:noFill/>
                <a:miter lim="800000"/>
                <a:headEnd/>
                <a:tailEnd/>
              </a:ln>
            </p:spPr>
            <p:txBody>
              <a:bodyPr wrap="none" lIns="92075" tIns="46038" rIns="92075" bIns="46038">
                <a:spAutoFit/>
              </a:bodyPr>
              <a:lstStyle/>
              <a:p>
                <a:pPr algn="ctr"/>
                <a:r>
                  <a:rPr lang="en-US" altLang="en-US" sz="600" dirty="0">
                    <a:cs typeface="Arial" pitchFamily="34" charset="0"/>
                  </a:rPr>
                  <a:t>During Operation</a:t>
                </a:r>
              </a:p>
            </p:txBody>
          </p:sp>
          <p:grpSp>
            <p:nvGrpSpPr>
              <p:cNvPr id="765" name="Group 766"/>
              <p:cNvGrpSpPr>
                <a:grpSpLocks noChangeAspect="1"/>
              </p:cNvGrpSpPr>
              <p:nvPr/>
            </p:nvGrpSpPr>
            <p:grpSpPr bwMode="auto">
              <a:xfrm>
                <a:off x="3310183" y="5767207"/>
                <a:ext cx="263997" cy="96992"/>
                <a:chOff x="4520" y="3261"/>
                <a:chExt cx="435" cy="167"/>
              </a:xfrm>
            </p:grpSpPr>
            <p:sp>
              <p:nvSpPr>
                <p:cNvPr id="813" name="Freeform 767"/>
                <p:cNvSpPr>
                  <a:spLocks noChangeAspect="1"/>
                </p:cNvSpPr>
                <p:nvPr/>
              </p:nvSpPr>
              <p:spPr bwMode="auto">
                <a:xfrm>
                  <a:off x="4570" y="3274"/>
                  <a:ext cx="102" cy="37"/>
                </a:xfrm>
                <a:custGeom>
                  <a:avLst/>
                  <a:gdLst>
                    <a:gd name="T0" fmla="*/ 90 w 102"/>
                    <a:gd name="T1" fmla="*/ 2 h 37"/>
                    <a:gd name="T2" fmla="*/ 89 w 102"/>
                    <a:gd name="T3" fmla="*/ 5 h 37"/>
                    <a:gd name="T4" fmla="*/ 87 w 102"/>
                    <a:gd name="T5" fmla="*/ 8 h 37"/>
                    <a:gd name="T6" fmla="*/ 90 w 102"/>
                    <a:gd name="T7" fmla="*/ 10 h 37"/>
                    <a:gd name="T8" fmla="*/ 81 w 102"/>
                    <a:gd name="T9" fmla="*/ 18 h 37"/>
                    <a:gd name="T10" fmla="*/ 85 w 102"/>
                    <a:gd name="T11" fmla="*/ 15 h 37"/>
                    <a:gd name="T12" fmla="*/ 81 w 102"/>
                    <a:gd name="T13" fmla="*/ 16 h 37"/>
                    <a:gd name="T14" fmla="*/ 77 w 102"/>
                    <a:gd name="T15" fmla="*/ 18 h 37"/>
                    <a:gd name="T16" fmla="*/ 73 w 102"/>
                    <a:gd name="T17" fmla="*/ 21 h 37"/>
                    <a:gd name="T18" fmla="*/ 71 w 102"/>
                    <a:gd name="T19" fmla="*/ 21 h 37"/>
                    <a:gd name="T20" fmla="*/ 65 w 102"/>
                    <a:gd name="T21" fmla="*/ 23 h 37"/>
                    <a:gd name="T22" fmla="*/ 60 w 102"/>
                    <a:gd name="T23" fmla="*/ 24 h 37"/>
                    <a:gd name="T24" fmla="*/ 42 w 102"/>
                    <a:gd name="T25" fmla="*/ 23 h 37"/>
                    <a:gd name="T26" fmla="*/ 36 w 102"/>
                    <a:gd name="T27" fmla="*/ 21 h 37"/>
                    <a:gd name="T28" fmla="*/ 30 w 102"/>
                    <a:gd name="T29" fmla="*/ 21 h 37"/>
                    <a:gd name="T30" fmla="*/ 25 w 102"/>
                    <a:gd name="T31" fmla="*/ 18 h 37"/>
                    <a:gd name="T32" fmla="*/ 22 w 102"/>
                    <a:gd name="T33" fmla="*/ 16 h 37"/>
                    <a:gd name="T34" fmla="*/ 15 w 102"/>
                    <a:gd name="T35" fmla="*/ 11 h 37"/>
                    <a:gd name="T36" fmla="*/ 9 w 102"/>
                    <a:gd name="T37" fmla="*/ 8 h 37"/>
                    <a:gd name="T38" fmla="*/ 12 w 102"/>
                    <a:gd name="T39" fmla="*/ 6 h 37"/>
                    <a:gd name="T40" fmla="*/ 11 w 102"/>
                    <a:gd name="T41" fmla="*/ 3 h 37"/>
                    <a:gd name="T42" fmla="*/ 0 w 102"/>
                    <a:gd name="T43" fmla="*/ 0 h 37"/>
                    <a:gd name="T44" fmla="*/ 1 w 102"/>
                    <a:gd name="T45" fmla="*/ 8 h 37"/>
                    <a:gd name="T46" fmla="*/ 3 w 102"/>
                    <a:gd name="T47" fmla="*/ 13 h 37"/>
                    <a:gd name="T48" fmla="*/ 4 w 102"/>
                    <a:gd name="T49" fmla="*/ 15 h 37"/>
                    <a:gd name="T50" fmla="*/ 19 w 102"/>
                    <a:gd name="T51" fmla="*/ 28 h 37"/>
                    <a:gd name="T52" fmla="*/ 22 w 102"/>
                    <a:gd name="T53" fmla="*/ 29 h 37"/>
                    <a:gd name="T54" fmla="*/ 27 w 102"/>
                    <a:gd name="T55" fmla="*/ 33 h 37"/>
                    <a:gd name="T56" fmla="*/ 33 w 102"/>
                    <a:gd name="T57" fmla="*/ 33 h 37"/>
                    <a:gd name="T58" fmla="*/ 39 w 102"/>
                    <a:gd name="T59" fmla="*/ 34 h 37"/>
                    <a:gd name="T60" fmla="*/ 63 w 102"/>
                    <a:gd name="T61" fmla="*/ 36 h 37"/>
                    <a:gd name="T62" fmla="*/ 68 w 102"/>
                    <a:gd name="T63" fmla="*/ 34 h 37"/>
                    <a:gd name="T64" fmla="*/ 73 w 102"/>
                    <a:gd name="T65" fmla="*/ 33 h 37"/>
                    <a:gd name="T66" fmla="*/ 76 w 102"/>
                    <a:gd name="T67" fmla="*/ 33 h 37"/>
                    <a:gd name="T68" fmla="*/ 81 w 102"/>
                    <a:gd name="T69" fmla="*/ 29 h 37"/>
                    <a:gd name="T70" fmla="*/ 84 w 102"/>
                    <a:gd name="T71" fmla="*/ 28 h 37"/>
                    <a:gd name="T72" fmla="*/ 89 w 102"/>
                    <a:gd name="T73" fmla="*/ 24 h 37"/>
                    <a:gd name="T74" fmla="*/ 92 w 102"/>
                    <a:gd name="T75" fmla="*/ 21 h 37"/>
                    <a:gd name="T76" fmla="*/ 96 w 102"/>
                    <a:gd name="T77" fmla="*/ 21 h 37"/>
                    <a:gd name="T78" fmla="*/ 98 w 102"/>
                    <a:gd name="T79" fmla="*/ 15 h 37"/>
                    <a:gd name="T80" fmla="*/ 100 w 102"/>
                    <a:gd name="T81" fmla="*/ 13 h 37"/>
                    <a:gd name="T82" fmla="*/ 101 w 102"/>
                    <a:gd name="T83" fmla="*/ 8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37"/>
                    <a:gd name="T128" fmla="*/ 102 w 102"/>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37">
                      <a:moveTo>
                        <a:pt x="89" y="0"/>
                      </a:moveTo>
                      <a:lnTo>
                        <a:pt x="89" y="5"/>
                      </a:lnTo>
                      <a:lnTo>
                        <a:pt x="90" y="2"/>
                      </a:lnTo>
                      <a:lnTo>
                        <a:pt x="87" y="3"/>
                      </a:lnTo>
                      <a:lnTo>
                        <a:pt x="87" y="10"/>
                      </a:lnTo>
                      <a:lnTo>
                        <a:pt x="89" y="5"/>
                      </a:lnTo>
                      <a:lnTo>
                        <a:pt x="85" y="8"/>
                      </a:lnTo>
                      <a:lnTo>
                        <a:pt x="85" y="13"/>
                      </a:lnTo>
                      <a:lnTo>
                        <a:pt x="87" y="8"/>
                      </a:lnTo>
                      <a:lnTo>
                        <a:pt x="84" y="11"/>
                      </a:lnTo>
                      <a:lnTo>
                        <a:pt x="84" y="15"/>
                      </a:lnTo>
                      <a:lnTo>
                        <a:pt x="90" y="10"/>
                      </a:lnTo>
                      <a:lnTo>
                        <a:pt x="85" y="10"/>
                      </a:lnTo>
                      <a:lnTo>
                        <a:pt x="81" y="15"/>
                      </a:lnTo>
                      <a:lnTo>
                        <a:pt x="81" y="18"/>
                      </a:lnTo>
                      <a:lnTo>
                        <a:pt x="82" y="15"/>
                      </a:lnTo>
                      <a:lnTo>
                        <a:pt x="81" y="15"/>
                      </a:lnTo>
                      <a:lnTo>
                        <a:pt x="85" y="15"/>
                      </a:lnTo>
                      <a:lnTo>
                        <a:pt x="81" y="15"/>
                      </a:lnTo>
                      <a:lnTo>
                        <a:pt x="76" y="18"/>
                      </a:lnTo>
                      <a:lnTo>
                        <a:pt x="81" y="16"/>
                      </a:lnTo>
                      <a:lnTo>
                        <a:pt x="76" y="16"/>
                      </a:lnTo>
                      <a:lnTo>
                        <a:pt x="73" y="19"/>
                      </a:lnTo>
                      <a:lnTo>
                        <a:pt x="77" y="18"/>
                      </a:lnTo>
                      <a:lnTo>
                        <a:pt x="73" y="18"/>
                      </a:lnTo>
                      <a:lnTo>
                        <a:pt x="69" y="21"/>
                      </a:lnTo>
                      <a:lnTo>
                        <a:pt x="73" y="21"/>
                      </a:lnTo>
                      <a:lnTo>
                        <a:pt x="69" y="21"/>
                      </a:lnTo>
                      <a:lnTo>
                        <a:pt x="66" y="23"/>
                      </a:lnTo>
                      <a:lnTo>
                        <a:pt x="71" y="21"/>
                      </a:lnTo>
                      <a:lnTo>
                        <a:pt x="63" y="21"/>
                      </a:lnTo>
                      <a:lnTo>
                        <a:pt x="60" y="24"/>
                      </a:lnTo>
                      <a:lnTo>
                        <a:pt x="65" y="23"/>
                      </a:lnTo>
                      <a:lnTo>
                        <a:pt x="58" y="23"/>
                      </a:lnTo>
                      <a:lnTo>
                        <a:pt x="55" y="26"/>
                      </a:lnTo>
                      <a:lnTo>
                        <a:pt x="60" y="24"/>
                      </a:lnTo>
                      <a:lnTo>
                        <a:pt x="41" y="24"/>
                      </a:lnTo>
                      <a:lnTo>
                        <a:pt x="46" y="26"/>
                      </a:lnTo>
                      <a:lnTo>
                        <a:pt x="42" y="23"/>
                      </a:lnTo>
                      <a:lnTo>
                        <a:pt x="35" y="23"/>
                      </a:lnTo>
                      <a:lnTo>
                        <a:pt x="39" y="24"/>
                      </a:lnTo>
                      <a:lnTo>
                        <a:pt x="36" y="21"/>
                      </a:lnTo>
                      <a:lnTo>
                        <a:pt x="28" y="21"/>
                      </a:lnTo>
                      <a:lnTo>
                        <a:pt x="33" y="23"/>
                      </a:lnTo>
                      <a:lnTo>
                        <a:pt x="30" y="21"/>
                      </a:lnTo>
                      <a:lnTo>
                        <a:pt x="25" y="21"/>
                      </a:lnTo>
                      <a:lnTo>
                        <a:pt x="30" y="21"/>
                      </a:lnTo>
                      <a:lnTo>
                        <a:pt x="25" y="18"/>
                      </a:lnTo>
                      <a:lnTo>
                        <a:pt x="20" y="18"/>
                      </a:lnTo>
                      <a:lnTo>
                        <a:pt x="25" y="19"/>
                      </a:lnTo>
                      <a:lnTo>
                        <a:pt x="22" y="16"/>
                      </a:lnTo>
                      <a:lnTo>
                        <a:pt x="17" y="16"/>
                      </a:lnTo>
                      <a:lnTo>
                        <a:pt x="22" y="18"/>
                      </a:lnTo>
                      <a:lnTo>
                        <a:pt x="15" y="11"/>
                      </a:lnTo>
                      <a:lnTo>
                        <a:pt x="17" y="15"/>
                      </a:lnTo>
                      <a:lnTo>
                        <a:pt x="17" y="8"/>
                      </a:lnTo>
                      <a:lnTo>
                        <a:pt x="9" y="8"/>
                      </a:lnTo>
                      <a:lnTo>
                        <a:pt x="15" y="15"/>
                      </a:lnTo>
                      <a:lnTo>
                        <a:pt x="15" y="10"/>
                      </a:lnTo>
                      <a:lnTo>
                        <a:pt x="12" y="6"/>
                      </a:lnTo>
                      <a:lnTo>
                        <a:pt x="14" y="11"/>
                      </a:lnTo>
                      <a:lnTo>
                        <a:pt x="14" y="5"/>
                      </a:lnTo>
                      <a:lnTo>
                        <a:pt x="11" y="3"/>
                      </a:lnTo>
                      <a:lnTo>
                        <a:pt x="12" y="6"/>
                      </a:lnTo>
                      <a:lnTo>
                        <a:pt x="12" y="0"/>
                      </a:lnTo>
                      <a:lnTo>
                        <a:pt x="0" y="0"/>
                      </a:lnTo>
                      <a:lnTo>
                        <a:pt x="0" y="10"/>
                      </a:lnTo>
                      <a:lnTo>
                        <a:pt x="3" y="13"/>
                      </a:lnTo>
                      <a:lnTo>
                        <a:pt x="1" y="8"/>
                      </a:lnTo>
                      <a:lnTo>
                        <a:pt x="1" y="15"/>
                      </a:lnTo>
                      <a:lnTo>
                        <a:pt x="4" y="16"/>
                      </a:lnTo>
                      <a:lnTo>
                        <a:pt x="3" y="13"/>
                      </a:lnTo>
                      <a:lnTo>
                        <a:pt x="3" y="19"/>
                      </a:lnTo>
                      <a:lnTo>
                        <a:pt x="11" y="19"/>
                      </a:lnTo>
                      <a:lnTo>
                        <a:pt x="4" y="15"/>
                      </a:lnTo>
                      <a:lnTo>
                        <a:pt x="4" y="18"/>
                      </a:lnTo>
                      <a:lnTo>
                        <a:pt x="15" y="28"/>
                      </a:lnTo>
                      <a:lnTo>
                        <a:pt x="19" y="28"/>
                      </a:lnTo>
                      <a:lnTo>
                        <a:pt x="15" y="26"/>
                      </a:lnTo>
                      <a:lnTo>
                        <a:pt x="17" y="29"/>
                      </a:lnTo>
                      <a:lnTo>
                        <a:pt x="22" y="29"/>
                      </a:lnTo>
                      <a:lnTo>
                        <a:pt x="17" y="28"/>
                      </a:lnTo>
                      <a:lnTo>
                        <a:pt x="22" y="33"/>
                      </a:lnTo>
                      <a:lnTo>
                        <a:pt x="27" y="33"/>
                      </a:lnTo>
                      <a:lnTo>
                        <a:pt x="22" y="31"/>
                      </a:lnTo>
                      <a:lnTo>
                        <a:pt x="25" y="33"/>
                      </a:lnTo>
                      <a:lnTo>
                        <a:pt x="33" y="33"/>
                      </a:lnTo>
                      <a:lnTo>
                        <a:pt x="28" y="33"/>
                      </a:lnTo>
                      <a:lnTo>
                        <a:pt x="31" y="34"/>
                      </a:lnTo>
                      <a:lnTo>
                        <a:pt x="39" y="34"/>
                      </a:lnTo>
                      <a:lnTo>
                        <a:pt x="35" y="33"/>
                      </a:lnTo>
                      <a:lnTo>
                        <a:pt x="38" y="36"/>
                      </a:lnTo>
                      <a:lnTo>
                        <a:pt x="63" y="36"/>
                      </a:lnTo>
                      <a:lnTo>
                        <a:pt x="66" y="33"/>
                      </a:lnTo>
                      <a:lnTo>
                        <a:pt x="62" y="34"/>
                      </a:lnTo>
                      <a:lnTo>
                        <a:pt x="68" y="34"/>
                      </a:lnTo>
                      <a:lnTo>
                        <a:pt x="71" y="33"/>
                      </a:lnTo>
                      <a:lnTo>
                        <a:pt x="66" y="33"/>
                      </a:lnTo>
                      <a:lnTo>
                        <a:pt x="73" y="33"/>
                      </a:lnTo>
                      <a:lnTo>
                        <a:pt x="76" y="31"/>
                      </a:lnTo>
                      <a:lnTo>
                        <a:pt x="73" y="33"/>
                      </a:lnTo>
                      <a:lnTo>
                        <a:pt x="76" y="33"/>
                      </a:lnTo>
                      <a:lnTo>
                        <a:pt x="81" y="28"/>
                      </a:lnTo>
                      <a:lnTo>
                        <a:pt x="76" y="29"/>
                      </a:lnTo>
                      <a:lnTo>
                        <a:pt x="81" y="29"/>
                      </a:lnTo>
                      <a:lnTo>
                        <a:pt x="84" y="26"/>
                      </a:lnTo>
                      <a:lnTo>
                        <a:pt x="79" y="28"/>
                      </a:lnTo>
                      <a:lnTo>
                        <a:pt x="84" y="28"/>
                      </a:lnTo>
                      <a:lnTo>
                        <a:pt x="89" y="23"/>
                      </a:lnTo>
                      <a:lnTo>
                        <a:pt x="84" y="24"/>
                      </a:lnTo>
                      <a:lnTo>
                        <a:pt x="89" y="24"/>
                      </a:lnTo>
                      <a:lnTo>
                        <a:pt x="93" y="21"/>
                      </a:lnTo>
                      <a:lnTo>
                        <a:pt x="93" y="16"/>
                      </a:lnTo>
                      <a:lnTo>
                        <a:pt x="92" y="21"/>
                      </a:lnTo>
                      <a:lnTo>
                        <a:pt x="93" y="19"/>
                      </a:lnTo>
                      <a:lnTo>
                        <a:pt x="89" y="21"/>
                      </a:lnTo>
                      <a:lnTo>
                        <a:pt x="96" y="21"/>
                      </a:lnTo>
                      <a:lnTo>
                        <a:pt x="96" y="15"/>
                      </a:lnTo>
                      <a:lnTo>
                        <a:pt x="95" y="18"/>
                      </a:lnTo>
                      <a:lnTo>
                        <a:pt x="98" y="15"/>
                      </a:lnTo>
                      <a:lnTo>
                        <a:pt x="98" y="11"/>
                      </a:lnTo>
                      <a:lnTo>
                        <a:pt x="96" y="15"/>
                      </a:lnTo>
                      <a:lnTo>
                        <a:pt x="100" y="13"/>
                      </a:lnTo>
                      <a:lnTo>
                        <a:pt x="100" y="6"/>
                      </a:lnTo>
                      <a:lnTo>
                        <a:pt x="98" y="11"/>
                      </a:lnTo>
                      <a:lnTo>
                        <a:pt x="101" y="8"/>
                      </a:lnTo>
                      <a:lnTo>
                        <a:pt x="101" y="0"/>
                      </a:lnTo>
                      <a:lnTo>
                        <a:pt x="8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14" name="Freeform 768"/>
                <p:cNvSpPr>
                  <a:spLocks noChangeAspect="1"/>
                </p:cNvSpPr>
                <p:nvPr/>
              </p:nvSpPr>
              <p:spPr bwMode="auto">
                <a:xfrm>
                  <a:off x="4663" y="3272"/>
                  <a:ext cx="105" cy="39"/>
                </a:xfrm>
                <a:custGeom>
                  <a:avLst/>
                  <a:gdLst>
                    <a:gd name="T0" fmla="*/ 92 w 105"/>
                    <a:gd name="T1" fmla="*/ 0 h 39"/>
                    <a:gd name="T2" fmla="*/ 91 w 105"/>
                    <a:gd name="T3" fmla="*/ 5 h 39"/>
                    <a:gd name="T4" fmla="*/ 89 w 105"/>
                    <a:gd name="T5" fmla="*/ 8 h 39"/>
                    <a:gd name="T6" fmla="*/ 88 w 105"/>
                    <a:gd name="T7" fmla="*/ 12 h 39"/>
                    <a:gd name="T8" fmla="*/ 80 w 105"/>
                    <a:gd name="T9" fmla="*/ 18 h 39"/>
                    <a:gd name="T10" fmla="*/ 75 w 105"/>
                    <a:gd name="T11" fmla="*/ 21 h 39"/>
                    <a:gd name="T12" fmla="*/ 72 w 105"/>
                    <a:gd name="T13" fmla="*/ 21 h 39"/>
                    <a:gd name="T14" fmla="*/ 65 w 105"/>
                    <a:gd name="T15" fmla="*/ 23 h 39"/>
                    <a:gd name="T16" fmla="*/ 59 w 105"/>
                    <a:gd name="T17" fmla="*/ 25 h 39"/>
                    <a:gd name="T18" fmla="*/ 42 w 105"/>
                    <a:gd name="T19" fmla="*/ 26 h 39"/>
                    <a:gd name="T20" fmla="*/ 37 w 105"/>
                    <a:gd name="T21" fmla="*/ 25 h 39"/>
                    <a:gd name="T22" fmla="*/ 30 w 105"/>
                    <a:gd name="T23" fmla="*/ 23 h 39"/>
                    <a:gd name="T24" fmla="*/ 27 w 105"/>
                    <a:gd name="T25" fmla="*/ 21 h 39"/>
                    <a:gd name="T26" fmla="*/ 24 w 105"/>
                    <a:gd name="T27" fmla="*/ 21 h 39"/>
                    <a:gd name="T28" fmla="*/ 21 w 105"/>
                    <a:gd name="T29" fmla="*/ 18 h 39"/>
                    <a:gd name="T30" fmla="*/ 16 w 105"/>
                    <a:gd name="T31" fmla="*/ 17 h 39"/>
                    <a:gd name="T32" fmla="*/ 21 w 105"/>
                    <a:gd name="T33" fmla="*/ 20 h 39"/>
                    <a:gd name="T34" fmla="*/ 11 w 105"/>
                    <a:gd name="T35" fmla="*/ 12 h 39"/>
                    <a:gd name="T36" fmla="*/ 15 w 105"/>
                    <a:gd name="T37" fmla="*/ 10 h 39"/>
                    <a:gd name="T38" fmla="*/ 13 w 105"/>
                    <a:gd name="T39" fmla="*/ 7 h 39"/>
                    <a:gd name="T40" fmla="*/ 11 w 105"/>
                    <a:gd name="T41" fmla="*/ 4 h 39"/>
                    <a:gd name="T42" fmla="*/ 0 w 105"/>
                    <a:gd name="T43" fmla="*/ 2 h 39"/>
                    <a:gd name="T44" fmla="*/ 2 w 105"/>
                    <a:gd name="T45" fmla="*/ 8 h 39"/>
                    <a:gd name="T46" fmla="*/ 3 w 105"/>
                    <a:gd name="T47" fmla="*/ 13 h 39"/>
                    <a:gd name="T48" fmla="*/ 5 w 105"/>
                    <a:gd name="T49" fmla="*/ 17 h 39"/>
                    <a:gd name="T50" fmla="*/ 8 w 105"/>
                    <a:gd name="T51" fmla="*/ 21 h 39"/>
                    <a:gd name="T52" fmla="*/ 8 w 105"/>
                    <a:gd name="T53" fmla="*/ 21 h 39"/>
                    <a:gd name="T54" fmla="*/ 13 w 105"/>
                    <a:gd name="T55" fmla="*/ 25 h 39"/>
                    <a:gd name="T56" fmla="*/ 18 w 105"/>
                    <a:gd name="T57" fmla="*/ 28 h 39"/>
                    <a:gd name="T58" fmla="*/ 23 w 105"/>
                    <a:gd name="T59" fmla="*/ 31 h 39"/>
                    <a:gd name="T60" fmla="*/ 24 w 105"/>
                    <a:gd name="T61" fmla="*/ 33 h 39"/>
                    <a:gd name="T62" fmla="*/ 30 w 105"/>
                    <a:gd name="T63" fmla="*/ 35 h 39"/>
                    <a:gd name="T64" fmla="*/ 35 w 105"/>
                    <a:gd name="T65" fmla="*/ 35 h 39"/>
                    <a:gd name="T66" fmla="*/ 67 w 105"/>
                    <a:gd name="T67" fmla="*/ 35 h 39"/>
                    <a:gd name="T68" fmla="*/ 73 w 105"/>
                    <a:gd name="T69" fmla="*/ 35 h 39"/>
                    <a:gd name="T70" fmla="*/ 80 w 105"/>
                    <a:gd name="T71" fmla="*/ 33 h 39"/>
                    <a:gd name="T72" fmla="*/ 81 w 105"/>
                    <a:gd name="T73" fmla="*/ 31 h 39"/>
                    <a:gd name="T74" fmla="*/ 86 w 105"/>
                    <a:gd name="T75" fmla="*/ 28 h 39"/>
                    <a:gd name="T76" fmla="*/ 99 w 105"/>
                    <a:gd name="T77" fmla="*/ 18 h 39"/>
                    <a:gd name="T78" fmla="*/ 100 w 105"/>
                    <a:gd name="T79" fmla="*/ 17 h 39"/>
                    <a:gd name="T80" fmla="*/ 102 w 105"/>
                    <a:gd name="T81" fmla="*/ 13 h 39"/>
                    <a:gd name="T82" fmla="*/ 104 w 105"/>
                    <a:gd name="T83" fmla="*/ 7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39"/>
                    <a:gd name="T128" fmla="*/ 105 w 105"/>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39">
                      <a:moveTo>
                        <a:pt x="91" y="4"/>
                      </a:moveTo>
                      <a:lnTo>
                        <a:pt x="91" y="4"/>
                      </a:lnTo>
                      <a:lnTo>
                        <a:pt x="92" y="0"/>
                      </a:lnTo>
                      <a:lnTo>
                        <a:pt x="89" y="4"/>
                      </a:lnTo>
                      <a:lnTo>
                        <a:pt x="89" y="10"/>
                      </a:lnTo>
                      <a:lnTo>
                        <a:pt x="91" y="5"/>
                      </a:lnTo>
                      <a:lnTo>
                        <a:pt x="88" y="8"/>
                      </a:lnTo>
                      <a:lnTo>
                        <a:pt x="88" y="13"/>
                      </a:lnTo>
                      <a:lnTo>
                        <a:pt x="89" y="8"/>
                      </a:lnTo>
                      <a:lnTo>
                        <a:pt x="86" y="12"/>
                      </a:lnTo>
                      <a:lnTo>
                        <a:pt x="86" y="17"/>
                      </a:lnTo>
                      <a:lnTo>
                        <a:pt x="88" y="12"/>
                      </a:lnTo>
                      <a:lnTo>
                        <a:pt x="80" y="20"/>
                      </a:lnTo>
                      <a:lnTo>
                        <a:pt x="83" y="18"/>
                      </a:lnTo>
                      <a:lnTo>
                        <a:pt x="80" y="18"/>
                      </a:lnTo>
                      <a:lnTo>
                        <a:pt x="75" y="21"/>
                      </a:lnTo>
                      <a:lnTo>
                        <a:pt x="80" y="21"/>
                      </a:lnTo>
                      <a:lnTo>
                        <a:pt x="75" y="21"/>
                      </a:lnTo>
                      <a:lnTo>
                        <a:pt x="72" y="23"/>
                      </a:lnTo>
                      <a:lnTo>
                        <a:pt x="77" y="21"/>
                      </a:lnTo>
                      <a:lnTo>
                        <a:pt x="72" y="21"/>
                      </a:lnTo>
                      <a:lnTo>
                        <a:pt x="69" y="25"/>
                      </a:lnTo>
                      <a:lnTo>
                        <a:pt x="73" y="23"/>
                      </a:lnTo>
                      <a:lnTo>
                        <a:pt x="65" y="23"/>
                      </a:lnTo>
                      <a:lnTo>
                        <a:pt x="62" y="26"/>
                      </a:lnTo>
                      <a:lnTo>
                        <a:pt x="67" y="25"/>
                      </a:lnTo>
                      <a:lnTo>
                        <a:pt x="59" y="25"/>
                      </a:lnTo>
                      <a:lnTo>
                        <a:pt x="56" y="28"/>
                      </a:lnTo>
                      <a:lnTo>
                        <a:pt x="61" y="26"/>
                      </a:lnTo>
                      <a:lnTo>
                        <a:pt x="42" y="26"/>
                      </a:lnTo>
                      <a:lnTo>
                        <a:pt x="46" y="28"/>
                      </a:lnTo>
                      <a:lnTo>
                        <a:pt x="43" y="25"/>
                      </a:lnTo>
                      <a:lnTo>
                        <a:pt x="37" y="25"/>
                      </a:lnTo>
                      <a:lnTo>
                        <a:pt x="42" y="26"/>
                      </a:lnTo>
                      <a:lnTo>
                        <a:pt x="38" y="23"/>
                      </a:lnTo>
                      <a:lnTo>
                        <a:pt x="30" y="23"/>
                      </a:lnTo>
                      <a:lnTo>
                        <a:pt x="35" y="25"/>
                      </a:lnTo>
                      <a:lnTo>
                        <a:pt x="32" y="21"/>
                      </a:lnTo>
                      <a:lnTo>
                        <a:pt x="27" y="21"/>
                      </a:lnTo>
                      <a:lnTo>
                        <a:pt x="32" y="23"/>
                      </a:lnTo>
                      <a:lnTo>
                        <a:pt x="29" y="21"/>
                      </a:lnTo>
                      <a:lnTo>
                        <a:pt x="24" y="21"/>
                      </a:lnTo>
                      <a:lnTo>
                        <a:pt x="29" y="21"/>
                      </a:lnTo>
                      <a:lnTo>
                        <a:pt x="24" y="18"/>
                      </a:lnTo>
                      <a:lnTo>
                        <a:pt x="21" y="18"/>
                      </a:lnTo>
                      <a:lnTo>
                        <a:pt x="24" y="20"/>
                      </a:lnTo>
                      <a:lnTo>
                        <a:pt x="21" y="17"/>
                      </a:lnTo>
                      <a:lnTo>
                        <a:pt x="16" y="17"/>
                      </a:lnTo>
                      <a:lnTo>
                        <a:pt x="21" y="17"/>
                      </a:lnTo>
                      <a:lnTo>
                        <a:pt x="19" y="17"/>
                      </a:lnTo>
                      <a:lnTo>
                        <a:pt x="21" y="20"/>
                      </a:lnTo>
                      <a:lnTo>
                        <a:pt x="21" y="17"/>
                      </a:lnTo>
                      <a:lnTo>
                        <a:pt x="16" y="12"/>
                      </a:lnTo>
                      <a:lnTo>
                        <a:pt x="11" y="12"/>
                      </a:lnTo>
                      <a:lnTo>
                        <a:pt x="18" y="17"/>
                      </a:lnTo>
                      <a:lnTo>
                        <a:pt x="18" y="13"/>
                      </a:lnTo>
                      <a:lnTo>
                        <a:pt x="15" y="10"/>
                      </a:lnTo>
                      <a:lnTo>
                        <a:pt x="16" y="15"/>
                      </a:lnTo>
                      <a:lnTo>
                        <a:pt x="16" y="10"/>
                      </a:lnTo>
                      <a:lnTo>
                        <a:pt x="13" y="7"/>
                      </a:lnTo>
                      <a:lnTo>
                        <a:pt x="15" y="12"/>
                      </a:lnTo>
                      <a:lnTo>
                        <a:pt x="15" y="5"/>
                      </a:lnTo>
                      <a:lnTo>
                        <a:pt x="11" y="4"/>
                      </a:lnTo>
                      <a:lnTo>
                        <a:pt x="13" y="7"/>
                      </a:lnTo>
                      <a:lnTo>
                        <a:pt x="13" y="2"/>
                      </a:lnTo>
                      <a:lnTo>
                        <a:pt x="0" y="2"/>
                      </a:lnTo>
                      <a:lnTo>
                        <a:pt x="0" y="10"/>
                      </a:lnTo>
                      <a:lnTo>
                        <a:pt x="3" y="13"/>
                      </a:lnTo>
                      <a:lnTo>
                        <a:pt x="2" y="8"/>
                      </a:lnTo>
                      <a:lnTo>
                        <a:pt x="2" y="15"/>
                      </a:lnTo>
                      <a:lnTo>
                        <a:pt x="5" y="17"/>
                      </a:lnTo>
                      <a:lnTo>
                        <a:pt x="3" y="13"/>
                      </a:lnTo>
                      <a:lnTo>
                        <a:pt x="3" y="17"/>
                      </a:lnTo>
                      <a:lnTo>
                        <a:pt x="7" y="20"/>
                      </a:lnTo>
                      <a:lnTo>
                        <a:pt x="5" y="17"/>
                      </a:lnTo>
                      <a:lnTo>
                        <a:pt x="5" y="21"/>
                      </a:lnTo>
                      <a:lnTo>
                        <a:pt x="13" y="21"/>
                      </a:lnTo>
                      <a:lnTo>
                        <a:pt x="8" y="21"/>
                      </a:lnTo>
                      <a:lnTo>
                        <a:pt x="10" y="21"/>
                      </a:lnTo>
                      <a:lnTo>
                        <a:pt x="8" y="18"/>
                      </a:lnTo>
                      <a:lnTo>
                        <a:pt x="8" y="21"/>
                      </a:lnTo>
                      <a:lnTo>
                        <a:pt x="13" y="26"/>
                      </a:lnTo>
                      <a:lnTo>
                        <a:pt x="18" y="26"/>
                      </a:lnTo>
                      <a:lnTo>
                        <a:pt x="13" y="25"/>
                      </a:lnTo>
                      <a:lnTo>
                        <a:pt x="18" y="30"/>
                      </a:lnTo>
                      <a:lnTo>
                        <a:pt x="23" y="30"/>
                      </a:lnTo>
                      <a:lnTo>
                        <a:pt x="18" y="28"/>
                      </a:lnTo>
                      <a:lnTo>
                        <a:pt x="23" y="33"/>
                      </a:lnTo>
                      <a:lnTo>
                        <a:pt x="26" y="33"/>
                      </a:lnTo>
                      <a:lnTo>
                        <a:pt x="23" y="31"/>
                      </a:lnTo>
                      <a:lnTo>
                        <a:pt x="24" y="35"/>
                      </a:lnTo>
                      <a:lnTo>
                        <a:pt x="29" y="35"/>
                      </a:lnTo>
                      <a:lnTo>
                        <a:pt x="24" y="33"/>
                      </a:lnTo>
                      <a:lnTo>
                        <a:pt x="27" y="35"/>
                      </a:lnTo>
                      <a:lnTo>
                        <a:pt x="35" y="35"/>
                      </a:lnTo>
                      <a:lnTo>
                        <a:pt x="30" y="35"/>
                      </a:lnTo>
                      <a:lnTo>
                        <a:pt x="34" y="36"/>
                      </a:lnTo>
                      <a:lnTo>
                        <a:pt x="40" y="36"/>
                      </a:lnTo>
                      <a:lnTo>
                        <a:pt x="35" y="35"/>
                      </a:lnTo>
                      <a:lnTo>
                        <a:pt x="38" y="38"/>
                      </a:lnTo>
                      <a:lnTo>
                        <a:pt x="64" y="38"/>
                      </a:lnTo>
                      <a:lnTo>
                        <a:pt x="67" y="35"/>
                      </a:lnTo>
                      <a:lnTo>
                        <a:pt x="62" y="36"/>
                      </a:lnTo>
                      <a:lnTo>
                        <a:pt x="70" y="36"/>
                      </a:lnTo>
                      <a:lnTo>
                        <a:pt x="73" y="35"/>
                      </a:lnTo>
                      <a:lnTo>
                        <a:pt x="69" y="35"/>
                      </a:lnTo>
                      <a:lnTo>
                        <a:pt x="77" y="35"/>
                      </a:lnTo>
                      <a:lnTo>
                        <a:pt x="80" y="33"/>
                      </a:lnTo>
                      <a:lnTo>
                        <a:pt x="75" y="35"/>
                      </a:lnTo>
                      <a:lnTo>
                        <a:pt x="80" y="35"/>
                      </a:lnTo>
                      <a:lnTo>
                        <a:pt x="81" y="31"/>
                      </a:lnTo>
                      <a:lnTo>
                        <a:pt x="78" y="33"/>
                      </a:lnTo>
                      <a:lnTo>
                        <a:pt x="81" y="33"/>
                      </a:lnTo>
                      <a:lnTo>
                        <a:pt x="86" y="28"/>
                      </a:lnTo>
                      <a:lnTo>
                        <a:pt x="81" y="30"/>
                      </a:lnTo>
                      <a:lnTo>
                        <a:pt x="86" y="30"/>
                      </a:lnTo>
                      <a:lnTo>
                        <a:pt x="99" y="18"/>
                      </a:lnTo>
                      <a:lnTo>
                        <a:pt x="99" y="15"/>
                      </a:lnTo>
                      <a:lnTo>
                        <a:pt x="97" y="18"/>
                      </a:lnTo>
                      <a:lnTo>
                        <a:pt x="100" y="17"/>
                      </a:lnTo>
                      <a:lnTo>
                        <a:pt x="100" y="12"/>
                      </a:lnTo>
                      <a:lnTo>
                        <a:pt x="99" y="17"/>
                      </a:lnTo>
                      <a:lnTo>
                        <a:pt x="102" y="13"/>
                      </a:lnTo>
                      <a:lnTo>
                        <a:pt x="102" y="5"/>
                      </a:lnTo>
                      <a:lnTo>
                        <a:pt x="100" y="10"/>
                      </a:lnTo>
                      <a:lnTo>
                        <a:pt x="104" y="7"/>
                      </a:lnTo>
                      <a:lnTo>
                        <a:pt x="104" y="4"/>
                      </a:lnTo>
                      <a:lnTo>
                        <a:pt x="91" y="4"/>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15" name="Freeform 769"/>
                <p:cNvSpPr>
                  <a:spLocks noChangeAspect="1"/>
                </p:cNvSpPr>
                <p:nvPr/>
              </p:nvSpPr>
              <p:spPr bwMode="auto">
                <a:xfrm>
                  <a:off x="4759" y="3276"/>
                  <a:ext cx="102" cy="35"/>
                </a:xfrm>
                <a:custGeom>
                  <a:avLst/>
                  <a:gdLst>
                    <a:gd name="T0" fmla="*/ 90 w 102"/>
                    <a:gd name="T1" fmla="*/ 0 h 35"/>
                    <a:gd name="T2" fmla="*/ 89 w 102"/>
                    <a:gd name="T3" fmla="*/ 3 h 35"/>
                    <a:gd name="T4" fmla="*/ 87 w 102"/>
                    <a:gd name="T5" fmla="*/ 6 h 35"/>
                    <a:gd name="T6" fmla="*/ 90 w 102"/>
                    <a:gd name="T7" fmla="*/ 8 h 35"/>
                    <a:gd name="T8" fmla="*/ 81 w 102"/>
                    <a:gd name="T9" fmla="*/ 16 h 35"/>
                    <a:gd name="T10" fmla="*/ 84 w 102"/>
                    <a:gd name="T11" fmla="*/ 14 h 35"/>
                    <a:gd name="T12" fmla="*/ 81 w 102"/>
                    <a:gd name="T13" fmla="*/ 14 h 35"/>
                    <a:gd name="T14" fmla="*/ 76 w 102"/>
                    <a:gd name="T15" fmla="*/ 17 h 35"/>
                    <a:gd name="T16" fmla="*/ 73 w 102"/>
                    <a:gd name="T17" fmla="*/ 19 h 35"/>
                    <a:gd name="T18" fmla="*/ 69 w 102"/>
                    <a:gd name="T19" fmla="*/ 19 h 35"/>
                    <a:gd name="T20" fmla="*/ 66 w 102"/>
                    <a:gd name="T21" fmla="*/ 21 h 35"/>
                    <a:gd name="T22" fmla="*/ 60 w 102"/>
                    <a:gd name="T23" fmla="*/ 22 h 35"/>
                    <a:gd name="T24" fmla="*/ 42 w 102"/>
                    <a:gd name="T25" fmla="*/ 21 h 35"/>
                    <a:gd name="T26" fmla="*/ 36 w 102"/>
                    <a:gd name="T27" fmla="*/ 19 h 35"/>
                    <a:gd name="T28" fmla="*/ 30 w 102"/>
                    <a:gd name="T29" fmla="*/ 19 h 35"/>
                    <a:gd name="T30" fmla="*/ 27 w 102"/>
                    <a:gd name="T31" fmla="*/ 17 h 35"/>
                    <a:gd name="T32" fmla="*/ 22 w 102"/>
                    <a:gd name="T33" fmla="*/ 14 h 35"/>
                    <a:gd name="T34" fmla="*/ 15 w 102"/>
                    <a:gd name="T35" fmla="*/ 11 h 35"/>
                    <a:gd name="T36" fmla="*/ 9 w 102"/>
                    <a:gd name="T37" fmla="*/ 8 h 35"/>
                    <a:gd name="T38" fmla="*/ 14 w 102"/>
                    <a:gd name="T39" fmla="*/ 13 h 35"/>
                    <a:gd name="T40" fmla="*/ 12 w 102"/>
                    <a:gd name="T41" fmla="*/ 9 h 35"/>
                    <a:gd name="T42" fmla="*/ 11 w 102"/>
                    <a:gd name="T43" fmla="*/ 4 h 35"/>
                    <a:gd name="T44" fmla="*/ 0 w 102"/>
                    <a:gd name="T45" fmla="*/ 8 h 35"/>
                    <a:gd name="T46" fmla="*/ 1 w 102"/>
                    <a:gd name="T47" fmla="*/ 13 h 35"/>
                    <a:gd name="T48" fmla="*/ 3 w 102"/>
                    <a:gd name="T49" fmla="*/ 14 h 35"/>
                    <a:gd name="T50" fmla="*/ 6 w 102"/>
                    <a:gd name="T51" fmla="*/ 14 h 35"/>
                    <a:gd name="T52" fmla="*/ 19 w 102"/>
                    <a:gd name="T53" fmla="*/ 26 h 35"/>
                    <a:gd name="T54" fmla="*/ 23 w 102"/>
                    <a:gd name="T55" fmla="*/ 29 h 35"/>
                    <a:gd name="T56" fmla="*/ 27 w 102"/>
                    <a:gd name="T57" fmla="*/ 31 h 35"/>
                    <a:gd name="T58" fmla="*/ 33 w 102"/>
                    <a:gd name="T59" fmla="*/ 31 h 35"/>
                    <a:gd name="T60" fmla="*/ 39 w 102"/>
                    <a:gd name="T61" fmla="*/ 32 h 35"/>
                    <a:gd name="T62" fmla="*/ 63 w 102"/>
                    <a:gd name="T63" fmla="*/ 34 h 35"/>
                    <a:gd name="T64" fmla="*/ 69 w 102"/>
                    <a:gd name="T65" fmla="*/ 32 h 35"/>
                    <a:gd name="T66" fmla="*/ 73 w 102"/>
                    <a:gd name="T67" fmla="*/ 31 h 35"/>
                    <a:gd name="T68" fmla="*/ 76 w 102"/>
                    <a:gd name="T69" fmla="*/ 31 h 35"/>
                    <a:gd name="T70" fmla="*/ 79 w 102"/>
                    <a:gd name="T71" fmla="*/ 29 h 35"/>
                    <a:gd name="T72" fmla="*/ 84 w 102"/>
                    <a:gd name="T73" fmla="*/ 26 h 35"/>
                    <a:gd name="T74" fmla="*/ 87 w 102"/>
                    <a:gd name="T75" fmla="*/ 24 h 35"/>
                    <a:gd name="T76" fmla="*/ 92 w 102"/>
                    <a:gd name="T77" fmla="*/ 19 h 35"/>
                    <a:gd name="T78" fmla="*/ 96 w 102"/>
                    <a:gd name="T79" fmla="*/ 19 h 35"/>
                    <a:gd name="T80" fmla="*/ 98 w 102"/>
                    <a:gd name="T81" fmla="*/ 14 h 35"/>
                    <a:gd name="T82" fmla="*/ 100 w 102"/>
                    <a:gd name="T83" fmla="*/ 11 h 35"/>
                    <a:gd name="T84" fmla="*/ 101 w 102"/>
                    <a:gd name="T85" fmla="*/ 6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35"/>
                    <a:gd name="T131" fmla="*/ 102 w 102"/>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35">
                      <a:moveTo>
                        <a:pt x="89" y="0"/>
                      </a:moveTo>
                      <a:lnTo>
                        <a:pt x="89" y="3"/>
                      </a:lnTo>
                      <a:lnTo>
                        <a:pt x="90" y="0"/>
                      </a:lnTo>
                      <a:lnTo>
                        <a:pt x="87" y="3"/>
                      </a:lnTo>
                      <a:lnTo>
                        <a:pt x="87" y="8"/>
                      </a:lnTo>
                      <a:lnTo>
                        <a:pt x="89" y="3"/>
                      </a:lnTo>
                      <a:lnTo>
                        <a:pt x="85" y="6"/>
                      </a:lnTo>
                      <a:lnTo>
                        <a:pt x="85" y="11"/>
                      </a:lnTo>
                      <a:lnTo>
                        <a:pt x="87" y="6"/>
                      </a:lnTo>
                      <a:lnTo>
                        <a:pt x="84" y="9"/>
                      </a:lnTo>
                      <a:lnTo>
                        <a:pt x="84" y="14"/>
                      </a:lnTo>
                      <a:lnTo>
                        <a:pt x="90" y="8"/>
                      </a:lnTo>
                      <a:lnTo>
                        <a:pt x="85" y="8"/>
                      </a:lnTo>
                      <a:lnTo>
                        <a:pt x="81" y="13"/>
                      </a:lnTo>
                      <a:lnTo>
                        <a:pt x="81" y="16"/>
                      </a:lnTo>
                      <a:lnTo>
                        <a:pt x="82" y="13"/>
                      </a:lnTo>
                      <a:lnTo>
                        <a:pt x="79" y="14"/>
                      </a:lnTo>
                      <a:lnTo>
                        <a:pt x="84" y="14"/>
                      </a:lnTo>
                      <a:lnTo>
                        <a:pt x="79" y="14"/>
                      </a:lnTo>
                      <a:lnTo>
                        <a:pt x="76" y="16"/>
                      </a:lnTo>
                      <a:lnTo>
                        <a:pt x="81" y="14"/>
                      </a:lnTo>
                      <a:lnTo>
                        <a:pt x="76" y="14"/>
                      </a:lnTo>
                      <a:lnTo>
                        <a:pt x="71" y="19"/>
                      </a:lnTo>
                      <a:lnTo>
                        <a:pt x="76" y="17"/>
                      </a:lnTo>
                      <a:lnTo>
                        <a:pt x="71" y="17"/>
                      </a:lnTo>
                      <a:lnTo>
                        <a:pt x="68" y="19"/>
                      </a:lnTo>
                      <a:lnTo>
                        <a:pt x="73" y="19"/>
                      </a:lnTo>
                      <a:lnTo>
                        <a:pt x="68" y="19"/>
                      </a:lnTo>
                      <a:lnTo>
                        <a:pt x="65" y="21"/>
                      </a:lnTo>
                      <a:lnTo>
                        <a:pt x="69" y="19"/>
                      </a:lnTo>
                      <a:lnTo>
                        <a:pt x="65" y="19"/>
                      </a:lnTo>
                      <a:lnTo>
                        <a:pt x="63" y="22"/>
                      </a:lnTo>
                      <a:lnTo>
                        <a:pt x="66" y="21"/>
                      </a:lnTo>
                      <a:lnTo>
                        <a:pt x="58" y="21"/>
                      </a:lnTo>
                      <a:lnTo>
                        <a:pt x="55" y="24"/>
                      </a:lnTo>
                      <a:lnTo>
                        <a:pt x="60" y="22"/>
                      </a:lnTo>
                      <a:lnTo>
                        <a:pt x="41" y="22"/>
                      </a:lnTo>
                      <a:lnTo>
                        <a:pt x="44" y="24"/>
                      </a:lnTo>
                      <a:lnTo>
                        <a:pt x="42" y="21"/>
                      </a:lnTo>
                      <a:lnTo>
                        <a:pt x="35" y="21"/>
                      </a:lnTo>
                      <a:lnTo>
                        <a:pt x="39" y="22"/>
                      </a:lnTo>
                      <a:lnTo>
                        <a:pt x="36" y="19"/>
                      </a:lnTo>
                      <a:lnTo>
                        <a:pt x="28" y="19"/>
                      </a:lnTo>
                      <a:lnTo>
                        <a:pt x="33" y="21"/>
                      </a:lnTo>
                      <a:lnTo>
                        <a:pt x="30" y="19"/>
                      </a:lnTo>
                      <a:lnTo>
                        <a:pt x="25" y="19"/>
                      </a:lnTo>
                      <a:lnTo>
                        <a:pt x="30" y="19"/>
                      </a:lnTo>
                      <a:lnTo>
                        <a:pt x="27" y="17"/>
                      </a:lnTo>
                      <a:lnTo>
                        <a:pt x="22" y="17"/>
                      </a:lnTo>
                      <a:lnTo>
                        <a:pt x="27" y="19"/>
                      </a:lnTo>
                      <a:lnTo>
                        <a:pt x="22" y="14"/>
                      </a:lnTo>
                      <a:lnTo>
                        <a:pt x="17" y="14"/>
                      </a:lnTo>
                      <a:lnTo>
                        <a:pt x="22" y="16"/>
                      </a:lnTo>
                      <a:lnTo>
                        <a:pt x="15" y="11"/>
                      </a:lnTo>
                      <a:lnTo>
                        <a:pt x="17" y="14"/>
                      </a:lnTo>
                      <a:lnTo>
                        <a:pt x="17" y="8"/>
                      </a:lnTo>
                      <a:lnTo>
                        <a:pt x="9" y="8"/>
                      </a:lnTo>
                      <a:lnTo>
                        <a:pt x="14" y="9"/>
                      </a:lnTo>
                      <a:lnTo>
                        <a:pt x="12" y="8"/>
                      </a:lnTo>
                      <a:lnTo>
                        <a:pt x="14" y="13"/>
                      </a:lnTo>
                      <a:lnTo>
                        <a:pt x="14" y="8"/>
                      </a:lnTo>
                      <a:lnTo>
                        <a:pt x="11" y="4"/>
                      </a:lnTo>
                      <a:lnTo>
                        <a:pt x="12" y="9"/>
                      </a:lnTo>
                      <a:lnTo>
                        <a:pt x="12" y="3"/>
                      </a:lnTo>
                      <a:lnTo>
                        <a:pt x="9" y="1"/>
                      </a:lnTo>
                      <a:lnTo>
                        <a:pt x="11" y="4"/>
                      </a:lnTo>
                      <a:lnTo>
                        <a:pt x="11" y="0"/>
                      </a:lnTo>
                      <a:lnTo>
                        <a:pt x="0" y="0"/>
                      </a:lnTo>
                      <a:lnTo>
                        <a:pt x="0" y="8"/>
                      </a:lnTo>
                      <a:lnTo>
                        <a:pt x="3" y="11"/>
                      </a:lnTo>
                      <a:lnTo>
                        <a:pt x="1" y="6"/>
                      </a:lnTo>
                      <a:lnTo>
                        <a:pt x="1" y="13"/>
                      </a:lnTo>
                      <a:lnTo>
                        <a:pt x="4" y="14"/>
                      </a:lnTo>
                      <a:lnTo>
                        <a:pt x="3" y="11"/>
                      </a:lnTo>
                      <a:lnTo>
                        <a:pt x="3" y="14"/>
                      </a:lnTo>
                      <a:lnTo>
                        <a:pt x="6" y="19"/>
                      </a:lnTo>
                      <a:lnTo>
                        <a:pt x="11" y="19"/>
                      </a:lnTo>
                      <a:lnTo>
                        <a:pt x="6" y="14"/>
                      </a:lnTo>
                      <a:lnTo>
                        <a:pt x="6" y="17"/>
                      </a:lnTo>
                      <a:lnTo>
                        <a:pt x="14" y="26"/>
                      </a:lnTo>
                      <a:lnTo>
                        <a:pt x="19" y="26"/>
                      </a:lnTo>
                      <a:lnTo>
                        <a:pt x="14" y="24"/>
                      </a:lnTo>
                      <a:lnTo>
                        <a:pt x="19" y="29"/>
                      </a:lnTo>
                      <a:lnTo>
                        <a:pt x="23" y="29"/>
                      </a:lnTo>
                      <a:lnTo>
                        <a:pt x="19" y="27"/>
                      </a:lnTo>
                      <a:lnTo>
                        <a:pt x="22" y="31"/>
                      </a:lnTo>
                      <a:lnTo>
                        <a:pt x="27" y="31"/>
                      </a:lnTo>
                      <a:lnTo>
                        <a:pt x="22" y="29"/>
                      </a:lnTo>
                      <a:lnTo>
                        <a:pt x="25" y="31"/>
                      </a:lnTo>
                      <a:lnTo>
                        <a:pt x="33" y="31"/>
                      </a:lnTo>
                      <a:lnTo>
                        <a:pt x="28" y="31"/>
                      </a:lnTo>
                      <a:lnTo>
                        <a:pt x="31" y="32"/>
                      </a:lnTo>
                      <a:lnTo>
                        <a:pt x="39" y="32"/>
                      </a:lnTo>
                      <a:lnTo>
                        <a:pt x="35" y="31"/>
                      </a:lnTo>
                      <a:lnTo>
                        <a:pt x="38" y="34"/>
                      </a:lnTo>
                      <a:lnTo>
                        <a:pt x="63" y="34"/>
                      </a:lnTo>
                      <a:lnTo>
                        <a:pt x="65" y="31"/>
                      </a:lnTo>
                      <a:lnTo>
                        <a:pt x="62" y="32"/>
                      </a:lnTo>
                      <a:lnTo>
                        <a:pt x="69" y="32"/>
                      </a:lnTo>
                      <a:lnTo>
                        <a:pt x="73" y="31"/>
                      </a:lnTo>
                      <a:lnTo>
                        <a:pt x="68" y="31"/>
                      </a:lnTo>
                      <a:lnTo>
                        <a:pt x="73" y="31"/>
                      </a:lnTo>
                      <a:lnTo>
                        <a:pt x="76" y="29"/>
                      </a:lnTo>
                      <a:lnTo>
                        <a:pt x="71" y="31"/>
                      </a:lnTo>
                      <a:lnTo>
                        <a:pt x="76" y="31"/>
                      </a:lnTo>
                      <a:lnTo>
                        <a:pt x="79" y="27"/>
                      </a:lnTo>
                      <a:lnTo>
                        <a:pt x="74" y="29"/>
                      </a:lnTo>
                      <a:lnTo>
                        <a:pt x="79" y="29"/>
                      </a:lnTo>
                      <a:lnTo>
                        <a:pt x="84" y="24"/>
                      </a:lnTo>
                      <a:lnTo>
                        <a:pt x="79" y="26"/>
                      </a:lnTo>
                      <a:lnTo>
                        <a:pt x="84" y="26"/>
                      </a:lnTo>
                      <a:lnTo>
                        <a:pt x="87" y="22"/>
                      </a:lnTo>
                      <a:lnTo>
                        <a:pt x="82" y="24"/>
                      </a:lnTo>
                      <a:lnTo>
                        <a:pt x="87" y="24"/>
                      </a:lnTo>
                      <a:lnTo>
                        <a:pt x="93" y="19"/>
                      </a:lnTo>
                      <a:lnTo>
                        <a:pt x="93" y="14"/>
                      </a:lnTo>
                      <a:lnTo>
                        <a:pt x="92" y="19"/>
                      </a:lnTo>
                      <a:lnTo>
                        <a:pt x="93" y="17"/>
                      </a:lnTo>
                      <a:lnTo>
                        <a:pt x="89" y="19"/>
                      </a:lnTo>
                      <a:lnTo>
                        <a:pt x="96" y="19"/>
                      </a:lnTo>
                      <a:lnTo>
                        <a:pt x="96" y="13"/>
                      </a:lnTo>
                      <a:lnTo>
                        <a:pt x="95" y="16"/>
                      </a:lnTo>
                      <a:lnTo>
                        <a:pt x="98" y="14"/>
                      </a:lnTo>
                      <a:lnTo>
                        <a:pt x="98" y="9"/>
                      </a:lnTo>
                      <a:lnTo>
                        <a:pt x="96" y="14"/>
                      </a:lnTo>
                      <a:lnTo>
                        <a:pt x="100" y="11"/>
                      </a:lnTo>
                      <a:lnTo>
                        <a:pt x="100" y="4"/>
                      </a:lnTo>
                      <a:lnTo>
                        <a:pt x="98" y="9"/>
                      </a:lnTo>
                      <a:lnTo>
                        <a:pt x="101" y="6"/>
                      </a:lnTo>
                      <a:lnTo>
                        <a:pt x="101" y="0"/>
                      </a:lnTo>
                      <a:lnTo>
                        <a:pt x="8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16" name="Freeform 770"/>
                <p:cNvSpPr>
                  <a:spLocks noChangeAspect="1"/>
                </p:cNvSpPr>
                <p:nvPr/>
              </p:nvSpPr>
              <p:spPr bwMode="auto">
                <a:xfrm>
                  <a:off x="4852" y="3274"/>
                  <a:ext cx="103" cy="37"/>
                </a:xfrm>
                <a:custGeom>
                  <a:avLst/>
                  <a:gdLst>
                    <a:gd name="T0" fmla="*/ 91 w 103"/>
                    <a:gd name="T1" fmla="*/ 0 h 37"/>
                    <a:gd name="T2" fmla="*/ 89 w 103"/>
                    <a:gd name="T3" fmla="*/ 3 h 37"/>
                    <a:gd name="T4" fmla="*/ 88 w 103"/>
                    <a:gd name="T5" fmla="*/ 6 h 37"/>
                    <a:gd name="T6" fmla="*/ 88 w 103"/>
                    <a:gd name="T7" fmla="*/ 10 h 37"/>
                    <a:gd name="T8" fmla="*/ 86 w 103"/>
                    <a:gd name="T9" fmla="*/ 15 h 37"/>
                    <a:gd name="T10" fmla="*/ 81 w 103"/>
                    <a:gd name="T11" fmla="*/ 18 h 37"/>
                    <a:gd name="T12" fmla="*/ 78 w 103"/>
                    <a:gd name="T13" fmla="*/ 19 h 37"/>
                    <a:gd name="T14" fmla="*/ 75 w 103"/>
                    <a:gd name="T15" fmla="*/ 21 h 37"/>
                    <a:gd name="T16" fmla="*/ 72 w 103"/>
                    <a:gd name="T17" fmla="*/ 21 h 37"/>
                    <a:gd name="T18" fmla="*/ 69 w 103"/>
                    <a:gd name="T19" fmla="*/ 23 h 37"/>
                    <a:gd name="T20" fmla="*/ 62 w 103"/>
                    <a:gd name="T21" fmla="*/ 24 h 37"/>
                    <a:gd name="T22" fmla="*/ 40 w 103"/>
                    <a:gd name="T23" fmla="*/ 23 h 37"/>
                    <a:gd name="T24" fmla="*/ 32 w 103"/>
                    <a:gd name="T25" fmla="*/ 21 h 37"/>
                    <a:gd name="T26" fmla="*/ 30 w 103"/>
                    <a:gd name="T27" fmla="*/ 21 h 37"/>
                    <a:gd name="T28" fmla="*/ 29 w 103"/>
                    <a:gd name="T29" fmla="*/ 19 h 37"/>
                    <a:gd name="T30" fmla="*/ 24 w 103"/>
                    <a:gd name="T31" fmla="*/ 16 h 37"/>
                    <a:gd name="T32" fmla="*/ 21 w 103"/>
                    <a:gd name="T33" fmla="*/ 15 h 37"/>
                    <a:gd name="T34" fmla="*/ 18 w 103"/>
                    <a:gd name="T35" fmla="*/ 15 h 37"/>
                    <a:gd name="T36" fmla="*/ 15 w 103"/>
                    <a:gd name="T37" fmla="*/ 10 h 37"/>
                    <a:gd name="T38" fmla="*/ 16 w 103"/>
                    <a:gd name="T39" fmla="*/ 11 h 37"/>
                    <a:gd name="T40" fmla="*/ 15 w 103"/>
                    <a:gd name="T41" fmla="*/ 8 h 37"/>
                    <a:gd name="T42" fmla="*/ 13 w 103"/>
                    <a:gd name="T43" fmla="*/ 3 h 37"/>
                    <a:gd name="T44" fmla="*/ 13 w 103"/>
                    <a:gd name="T45" fmla="*/ 2 h 37"/>
                    <a:gd name="T46" fmla="*/ 3 w 103"/>
                    <a:gd name="T47" fmla="*/ 11 h 37"/>
                    <a:gd name="T48" fmla="*/ 5 w 103"/>
                    <a:gd name="T49" fmla="*/ 15 h 37"/>
                    <a:gd name="T50" fmla="*/ 7 w 103"/>
                    <a:gd name="T51" fmla="*/ 18 h 37"/>
                    <a:gd name="T52" fmla="*/ 13 w 103"/>
                    <a:gd name="T53" fmla="*/ 21 h 37"/>
                    <a:gd name="T54" fmla="*/ 8 w 103"/>
                    <a:gd name="T55" fmla="*/ 16 h 37"/>
                    <a:gd name="T56" fmla="*/ 18 w 103"/>
                    <a:gd name="T57" fmla="*/ 26 h 37"/>
                    <a:gd name="T58" fmla="*/ 21 w 103"/>
                    <a:gd name="T59" fmla="*/ 28 h 37"/>
                    <a:gd name="T60" fmla="*/ 26 w 103"/>
                    <a:gd name="T61" fmla="*/ 31 h 37"/>
                    <a:gd name="T62" fmla="*/ 29 w 103"/>
                    <a:gd name="T63" fmla="*/ 33 h 37"/>
                    <a:gd name="T64" fmla="*/ 30 w 103"/>
                    <a:gd name="T65" fmla="*/ 33 h 37"/>
                    <a:gd name="T66" fmla="*/ 37 w 103"/>
                    <a:gd name="T67" fmla="*/ 34 h 37"/>
                    <a:gd name="T68" fmla="*/ 64 w 103"/>
                    <a:gd name="T69" fmla="*/ 36 h 37"/>
                    <a:gd name="T70" fmla="*/ 70 w 103"/>
                    <a:gd name="T71" fmla="*/ 34 h 37"/>
                    <a:gd name="T72" fmla="*/ 75 w 103"/>
                    <a:gd name="T73" fmla="*/ 33 h 37"/>
                    <a:gd name="T74" fmla="*/ 78 w 103"/>
                    <a:gd name="T75" fmla="*/ 33 h 37"/>
                    <a:gd name="T76" fmla="*/ 81 w 103"/>
                    <a:gd name="T77" fmla="*/ 31 h 37"/>
                    <a:gd name="T78" fmla="*/ 84 w 103"/>
                    <a:gd name="T79" fmla="*/ 29 h 37"/>
                    <a:gd name="T80" fmla="*/ 91 w 103"/>
                    <a:gd name="T81" fmla="*/ 26 h 37"/>
                    <a:gd name="T82" fmla="*/ 97 w 103"/>
                    <a:gd name="T83" fmla="*/ 16 h 37"/>
                    <a:gd name="T84" fmla="*/ 99 w 103"/>
                    <a:gd name="T85" fmla="*/ 15 h 37"/>
                    <a:gd name="T86" fmla="*/ 100 w 103"/>
                    <a:gd name="T87" fmla="*/ 11 h 37"/>
                    <a:gd name="T88" fmla="*/ 102 w 103"/>
                    <a:gd name="T89" fmla="*/ 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
                    <a:gd name="T136" fmla="*/ 0 h 37"/>
                    <a:gd name="T137" fmla="*/ 103 w 103"/>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 h="37">
                      <a:moveTo>
                        <a:pt x="89" y="2"/>
                      </a:moveTo>
                      <a:lnTo>
                        <a:pt x="89" y="3"/>
                      </a:lnTo>
                      <a:lnTo>
                        <a:pt x="91" y="0"/>
                      </a:lnTo>
                      <a:lnTo>
                        <a:pt x="88" y="3"/>
                      </a:lnTo>
                      <a:lnTo>
                        <a:pt x="88" y="8"/>
                      </a:lnTo>
                      <a:lnTo>
                        <a:pt x="89" y="3"/>
                      </a:lnTo>
                      <a:lnTo>
                        <a:pt x="88" y="6"/>
                      </a:lnTo>
                      <a:lnTo>
                        <a:pt x="88" y="11"/>
                      </a:lnTo>
                      <a:lnTo>
                        <a:pt x="88" y="6"/>
                      </a:lnTo>
                      <a:lnTo>
                        <a:pt x="86" y="10"/>
                      </a:lnTo>
                      <a:lnTo>
                        <a:pt x="86" y="15"/>
                      </a:lnTo>
                      <a:lnTo>
                        <a:pt x="88" y="10"/>
                      </a:lnTo>
                      <a:lnTo>
                        <a:pt x="80" y="16"/>
                      </a:lnTo>
                      <a:lnTo>
                        <a:pt x="80" y="21"/>
                      </a:lnTo>
                      <a:lnTo>
                        <a:pt x="86" y="15"/>
                      </a:lnTo>
                      <a:lnTo>
                        <a:pt x="81" y="15"/>
                      </a:lnTo>
                      <a:lnTo>
                        <a:pt x="77" y="19"/>
                      </a:lnTo>
                      <a:lnTo>
                        <a:pt x="81" y="18"/>
                      </a:lnTo>
                      <a:lnTo>
                        <a:pt x="77" y="18"/>
                      </a:lnTo>
                      <a:lnTo>
                        <a:pt x="73" y="21"/>
                      </a:lnTo>
                      <a:lnTo>
                        <a:pt x="78" y="19"/>
                      </a:lnTo>
                      <a:lnTo>
                        <a:pt x="73" y="19"/>
                      </a:lnTo>
                      <a:lnTo>
                        <a:pt x="70" y="21"/>
                      </a:lnTo>
                      <a:lnTo>
                        <a:pt x="75" y="21"/>
                      </a:lnTo>
                      <a:lnTo>
                        <a:pt x="70" y="21"/>
                      </a:lnTo>
                      <a:lnTo>
                        <a:pt x="69" y="23"/>
                      </a:lnTo>
                      <a:lnTo>
                        <a:pt x="72" y="21"/>
                      </a:lnTo>
                      <a:lnTo>
                        <a:pt x="67" y="21"/>
                      </a:lnTo>
                      <a:lnTo>
                        <a:pt x="64" y="24"/>
                      </a:lnTo>
                      <a:lnTo>
                        <a:pt x="69" y="23"/>
                      </a:lnTo>
                      <a:lnTo>
                        <a:pt x="64" y="23"/>
                      </a:lnTo>
                      <a:lnTo>
                        <a:pt x="59" y="24"/>
                      </a:lnTo>
                      <a:lnTo>
                        <a:pt x="62" y="24"/>
                      </a:lnTo>
                      <a:lnTo>
                        <a:pt x="38" y="24"/>
                      </a:lnTo>
                      <a:lnTo>
                        <a:pt x="43" y="26"/>
                      </a:lnTo>
                      <a:lnTo>
                        <a:pt x="40" y="23"/>
                      </a:lnTo>
                      <a:lnTo>
                        <a:pt x="34" y="23"/>
                      </a:lnTo>
                      <a:lnTo>
                        <a:pt x="37" y="23"/>
                      </a:lnTo>
                      <a:lnTo>
                        <a:pt x="32" y="21"/>
                      </a:lnTo>
                      <a:lnTo>
                        <a:pt x="30" y="21"/>
                      </a:lnTo>
                      <a:lnTo>
                        <a:pt x="34" y="23"/>
                      </a:lnTo>
                      <a:lnTo>
                        <a:pt x="30" y="21"/>
                      </a:lnTo>
                      <a:lnTo>
                        <a:pt x="27" y="21"/>
                      </a:lnTo>
                      <a:lnTo>
                        <a:pt x="30" y="21"/>
                      </a:lnTo>
                      <a:lnTo>
                        <a:pt x="29" y="19"/>
                      </a:lnTo>
                      <a:lnTo>
                        <a:pt x="24" y="19"/>
                      </a:lnTo>
                      <a:lnTo>
                        <a:pt x="29" y="21"/>
                      </a:lnTo>
                      <a:lnTo>
                        <a:pt x="24" y="16"/>
                      </a:lnTo>
                      <a:lnTo>
                        <a:pt x="19" y="16"/>
                      </a:lnTo>
                      <a:lnTo>
                        <a:pt x="24" y="18"/>
                      </a:lnTo>
                      <a:lnTo>
                        <a:pt x="21" y="15"/>
                      </a:lnTo>
                      <a:lnTo>
                        <a:pt x="16" y="15"/>
                      </a:lnTo>
                      <a:lnTo>
                        <a:pt x="21" y="16"/>
                      </a:lnTo>
                      <a:lnTo>
                        <a:pt x="18" y="15"/>
                      </a:lnTo>
                      <a:lnTo>
                        <a:pt x="19" y="18"/>
                      </a:lnTo>
                      <a:lnTo>
                        <a:pt x="19" y="15"/>
                      </a:lnTo>
                      <a:lnTo>
                        <a:pt x="15" y="10"/>
                      </a:lnTo>
                      <a:lnTo>
                        <a:pt x="11" y="10"/>
                      </a:lnTo>
                      <a:lnTo>
                        <a:pt x="16" y="15"/>
                      </a:lnTo>
                      <a:lnTo>
                        <a:pt x="16" y="11"/>
                      </a:lnTo>
                      <a:lnTo>
                        <a:pt x="13" y="8"/>
                      </a:lnTo>
                      <a:lnTo>
                        <a:pt x="15" y="13"/>
                      </a:lnTo>
                      <a:lnTo>
                        <a:pt x="15" y="8"/>
                      </a:lnTo>
                      <a:lnTo>
                        <a:pt x="13" y="5"/>
                      </a:lnTo>
                      <a:lnTo>
                        <a:pt x="13" y="10"/>
                      </a:lnTo>
                      <a:lnTo>
                        <a:pt x="13" y="3"/>
                      </a:lnTo>
                      <a:lnTo>
                        <a:pt x="11" y="2"/>
                      </a:lnTo>
                      <a:lnTo>
                        <a:pt x="13" y="5"/>
                      </a:lnTo>
                      <a:lnTo>
                        <a:pt x="13" y="2"/>
                      </a:lnTo>
                      <a:lnTo>
                        <a:pt x="0" y="2"/>
                      </a:lnTo>
                      <a:lnTo>
                        <a:pt x="0" y="8"/>
                      </a:lnTo>
                      <a:lnTo>
                        <a:pt x="3" y="11"/>
                      </a:lnTo>
                      <a:lnTo>
                        <a:pt x="2" y="6"/>
                      </a:lnTo>
                      <a:lnTo>
                        <a:pt x="2" y="13"/>
                      </a:lnTo>
                      <a:lnTo>
                        <a:pt x="5" y="15"/>
                      </a:lnTo>
                      <a:lnTo>
                        <a:pt x="3" y="11"/>
                      </a:lnTo>
                      <a:lnTo>
                        <a:pt x="3" y="15"/>
                      </a:lnTo>
                      <a:lnTo>
                        <a:pt x="7" y="18"/>
                      </a:lnTo>
                      <a:lnTo>
                        <a:pt x="5" y="15"/>
                      </a:lnTo>
                      <a:lnTo>
                        <a:pt x="5" y="21"/>
                      </a:lnTo>
                      <a:lnTo>
                        <a:pt x="13" y="21"/>
                      </a:lnTo>
                      <a:lnTo>
                        <a:pt x="8" y="19"/>
                      </a:lnTo>
                      <a:lnTo>
                        <a:pt x="10" y="21"/>
                      </a:lnTo>
                      <a:lnTo>
                        <a:pt x="8" y="16"/>
                      </a:lnTo>
                      <a:lnTo>
                        <a:pt x="8" y="21"/>
                      </a:lnTo>
                      <a:lnTo>
                        <a:pt x="13" y="26"/>
                      </a:lnTo>
                      <a:lnTo>
                        <a:pt x="18" y="26"/>
                      </a:lnTo>
                      <a:lnTo>
                        <a:pt x="13" y="24"/>
                      </a:lnTo>
                      <a:lnTo>
                        <a:pt x="16" y="28"/>
                      </a:lnTo>
                      <a:lnTo>
                        <a:pt x="21" y="28"/>
                      </a:lnTo>
                      <a:lnTo>
                        <a:pt x="16" y="26"/>
                      </a:lnTo>
                      <a:lnTo>
                        <a:pt x="21" y="31"/>
                      </a:lnTo>
                      <a:lnTo>
                        <a:pt x="26" y="31"/>
                      </a:lnTo>
                      <a:lnTo>
                        <a:pt x="21" y="29"/>
                      </a:lnTo>
                      <a:lnTo>
                        <a:pt x="24" y="33"/>
                      </a:lnTo>
                      <a:lnTo>
                        <a:pt x="29" y="33"/>
                      </a:lnTo>
                      <a:lnTo>
                        <a:pt x="24" y="31"/>
                      </a:lnTo>
                      <a:lnTo>
                        <a:pt x="27" y="33"/>
                      </a:lnTo>
                      <a:lnTo>
                        <a:pt x="30" y="33"/>
                      </a:lnTo>
                      <a:lnTo>
                        <a:pt x="29" y="33"/>
                      </a:lnTo>
                      <a:lnTo>
                        <a:pt x="32" y="34"/>
                      </a:lnTo>
                      <a:lnTo>
                        <a:pt x="37" y="34"/>
                      </a:lnTo>
                      <a:lnTo>
                        <a:pt x="32" y="33"/>
                      </a:lnTo>
                      <a:lnTo>
                        <a:pt x="35" y="36"/>
                      </a:lnTo>
                      <a:lnTo>
                        <a:pt x="64" y="36"/>
                      </a:lnTo>
                      <a:lnTo>
                        <a:pt x="69" y="34"/>
                      </a:lnTo>
                      <a:lnTo>
                        <a:pt x="65" y="34"/>
                      </a:lnTo>
                      <a:lnTo>
                        <a:pt x="70" y="34"/>
                      </a:lnTo>
                      <a:lnTo>
                        <a:pt x="73" y="33"/>
                      </a:lnTo>
                      <a:lnTo>
                        <a:pt x="69" y="33"/>
                      </a:lnTo>
                      <a:lnTo>
                        <a:pt x="75" y="33"/>
                      </a:lnTo>
                      <a:lnTo>
                        <a:pt x="78" y="31"/>
                      </a:lnTo>
                      <a:lnTo>
                        <a:pt x="73" y="33"/>
                      </a:lnTo>
                      <a:lnTo>
                        <a:pt x="78" y="33"/>
                      </a:lnTo>
                      <a:lnTo>
                        <a:pt x="81" y="29"/>
                      </a:lnTo>
                      <a:lnTo>
                        <a:pt x="77" y="31"/>
                      </a:lnTo>
                      <a:lnTo>
                        <a:pt x="81" y="31"/>
                      </a:lnTo>
                      <a:lnTo>
                        <a:pt x="84" y="28"/>
                      </a:lnTo>
                      <a:lnTo>
                        <a:pt x="80" y="29"/>
                      </a:lnTo>
                      <a:lnTo>
                        <a:pt x="84" y="29"/>
                      </a:lnTo>
                      <a:lnTo>
                        <a:pt x="88" y="24"/>
                      </a:lnTo>
                      <a:lnTo>
                        <a:pt x="84" y="26"/>
                      </a:lnTo>
                      <a:lnTo>
                        <a:pt x="91" y="26"/>
                      </a:lnTo>
                      <a:lnTo>
                        <a:pt x="91" y="19"/>
                      </a:lnTo>
                      <a:lnTo>
                        <a:pt x="89" y="23"/>
                      </a:lnTo>
                      <a:lnTo>
                        <a:pt x="97" y="16"/>
                      </a:lnTo>
                      <a:lnTo>
                        <a:pt x="97" y="13"/>
                      </a:lnTo>
                      <a:lnTo>
                        <a:pt x="96" y="16"/>
                      </a:lnTo>
                      <a:lnTo>
                        <a:pt x="99" y="15"/>
                      </a:lnTo>
                      <a:lnTo>
                        <a:pt x="99" y="10"/>
                      </a:lnTo>
                      <a:lnTo>
                        <a:pt x="97" y="15"/>
                      </a:lnTo>
                      <a:lnTo>
                        <a:pt x="100" y="11"/>
                      </a:lnTo>
                      <a:lnTo>
                        <a:pt x="100" y="5"/>
                      </a:lnTo>
                      <a:lnTo>
                        <a:pt x="99" y="10"/>
                      </a:lnTo>
                      <a:lnTo>
                        <a:pt x="102" y="6"/>
                      </a:lnTo>
                      <a:lnTo>
                        <a:pt x="102" y="2"/>
                      </a:lnTo>
                      <a:lnTo>
                        <a:pt x="89" y="2"/>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17" name="Freeform 771"/>
                <p:cNvSpPr>
                  <a:spLocks noChangeAspect="1"/>
                </p:cNvSpPr>
                <p:nvPr/>
              </p:nvSpPr>
              <p:spPr bwMode="auto">
                <a:xfrm>
                  <a:off x="4579" y="3372"/>
                  <a:ext cx="101" cy="38"/>
                </a:xfrm>
                <a:custGeom>
                  <a:avLst/>
                  <a:gdLst>
                    <a:gd name="T0" fmla="*/ 89 w 101"/>
                    <a:gd name="T1" fmla="*/ 0 h 38"/>
                    <a:gd name="T2" fmla="*/ 87 w 101"/>
                    <a:gd name="T3" fmla="*/ 6 h 38"/>
                    <a:gd name="T4" fmla="*/ 91 w 101"/>
                    <a:gd name="T5" fmla="*/ 8 h 38"/>
                    <a:gd name="T6" fmla="*/ 84 w 101"/>
                    <a:gd name="T7" fmla="*/ 9 h 38"/>
                    <a:gd name="T8" fmla="*/ 83 w 101"/>
                    <a:gd name="T9" fmla="*/ 13 h 38"/>
                    <a:gd name="T10" fmla="*/ 76 w 101"/>
                    <a:gd name="T11" fmla="*/ 16 h 38"/>
                    <a:gd name="T12" fmla="*/ 73 w 101"/>
                    <a:gd name="T13" fmla="*/ 19 h 38"/>
                    <a:gd name="T14" fmla="*/ 70 w 101"/>
                    <a:gd name="T15" fmla="*/ 21 h 38"/>
                    <a:gd name="T16" fmla="*/ 67 w 101"/>
                    <a:gd name="T17" fmla="*/ 22 h 38"/>
                    <a:gd name="T18" fmla="*/ 64 w 101"/>
                    <a:gd name="T19" fmla="*/ 24 h 38"/>
                    <a:gd name="T20" fmla="*/ 54 w 101"/>
                    <a:gd name="T21" fmla="*/ 26 h 38"/>
                    <a:gd name="T22" fmla="*/ 46 w 101"/>
                    <a:gd name="T23" fmla="*/ 27 h 38"/>
                    <a:gd name="T24" fmla="*/ 37 w 101"/>
                    <a:gd name="T25" fmla="*/ 26 h 38"/>
                    <a:gd name="T26" fmla="*/ 32 w 101"/>
                    <a:gd name="T27" fmla="*/ 24 h 38"/>
                    <a:gd name="T28" fmla="*/ 27 w 101"/>
                    <a:gd name="T29" fmla="*/ 22 h 38"/>
                    <a:gd name="T30" fmla="*/ 26 w 101"/>
                    <a:gd name="T31" fmla="*/ 21 h 38"/>
                    <a:gd name="T32" fmla="*/ 22 w 101"/>
                    <a:gd name="T33" fmla="*/ 19 h 38"/>
                    <a:gd name="T34" fmla="*/ 14 w 101"/>
                    <a:gd name="T35" fmla="*/ 14 h 38"/>
                    <a:gd name="T36" fmla="*/ 19 w 101"/>
                    <a:gd name="T37" fmla="*/ 17 h 38"/>
                    <a:gd name="T38" fmla="*/ 16 w 101"/>
                    <a:gd name="T39" fmla="*/ 14 h 38"/>
                    <a:gd name="T40" fmla="*/ 14 w 101"/>
                    <a:gd name="T41" fmla="*/ 11 h 38"/>
                    <a:gd name="T42" fmla="*/ 13 w 101"/>
                    <a:gd name="T43" fmla="*/ 8 h 38"/>
                    <a:gd name="T44" fmla="*/ 0 w 101"/>
                    <a:gd name="T45" fmla="*/ 9 h 38"/>
                    <a:gd name="T46" fmla="*/ 2 w 101"/>
                    <a:gd name="T47" fmla="*/ 14 h 38"/>
                    <a:gd name="T48" fmla="*/ 3 w 101"/>
                    <a:gd name="T49" fmla="*/ 16 h 38"/>
                    <a:gd name="T50" fmla="*/ 6 w 101"/>
                    <a:gd name="T51" fmla="*/ 21 h 38"/>
                    <a:gd name="T52" fmla="*/ 11 w 101"/>
                    <a:gd name="T53" fmla="*/ 24 h 38"/>
                    <a:gd name="T54" fmla="*/ 19 w 101"/>
                    <a:gd name="T55" fmla="*/ 29 h 38"/>
                    <a:gd name="T56" fmla="*/ 22 w 101"/>
                    <a:gd name="T57" fmla="*/ 30 h 38"/>
                    <a:gd name="T58" fmla="*/ 26 w 101"/>
                    <a:gd name="T59" fmla="*/ 34 h 38"/>
                    <a:gd name="T60" fmla="*/ 30 w 101"/>
                    <a:gd name="T61" fmla="*/ 34 h 38"/>
                    <a:gd name="T62" fmla="*/ 40 w 101"/>
                    <a:gd name="T63" fmla="*/ 34 h 38"/>
                    <a:gd name="T64" fmla="*/ 59 w 101"/>
                    <a:gd name="T65" fmla="*/ 35 h 38"/>
                    <a:gd name="T66" fmla="*/ 72 w 101"/>
                    <a:gd name="T67" fmla="*/ 34 h 38"/>
                    <a:gd name="T68" fmla="*/ 75 w 101"/>
                    <a:gd name="T69" fmla="*/ 32 h 38"/>
                    <a:gd name="T70" fmla="*/ 76 w 101"/>
                    <a:gd name="T71" fmla="*/ 30 h 38"/>
                    <a:gd name="T72" fmla="*/ 80 w 101"/>
                    <a:gd name="T73" fmla="*/ 29 h 38"/>
                    <a:gd name="T74" fmla="*/ 84 w 101"/>
                    <a:gd name="T75" fmla="*/ 27 h 38"/>
                    <a:gd name="T76" fmla="*/ 94 w 101"/>
                    <a:gd name="T77" fmla="*/ 19 h 38"/>
                    <a:gd name="T78" fmla="*/ 95 w 101"/>
                    <a:gd name="T79" fmla="*/ 16 h 38"/>
                    <a:gd name="T80" fmla="*/ 97 w 101"/>
                    <a:gd name="T81" fmla="*/ 17 h 38"/>
                    <a:gd name="T82" fmla="*/ 99 w 101"/>
                    <a:gd name="T83" fmla="*/ 13 h 38"/>
                    <a:gd name="T84" fmla="*/ 100 w 101"/>
                    <a:gd name="T85" fmla="*/ 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
                    <a:gd name="T130" fmla="*/ 0 h 38"/>
                    <a:gd name="T131" fmla="*/ 101 w 101"/>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 h="38">
                      <a:moveTo>
                        <a:pt x="87" y="1"/>
                      </a:moveTo>
                      <a:lnTo>
                        <a:pt x="87" y="4"/>
                      </a:lnTo>
                      <a:lnTo>
                        <a:pt x="89" y="0"/>
                      </a:lnTo>
                      <a:lnTo>
                        <a:pt x="86" y="3"/>
                      </a:lnTo>
                      <a:lnTo>
                        <a:pt x="86" y="9"/>
                      </a:lnTo>
                      <a:lnTo>
                        <a:pt x="87" y="6"/>
                      </a:lnTo>
                      <a:lnTo>
                        <a:pt x="84" y="9"/>
                      </a:lnTo>
                      <a:lnTo>
                        <a:pt x="84" y="13"/>
                      </a:lnTo>
                      <a:lnTo>
                        <a:pt x="91" y="8"/>
                      </a:lnTo>
                      <a:lnTo>
                        <a:pt x="83" y="8"/>
                      </a:lnTo>
                      <a:lnTo>
                        <a:pt x="83" y="14"/>
                      </a:lnTo>
                      <a:lnTo>
                        <a:pt x="84" y="9"/>
                      </a:lnTo>
                      <a:lnTo>
                        <a:pt x="81" y="13"/>
                      </a:lnTo>
                      <a:lnTo>
                        <a:pt x="81" y="16"/>
                      </a:lnTo>
                      <a:lnTo>
                        <a:pt x="83" y="13"/>
                      </a:lnTo>
                      <a:lnTo>
                        <a:pt x="76" y="17"/>
                      </a:lnTo>
                      <a:lnTo>
                        <a:pt x="81" y="16"/>
                      </a:lnTo>
                      <a:lnTo>
                        <a:pt x="76" y="16"/>
                      </a:lnTo>
                      <a:lnTo>
                        <a:pt x="73" y="21"/>
                      </a:lnTo>
                      <a:lnTo>
                        <a:pt x="76" y="19"/>
                      </a:lnTo>
                      <a:lnTo>
                        <a:pt x="73" y="19"/>
                      </a:lnTo>
                      <a:lnTo>
                        <a:pt x="70" y="22"/>
                      </a:lnTo>
                      <a:lnTo>
                        <a:pt x="75" y="21"/>
                      </a:lnTo>
                      <a:lnTo>
                        <a:pt x="70" y="21"/>
                      </a:lnTo>
                      <a:lnTo>
                        <a:pt x="67" y="24"/>
                      </a:lnTo>
                      <a:lnTo>
                        <a:pt x="72" y="22"/>
                      </a:lnTo>
                      <a:lnTo>
                        <a:pt x="67" y="22"/>
                      </a:lnTo>
                      <a:lnTo>
                        <a:pt x="64" y="26"/>
                      </a:lnTo>
                      <a:lnTo>
                        <a:pt x="68" y="24"/>
                      </a:lnTo>
                      <a:lnTo>
                        <a:pt x="64" y="24"/>
                      </a:lnTo>
                      <a:lnTo>
                        <a:pt x="60" y="27"/>
                      </a:lnTo>
                      <a:lnTo>
                        <a:pt x="65" y="26"/>
                      </a:lnTo>
                      <a:lnTo>
                        <a:pt x="54" y="26"/>
                      </a:lnTo>
                      <a:lnTo>
                        <a:pt x="49" y="27"/>
                      </a:lnTo>
                      <a:lnTo>
                        <a:pt x="53" y="27"/>
                      </a:lnTo>
                      <a:lnTo>
                        <a:pt x="46" y="27"/>
                      </a:lnTo>
                      <a:lnTo>
                        <a:pt x="49" y="29"/>
                      </a:lnTo>
                      <a:lnTo>
                        <a:pt x="46" y="26"/>
                      </a:lnTo>
                      <a:lnTo>
                        <a:pt x="37" y="26"/>
                      </a:lnTo>
                      <a:lnTo>
                        <a:pt x="41" y="27"/>
                      </a:lnTo>
                      <a:lnTo>
                        <a:pt x="38" y="24"/>
                      </a:lnTo>
                      <a:lnTo>
                        <a:pt x="32" y="24"/>
                      </a:lnTo>
                      <a:lnTo>
                        <a:pt x="35" y="24"/>
                      </a:lnTo>
                      <a:lnTo>
                        <a:pt x="30" y="22"/>
                      </a:lnTo>
                      <a:lnTo>
                        <a:pt x="27" y="22"/>
                      </a:lnTo>
                      <a:lnTo>
                        <a:pt x="32" y="24"/>
                      </a:lnTo>
                      <a:lnTo>
                        <a:pt x="29" y="21"/>
                      </a:lnTo>
                      <a:lnTo>
                        <a:pt x="26" y="21"/>
                      </a:lnTo>
                      <a:lnTo>
                        <a:pt x="29" y="22"/>
                      </a:lnTo>
                      <a:lnTo>
                        <a:pt x="26" y="19"/>
                      </a:lnTo>
                      <a:lnTo>
                        <a:pt x="22" y="19"/>
                      </a:lnTo>
                      <a:lnTo>
                        <a:pt x="26" y="21"/>
                      </a:lnTo>
                      <a:lnTo>
                        <a:pt x="19" y="14"/>
                      </a:lnTo>
                      <a:lnTo>
                        <a:pt x="14" y="14"/>
                      </a:lnTo>
                      <a:lnTo>
                        <a:pt x="19" y="16"/>
                      </a:lnTo>
                      <a:lnTo>
                        <a:pt x="18" y="14"/>
                      </a:lnTo>
                      <a:lnTo>
                        <a:pt x="19" y="17"/>
                      </a:lnTo>
                      <a:lnTo>
                        <a:pt x="19" y="14"/>
                      </a:lnTo>
                      <a:lnTo>
                        <a:pt x="14" y="9"/>
                      </a:lnTo>
                      <a:lnTo>
                        <a:pt x="16" y="14"/>
                      </a:lnTo>
                      <a:lnTo>
                        <a:pt x="16" y="9"/>
                      </a:lnTo>
                      <a:lnTo>
                        <a:pt x="13" y="8"/>
                      </a:lnTo>
                      <a:lnTo>
                        <a:pt x="14" y="11"/>
                      </a:lnTo>
                      <a:lnTo>
                        <a:pt x="14" y="6"/>
                      </a:lnTo>
                      <a:lnTo>
                        <a:pt x="11" y="3"/>
                      </a:lnTo>
                      <a:lnTo>
                        <a:pt x="13" y="8"/>
                      </a:lnTo>
                      <a:lnTo>
                        <a:pt x="13" y="1"/>
                      </a:lnTo>
                      <a:lnTo>
                        <a:pt x="0" y="1"/>
                      </a:lnTo>
                      <a:lnTo>
                        <a:pt x="0" y="9"/>
                      </a:lnTo>
                      <a:lnTo>
                        <a:pt x="3" y="13"/>
                      </a:lnTo>
                      <a:lnTo>
                        <a:pt x="2" y="9"/>
                      </a:lnTo>
                      <a:lnTo>
                        <a:pt x="2" y="14"/>
                      </a:lnTo>
                      <a:lnTo>
                        <a:pt x="5" y="16"/>
                      </a:lnTo>
                      <a:lnTo>
                        <a:pt x="3" y="13"/>
                      </a:lnTo>
                      <a:lnTo>
                        <a:pt x="3" y="16"/>
                      </a:lnTo>
                      <a:lnTo>
                        <a:pt x="8" y="21"/>
                      </a:lnTo>
                      <a:lnTo>
                        <a:pt x="6" y="16"/>
                      </a:lnTo>
                      <a:lnTo>
                        <a:pt x="6" y="21"/>
                      </a:lnTo>
                      <a:lnTo>
                        <a:pt x="11" y="26"/>
                      </a:lnTo>
                      <a:lnTo>
                        <a:pt x="16" y="26"/>
                      </a:lnTo>
                      <a:lnTo>
                        <a:pt x="11" y="24"/>
                      </a:lnTo>
                      <a:lnTo>
                        <a:pt x="19" y="30"/>
                      </a:lnTo>
                      <a:lnTo>
                        <a:pt x="24" y="30"/>
                      </a:lnTo>
                      <a:lnTo>
                        <a:pt x="19" y="29"/>
                      </a:lnTo>
                      <a:lnTo>
                        <a:pt x="22" y="32"/>
                      </a:lnTo>
                      <a:lnTo>
                        <a:pt x="26" y="32"/>
                      </a:lnTo>
                      <a:lnTo>
                        <a:pt x="22" y="30"/>
                      </a:lnTo>
                      <a:lnTo>
                        <a:pt x="26" y="34"/>
                      </a:lnTo>
                      <a:lnTo>
                        <a:pt x="29" y="34"/>
                      </a:lnTo>
                      <a:lnTo>
                        <a:pt x="26" y="34"/>
                      </a:lnTo>
                      <a:lnTo>
                        <a:pt x="30" y="34"/>
                      </a:lnTo>
                      <a:lnTo>
                        <a:pt x="35" y="34"/>
                      </a:lnTo>
                      <a:lnTo>
                        <a:pt x="30" y="34"/>
                      </a:lnTo>
                      <a:lnTo>
                        <a:pt x="33" y="35"/>
                      </a:lnTo>
                      <a:lnTo>
                        <a:pt x="45" y="35"/>
                      </a:lnTo>
                      <a:lnTo>
                        <a:pt x="40" y="34"/>
                      </a:lnTo>
                      <a:lnTo>
                        <a:pt x="43" y="37"/>
                      </a:lnTo>
                      <a:lnTo>
                        <a:pt x="54" y="37"/>
                      </a:lnTo>
                      <a:lnTo>
                        <a:pt x="59" y="35"/>
                      </a:lnTo>
                      <a:lnTo>
                        <a:pt x="56" y="35"/>
                      </a:lnTo>
                      <a:lnTo>
                        <a:pt x="68" y="35"/>
                      </a:lnTo>
                      <a:lnTo>
                        <a:pt x="72" y="34"/>
                      </a:lnTo>
                      <a:lnTo>
                        <a:pt x="67" y="34"/>
                      </a:lnTo>
                      <a:lnTo>
                        <a:pt x="72" y="34"/>
                      </a:lnTo>
                      <a:lnTo>
                        <a:pt x="75" y="32"/>
                      </a:lnTo>
                      <a:lnTo>
                        <a:pt x="70" y="34"/>
                      </a:lnTo>
                      <a:lnTo>
                        <a:pt x="75" y="34"/>
                      </a:lnTo>
                      <a:lnTo>
                        <a:pt x="76" y="30"/>
                      </a:lnTo>
                      <a:lnTo>
                        <a:pt x="73" y="32"/>
                      </a:lnTo>
                      <a:lnTo>
                        <a:pt x="76" y="32"/>
                      </a:lnTo>
                      <a:lnTo>
                        <a:pt x="80" y="29"/>
                      </a:lnTo>
                      <a:lnTo>
                        <a:pt x="75" y="30"/>
                      </a:lnTo>
                      <a:lnTo>
                        <a:pt x="80" y="30"/>
                      </a:lnTo>
                      <a:lnTo>
                        <a:pt x="84" y="27"/>
                      </a:lnTo>
                      <a:lnTo>
                        <a:pt x="80" y="29"/>
                      </a:lnTo>
                      <a:lnTo>
                        <a:pt x="84" y="29"/>
                      </a:lnTo>
                      <a:lnTo>
                        <a:pt x="94" y="19"/>
                      </a:lnTo>
                      <a:lnTo>
                        <a:pt x="94" y="16"/>
                      </a:lnTo>
                      <a:lnTo>
                        <a:pt x="92" y="19"/>
                      </a:lnTo>
                      <a:lnTo>
                        <a:pt x="95" y="16"/>
                      </a:lnTo>
                      <a:lnTo>
                        <a:pt x="95" y="13"/>
                      </a:lnTo>
                      <a:lnTo>
                        <a:pt x="89" y="17"/>
                      </a:lnTo>
                      <a:lnTo>
                        <a:pt x="97" y="17"/>
                      </a:lnTo>
                      <a:lnTo>
                        <a:pt x="97" y="11"/>
                      </a:lnTo>
                      <a:lnTo>
                        <a:pt x="95" y="16"/>
                      </a:lnTo>
                      <a:lnTo>
                        <a:pt x="99" y="13"/>
                      </a:lnTo>
                      <a:lnTo>
                        <a:pt x="99" y="6"/>
                      </a:lnTo>
                      <a:lnTo>
                        <a:pt x="97" y="9"/>
                      </a:lnTo>
                      <a:lnTo>
                        <a:pt x="100" y="8"/>
                      </a:lnTo>
                      <a:lnTo>
                        <a:pt x="100" y="1"/>
                      </a:lnTo>
                      <a:lnTo>
                        <a:pt x="87" y="1"/>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18" name="Freeform 772"/>
                <p:cNvSpPr>
                  <a:spLocks noChangeAspect="1"/>
                </p:cNvSpPr>
                <p:nvPr/>
              </p:nvSpPr>
              <p:spPr bwMode="auto">
                <a:xfrm>
                  <a:off x="4671" y="3373"/>
                  <a:ext cx="100" cy="37"/>
                </a:xfrm>
                <a:custGeom>
                  <a:avLst/>
                  <a:gdLst>
                    <a:gd name="T0" fmla="*/ 88 w 100"/>
                    <a:gd name="T1" fmla="*/ 3 h 37"/>
                    <a:gd name="T2" fmla="*/ 91 w 100"/>
                    <a:gd name="T3" fmla="*/ 7 h 37"/>
                    <a:gd name="T4" fmla="*/ 84 w 100"/>
                    <a:gd name="T5" fmla="*/ 10 h 37"/>
                    <a:gd name="T6" fmla="*/ 83 w 100"/>
                    <a:gd name="T7" fmla="*/ 12 h 37"/>
                    <a:gd name="T8" fmla="*/ 76 w 100"/>
                    <a:gd name="T9" fmla="*/ 13 h 37"/>
                    <a:gd name="T10" fmla="*/ 75 w 100"/>
                    <a:gd name="T11" fmla="*/ 18 h 37"/>
                    <a:gd name="T12" fmla="*/ 72 w 100"/>
                    <a:gd name="T13" fmla="*/ 20 h 37"/>
                    <a:gd name="T14" fmla="*/ 70 w 100"/>
                    <a:gd name="T15" fmla="*/ 21 h 37"/>
                    <a:gd name="T16" fmla="*/ 67 w 100"/>
                    <a:gd name="T17" fmla="*/ 23 h 37"/>
                    <a:gd name="T18" fmla="*/ 64 w 100"/>
                    <a:gd name="T19" fmla="*/ 25 h 37"/>
                    <a:gd name="T20" fmla="*/ 59 w 100"/>
                    <a:gd name="T21" fmla="*/ 26 h 37"/>
                    <a:gd name="T22" fmla="*/ 53 w 100"/>
                    <a:gd name="T23" fmla="*/ 28 h 37"/>
                    <a:gd name="T24" fmla="*/ 46 w 100"/>
                    <a:gd name="T25" fmla="*/ 28 h 37"/>
                    <a:gd name="T26" fmla="*/ 40 w 100"/>
                    <a:gd name="T27" fmla="*/ 26 h 37"/>
                    <a:gd name="T28" fmla="*/ 35 w 100"/>
                    <a:gd name="T29" fmla="*/ 25 h 37"/>
                    <a:gd name="T30" fmla="*/ 32 w 100"/>
                    <a:gd name="T31" fmla="*/ 23 h 37"/>
                    <a:gd name="T32" fmla="*/ 29 w 100"/>
                    <a:gd name="T33" fmla="*/ 21 h 37"/>
                    <a:gd name="T34" fmla="*/ 26 w 100"/>
                    <a:gd name="T35" fmla="*/ 20 h 37"/>
                    <a:gd name="T36" fmla="*/ 22 w 100"/>
                    <a:gd name="T37" fmla="*/ 18 h 37"/>
                    <a:gd name="T38" fmla="*/ 21 w 100"/>
                    <a:gd name="T39" fmla="*/ 13 h 37"/>
                    <a:gd name="T40" fmla="*/ 15 w 100"/>
                    <a:gd name="T41" fmla="*/ 12 h 37"/>
                    <a:gd name="T42" fmla="*/ 15 w 100"/>
                    <a:gd name="T43" fmla="*/ 10 h 37"/>
                    <a:gd name="T44" fmla="*/ 8 w 100"/>
                    <a:gd name="T45" fmla="*/ 7 h 37"/>
                    <a:gd name="T46" fmla="*/ 11 w 100"/>
                    <a:gd name="T47" fmla="*/ 3 h 37"/>
                    <a:gd name="T48" fmla="*/ 0 w 100"/>
                    <a:gd name="T49" fmla="*/ 0 h 37"/>
                    <a:gd name="T50" fmla="*/ 2 w 100"/>
                    <a:gd name="T51" fmla="*/ 10 h 37"/>
                    <a:gd name="T52" fmla="*/ 3 w 100"/>
                    <a:gd name="T53" fmla="*/ 12 h 37"/>
                    <a:gd name="T54" fmla="*/ 5 w 100"/>
                    <a:gd name="T55" fmla="*/ 15 h 37"/>
                    <a:gd name="T56" fmla="*/ 15 w 100"/>
                    <a:gd name="T57" fmla="*/ 25 h 37"/>
                    <a:gd name="T58" fmla="*/ 15 w 100"/>
                    <a:gd name="T59" fmla="*/ 28 h 37"/>
                    <a:gd name="T60" fmla="*/ 18 w 100"/>
                    <a:gd name="T61" fmla="*/ 29 h 37"/>
                    <a:gd name="T62" fmla="*/ 21 w 100"/>
                    <a:gd name="T63" fmla="*/ 31 h 37"/>
                    <a:gd name="T64" fmla="*/ 24 w 100"/>
                    <a:gd name="T65" fmla="*/ 33 h 37"/>
                    <a:gd name="T66" fmla="*/ 27 w 100"/>
                    <a:gd name="T67" fmla="*/ 33 h 37"/>
                    <a:gd name="T68" fmla="*/ 32 w 100"/>
                    <a:gd name="T69" fmla="*/ 34 h 37"/>
                    <a:gd name="T70" fmla="*/ 38 w 100"/>
                    <a:gd name="T71" fmla="*/ 36 h 37"/>
                    <a:gd name="T72" fmla="*/ 59 w 100"/>
                    <a:gd name="T73" fmla="*/ 34 h 37"/>
                    <a:gd name="T74" fmla="*/ 65 w 100"/>
                    <a:gd name="T75" fmla="*/ 33 h 37"/>
                    <a:gd name="T76" fmla="*/ 70 w 100"/>
                    <a:gd name="T77" fmla="*/ 33 h 37"/>
                    <a:gd name="T78" fmla="*/ 72 w 100"/>
                    <a:gd name="T79" fmla="*/ 31 h 37"/>
                    <a:gd name="T80" fmla="*/ 75 w 100"/>
                    <a:gd name="T81" fmla="*/ 29 h 37"/>
                    <a:gd name="T82" fmla="*/ 78 w 100"/>
                    <a:gd name="T83" fmla="*/ 28 h 37"/>
                    <a:gd name="T84" fmla="*/ 89 w 100"/>
                    <a:gd name="T85" fmla="*/ 18 h 37"/>
                    <a:gd name="T86" fmla="*/ 94 w 100"/>
                    <a:gd name="T87" fmla="*/ 18 h 37"/>
                    <a:gd name="T88" fmla="*/ 96 w 100"/>
                    <a:gd name="T89" fmla="*/ 15 h 37"/>
                    <a:gd name="T90" fmla="*/ 97 w 100"/>
                    <a:gd name="T91" fmla="*/ 16 h 37"/>
                    <a:gd name="T92" fmla="*/ 99 w 100"/>
                    <a:gd name="T93" fmla="*/ 10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37"/>
                    <a:gd name="T143" fmla="*/ 100 w 100"/>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37">
                      <a:moveTo>
                        <a:pt x="86" y="0"/>
                      </a:moveTo>
                      <a:lnTo>
                        <a:pt x="86" y="8"/>
                      </a:lnTo>
                      <a:lnTo>
                        <a:pt x="88" y="3"/>
                      </a:lnTo>
                      <a:lnTo>
                        <a:pt x="84" y="7"/>
                      </a:lnTo>
                      <a:lnTo>
                        <a:pt x="84" y="12"/>
                      </a:lnTo>
                      <a:lnTo>
                        <a:pt x="91" y="7"/>
                      </a:lnTo>
                      <a:lnTo>
                        <a:pt x="83" y="7"/>
                      </a:lnTo>
                      <a:lnTo>
                        <a:pt x="83" y="13"/>
                      </a:lnTo>
                      <a:lnTo>
                        <a:pt x="84" y="10"/>
                      </a:lnTo>
                      <a:lnTo>
                        <a:pt x="81" y="12"/>
                      </a:lnTo>
                      <a:lnTo>
                        <a:pt x="81" y="15"/>
                      </a:lnTo>
                      <a:lnTo>
                        <a:pt x="83" y="12"/>
                      </a:lnTo>
                      <a:lnTo>
                        <a:pt x="80" y="15"/>
                      </a:lnTo>
                      <a:lnTo>
                        <a:pt x="84" y="13"/>
                      </a:lnTo>
                      <a:lnTo>
                        <a:pt x="76" y="13"/>
                      </a:lnTo>
                      <a:lnTo>
                        <a:pt x="76" y="20"/>
                      </a:lnTo>
                      <a:lnTo>
                        <a:pt x="78" y="15"/>
                      </a:lnTo>
                      <a:lnTo>
                        <a:pt x="75" y="18"/>
                      </a:lnTo>
                      <a:lnTo>
                        <a:pt x="80" y="16"/>
                      </a:lnTo>
                      <a:lnTo>
                        <a:pt x="75" y="16"/>
                      </a:lnTo>
                      <a:lnTo>
                        <a:pt x="72" y="20"/>
                      </a:lnTo>
                      <a:lnTo>
                        <a:pt x="76" y="18"/>
                      </a:lnTo>
                      <a:lnTo>
                        <a:pt x="72" y="18"/>
                      </a:lnTo>
                      <a:lnTo>
                        <a:pt x="70" y="21"/>
                      </a:lnTo>
                      <a:lnTo>
                        <a:pt x="73" y="20"/>
                      </a:lnTo>
                      <a:lnTo>
                        <a:pt x="70" y="20"/>
                      </a:lnTo>
                      <a:lnTo>
                        <a:pt x="67" y="23"/>
                      </a:lnTo>
                      <a:lnTo>
                        <a:pt x="72" y="21"/>
                      </a:lnTo>
                      <a:lnTo>
                        <a:pt x="67" y="21"/>
                      </a:lnTo>
                      <a:lnTo>
                        <a:pt x="64" y="25"/>
                      </a:lnTo>
                      <a:lnTo>
                        <a:pt x="69" y="23"/>
                      </a:lnTo>
                      <a:lnTo>
                        <a:pt x="62" y="23"/>
                      </a:lnTo>
                      <a:lnTo>
                        <a:pt x="59" y="26"/>
                      </a:lnTo>
                      <a:lnTo>
                        <a:pt x="64" y="25"/>
                      </a:lnTo>
                      <a:lnTo>
                        <a:pt x="56" y="25"/>
                      </a:lnTo>
                      <a:lnTo>
                        <a:pt x="53" y="28"/>
                      </a:lnTo>
                      <a:lnTo>
                        <a:pt x="57" y="26"/>
                      </a:lnTo>
                      <a:lnTo>
                        <a:pt x="42" y="26"/>
                      </a:lnTo>
                      <a:lnTo>
                        <a:pt x="46" y="28"/>
                      </a:lnTo>
                      <a:lnTo>
                        <a:pt x="43" y="25"/>
                      </a:lnTo>
                      <a:lnTo>
                        <a:pt x="35" y="25"/>
                      </a:lnTo>
                      <a:lnTo>
                        <a:pt x="40" y="26"/>
                      </a:lnTo>
                      <a:lnTo>
                        <a:pt x="37" y="23"/>
                      </a:lnTo>
                      <a:lnTo>
                        <a:pt x="30" y="23"/>
                      </a:lnTo>
                      <a:lnTo>
                        <a:pt x="35" y="25"/>
                      </a:lnTo>
                      <a:lnTo>
                        <a:pt x="32" y="21"/>
                      </a:lnTo>
                      <a:lnTo>
                        <a:pt x="27" y="21"/>
                      </a:lnTo>
                      <a:lnTo>
                        <a:pt x="32" y="23"/>
                      </a:lnTo>
                      <a:lnTo>
                        <a:pt x="29" y="20"/>
                      </a:lnTo>
                      <a:lnTo>
                        <a:pt x="24" y="20"/>
                      </a:lnTo>
                      <a:lnTo>
                        <a:pt x="29" y="21"/>
                      </a:lnTo>
                      <a:lnTo>
                        <a:pt x="26" y="18"/>
                      </a:lnTo>
                      <a:lnTo>
                        <a:pt x="21" y="18"/>
                      </a:lnTo>
                      <a:lnTo>
                        <a:pt x="26" y="20"/>
                      </a:lnTo>
                      <a:lnTo>
                        <a:pt x="22" y="16"/>
                      </a:lnTo>
                      <a:lnTo>
                        <a:pt x="18" y="16"/>
                      </a:lnTo>
                      <a:lnTo>
                        <a:pt x="22" y="18"/>
                      </a:lnTo>
                      <a:lnTo>
                        <a:pt x="19" y="15"/>
                      </a:lnTo>
                      <a:lnTo>
                        <a:pt x="21" y="20"/>
                      </a:lnTo>
                      <a:lnTo>
                        <a:pt x="21" y="13"/>
                      </a:lnTo>
                      <a:lnTo>
                        <a:pt x="15" y="13"/>
                      </a:lnTo>
                      <a:lnTo>
                        <a:pt x="18" y="15"/>
                      </a:lnTo>
                      <a:lnTo>
                        <a:pt x="15" y="12"/>
                      </a:lnTo>
                      <a:lnTo>
                        <a:pt x="16" y="15"/>
                      </a:lnTo>
                      <a:lnTo>
                        <a:pt x="16" y="12"/>
                      </a:lnTo>
                      <a:lnTo>
                        <a:pt x="15" y="10"/>
                      </a:lnTo>
                      <a:lnTo>
                        <a:pt x="15" y="13"/>
                      </a:lnTo>
                      <a:lnTo>
                        <a:pt x="15" y="7"/>
                      </a:lnTo>
                      <a:lnTo>
                        <a:pt x="8" y="7"/>
                      </a:lnTo>
                      <a:lnTo>
                        <a:pt x="15" y="12"/>
                      </a:lnTo>
                      <a:lnTo>
                        <a:pt x="15" y="7"/>
                      </a:lnTo>
                      <a:lnTo>
                        <a:pt x="11" y="3"/>
                      </a:lnTo>
                      <a:lnTo>
                        <a:pt x="13" y="8"/>
                      </a:lnTo>
                      <a:lnTo>
                        <a:pt x="13" y="0"/>
                      </a:lnTo>
                      <a:lnTo>
                        <a:pt x="0" y="0"/>
                      </a:lnTo>
                      <a:lnTo>
                        <a:pt x="0" y="10"/>
                      </a:lnTo>
                      <a:lnTo>
                        <a:pt x="3" y="13"/>
                      </a:lnTo>
                      <a:lnTo>
                        <a:pt x="2" y="10"/>
                      </a:lnTo>
                      <a:lnTo>
                        <a:pt x="2" y="16"/>
                      </a:lnTo>
                      <a:lnTo>
                        <a:pt x="10" y="16"/>
                      </a:lnTo>
                      <a:lnTo>
                        <a:pt x="3" y="12"/>
                      </a:lnTo>
                      <a:lnTo>
                        <a:pt x="3" y="15"/>
                      </a:lnTo>
                      <a:lnTo>
                        <a:pt x="7" y="18"/>
                      </a:lnTo>
                      <a:lnTo>
                        <a:pt x="5" y="15"/>
                      </a:lnTo>
                      <a:lnTo>
                        <a:pt x="5" y="18"/>
                      </a:lnTo>
                      <a:lnTo>
                        <a:pt x="11" y="25"/>
                      </a:lnTo>
                      <a:lnTo>
                        <a:pt x="15" y="25"/>
                      </a:lnTo>
                      <a:lnTo>
                        <a:pt x="10" y="18"/>
                      </a:lnTo>
                      <a:lnTo>
                        <a:pt x="10" y="23"/>
                      </a:lnTo>
                      <a:lnTo>
                        <a:pt x="15" y="28"/>
                      </a:lnTo>
                      <a:lnTo>
                        <a:pt x="19" y="28"/>
                      </a:lnTo>
                      <a:lnTo>
                        <a:pt x="15" y="28"/>
                      </a:lnTo>
                      <a:lnTo>
                        <a:pt x="18" y="29"/>
                      </a:lnTo>
                      <a:lnTo>
                        <a:pt x="22" y="29"/>
                      </a:lnTo>
                      <a:lnTo>
                        <a:pt x="18" y="28"/>
                      </a:lnTo>
                      <a:lnTo>
                        <a:pt x="21" y="31"/>
                      </a:lnTo>
                      <a:lnTo>
                        <a:pt x="26" y="31"/>
                      </a:lnTo>
                      <a:lnTo>
                        <a:pt x="21" y="29"/>
                      </a:lnTo>
                      <a:lnTo>
                        <a:pt x="24" y="33"/>
                      </a:lnTo>
                      <a:lnTo>
                        <a:pt x="29" y="33"/>
                      </a:lnTo>
                      <a:lnTo>
                        <a:pt x="24" y="31"/>
                      </a:lnTo>
                      <a:lnTo>
                        <a:pt x="27" y="33"/>
                      </a:lnTo>
                      <a:lnTo>
                        <a:pt x="34" y="33"/>
                      </a:lnTo>
                      <a:lnTo>
                        <a:pt x="29" y="33"/>
                      </a:lnTo>
                      <a:lnTo>
                        <a:pt x="32" y="34"/>
                      </a:lnTo>
                      <a:lnTo>
                        <a:pt x="40" y="34"/>
                      </a:lnTo>
                      <a:lnTo>
                        <a:pt x="35" y="33"/>
                      </a:lnTo>
                      <a:lnTo>
                        <a:pt x="38" y="36"/>
                      </a:lnTo>
                      <a:lnTo>
                        <a:pt x="61" y="36"/>
                      </a:lnTo>
                      <a:lnTo>
                        <a:pt x="64" y="33"/>
                      </a:lnTo>
                      <a:lnTo>
                        <a:pt x="59" y="34"/>
                      </a:lnTo>
                      <a:lnTo>
                        <a:pt x="67" y="34"/>
                      </a:lnTo>
                      <a:lnTo>
                        <a:pt x="70" y="33"/>
                      </a:lnTo>
                      <a:lnTo>
                        <a:pt x="65" y="33"/>
                      </a:lnTo>
                      <a:lnTo>
                        <a:pt x="72" y="33"/>
                      </a:lnTo>
                      <a:lnTo>
                        <a:pt x="73" y="31"/>
                      </a:lnTo>
                      <a:lnTo>
                        <a:pt x="70" y="33"/>
                      </a:lnTo>
                      <a:lnTo>
                        <a:pt x="73" y="33"/>
                      </a:lnTo>
                      <a:lnTo>
                        <a:pt x="76" y="29"/>
                      </a:lnTo>
                      <a:lnTo>
                        <a:pt x="72" y="31"/>
                      </a:lnTo>
                      <a:lnTo>
                        <a:pt x="76" y="31"/>
                      </a:lnTo>
                      <a:lnTo>
                        <a:pt x="80" y="28"/>
                      </a:lnTo>
                      <a:lnTo>
                        <a:pt x="75" y="29"/>
                      </a:lnTo>
                      <a:lnTo>
                        <a:pt x="80" y="29"/>
                      </a:lnTo>
                      <a:lnTo>
                        <a:pt x="83" y="28"/>
                      </a:lnTo>
                      <a:lnTo>
                        <a:pt x="78" y="28"/>
                      </a:lnTo>
                      <a:lnTo>
                        <a:pt x="83" y="28"/>
                      </a:lnTo>
                      <a:lnTo>
                        <a:pt x="89" y="23"/>
                      </a:lnTo>
                      <a:lnTo>
                        <a:pt x="89" y="18"/>
                      </a:lnTo>
                      <a:lnTo>
                        <a:pt x="83" y="25"/>
                      </a:lnTo>
                      <a:lnTo>
                        <a:pt x="88" y="25"/>
                      </a:lnTo>
                      <a:lnTo>
                        <a:pt x="94" y="18"/>
                      </a:lnTo>
                      <a:lnTo>
                        <a:pt x="94" y="15"/>
                      </a:lnTo>
                      <a:lnTo>
                        <a:pt x="92" y="18"/>
                      </a:lnTo>
                      <a:lnTo>
                        <a:pt x="96" y="15"/>
                      </a:lnTo>
                      <a:lnTo>
                        <a:pt x="96" y="12"/>
                      </a:lnTo>
                      <a:lnTo>
                        <a:pt x="89" y="16"/>
                      </a:lnTo>
                      <a:lnTo>
                        <a:pt x="97" y="16"/>
                      </a:lnTo>
                      <a:lnTo>
                        <a:pt x="97" y="10"/>
                      </a:lnTo>
                      <a:lnTo>
                        <a:pt x="96" y="13"/>
                      </a:lnTo>
                      <a:lnTo>
                        <a:pt x="99" y="10"/>
                      </a:lnTo>
                      <a:lnTo>
                        <a:pt x="99" y="0"/>
                      </a:lnTo>
                      <a:lnTo>
                        <a:pt x="86"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19" name="Freeform 773"/>
                <p:cNvSpPr>
                  <a:spLocks noChangeAspect="1"/>
                </p:cNvSpPr>
                <p:nvPr/>
              </p:nvSpPr>
              <p:spPr bwMode="auto">
                <a:xfrm>
                  <a:off x="4762" y="3372"/>
                  <a:ext cx="99" cy="38"/>
                </a:xfrm>
                <a:custGeom>
                  <a:avLst/>
                  <a:gdLst>
                    <a:gd name="T0" fmla="*/ 89 w 99"/>
                    <a:gd name="T1" fmla="*/ 3 h 38"/>
                    <a:gd name="T2" fmla="*/ 87 w 99"/>
                    <a:gd name="T3" fmla="*/ 8 h 38"/>
                    <a:gd name="T4" fmla="*/ 86 w 99"/>
                    <a:gd name="T5" fmla="*/ 9 h 38"/>
                    <a:gd name="T6" fmla="*/ 82 w 99"/>
                    <a:gd name="T7" fmla="*/ 14 h 38"/>
                    <a:gd name="T8" fmla="*/ 81 w 99"/>
                    <a:gd name="T9" fmla="*/ 14 h 38"/>
                    <a:gd name="T10" fmla="*/ 81 w 99"/>
                    <a:gd name="T11" fmla="*/ 17 h 38"/>
                    <a:gd name="T12" fmla="*/ 78 w 99"/>
                    <a:gd name="T13" fmla="*/ 19 h 38"/>
                    <a:gd name="T14" fmla="*/ 73 w 99"/>
                    <a:gd name="T15" fmla="*/ 22 h 38"/>
                    <a:gd name="T16" fmla="*/ 66 w 99"/>
                    <a:gd name="T17" fmla="*/ 24 h 38"/>
                    <a:gd name="T18" fmla="*/ 63 w 99"/>
                    <a:gd name="T19" fmla="*/ 26 h 38"/>
                    <a:gd name="T20" fmla="*/ 57 w 99"/>
                    <a:gd name="T21" fmla="*/ 27 h 38"/>
                    <a:gd name="T22" fmla="*/ 43 w 99"/>
                    <a:gd name="T23" fmla="*/ 26 h 38"/>
                    <a:gd name="T24" fmla="*/ 36 w 99"/>
                    <a:gd name="T25" fmla="*/ 24 h 38"/>
                    <a:gd name="T26" fmla="*/ 33 w 99"/>
                    <a:gd name="T27" fmla="*/ 22 h 38"/>
                    <a:gd name="T28" fmla="*/ 30 w 99"/>
                    <a:gd name="T29" fmla="*/ 21 h 38"/>
                    <a:gd name="T30" fmla="*/ 27 w 99"/>
                    <a:gd name="T31" fmla="*/ 19 h 38"/>
                    <a:gd name="T32" fmla="*/ 24 w 99"/>
                    <a:gd name="T33" fmla="*/ 17 h 38"/>
                    <a:gd name="T34" fmla="*/ 17 w 99"/>
                    <a:gd name="T35" fmla="*/ 14 h 38"/>
                    <a:gd name="T36" fmla="*/ 19 w 99"/>
                    <a:gd name="T37" fmla="*/ 16 h 38"/>
                    <a:gd name="T38" fmla="*/ 17 w 99"/>
                    <a:gd name="T39" fmla="*/ 13 h 38"/>
                    <a:gd name="T40" fmla="*/ 16 w 99"/>
                    <a:gd name="T41" fmla="*/ 8 h 38"/>
                    <a:gd name="T42" fmla="*/ 14 w 99"/>
                    <a:gd name="T43" fmla="*/ 9 h 38"/>
                    <a:gd name="T44" fmla="*/ 12 w 99"/>
                    <a:gd name="T45" fmla="*/ 3 h 38"/>
                    <a:gd name="T46" fmla="*/ 11 w 99"/>
                    <a:gd name="T47" fmla="*/ 1 h 38"/>
                    <a:gd name="T48" fmla="*/ 3 w 99"/>
                    <a:gd name="T49" fmla="*/ 9 h 38"/>
                    <a:gd name="T50" fmla="*/ 3 w 99"/>
                    <a:gd name="T51" fmla="*/ 16 h 38"/>
                    <a:gd name="T52" fmla="*/ 9 w 99"/>
                    <a:gd name="T53" fmla="*/ 17 h 38"/>
                    <a:gd name="T54" fmla="*/ 6 w 99"/>
                    <a:gd name="T55" fmla="*/ 19 h 38"/>
                    <a:gd name="T56" fmla="*/ 8 w 99"/>
                    <a:gd name="T57" fmla="*/ 22 h 38"/>
                    <a:gd name="T58" fmla="*/ 14 w 99"/>
                    <a:gd name="T59" fmla="*/ 26 h 38"/>
                    <a:gd name="T60" fmla="*/ 20 w 99"/>
                    <a:gd name="T61" fmla="*/ 29 h 38"/>
                    <a:gd name="T62" fmla="*/ 24 w 99"/>
                    <a:gd name="T63" fmla="*/ 30 h 38"/>
                    <a:gd name="T64" fmla="*/ 27 w 99"/>
                    <a:gd name="T65" fmla="*/ 32 h 38"/>
                    <a:gd name="T66" fmla="*/ 30 w 99"/>
                    <a:gd name="T67" fmla="*/ 34 h 38"/>
                    <a:gd name="T68" fmla="*/ 33 w 99"/>
                    <a:gd name="T69" fmla="*/ 34 h 38"/>
                    <a:gd name="T70" fmla="*/ 41 w 99"/>
                    <a:gd name="T71" fmla="*/ 35 h 38"/>
                    <a:gd name="T72" fmla="*/ 60 w 99"/>
                    <a:gd name="T73" fmla="*/ 37 h 38"/>
                    <a:gd name="T74" fmla="*/ 66 w 99"/>
                    <a:gd name="T75" fmla="*/ 35 h 38"/>
                    <a:gd name="T76" fmla="*/ 68 w 99"/>
                    <a:gd name="T77" fmla="*/ 34 h 38"/>
                    <a:gd name="T78" fmla="*/ 76 w 99"/>
                    <a:gd name="T79" fmla="*/ 34 h 38"/>
                    <a:gd name="T80" fmla="*/ 81 w 99"/>
                    <a:gd name="T81" fmla="*/ 30 h 38"/>
                    <a:gd name="T82" fmla="*/ 87 w 99"/>
                    <a:gd name="T83" fmla="*/ 29 h 38"/>
                    <a:gd name="T84" fmla="*/ 89 w 99"/>
                    <a:gd name="T85" fmla="*/ 24 h 38"/>
                    <a:gd name="T86" fmla="*/ 93 w 99"/>
                    <a:gd name="T87" fmla="*/ 21 h 38"/>
                    <a:gd name="T88" fmla="*/ 97 w 99"/>
                    <a:gd name="T89" fmla="*/ 16 h 38"/>
                    <a:gd name="T90" fmla="*/ 98 w 99"/>
                    <a:gd name="T91" fmla="*/ 14 h 38"/>
                    <a:gd name="T92" fmla="*/ 98 w 99"/>
                    <a:gd name="T93" fmla="*/ 9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38"/>
                    <a:gd name="T143" fmla="*/ 99 w 99"/>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38">
                      <a:moveTo>
                        <a:pt x="87" y="1"/>
                      </a:moveTo>
                      <a:lnTo>
                        <a:pt x="87" y="8"/>
                      </a:lnTo>
                      <a:lnTo>
                        <a:pt x="89" y="3"/>
                      </a:lnTo>
                      <a:lnTo>
                        <a:pt x="86" y="6"/>
                      </a:lnTo>
                      <a:lnTo>
                        <a:pt x="86" y="11"/>
                      </a:lnTo>
                      <a:lnTo>
                        <a:pt x="87" y="8"/>
                      </a:lnTo>
                      <a:lnTo>
                        <a:pt x="84" y="9"/>
                      </a:lnTo>
                      <a:lnTo>
                        <a:pt x="84" y="14"/>
                      </a:lnTo>
                      <a:lnTo>
                        <a:pt x="86" y="9"/>
                      </a:lnTo>
                      <a:lnTo>
                        <a:pt x="81" y="14"/>
                      </a:lnTo>
                      <a:lnTo>
                        <a:pt x="81" y="17"/>
                      </a:lnTo>
                      <a:lnTo>
                        <a:pt x="82" y="14"/>
                      </a:lnTo>
                      <a:lnTo>
                        <a:pt x="81" y="16"/>
                      </a:lnTo>
                      <a:lnTo>
                        <a:pt x="86" y="14"/>
                      </a:lnTo>
                      <a:lnTo>
                        <a:pt x="81" y="14"/>
                      </a:lnTo>
                      <a:lnTo>
                        <a:pt x="74" y="19"/>
                      </a:lnTo>
                      <a:lnTo>
                        <a:pt x="74" y="24"/>
                      </a:lnTo>
                      <a:lnTo>
                        <a:pt x="81" y="17"/>
                      </a:lnTo>
                      <a:lnTo>
                        <a:pt x="76" y="17"/>
                      </a:lnTo>
                      <a:lnTo>
                        <a:pt x="73" y="21"/>
                      </a:lnTo>
                      <a:lnTo>
                        <a:pt x="78" y="19"/>
                      </a:lnTo>
                      <a:lnTo>
                        <a:pt x="73" y="19"/>
                      </a:lnTo>
                      <a:lnTo>
                        <a:pt x="68" y="24"/>
                      </a:lnTo>
                      <a:lnTo>
                        <a:pt x="73" y="22"/>
                      </a:lnTo>
                      <a:lnTo>
                        <a:pt x="68" y="22"/>
                      </a:lnTo>
                      <a:lnTo>
                        <a:pt x="63" y="24"/>
                      </a:lnTo>
                      <a:lnTo>
                        <a:pt x="66" y="24"/>
                      </a:lnTo>
                      <a:lnTo>
                        <a:pt x="62" y="24"/>
                      </a:lnTo>
                      <a:lnTo>
                        <a:pt x="60" y="27"/>
                      </a:lnTo>
                      <a:lnTo>
                        <a:pt x="63" y="26"/>
                      </a:lnTo>
                      <a:lnTo>
                        <a:pt x="55" y="26"/>
                      </a:lnTo>
                      <a:lnTo>
                        <a:pt x="52" y="29"/>
                      </a:lnTo>
                      <a:lnTo>
                        <a:pt x="57" y="27"/>
                      </a:lnTo>
                      <a:lnTo>
                        <a:pt x="41" y="27"/>
                      </a:lnTo>
                      <a:lnTo>
                        <a:pt x="46" y="29"/>
                      </a:lnTo>
                      <a:lnTo>
                        <a:pt x="43" y="26"/>
                      </a:lnTo>
                      <a:lnTo>
                        <a:pt x="35" y="26"/>
                      </a:lnTo>
                      <a:lnTo>
                        <a:pt x="39" y="27"/>
                      </a:lnTo>
                      <a:lnTo>
                        <a:pt x="36" y="24"/>
                      </a:lnTo>
                      <a:lnTo>
                        <a:pt x="32" y="24"/>
                      </a:lnTo>
                      <a:lnTo>
                        <a:pt x="36" y="26"/>
                      </a:lnTo>
                      <a:lnTo>
                        <a:pt x="33" y="22"/>
                      </a:lnTo>
                      <a:lnTo>
                        <a:pt x="28" y="22"/>
                      </a:lnTo>
                      <a:lnTo>
                        <a:pt x="33" y="24"/>
                      </a:lnTo>
                      <a:lnTo>
                        <a:pt x="30" y="21"/>
                      </a:lnTo>
                      <a:lnTo>
                        <a:pt x="25" y="21"/>
                      </a:lnTo>
                      <a:lnTo>
                        <a:pt x="30" y="22"/>
                      </a:lnTo>
                      <a:lnTo>
                        <a:pt x="27" y="19"/>
                      </a:lnTo>
                      <a:lnTo>
                        <a:pt x="22" y="19"/>
                      </a:lnTo>
                      <a:lnTo>
                        <a:pt x="27" y="21"/>
                      </a:lnTo>
                      <a:lnTo>
                        <a:pt x="24" y="17"/>
                      </a:lnTo>
                      <a:lnTo>
                        <a:pt x="19" y="17"/>
                      </a:lnTo>
                      <a:lnTo>
                        <a:pt x="24" y="19"/>
                      </a:lnTo>
                      <a:lnTo>
                        <a:pt x="17" y="14"/>
                      </a:lnTo>
                      <a:lnTo>
                        <a:pt x="12" y="14"/>
                      </a:lnTo>
                      <a:lnTo>
                        <a:pt x="19" y="19"/>
                      </a:lnTo>
                      <a:lnTo>
                        <a:pt x="19" y="16"/>
                      </a:lnTo>
                      <a:lnTo>
                        <a:pt x="16" y="13"/>
                      </a:lnTo>
                      <a:lnTo>
                        <a:pt x="17" y="16"/>
                      </a:lnTo>
                      <a:lnTo>
                        <a:pt x="17" y="13"/>
                      </a:lnTo>
                      <a:lnTo>
                        <a:pt x="14" y="9"/>
                      </a:lnTo>
                      <a:lnTo>
                        <a:pt x="16" y="14"/>
                      </a:lnTo>
                      <a:lnTo>
                        <a:pt x="16" y="8"/>
                      </a:lnTo>
                      <a:lnTo>
                        <a:pt x="8" y="8"/>
                      </a:lnTo>
                      <a:lnTo>
                        <a:pt x="14" y="13"/>
                      </a:lnTo>
                      <a:lnTo>
                        <a:pt x="14" y="9"/>
                      </a:lnTo>
                      <a:lnTo>
                        <a:pt x="11" y="6"/>
                      </a:lnTo>
                      <a:lnTo>
                        <a:pt x="12" y="9"/>
                      </a:lnTo>
                      <a:lnTo>
                        <a:pt x="12" y="3"/>
                      </a:lnTo>
                      <a:lnTo>
                        <a:pt x="9" y="0"/>
                      </a:lnTo>
                      <a:lnTo>
                        <a:pt x="11" y="4"/>
                      </a:lnTo>
                      <a:lnTo>
                        <a:pt x="11" y="1"/>
                      </a:lnTo>
                      <a:lnTo>
                        <a:pt x="0" y="1"/>
                      </a:lnTo>
                      <a:lnTo>
                        <a:pt x="0" y="8"/>
                      </a:lnTo>
                      <a:lnTo>
                        <a:pt x="3" y="9"/>
                      </a:lnTo>
                      <a:lnTo>
                        <a:pt x="1" y="6"/>
                      </a:lnTo>
                      <a:lnTo>
                        <a:pt x="1" y="13"/>
                      </a:lnTo>
                      <a:lnTo>
                        <a:pt x="3" y="16"/>
                      </a:lnTo>
                      <a:lnTo>
                        <a:pt x="3" y="11"/>
                      </a:lnTo>
                      <a:lnTo>
                        <a:pt x="3" y="17"/>
                      </a:lnTo>
                      <a:lnTo>
                        <a:pt x="9" y="17"/>
                      </a:lnTo>
                      <a:lnTo>
                        <a:pt x="3" y="13"/>
                      </a:lnTo>
                      <a:lnTo>
                        <a:pt x="3" y="16"/>
                      </a:lnTo>
                      <a:lnTo>
                        <a:pt x="6" y="19"/>
                      </a:lnTo>
                      <a:lnTo>
                        <a:pt x="5" y="16"/>
                      </a:lnTo>
                      <a:lnTo>
                        <a:pt x="5" y="19"/>
                      </a:lnTo>
                      <a:lnTo>
                        <a:pt x="8" y="22"/>
                      </a:lnTo>
                      <a:lnTo>
                        <a:pt x="6" y="17"/>
                      </a:lnTo>
                      <a:lnTo>
                        <a:pt x="6" y="26"/>
                      </a:lnTo>
                      <a:lnTo>
                        <a:pt x="14" y="26"/>
                      </a:lnTo>
                      <a:lnTo>
                        <a:pt x="9" y="24"/>
                      </a:lnTo>
                      <a:lnTo>
                        <a:pt x="16" y="29"/>
                      </a:lnTo>
                      <a:lnTo>
                        <a:pt x="20" y="29"/>
                      </a:lnTo>
                      <a:lnTo>
                        <a:pt x="16" y="29"/>
                      </a:lnTo>
                      <a:lnTo>
                        <a:pt x="19" y="30"/>
                      </a:lnTo>
                      <a:lnTo>
                        <a:pt x="24" y="30"/>
                      </a:lnTo>
                      <a:lnTo>
                        <a:pt x="19" y="29"/>
                      </a:lnTo>
                      <a:lnTo>
                        <a:pt x="22" y="32"/>
                      </a:lnTo>
                      <a:lnTo>
                        <a:pt x="27" y="32"/>
                      </a:lnTo>
                      <a:lnTo>
                        <a:pt x="22" y="30"/>
                      </a:lnTo>
                      <a:lnTo>
                        <a:pt x="25" y="34"/>
                      </a:lnTo>
                      <a:lnTo>
                        <a:pt x="30" y="34"/>
                      </a:lnTo>
                      <a:lnTo>
                        <a:pt x="25" y="32"/>
                      </a:lnTo>
                      <a:lnTo>
                        <a:pt x="28" y="34"/>
                      </a:lnTo>
                      <a:lnTo>
                        <a:pt x="33" y="34"/>
                      </a:lnTo>
                      <a:lnTo>
                        <a:pt x="28" y="34"/>
                      </a:lnTo>
                      <a:lnTo>
                        <a:pt x="32" y="35"/>
                      </a:lnTo>
                      <a:lnTo>
                        <a:pt x="41" y="35"/>
                      </a:lnTo>
                      <a:lnTo>
                        <a:pt x="36" y="34"/>
                      </a:lnTo>
                      <a:lnTo>
                        <a:pt x="39" y="37"/>
                      </a:lnTo>
                      <a:lnTo>
                        <a:pt x="60" y="37"/>
                      </a:lnTo>
                      <a:lnTo>
                        <a:pt x="62" y="34"/>
                      </a:lnTo>
                      <a:lnTo>
                        <a:pt x="59" y="35"/>
                      </a:lnTo>
                      <a:lnTo>
                        <a:pt x="66" y="35"/>
                      </a:lnTo>
                      <a:lnTo>
                        <a:pt x="70" y="34"/>
                      </a:lnTo>
                      <a:lnTo>
                        <a:pt x="65" y="34"/>
                      </a:lnTo>
                      <a:lnTo>
                        <a:pt x="68" y="34"/>
                      </a:lnTo>
                      <a:lnTo>
                        <a:pt x="73" y="34"/>
                      </a:lnTo>
                      <a:lnTo>
                        <a:pt x="70" y="34"/>
                      </a:lnTo>
                      <a:lnTo>
                        <a:pt x="76" y="34"/>
                      </a:lnTo>
                      <a:lnTo>
                        <a:pt x="81" y="29"/>
                      </a:lnTo>
                      <a:lnTo>
                        <a:pt x="76" y="30"/>
                      </a:lnTo>
                      <a:lnTo>
                        <a:pt x="81" y="30"/>
                      </a:lnTo>
                      <a:lnTo>
                        <a:pt x="84" y="29"/>
                      </a:lnTo>
                      <a:lnTo>
                        <a:pt x="79" y="29"/>
                      </a:lnTo>
                      <a:lnTo>
                        <a:pt x="87" y="29"/>
                      </a:lnTo>
                      <a:lnTo>
                        <a:pt x="87" y="22"/>
                      </a:lnTo>
                      <a:lnTo>
                        <a:pt x="86" y="27"/>
                      </a:lnTo>
                      <a:lnTo>
                        <a:pt x="89" y="24"/>
                      </a:lnTo>
                      <a:lnTo>
                        <a:pt x="84" y="26"/>
                      </a:lnTo>
                      <a:lnTo>
                        <a:pt x="89" y="26"/>
                      </a:lnTo>
                      <a:lnTo>
                        <a:pt x="93" y="21"/>
                      </a:lnTo>
                      <a:lnTo>
                        <a:pt x="93" y="16"/>
                      </a:lnTo>
                      <a:lnTo>
                        <a:pt x="92" y="21"/>
                      </a:lnTo>
                      <a:lnTo>
                        <a:pt x="97" y="16"/>
                      </a:lnTo>
                      <a:lnTo>
                        <a:pt x="97" y="13"/>
                      </a:lnTo>
                      <a:lnTo>
                        <a:pt x="95" y="16"/>
                      </a:lnTo>
                      <a:lnTo>
                        <a:pt x="98" y="14"/>
                      </a:lnTo>
                      <a:lnTo>
                        <a:pt x="98" y="9"/>
                      </a:lnTo>
                      <a:lnTo>
                        <a:pt x="97" y="13"/>
                      </a:lnTo>
                      <a:lnTo>
                        <a:pt x="98" y="9"/>
                      </a:lnTo>
                      <a:lnTo>
                        <a:pt x="98" y="1"/>
                      </a:lnTo>
                      <a:lnTo>
                        <a:pt x="87" y="1"/>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20" name="Freeform 774"/>
                <p:cNvSpPr>
                  <a:spLocks noChangeAspect="1"/>
                </p:cNvSpPr>
                <p:nvPr/>
              </p:nvSpPr>
              <p:spPr bwMode="auto">
                <a:xfrm>
                  <a:off x="4854" y="3373"/>
                  <a:ext cx="99" cy="37"/>
                </a:xfrm>
                <a:custGeom>
                  <a:avLst/>
                  <a:gdLst>
                    <a:gd name="T0" fmla="*/ 87 w 99"/>
                    <a:gd name="T1" fmla="*/ 2 h 37"/>
                    <a:gd name="T2" fmla="*/ 86 w 99"/>
                    <a:gd name="T3" fmla="*/ 7 h 37"/>
                    <a:gd name="T4" fmla="*/ 89 w 99"/>
                    <a:gd name="T5" fmla="*/ 8 h 37"/>
                    <a:gd name="T6" fmla="*/ 84 w 99"/>
                    <a:gd name="T7" fmla="*/ 10 h 37"/>
                    <a:gd name="T8" fmla="*/ 81 w 99"/>
                    <a:gd name="T9" fmla="*/ 15 h 37"/>
                    <a:gd name="T10" fmla="*/ 79 w 99"/>
                    <a:gd name="T11" fmla="*/ 15 h 37"/>
                    <a:gd name="T12" fmla="*/ 71 w 99"/>
                    <a:gd name="T13" fmla="*/ 16 h 37"/>
                    <a:gd name="T14" fmla="*/ 73 w 99"/>
                    <a:gd name="T15" fmla="*/ 18 h 37"/>
                    <a:gd name="T16" fmla="*/ 68 w 99"/>
                    <a:gd name="T17" fmla="*/ 21 h 37"/>
                    <a:gd name="T18" fmla="*/ 65 w 99"/>
                    <a:gd name="T19" fmla="*/ 25 h 37"/>
                    <a:gd name="T20" fmla="*/ 60 w 99"/>
                    <a:gd name="T21" fmla="*/ 26 h 37"/>
                    <a:gd name="T22" fmla="*/ 52 w 99"/>
                    <a:gd name="T23" fmla="*/ 28 h 37"/>
                    <a:gd name="T24" fmla="*/ 46 w 99"/>
                    <a:gd name="T25" fmla="*/ 28 h 37"/>
                    <a:gd name="T26" fmla="*/ 38 w 99"/>
                    <a:gd name="T27" fmla="*/ 26 h 37"/>
                    <a:gd name="T28" fmla="*/ 32 w 99"/>
                    <a:gd name="T29" fmla="*/ 25 h 37"/>
                    <a:gd name="T30" fmla="*/ 28 w 99"/>
                    <a:gd name="T31" fmla="*/ 21 h 37"/>
                    <a:gd name="T32" fmla="*/ 25 w 99"/>
                    <a:gd name="T33" fmla="*/ 20 h 37"/>
                    <a:gd name="T34" fmla="*/ 24 w 99"/>
                    <a:gd name="T35" fmla="*/ 23 h 37"/>
                    <a:gd name="T36" fmla="*/ 14 w 99"/>
                    <a:gd name="T37" fmla="*/ 15 h 37"/>
                    <a:gd name="T38" fmla="*/ 19 w 99"/>
                    <a:gd name="T39" fmla="*/ 18 h 37"/>
                    <a:gd name="T40" fmla="*/ 16 w 99"/>
                    <a:gd name="T41" fmla="*/ 15 h 37"/>
                    <a:gd name="T42" fmla="*/ 13 w 99"/>
                    <a:gd name="T43" fmla="*/ 10 h 37"/>
                    <a:gd name="T44" fmla="*/ 11 w 99"/>
                    <a:gd name="T45" fmla="*/ 7 h 37"/>
                    <a:gd name="T46" fmla="*/ 0 w 99"/>
                    <a:gd name="T47" fmla="*/ 10 h 37"/>
                    <a:gd name="T48" fmla="*/ 1 w 99"/>
                    <a:gd name="T49" fmla="*/ 13 h 37"/>
                    <a:gd name="T50" fmla="*/ 5 w 99"/>
                    <a:gd name="T51" fmla="*/ 16 h 37"/>
                    <a:gd name="T52" fmla="*/ 8 w 99"/>
                    <a:gd name="T53" fmla="*/ 21 h 37"/>
                    <a:gd name="T54" fmla="*/ 11 w 99"/>
                    <a:gd name="T55" fmla="*/ 25 h 37"/>
                    <a:gd name="T56" fmla="*/ 11 w 99"/>
                    <a:gd name="T57" fmla="*/ 28 h 37"/>
                    <a:gd name="T58" fmla="*/ 17 w 99"/>
                    <a:gd name="T59" fmla="*/ 29 h 37"/>
                    <a:gd name="T60" fmla="*/ 21 w 99"/>
                    <a:gd name="T61" fmla="*/ 29 h 37"/>
                    <a:gd name="T62" fmla="*/ 25 w 99"/>
                    <a:gd name="T63" fmla="*/ 33 h 37"/>
                    <a:gd name="T64" fmla="*/ 30 w 99"/>
                    <a:gd name="T65" fmla="*/ 34 h 37"/>
                    <a:gd name="T66" fmla="*/ 38 w 99"/>
                    <a:gd name="T67" fmla="*/ 36 h 37"/>
                    <a:gd name="T68" fmla="*/ 59 w 99"/>
                    <a:gd name="T69" fmla="*/ 34 h 37"/>
                    <a:gd name="T70" fmla="*/ 67 w 99"/>
                    <a:gd name="T71" fmla="*/ 33 h 37"/>
                    <a:gd name="T72" fmla="*/ 70 w 99"/>
                    <a:gd name="T73" fmla="*/ 33 h 37"/>
                    <a:gd name="T74" fmla="*/ 81 w 99"/>
                    <a:gd name="T75" fmla="*/ 28 h 37"/>
                    <a:gd name="T76" fmla="*/ 84 w 99"/>
                    <a:gd name="T77" fmla="*/ 23 h 37"/>
                    <a:gd name="T78" fmla="*/ 86 w 99"/>
                    <a:gd name="T79" fmla="*/ 25 h 37"/>
                    <a:gd name="T80" fmla="*/ 90 w 99"/>
                    <a:gd name="T81" fmla="*/ 21 h 37"/>
                    <a:gd name="T82" fmla="*/ 94 w 99"/>
                    <a:gd name="T83" fmla="*/ 16 h 37"/>
                    <a:gd name="T84" fmla="*/ 95 w 99"/>
                    <a:gd name="T85" fmla="*/ 18 h 37"/>
                    <a:gd name="T86" fmla="*/ 97 w 99"/>
                    <a:gd name="T87" fmla="*/ 13 h 37"/>
                    <a:gd name="T88" fmla="*/ 98 w 99"/>
                    <a:gd name="T89" fmla="*/ 10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37"/>
                    <a:gd name="T137" fmla="*/ 99 w 99"/>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37">
                      <a:moveTo>
                        <a:pt x="86" y="0"/>
                      </a:moveTo>
                      <a:lnTo>
                        <a:pt x="86" y="7"/>
                      </a:lnTo>
                      <a:lnTo>
                        <a:pt x="87" y="2"/>
                      </a:lnTo>
                      <a:lnTo>
                        <a:pt x="86" y="5"/>
                      </a:lnTo>
                      <a:lnTo>
                        <a:pt x="86" y="10"/>
                      </a:lnTo>
                      <a:lnTo>
                        <a:pt x="86" y="7"/>
                      </a:lnTo>
                      <a:lnTo>
                        <a:pt x="84" y="10"/>
                      </a:lnTo>
                      <a:lnTo>
                        <a:pt x="84" y="13"/>
                      </a:lnTo>
                      <a:lnTo>
                        <a:pt x="89" y="8"/>
                      </a:lnTo>
                      <a:lnTo>
                        <a:pt x="82" y="8"/>
                      </a:lnTo>
                      <a:lnTo>
                        <a:pt x="82" y="15"/>
                      </a:lnTo>
                      <a:lnTo>
                        <a:pt x="84" y="10"/>
                      </a:lnTo>
                      <a:lnTo>
                        <a:pt x="79" y="15"/>
                      </a:lnTo>
                      <a:lnTo>
                        <a:pt x="79" y="18"/>
                      </a:lnTo>
                      <a:lnTo>
                        <a:pt x="81" y="15"/>
                      </a:lnTo>
                      <a:lnTo>
                        <a:pt x="79" y="15"/>
                      </a:lnTo>
                      <a:lnTo>
                        <a:pt x="84" y="15"/>
                      </a:lnTo>
                      <a:lnTo>
                        <a:pt x="79" y="15"/>
                      </a:lnTo>
                      <a:lnTo>
                        <a:pt x="75" y="18"/>
                      </a:lnTo>
                      <a:lnTo>
                        <a:pt x="79" y="16"/>
                      </a:lnTo>
                      <a:lnTo>
                        <a:pt x="71" y="16"/>
                      </a:lnTo>
                      <a:lnTo>
                        <a:pt x="71" y="25"/>
                      </a:lnTo>
                      <a:lnTo>
                        <a:pt x="78" y="18"/>
                      </a:lnTo>
                      <a:lnTo>
                        <a:pt x="73" y="18"/>
                      </a:lnTo>
                      <a:lnTo>
                        <a:pt x="70" y="21"/>
                      </a:lnTo>
                      <a:lnTo>
                        <a:pt x="71" y="20"/>
                      </a:lnTo>
                      <a:lnTo>
                        <a:pt x="68" y="21"/>
                      </a:lnTo>
                      <a:lnTo>
                        <a:pt x="71" y="21"/>
                      </a:lnTo>
                      <a:lnTo>
                        <a:pt x="67" y="21"/>
                      </a:lnTo>
                      <a:lnTo>
                        <a:pt x="65" y="25"/>
                      </a:lnTo>
                      <a:lnTo>
                        <a:pt x="68" y="23"/>
                      </a:lnTo>
                      <a:lnTo>
                        <a:pt x="63" y="23"/>
                      </a:lnTo>
                      <a:lnTo>
                        <a:pt x="60" y="26"/>
                      </a:lnTo>
                      <a:lnTo>
                        <a:pt x="65" y="25"/>
                      </a:lnTo>
                      <a:lnTo>
                        <a:pt x="55" y="25"/>
                      </a:lnTo>
                      <a:lnTo>
                        <a:pt x="52" y="28"/>
                      </a:lnTo>
                      <a:lnTo>
                        <a:pt x="57" y="26"/>
                      </a:lnTo>
                      <a:lnTo>
                        <a:pt x="41" y="26"/>
                      </a:lnTo>
                      <a:lnTo>
                        <a:pt x="46" y="28"/>
                      </a:lnTo>
                      <a:lnTo>
                        <a:pt x="43" y="25"/>
                      </a:lnTo>
                      <a:lnTo>
                        <a:pt x="33" y="25"/>
                      </a:lnTo>
                      <a:lnTo>
                        <a:pt x="38" y="26"/>
                      </a:lnTo>
                      <a:lnTo>
                        <a:pt x="35" y="23"/>
                      </a:lnTo>
                      <a:lnTo>
                        <a:pt x="28" y="23"/>
                      </a:lnTo>
                      <a:lnTo>
                        <a:pt x="32" y="25"/>
                      </a:lnTo>
                      <a:lnTo>
                        <a:pt x="28" y="23"/>
                      </a:lnTo>
                      <a:lnTo>
                        <a:pt x="27" y="20"/>
                      </a:lnTo>
                      <a:lnTo>
                        <a:pt x="28" y="21"/>
                      </a:lnTo>
                      <a:lnTo>
                        <a:pt x="25" y="18"/>
                      </a:lnTo>
                      <a:lnTo>
                        <a:pt x="21" y="18"/>
                      </a:lnTo>
                      <a:lnTo>
                        <a:pt x="25" y="20"/>
                      </a:lnTo>
                      <a:lnTo>
                        <a:pt x="22" y="16"/>
                      </a:lnTo>
                      <a:lnTo>
                        <a:pt x="17" y="16"/>
                      </a:lnTo>
                      <a:lnTo>
                        <a:pt x="24" y="23"/>
                      </a:lnTo>
                      <a:lnTo>
                        <a:pt x="24" y="18"/>
                      </a:lnTo>
                      <a:lnTo>
                        <a:pt x="19" y="15"/>
                      </a:lnTo>
                      <a:lnTo>
                        <a:pt x="14" y="15"/>
                      </a:lnTo>
                      <a:lnTo>
                        <a:pt x="19" y="15"/>
                      </a:lnTo>
                      <a:lnTo>
                        <a:pt x="17" y="15"/>
                      </a:lnTo>
                      <a:lnTo>
                        <a:pt x="19" y="18"/>
                      </a:lnTo>
                      <a:lnTo>
                        <a:pt x="19" y="15"/>
                      </a:lnTo>
                      <a:lnTo>
                        <a:pt x="14" y="10"/>
                      </a:lnTo>
                      <a:lnTo>
                        <a:pt x="16" y="15"/>
                      </a:lnTo>
                      <a:lnTo>
                        <a:pt x="16" y="10"/>
                      </a:lnTo>
                      <a:lnTo>
                        <a:pt x="11" y="7"/>
                      </a:lnTo>
                      <a:lnTo>
                        <a:pt x="13" y="10"/>
                      </a:lnTo>
                      <a:lnTo>
                        <a:pt x="13" y="5"/>
                      </a:lnTo>
                      <a:lnTo>
                        <a:pt x="11" y="2"/>
                      </a:lnTo>
                      <a:lnTo>
                        <a:pt x="11" y="7"/>
                      </a:lnTo>
                      <a:lnTo>
                        <a:pt x="11" y="0"/>
                      </a:lnTo>
                      <a:lnTo>
                        <a:pt x="0" y="0"/>
                      </a:lnTo>
                      <a:lnTo>
                        <a:pt x="0" y="10"/>
                      </a:lnTo>
                      <a:lnTo>
                        <a:pt x="3" y="12"/>
                      </a:lnTo>
                      <a:lnTo>
                        <a:pt x="1" y="8"/>
                      </a:lnTo>
                      <a:lnTo>
                        <a:pt x="1" y="13"/>
                      </a:lnTo>
                      <a:lnTo>
                        <a:pt x="6" y="16"/>
                      </a:lnTo>
                      <a:lnTo>
                        <a:pt x="5" y="13"/>
                      </a:lnTo>
                      <a:lnTo>
                        <a:pt x="5" y="16"/>
                      </a:lnTo>
                      <a:lnTo>
                        <a:pt x="9" y="21"/>
                      </a:lnTo>
                      <a:lnTo>
                        <a:pt x="8" y="16"/>
                      </a:lnTo>
                      <a:lnTo>
                        <a:pt x="8" y="21"/>
                      </a:lnTo>
                      <a:lnTo>
                        <a:pt x="11" y="26"/>
                      </a:lnTo>
                      <a:lnTo>
                        <a:pt x="16" y="26"/>
                      </a:lnTo>
                      <a:lnTo>
                        <a:pt x="11" y="25"/>
                      </a:lnTo>
                      <a:lnTo>
                        <a:pt x="13" y="26"/>
                      </a:lnTo>
                      <a:lnTo>
                        <a:pt x="11" y="21"/>
                      </a:lnTo>
                      <a:lnTo>
                        <a:pt x="11" y="28"/>
                      </a:lnTo>
                      <a:lnTo>
                        <a:pt x="19" y="28"/>
                      </a:lnTo>
                      <a:lnTo>
                        <a:pt x="14" y="28"/>
                      </a:lnTo>
                      <a:lnTo>
                        <a:pt x="17" y="29"/>
                      </a:lnTo>
                      <a:lnTo>
                        <a:pt x="22" y="29"/>
                      </a:lnTo>
                      <a:lnTo>
                        <a:pt x="17" y="28"/>
                      </a:lnTo>
                      <a:lnTo>
                        <a:pt x="21" y="29"/>
                      </a:lnTo>
                      <a:lnTo>
                        <a:pt x="24" y="33"/>
                      </a:lnTo>
                      <a:lnTo>
                        <a:pt x="22" y="31"/>
                      </a:lnTo>
                      <a:lnTo>
                        <a:pt x="25" y="33"/>
                      </a:lnTo>
                      <a:lnTo>
                        <a:pt x="32" y="33"/>
                      </a:lnTo>
                      <a:lnTo>
                        <a:pt x="28" y="33"/>
                      </a:lnTo>
                      <a:lnTo>
                        <a:pt x="30" y="34"/>
                      </a:lnTo>
                      <a:lnTo>
                        <a:pt x="40" y="34"/>
                      </a:lnTo>
                      <a:lnTo>
                        <a:pt x="35" y="33"/>
                      </a:lnTo>
                      <a:lnTo>
                        <a:pt x="38" y="36"/>
                      </a:lnTo>
                      <a:lnTo>
                        <a:pt x="60" y="36"/>
                      </a:lnTo>
                      <a:lnTo>
                        <a:pt x="63" y="33"/>
                      </a:lnTo>
                      <a:lnTo>
                        <a:pt x="59" y="34"/>
                      </a:lnTo>
                      <a:lnTo>
                        <a:pt x="67" y="34"/>
                      </a:lnTo>
                      <a:lnTo>
                        <a:pt x="70" y="33"/>
                      </a:lnTo>
                      <a:lnTo>
                        <a:pt x="67" y="33"/>
                      </a:lnTo>
                      <a:lnTo>
                        <a:pt x="71" y="33"/>
                      </a:lnTo>
                      <a:lnTo>
                        <a:pt x="75" y="31"/>
                      </a:lnTo>
                      <a:lnTo>
                        <a:pt x="70" y="33"/>
                      </a:lnTo>
                      <a:lnTo>
                        <a:pt x="73" y="33"/>
                      </a:lnTo>
                      <a:lnTo>
                        <a:pt x="78" y="29"/>
                      </a:lnTo>
                      <a:lnTo>
                        <a:pt x="81" y="28"/>
                      </a:lnTo>
                      <a:lnTo>
                        <a:pt x="76" y="29"/>
                      </a:lnTo>
                      <a:lnTo>
                        <a:pt x="84" y="29"/>
                      </a:lnTo>
                      <a:lnTo>
                        <a:pt x="84" y="23"/>
                      </a:lnTo>
                      <a:lnTo>
                        <a:pt x="78" y="28"/>
                      </a:lnTo>
                      <a:lnTo>
                        <a:pt x="82" y="28"/>
                      </a:lnTo>
                      <a:lnTo>
                        <a:pt x="86" y="25"/>
                      </a:lnTo>
                      <a:lnTo>
                        <a:pt x="82" y="26"/>
                      </a:lnTo>
                      <a:lnTo>
                        <a:pt x="86" y="26"/>
                      </a:lnTo>
                      <a:lnTo>
                        <a:pt x="90" y="21"/>
                      </a:lnTo>
                      <a:lnTo>
                        <a:pt x="90" y="16"/>
                      </a:lnTo>
                      <a:lnTo>
                        <a:pt x="89" y="21"/>
                      </a:lnTo>
                      <a:lnTo>
                        <a:pt x="94" y="16"/>
                      </a:lnTo>
                      <a:lnTo>
                        <a:pt x="94" y="13"/>
                      </a:lnTo>
                      <a:lnTo>
                        <a:pt x="87" y="18"/>
                      </a:lnTo>
                      <a:lnTo>
                        <a:pt x="95" y="18"/>
                      </a:lnTo>
                      <a:lnTo>
                        <a:pt x="95" y="12"/>
                      </a:lnTo>
                      <a:lnTo>
                        <a:pt x="94" y="15"/>
                      </a:lnTo>
                      <a:lnTo>
                        <a:pt x="97" y="13"/>
                      </a:lnTo>
                      <a:lnTo>
                        <a:pt x="97" y="8"/>
                      </a:lnTo>
                      <a:lnTo>
                        <a:pt x="95" y="12"/>
                      </a:lnTo>
                      <a:lnTo>
                        <a:pt x="98" y="10"/>
                      </a:lnTo>
                      <a:lnTo>
                        <a:pt x="98" y="0"/>
                      </a:lnTo>
                      <a:lnTo>
                        <a:pt x="86"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21" name="Freeform 775"/>
                <p:cNvSpPr>
                  <a:spLocks noChangeAspect="1"/>
                </p:cNvSpPr>
                <p:nvPr/>
              </p:nvSpPr>
              <p:spPr bwMode="auto">
                <a:xfrm>
                  <a:off x="4535" y="329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22" name="Freeform 776"/>
                <p:cNvSpPr>
                  <a:spLocks noChangeAspect="1"/>
                </p:cNvSpPr>
                <p:nvPr/>
              </p:nvSpPr>
              <p:spPr bwMode="auto">
                <a:xfrm>
                  <a:off x="4535" y="3271"/>
                  <a:ext cx="50" cy="48"/>
                </a:xfrm>
                <a:custGeom>
                  <a:avLst/>
                  <a:gdLst>
                    <a:gd name="T0" fmla="*/ 49 w 50"/>
                    <a:gd name="T1" fmla="*/ 0 h 48"/>
                    <a:gd name="T2" fmla="*/ 0 w 50"/>
                    <a:gd name="T3" fmla="*/ 22 h 48"/>
                    <a:gd name="T4" fmla="*/ 49 w 50"/>
                    <a:gd name="T5" fmla="*/ 47 h 48"/>
                    <a:gd name="T6" fmla="*/ 49 w 50"/>
                    <a:gd name="T7" fmla="*/ 0 h 48"/>
                    <a:gd name="T8" fmla="*/ 0 60000 65536"/>
                    <a:gd name="T9" fmla="*/ 0 60000 65536"/>
                    <a:gd name="T10" fmla="*/ 0 60000 65536"/>
                    <a:gd name="T11" fmla="*/ 0 60000 65536"/>
                    <a:gd name="T12" fmla="*/ 0 w 50"/>
                    <a:gd name="T13" fmla="*/ 0 h 48"/>
                    <a:gd name="T14" fmla="*/ 50 w 50"/>
                    <a:gd name="T15" fmla="*/ 48 h 48"/>
                  </a:gdLst>
                  <a:ahLst/>
                  <a:cxnLst>
                    <a:cxn ang="T8">
                      <a:pos x="T0" y="T1"/>
                    </a:cxn>
                    <a:cxn ang="T9">
                      <a:pos x="T2" y="T3"/>
                    </a:cxn>
                    <a:cxn ang="T10">
                      <a:pos x="T4" y="T5"/>
                    </a:cxn>
                    <a:cxn ang="T11">
                      <a:pos x="T6" y="T7"/>
                    </a:cxn>
                  </a:cxnLst>
                  <a:rect l="T12" t="T13" r="T14" b="T15"/>
                  <a:pathLst>
                    <a:path w="50" h="48">
                      <a:moveTo>
                        <a:pt x="49" y="0"/>
                      </a:moveTo>
                      <a:lnTo>
                        <a:pt x="0" y="22"/>
                      </a:lnTo>
                      <a:lnTo>
                        <a:pt x="49" y="47"/>
                      </a:lnTo>
                      <a:lnTo>
                        <a:pt x="4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23" name="Freeform 777"/>
                <p:cNvSpPr>
                  <a:spLocks noChangeAspect="1"/>
                </p:cNvSpPr>
                <p:nvPr/>
              </p:nvSpPr>
              <p:spPr bwMode="auto">
                <a:xfrm>
                  <a:off x="4520" y="3261"/>
                  <a:ext cx="71" cy="66"/>
                </a:xfrm>
                <a:custGeom>
                  <a:avLst/>
                  <a:gdLst>
                    <a:gd name="T0" fmla="*/ 70 w 71"/>
                    <a:gd name="T1" fmla="*/ 0 h 66"/>
                    <a:gd name="T2" fmla="*/ 0 w 71"/>
                    <a:gd name="T3" fmla="*/ 32 h 66"/>
                    <a:gd name="T4" fmla="*/ 70 w 71"/>
                    <a:gd name="T5" fmla="*/ 65 h 66"/>
                    <a:gd name="T6" fmla="*/ 70 w 71"/>
                    <a:gd name="T7" fmla="*/ 0 h 66"/>
                    <a:gd name="T8" fmla="*/ 59 w 71"/>
                    <a:gd name="T9" fmla="*/ 10 h 66"/>
                    <a:gd name="T10" fmla="*/ 59 w 71"/>
                    <a:gd name="T11" fmla="*/ 57 h 66"/>
                    <a:gd name="T12" fmla="*/ 67 w 71"/>
                    <a:gd name="T13" fmla="*/ 50 h 66"/>
                    <a:gd name="T14" fmla="*/ 16 w 71"/>
                    <a:gd name="T15" fmla="*/ 28 h 66"/>
                    <a:gd name="T16" fmla="*/ 16 w 71"/>
                    <a:gd name="T17" fmla="*/ 39 h 66"/>
                    <a:gd name="T18" fmla="*/ 67 w 71"/>
                    <a:gd name="T19" fmla="*/ 15 h 66"/>
                    <a:gd name="T20" fmla="*/ 59 w 71"/>
                    <a:gd name="T21" fmla="*/ 10 h 66"/>
                    <a:gd name="T22" fmla="*/ 70 w 71"/>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6"/>
                    <a:gd name="T38" fmla="*/ 71 w 71"/>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6">
                      <a:moveTo>
                        <a:pt x="70" y="0"/>
                      </a:moveTo>
                      <a:lnTo>
                        <a:pt x="0" y="32"/>
                      </a:lnTo>
                      <a:lnTo>
                        <a:pt x="70" y="65"/>
                      </a:lnTo>
                      <a:lnTo>
                        <a:pt x="70" y="0"/>
                      </a:lnTo>
                      <a:lnTo>
                        <a:pt x="59" y="10"/>
                      </a:lnTo>
                      <a:lnTo>
                        <a:pt x="59" y="57"/>
                      </a:lnTo>
                      <a:lnTo>
                        <a:pt x="67" y="50"/>
                      </a:lnTo>
                      <a:lnTo>
                        <a:pt x="16" y="28"/>
                      </a:lnTo>
                      <a:lnTo>
                        <a:pt x="16" y="39"/>
                      </a:lnTo>
                      <a:lnTo>
                        <a:pt x="67" y="15"/>
                      </a:lnTo>
                      <a:lnTo>
                        <a:pt x="59" y="10"/>
                      </a:lnTo>
                      <a:lnTo>
                        <a:pt x="70"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24" name="Freeform 778"/>
                <p:cNvSpPr>
                  <a:spLocks noChangeAspect="1"/>
                </p:cNvSpPr>
                <p:nvPr/>
              </p:nvSpPr>
              <p:spPr bwMode="auto">
                <a:xfrm>
                  <a:off x="4546" y="338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25" name="Freeform 779"/>
                <p:cNvSpPr>
                  <a:spLocks noChangeAspect="1"/>
                </p:cNvSpPr>
                <p:nvPr/>
              </p:nvSpPr>
              <p:spPr bwMode="auto">
                <a:xfrm>
                  <a:off x="4544" y="3370"/>
                  <a:ext cx="49" cy="48"/>
                </a:xfrm>
                <a:custGeom>
                  <a:avLst/>
                  <a:gdLst>
                    <a:gd name="T0" fmla="*/ 48 w 49"/>
                    <a:gd name="T1" fmla="*/ 0 h 48"/>
                    <a:gd name="T2" fmla="*/ 0 w 49"/>
                    <a:gd name="T3" fmla="*/ 23 h 48"/>
                    <a:gd name="T4" fmla="*/ 48 w 49"/>
                    <a:gd name="T5" fmla="*/ 47 h 48"/>
                    <a:gd name="T6" fmla="*/ 48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8" y="0"/>
                      </a:moveTo>
                      <a:lnTo>
                        <a:pt x="0" y="23"/>
                      </a:lnTo>
                      <a:lnTo>
                        <a:pt x="48" y="47"/>
                      </a:lnTo>
                      <a:lnTo>
                        <a:pt x="48"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26" name="Freeform 780"/>
                <p:cNvSpPr>
                  <a:spLocks noChangeAspect="1"/>
                </p:cNvSpPr>
                <p:nvPr/>
              </p:nvSpPr>
              <p:spPr bwMode="auto">
                <a:xfrm>
                  <a:off x="4531" y="3360"/>
                  <a:ext cx="68" cy="68"/>
                </a:xfrm>
                <a:custGeom>
                  <a:avLst/>
                  <a:gdLst>
                    <a:gd name="T0" fmla="*/ 67 w 68"/>
                    <a:gd name="T1" fmla="*/ 0 h 68"/>
                    <a:gd name="T2" fmla="*/ 0 w 68"/>
                    <a:gd name="T3" fmla="*/ 33 h 68"/>
                    <a:gd name="T4" fmla="*/ 67 w 68"/>
                    <a:gd name="T5" fmla="*/ 67 h 68"/>
                    <a:gd name="T6" fmla="*/ 67 w 68"/>
                    <a:gd name="T7" fmla="*/ 0 h 68"/>
                    <a:gd name="T8" fmla="*/ 56 w 68"/>
                    <a:gd name="T9" fmla="*/ 8 h 68"/>
                    <a:gd name="T10" fmla="*/ 56 w 68"/>
                    <a:gd name="T11" fmla="*/ 59 h 68"/>
                    <a:gd name="T12" fmla="*/ 64 w 68"/>
                    <a:gd name="T13" fmla="*/ 52 h 68"/>
                    <a:gd name="T14" fmla="*/ 16 w 68"/>
                    <a:gd name="T15" fmla="*/ 28 h 68"/>
                    <a:gd name="T16" fmla="*/ 16 w 68"/>
                    <a:gd name="T17" fmla="*/ 39 h 68"/>
                    <a:gd name="T18" fmla="*/ 64 w 68"/>
                    <a:gd name="T19" fmla="*/ 15 h 68"/>
                    <a:gd name="T20" fmla="*/ 56 w 68"/>
                    <a:gd name="T21" fmla="*/ 8 h 68"/>
                    <a:gd name="T22" fmla="*/ 67 w 6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68"/>
                    <a:gd name="T38" fmla="*/ 68 w 6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68">
                      <a:moveTo>
                        <a:pt x="67" y="0"/>
                      </a:moveTo>
                      <a:lnTo>
                        <a:pt x="0" y="33"/>
                      </a:lnTo>
                      <a:lnTo>
                        <a:pt x="67" y="67"/>
                      </a:lnTo>
                      <a:lnTo>
                        <a:pt x="67" y="0"/>
                      </a:lnTo>
                      <a:lnTo>
                        <a:pt x="56" y="8"/>
                      </a:lnTo>
                      <a:lnTo>
                        <a:pt x="56" y="59"/>
                      </a:lnTo>
                      <a:lnTo>
                        <a:pt x="64" y="52"/>
                      </a:lnTo>
                      <a:lnTo>
                        <a:pt x="16" y="28"/>
                      </a:lnTo>
                      <a:lnTo>
                        <a:pt x="16" y="39"/>
                      </a:lnTo>
                      <a:lnTo>
                        <a:pt x="64" y="15"/>
                      </a:lnTo>
                      <a:lnTo>
                        <a:pt x="56" y="8"/>
                      </a:lnTo>
                      <a:lnTo>
                        <a:pt x="67" y="0"/>
                      </a:lnTo>
                    </a:path>
                  </a:pathLst>
                </a:custGeom>
                <a:solidFill>
                  <a:srgbClr val="114FFB"/>
                </a:solidFill>
                <a:ln w="12700" cap="rnd" cmpd="sng">
                  <a:solidFill>
                    <a:srgbClr val="114FFB"/>
                  </a:solidFill>
                  <a:prstDash val="solid"/>
                  <a:round/>
                  <a:headEnd/>
                  <a:tailEnd/>
                </a:ln>
              </p:spPr>
              <p:txBody>
                <a:bodyPr/>
                <a:lstStyle/>
                <a:p>
                  <a:endParaRPr lang="es-ES"/>
                </a:p>
              </p:txBody>
            </p:sp>
          </p:grpSp>
          <p:grpSp>
            <p:nvGrpSpPr>
              <p:cNvPr id="766" name="Group 781"/>
              <p:cNvGrpSpPr>
                <a:grpSpLocks noChangeAspect="1"/>
              </p:cNvGrpSpPr>
              <p:nvPr/>
            </p:nvGrpSpPr>
            <p:grpSpPr bwMode="auto">
              <a:xfrm>
                <a:off x="3312611" y="5221262"/>
                <a:ext cx="263997" cy="96992"/>
                <a:chOff x="4524" y="2321"/>
                <a:chExt cx="435" cy="167"/>
              </a:xfrm>
            </p:grpSpPr>
            <p:sp>
              <p:nvSpPr>
                <p:cNvPr id="799" name="Freeform 782"/>
                <p:cNvSpPr>
                  <a:spLocks noChangeAspect="1"/>
                </p:cNvSpPr>
                <p:nvPr/>
              </p:nvSpPr>
              <p:spPr bwMode="auto">
                <a:xfrm>
                  <a:off x="4574" y="2334"/>
                  <a:ext cx="102" cy="37"/>
                </a:xfrm>
                <a:custGeom>
                  <a:avLst/>
                  <a:gdLst>
                    <a:gd name="T0" fmla="*/ 90 w 102"/>
                    <a:gd name="T1" fmla="*/ 2 h 37"/>
                    <a:gd name="T2" fmla="*/ 89 w 102"/>
                    <a:gd name="T3" fmla="*/ 5 h 37"/>
                    <a:gd name="T4" fmla="*/ 87 w 102"/>
                    <a:gd name="T5" fmla="*/ 8 h 37"/>
                    <a:gd name="T6" fmla="*/ 90 w 102"/>
                    <a:gd name="T7" fmla="*/ 10 h 37"/>
                    <a:gd name="T8" fmla="*/ 81 w 102"/>
                    <a:gd name="T9" fmla="*/ 18 h 37"/>
                    <a:gd name="T10" fmla="*/ 85 w 102"/>
                    <a:gd name="T11" fmla="*/ 15 h 37"/>
                    <a:gd name="T12" fmla="*/ 81 w 102"/>
                    <a:gd name="T13" fmla="*/ 16 h 37"/>
                    <a:gd name="T14" fmla="*/ 77 w 102"/>
                    <a:gd name="T15" fmla="*/ 18 h 37"/>
                    <a:gd name="T16" fmla="*/ 73 w 102"/>
                    <a:gd name="T17" fmla="*/ 21 h 37"/>
                    <a:gd name="T18" fmla="*/ 71 w 102"/>
                    <a:gd name="T19" fmla="*/ 21 h 37"/>
                    <a:gd name="T20" fmla="*/ 65 w 102"/>
                    <a:gd name="T21" fmla="*/ 23 h 37"/>
                    <a:gd name="T22" fmla="*/ 60 w 102"/>
                    <a:gd name="T23" fmla="*/ 24 h 37"/>
                    <a:gd name="T24" fmla="*/ 42 w 102"/>
                    <a:gd name="T25" fmla="*/ 23 h 37"/>
                    <a:gd name="T26" fmla="*/ 36 w 102"/>
                    <a:gd name="T27" fmla="*/ 21 h 37"/>
                    <a:gd name="T28" fmla="*/ 30 w 102"/>
                    <a:gd name="T29" fmla="*/ 21 h 37"/>
                    <a:gd name="T30" fmla="*/ 25 w 102"/>
                    <a:gd name="T31" fmla="*/ 18 h 37"/>
                    <a:gd name="T32" fmla="*/ 22 w 102"/>
                    <a:gd name="T33" fmla="*/ 16 h 37"/>
                    <a:gd name="T34" fmla="*/ 15 w 102"/>
                    <a:gd name="T35" fmla="*/ 11 h 37"/>
                    <a:gd name="T36" fmla="*/ 9 w 102"/>
                    <a:gd name="T37" fmla="*/ 8 h 37"/>
                    <a:gd name="T38" fmla="*/ 12 w 102"/>
                    <a:gd name="T39" fmla="*/ 6 h 37"/>
                    <a:gd name="T40" fmla="*/ 11 w 102"/>
                    <a:gd name="T41" fmla="*/ 3 h 37"/>
                    <a:gd name="T42" fmla="*/ 0 w 102"/>
                    <a:gd name="T43" fmla="*/ 0 h 37"/>
                    <a:gd name="T44" fmla="*/ 1 w 102"/>
                    <a:gd name="T45" fmla="*/ 8 h 37"/>
                    <a:gd name="T46" fmla="*/ 3 w 102"/>
                    <a:gd name="T47" fmla="*/ 13 h 37"/>
                    <a:gd name="T48" fmla="*/ 4 w 102"/>
                    <a:gd name="T49" fmla="*/ 15 h 37"/>
                    <a:gd name="T50" fmla="*/ 19 w 102"/>
                    <a:gd name="T51" fmla="*/ 28 h 37"/>
                    <a:gd name="T52" fmla="*/ 22 w 102"/>
                    <a:gd name="T53" fmla="*/ 29 h 37"/>
                    <a:gd name="T54" fmla="*/ 27 w 102"/>
                    <a:gd name="T55" fmla="*/ 33 h 37"/>
                    <a:gd name="T56" fmla="*/ 33 w 102"/>
                    <a:gd name="T57" fmla="*/ 33 h 37"/>
                    <a:gd name="T58" fmla="*/ 39 w 102"/>
                    <a:gd name="T59" fmla="*/ 34 h 37"/>
                    <a:gd name="T60" fmla="*/ 63 w 102"/>
                    <a:gd name="T61" fmla="*/ 36 h 37"/>
                    <a:gd name="T62" fmla="*/ 68 w 102"/>
                    <a:gd name="T63" fmla="*/ 34 h 37"/>
                    <a:gd name="T64" fmla="*/ 73 w 102"/>
                    <a:gd name="T65" fmla="*/ 33 h 37"/>
                    <a:gd name="T66" fmla="*/ 76 w 102"/>
                    <a:gd name="T67" fmla="*/ 33 h 37"/>
                    <a:gd name="T68" fmla="*/ 81 w 102"/>
                    <a:gd name="T69" fmla="*/ 29 h 37"/>
                    <a:gd name="T70" fmla="*/ 84 w 102"/>
                    <a:gd name="T71" fmla="*/ 28 h 37"/>
                    <a:gd name="T72" fmla="*/ 89 w 102"/>
                    <a:gd name="T73" fmla="*/ 24 h 37"/>
                    <a:gd name="T74" fmla="*/ 92 w 102"/>
                    <a:gd name="T75" fmla="*/ 21 h 37"/>
                    <a:gd name="T76" fmla="*/ 96 w 102"/>
                    <a:gd name="T77" fmla="*/ 21 h 37"/>
                    <a:gd name="T78" fmla="*/ 98 w 102"/>
                    <a:gd name="T79" fmla="*/ 15 h 37"/>
                    <a:gd name="T80" fmla="*/ 100 w 102"/>
                    <a:gd name="T81" fmla="*/ 13 h 37"/>
                    <a:gd name="T82" fmla="*/ 101 w 102"/>
                    <a:gd name="T83" fmla="*/ 8 h 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
                    <a:gd name="T127" fmla="*/ 0 h 37"/>
                    <a:gd name="T128" fmla="*/ 102 w 102"/>
                    <a:gd name="T129" fmla="*/ 37 h 3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 h="37">
                      <a:moveTo>
                        <a:pt x="89" y="0"/>
                      </a:moveTo>
                      <a:lnTo>
                        <a:pt x="89" y="5"/>
                      </a:lnTo>
                      <a:lnTo>
                        <a:pt x="90" y="2"/>
                      </a:lnTo>
                      <a:lnTo>
                        <a:pt x="87" y="3"/>
                      </a:lnTo>
                      <a:lnTo>
                        <a:pt x="87" y="10"/>
                      </a:lnTo>
                      <a:lnTo>
                        <a:pt x="89" y="5"/>
                      </a:lnTo>
                      <a:lnTo>
                        <a:pt x="85" y="8"/>
                      </a:lnTo>
                      <a:lnTo>
                        <a:pt x="85" y="13"/>
                      </a:lnTo>
                      <a:lnTo>
                        <a:pt x="87" y="8"/>
                      </a:lnTo>
                      <a:lnTo>
                        <a:pt x="84" y="11"/>
                      </a:lnTo>
                      <a:lnTo>
                        <a:pt x="84" y="15"/>
                      </a:lnTo>
                      <a:lnTo>
                        <a:pt x="90" y="10"/>
                      </a:lnTo>
                      <a:lnTo>
                        <a:pt x="85" y="10"/>
                      </a:lnTo>
                      <a:lnTo>
                        <a:pt x="81" y="15"/>
                      </a:lnTo>
                      <a:lnTo>
                        <a:pt x="81" y="18"/>
                      </a:lnTo>
                      <a:lnTo>
                        <a:pt x="82" y="15"/>
                      </a:lnTo>
                      <a:lnTo>
                        <a:pt x="81" y="15"/>
                      </a:lnTo>
                      <a:lnTo>
                        <a:pt x="85" y="15"/>
                      </a:lnTo>
                      <a:lnTo>
                        <a:pt x="81" y="15"/>
                      </a:lnTo>
                      <a:lnTo>
                        <a:pt x="76" y="18"/>
                      </a:lnTo>
                      <a:lnTo>
                        <a:pt x="81" y="16"/>
                      </a:lnTo>
                      <a:lnTo>
                        <a:pt x="76" y="16"/>
                      </a:lnTo>
                      <a:lnTo>
                        <a:pt x="73" y="19"/>
                      </a:lnTo>
                      <a:lnTo>
                        <a:pt x="77" y="18"/>
                      </a:lnTo>
                      <a:lnTo>
                        <a:pt x="73" y="18"/>
                      </a:lnTo>
                      <a:lnTo>
                        <a:pt x="69" y="21"/>
                      </a:lnTo>
                      <a:lnTo>
                        <a:pt x="73" y="21"/>
                      </a:lnTo>
                      <a:lnTo>
                        <a:pt x="69" y="21"/>
                      </a:lnTo>
                      <a:lnTo>
                        <a:pt x="66" y="23"/>
                      </a:lnTo>
                      <a:lnTo>
                        <a:pt x="71" y="21"/>
                      </a:lnTo>
                      <a:lnTo>
                        <a:pt x="63" y="21"/>
                      </a:lnTo>
                      <a:lnTo>
                        <a:pt x="60" y="24"/>
                      </a:lnTo>
                      <a:lnTo>
                        <a:pt x="65" y="23"/>
                      </a:lnTo>
                      <a:lnTo>
                        <a:pt x="58" y="23"/>
                      </a:lnTo>
                      <a:lnTo>
                        <a:pt x="55" y="26"/>
                      </a:lnTo>
                      <a:lnTo>
                        <a:pt x="60" y="24"/>
                      </a:lnTo>
                      <a:lnTo>
                        <a:pt x="41" y="24"/>
                      </a:lnTo>
                      <a:lnTo>
                        <a:pt x="46" y="26"/>
                      </a:lnTo>
                      <a:lnTo>
                        <a:pt x="42" y="23"/>
                      </a:lnTo>
                      <a:lnTo>
                        <a:pt x="35" y="23"/>
                      </a:lnTo>
                      <a:lnTo>
                        <a:pt x="39" y="24"/>
                      </a:lnTo>
                      <a:lnTo>
                        <a:pt x="36" y="21"/>
                      </a:lnTo>
                      <a:lnTo>
                        <a:pt x="28" y="21"/>
                      </a:lnTo>
                      <a:lnTo>
                        <a:pt x="33" y="23"/>
                      </a:lnTo>
                      <a:lnTo>
                        <a:pt x="30" y="21"/>
                      </a:lnTo>
                      <a:lnTo>
                        <a:pt x="25" y="21"/>
                      </a:lnTo>
                      <a:lnTo>
                        <a:pt x="30" y="21"/>
                      </a:lnTo>
                      <a:lnTo>
                        <a:pt x="25" y="18"/>
                      </a:lnTo>
                      <a:lnTo>
                        <a:pt x="20" y="18"/>
                      </a:lnTo>
                      <a:lnTo>
                        <a:pt x="25" y="19"/>
                      </a:lnTo>
                      <a:lnTo>
                        <a:pt x="22" y="16"/>
                      </a:lnTo>
                      <a:lnTo>
                        <a:pt x="17" y="16"/>
                      </a:lnTo>
                      <a:lnTo>
                        <a:pt x="22" y="18"/>
                      </a:lnTo>
                      <a:lnTo>
                        <a:pt x="15" y="11"/>
                      </a:lnTo>
                      <a:lnTo>
                        <a:pt x="17" y="15"/>
                      </a:lnTo>
                      <a:lnTo>
                        <a:pt x="17" y="8"/>
                      </a:lnTo>
                      <a:lnTo>
                        <a:pt x="9" y="8"/>
                      </a:lnTo>
                      <a:lnTo>
                        <a:pt x="15" y="15"/>
                      </a:lnTo>
                      <a:lnTo>
                        <a:pt x="15" y="10"/>
                      </a:lnTo>
                      <a:lnTo>
                        <a:pt x="12" y="6"/>
                      </a:lnTo>
                      <a:lnTo>
                        <a:pt x="14" y="11"/>
                      </a:lnTo>
                      <a:lnTo>
                        <a:pt x="14" y="5"/>
                      </a:lnTo>
                      <a:lnTo>
                        <a:pt x="11" y="3"/>
                      </a:lnTo>
                      <a:lnTo>
                        <a:pt x="12" y="6"/>
                      </a:lnTo>
                      <a:lnTo>
                        <a:pt x="12" y="0"/>
                      </a:lnTo>
                      <a:lnTo>
                        <a:pt x="0" y="0"/>
                      </a:lnTo>
                      <a:lnTo>
                        <a:pt x="0" y="10"/>
                      </a:lnTo>
                      <a:lnTo>
                        <a:pt x="3" y="13"/>
                      </a:lnTo>
                      <a:lnTo>
                        <a:pt x="1" y="8"/>
                      </a:lnTo>
                      <a:lnTo>
                        <a:pt x="1" y="15"/>
                      </a:lnTo>
                      <a:lnTo>
                        <a:pt x="4" y="16"/>
                      </a:lnTo>
                      <a:lnTo>
                        <a:pt x="3" y="13"/>
                      </a:lnTo>
                      <a:lnTo>
                        <a:pt x="3" y="19"/>
                      </a:lnTo>
                      <a:lnTo>
                        <a:pt x="11" y="19"/>
                      </a:lnTo>
                      <a:lnTo>
                        <a:pt x="4" y="15"/>
                      </a:lnTo>
                      <a:lnTo>
                        <a:pt x="4" y="18"/>
                      </a:lnTo>
                      <a:lnTo>
                        <a:pt x="15" y="28"/>
                      </a:lnTo>
                      <a:lnTo>
                        <a:pt x="19" y="28"/>
                      </a:lnTo>
                      <a:lnTo>
                        <a:pt x="15" y="26"/>
                      </a:lnTo>
                      <a:lnTo>
                        <a:pt x="17" y="29"/>
                      </a:lnTo>
                      <a:lnTo>
                        <a:pt x="22" y="29"/>
                      </a:lnTo>
                      <a:lnTo>
                        <a:pt x="17" y="28"/>
                      </a:lnTo>
                      <a:lnTo>
                        <a:pt x="22" y="33"/>
                      </a:lnTo>
                      <a:lnTo>
                        <a:pt x="27" y="33"/>
                      </a:lnTo>
                      <a:lnTo>
                        <a:pt x="22" y="31"/>
                      </a:lnTo>
                      <a:lnTo>
                        <a:pt x="25" y="33"/>
                      </a:lnTo>
                      <a:lnTo>
                        <a:pt x="33" y="33"/>
                      </a:lnTo>
                      <a:lnTo>
                        <a:pt x="28" y="33"/>
                      </a:lnTo>
                      <a:lnTo>
                        <a:pt x="31" y="34"/>
                      </a:lnTo>
                      <a:lnTo>
                        <a:pt x="39" y="34"/>
                      </a:lnTo>
                      <a:lnTo>
                        <a:pt x="35" y="33"/>
                      </a:lnTo>
                      <a:lnTo>
                        <a:pt x="38" y="36"/>
                      </a:lnTo>
                      <a:lnTo>
                        <a:pt x="63" y="36"/>
                      </a:lnTo>
                      <a:lnTo>
                        <a:pt x="66" y="33"/>
                      </a:lnTo>
                      <a:lnTo>
                        <a:pt x="62" y="34"/>
                      </a:lnTo>
                      <a:lnTo>
                        <a:pt x="68" y="34"/>
                      </a:lnTo>
                      <a:lnTo>
                        <a:pt x="71" y="33"/>
                      </a:lnTo>
                      <a:lnTo>
                        <a:pt x="66" y="33"/>
                      </a:lnTo>
                      <a:lnTo>
                        <a:pt x="73" y="33"/>
                      </a:lnTo>
                      <a:lnTo>
                        <a:pt x="76" y="31"/>
                      </a:lnTo>
                      <a:lnTo>
                        <a:pt x="73" y="33"/>
                      </a:lnTo>
                      <a:lnTo>
                        <a:pt x="76" y="33"/>
                      </a:lnTo>
                      <a:lnTo>
                        <a:pt x="81" y="28"/>
                      </a:lnTo>
                      <a:lnTo>
                        <a:pt x="76" y="29"/>
                      </a:lnTo>
                      <a:lnTo>
                        <a:pt x="81" y="29"/>
                      </a:lnTo>
                      <a:lnTo>
                        <a:pt x="84" y="26"/>
                      </a:lnTo>
                      <a:lnTo>
                        <a:pt x="79" y="28"/>
                      </a:lnTo>
                      <a:lnTo>
                        <a:pt x="84" y="28"/>
                      </a:lnTo>
                      <a:lnTo>
                        <a:pt x="89" y="23"/>
                      </a:lnTo>
                      <a:lnTo>
                        <a:pt x="84" y="24"/>
                      </a:lnTo>
                      <a:lnTo>
                        <a:pt x="89" y="24"/>
                      </a:lnTo>
                      <a:lnTo>
                        <a:pt x="93" y="21"/>
                      </a:lnTo>
                      <a:lnTo>
                        <a:pt x="93" y="16"/>
                      </a:lnTo>
                      <a:lnTo>
                        <a:pt x="92" y="21"/>
                      </a:lnTo>
                      <a:lnTo>
                        <a:pt x="93" y="19"/>
                      </a:lnTo>
                      <a:lnTo>
                        <a:pt x="89" y="21"/>
                      </a:lnTo>
                      <a:lnTo>
                        <a:pt x="96" y="21"/>
                      </a:lnTo>
                      <a:lnTo>
                        <a:pt x="96" y="15"/>
                      </a:lnTo>
                      <a:lnTo>
                        <a:pt x="95" y="18"/>
                      </a:lnTo>
                      <a:lnTo>
                        <a:pt x="98" y="15"/>
                      </a:lnTo>
                      <a:lnTo>
                        <a:pt x="98" y="11"/>
                      </a:lnTo>
                      <a:lnTo>
                        <a:pt x="96" y="15"/>
                      </a:lnTo>
                      <a:lnTo>
                        <a:pt x="100" y="13"/>
                      </a:lnTo>
                      <a:lnTo>
                        <a:pt x="100" y="6"/>
                      </a:lnTo>
                      <a:lnTo>
                        <a:pt x="98" y="11"/>
                      </a:lnTo>
                      <a:lnTo>
                        <a:pt x="101" y="8"/>
                      </a:lnTo>
                      <a:lnTo>
                        <a:pt x="101" y="0"/>
                      </a:lnTo>
                      <a:lnTo>
                        <a:pt x="8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00" name="Freeform 783"/>
                <p:cNvSpPr>
                  <a:spLocks noChangeAspect="1"/>
                </p:cNvSpPr>
                <p:nvPr/>
              </p:nvSpPr>
              <p:spPr bwMode="auto">
                <a:xfrm>
                  <a:off x="4667" y="2332"/>
                  <a:ext cx="105" cy="39"/>
                </a:xfrm>
                <a:custGeom>
                  <a:avLst/>
                  <a:gdLst>
                    <a:gd name="T0" fmla="*/ 92 w 105"/>
                    <a:gd name="T1" fmla="*/ 0 h 39"/>
                    <a:gd name="T2" fmla="*/ 91 w 105"/>
                    <a:gd name="T3" fmla="*/ 5 h 39"/>
                    <a:gd name="T4" fmla="*/ 89 w 105"/>
                    <a:gd name="T5" fmla="*/ 8 h 39"/>
                    <a:gd name="T6" fmla="*/ 88 w 105"/>
                    <a:gd name="T7" fmla="*/ 12 h 39"/>
                    <a:gd name="T8" fmla="*/ 80 w 105"/>
                    <a:gd name="T9" fmla="*/ 18 h 39"/>
                    <a:gd name="T10" fmla="*/ 75 w 105"/>
                    <a:gd name="T11" fmla="*/ 21 h 39"/>
                    <a:gd name="T12" fmla="*/ 72 w 105"/>
                    <a:gd name="T13" fmla="*/ 21 h 39"/>
                    <a:gd name="T14" fmla="*/ 65 w 105"/>
                    <a:gd name="T15" fmla="*/ 23 h 39"/>
                    <a:gd name="T16" fmla="*/ 59 w 105"/>
                    <a:gd name="T17" fmla="*/ 25 h 39"/>
                    <a:gd name="T18" fmla="*/ 42 w 105"/>
                    <a:gd name="T19" fmla="*/ 26 h 39"/>
                    <a:gd name="T20" fmla="*/ 37 w 105"/>
                    <a:gd name="T21" fmla="*/ 25 h 39"/>
                    <a:gd name="T22" fmla="*/ 30 w 105"/>
                    <a:gd name="T23" fmla="*/ 23 h 39"/>
                    <a:gd name="T24" fmla="*/ 27 w 105"/>
                    <a:gd name="T25" fmla="*/ 21 h 39"/>
                    <a:gd name="T26" fmla="*/ 24 w 105"/>
                    <a:gd name="T27" fmla="*/ 21 h 39"/>
                    <a:gd name="T28" fmla="*/ 21 w 105"/>
                    <a:gd name="T29" fmla="*/ 18 h 39"/>
                    <a:gd name="T30" fmla="*/ 16 w 105"/>
                    <a:gd name="T31" fmla="*/ 17 h 39"/>
                    <a:gd name="T32" fmla="*/ 21 w 105"/>
                    <a:gd name="T33" fmla="*/ 20 h 39"/>
                    <a:gd name="T34" fmla="*/ 11 w 105"/>
                    <a:gd name="T35" fmla="*/ 12 h 39"/>
                    <a:gd name="T36" fmla="*/ 15 w 105"/>
                    <a:gd name="T37" fmla="*/ 10 h 39"/>
                    <a:gd name="T38" fmla="*/ 13 w 105"/>
                    <a:gd name="T39" fmla="*/ 7 h 39"/>
                    <a:gd name="T40" fmla="*/ 11 w 105"/>
                    <a:gd name="T41" fmla="*/ 4 h 39"/>
                    <a:gd name="T42" fmla="*/ 0 w 105"/>
                    <a:gd name="T43" fmla="*/ 2 h 39"/>
                    <a:gd name="T44" fmla="*/ 2 w 105"/>
                    <a:gd name="T45" fmla="*/ 8 h 39"/>
                    <a:gd name="T46" fmla="*/ 3 w 105"/>
                    <a:gd name="T47" fmla="*/ 13 h 39"/>
                    <a:gd name="T48" fmla="*/ 5 w 105"/>
                    <a:gd name="T49" fmla="*/ 17 h 39"/>
                    <a:gd name="T50" fmla="*/ 8 w 105"/>
                    <a:gd name="T51" fmla="*/ 21 h 39"/>
                    <a:gd name="T52" fmla="*/ 8 w 105"/>
                    <a:gd name="T53" fmla="*/ 21 h 39"/>
                    <a:gd name="T54" fmla="*/ 13 w 105"/>
                    <a:gd name="T55" fmla="*/ 25 h 39"/>
                    <a:gd name="T56" fmla="*/ 18 w 105"/>
                    <a:gd name="T57" fmla="*/ 28 h 39"/>
                    <a:gd name="T58" fmla="*/ 23 w 105"/>
                    <a:gd name="T59" fmla="*/ 31 h 39"/>
                    <a:gd name="T60" fmla="*/ 24 w 105"/>
                    <a:gd name="T61" fmla="*/ 33 h 39"/>
                    <a:gd name="T62" fmla="*/ 30 w 105"/>
                    <a:gd name="T63" fmla="*/ 35 h 39"/>
                    <a:gd name="T64" fmla="*/ 35 w 105"/>
                    <a:gd name="T65" fmla="*/ 35 h 39"/>
                    <a:gd name="T66" fmla="*/ 67 w 105"/>
                    <a:gd name="T67" fmla="*/ 35 h 39"/>
                    <a:gd name="T68" fmla="*/ 73 w 105"/>
                    <a:gd name="T69" fmla="*/ 35 h 39"/>
                    <a:gd name="T70" fmla="*/ 80 w 105"/>
                    <a:gd name="T71" fmla="*/ 33 h 39"/>
                    <a:gd name="T72" fmla="*/ 81 w 105"/>
                    <a:gd name="T73" fmla="*/ 31 h 39"/>
                    <a:gd name="T74" fmla="*/ 86 w 105"/>
                    <a:gd name="T75" fmla="*/ 28 h 39"/>
                    <a:gd name="T76" fmla="*/ 99 w 105"/>
                    <a:gd name="T77" fmla="*/ 18 h 39"/>
                    <a:gd name="T78" fmla="*/ 100 w 105"/>
                    <a:gd name="T79" fmla="*/ 17 h 39"/>
                    <a:gd name="T80" fmla="*/ 102 w 105"/>
                    <a:gd name="T81" fmla="*/ 13 h 39"/>
                    <a:gd name="T82" fmla="*/ 104 w 105"/>
                    <a:gd name="T83" fmla="*/ 7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
                    <a:gd name="T127" fmla="*/ 0 h 39"/>
                    <a:gd name="T128" fmla="*/ 105 w 105"/>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 h="39">
                      <a:moveTo>
                        <a:pt x="91" y="4"/>
                      </a:moveTo>
                      <a:lnTo>
                        <a:pt x="91" y="4"/>
                      </a:lnTo>
                      <a:lnTo>
                        <a:pt x="92" y="0"/>
                      </a:lnTo>
                      <a:lnTo>
                        <a:pt x="89" y="4"/>
                      </a:lnTo>
                      <a:lnTo>
                        <a:pt x="89" y="10"/>
                      </a:lnTo>
                      <a:lnTo>
                        <a:pt x="91" y="5"/>
                      </a:lnTo>
                      <a:lnTo>
                        <a:pt x="88" y="8"/>
                      </a:lnTo>
                      <a:lnTo>
                        <a:pt x="88" y="13"/>
                      </a:lnTo>
                      <a:lnTo>
                        <a:pt x="89" y="8"/>
                      </a:lnTo>
                      <a:lnTo>
                        <a:pt x="86" y="12"/>
                      </a:lnTo>
                      <a:lnTo>
                        <a:pt x="86" y="17"/>
                      </a:lnTo>
                      <a:lnTo>
                        <a:pt x="88" y="12"/>
                      </a:lnTo>
                      <a:lnTo>
                        <a:pt x="80" y="20"/>
                      </a:lnTo>
                      <a:lnTo>
                        <a:pt x="83" y="18"/>
                      </a:lnTo>
                      <a:lnTo>
                        <a:pt x="80" y="18"/>
                      </a:lnTo>
                      <a:lnTo>
                        <a:pt x="75" y="21"/>
                      </a:lnTo>
                      <a:lnTo>
                        <a:pt x="80" y="21"/>
                      </a:lnTo>
                      <a:lnTo>
                        <a:pt x="75" y="21"/>
                      </a:lnTo>
                      <a:lnTo>
                        <a:pt x="72" y="23"/>
                      </a:lnTo>
                      <a:lnTo>
                        <a:pt x="77" y="21"/>
                      </a:lnTo>
                      <a:lnTo>
                        <a:pt x="72" y="21"/>
                      </a:lnTo>
                      <a:lnTo>
                        <a:pt x="69" y="25"/>
                      </a:lnTo>
                      <a:lnTo>
                        <a:pt x="73" y="23"/>
                      </a:lnTo>
                      <a:lnTo>
                        <a:pt x="65" y="23"/>
                      </a:lnTo>
                      <a:lnTo>
                        <a:pt x="62" y="26"/>
                      </a:lnTo>
                      <a:lnTo>
                        <a:pt x="67" y="25"/>
                      </a:lnTo>
                      <a:lnTo>
                        <a:pt x="59" y="25"/>
                      </a:lnTo>
                      <a:lnTo>
                        <a:pt x="56" y="28"/>
                      </a:lnTo>
                      <a:lnTo>
                        <a:pt x="61" y="26"/>
                      </a:lnTo>
                      <a:lnTo>
                        <a:pt x="42" y="26"/>
                      </a:lnTo>
                      <a:lnTo>
                        <a:pt x="46" y="28"/>
                      </a:lnTo>
                      <a:lnTo>
                        <a:pt x="43" y="25"/>
                      </a:lnTo>
                      <a:lnTo>
                        <a:pt x="37" y="25"/>
                      </a:lnTo>
                      <a:lnTo>
                        <a:pt x="42" y="26"/>
                      </a:lnTo>
                      <a:lnTo>
                        <a:pt x="38" y="23"/>
                      </a:lnTo>
                      <a:lnTo>
                        <a:pt x="30" y="23"/>
                      </a:lnTo>
                      <a:lnTo>
                        <a:pt x="35" y="25"/>
                      </a:lnTo>
                      <a:lnTo>
                        <a:pt x="32" y="21"/>
                      </a:lnTo>
                      <a:lnTo>
                        <a:pt x="27" y="21"/>
                      </a:lnTo>
                      <a:lnTo>
                        <a:pt x="32" y="23"/>
                      </a:lnTo>
                      <a:lnTo>
                        <a:pt x="29" y="21"/>
                      </a:lnTo>
                      <a:lnTo>
                        <a:pt x="24" y="21"/>
                      </a:lnTo>
                      <a:lnTo>
                        <a:pt x="29" y="21"/>
                      </a:lnTo>
                      <a:lnTo>
                        <a:pt x="24" y="18"/>
                      </a:lnTo>
                      <a:lnTo>
                        <a:pt x="21" y="18"/>
                      </a:lnTo>
                      <a:lnTo>
                        <a:pt x="24" y="20"/>
                      </a:lnTo>
                      <a:lnTo>
                        <a:pt x="21" y="17"/>
                      </a:lnTo>
                      <a:lnTo>
                        <a:pt x="16" y="17"/>
                      </a:lnTo>
                      <a:lnTo>
                        <a:pt x="21" y="17"/>
                      </a:lnTo>
                      <a:lnTo>
                        <a:pt x="19" y="17"/>
                      </a:lnTo>
                      <a:lnTo>
                        <a:pt x="21" y="20"/>
                      </a:lnTo>
                      <a:lnTo>
                        <a:pt x="21" y="17"/>
                      </a:lnTo>
                      <a:lnTo>
                        <a:pt x="16" y="12"/>
                      </a:lnTo>
                      <a:lnTo>
                        <a:pt x="11" y="12"/>
                      </a:lnTo>
                      <a:lnTo>
                        <a:pt x="18" y="17"/>
                      </a:lnTo>
                      <a:lnTo>
                        <a:pt x="18" y="13"/>
                      </a:lnTo>
                      <a:lnTo>
                        <a:pt x="15" y="10"/>
                      </a:lnTo>
                      <a:lnTo>
                        <a:pt x="16" y="15"/>
                      </a:lnTo>
                      <a:lnTo>
                        <a:pt x="16" y="10"/>
                      </a:lnTo>
                      <a:lnTo>
                        <a:pt x="13" y="7"/>
                      </a:lnTo>
                      <a:lnTo>
                        <a:pt x="15" y="12"/>
                      </a:lnTo>
                      <a:lnTo>
                        <a:pt x="15" y="5"/>
                      </a:lnTo>
                      <a:lnTo>
                        <a:pt x="11" y="4"/>
                      </a:lnTo>
                      <a:lnTo>
                        <a:pt x="13" y="7"/>
                      </a:lnTo>
                      <a:lnTo>
                        <a:pt x="13" y="2"/>
                      </a:lnTo>
                      <a:lnTo>
                        <a:pt x="0" y="2"/>
                      </a:lnTo>
                      <a:lnTo>
                        <a:pt x="0" y="10"/>
                      </a:lnTo>
                      <a:lnTo>
                        <a:pt x="3" y="13"/>
                      </a:lnTo>
                      <a:lnTo>
                        <a:pt x="2" y="8"/>
                      </a:lnTo>
                      <a:lnTo>
                        <a:pt x="2" y="15"/>
                      </a:lnTo>
                      <a:lnTo>
                        <a:pt x="5" y="17"/>
                      </a:lnTo>
                      <a:lnTo>
                        <a:pt x="3" y="13"/>
                      </a:lnTo>
                      <a:lnTo>
                        <a:pt x="3" y="17"/>
                      </a:lnTo>
                      <a:lnTo>
                        <a:pt x="7" y="20"/>
                      </a:lnTo>
                      <a:lnTo>
                        <a:pt x="5" y="17"/>
                      </a:lnTo>
                      <a:lnTo>
                        <a:pt x="5" y="21"/>
                      </a:lnTo>
                      <a:lnTo>
                        <a:pt x="13" y="21"/>
                      </a:lnTo>
                      <a:lnTo>
                        <a:pt x="8" y="21"/>
                      </a:lnTo>
                      <a:lnTo>
                        <a:pt x="10" y="21"/>
                      </a:lnTo>
                      <a:lnTo>
                        <a:pt x="8" y="18"/>
                      </a:lnTo>
                      <a:lnTo>
                        <a:pt x="8" y="21"/>
                      </a:lnTo>
                      <a:lnTo>
                        <a:pt x="13" y="26"/>
                      </a:lnTo>
                      <a:lnTo>
                        <a:pt x="18" y="26"/>
                      </a:lnTo>
                      <a:lnTo>
                        <a:pt x="13" y="25"/>
                      </a:lnTo>
                      <a:lnTo>
                        <a:pt x="18" y="30"/>
                      </a:lnTo>
                      <a:lnTo>
                        <a:pt x="23" y="30"/>
                      </a:lnTo>
                      <a:lnTo>
                        <a:pt x="18" y="28"/>
                      </a:lnTo>
                      <a:lnTo>
                        <a:pt x="23" y="33"/>
                      </a:lnTo>
                      <a:lnTo>
                        <a:pt x="26" y="33"/>
                      </a:lnTo>
                      <a:lnTo>
                        <a:pt x="23" y="31"/>
                      </a:lnTo>
                      <a:lnTo>
                        <a:pt x="24" y="35"/>
                      </a:lnTo>
                      <a:lnTo>
                        <a:pt x="29" y="35"/>
                      </a:lnTo>
                      <a:lnTo>
                        <a:pt x="24" y="33"/>
                      </a:lnTo>
                      <a:lnTo>
                        <a:pt x="27" y="35"/>
                      </a:lnTo>
                      <a:lnTo>
                        <a:pt x="35" y="35"/>
                      </a:lnTo>
                      <a:lnTo>
                        <a:pt x="30" y="35"/>
                      </a:lnTo>
                      <a:lnTo>
                        <a:pt x="34" y="36"/>
                      </a:lnTo>
                      <a:lnTo>
                        <a:pt x="40" y="36"/>
                      </a:lnTo>
                      <a:lnTo>
                        <a:pt x="35" y="35"/>
                      </a:lnTo>
                      <a:lnTo>
                        <a:pt x="38" y="38"/>
                      </a:lnTo>
                      <a:lnTo>
                        <a:pt x="64" y="38"/>
                      </a:lnTo>
                      <a:lnTo>
                        <a:pt x="67" y="35"/>
                      </a:lnTo>
                      <a:lnTo>
                        <a:pt x="62" y="36"/>
                      </a:lnTo>
                      <a:lnTo>
                        <a:pt x="70" y="36"/>
                      </a:lnTo>
                      <a:lnTo>
                        <a:pt x="73" y="35"/>
                      </a:lnTo>
                      <a:lnTo>
                        <a:pt x="69" y="35"/>
                      </a:lnTo>
                      <a:lnTo>
                        <a:pt x="77" y="35"/>
                      </a:lnTo>
                      <a:lnTo>
                        <a:pt x="80" y="33"/>
                      </a:lnTo>
                      <a:lnTo>
                        <a:pt x="75" y="35"/>
                      </a:lnTo>
                      <a:lnTo>
                        <a:pt x="80" y="35"/>
                      </a:lnTo>
                      <a:lnTo>
                        <a:pt x="81" y="31"/>
                      </a:lnTo>
                      <a:lnTo>
                        <a:pt x="78" y="33"/>
                      </a:lnTo>
                      <a:lnTo>
                        <a:pt x="81" y="33"/>
                      </a:lnTo>
                      <a:lnTo>
                        <a:pt x="86" y="28"/>
                      </a:lnTo>
                      <a:lnTo>
                        <a:pt x="81" y="30"/>
                      </a:lnTo>
                      <a:lnTo>
                        <a:pt x="86" y="30"/>
                      </a:lnTo>
                      <a:lnTo>
                        <a:pt x="99" y="18"/>
                      </a:lnTo>
                      <a:lnTo>
                        <a:pt x="99" y="15"/>
                      </a:lnTo>
                      <a:lnTo>
                        <a:pt x="97" y="18"/>
                      </a:lnTo>
                      <a:lnTo>
                        <a:pt x="100" y="17"/>
                      </a:lnTo>
                      <a:lnTo>
                        <a:pt x="100" y="12"/>
                      </a:lnTo>
                      <a:lnTo>
                        <a:pt x="99" y="17"/>
                      </a:lnTo>
                      <a:lnTo>
                        <a:pt x="102" y="13"/>
                      </a:lnTo>
                      <a:lnTo>
                        <a:pt x="102" y="5"/>
                      </a:lnTo>
                      <a:lnTo>
                        <a:pt x="100" y="10"/>
                      </a:lnTo>
                      <a:lnTo>
                        <a:pt x="104" y="7"/>
                      </a:lnTo>
                      <a:lnTo>
                        <a:pt x="104" y="4"/>
                      </a:lnTo>
                      <a:lnTo>
                        <a:pt x="91" y="4"/>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01" name="Freeform 784"/>
                <p:cNvSpPr>
                  <a:spLocks noChangeAspect="1"/>
                </p:cNvSpPr>
                <p:nvPr/>
              </p:nvSpPr>
              <p:spPr bwMode="auto">
                <a:xfrm>
                  <a:off x="4763" y="2336"/>
                  <a:ext cx="102" cy="35"/>
                </a:xfrm>
                <a:custGeom>
                  <a:avLst/>
                  <a:gdLst>
                    <a:gd name="T0" fmla="*/ 90 w 102"/>
                    <a:gd name="T1" fmla="*/ 0 h 35"/>
                    <a:gd name="T2" fmla="*/ 89 w 102"/>
                    <a:gd name="T3" fmla="*/ 3 h 35"/>
                    <a:gd name="T4" fmla="*/ 87 w 102"/>
                    <a:gd name="T5" fmla="*/ 6 h 35"/>
                    <a:gd name="T6" fmla="*/ 90 w 102"/>
                    <a:gd name="T7" fmla="*/ 8 h 35"/>
                    <a:gd name="T8" fmla="*/ 81 w 102"/>
                    <a:gd name="T9" fmla="*/ 16 h 35"/>
                    <a:gd name="T10" fmla="*/ 84 w 102"/>
                    <a:gd name="T11" fmla="*/ 14 h 35"/>
                    <a:gd name="T12" fmla="*/ 81 w 102"/>
                    <a:gd name="T13" fmla="*/ 14 h 35"/>
                    <a:gd name="T14" fmla="*/ 76 w 102"/>
                    <a:gd name="T15" fmla="*/ 17 h 35"/>
                    <a:gd name="T16" fmla="*/ 73 w 102"/>
                    <a:gd name="T17" fmla="*/ 19 h 35"/>
                    <a:gd name="T18" fmla="*/ 69 w 102"/>
                    <a:gd name="T19" fmla="*/ 19 h 35"/>
                    <a:gd name="T20" fmla="*/ 66 w 102"/>
                    <a:gd name="T21" fmla="*/ 21 h 35"/>
                    <a:gd name="T22" fmla="*/ 60 w 102"/>
                    <a:gd name="T23" fmla="*/ 22 h 35"/>
                    <a:gd name="T24" fmla="*/ 42 w 102"/>
                    <a:gd name="T25" fmla="*/ 21 h 35"/>
                    <a:gd name="T26" fmla="*/ 36 w 102"/>
                    <a:gd name="T27" fmla="*/ 19 h 35"/>
                    <a:gd name="T28" fmla="*/ 30 w 102"/>
                    <a:gd name="T29" fmla="*/ 19 h 35"/>
                    <a:gd name="T30" fmla="*/ 27 w 102"/>
                    <a:gd name="T31" fmla="*/ 17 h 35"/>
                    <a:gd name="T32" fmla="*/ 22 w 102"/>
                    <a:gd name="T33" fmla="*/ 14 h 35"/>
                    <a:gd name="T34" fmla="*/ 15 w 102"/>
                    <a:gd name="T35" fmla="*/ 11 h 35"/>
                    <a:gd name="T36" fmla="*/ 9 w 102"/>
                    <a:gd name="T37" fmla="*/ 8 h 35"/>
                    <a:gd name="T38" fmla="*/ 14 w 102"/>
                    <a:gd name="T39" fmla="*/ 13 h 35"/>
                    <a:gd name="T40" fmla="*/ 12 w 102"/>
                    <a:gd name="T41" fmla="*/ 9 h 35"/>
                    <a:gd name="T42" fmla="*/ 11 w 102"/>
                    <a:gd name="T43" fmla="*/ 4 h 35"/>
                    <a:gd name="T44" fmla="*/ 0 w 102"/>
                    <a:gd name="T45" fmla="*/ 8 h 35"/>
                    <a:gd name="T46" fmla="*/ 1 w 102"/>
                    <a:gd name="T47" fmla="*/ 13 h 35"/>
                    <a:gd name="T48" fmla="*/ 3 w 102"/>
                    <a:gd name="T49" fmla="*/ 14 h 35"/>
                    <a:gd name="T50" fmla="*/ 6 w 102"/>
                    <a:gd name="T51" fmla="*/ 14 h 35"/>
                    <a:gd name="T52" fmla="*/ 19 w 102"/>
                    <a:gd name="T53" fmla="*/ 26 h 35"/>
                    <a:gd name="T54" fmla="*/ 23 w 102"/>
                    <a:gd name="T55" fmla="*/ 29 h 35"/>
                    <a:gd name="T56" fmla="*/ 27 w 102"/>
                    <a:gd name="T57" fmla="*/ 31 h 35"/>
                    <a:gd name="T58" fmla="*/ 33 w 102"/>
                    <a:gd name="T59" fmla="*/ 31 h 35"/>
                    <a:gd name="T60" fmla="*/ 39 w 102"/>
                    <a:gd name="T61" fmla="*/ 32 h 35"/>
                    <a:gd name="T62" fmla="*/ 63 w 102"/>
                    <a:gd name="T63" fmla="*/ 34 h 35"/>
                    <a:gd name="T64" fmla="*/ 69 w 102"/>
                    <a:gd name="T65" fmla="*/ 32 h 35"/>
                    <a:gd name="T66" fmla="*/ 73 w 102"/>
                    <a:gd name="T67" fmla="*/ 31 h 35"/>
                    <a:gd name="T68" fmla="*/ 76 w 102"/>
                    <a:gd name="T69" fmla="*/ 31 h 35"/>
                    <a:gd name="T70" fmla="*/ 79 w 102"/>
                    <a:gd name="T71" fmla="*/ 29 h 35"/>
                    <a:gd name="T72" fmla="*/ 84 w 102"/>
                    <a:gd name="T73" fmla="*/ 26 h 35"/>
                    <a:gd name="T74" fmla="*/ 87 w 102"/>
                    <a:gd name="T75" fmla="*/ 24 h 35"/>
                    <a:gd name="T76" fmla="*/ 92 w 102"/>
                    <a:gd name="T77" fmla="*/ 19 h 35"/>
                    <a:gd name="T78" fmla="*/ 96 w 102"/>
                    <a:gd name="T79" fmla="*/ 19 h 35"/>
                    <a:gd name="T80" fmla="*/ 98 w 102"/>
                    <a:gd name="T81" fmla="*/ 14 h 35"/>
                    <a:gd name="T82" fmla="*/ 100 w 102"/>
                    <a:gd name="T83" fmla="*/ 11 h 35"/>
                    <a:gd name="T84" fmla="*/ 101 w 102"/>
                    <a:gd name="T85" fmla="*/ 6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35"/>
                    <a:gd name="T131" fmla="*/ 102 w 102"/>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35">
                      <a:moveTo>
                        <a:pt x="89" y="0"/>
                      </a:moveTo>
                      <a:lnTo>
                        <a:pt x="89" y="3"/>
                      </a:lnTo>
                      <a:lnTo>
                        <a:pt x="90" y="0"/>
                      </a:lnTo>
                      <a:lnTo>
                        <a:pt x="87" y="3"/>
                      </a:lnTo>
                      <a:lnTo>
                        <a:pt x="87" y="8"/>
                      </a:lnTo>
                      <a:lnTo>
                        <a:pt x="89" y="3"/>
                      </a:lnTo>
                      <a:lnTo>
                        <a:pt x="85" y="6"/>
                      </a:lnTo>
                      <a:lnTo>
                        <a:pt x="85" y="11"/>
                      </a:lnTo>
                      <a:lnTo>
                        <a:pt x="87" y="6"/>
                      </a:lnTo>
                      <a:lnTo>
                        <a:pt x="84" y="9"/>
                      </a:lnTo>
                      <a:lnTo>
                        <a:pt x="84" y="14"/>
                      </a:lnTo>
                      <a:lnTo>
                        <a:pt x="90" y="8"/>
                      </a:lnTo>
                      <a:lnTo>
                        <a:pt x="85" y="8"/>
                      </a:lnTo>
                      <a:lnTo>
                        <a:pt x="81" y="13"/>
                      </a:lnTo>
                      <a:lnTo>
                        <a:pt x="81" y="16"/>
                      </a:lnTo>
                      <a:lnTo>
                        <a:pt x="82" y="13"/>
                      </a:lnTo>
                      <a:lnTo>
                        <a:pt x="79" y="14"/>
                      </a:lnTo>
                      <a:lnTo>
                        <a:pt x="84" y="14"/>
                      </a:lnTo>
                      <a:lnTo>
                        <a:pt x="79" y="14"/>
                      </a:lnTo>
                      <a:lnTo>
                        <a:pt x="76" y="16"/>
                      </a:lnTo>
                      <a:lnTo>
                        <a:pt x="81" y="14"/>
                      </a:lnTo>
                      <a:lnTo>
                        <a:pt x="76" y="14"/>
                      </a:lnTo>
                      <a:lnTo>
                        <a:pt x="71" y="19"/>
                      </a:lnTo>
                      <a:lnTo>
                        <a:pt x="76" y="17"/>
                      </a:lnTo>
                      <a:lnTo>
                        <a:pt x="71" y="17"/>
                      </a:lnTo>
                      <a:lnTo>
                        <a:pt x="68" y="19"/>
                      </a:lnTo>
                      <a:lnTo>
                        <a:pt x="73" y="19"/>
                      </a:lnTo>
                      <a:lnTo>
                        <a:pt x="68" y="19"/>
                      </a:lnTo>
                      <a:lnTo>
                        <a:pt x="65" y="21"/>
                      </a:lnTo>
                      <a:lnTo>
                        <a:pt x="69" y="19"/>
                      </a:lnTo>
                      <a:lnTo>
                        <a:pt x="65" y="19"/>
                      </a:lnTo>
                      <a:lnTo>
                        <a:pt x="63" y="22"/>
                      </a:lnTo>
                      <a:lnTo>
                        <a:pt x="66" y="21"/>
                      </a:lnTo>
                      <a:lnTo>
                        <a:pt x="58" y="21"/>
                      </a:lnTo>
                      <a:lnTo>
                        <a:pt x="55" y="24"/>
                      </a:lnTo>
                      <a:lnTo>
                        <a:pt x="60" y="22"/>
                      </a:lnTo>
                      <a:lnTo>
                        <a:pt x="41" y="22"/>
                      </a:lnTo>
                      <a:lnTo>
                        <a:pt x="44" y="24"/>
                      </a:lnTo>
                      <a:lnTo>
                        <a:pt x="42" y="21"/>
                      </a:lnTo>
                      <a:lnTo>
                        <a:pt x="35" y="21"/>
                      </a:lnTo>
                      <a:lnTo>
                        <a:pt x="39" y="22"/>
                      </a:lnTo>
                      <a:lnTo>
                        <a:pt x="36" y="19"/>
                      </a:lnTo>
                      <a:lnTo>
                        <a:pt x="28" y="19"/>
                      </a:lnTo>
                      <a:lnTo>
                        <a:pt x="33" y="21"/>
                      </a:lnTo>
                      <a:lnTo>
                        <a:pt x="30" y="19"/>
                      </a:lnTo>
                      <a:lnTo>
                        <a:pt x="25" y="19"/>
                      </a:lnTo>
                      <a:lnTo>
                        <a:pt x="30" y="19"/>
                      </a:lnTo>
                      <a:lnTo>
                        <a:pt x="27" y="17"/>
                      </a:lnTo>
                      <a:lnTo>
                        <a:pt x="22" y="17"/>
                      </a:lnTo>
                      <a:lnTo>
                        <a:pt x="27" y="19"/>
                      </a:lnTo>
                      <a:lnTo>
                        <a:pt x="22" y="14"/>
                      </a:lnTo>
                      <a:lnTo>
                        <a:pt x="17" y="14"/>
                      </a:lnTo>
                      <a:lnTo>
                        <a:pt x="22" y="16"/>
                      </a:lnTo>
                      <a:lnTo>
                        <a:pt x="15" y="11"/>
                      </a:lnTo>
                      <a:lnTo>
                        <a:pt x="17" y="14"/>
                      </a:lnTo>
                      <a:lnTo>
                        <a:pt x="17" y="8"/>
                      </a:lnTo>
                      <a:lnTo>
                        <a:pt x="9" y="8"/>
                      </a:lnTo>
                      <a:lnTo>
                        <a:pt x="14" y="9"/>
                      </a:lnTo>
                      <a:lnTo>
                        <a:pt x="12" y="8"/>
                      </a:lnTo>
                      <a:lnTo>
                        <a:pt x="14" y="13"/>
                      </a:lnTo>
                      <a:lnTo>
                        <a:pt x="14" y="8"/>
                      </a:lnTo>
                      <a:lnTo>
                        <a:pt x="11" y="4"/>
                      </a:lnTo>
                      <a:lnTo>
                        <a:pt x="12" y="9"/>
                      </a:lnTo>
                      <a:lnTo>
                        <a:pt x="12" y="3"/>
                      </a:lnTo>
                      <a:lnTo>
                        <a:pt x="9" y="1"/>
                      </a:lnTo>
                      <a:lnTo>
                        <a:pt x="11" y="4"/>
                      </a:lnTo>
                      <a:lnTo>
                        <a:pt x="11" y="0"/>
                      </a:lnTo>
                      <a:lnTo>
                        <a:pt x="0" y="0"/>
                      </a:lnTo>
                      <a:lnTo>
                        <a:pt x="0" y="8"/>
                      </a:lnTo>
                      <a:lnTo>
                        <a:pt x="3" y="11"/>
                      </a:lnTo>
                      <a:lnTo>
                        <a:pt x="1" y="6"/>
                      </a:lnTo>
                      <a:lnTo>
                        <a:pt x="1" y="13"/>
                      </a:lnTo>
                      <a:lnTo>
                        <a:pt x="4" y="14"/>
                      </a:lnTo>
                      <a:lnTo>
                        <a:pt x="3" y="11"/>
                      </a:lnTo>
                      <a:lnTo>
                        <a:pt x="3" y="14"/>
                      </a:lnTo>
                      <a:lnTo>
                        <a:pt x="6" y="19"/>
                      </a:lnTo>
                      <a:lnTo>
                        <a:pt x="11" y="19"/>
                      </a:lnTo>
                      <a:lnTo>
                        <a:pt x="6" y="14"/>
                      </a:lnTo>
                      <a:lnTo>
                        <a:pt x="6" y="17"/>
                      </a:lnTo>
                      <a:lnTo>
                        <a:pt x="14" y="26"/>
                      </a:lnTo>
                      <a:lnTo>
                        <a:pt x="19" y="26"/>
                      </a:lnTo>
                      <a:lnTo>
                        <a:pt x="14" y="24"/>
                      </a:lnTo>
                      <a:lnTo>
                        <a:pt x="19" y="29"/>
                      </a:lnTo>
                      <a:lnTo>
                        <a:pt x="23" y="29"/>
                      </a:lnTo>
                      <a:lnTo>
                        <a:pt x="19" y="27"/>
                      </a:lnTo>
                      <a:lnTo>
                        <a:pt x="22" y="31"/>
                      </a:lnTo>
                      <a:lnTo>
                        <a:pt x="27" y="31"/>
                      </a:lnTo>
                      <a:lnTo>
                        <a:pt x="22" y="29"/>
                      </a:lnTo>
                      <a:lnTo>
                        <a:pt x="25" y="31"/>
                      </a:lnTo>
                      <a:lnTo>
                        <a:pt x="33" y="31"/>
                      </a:lnTo>
                      <a:lnTo>
                        <a:pt x="28" y="31"/>
                      </a:lnTo>
                      <a:lnTo>
                        <a:pt x="31" y="32"/>
                      </a:lnTo>
                      <a:lnTo>
                        <a:pt x="39" y="32"/>
                      </a:lnTo>
                      <a:lnTo>
                        <a:pt x="35" y="31"/>
                      </a:lnTo>
                      <a:lnTo>
                        <a:pt x="38" y="34"/>
                      </a:lnTo>
                      <a:lnTo>
                        <a:pt x="63" y="34"/>
                      </a:lnTo>
                      <a:lnTo>
                        <a:pt x="65" y="31"/>
                      </a:lnTo>
                      <a:lnTo>
                        <a:pt x="62" y="32"/>
                      </a:lnTo>
                      <a:lnTo>
                        <a:pt x="69" y="32"/>
                      </a:lnTo>
                      <a:lnTo>
                        <a:pt x="73" y="31"/>
                      </a:lnTo>
                      <a:lnTo>
                        <a:pt x="68" y="31"/>
                      </a:lnTo>
                      <a:lnTo>
                        <a:pt x="73" y="31"/>
                      </a:lnTo>
                      <a:lnTo>
                        <a:pt x="76" y="29"/>
                      </a:lnTo>
                      <a:lnTo>
                        <a:pt x="71" y="31"/>
                      </a:lnTo>
                      <a:lnTo>
                        <a:pt x="76" y="31"/>
                      </a:lnTo>
                      <a:lnTo>
                        <a:pt x="79" y="27"/>
                      </a:lnTo>
                      <a:lnTo>
                        <a:pt x="74" y="29"/>
                      </a:lnTo>
                      <a:lnTo>
                        <a:pt x="79" y="29"/>
                      </a:lnTo>
                      <a:lnTo>
                        <a:pt x="84" y="24"/>
                      </a:lnTo>
                      <a:lnTo>
                        <a:pt x="79" y="26"/>
                      </a:lnTo>
                      <a:lnTo>
                        <a:pt x="84" y="26"/>
                      </a:lnTo>
                      <a:lnTo>
                        <a:pt x="87" y="22"/>
                      </a:lnTo>
                      <a:lnTo>
                        <a:pt x="82" y="24"/>
                      </a:lnTo>
                      <a:lnTo>
                        <a:pt x="87" y="24"/>
                      </a:lnTo>
                      <a:lnTo>
                        <a:pt x="93" y="19"/>
                      </a:lnTo>
                      <a:lnTo>
                        <a:pt x="93" y="14"/>
                      </a:lnTo>
                      <a:lnTo>
                        <a:pt x="92" y="19"/>
                      </a:lnTo>
                      <a:lnTo>
                        <a:pt x="93" y="17"/>
                      </a:lnTo>
                      <a:lnTo>
                        <a:pt x="89" y="19"/>
                      </a:lnTo>
                      <a:lnTo>
                        <a:pt x="96" y="19"/>
                      </a:lnTo>
                      <a:lnTo>
                        <a:pt x="96" y="13"/>
                      </a:lnTo>
                      <a:lnTo>
                        <a:pt x="95" y="16"/>
                      </a:lnTo>
                      <a:lnTo>
                        <a:pt x="98" y="14"/>
                      </a:lnTo>
                      <a:lnTo>
                        <a:pt x="98" y="9"/>
                      </a:lnTo>
                      <a:lnTo>
                        <a:pt x="96" y="14"/>
                      </a:lnTo>
                      <a:lnTo>
                        <a:pt x="100" y="11"/>
                      </a:lnTo>
                      <a:lnTo>
                        <a:pt x="100" y="4"/>
                      </a:lnTo>
                      <a:lnTo>
                        <a:pt x="98" y="9"/>
                      </a:lnTo>
                      <a:lnTo>
                        <a:pt x="101" y="6"/>
                      </a:lnTo>
                      <a:lnTo>
                        <a:pt x="101" y="0"/>
                      </a:lnTo>
                      <a:lnTo>
                        <a:pt x="8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02" name="Freeform 785"/>
                <p:cNvSpPr>
                  <a:spLocks noChangeAspect="1"/>
                </p:cNvSpPr>
                <p:nvPr/>
              </p:nvSpPr>
              <p:spPr bwMode="auto">
                <a:xfrm>
                  <a:off x="4856" y="2334"/>
                  <a:ext cx="103" cy="37"/>
                </a:xfrm>
                <a:custGeom>
                  <a:avLst/>
                  <a:gdLst>
                    <a:gd name="T0" fmla="*/ 91 w 103"/>
                    <a:gd name="T1" fmla="*/ 0 h 37"/>
                    <a:gd name="T2" fmla="*/ 89 w 103"/>
                    <a:gd name="T3" fmla="*/ 3 h 37"/>
                    <a:gd name="T4" fmla="*/ 88 w 103"/>
                    <a:gd name="T5" fmla="*/ 6 h 37"/>
                    <a:gd name="T6" fmla="*/ 88 w 103"/>
                    <a:gd name="T7" fmla="*/ 10 h 37"/>
                    <a:gd name="T8" fmla="*/ 86 w 103"/>
                    <a:gd name="T9" fmla="*/ 15 h 37"/>
                    <a:gd name="T10" fmla="*/ 81 w 103"/>
                    <a:gd name="T11" fmla="*/ 18 h 37"/>
                    <a:gd name="T12" fmla="*/ 78 w 103"/>
                    <a:gd name="T13" fmla="*/ 19 h 37"/>
                    <a:gd name="T14" fmla="*/ 75 w 103"/>
                    <a:gd name="T15" fmla="*/ 21 h 37"/>
                    <a:gd name="T16" fmla="*/ 72 w 103"/>
                    <a:gd name="T17" fmla="*/ 21 h 37"/>
                    <a:gd name="T18" fmla="*/ 69 w 103"/>
                    <a:gd name="T19" fmla="*/ 23 h 37"/>
                    <a:gd name="T20" fmla="*/ 62 w 103"/>
                    <a:gd name="T21" fmla="*/ 24 h 37"/>
                    <a:gd name="T22" fmla="*/ 40 w 103"/>
                    <a:gd name="T23" fmla="*/ 23 h 37"/>
                    <a:gd name="T24" fmla="*/ 32 w 103"/>
                    <a:gd name="T25" fmla="*/ 21 h 37"/>
                    <a:gd name="T26" fmla="*/ 30 w 103"/>
                    <a:gd name="T27" fmla="*/ 21 h 37"/>
                    <a:gd name="T28" fmla="*/ 29 w 103"/>
                    <a:gd name="T29" fmla="*/ 19 h 37"/>
                    <a:gd name="T30" fmla="*/ 24 w 103"/>
                    <a:gd name="T31" fmla="*/ 16 h 37"/>
                    <a:gd name="T32" fmla="*/ 21 w 103"/>
                    <a:gd name="T33" fmla="*/ 15 h 37"/>
                    <a:gd name="T34" fmla="*/ 18 w 103"/>
                    <a:gd name="T35" fmla="*/ 15 h 37"/>
                    <a:gd name="T36" fmla="*/ 15 w 103"/>
                    <a:gd name="T37" fmla="*/ 10 h 37"/>
                    <a:gd name="T38" fmla="*/ 16 w 103"/>
                    <a:gd name="T39" fmla="*/ 11 h 37"/>
                    <a:gd name="T40" fmla="*/ 15 w 103"/>
                    <a:gd name="T41" fmla="*/ 8 h 37"/>
                    <a:gd name="T42" fmla="*/ 13 w 103"/>
                    <a:gd name="T43" fmla="*/ 3 h 37"/>
                    <a:gd name="T44" fmla="*/ 13 w 103"/>
                    <a:gd name="T45" fmla="*/ 2 h 37"/>
                    <a:gd name="T46" fmla="*/ 3 w 103"/>
                    <a:gd name="T47" fmla="*/ 11 h 37"/>
                    <a:gd name="T48" fmla="*/ 5 w 103"/>
                    <a:gd name="T49" fmla="*/ 15 h 37"/>
                    <a:gd name="T50" fmla="*/ 7 w 103"/>
                    <a:gd name="T51" fmla="*/ 18 h 37"/>
                    <a:gd name="T52" fmla="*/ 13 w 103"/>
                    <a:gd name="T53" fmla="*/ 21 h 37"/>
                    <a:gd name="T54" fmla="*/ 8 w 103"/>
                    <a:gd name="T55" fmla="*/ 16 h 37"/>
                    <a:gd name="T56" fmla="*/ 18 w 103"/>
                    <a:gd name="T57" fmla="*/ 26 h 37"/>
                    <a:gd name="T58" fmla="*/ 21 w 103"/>
                    <a:gd name="T59" fmla="*/ 28 h 37"/>
                    <a:gd name="T60" fmla="*/ 26 w 103"/>
                    <a:gd name="T61" fmla="*/ 31 h 37"/>
                    <a:gd name="T62" fmla="*/ 29 w 103"/>
                    <a:gd name="T63" fmla="*/ 33 h 37"/>
                    <a:gd name="T64" fmla="*/ 30 w 103"/>
                    <a:gd name="T65" fmla="*/ 33 h 37"/>
                    <a:gd name="T66" fmla="*/ 37 w 103"/>
                    <a:gd name="T67" fmla="*/ 34 h 37"/>
                    <a:gd name="T68" fmla="*/ 64 w 103"/>
                    <a:gd name="T69" fmla="*/ 36 h 37"/>
                    <a:gd name="T70" fmla="*/ 70 w 103"/>
                    <a:gd name="T71" fmla="*/ 34 h 37"/>
                    <a:gd name="T72" fmla="*/ 75 w 103"/>
                    <a:gd name="T73" fmla="*/ 33 h 37"/>
                    <a:gd name="T74" fmla="*/ 78 w 103"/>
                    <a:gd name="T75" fmla="*/ 33 h 37"/>
                    <a:gd name="T76" fmla="*/ 81 w 103"/>
                    <a:gd name="T77" fmla="*/ 31 h 37"/>
                    <a:gd name="T78" fmla="*/ 84 w 103"/>
                    <a:gd name="T79" fmla="*/ 29 h 37"/>
                    <a:gd name="T80" fmla="*/ 91 w 103"/>
                    <a:gd name="T81" fmla="*/ 26 h 37"/>
                    <a:gd name="T82" fmla="*/ 97 w 103"/>
                    <a:gd name="T83" fmla="*/ 16 h 37"/>
                    <a:gd name="T84" fmla="*/ 99 w 103"/>
                    <a:gd name="T85" fmla="*/ 15 h 37"/>
                    <a:gd name="T86" fmla="*/ 100 w 103"/>
                    <a:gd name="T87" fmla="*/ 11 h 37"/>
                    <a:gd name="T88" fmla="*/ 102 w 103"/>
                    <a:gd name="T89" fmla="*/ 6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
                    <a:gd name="T136" fmla="*/ 0 h 37"/>
                    <a:gd name="T137" fmla="*/ 103 w 103"/>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 h="37">
                      <a:moveTo>
                        <a:pt x="89" y="2"/>
                      </a:moveTo>
                      <a:lnTo>
                        <a:pt x="89" y="3"/>
                      </a:lnTo>
                      <a:lnTo>
                        <a:pt x="91" y="0"/>
                      </a:lnTo>
                      <a:lnTo>
                        <a:pt x="88" y="3"/>
                      </a:lnTo>
                      <a:lnTo>
                        <a:pt x="88" y="8"/>
                      </a:lnTo>
                      <a:lnTo>
                        <a:pt x="89" y="3"/>
                      </a:lnTo>
                      <a:lnTo>
                        <a:pt x="88" y="6"/>
                      </a:lnTo>
                      <a:lnTo>
                        <a:pt x="88" y="11"/>
                      </a:lnTo>
                      <a:lnTo>
                        <a:pt x="88" y="6"/>
                      </a:lnTo>
                      <a:lnTo>
                        <a:pt x="86" y="10"/>
                      </a:lnTo>
                      <a:lnTo>
                        <a:pt x="86" y="15"/>
                      </a:lnTo>
                      <a:lnTo>
                        <a:pt x="88" y="10"/>
                      </a:lnTo>
                      <a:lnTo>
                        <a:pt x="80" y="16"/>
                      </a:lnTo>
                      <a:lnTo>
                        <a:pt x="80" y="21"/>
                      </a:lnTo>
                      <a:lnTo>
                        <a:pt x="86" y="15"/>
                      </a:lnTo>
                      <a:lnTo>
                        <a:pt x="81" y="15"/>
                      </a:lnTo>
                      <a:lnTo>
                        <a:pt x="77" y="19"/>
                      </a:lnTo>
                      <a:lnTo>
                        <a:pt x="81" y="18"/>
                      </a:lnTo>
                      <a:lnTo>
                        <a:pt x="77" y="18"/>
                      </a:lnTo>
                      <a:lnTo>
                        <a:pt x="73" y="21"/>
                      </a:lnTo>
                      <a:lnTo>
                        <a:pt x="78" y="19"/>
                      </a:lnTo>
                      <a:lnTo>
                        <a:pt x="73" y="19"/>
                      </a:lnTo>
                      <a:lnTo>
                        <a:pt x="70" y="21"/>
                      </a:lnTo>
                      <a:lnTo>
                        <a:pt x="75" y="21"/>
                      </a:lnTo>
                      <a:lnTo>
                        <a:pt x="70" y="21"/>
                      </a:lnTo>
                      <a:lnTo>
                        <a:pt x="69" y="23"/>
                      </a:lnTo>
                      <a:lnTo>
                        <a:pt x="72" y="21"/>
                      </a:lnTo>
                      <a:lnTo>
                        <a:pt x="67" y="21"/>
                      </a:lnTo>
                      <a:lnTo>
                        <a:pt x="64" y="24"/>
                      </a:lnTo>
                      <a:lnTo>
                        <a:pt x="69" y="23"/>
                      </a:lnTo>
                      <a:lnTo>
                        <a:pt x="64" y="23"/>
                      </a:lnTo>
                      <a:lnTo>
                        <a:pt x="59" y="24"/>
                      </a:lnTo>
                      <a:lnTo>
                        <a:pt x="62" y="24"/>
                      </a:lnTo>
                      <a:lnTo>
                        <a:pt x="38" y="24"/>
                      </a:lnTo>
                      <a:lnTo>
                        <a:pt x="43" y="26"/>
                      </a:lnTo>
                      <a:lnTo>
                        <a:pt x="40" y="23"/>
                      </a:lnTo>
                      <a:lnTo>
                        <a:pt x="34" y="23"/>
                      </a:lnTo>
                      <a:lnTo>
                        <a:pt x="37" y="23"/>
                      </a:lnTo>
                      <a:lnTo>
                        <a:pt x="32" y="21"/>
                      </a:lnTo>
                      <a:lnTo>
                        <a:pt x="30" y="21"/>
                      </a:lnTo>
                      <a:lnTo>
                        <a:pt x="34" y="23"/>
                      </a:lnTo>
                      <a:lnTo>
                        <a:pt x="30" y="21"/>
                      </a:lnTo>
                      <a:lnTo>
                        <a:pt x="27" y="21"/>
                      </a:lnTo>
                      <a:lnTo>
                        <a:pt x="30" y="21"/>
                      </a:lnTo>
                      <a:lnTo>
                        <a:pt x="29" y="19"/>
                      </a:lnTo>
                      <a:lnTo>
                        <a:pt x="24" y="19"/>
                      </a:lnTo>
                      <a:lnTo>
                        <a:pt x="29" y="21"/>
                      </a:lnTo>
                      <a:lnTo>
                        <a:pt x="24" y="16"/>
                      </a:lnTo>
                      <a:lnTo>
                        <a:pt x="19" y="16"/>
                      </a:lnTo>
                      <a:lnTo>
                        <a:pt x="24" y="18"/>
                      </a:lnTo>
                      <a:lnTo>
                        <a:pt x="21" y="15"/>
                      </a:lnTo>
                      <a:lnTo>
                        <a:pt x="16" y="15"/>
                      </a:lnTo>
                      <a:lnTo>
                        <a:pt x="21" y="16"/>
                      </a:lnTo>
                      <a:lnTo>
                        <a:pt x="18" y="15"/>
                      </a:lnTo>
                      <a:lnTo>
                        <a:pt x="19" y="18"/>
                      </a:lnTo>
                      <a:lnTo>
                        <a:pt x="19" y="15"/>
                      </a:lnTo>
                      <a:lnTo>
                        <a:pt x="15" y="10"/>
                      </a:lnTo>
                      <a:lnTo>
                        <a:pt x="11" y="10"/>
                      </a:lnTo>
                      <a:lnTo>
                        <a:pt x="16" y="15"/>
                      </a:lnTo>
                      <a:lnTo>
                        <a:pt x="16" y="11"/>
                      </a:lnTo>
                      <a:lnTo>
                        <a:pt x="13" y="8"/>
                      </a:lnTo>
                      <a:lnTo>
                        <a:pt x="15" y="13"/>
                      </a:lnTo>
                      <a:lnTo>
                        <a:pt x="15" y="8"/>
                      </a:lnTo>
                      <a:lnTo>
                        <a:pt x="13" y="5"/>
                      </a:lnTo>
                      <a:lnTo>
                        <a:pt x="13" y="10"/>
                      </a:lnTo>
                      <a:lnTo>
                        <a:pt x="13" y="3"/>
                      </a:lnTo>
                      <a:lnTo>
                        <a:pt x="11" y="2"/>
                      </a:lnTo>
                      <a:lnTo>
                        <a:pt x="13" y="5"/>
                      </a:lnTo>
                      <a:lnTo>
                        <a:pt x="13" y="2"/>
                      </a:lnTo>
                      <a:lnTo>
                        <a:pt x="0" y="2"/>
                      </a:lnTo>
                      <a:lnTo>
                        <a:pt x="0" y="8"/>
                      </a:lnTo>
                      <a:lnTo>
                        <a:pt x="3" y="11"/>
                      </a:lnTo>
                      <a:lnTo>
                        <a:pt x="2" y="6"/>
                      </a:lnTo>
                      <a:lnTo>
                        <a:pt x="2" y="13"/>
                      </a:lnTo>
                      <a:lnTo>
                        <a:pt x="5" y="15"/>
                      </a:lnTo>
                      <a:lnTo>
                        <a:pt x="3" y="11"/>
                      </a:lnTo>
                      <a:lnTo>
                        <a:pt x="3" y="15"/>
                      </a:lnTo>
                      <a:lnTo>
                        <a:pt x="7" y="18"/>
                      </a:lnTo>
                      <a:lnTo>
                        <a:pt x="5" y="15"/>
                      </a:lnTo>
                      <a:lnTo>
                        <a:pt x="5" y="21"/>
                      </a:lnTo>
                      <a:lnTo>
                        <a:pt x="13" y="21"/>
                      </a:lnTo>
                      <a:lnTo>
                        <a:pt x="8" y="19"/>
                      </a:lnTo>
                      <a:lnTo>
                        <a:pt x="10" y="21"/>
                      </a:lnTo>
                      <a:lnTo>
                        <a:pt x="8" y="16"/>
                      </a:lnTo>
                      <a:lnTo>
                        <a:pt x="8" y="21"/>
                      </a:lnTo>
                      <a:lnTo>
                        <a:pt x="13" y="26"/>
                      </a:lnTo>
                      <a:lnTo>
                        <a:pt x="18" y="26"/>
                      </a:lnTo>
                      <a:lnTo>
                        <a:pt x="13" y="24"/>
                      </a:lnTo>
                      <a:lnTo>
                        <a:pt x="16" y="28"/>
                      </a:lnTo>
                      <a:lnTo>
                        <a:pt x="21" y="28"/>
                      </a:lnTo>
                      <a:lnTo>
                        <a:pt x="16" y="26"/>
                      </a:lnTo>
                      <a:lnTo>
                        <a:pt x="21" y="31"/>
                      </a:lnTo>
                      <a:lnTo>
                        <a:pt x="26" y="31"/>
                      </a:lnTo>
                      <a:lnTo>
                        <a:pt x="21" y="29"/>
                      </a:lnTo>
                      <a:lnTo>
                        <a:pt x="24" y="33"/>
                      </a:lnTo>
                      <a:lnTo>
                        <a:pt x="29" y="33"/>
                      </a:lnTo>
                      <a:lnTo>
                        <a:pt x="24" y="31"/>
                      </a:lnTo>
                      <a:lnTo>
                        <a:pt x="27" y="33"/>
                      </a:lnTo>
                      <a:lnTo>
                        <a:pt x="30" y="33"/>
                      </a:lnTo>
                      <a:lnTo>
                        <a:pt x="29" y="33"/>
                      </a:lnTo>
                      <a:lnTo>
                        <a:pt x="32" y="34"/>
                      </a:lnTo>
                      <a:lnTo>
                        <a:pt x="37" y="34"/>
                      </a:lnTo>
                      <a:lnTo>
                        <a:pt x="32" y="33"/>
                      </a:lnTo>
                      <a:lnTo>
                        <a:pt x="35" y="36"/>
                      </a:lnTo>
                      <a:lnTo>
                        <a:pt x="64" y="36"/>
                      </a:lnTo>
                      <a:lnTo>
                        <a:pt x="69" y="34"/>
                      </a:lnTo>
                      <a:lnTo>
                        <a:pt x="65" y="34"/>
                      </a:lnTo>
                      <a:lnTo>
                        <a:pt x="70" y="34"/>
                      </a:lnTo>
                      <a:lnTo>
                        <a:pt x="73" y="33"/>
                      </a:lnTo>
                      <a:lnTo>
                        <a:pt x="69" y="33"/>
                      </a:lnTo>
                      <a:lnTo>
                        <a:pt x="75" y="33"/>
                      </a:lnTo>
                      <a:lnTo>
                        <a:pt x="78" y="31"/>
                      </a:lnTo>
                      <a:lnTo>
                        <a:pt x="73" y="33"/>
                      </a:lnTo>
                      <a:lnTo>
                        <a:pt x="78" y="33"/>
                      </a:lnTo>
                      <a:lnTo>
                        <a:pt x="81" y="29"/>
                      </a:lnTo>
                      <a:lnTo>
                        <a:pt x="77" y="31"/>
                      </a:lnTo>
                      <a:lnTo>
                        <a:pt x="81" y="31"/>
                      </a:lnTo>
                      <a:lnTo>
                        <a:pt x="84" y="28"/>
                      </a:lnTo>
                      <a:lnTo>
                        <a:pt x="80" y="29"/>
                      </a:lnTo>
                      <a:lnTo>
                        <a:pt x="84" y="29"/>
                      </a:lnTo>
                      <a:lnTo>
                        <a:pt x="88" y="24"/>
                      </a:lnTo>
                      <a:lnTo>
                        <a:pt x="84" y="26"/>
                      </a:lnTo>
                      <a:lnTo>
                        <a:pt x="91" y="26"/>
                      </a:lnTo>
                      <a:lnTo>
                        <a:pt x="91" y="19"/>
                      </a:lnTo>
                      <a:lnTo>
                        <a:pt x="89" y="23"/>
                      </a:lnTo>
                      <a:lnTo>
                        <a:pt x="97" y="16"/>
                      </a:lnTo>
                      <a:lnTo>
                        <a:pt x="97" y="13"/>
                      </a:lnTo>
                      <a:lnTo>
                        <a:pt x="96" y="16"/>
                      </a:lnTo>
                      <a:lnTo>
                        <a:pt x="99" y="15"/>
                      </a:lnTo>
                      <a:lnTo>
                        <a:pt x="99" y="10"/>
                      </a:lnTo>
                      <a:lnTo>
                        <a:pt x="97" y="15"/>
                      </a:lnTo>
                      <a:lnTo>
                        <a:pt x="100" y="11"/>
                      </a:lnTo>
                      <a:lnTo>
                        <a:pt x="100" y="5"/>
                      </a:lnTo>
                      <a:lnTo>
                        <a:pt x="99" y="10"/>
                      </a:lnTo>
                      <a:lnTo>
                        <a:pt x="102" y="6"/>
                      </a:lnTo>
                      <a:lnTo>
                        <a:pt x="102" y="2"/>
                      </a:lnTo>
                      <a:lnTo>
                        <a:pt x="89" y="2"/>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03" name="Freeform 786"/>
                <p:cNvSpPr>
                  <a:spLocks noChangeAspect="1"/>
                </p:cNvSpPr>
                <p:nvPr/>
              </p:nvSpPr>
              <p:spPr bwMode="auto">
                <a:xfrm>
                  <a:off x="4583" y="2432"/>
                  <a:ext cx="101" cy="38"/>
                </a:xfrm>
                <a:custGeom>
                  <a:avLst/>
                  <a:gdLst>
                    <a:gd name="T0" fmla="*/ 89 w 101"/>
                    <a:gd name="T1" fmla="*/ 0 h 38"/>
                    <a:gd name="T2" fmla="*/ 87 w 101"/>
                    <a:gd name="T3" fmla="*/ 6 h 38"/>
                    <a:gd name="T4" fmla="*/ 91 w 101"/>
                    <a:gd name="T5" fmla="*/ 8 h 38"/>
                    <a:gd name="T6" fmla="*/ 84 w 101"/>
                    <a:gd name="T7" fmla="*/ 9 h 38"/>
                    <a:gd name="T8" fmla="*/ 83 w 101"/>
                    <a:gd name="T9" fmla="*/ 13 h 38"/>
                    <a:gd name="T10" fmla="*/ 76 w 101"/>
                    <a:gd name="T11" fmla="*/ 16 h 38"/>
                    <a:gd name="T12" fmla="*/ 73 w 101"/>
                    <a:gd name="T13" fmla="*/ 19 h 38"/>
                    <a:gd name="T14" fmla="*/ 70 w 101"/>
                    <a:gd name="T15" fmla="*/ 21 h 38"/>
                    <a:gd name="T16" fmla="*/ 67 w 101"/>
                    <a:gd name="T17" fmla="*/ 22 h 38"/>
                    <a:gd name="T18" fmla="*/ 64 w 101"/>
                    <a:gd name="T19" fmla="*/ 24 h 38"/>
                    <a:gd name="T20" fmla="*/ 54 w 101"/>
                    <a:gd name="T21" fmla="*/ 26 h 38"/>
                    <a:gd name="T22" fmla="*/ 46 w 101"/>
                    <a:gd name="T23" fmla="*/ 27 h 38"/>
                    <a:gd name="T24" fmla="*/ 37 w 101"/>
                    <a:gd name="T25" fmla="*/ 26 h 38"/>
                    <a:gd name="T26" fmla="*/ 32 w 101"/>
                    <a:gd name="T27" fmla="*/ 24 h 38"/>
                    <a:gd name="T28" fmla="*/ 27 w 101"/>
                    <a:gd name="T29" fmla="*/ 22 h 38"/>
                    <a:gd name="T30" fmla="*/ 26 w 101"/>
                    <a:gd name="T31" fmla="*/ 21 h 38"/>
                    <a:gd name="T32" fmla="*/ 22 w 101"/>
                    <a:gd name="T33" fmla="*/ 19 h 38"/>
                    <a:gd name="T34" fmla="*/ 14 w 101"/>
                    <a:gd name="T35" fmla="*/ 14 h 38"/>
                    <a:gd name="T36" fmla="*/ 19 w 101"/>
                    <a:gd name="T37" fmla="*/ 17 h 38"/>
                    <a:gd name="T38" fmla="*/ 16 w 101"/>
                    <a:gd name="T39" fmla="*/ 14 h 38"/>
                    <a:gd name="T40" fmla="*/ 14 w 101"/>
                    <a:gd name="T41" fmla="*/ 11 h 38"/>
                    <a:gd name="T42" fmla="*/ 13 w 101"/>
                    <a:gd name="T43" fmla="*/ 8 h 38"/>
                    <a:gd name="T44" fmla="*/ 0 w 101"/>
                    <a:gd name="T45" fmla="*/ 9 h 38"/>
                    <a:gd name="T46" fmla="*/ 2 w 101"/>
                    <a:gd name="T47" fmla="*/ 14 h 38"/>
                    <a:gd name="T48" fmla="*/ 3 w 101"/>
                    <a:gd name="T49" fmla="*/ 16 h 38"/>
                    <a:gd name="T50" fmla="*/ 6 w 101"/>
                    <a:gd name="T51" fmla="*/ 21 h 38"/>
                    <a:gd name="T52" fmla="*/ 11 w 101"/>
                    <a:gd name="T53" fmla="*/ 24 h 38"/>
                    <a:gd name="T54" fmla="*/ 19 w 101"/>
                    <a:gd name="T55" fmla="*/ 29 h 38"/>
                    <a:gd name="T56" fmla="*/ 22 w 101"/>
                    <a:gd name="T57" fmla="*/ 30 h 38"/>
                    <a:gd name="T58" fmla="*/ 26 w 101"/>
                    <a:gd name="T59" fmla="*/ 34 h 38"/>
                    <a:gd name="T60" fmla="*/ 30 w 101"/>
                    <a:gd name="T61" fmla="*/ 34 h 38"/>
                    <a:gd name="T62" fmla="*/ 40 w 101"/>
                    <a:gd name="T63" fmla="*/ 34 h 38"/>
                    <a:gd name="T64" fmla="*/ 59 w 101"/>
                    <a:gd name="T65" fmla="*/ 35 h 38"/>
                    <a:gd name="T66" fmla="*/ 72 w 101"/>
                    <a:gd name="T67" fmla="*/ 34 h 38"/>
                    <a:gd name="T68" fmla="*/ 75 w 101"/>
                    <a:gd name="T69" fmla="*/ 32 h 38"/>
                    <a:gd name="T70" fmla="*/ 76 w 101"/>
                    <a:gd name="T71" fmla="*/ 30 h 38"/>
                    <a:gd name="T72" fmla="*/ 80 w 101"/>
                    <a:gd name="T73" fmla="*/ 29 h 38"/>
                    <a:gd name="T74" fmla="*/ 84 w 101"/>
                    <a:gd name="T75" fmla="*/ 27 h 38"/>
                    <a:gd name="T76" fmla="*/ 94 w 101"/>
                    <a:gd name="T77" fmla="*/ 19 h 38"/>
                    <a:gd name="T78" fmla="*/ 95 w 101"/>
                    <a:gd name="T79" fmla="*/ 16 h 38"/>
                    <a:gd name="T80" fmla="*/ 97 w 101"/>
                    <a:gd name="T81" fmla="*/ 17 h 38"/>
                    <a:gd name="T82" fmla="*/ 99 w 101"/>
                    <a:gd name="T83" fmla="*/ 13 h 38"/>
                    <a:gd name="T84" fmla="*/ 100 w 101"/>
                    <a:gd name="T85" fmla="*/ 8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1"/>
                    <a:gd name="T130" fmla="*/ 0 h 38"/>
                    <a:gd name="T131" fmla="*/ 101 w 101"/>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1" h="38">
                      <a:moveTo>
                        <a:pt x="87" y="1"/>
                      </a:moveTo>
                      <a:lnTo>
                        <a:pt x="87" y="4"/>
                      </a:lnTo>
                      <a:lnTo>
                        <a:pt x="89" y="0"/>
                      </a:lnTo>
                      <a:lnTo>
                        <a:pt x="86" y="3"/>
                      </a:lnTo>
                      <a:lnTo>
                        <a:pt x="86" y="9"/>
                      </a:lnTo>
                      <a:lnTo>
                        <a:pt x="87" y="6"/>
                      </a:lnTo>
                      <a:lnTo>
                        <a:pt x="84" y="9"/>
                      </a:lnTo>
                      <a:lnTo>
                        <a:pt x="84" y="13"/>
                      </a:lnTo>
                      <a:lnTo>
                        <a:pt x="91" y="8"/>
                      </a:lnTo>
                      <a:lnTo>
                        <a:pt x="83" y="8"/>
                      </a:lnTo>
                      <a:lnTo>
                        <a:pt x="83" y="14"/>
                      </a:lnTo>
                      <a:lnTo>
                        <a:pt x="84" y="9"/>
                      </a:lnTo>
                      <a:lnTo>
                        <a:pt x="81" y="13"/>
                      </a:lnTo>
                      <a:lnTo>
                        <a:pt x="81" y="16"/>
                      </a:lnTo>
                      <a:lnTo>
                        <a:pt x="83" y="13"/>
                      </a:lnTo>
                      <a:lnTo>
                        <a:pt x="76" y="17"/>
                      </a:lnTo>
                      <a:lnTo>
                        <a:pt x="81" y="16"/>
                      </a:lnTo>
                      <a:lnTo>
                        <a:pt x="76" y="16"/>
                      </a:lnTo>
                      <a:lnTo>
                        <a:pt x="73" y="21"/>
                      </a:lnTo>
                      <a:lnTo>
                        <a:pt x="76" y="19"/>
                      </a:lnTo>
                      <a:lnTo>
                        <a:pt x="73" y="19"/>
                      </a:lnTo>
                      <a:lnTo>
                        <a:pt x="70" y="22"/>
                      </a:lnTo>
                      <a:lnTo>
                        <a:pt x="75" y="21"/>
                      </a:lnTo>
                      <a:lnTo>
                        <a:pt x="70" y="21"/>
                      </a:lnTo>
                      <a:lnTo>
                        <a:pt x="67" y="24"/>
                      </a:lnTo>
                      <a:lnTo>
                        <a:pt x="72" y="22"/>
                      </a:lnTo>
                      <a:lnTo>
                        <a:pt x="67" y="22"/>
                      </a:lnTo>
                      <a:lnTo>
                        <a:pt x="64" y="26"/>
                      </a:lnTo>
                      <a:lnTo>
                        <a:pt x="68" y="24"/>
                      </a:lnTo>
                      <a:lnTo>
                        <a:pt x="64" y="24"/>
                      </a:lnTo>
                      <a:lnTo>
                        <a:pt x="60" y="27"/>
                      </a:lnTo>
                      <a:lnTo>
                        <a:pt x="65" y="26"/>
                      </a:lnTo>
                      <a:lnTo>
                        <a:pt x="54" y="26"/>
                      </a:lnTo>
                      <a:lnTo>
                        <a:pt x="49" y="27"/>
                      </a:lnTo>
                      <a:lnTo>
                        <a:pt x="53" y="27"/>
                      </a:lnTo>
                      <a:lnTo>
                        <a:pt x="46" y="27"/>
                      </a:lnTo>
                      <a:lnTo>
                        <a:pt x="49" y="29"/>
                      </a:lnTo>
                      <a:lnTo>
                        <a:pt x="46" y="26"/>
                      </a:lnTo>
                      <a:lnTo>
                        <a:pt x="37" y="26"/>
                      </a:lnTo>
                      <a:lnTo>
                        <a:pt x="41" y="27"/>
                      </a:lnTo>
                      <a:lnTo>
                        <a:pt x="38" y="24"/>
                      </a:lnTo>
                      <a:lnTo>
                        <a:pt x="32" y="24"/>
                      </a:lnTo>
                      <a:lnTo>
                        <a:pt x="35" y="24"/>
                      </a:lnTo>
                      <a:lnTo>
                        <a:pt x="30" y="22"/>
                      </a:lnTo>
                      <a:lnTo>
                        <a:pt x="27" y="22"/>
                      </a:lnTo>
                      <a:lnTo>
                        <a:pt x="32" y="24"/>
                      </a:lnTo>
                      <a:lnTo>
                        <a:pt x="29" y="21"/>
                      </a:lnTo>
                      <a:lnTo>
                        <a:pt x="26" y="21"/>
                      </a:lnTo>
                      <a:lnTo>
                        <a:pt x="29" y="22"/>
                      </a:lnTo>
                      <a:lnTo>
                        <a:pt x="26" y="19"/>
                      </a:lnTo>
                      <a:lnTo>
                        <a:pt x="22" y="19"/>
                      </a:lnTo>
                      <a:lnTo>
                        <a:pt x="26" y="21"/>
                      </a:lnTo>
                      <a:lnTo>
                        <a:pt x="19" y="14"/>
                      </a:lnTo>
                      <a:lnTo>
                        <a:pt x="14" y="14"/>
                      </a:lnTo>
                      <a:lnTo>
                        <a:pt x="19" y="16"/>
                      </a:lnTo>
                      <a:lnTo>
                        <a:pt x="18" y="14"/>
                      </a:lnTo>
                      <a:lnTo>
                        <a:pt x="19" y="17"/>
                      </a:lnTo>
                      <a:lnTo>
                        <a:pt x="19" y="14"/>
                      </a:lnTo>
                      <a:lnTo>
                        <a:pt x="14" y="9"/>
                      </a:lnTo>
                      <a:lnTo>
                        <a:pt x="16" y="14"/>
                      </a:lnTo>
                      <a:lnTo>
                        <a:pt x="16" y="9"/>
                      </a:lnTo>
                      <a:lnTo>
                        <a:pt x="13" y="8"/>
                      </a:lnTo>
                      <a:lnTo>
                        <a:pt x="14" y="11"/>
                      </a:lnTo>
                      <a:lnTo>
                        <a:pt x="14" y="6"/>
                      </a:lnTo>
                      <a:lnTo>
                        <a:pt x="11" y="3"/>
                      </a:lnTo>
                      <a:lnTo>
                        <a:pt x="13" y="8"/>
                      </a:lnTo>
                      <a:lnTo>
                        <a:pt x="13" y="1"/>
                      </a:lnTo>
                      <a:lnTo>
                        <a:pt x="0" y="1"/>
                      </a:lnTo>
                      <a:lnTo>
                        <a:pt x="0" y="9"/>
                      </a:lnTo>
                      <a:lnTo>
                        <a:pt x="3" y="13"/>
                      </a:lnTo>
                      <a:lnTo>
                        <a:pt x="2" y="9"/>
                      </a:lnTo>
                      <a:lnTo>
                        <a:pt x="2" y="14"/>
                      </a:lnTo>
                      <a:lnTo>
                        <a:pt x="5" y="16"/>
                      </a:lnTo>
                      <a:lnTo>
                        <a:pt x="3" y="13"/>
                      </a:lnTo>
                      <a:lnTo>
                        <a:pt x="3" y="16"/>
                      </a:lnTo>
                      <a:lnTo>
                        <a:pt x="8" y="21"/>
                      </a:lnTo>
                      <a:lnTo>
                        <a:pt x="6" y="16"/>
                      </a:lnTo>
                      <a:lnTo>
                        <a:pt x="6" y="21"/>
                      </a:lnTo>
                      <a:lnTo>
                        <a:pt x="11" y="26"/>
                      </a:lnTo>
                      <a:lnTo>
                        <a:pt x="16" y="26"/>
                      </a:lnTo>
                      <a:lnTo>
                        <a:pt x="11" y="24"/>
                      </a:lnTo>
                      <a:lnTo>
                        <a:pt x="19" y="30"/>
                      </a:lnTo>
                      <a:lnTo>
                        <a:pt x="24" y="30"/>
                      </a:lnTo>
                      <a:lnTo>
                        <a:pt x="19" y="29"/>
                      </a:lnTo>
                      <a:lnTo>
                        <a:pt x="22" y="32"/>
                      </a:lnTo>
                      <a:lnTo>
                        <a:pt x="26" y="32"/>
                      </a:lnTo>
                      <a:lnTo>
                        <a:pt x="22" y="30"/>
                      </a:lnTo>
                      <a:lnTo>
                        <a:pt x="26" y="34"/>
                      </a:lnTo>
                      <a:lnTo>
                        <a:pt x="29" y="34"/>
                      </a:lnTo>
                      <a:lnTo>
                        <a:pt x="26" y="34"/>
                      </a:lnTo>
                      <a:lnTo>
                        <a:pt x="30" y="34"/>
                      </a:lnTo>
                      <a:lnTo>
                        <a:pt x="35" y="34"/>
                      </a:lnTo>
                      <a:lnTo>
                        <a:pt x="30" y="34"/>
                      </a:lnTo>
                      <a:lnTo>
                        <a:pt x="33" y="35"/>
                      </a:lnTo>
                      <a:lnTo>
                        <a:pt x="45" y="35"/>
                      </a:lnTo>
                      <a:lnTo>
                        <a:pt x="40" y="34"/>
                      </a:lnTo>
                      <a:lnTo>
                        <a:pt x="43" y="37"/>
                      </a:lnTo>
                      <a:lnTo>
                        <a:pt x="54" y="37"/>
                      </a:lnTo>
                      <a:lnTo>
                        <a:pt x="59" y="35"/>
                      </a:lnTo>
                      <a:lnTo>
                        <a:pt x="56" y="35"/>
                      </a:lnTo>
                      <a:lnTo>
                        <a:pt x="68" y="35"/>
                      </a:lnTo>
                      <a:lnTo>
                        <a:pt x="72" y="34"/>
                      </a:lnTo>
                      <a:lnTo>
                        <a:pt x="67" y="34"/>
                      </a:lnTo>
                      <a:lnTo>
                        <a:pt x="72" y="34"/>
                      </a:lnTo>
                      <a:lnTo>
                        <a:pt x="75" y="32"/>
                      </a:lnTo>
                      <a:lnTo>
                        <a:pt x="70" y="34"/>
                      </a:lnTo>
                      <a:lnTo>
                        <a:pt x="75" y="34"/>
                      </a:lnTo>
                      <a:lnTo>
                        <a:pt x="76" y="30"/>
                      </a:lnTo>
                      <a:lnTo>
                        <a:pt x="73" y="32"/>
                      </a:lnTo>
                      <a:lnTo>
                        <a:pt x="76" y="32"/>
                      </a:lnTo>
                      <a:lnTo>
                        <a:pt x="80" y="29"/>
                      </a:lnTo>
                      <a:lnTo>
                        <a:pt x="75" y="30"/>
                      </a:lnTo>
                      <a:lnTo>
                        <a:pt x="80" y="30"/>
                      </a:lnTo>
                      <a:lnTo>
                        <a:pt x="84" y="27"/>
                      </a:lnTo>
                      <a:lnTo>
                        <a:pt x="80" y="29"/>
                      </a:lnTo>
                      <a:lnTo>
                        <a:pt x="84" y="29"/>
                      </a:lnTo>
                      <a:lnTo>
                        <a:pt x="94" y="19"/>
                      </a:lnTo>
                      <a:lnTo>
                        <a:pt x="94" y="16"/>
                      </a:lnTo>
                      <a:lnTo>
                        <a:pt x="92" y="19"/>
                      </a:lnTo>
                      <a:lnTo>
                        <a:pt x="95" y="16"/>
                      </a:lnTo>
                      <a:lnTo>
                        <a:pt x="95" y="13"/>
                      </a:lnTo>
                      <a:lnTo>
                        <a:pt x="89" y="17"/>
                      </a:lnTo>
                      <a:lnTo>
                        <a:pt x="97" y="17"/>
                      </a:lnTo>
                      <a:lnTo>
                        <a:pt x="97" y="11"/>
                      </a:lnTo>
                      <a:lnTo>
                        <a:pt x="95" y="16"/>
                      </a:lnTo>
                      <a:lnTo>
                        <a:pt x="99" y="13"/>
                      </a:lnTo>
                      <a:lnTo>
                        <a:pt x="99" y="6"/>
                      </a:lnTo>
                      <a:lnTo>
                        <a:pt x="97" y="9"/>
                      </a:lnTo>
                      <a:lnTo>
                        <a:pt x="100" y="8"/>
                      </a:lnTo>
                      <a:lnTo>
                        <a:pt x="100" y="1"/>
                      </a:lnTo>
                      <a:lnTo>
                        <a:pt x="87" y="1"/>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04" name="Freeform 787"/>
                <p:cNvSpPr>
                  <a:spLocks noChangeAspect="1"/>
                </p:cNvSpPr>
                <p:nvPr/>
              </p:nvSpPr>
              <p:spPr bwMode="auto">
                <a:xfrm>
                  <a:off x="4675" y="2433"/>
                  <a:ext cx="100" cy="37"/>
                </a:xfrm>
                <a:custGeom>
                  <a:avLst/>
                  <a:gdLst>
                    <a:gd name="T0" fmla="*/ 88 w 100"/>
                    <a:gd name="T1" fmla="*/ 3 h 37"/>
                    <a:gd name="T2" fmla="*/ 91 w 100"/>
                    <a:gd name="T3" fmla="*/ 7 h 37"/>
                    <a:gd name="T4" fmla="*/ 84 w 100"/>
                    <a:gd name="T5" fmla="*/ 10 h 37"/>
                    <a:gd name="T6" fmla="*/ 83 w 100"/>
                    <a:gd name="T7" fmla="*/ 12 h 37"/>
                    <a:gd name="T8" fmla="*/ 76 w 100"/>
                    <a:gd name="T9" fmla="*/ 13 h 37"/>
                    <a:gd name="T10" fmla="*/ 75 w 100"/>
                    <a:gd name="T11" fmla="*/ 18 h 37"/>
                    <a:gd name="T12" fmla="*/ 72 w 100"/>
                    <a:gd name="T13" fmla="*/ 20 h 37"/>
                    <a:gd name="T14" fmla="*/ 70 w 100"/>
                    <a:gd name="T15" fmla="*/ 21 h 37"/>
                    <a:gd name="T16" fmla="*/ 67 w 100"/>
                    <a:gd name="T17" fmla="*/ 23 h 37"/>
                    <a:gd name="T18" fmla="*/ 64 w 100"/>
                    <a:gd name="T19" fmla="*/ 25 h 37"/>
                    <a:gd name="T20" fmla="*/ 59 w 100"/>
                    <a:gd name="T21" fmla="*/ 26 h 37"/>
                    <a:gd name="T22" fmla="*/ 53 w 100"/>
                    <a:gd name="T23" fmla="*/ 28 h 37"/>
                    <a:gd name="T24" fmla="*/ 46 w 100"/>
                    <a:gd name="T25" fmla="*/ 28 h 37"/>
                    <a:gd name="T26" fmla="*/ 40 w 100"/>
                    <a:gd name="T27" fmla="*/ 26 h 37"/>
                    <a:gd name="T28" fmla="*/ 35 w 100"/>
                    <a:gd name="T29" fmla="*/ 25 h 37"/>
                    <a:gd name="T30" fmla="*/ 32 w 100"/>
                    <a:gd name="T31" fmla="*/ 23 h 37"/>
                    <a:gd name="T32" fmla="*/ 29 w 100"/>
                    <a:gd name="T33" fmla="*/ 21 h 37"/>
                    <a:gd name="T34" fmla="*/ 26 w 100"/>
                    <a:gd name="T35" fmla="*/ 20 h 37"/>
                    <a:gd name="T36" fmla="*/ 22 w 100"/>
                    <a:gd name="T37" fmla="*/ 18 h 37"/>
                    <a:gd name="T38" fmla="*/ 21 w 100"/>
                    <a:gd name="T39" fmla="*/ 13 h 37"/>
                    <a:gd name="T40" fmla="*/ 15 w 100"/>
                    <a:gd name="T41" fmla="*/ 12 h 37"/>
                    <a:gd name="T42" fmla="*/ 15 w 100"/>
                    <a:gd name="T43" fmla="*/ 10 h 37"/>
                    <a:gd name="T44" fmla="*/ 8 w 100"/>
                    <a:gd name="T45" fmla="*/ 7 h 37"/>
                    <a:gd name="T46" fmla="*/ 11 w 100"/>
                    <a:gd name="T47" fmla="*/ 3 h 37"/>
                    <a:gd name="T48" fmla="*/ 0 w 100"/>
                    <a:gd name="T49" fmla="*/ 0 h 37"/>
                    <a:gd name="T50" fmla="*/ 2 w 100"/>
                    <a:gd name="T51" fmla="*/ 10 h 37"/>
                    <a:gd name="T52" fmla="*/ 3 w 100"/>
                    <a:gd name="T53" fmla="*/ 12 h 37"/>
                    <a:gd name="T54" fmla="*/ 5 w 100"/>
                    <a:gd name="T55" fmla="*/ 15 h 37"/>
                    <a:gd name="T56" fmla="*/ 15 w 100"/>
                    <a:gd name="T57" fmla="*/ 25 h 37"/>
                    <a:gd name="T58" fmla="*/ 15 w 100"/>
                    <a:gd name="T59" fmla="*/ 28 h 37"/>
                    <a:gd name="T60" fmla="*/ 18 w 100"/>
                    <a:gd name="T61" fmla="*/ 29 h 37"/>
                    <a:gd name="T62" fmla="*/ 21 w 100"/>
                    <a:gd name="T63" fmla="*/ 31 h 37"/>
                    <a:gd name="T64" fmla="*/ 24 w 100"/>
                    <a:gd name="T65" fmla="*/ 33 h 37"/>
                    <a:gd name="T66" fmla="*/ 27 w 100"/>
                    <a:gd name="T67" fmla="*/ 33 h 37"/>
                    <a:gd name="T68" fmla="*/ 32 w 100"/>
                    <a:gd name="T69" fmla="*/ 34 h 37"/>
                    <a:gd name="T70" fmla="*/ 38 w 100"/>
                    <a:gd name="T71" fmla="*/ 36 h 37"/>
                    <a:gd name="T72" fmla="*/ 59 w 100"/>
                    <a:gd name="T73" fmla="*/ 34 h 37"/>
                    <a:gd name="T74" fmla="*/ 65 w 100"/>
                    <a:gd name="T75" fmla="*/ 33 h 37"/>
                    <a:gd name="T76" fmla="*/ 70 w 100"/>
                    <a:gd name="T77" fmla="*/ 33 h 37"/>
                    <a:gd name="T78" fmla="*/ 72 w 100"/>
                    <a:gd name="T79" fmla="*/ 31 h 37"/>
                    <a:gd name="T80" fmla="*/ 75 w 100"/>
                    <a:gd name="T81" fmla="*/ 29 h 37"/>
                    <a:gd name="T82" fmla="*/ 78 w 100"/>
                    <a:gd name="T83" fmla="*/ 28 h 37"/>
                    <a:gd name="T84" fmla="*/ 89 w 100"/>
                    <a:gd name="T85" fmla="*/ 18 h 37"/>
                    <a:gd name="T86" fmla="*/ 94 w 100"/>
                    <a:gd name="T87" fmla="*/ 18 h 37"/>
                    <a:gd name="T88" fmla="*/ 96 w 100"/>
                    <a:gd name="T89" fmla="*/ 15 h 37"/>
                    <a:gd name="T90" fmla="*/ 97 w 100"/>
                    <a:gd name="T91" fmla="*/ 16 h 37"/>
                    <a:gd name="T92" fmla="*/ 99 w 100"/>
                    <a:gd name="T93" fmla="*/ 10 h 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0"/>
                    <a:gd name="T142" fmla="*/ 0 h 37"/>
                    <a:gd name="T143" fmla="*/ 100 w 100"/>
                    <a:gd name="T144" fmla="*/ 37 h 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0" h="37">
                      <a:moveTo>
                        <a:pt x="86" y="0"/>
                      </a:moveTo>
                      <a:lnTo>
                        <a:pt x="86" y="8"/>
                      </a:lnTo>
                      <a:lnTo>
                        <a:pt x="88" y="3"/>
                      </a:lnTo>
                      <a:lnTo>
                        <a:pt x="84" y="7"/>
                      </a:lnTo>
                      <a:lnTo>
                        <a:pt x="84" y="12"/>
                      </a:lnTo>
                      <a:lnTo>
                        <a:pt x="91" y="7"/>
                      </a:lnTo>
                      <a:lnTo>
                        <a:pt x="83" y="7"/>
                      </a:lnTo>
                      <a:lnTo>
                        <a:pt x="83" y="13"/>
                      </a:lnTo>
                      <a:lnTo>
                        <a:pt x="84" y="10"/>
                      </a:lnTo>
                      <a:lnTo>
                        <a:pt x="81" y="12"/>
                      </a:lnTo>
                      <a:lnTo>
                        <a:pt x="81" y="15"/>
                      </a:lnTo>
                      <a:lnTo>
                        <a:pt x="83" y="12"/>
                      </a:lnTo>
                      <a:lnTo>
                        <a:pt x="80" y="15"/>
                      </a:lnTo>
                      <a:lnTo>
                        <a:pt x="84" y="13"/>
                      </a:lnTo>
                      <a:lnTo>
                        <a:pt x="76" y="13"/>
                      </a:lnTo>
                      <a:lnTo>
                        <a:pt x="76" y="20"/>
                      </a:lnTo>
                      <a:lnTo>
                        <a:pt x="78" y="15"/>
                      </a:lnTo>
                      <a:lnTo>
                        <a:pt x="75" y="18"/>
                      </a:lnTo>
                      <a:lnTo>
                        <a:pt x="80" y="16"/>
                      </a:lnTo>
                      <a:lnTo>
                        <a:pt x="75" y="16"/>
                      </a:lnTo>
                      <a:lnTo>
                        <a:pt x="72" y="20"/>
                      </a:lnTo>
                      <a:lnTo>
                        <a:pt x="76" y="18"/>
                      </a:lnTo>
                      <a:lnTo>
                        <a:pt x="72" y="18"/>
                      </a:lnTo>
                      <a:lnTo>
                        <a:pt x="70" y="21"/>
                      </a:lnTo>
                      <a:lnTo>
                        <a:pt x="73" y="20"/>
                      </a:lnTo>
                      <a:lnTo>
                        <a:pt x="70" y="20"/>
                      </a:lnTo>
                      <a:lnTo>
                        <a:pt x="67" y="23"/>
                      </a:lnTo>
                      <a:lnTo>
                        <a:pt x="72" y="21"/>
                      </a:lnTo>
                      <a:lnTo>
                        <a:pt x="67" y="21"/>
                      </a:lnTo>
                      <a:lnTo>
                        <a:pt x="64" y="25"/>
                      </a:lnTo>
                      <a:lnTo>
                        <a:pt x="69" y="23"/>
                      </a:lnTo>
                      <a:lnTo>
                        <a:pt x="62" y="23"/>
                      </a:lnTo>
                      <a:lnTo>
                        <a:pt x="59" y="26"/>
                      </a:lnTo>
                      <a:lnTo>
                        <a:pt x="64" y="25"/>
                      </a:lnTo>
                      <a:lnTo>
                        <a:pt x="56" y="25"/>
                      </a:lnTo>
                      <a:lnTo>
                        <a:pt x="53" y="28"/>
                      </a:lnTo>
                      <a:lnTo>
                        <a:pt x="57" y="26"/>
                      </a:lnTo>
                      <a:lnTo>
                        <a:pt x="42" y="26"/>
                      </a:lnTo>
                      <a:lnTo>
                        <a:pt x="46" y="28"/>
                      </a:lnTo>
                      <a:lnTo>
                        <a:pt x="43" y="25"/>
                      </a:lnTo>
                      <a:lnTo>
                        <a:pt x="35" y="25"/>
                      </a:lnTo>
                      <a:lnTo>
                        <a:pt x="40" y="26"/>
                      </a:lnTo>
                      <a:lnTo>
                        <a:pt x="37" y="23"/>
                      </a:lnTo>
                      <a:lnTo>
                        <a:pt x="30" y="23"/>
                      </a:lnTo>
                      <a:lnTo>
                        <a:pt x="35" y="25"/>
                      </a:lnTo>
                      <a:lnTo>
                        <a:pt x="32" y="21"/>
                      </a:lnTo>
                      <a:lnTo>
                        <a:pt x="27" y="21"/>
                      </a:lnTo>
                      <a:lnTo>
                        <a:pt x="32" y="23"/>
                      </a:lnTo>
                      <a:lnTo>
                        <a:pt x="29" y="20"/>
                      </a:lnTo>
                      <a:lnTo>
                        <a:pt x="24" y="20"/>
                      </a:lnTo>
                      <a:lnTo>
                        <a:pt x="29" y="21"/>
                      </a:lnTo>
                      <a:lnTo>
                        <a:pt x="26" y="18"/>
                      </a:lnTo>
                      <a:lnTo>
                        <a:pt x="21" y="18"/>
                      </a:lnTo>
                      <a:lnTo>
                        <a:pt x="26" y="20"/>
                      </a:lnTo>
                      <a:lnTo>
                        <a:pt x="22" y="16"/>
                      </a:lnTo>
                      <a:lnTo>
                        <a:pt x="18" y="16"/>
                      </a:lnTo>
                      <a:lnTo>
                        <a:pt x="22" y="18"/>
                      </a:lnTo>
                      <a:lnTo>
                        <a:pt x="19" y="15"/>
                      </a:lnTo>
                      <a:lnTo>
                        <a:pt x="21" y="20"/>
                      </a:lnTo>
                      <a:lnTo>
                        <a:pt x="21" y="13"/>
                      </a:lnTo>
                      <a:lnTo>
                        <a:pt x="15" y="13"/>
                      </a:lnTo>
                      <a:lnTo>
                        <a:pt x="18" y="15"/>
                      </a:lnTo>
                      <a:lnTo>
                        <a:pt x="15" y="12"/>
                      </a:lnTo>
                      <a:lnTo>
                        <a:pt x="16" y="15"/>
                      </a:lnTo>
                      <a:lnTo>
                        <a:pt x="16" y="12"/>
                      </a:lnTo>
                      <a:lnTo>
                        <a:pt x="15" y="10"/>
                      </a:lnTo>
                      <a:lnTo>
                        <a:pt x="15" y="13"/>
                      </a:lnTo>
                      <a:lnTo>
                        <a:pt x="15" y="7"/>
                      </a:lnTo>
                      <a:lnTo>
                        <a:pt x="8" y="7"/>
                      </a:lnTo>
                      <a:lnTo>
                        <a:pt x="15" y="12"/>
                      </a:lnTo>
                      <a:lnTo>
                        <a:pt x="15" y="7"/>
                      </a:lnTo>
                      <a:lnTo>
                        <a:pt x="11" y="3"/>
                      </a:lnTo>
                      <a:lnTo>
                        <a:pt x="13" y="8"/>
                      </a:lnTo>
                      <a:lnTo>
                        <a:pt x="13" y="0"/>
                      </a:lnTo>
                      <a:lnTo>
                        <a:pt x="0" y="0"/>
                      </a:lnTo>
                      <a:lnTo>
                        <a:pt x="0" y="10"/>
                      </a:lnTo>
                      <a:lnTo>
                        <a:pt x="3" y="13"/>
                      </a:lnTo>
                      <a:lnTo>
                        <a:pt x="2" y="10"/>
                      </a:lnTo>
                      <a:lnTo>
                        <a:pt x="2" y="16"/>
                      </a:lnTo>
                      <a:lnTo>
                        <a:pt x="10" y="16"/>
                      </a:lnTo>
                      <a:lnTo>
                        <a:pt x="3" y="12"/>
                      </a:lnTo>
                      <a:lnTo>
                        <a:pt x="3" y="15"/>
                      </a:lnTo>
                      <a:lnTo>
                        <a:pt x="7" y="18"/>
                      </a:lnTo>
                      <a:lnTo>
                        <a:pt x="5" y="15"/>
                      </a:lnTo>
                      <a:lnTo>
                        <a:pt x="5" y="18"/>
                      </a:lnTo>
                      <a:lnTo>
                        <a:pt x="11" y="25"/>
                      </a:lnTo>
                      <a:lnTo>
                        <a:pt x="15" y="25"/>
                      </a:lnTo>
                      <a:lnTo>
                        <a:pt x="10" y="18"/>
                      </a:lnTo>
                      <a:lnTo>
                        <a:pt x="10" y="23"/>
                      </a:lnTo>
                      <a:lnTo>
                        <a:pt x="15" y="28"/>
                      </a:lnTo>
                      <a:lnTo>
                        <a:pt x="19" y="28"/>
                      </a:lnTo>
                      <a:lnTo>
                        <a:pt x="15" y="28"/>
                      </a:lnTo>
                      <a:lnTo>
                        <a:pt x="18" y="29"/>
                      </a:lnTo>
                      <a:lnTo>
                        <a:pt x="22" y="29"/>
                      </a:lnTo>
                      <a:lnTo>
                        <a:pt x="18" y="28"/>
                      </a:lnTo>
                      <a:lnTo>
                        <a:pt x="21" y="31"/>
                      </a:lnTo>
                      <a:lnTo>
                        <a:pt x="26" y="31"/>
                      </a:lnTo>
                      <a:lnTo>
                        <a:pt x="21" y="29"/>
                      </a:lnTo>
                      <a:lnTo>
                        <a:pt x="24" y="33"/>
                      </a:lnTo>
                      <a:lnTo>
                        <a:pt x="29" y="33"/>
                      </a:lnTo>
                      <a:lnTo>
                        <a:pt x="24" y="31"/>
                      </a:lnTo>
                      <a:lnTo>
                        <a:pt x="27" y="33"/>
                      </a:lnTo>
                      <a:lnTo>
                        <a:pt x="34" y="33"/>
                      </a:lnTo>
                      <a:lnTo>
                        <a:pt x="29" y="33"/>
                      </a:lnTo>
                      <a:lnTo>
                        <a:pt x="32" y="34"/>
                      </a:lnTo>
                      <a:lnTo>
                        <a:pt x="40" y="34"/>
                      </a:lnTo>
                      <a:lnTo>
                        <a:pt x="35" y="33"/>
                      </a:lnTo>
                      <a:lnTo>
                        <a:pt x="38" y="36"/>
                      </a:lnTo>
                      <a:lnTo>
                        <a:pt x="61" y="36"/>
                      </a:lnTo>
                      <a:lnTo>
                        <a:pt x="64" y="33"/>
                      </a:lnTo>
                      <a:lnTo>
                        <a:pt x="59" y="34"/>
                      </a:lnTo>
                      <a:lnTo>
                        <a:pt x="67" y="34"/>
                      </a:lnTo>
                      <a:lnTo>
                        <a:pt x="70" y="33"/>
                      </a:lnTo>
                      <a:lnTo>
                        <a:pt x="65" y="33"/>
                      </a:lnTo>
                      <a:lnTo>
                        <a:pt x="72" y="33"/>
                      </a:lnTo>
                      <a:lnTo>
                        <a:pt x="73" y="31"/>
                      </a:lnTo>
                      <a:lnTo>
                        <a:pt x="70" y="33"/>
                      </a:lnTo>
                      <a:lnTo>
                        <a:pt x="73" y="33"/>
                      </a:lnTo>
                      <a:lnTo>
                        <a:pt x="76" y="29"/>
                      </a:lnTo>
                      <a:lnTo>
                        <a:pt x="72" y="31"/>
                      </a:lnTo>
                      <a:lnTo>
                        <a:pt x="76" y="31"/>
                      </a:lnTo>
                      <a:lnTo>
                        <a:pt x="80" y="28"/>
                      </a:lnTo>
                      <a:lnTo>
                        <a:pt x="75" y="29"/>
                      </a:lnTo>
                      <a:lnTo>
                        <a:pt x="80" y="29"/>
                      </a:lnTo>
                      <a:lnTo>
                        <a:pt x="83" y="28"/>
                      </a:lnTo>
                      <a:lnTo>
                        <a:pt x="78" y="28"/>
                      </a:lnTo>
                      <a:lnTo>
                        <a:pt x="83" y="28"/>
                      </a:lnTo>
                      <a:lnTo>
                        <a:pt x="89" y="23"/>
                      </a:lnTo>
                      <a:lnTo>
                        <a:pt x="89" y="18"/>
                      </a:lnTo>
                      <a:lnTo>
                        <a:pt x="83" y="25"/>
                      </a:lnTo>
                      <a:lnTo>
                        <a:pt x="88" y="25"/>
                      </a:lnTo>
                      <a:lnTo>
                        <a:pt x="94" y="18"/>
                      </a:lnTo>
                      <a:lnTo>
                        <a:pt x="94" y="15"/>
                      </a:lnTo>
                      <a:lnTo>
                        <a:pt x="92" y="18"/>
                      </a:lnTo>
                      <a:lnTo>
                        <a:pt x="96" y="15"/>
                      </a:lnTo>
                      <a:lnTo>
                        <a:pt x="96" y="12"/>
                      </a:lnTo>
                      <a:lnTo>
                        <a:pt x="89" y="16"/>
                      </a:lnTo>
                      <a:lnTo>
                        <a:pt x="97" y="16"/>
                      </a:lnTo>
                      <a:lnTo>
                        <a:pt x="97" y="10"/>
                      </a:lnTo>
                      <a:lnTo>
                        <a:pt x="96" y="13"/>
                      </a:lnTo>
                      <a:lnTo>
                        <a:pt x="99" y="10"/>
                      </a:lnTo>
                      <a:lnTo>
                        <a:pt x="99" y="0"/>
                      </a:lnTo>
                      <a:lnTo>
                        <a:pt x="86"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05" name="Freeform 788"/>
                <p:cNvSpPr>
                  <a:spLocks noChangeAspect="1"/>
                </p:cNvSpPr>
                <p:nvPr/>
              </p:nvSpPr>
              <p:spPr bwMode="auto">
                <a:xfrm>
                  <a:off x="4766" y="2432"/>
                  <a:ext cx="99" cy="38"/>
                </a:xfrm>
                <a:custGeom>
                  <a:avLst/>
                  <a:gdLst>
                    <a:gd name="T0" fmla="*/ 89 w 99"/>
                    <a:gd name="T1" fmla="*/ 3 h 38"/>
                    <a:gd name="T2" fmla="*/ 87 w 99"/>
                    <a:gd name="T3" fmla="*/ 8 h 38"/>
                    <a:gd name="T4" fmla="*/ 86 w 99"/>
                    <a:gd name="T5" fmla="*/ 9 h 38"/>
                    <a:gd name="T6" fmla="*/ 82 w 99"/>
                    <a:gd name="T7" fmla="*/ 14 h 38"/>
                    <a:gd name="T8" fmla="*/ 81 w 99"/>
                    <a:gd name="T9" fmla="*/ 14 h 38"/>
                    <a:gd name="T10" fmla="*/ 81 w 99"/>
                    <a:gd name="T11" fmla="*/ 17 h 38"/>
                    <a:gd name="T12" fmla="*/ 78 w 99"/>
                    <a:gd name="T13" fmla="*/ 19 h 38"/>
                    <a:gd name="T14" fmla="*/ 73 w 99"/>
                    <a:gd name="T15" fmla="*/ 22 h 38"/>
                    <a:gd name="T16" fmla="*/ 66 w 99"/>
                    <a:gd name="T17" fmla="*/ 24 h 38"/>
                    <a:gd name="T18" fmla="*/ 63 w 99"/>
                    <a:gd name="T19" fmla="*/ 26 h 38"/>
                    <a:gd name="T20" fmla="*/ 57 w 99"/>
                    <a:gd name="T21" fmla="*/ 27 h 38"/>
                    <a:gd name="T22" fmla="*/ 43 w 99"/>
                    <a:gd name="T23" fmla="*/ 26 h 38"/>
                    <a:gd name="T24" fmla="*/ 36 w 99"/>
                    <a:gd name="T25" fmla="*/ 24 h 38"/>
                    <a:gd name="T26" fmla="*/ 33 w 99"/>
                    <a:gd name="T27" fmla="*/ 22 h 38"/>
                    <a:gd name="T28" fmla="*/ 30 w 99"/>
                    <a:gd name="T29" fmla="*/ 21 h 38"/>
                    <a:gd name="T30" fmla="*/ 27 w 99"/>
                    <a:gd name="T31" fmla="*/ 19 h 38"/>
                    <a:gd name="T32" fmla="*/ 24 w 99"/>
                    <a:gd name="T33" fmla="*/ 17 h 38"/>
                    <a:gd name="T34" fmla="*/ 17 w 99"/>
                    <a:gd name="T35" fmla="*/ 14 h 38"/>
                    <a:gd name="T36" fmla="*/ 19 w 99"/>
                    <a:gd name="T37" fmla="*/ 16 h 38"/>
                    <a:gd name="T38" fmla="*/ 17 w 99"/>
                    <a:gd name="T39" fmla="*/ 13 h 38"/>
                    <a:gd name="T40" fmla="*/ 16 w 99"/>
                    <a:gd name="T41" fmla="*/ 8 h 38"/>
                    <a:gd name="T42" fmla="*/ 14 w 99"/>
                    <a:gd name="T43" fmla="*/ 9 h 38"/>
                    <a:gd name="T44" fmla="*/ 12 w 99"/>
                    <a:gd name="T45" fmla="*/ 3 h 38"/>
                    <a:gd name="T46" fmla="*/ 11 w 99"/>
                    <a:gd name="T47" fmla="*/ 1 h 38"/>
                    <a:gd name="T48" fmla="*/ 3 w 99"/>
                    <a:gd name="T49" fmla="*/ 9 h 38"/>
                    <a:gd name="T50" fmla="*/ 3 w 99"/>
                    <a:gd name="T51" fmla="*/ 16 h 38"/>
                    <a:gd name="T52" fmla="*/ 9 w 99"/>
                    <a:gd name="T53" fmla="*/ 17 h 38"/>
                    <a:gd name="T54" fmla="*/ 6 w 99"/>
                    <a:gd name="T55" fmla="*/ 19 h 38"/>
                    <a:gd name="T56" fmla="*/ 8 w 99"/>
                    <a:gd name="T57" fmla="*/ 22 h 38"/>
                    <a:gd name="T58" fmla="*/ 14 w 99"/>
                    <a:gd name="T59" fmla="*/ 26 h 38"/>
                    <a:gd name="T60" fmla="*/ 20 w 99"/>
                    <a:gd name="T61" fmla="*/ 29 h 38"/>
                    <a:gd name="T62" fmla="*/ 24 w 99"/>
                    <a:gd name="T63" fmla="*/ 30 h 38"/>
                    <a:gd name="T64" fmla="*/ 27 w 99"/>
                    <a:gd name="T65" fmla="*/ 32 h 38"/>
                    <a:gd name="T66" fmla="*/ 30 w 99"/>
                    <a:gd name="T67" fmla="*/ 34 h 38"/>
                    <a:gd name="T68" fmla="*/ 33 w 99"/>
                    <a:gd name="T69" fmla="*/ 34 h 38"/>
                    <a:gd name="T70" fmla="*/ 41 w 99"/>
                    <a:gd name="T71" fmla="*/ 35 h 38"/>
                    <a:gd name="T72" fmla="*/ 60 w 99"/>
                    <a:gd name="T73" fmla="*/ 37 h 38"/>
                    <a:gd name="T74" fmla="*/ 66 w 99"/>
                    <a:gd name="T75" fmla="*/ 35 h 38"/>
                    <a:gd name="T76" fmla="*/ 68 w 99"/>
                    <a:gd name="T77" fmla="*/ 34 h 38"/>
                    <a:gd name="T78" fmla="*/ 76 w 99"/>
                    <a:gd name="T79" fmla="*/ 34 h 38"/>
                    <a:gd name="T80" fmla="*/ 81 w 99"/>
                    <a:gd name="T81" fmla="*/ 30 h 38"/>
                    <a:gd name="T82" fmla="*/ 87 w 99"/>
                    <a:gd name="T83" fmla="*/ 29 h 38"/>
                    <a:gd name="T84" fmla="*/ 89 w 99"/>
                    <a:gd name="T85" fmla="*/ 24 h 38"/>
                    <a:gd name="T86" fmla="*/ 93 w 99"/>
                    <a:gd name="T87" fmla="*/ 21 h 38"/>
                    <a:gd name="T88" fmla="*/ 97 w 99"/>
                    <a:gd name="T89" fmla="*/ 16 h 38"/>
                    <a:gd name="T90" fmla="*/ 98 w 99"/>
                    <a:gd name="T91" fmla="*/ 14 h 38"/>
                    <a:gd name="T92" fmla="*/ 98 w 99"/>
                    <a:gd name="T93" fmla="*/ 9 h 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
                    <a:gd name="T142" fmla="*/ 0 h 38"/>
                    <a:gd name="T143" fmla="*/ 99 w 99"/>
                    <a:gd name="T144" fmla="*/ 38 h 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 h="38">
                      <a:moveTo>
                        <a:pt x="87" y="1"/>
                      </a:moveTo>
                      <a:lnTo>
                        <a:pt x="87" y="8"/>
                      </a:lnTo>
                      <a:lnTo>
                        <a:pt x="89" y="3"/>
                      </a:lnTo>
                      <a:lnTo>
                        <a:pt x="86" y="6"/>
                      </a:lnTo>
                      <a:lnTo>
                        <a:pt x="86" y="11"/>
                      </a:lnTo>
                      <a:lnTo>
                        <a:pt x="87" y="8"/>
                      </a:lnTo>
                      <a:lnTo>
                        <a:pt x="84" y="9"/>
                      </a:lnTo>
                      <a:lnTo>
                        <a:pt x="84" y="14"/>
                      </a:lnTo>
                      <a:lnTo>
                        <a:pt x="86" y="9"/>
                      </a:lnTo>
                      <a:lnTo>
                        <a:pt x="81" y="14"/>
                      </a:lnTo>
                      <a:lnTo>
                        <a:pt x="81" y="17"/>
                      </a:lnTo>
                      <a:lnTo>
                        <a:pt x="82" y="14"/>
                      </a:lnTo>
                      <a:lnTo>
                        <a:pt x="81" y="16"/>
                      </a:lnTo>
                      <a:lnTo>
                        <a:pt x="86" y="14"/>
                      </a:lnTo>
                      <a:lnTo>
                        <a:pt x="81" y="14"/>
                      </a:lnTo>
                      <a:lnTo>
                        <a:pt x="74" y="19"/>
                      </a:lnTo>
                      <a:lnTo>
                        <a:pt x="74" y="24"/>
                      </a:lnTo>
                      <a:lnTo>
                        <a:pt x="81" y="17"/>
                      </a:lnTo>
                      <a:lnTo>
                        <a:pt x="76" y="17"/>
                      </a:lnTo>
                      <a:lnTo>
                        <a:pt x="73" y="21"/>
                      </a:lnTo>
                      <a:lnTo>
                        <a:pt x="78" y="19"/>
                      </a:lnTo>
                      <a:lnTo>
                        <a:pt x="73" y="19"/>
                      </a:lnTo>
                      <a:lnTo>
                        <a:pt x="68" y="24"/>
                      </a:lnTo>
                      <a:lnTo>
                        <a:pt x="73" y="22"/>
                      </a:lnTo>
                      <a:lnTo>
                        <a:pt x="68" y="22"/>
                      </a:lnTo>
                      <a:lnTo>
                        <a:pt x="63" y="24"/>
                      </a:lnTo>
                      <a:lnTo>
                        <a:pt x="66" y="24"/>
                      </a:lnTo>
                      <a:lnTo>
                        <a:pt x="62" y="24"/>
                      </a:lnTo>
                      <a:lnTo>
                        <a:pt x="60" y="27"/>
                      </a:lnTo>
                      <a:lnTo>
                        <a:pt x="63" y="26"/>
                      </a:lnTo>
                      <a:lnTo>
                        <a:pt x="55" y="26"/>
                      </a:lnTo>
                      <a:lnTo>
                        <a:pt x="52" y="29"/>
                      </a:lnTo>
                      <a:lnTo>
                        <a:pt x="57" y="27"/>
                      </a:lnTo>
                      <a:lnTo>
                        <a:pt x="41" y="27"/>
                      </a:lnTo>
                      <a:lnTo>
                        <a:pt x="46" y="29"/>
                      </a:lnTo>
                      <a:lnTo>
                        <a:pt x="43" y="26"/>
                      </a:lnTo>
                      <a:lnTo>
                        <a:pt x="35" y="26"/>
                      </a:lnTo>
                      <a:lnTo>
                        <a:pt x="39" y="27"/>
                      </a:lnTo>
                      <a:lnTo>
                        <a:pt x="36" y="24"/>
                      </a:lnTo>
                      <a:lnTo>
                        <a:pt x="32" y="24"/>
                      </a:lnTo>
                      <a:lnTo>
                        <a:pt x="36" y="26"/>
                      </a:lnTo>
                      <a:lnTo>
                        <a:pt x="33" y="22"/>
                      </a:lnTo>
                      <a:lnTo>
                        <a:pt x="28" y="22"/>
                      </a:lnTo>
                      <a:lnTo>
                        <a:pt x="33" y="24"/>
                      </a:lnTo>
                      <a:lnTo>
                        <a:pt x="30" y="21"/>
                      </a:lnTo>
                      <a:lnTo>
                        <a:pt x="25" y="21"/>
                      </a:lnTo>
                      <a:lnTo>
                        <a:pt x="30" y="22"/>
                      </a:lnTo>
                      <a:lnTo>
                        <a:pt x="27" y="19"/>
                      </a:lnTo>
                      <a:lnTo>
                        <a:pt x="22" y="19"/>
                      </a:lnTo>
                      <a:lnTo>
                        <a:pt x="27" y="21"/>
                      </a:lnTo>
                      <a:lnTo>
                        <a:pt x="24" y="17"/>
                      </a:lnTo>
                      <a:lnTo>
                        <a:pt x="19" y="17"/>
                      </a:lnTo>
                      <a:lnTo>
                        <a:pt x="24" y="19"/>
                      </a:lnTo>
                      <a:lnTo>
                        <a:pt x="17" y="14"/>
                      </a:lnTo>
                      <a:lnTo>
                        <a:pt x="12" y="14"/>
                      </a:lnTo>
                      <a:lnTo>
                        <a:pt x="19" y="19"/>
                      </a:lnTo>
                      <a:lnTo>
                        <a:pt x="19" y="16"/>
                      </a:lnTo>
                      <a:lnTo>
                        <a:pt x="16" y="13"/>
                      </a:lnTo>
                      <a:lnTo>
                        <a:pt x="17" y="16"/>
                      </a:lnTo>
                      <a:lnTo>
                        <a:pt x="17" y="13"/>
                      </a:lnTo>
                      <a:lnTo>
                        <a:pt x="14" y="9"/>
                      </a:lnTo>
                      <a:lnTo>
                        <a:pt x="16" y="14"/>
                      </a:lnTo>
                      <a:lnTo>
                        <a:pt x="16" y="8"/>
                      </a:lnTo>
                      <a:lnTo>
                        <a:pt x="8" y="8"/>
                      </a:lnTo>
                      <a:lnTo>
                        <a:pt x="14" y="13"/>
                      </a:lnTo>
                      <a:lnTo>
                        <a:pt x="14" y="9"/>
                      </a:lnTo>
                      <a:lnTo>
                        <a:pt x="11" y="6"/>
                      </a:lnTo>
                      <a:lnTo>
                        <a:pt x="12" y="9"/>
                      </a:lnTo>
                      <a:lnTo>
                        <a:pt x="12" y="3"/>
                      </a:lnTo>
                      <a:lnTo>
                        <a:pt x="9" y="0"/>
                      </a:lnTo>
                      <a:lnTo>
                        <a:pt x="11" y="4"/>
                      </a:lnTo>
                      <a:lnTo>
                        <a:pt x="11" y="1"/>
                      </a:lnTo>
                      <a:lnTo>
                        <a:pt x="0" y="1"/>
                      </a:lnTo>
                      <a:lnTo>
                        <a:pt x="0" y="8"/>
                      </a:lnTo>
                      <a:lnTo>
                        <a:pt x="3" y="9"/>
                      </a:lnTo>
                      <a:lnTo>
                        <a:pt x="1" y="6"/>
                      </a:lnTo>
                      <a:lnTo>
                        <a:pt x="1" y="13"/>
                      </a:lnTo>
                      <a:lnTo>
                        <a:pt x="3" y="16"/>
                      </a:lnTo>
                      <a:lnTo>
                        <a:pt x="3" y="11"/>
                      </a:lnTo>
                      <a:lnTo>
                        <a:pt x="3" y="17"/>
                      </a:lnTo>
                      <a:lnTo>
                        <a:pt x="9" y="17"/>
                      </a:lnTo>
                      <a:lnTo>
                        <a:pt x="3" y="13"/>
                      </a:lnTo>
                      <a:lnTo>
                        <a:pt x="3" y="16"/>
                      </a:lnTo>
                      <a:lnTo>
                        <a:pt x="6" y="19"/>
                      </a:lnTo>
                      <a:lnTo>
                        <a:pt x="5" y="16"/>
                      </a:lnTo>
                      <a:lnTo>
                        <a:pt x="5" y="19"/>
                      </a:lnTo>
                      <a:lnTo>
                        <a:pt x="8" y="22"/>
                      </a:lnTo>
                      <a:lnTo>
                        <a:pt x="6" y="17"/>
                      </a:lnTo>
                      <a:lnTo>
                        <a:pt x="6" y="26"/>
                      </a:lnTo>
                      <a:lnTo>
                        <a:pt x="14" y="26"/>
                      </a:lnTo>
                      <a:lnTo>
                        <a:pt x="9" y="24"/>
                      </a:lnTo>
                      <a:lnTo>
                        <a:pt x="16" y="29"/>
                      </a:lnTo>
                      <a:lnTo>
                        <a:pt x="20" y="29"/>
                      </a:lnTo>
                      <a:lnTo>
                        <a:pt x="16" y="29"/>
                      </a:lnTo>
                      <a:lnTo>
                        <a:pt x="19" y="30"/>
                      </a:lnTo>
                      <a:lnTo>
                        <a:pt x="24" y="30"/>
                      </a:lnTo>
                      <a:lnTo>
                        <a:pt x="19" y="29"/>
                      </a:lnTo>
                      <a:lnTo>
                        <a:pt x="22" y="32"/>
                      </a:lnTo>
                      <a:lnTo>
                        <a:pt x="27" y="32"/>
                      </a:lnTo>
                      <a:lnTo>
                        <a:pt x="22" y="30"/>
                      </a:lnTo>
                      <a:lnTo>
                        <a:pt x="25" y="34"/>
                      </a:lnTo>
                      <a:lnTo>
                        <a:pt x="30" y="34"/>
                      </a:lnTo>
                      <a:lnTo>
                        <a:pt x="25" y="32"/>
                      </a:lnTo>
                      <a:lnTo>
                        <a:pt x="28" y="34"/>
                      </a:lnTo>
                      <a:lnTo>
                        <a:pt x="33" y="34"/>
                      </a:lnTo>
                      <a:lnTo>
                        <a:pt x="28" y="34"/>
                      </a:lnTo>
                      <a:lnTo>
                        <a:pt x="32" y="35"/>
                      </a:lnTo>
                      <a:lnTo>
                        <a:pt x="41" y="35"/>
                      </a:lnTo>
                      <a:lnTo>
                        <a:pt x="36" y="34"/>
                      </a:lnTo>
                      <a:lnTo>
                        <a:pt x="39" y="37"/>
                      </a:lnTo>
                      <a:lnTo>
                        <a:pt x="60" y="37"/>
                      </a:lnTo>
                      <a:lnTo>
                        <a:pt x="62" y="34"/>
                      </a:lnTo>
                      <a:lnTo>
                        <a:pt x="59" y="35"/>
                      </a:lnTo>
                      <a:lnTo>
                        <a:pt x="66" y="35"/>
                      </a:lnTo>
                      <a:lnTo>
                        <a:pt x="70" y="34"/>
                      </a:lnTo>
                      <a:lnTo>
                        <a:pt x="65" y="34"/>
                      </a:lnTo>
                      <a:lnTo>
                        <a:pt x="68" y="34"/>
                      </a:lnTo>
                      <a:lnTo>
                        <a:pt x="73" y="34"/>
                      </a:lnTo>
                      <a:lnTo>
                        <a:pt x="70" y="34"/>
                      </a:lnTo>
                      <a:lnTo>
                        <a:pt x="76" y="34"/>
                      </a:lnTo>
                      <a:lnTo>
                        <a:pt x="81" y="29"/>
                      </a:lnTo>
                      <a:lnTo>
                        <a:pt x="76" y="30"/>
                      </a:lnTo>
                      <a:lnTo>
                        <a:pt x="81" y="30"/>
                      </a:lnTo>
                      <a:lnTo>
                        <a:pt x="84" y="29"/>
                      </a:lnTo>
                      <a:lnTo>
                        <a:pt x="79" y="29"/>
                      </a:lnTo>
                      <a:lnTo>
                        <a:pt x="87" y="29"/>
                      </a:lnTo>
                      <a:lnTo>
                        <a:pt x="87" y="22"/>
                      </a:lnTo>
                      <a:lnTo>
                        <a:pt x="86" y="27"/>
                      </a:lnTo>
                      <a:lnTo>
                        <a:pt x="89" y="24"/>
                      </a:lnTo>
                      <a:lnTo>
                        <a:pt x="84" y="26"/>
                      </a:lnTo>
                      <a:lnTo>
                        <a:pt x="89" y="26"/>
                      </a:lnTo>
                      <a:lnTo>
                        <a:pt x="93" y="21"/>
                      </a:lnTo>
                      <a:lnTo>
                        <a:pt x="93" y="16"/>
                      </a:lnTo>
                      <a:lnTo>
                        <a:pt x="92" y="21"/>
                      </a:lnTo>
                      <a:lnTo>
                        <a:pt x="97" y="16"/>
                      </a:lnTo>
                      <a:lnTo>
                        <a:pt x="97" y="13"/>
                      </a:lnTo>
                      <a:lnTo>
                        <a:pt x="95" y="16"/>
                      </a:lnTo>
                      <a:lnTo>
                        <a:pt x="98" y="14"/>
                      </a:lnTo>
                      <a:lnTo>
                        <a:pt x="98" y="9"/>
                      </a:lnTo>
                      <a:lnTo>
                        <a:pt x="97" y="13"/>
                      </a:lnTo>
                      <a:lnTo>
                        <a:pt x="98" y="9"/>
                      </a:lnTo>
                      <a:lnTo>
                        <a:pt x="98" y="1"/>
                      </a:lnTo>
                      <a:lnTo>
                        <a:pt x="87" y="1"/>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06" name="Freeform 789"/>
                <p:cNvSpPr>
                  <a:spLocks noChangeAspect="1"/>
                </p:cNvSpPr>
                <p:nvPr/>
              </p:nvSpPr>
              <p:spPr bwMode="auto">
                <a:xfrm>
                  <a:off x="4858" y="2433"/>
                  <a:ext cx="99" cy="37"/>
                </a:xfrm>
                <a:custGeom>
                  <a:avLst/>
                  <a:gdLst>
                    <a:gd name="T0" fmla="*/ 87 w 99"/>
                    <a:gd name="T1" fmla="*/ 2 h 37"/>
                    <a:gd name="T2" fmla="*/ 86 w 99"/>
                    <a:gd name="T3" fmla="*/ 7 h 37"/>
                    <a:gd name="T4" fmla="*/ 89 w 99"/>
                    <a:gd name="T5" fmla="*/ 8 h 37"/>
                    <a:gd name="T6" fmla="*/ 84 w 99"/>
                    <a:gd name="T7" fmla="*/ 10 h 37"/>
                    <a:gd name="T8" fmla="*/ 81 w 99"/>
                    <a:gd name="T9" fmla="*/ 15 h 37"/>
                    <a:gd name="T10" fmla="*/ 79 w 99"/>
                    <a:gd name="T11" fmla="*/ 15 h 37"/>
                    <a:gd name="T12" fmla="*/ 71 w 99"/>
                    <a:gd name="T13" fmla="*/ 16 h 37"/>
                    <a:gd name="T14" fmla="*/ 73 w 99"/>
                    <a:gd name="T15" fmla="*/ 18 h 37"/>
                    <a:gd name="T16" fmla="*/ 68 w 99"/>
                    <a:gd name="T17" fmla="*/ 21 h 37"/>
                    <a:gd name="T18" fmla="*/ 65 w 99"/>
                    <a:gd name="T19" fmla="*/ 25 h 37"/>
                    <a:gd name="T20" fmla="*/ 60 w 99"/>
                    <a:gd name="T21" fmla="*/ 26 h 37"/>
                    <a:gd name="T22" fmla="*/ 52 w 99"/>
                    <a:gd name="T23" fmla="*/ 28 h 37"/>
                    <a:gd name="T24" fmla="*/ 46 w 99"/>
                    <a:gd name="T25" fmla="*/ 28 h 37"/>
                    <a:gd name="T26" fmla="*/ 38 w 99"/>
                    <a:gd name="T27" fmla="*/ 26 h 37"/>
                    <a:gd name="T28" fmla="*/ 32 w 99"/>
                    <a:gd name="T29" fmla="*/ 25 h 37"/>
                    <a:gd name="T30" fmla="*/ 28 w 99"/>
                    <a:gd name="T31" fmla="*/ 21 h 37"/>
                    <a:gd name="T32" fmla="*/ 25 w 99"/>
                    <a:gd name="T33" fmla="*/ 20 h 37"/>
                    <a:gd name="T34" fmla="*/ 24 w 99"/>
                    <a:gd name="T35" fmla="*/ 23 h 37"/>
                    <a:gd name="T36" fmla="*/ 14 w 99"/>
                    <a:gd name="T37" fmla="*/ 15 h 37"/>
                    <a:gd name="T38" fmla="*/ 19 w 99"/>
                    <a:gd name="T39" fmla="*/ 18 h 37"/>
                    <a:gd name="T40" fmla="*/ 16 w 99"/>
                    <a:gd name="T41" fmla="*/ 15 h 37"/>
                    <a:gd name="T42" fmla="*/ 13 w 99"/>
                    <a:gd name="T43" fmla="*/ 10 h 37"/>
                    <a:gd name="T44" fmla="*/ 11 w 99"/>
                    <a:gd name="T45" fmla="*/ 7 h 37"/>
                    <a:gd name="T46" fmla="*/ 0 w 99"/>
                    <a:gd name="T47" fmla="*/ 10 h 37"/>
                    <a:gd name="T48" fmla="*/ 1 w 99"/>
                    <a:gd name="T49" fmla="*/ 13 h 37"/>
                    <a:gd name="T50" fmla="*/ 5 w 99"/>
                    <a:gd name="T51" fmla="*/ 16 h 37"/>
                    <a:gd name="T52" fmla="*/ 8 w 99"/>
                    <a:gd name="T53" fmla="*/ 21 h 37"/>
                    <a:gd name="T54" fmla="*/ 11 w 99"/>
                    <a:gd name="T55" fmla="*/ 25 h 37"/>
                    <a:gd name="T56" fmla="*/ 11 w 99"/>
                    <a:gd name="T57" fmla="*/ 28 h 37"/>
                    <a:gd name="T58" fmla="*/ 17 w 99"/>
                    <a:gd name="T59" fmla="*/ 29 h 37"/>
                    <a:gd name="T60" fmla="*/ 21 w 99"/>
                    <a:gd name="T61" fmla="*/ 29 h 37"/>
                    <a:gd name="T62" fmla="*/ 25 w 99"/>
                    <a:gd name="T63" fmla="*/ 33 h 37"/>
                    <a:gd name="T64" fmla="*/ 30 w 99"/>
                    <a:gd name="T65" fmla="*/ 34 h 37"/>
                    <a:gd name="T66" fmla="*/ 38 w 99"/>
                    <a:gd name="T67" fmla="*/ 36 h 37"/>
                    <a:gd name="T68" fmla="*/ 59 w 99"/>
                    <a:gd name="T69" fmla="*/ 34 h 37"/>
                    <a:gd name="T70" fmla="*/ 67 w 99"/>
                    <a:gd name="T71" fmla="*/ 33 h 37"/>
                    <a:gd name="T72" fmla="*/ 70 w 99"/>
                    <a:gd name="T73" fmla="*/ 33 h 37"/>
                    <a:gd name="T74" fmla="*/ 81 w 99"/>
                    <a:gd name="T75" fmla="*/ 28 h 37"/>
                    <a:gd name="T76" fmla="*/ 84 w 99"/>
                    <a:gd name="T77" fmla="*/ 23 h 37"/>
                    <a:gd name="T78" fmla="*/ 86 w 99"/>
                    <a:gd name="T79" fmla="*/ 25 h 37"/>
                    <a:gd name="T80" fmla="*/ 90 w 99"/>
                    <a:gd name="T81" fmla="*/ 21 h 37"/>
                    <a:gd name="T82" fmla="*/ 94 w 99"/>
                    <a:gd name="T83" fmla="*/ 16 h 37"/>
                    <a:gd name="T84" fmla="*/ 95 w 99"/>
                    <a:gd name="T85" fmla="*/ 18 h 37"/>
                    <a:gd name="T86" fmla="*/ 97 w 99"/>
                    <a:gd name="T87" fmla="*/ 13 h 37"/>
                    <a:gd name="T88" fmla="*/ 98 w 99"/>
                    <a:gd name="T89" fmla="*/ 10 h 3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9"/>
                    <a:gd name="T136" fmla="*/ 0 h 37"/>
                    <a:gd name="T137" fmla="*/ 99 w 99"/>
                    <a:gd name="T138" fmla="*/ 37 h 3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9" h="37">
                      <a:moveTo>
                        <a:pt x="86" y="0"/>
                      </a:moveTo>
                      <a:lnTo>
                        <a:pt x="86" y="7"/>
                      </a:lnTo>
                      <a:lnTo>
                        <a:pt x="87" y="2"/>
                      </a:lnTo>
                      <a:lnTo>
                        <a:pt x="86" y="5"/>
                      </a:lnTo>
                      <a:lnTo>
                        <a:pt x="86" y="10"/>
                      </a:lnTo>
                      <a:lnTo>
                        <a:pt x="86" y="7"/>
                      </a:lnTo>
                      <a:lnTo>
                        <a:pt x="84" y="10"/>
                      </a:lnTo>
                      <a:lnTo>
                        <a:pt x="84" y="13"/>
                      </a:lnTo>
                      <a:lnTo>
                        <a:pt x="89" y="8"/>
                      </a:lnTo>
                      <a:lnTo>
                        <a:pt x="82" y="8"/>
                      </a:lnTo>
                      <a:lnTo>
                        <a:pt x="82" y="15"/>
                      </a:lnTo>
                      <a:lnTo>
                        <a:pt x="84" y="10"/>
                      </a:lnTo>
                      <a:lnTo>
                        <a:pt x="79" y="15"/>
                      </a:lnTo>
                      <a:lnTo>
                        <a:pt x="79" y="18"/>
                      </a:lnTo>
                      <a:lnTo>
                        <a:pt x="81" y="15"/>
                      </a:lnTo>
                      <a:lnTo>
                        <a:pt x="79" y="15"/>
                      </a:lnTo>
                      <a:lnTo>
                        <a:pt x="84" y="15"/>
                      </a:lnTo>
                      <a:lnTo>
                        <a:pt x="79" y="15"/>
                      </a:lnTo>
                      <a:lnTo>
                        <a:pt x="75" y="18"/>
                      </a:lnTo>
                      <a:lnTo>
                        <a:pt x="79" y="16"/>
                      </a:lnTo>
                      <a:lnTo>
                        <a:pt x="71" y="16"/>
                      </a:lnTo>
                      <a:lnTo>
                        <a:pt x="71" y="25"/>
                      </a:lnTo>
                      <a:lnTo>
                        <a:pt x="78" y="18"/>
                      </a:lnTo>
                      <a:lnTo>
                        <a:pt x="73" y="18"/>
                      </a:lnTo>
                      <a:lnTo>
                        <a:pt x="70" y="21"/>
                      </a:lnTo>
                      <a:lnTo>
                        <a:pt x="71" y="20"/>
                      </a:lnTo>
                      <a:lnTo>
                        <a:pt x="68" y="21"/>
                      </a:lnTo>
                      <a:lnTo>
                        <a:pt x="71" y="21"/>
                      </a:lnTo>
                      <a:lnTo>
                        <a:pt x="67" y="21"/>
                      </a:lnTo>
                      <a:lnTo>
                        <a:pt x="65" y="25"/>
                      </a:lnTo>
                      <a:lnTo>
                        <a:pt x="68" y="23"/>
                      </a:lnTo>
                      <a:lnTo>
                        <a:pt x="63" y="23"/>
                      </a:lnTo>
                      <a:lnTo>
                        <a:pt x="60" y="26"/>
                      </a:lnTo>
                      <a:lnTo>
                        <a:pt x="65" y="25"/>
                      </a:lnTo>
                      <a:lnTo>
                        <a:pt x="55" y="25"/>
                      </a:lnTo>
                      <a:lnTo>
                        <a:pt x="52" y="28"/>
                      </a:lnTo>
                      <a:lnTo>
                        <a:pt x="57" y="26"/>
                      </a:lnTo>
                      <a:lnTo>
                        <a:pt x="41" y="26"/>
                      </a:lnTo>
                      <a:lnTo>
                        <a:pt x="46" y="28"/>
                      </a:lnTo>
                      <a:lnTo>
                        <a:pt x="43" y="25"/>
                      </a:lnTo>
                      <a:lnTo>
                        <a:pt x="33" y="25"/>
                      </a:lnTo>
                      <a:lnTo>
                        <a:pt x="38" y="26"/>
                      </a:lnTo>
                      <a:lnTo>
                        <a:pt x="35" y="23"/>
                      </a:lnTo>
                      <a:lnTo>
                        <a:pt x="28" y="23"/>
                      </a:lnTo>
                      <a:lnTo>
                        <a:pt x="32" y="25"/>
                      </a:lnTo>
                      <a:lnTo>
                        <a:pt x="28" y="23"/>
                      </a:lnTo>
                      <a:lnTo>
                        <a:pt x="27" y="20"/>
                      </a:lnTo>
                      <a:lnTo>
                        <a:pt x="28" y="21"/>
                      </a:lnTo>
                      <a:lnTo>
                        <a:pt x="25" y="18"/>
                      </a:lnTo>
                      <a:lnTo>
                        <a:pt x="21" y="18"/>
                      </a:lnTo>
                      <a:lnTo>
                        <a:pt x="25" y="20"/>
                      </a:lnTo>
                      <a:lnTo>
                        <a:pt x="22" y="16"/>
                      </a:lnTo>
                      <a:lnTo>
                        <a:pt x="17" y="16"/>
                      </a:lnTo>
                      <a:lnTo>
                        <a:pt x="24" y="23"/>
                      </a:lnTo>
                      <a:lnTo>
                        <a:pt x="24" y="18"/>
                      </a:lnTo>
                      <a:lnTo>
                        <a:pt x="19" y="15"/>
                      </a:lnTo>
                      <a:lnTo>
                        <a:pt x="14" y="15"/>
                      </a:lnTo>
                      <a:lnTo>
                        <a:pt x="19" y="15"/>
                      </a:lnTo>
                      <a:lnTo>
                        <a:pt x="17" y="15"/>
                      </a:lnTo>
                      <a:lnTo>
                        <a:pt x="19" y="18"/>
                      </a:lnTo>
                      <a:lnTo>
                        <a:pt x="19" y="15"/>
                      </a:lnTo>
                      <a:lnTo>
                        <a:pt x="14" y="10"/>
                      </a:lnTo>
                      <a:lnTo>
                        <a:pt x="16" y="15"/>
                      </a:lnTo>
                      <a:lnTo>
                        <a:pt x="16" y="10"/>
                      </a:lnTo>
                      <a:lnTo>
                        <a:pt x="11" y="7"/>
                      </a:lnTo>
                      <a:lnTo>
                        <a:pt x="13" y="10"/>
                      </a:lnTo>
                      <a:lnTo>
                        <a:pt x="13" y="5"/>
                      </a:lnTo>
                      <a:lnTo>
                        <a:pt x="11" y="2"/>
                      </a:lnTo>
                      <a:lnTo>
                        <a:pt x="11" y="7"/>
                      </a:lnTo>
                      <a:lnTo>
                        <a:pt x="11" y="0"/>
                      </a:lnTo>
                      <a:lnTo>
                        <a:pt x="0" y="0"/>
                      </a:lnTo>
                      <a:lnTo>
                        <a:pt x="0" y="10"/>
                      </a:lnTo>
                      <a:lnTo>
                        <a:pt x="3" y="12"/>
                      </a:lnTo>
                      <a:lnTo>
                        <a:pt x="1" y="8"/>
                      </a:lnTo>
                      <a:lnTo>
                        <a:pt x="1" y="13"/>
                      </a:lnTo>
                      <a:lnTo>
                        <a:pt x="6" y="16"/>
                      </a:lnTo>
                      <a:lnTo>
                        <a:pt x="5" y="13"/>
                      </a:lnTo>
                      <a:lnTo>
                        <a:pt x="5" y="16"/>
                      </a:lnTo>
                      <a:lnTo>
                        <a:pt x="9" y="21"/>
                      </a:lnTo>
                      <a:lnTo>
                        <a:pt x="8" y="16"/>
                      </a:lnTo>
                      <a:lnTo>
                        <a:pt x="8" y="21"/>
                      </a:lnTo>
                      <a:lnTo>
                        <a:pt x="11" y="26"/>
                      </a:lnTo>
                      <a:lnTo>
                        <a:pt x="16" y="26"/>
                      </a:lnTo>
                      <a:lnTo>
                        <a:pt x="11" y="25"/>
                      </a:lnTo>
                      <a:lnTo>
                        <a:pt x="13" y="26"/>
                      </a:lnTo>
                      <a:lnTo>
                        <a:pt x="11" y="21"/>
                      </a:lnTo>
                      <a:lnTo>
                        <a:pt x="11" y="28"/>
                      </a:lnTo>
                      <a:lnTo>
                        <a:pt x="19" y="28"/>
                      </a:lnTo>
                      <a:lnTo>
                        <a:pt x="14" y="28"/>
                      </a:lnTo>
                      <a:lnTo>
                        <a:pt x="17" y="29"/>
                      </a:lnTo>
                      <a:lnTo>
                        <a:pt x="22" y="29"/>
                      </a:lnTo>
                      <a:lnTo>
                        <a:pt x="17" y="28"/>
                      </a:lnTo>
                      <a:lnTo>
                        <a:pt x="21" y="29"/>
                      </a:lnTo>
                      <a:lnTo>
                        <a:pt x="24" y="33"/>
                      </a:lnTo>
                      <a:lnTo>
                        <a:pt x="22" y="31"/>
                      </a:lnTo>
                      <a:lnTo>
                        <a:pt x="25" y="33"/>
                      </a:lnTo>
                      <a:lnTo>
                        <a:pt x="32" y="33"/>
                      </a:lnTo>
                      <a:lnTo>
                        <a:pt x="28" y="33"/>
                      </a:lnTo>
                      <a:lnTo>
                        <a:pt x="30" y="34"/>
                      </a:lnTo>
                      <a:lnTo>
                        <a:pt x="40" y="34"/>
                      </a:lnTo>
                      <a:lnTo>
                        <a:pt x="35" y="33"/>
                      </a:lnTo>
                      <a:lnTo>
                        <a:pt x="38" y="36"/>
                      </a:lnTo>
                      <a:lnTo>
                        <a:pt x="60" y="36"/>
                      </a:lnTo>
                      <a:lnTo>
                        <a:pt x="63" y="33"/>
                      </a:lnTo>
                      <a:lnTo>
                        <a:pt x="59" y="34"/>
                      </a:lnTo>
                      <a:lnTo>
                        <a:pt x="67" y="34"/>
                      </a:lnTo>
                      <a:lnTo>
                        <a:pt x="70" y="33"/>
                      </a:lnTo>
                      <a:lnTo>
                        <a:pt x="67" y="33"/>
                      </a:lnTo>
                      <a:lnTo>
                        <a:pt x="71" y="33"/>
                      </a:lnTo>
                      <a:lnTo>
                        <a:pt x="75" y="31"/>
                      </a:lnTo>
                      <a:lnTo>
                        <a:pt x="70" y="33"/>
                      </a:lnTo>
                      <a:lnTo>
                        <a:pt x="73" y="33"/>
                      </a:lnTo>
                      <a:lnTo>
                        <a:pt x="78" y="29"/>
                      </a:lnTo>
                      <a:lnTo>
                        <a:pt x="81" y="28"/>
                      </a:lnTo>
                      <a:lnTo>
                        <a:pt x="76" y="29"/>
                      </a:lnTo>
                      <a:lnTo>
                        <a:pt x="84" y="29"/>
                      </a:lnTo>
                      <a:lnTo>
                        <a:pt x="84" y="23"/>
                      </a:lnTo>
                      <a:lnTo>
                        <a:pt x="78" y="28"/>
                      </a:lnTo>
                      <a:lnTo>
                        <a:pt x="82" y="28"/>
                      </a:lnTo>
                      <a:lnTo>
                        <a:pt x="86" y="25"/>
                      </a:lnTo>
                      <a:lnTo>
                        <a:pt x="82" y="26"/>
                      </a:lnTo>
                      <a:lnTo>
                        <a:pt x="86" y="26"/>
                      </a:lnTo>
                      <a:lnTo>
                        <a:pt x="90" y="21"/>
                      </a:lnTo>
                      <a:lnTo>
                        <a:pt x="90" y="16"/>
                      </a:lnTo>
                      <a:lnTo>
                        <a:pt x="89" y="21"/>
                      </a:lnTo>
                      <a:lnTo>
                        <a:pt x="94" y="16"/>
                      </a:lnTo>
                      <a:lnTo>
                        <a:pt x="94" y="13"/>
                      </a:lnTo>
                      <a:lnTo>
                        <a:pt x="87" y="18"/>
                      </a:lnTo>
                      <a:lnTo>
                        <a:pt x="95" y="18"/>
                      </a:lnTo>
                      <a:lnTo>
                        <a:pt x="95" y="12"/>
                      </a:lnTo>
                      <a:lnTo>
                        <a:pt x="94" y="15"/>
                      </a:lnTo>
                      <a:lnTo>
                        <a:pt x="97" y="13"/>
                      </a:lnTo>
                      <a:lnTo>
                        <a:pt x="97" y="8"/>
                      </a:lnTo>
                      <a:lnTo>
                        <a:pt x="95" y="12"/>
                      </a:lnTo>
                      <a:lnTo>
                        <a:pt x="98" y="10"/>
                      </a:lnTo>
                      <a:lnTo>
                        <a:pt x="98" y="0"/>
                      </a:lnTo>
                      <a:lnTo>
                        <a:pt x="86"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07" name="Freeform 790"/>
                <p:cNvSpPr>
                  <a:spLocks noChangeAspect="1"/>
                </p:cNvSpPr>
                <p:nvPr/>
              </p:nvSpPr>
              <p:spPr bwMode="auto">
                <a:xfrm>
                  <a:off x="4539" y="2350"/>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08" name="Freeform 791"/>
                <p:cNvSpPr>
                  <a:spLocks noChangeAspect="1"/>
                </p:cNvSpPr>
                <p:nvPr/>
              </p:nvSpPr>
              <p:spPr bwMode="auto">
                <a:xfrm>
                  <a:off x="4539" y="2331"/>
                  <a:ext cx="50" cy="48"/>
                </a:xfrm>
                <a:custGeom>
                  <a:avLst/>
                  <a:gdLst>
                    <a:gd name="T0" fmla="*/ 49 w 50"/>
                    <a:gd name="T1" fmla="*/ 0 h 48"/>
                    <a:gd name="T2" fmla="*/ 0 w 50"/>
                    <a:gd name="T3" fmla="*/ 22 h 48"/>
                    <a:gd name="T4" fmla="*/ 49 w 50"/>
                    <a:gd name="T5" fmla="*/ 47 h 48"/>
                    <a:gd name="T6" fmla="*/ 49 w 50"/>
                    <a:gd name="T7" fmla="*/ 0 h 48"/>
                    <a:gd name="T8" fmla="*/ 0 60000 65536"/>
                    <a:gd name="T9" fmla="*/ 0 60000 65536"/>
                    <a:gd name="T10" fmla="*/ 0 60000 65536"/>
                    <a:gd name="T11" fmla="*/ 0 60000 65536"/>
                    <a:gd name="T12" fmla="*/ 0 w 50"/>
                    <a:gd name="T13" fmla="*/ 0 h 48"/>
                    <a:gd name="T14" fmla="*/ 50 w 50"/>
                    <a:gd name="T15" fmla="*/ 48 h 48"/>
                  </a:gdLst>
                  <a:ahLst/>
                  <a:cxnLst>
                    <a:cxn ang="T8">
                      <a:pos x="T0" y="T1"/>
                    </a:cxn>
                    <a:cxn ang="T9">
                      <a:pos x="T2" y="T3"/>
                    </a:cxn>
                    <a:cxn ang="T10">
                      <a:pos x="T4" y="T5"/>
                    </a:cxn>
                    <a:cxn ang="T11">
                      <a:pos x="T6" y="T7"/>
                    </a:cxn>
                  </a:cxnLst>
                  <a:rect l="T12" t="T13" r="T14" b="T15"/>
                  <a:pathLst>
                    <a:path w="50" h="48">
                      <a:moveTo>
                        <a:pt x="49" y="0"/>
                      </a:moveTo>
                      <a:lnTo>
                        <a:pt x="0" y="22"/>
                      </a:lnTo>
                      <a:lnTo>
                        <a:pt x="49" y="47"/>
                      </a:lnTo>
                      <a:lnTo>
                        <a:pt x="49"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09" name="Freeform 792"/>
                <p:cNvSpPr>
                  <a:spLocks noChangeAspect="1"/>
                </p:cNvSpPr>
                <p:nvPr/>
              </p:nvSpPr>
              <p:spPr bwMode="auto">
                <a:xfrm>
                  <a:off x="4524" y="2321"/>
                  <a:ext cx="71" cy="66"/>
                </a:xfrm>
                <a:custGeom>
                  <a:avLst/>
                  <a:gdLst>
                    <a:gd name="T0" fmla="*/ 70 w 71"/>
                    <a:gd name="T1" fmla="*/ 0 h 66"/>
                    <a:gd name="T2" fmla="*/ 0 w 71"/>
                    <a:gd name="T3" fmla="*/ 32 h 66"/>
                    <a:gd name="T4" fmla="*/ 70 w 71"/>
                    <a:gd name="T5" fmla="*/ 65 h 66"/>
                    <a:gd name="T6" fmla="*/ 70 w 71"/>
                    <a:gd name="T7" fmla="*/ 0 h 66"/>
                    <a:gd name="T8" fmla="*/ 59 w 71"/>
                    <a:gd name="T9" fmla="*/ 10 h 66"/>
                    <a:gd name="T10" fmla="*/ 59 w 71"/>
                    <a:gd name="T11" fmla="*/ 57 h 66"/>
                    <a:gd name="T12" fmla="*/ 67 w 71"/>
                    <a:gd name="T13" fmla="*/ 50 h 66"/>
                    <a:gd name="T14" fmla="*/ 16 w 71"/>
                    <a:gd name="T15" fmla="*/ 28 h 66"/>
                    <a:gd name="T16" fmla="*/ 16 w 71"/>
                    <a:gd name="T17" fmla="*/ 39 h 66"/>
                    <a:gd name="T18" fmla="*/ 67 w 71"/>
                    <a:gd name="T19" fmla="*/ 15 h 66"/>
                    <a:gd name="T20" fmla="*/ 59 w 71"/>
                    <a:gd name="T21" fmla="*/ 10 h 66"/>
                    <a:gd name="T22" fmla="*/ 70 w 71"/>
                    <a:gd name="T23" fmla="*/ 0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66"/>
                    <a:gd name="T38" fmla="*/ 71 w 71"/>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66">
                      <a:moveTo>
                        <a:pt x="70" y="0"/>
                      </a:moveTo>
                      <a:lnTo>
                        <a:pt x="0" y="32"/>
                      </a:lnTo>
                      <a:lnTo>
                        <a:pt x="70" y="65"/>
                      </a:lnTo>
                      <a:lnTo>
                        <a:pt x="70" y="0"/>
                      </a:lnTo>
                      <a:lnTo>
                        <a:pt x="59" y="10"/>
                      </a:lnTo>
                      <a:lnTo>
                        <a:pt x="59" y="57"/>
                      </a:lnTo>
                      <a:lnTo>
                        <a:pt x="67" y="50"/>
                      </a:lnTo>
                      <a:lnTo>
                        <a:pt x="16" y="28"/>
                      </a:lnTo>
                      <a:lnTo>
                        <a:pt x="16" y="39"/>
                      </a:lnTo>
                      <a:lnTo>
                        <a:pt x="67" y="15"/>
                      </a:lnTo>
                      <a:lnTo>
                        <a:pt x="59" y="10"/>
                      </a:lnTo>
                      <a:lnTo>
                        <a:pt x="70"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10" name="Freeform 793"/>
                <p:cNvSpPr>
                  <a:spLocks noChangeAspect="1"/>
                </p:cNvSpPr>
                <p:nvPr/>
              </p:nvSpPr>
              <p:spPr bwMode="auto">
                <a:xfrm>
                  <a:off x="4550" y="244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11" name="Freeform 794"/>
                <p:cNvSpPr>
                  <a:spLocks noChangeAspect="1"/>
                </p:cNvSpPr>
                <p:nvPr/>
              </p:nvSpPr>
              <p:spPr bwMode="auto">
                <a:xfrm>
                  <a:off x="4548" y="2430"/>
                  <a:ext cx="49" cy="48"/>
                </a:xfrm>
                <a:custGeom>
                  <a:avLst/>
                  <a:gdLst>
                    <a:gd name="T0" fmla="*/ 48 w 49"/>
                    <a:gd name="T1" fmla="*/ 0 h 48"/>
                    <a:gd name="T2" fmla="*/ 0 w 49"/>
                    <a:gd name="T3" fmla="*/ 23 h 48"/>
                    <a:gd name="T4" fmla="*/ 48 w 49"/>
                    <a:gd name="T5" fmla="*/ 47 h 48"/>
                    <a:gd name="T6" fmla="*/ 48 w 49"/>
                    <a:gd name="T7" fmla="*/ 0 h 48"/>
                    <a:gd name="T8" fmla="*/ 0 60000 65536"/>
                    <a:gd name="T9" fmla="*/ 0 60000 65536"/>
                    <a:gd name="T10" fmla="*/ 0 60000 65536"/>
                    <a:gd name="T11" fmla="*/ 0 60000 65536"/>
                    <a:gd name="T12" fmla="*/ 0 w 49"/>
                    <a:gd name="T13" fmla="*/ 0 h 48"/>
                    <a:gd name="T14" fmla="*/ 49 w 49"/>
                    <a:gd name="T15" fmla="*/ 48 h 48"/>
                  </a:gdLst>
                  <a:ahLst/>
                  <a:cxnLst>
                    <a:cxn ang="T8">
                      <a:pos x="T0" y="T1"/>
                    </a:cxn>
                    <a:cxn ang="T9">
                      <a:pos x="T2" y="T3"/>
                    </a:cxn>
                    <a:cxn ang="T10">
                      <a:pos x="T4" y="T5"/>
                    </a:cxn>
                    <a:cxn ang="T11">
                      <a:pos x="T6" y="T7"/>
                    </a:cxn>
                  </a:cxnLst>
                  <a:rect l="T12" t="T13" r="T14" b="T15"/>
                  <a:pathLst>
                    <a:path w="49" h="48">
                      <a:moveTo>
                        <a:pt x="48" y="0"/>
                      </a:moveTo>
                      <a:lnTo>
                        <a:pt x="0" y="23"/>
                      </a:lnTo>
                      <a:lnTo>
                        <a:pt x="48" y="47"/>
                      </a:lnTo>
                      <a:lnTo>
                        <a:pt x="48" y="0"/>
                      </a:lnTo>
                    </a:path>
                  </a:pathLst>
                </a:custGeom>
                <a:solidFill>
                  <a:srgbClr val="114FFB"/>
                </a:solidFill>
                <a:ln w="12700" cap="rnd" cmpd="sng">
                  <a:solidFill>
                    <a:srgbClr val="114FFB"/>
                  </a:solidFill>
                  <a:prstDash val="solid"/>
                  <a:round/>
                  <a:headEnd/>
                  <a:tailEnd/>
                </a:ln>
              </p:spPr>
              <p:txBody>
                <a:bodyPr/>
                <a:lstStyle/>
                <a:p>
                  <a:endParaRPr lang="es-ES"/>
                </a:p>
              </p:txBody>
            </p:sp>
            <p:sp>
              <p:nvSpPr>
                <p:cNvPr id="812" name="Freeform 795"/>
                <p:cNvSpPr>
                  <a:spLocks noChangeAspect="1"/>
                </p:cNvSpPr>
                <p:nvPr/>
              </p:nvSpPr>
              <p:spPr bwMode="auto">
                <a:xfrm>
                  <a:off x="4535" y="2420"/>
                  <a:ext cx="68" cy="68"/>
                </a:xfrm>
                <a:custGeom>
                  <a:avLst/>
                  <a:gdLst>
                    <a:gd name="T0" fmla="*/ 67 w 68"/>
                    <a:gd name="T1" fmla="*/ 0 h 68"/>
                    <a:gd name="T2" fmla="*/ 0 w 68"/>
                    <a:gd name="T3" fmla="*/ 33 h 68"/>
                    <a:gd name="T4" fmla="*/ 67 w 68"/>
                    <a:gd name="T5" fmla="*/ 67 h 68"/>
                    <a:gd name="T6" fmla="*/ 67 w 68"/>
                    <a:gd name="T7" fmla="*/ 0 h 68"/>
                    <a:gd name="T8" fmla="*/ 56 w 68"/>
                    <a:gd name="T9" fmla="*/ 8 h 68"/>
                    <a:gd name="T10" fmla="*/ 56 w 68"/>
                    <a:gd name="T11" fmla="*/ 59 h 68"/>
                    <a:gd name="T12" fmla="*/ 64 w 68"/>
                    <a:gd name="T13" fmla="*/ 52 h 68"/>
                    <a:gd name="T14" fmla="*/ 16 w 68"/>
                    <a:gd name="T15" fmla="*/ 28 h 68"/>
                    <a:gd name="T16" fmla="*/ 16 w 68"/>
                    <a:gd name="T17" fmla="*/ 39 h 68"/>
                    <a:gd name="T18" fmla="*/ 64 w 68"/>
                    <a:gd name="T19" fmla="*/ 15 h 68"/>
                    <a:gd name="T20" fmla="*/ 56 w 68"/>
                    <a:gd name="T21" fmla="*/ 8 h 68"/>
                    <a:gd name="T22" fmla="*/ 67 w 68"/>
                    <a:gd name="T23" fmla="*/ 0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
                    <a:gd name="T37" fmla="*/ 0 h 68"/>
                    <a:gd name="T38" fmla="*/ 68 w 68"/>
                    <a:gd name="T39" fmla="*/ 68 h 6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 h="68">
                      <a:moveTo>
                        <a:pt x="67" y="0"/>
                      </a:moveTo>
                      <a:lnTo>
                        <a:pt x="0" y="33"/>
                      </a:lnTo>
                      <a:lnTo>
                        <a:pt x="67" y="67"/>
                      </a:lnTo>
                      <a:lnTo>
                        <a:pt x="67" y="0"/>
                      </a:lnTo>
                      <a:lnTo>
                        <a:pt x="56" y="8"/>
                      </a:lnTo>
                      <a:lnTo>
                        <a:pt x="56" y="59"/>
                      </a:lnTo>
                      <a:lnTo>
                        <a:pt x="64" y="52"/>
                      </a:lnTo>
                      <a:lnTo>
                        <a:pt x="16" y="28"/>
                      </a:lnTo>
                      <a:lnTo>
                        <a:pt x="16" y="39"/>
                      </a:lnTo>
                      <a:lnTo>
                        <a:pt x="64" y="15"/>
                      </a:lnTo>
                      <a:lnTo>
                        <a:pt x="56" y="8"/>
                      </a:lnTo>
                      <a:lnTo>
                        <a:pt x="67" y="0"/>
                      </a:lnTo>
                    </a:path>
                  </a:pathLst>
                </a:custGeom>
                <a:solidFill>
                  <a:srgbClr val="114FFB"/>
                </a:solidFill>
                <a:ln w="12700" cap="rnd" cmpd="sng">
                  <a:solidFill>
                    <a:srgbClr val="114FFB"/>
                  </a:solidFill>
                  <a:prstDash val="solid"/>
                  <a:round/>
                  <a:headEnd/>
                  <a:tailEnd/>
                </a:ln>
              </p:spPr>
              <p:txBody>
                <a:bodyPr/>
                <a:lstStyle/>
                <a:p>
                  <a:endParaRPr lang="es-ES"/>
                </a:p>
              </p:txBody>
            </p:sp>
          </p:grpSp>
          <p:grpSp>
            <p:nvGrpSpPr>
              <p:cNvPr id="767" name="Group 796"/>
              <p:cNvGrpSpPr>
                <a:grpSpLocks noChangeAspect="1"/>
              </p:cNvGrpSpPr>
              <p:nvPr/>
            </p:nvGrpSpPr>
            <p:grpSpPr bwMode="auto">
              <a:xfrm>
                <a:off x="3083814" y="4690418"/>
                <a:ext cx="228797" cy="210247"/>
                <a:chOff x="4147" y="1407"/>
                <a:chExt cx="377" cy="362"/>
              </a:xfrm>
            </p:grpSpPr>
            <p:sp>
              <p:nvSpPr>
                <p:cNvPr id="771" name="Rectangle 797"/>
                <p:cNvSpPr>
                  <a:spLocks noChangeAspect="1" noChangeArrowheads="1"/>
                </p:cNvSpPr>
                <p:nvPr/>
              </p:nvSpPr>
              <p:spPr bwMode="auto">
                <a:xfrm rot="-3120000">
                  <a:off x="4242" y="1563"/>
                  <a:ext cx="34" cy="39"/>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772" name="Rectangle 798"/>
                <p:cNvSpPr>
                  <a:spLocks noChangeAspect="1" noChangeArrowheads="1"/>
                </p:cNvSpPr>
                <p:nvPr/>
              </p:nvSpPr>
              <p:spPr bwMode="auto">
                <a:xfrm rot="-3120000">
                  <a:off x="4266" y="1422"/>
                  <a:ext cx="34" cy="38"/>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773" name="Rectangle 799"/>
                <p:cNvSpPr>
                  <a:spLocks noChangeAspect="1" noChangeArrowheads="1"/>
                </p:cNvSpPr>
                <p:nvPr/>
              </p:nvSpPr>
              <p:spPr bwMode="auto">
                <a:xfrm rot="-3120000">
                  <a:off x="4261" y="1640"/>
                  <a:ext cx="34" cy="39"/>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774" name="Rectangle 800"/>
                <p:cNvSpPr>
                  <a:spLocks noChangeAspect="1" noChangeArrowheads="1"/>
                </p:cNvSpPr>
                <p:nvPr/>
              </p:nvSpPr>
              <p:spPr bwMode="auto">
                <a:xfrm rot="-3120000">
                  <a:off x="4296" y="1523"/>
                  <a:ext cx="34" cy="38"/>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775" name="Rectangle 801"/>
                <p:cNvSpPr>
                  <a:spLocks noChangeAspect="1" noChangeArrowheads="1"/>
                </p:cNvSpPr>
                <p:nvPr/>
              </p:nvSpPr>
              <p:spPr bwMode="auto">
                <a:xfrm rot="2040000">
                  <a:off x="4178" y="1543"/>
                  <a:ext cx="34" cy="39"/>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76" name="Rectangle 802"/>
                <p:cNvSpPr>
                  <a:spLocks noChangeAspect="1" noChangeArrowheads="1"/>
                </p:cNvSpPr>
                <p:nvPr/>
              </p:nvSpPr>
              <p:spPr bwMode="auto">
                <a:xfrm rot="2040000">
                  <a:off x="4318" y="1684"/>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77" name="Rectangle 803"/>
                <p:cNvSpPr>
                  <a:spLocks noChangeAspect="1" noChangeArrowheads="1"/>
                </p:cNvSpPr>
                <p:nvPr/>
              </p:nvSpPr>
              <p:spPr bwMode="auto">
                <a:xfrm rot="2040000">
                  <a:off x="4311" y="1577"/>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78" name="Rectangle 804"/>
                <p:cNvSpPr>
                  <a:spLocks noChangeAspect="1" noChangeArrowheads="1"/>
                </p:cNvSpPr>
                <p:nvPr/>
              </p:nvSpPr>
              <p:spPr bwMode="auto">
                <a:xfrm rot="2040000">
                  <a:off x="4193" y="1452"/>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79" name="Rectangle 805"/>
                <p:cNvSpPr>
                  <a:spLocks noChangeAspect="1" noChangeArrowheads="1"/>
                </p:cNvSpPr>
                <p:nvPr/>
              </p:nvSpPr>
              <p:spPr bwMode="auto">
                <a:xfrm rot="2040000">
                  <a:off x="4244" y="1680"/>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80" name="Rectangle 806"/>
                <p:cNvSpPr>
                  <a:spLocks noChangeAspect="1" noChangeArrowheads="1"/>
                </p:cNvSpPr>
                <p:nvPr/>
              </p:nvSpPr>
              <p:spPr bwMode="auto">
                <a:xfrm rot="60000">
                  <a:off x="4292" y="1471"/>
                  <a:ext cx="35" cy="39"/>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81" name="Rectangle 807"/>
                <p:cNvSpPr>
                  <a:spLocks noChangeAspect="1" noChangeArrowheads="1"/>
                </p:cNvSpPr>
                <p:nvPr/>
              </p:nvSpPr>
              <p:spPr bwMode="auto">
                <a:xfrm rot="60000">
                  <a:off x="4147" y="1493"/>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82" name="Rectangle 808"/>
                <p:cNvSpPr>
                  <a:spLocks noChangeAspect="1" noChangeArrowheads="1"/>
                </p:cNvSpPr>
                <p:nvPr/>
              </p:nvSpPr>
              <p:spPr bwMode="auto">
                <a:xfrm rot="60000">
                  <a:off x="4237" y="1506"/>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83" name="Rectangle 809"/>
                <p:cNvSpPr>
                  <a:spLocks noChangeAspect="1" noChangeArrowheads="1"/>
                </p:cNvSpPr>
                <p:nvPr/>
              </p:nvSpPr>
              <p:spPr bwMode="auto">
                <a:xfrm rot="60000">
                  <a:off x="4200" y="1591"/>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84" name="Rectangle 810"/>
                <p:cNvSpPr>
                  <a:spLocks noChangeAspect="1" noChangeArrowheads="1"/>
                </p:cNvSpPr>
                <p:nvPr/>
              </p:nvSpPr>
              <p:spPr bwMode="auto">
                <a:xfrm rot="60000">
                  <a:off x="4324" y="1636"/>
                  <a:ext cx="35"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85" name="Rectangle 811"/>
                <p:cNvSpPr>
                  <a:spLocks noChangeAspect="1" noChangeArrowheads="1"/>
                </p:cNvSpPr>
                <p:nvPr/>
              </p:nvSpPr>
              <p:spPr bwMode="auto">
                <a:xfrm rot="-3120000">
                  <a:off x="4487" y="1561"/>
                  <a:ext cx="35" cy="39"/>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786" name="Rectangle 812"/>
                <p:cNvSpPr>
                  <a:spLocks noChangeAspect="1" noChangeArrowheads="1"/>
                </p:cNvSpPr>
                <p:nvPr/>
              </p:nvSpPr>
              <p:spPr bwMode="auto">
                <a:xfrm rot="-3120000">
                  <a:off x="4340" y="1537"/>
                  <a:ext cx="34" cy="38"/>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787" name="Rectangle 813"/>
                <p:cNvSpPr>
                  <a:spLocks noChangeAspect="1" noChangeArrowheads="1"/>
                </p:cNvSpPr>
                <p:nvPr/>
              </p:nvSpPr>
              <p:spPr bwMode="auto">
                <a:xfrm rot="-3120000">
                  <a:off x="4374" y="1645"/>
                  <a:ext cx="34" cy="39"/>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788" name="Rectangle 814"/>
                <p:cNvSpPr>
                  <a:spLocks noChangeAspect="1" noChangeArrowheads="1"/>
                </p:cNvSpPr>
                <p:nvPr/>
              </p:nvSpPr>
              <p:spPr bwMode="auto">
                <a:xfrm rot="-3120000">
                  <a:off x="4386" y="1406"/>
                  <a:ext cx="35" cy="38"/>
                </a:xfrm>
                <a:prstGeom prst="rect">
                  <a:avLst/>
                </a:prstGeom>
                <a:gradFill rotWithShape="0">
                  <a:gsLst>
                    <a:gs pos="0">
                      <a:srgbClr val="6666FF"/>
                    </a:gs>
                    <a:gs pos="100000">
                      <a:srgbClr val="5252CC"/>
                    </a:gs>
                  </a:gsLst>
                  <a:lin ang="5400000" scaled="1"/>
                </a:gradFill>
                <a:ln w="9525">
                  <a:noFill/>
                  <a:miter lim="800000"/>
                  <a:headEnd/>
                  <a:tailEnd/>
                </a:ln>
              </p:spPr>
              <p:txBody>
                <a:bodyPr vert="eaVert" wrap="none" anchor="ctr"/>
                <a:lstStyle/>
                <a:p>
                  <a:pPr eaLnBrk="1" hangingPunct="1"/>
                  <a:endParaRPr lang="de-DE" sz="1200">
                    <a:cs typeface="Arial" pitchFamily="34" charset="0"/>
                  </a:endParaRPr>
                </a:p>
              </p:txBody>
            </p:sp>
            <p:sp>
              <p:nvSpPr>
                <p:cNvPr id="789" name="Rectangle 815"/>
                <p:cNvSpPr>
                  <a:spLocks noChangeAspect="1" noChangeArrowheads="1"/>
                </p:cNvSpPr>
                <p:nvPr/>
              </p:nvSpPr>
              <p:spPr bwMode="auto">
                <a:xfrm rot="2040000">
                  <a:off x="4431" y="1548"/>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90" name="Rectangle 816"/>
                <p:cNvSpPr>
                  <a:spLocks noChangeAspect="1" noChangeArrowheads="1"/>
                </p:cNvSpPr>
                <p:nvPr/>
              </p:nvSpPr>
              <p:spPr bwMode="auto">
                <a:xfrm rot="2040000">
                  <a:off x="4376" y="1688"/>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91" name="Rectangle 817"/>
                <p:cNvSpPr>
                  <a:spLocks noChangeAspect="1" noChangeArrowheads="1"/>
                </p:cNvSpPr>
                <p:nvPr/>
              </p:nvSpPr>
              <p:spPr bwMode="auto">
                <a:xfrm rot="2040000">
                  <a:off x="4471" y="1598"/>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92" name="Rectangle 818"/>
                <p:cNvSpPr>
                  <a:spLocks noChangeAspect="1" noChangeArrowheads="1"/>
                </p:cNvSpPr>
                <p:nvPr/>
              </p:nvSpPr>
              <p:spPr bwMode="auto">
                <a:xfrm rot="2040000">
                  <a:off x="4446" y="1457"/>
                  <a:ext cx="35"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93" name="Rectangle 819"/>
                <p:cNvSpPr>
                  <a:spLocks noChangeAspect="1" noChangeArrowheads="1"/>
                </p:cNvSpPr>
                <p:nvPr/>
              </p:nvSpPr>
              <p:spPr bwMode="auto">
                <a:xfrm rot="2040000">
                  <a:off x="4381" y="1602"/>
                  <a:ext cx="35"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94" name="Rectangle 820"/>
                <p:cNvSpPr>
                  <a:spLocks noChangeAspect="1" noChangeArrowheads="1"/>
                </p:cNvSpPr>
                <p:nvPr/>
              </p:nvSpPr>
              <p:spPr bwMode="auto">
                <a:xfrm rot="60000">
                  <a:off x="4351" y="1476"/>
                  <a:ext cx="35" cy="39"/>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95" name="Rectangle 821"/>
                <p:cNvSpPr>
                  <a:spLocks noChangeAspect="1" noChangeArrowheads="1"/>
                </p:cNvSpPr>
                <p:nvPr/>
              </p:nvSpPr>
              <p:spPr bwMode="auto">
                <a:xfrm rot="60000">
                  <a:off x="4400" y="1498"/>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96" name="Rectangle 822"/>
                <p:cNvSpPr>
                  <a:spLocks noChangeAspect="1" noChangeArrowheads="1"/>
                </p:cNvSpPr>
                <p:nvPr/>
              </p:nvSpPr>
              <p:spPr bwMode="auto">
                <a:xfrm rot="60000">
                  <a:off x="4490" y="1511"/>
                  <a:ext cx="34"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97" name="Rectangle 823"/>
                <p:cNvSpPr>
                  <a:spLocks noChangeAspect="1" noChangeArrowheads="1"/>
                </p:cNvSpPr>
                <p:nvPr/>
              </p:nvSpPr>
              <p:spPr bwMode="auto">
                <a:xfrm rot="60000">
                  <a:off x="4430" y="1647"/>
                  <a:ext cx="34" cy="37"/>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sp>
              <p:nvSpPr>
                <p:cNvPr id="798" name="Rectangle 824"/>
                <p:cNvSpPr>
                  <a:spLocks noChangeAspect="1" noChangeArrowheads="1"/>
                </p:cNvSpPr>
                <p:nvPr/>
              </p:nvSpPr>
              <p:spPr bwMode="auto">
                <a:xfrm rot="60000">
                  <a:off x="4339" y="1731"/>
                  <a:ext cx="35" cy="38"/>
                </a:xfrm>
                <a:prstGeom prst="rect">
                  <a:avLst/>
                </a:prstGeom>
                <a:gradFill rotWithShape="0">
                  <a:gsLst>
                    <a:gs pos="0">
                      <a:srgbClr val="6666FF"/>
                    </a:gs>
                    <a:gs pos="100000">
                      <a:srgbClr val="5252CC"/>
                    </a:gs>
                  </a:gsLst>
                  <a:lin ang="5400000" scaled="1"/>
                </a:gradFill>
                <a:ln w="9525">
                  <a:noFill/>
                  <a:miter lim="800000"/>
                  <a:headEnd/>
                  <a:tailEnd/>
                </a:ln>
              </p:spPr>
              <p:txBody>
                <a:bodyPr wrap="none" anchor="ctr"/>
                <a:lstStyle/>
                <a:p>
                  <a:pPr eaLnBrk="1" hangingPunct="1"/>
                  <a:endParaRPr lang="de-DE" sz="1200">
                    <a:cs typeface="Arial" pitchFamily="34" charset="0"/>
                  </a:endParaRPr>
                </a:p>
              </p:txBody>
            </p:sp>
          </p:grpSp>
          <p:sp>
            <p:nvSpPr>
              <p:cNvPr id="768" name="Rectangle 825"/>
              <p:cNvSpPr>
                <a:spLocks noChangeAspect="1" noChangeArrowheads="1"/>
              </p:cNvSpPr>
              <p:nvPr/>
            </p:nvSpPr>
            <p:spPr bwMode="auto">
              <a:xfrm>
                <a:off x="3531698" y="5205000"/>
                <a:ext cx="387195" cy="184111"/>
              </a:xfrm>
              <a:prstGeom prst="rect">
                <a:avLst/>
              </a:prstGeom>
              <a:noFill/>
              <a:ln w="9525">
                <a:noFill/>
                <a:miter lim="800000"/>
                <a:headEnd/>
                <a:tailEnd/>
              </a:ln>
            </p:spPr>
            <p:txBody>
              <a:bodyPr wrap="none" lIns="92075" tIns="46038" rIns="92075" bIns="46038">
                <a:spAutoFit/>
              </a:bodyPr>
              <a:lstStyle/>
              <a:p>
                <a:pPr algn="ctr"/>
                <a:r>
                  <a:rPr lang="en-US" altLang="en-US" sz="600">
                    <a:cs typeface="Arial" pitchFamily="34" charset="0"/>
                  </a:rPr>
                  <a:t>Water</a:t>
                </a:r>
              </a:p>
            </p:txBody>
          </p:sp>
          <p:sp>
            <p:nvSpPr>
              <p:cNvPr id="769" name="Rectangle 826"/>
              <p:cNvSpPr>
                <a:spLocks noChangeAspect="1" noChangeArrowheads="1"/>
              </p:cNvSpPr>
              <p:nvPr/>
            </p:nvSpPr>
            <p:spPr bwMode="auto">
              <a:xfrm>
                <a:off x="3529877" y="5750945"/>
                <a:ext cx="387802" cy="184111"/>
              </a:xfrm>
              <a:prstGeom prst="rect">
                <a:avLst/>
              </a:prstGeom>
              <a:noFill/>
              <a:ln w="9525">
                <a:noFill/>
                <a:miter lim="800000"/>
                <a:headEnd/>
                <a:tailEnd/>
              </a:ln>
            </p:spPr>
            <p:txBody>
              <a:bodyPr wrap="none" lIns="92075" tIns="46038" rIns="92075" bIns="46038">
                <a:spAutoFit/>
              </a:bodyPr>
              <a:lstStyle/>
              <a:p>
                <a:pPr algn="ctr"/>
                <a:r>
                  <a:rPr lang="en-US" altLang="en-US" sz="600">
                    <a:cs typeface="Arial" pitchFamily="34" charset="0"/>
                  </a:rPr>
                  <a:t>Water</a:t>
                </a:r>
              </a:p>
            </p:txBody>
          </p:sp>
          <p:sp useBgFill="1">
            <p:nvSpPr>
              <p:cNvPr id="770" name="Freeform 1605"/>
              <p:cNvSpPr>
                <a:spLocks noChangeAspect="1"/>
              </p:cNvSpPr>
              <p:nvPr/>
            </p:nvSpPr>
            <p:spPr bwMode="auto">
              <a:xfrm>
                <a:off x="3341742" y="4848974"/>
                <a:ext cx="51586" cy="61564"/>
              </a:xfrm>
              <a:custGeom>
                <a:avLst/>
                <a:gdLst>
                  <a:gd name="T0" fmla="*/ 84 w 85"/>
                  <a:gd name="T1" fmla="*/ 55 h 106"/>
                  <a:gd name="T2" fmla="*/ 84 w 85"/>
                  <a:gd name="T3" fmla="*/ 0 h 106"/>
                  <a:gd name="T4" fmla="*/ 0 w 85"/>
                  <a:gd name="T5" fmla="*/ 0 h 106"/>
                  <a:gd name="T6" fmla="*/ 0 w 85"/>
                  <a:gd name="T7" fmla="*/ 105 h 106"/>
                  <a:gd name="T8" fmla="*/ 84 w 85"/>
                  <a:gd name="T9" fmla="*/ 105 h 106"/>
                  <a:gd name="T10" fmla="*/ 84 w 85"/>
                  <a:gd name="T11" fmla="*/ 55 h 106"/>
                  <a:gd name="T12" fmla="*/ 0 60000 65536"/>
                  <a:gd name="T13" fmla="*/ 0 60000 65536"/>
                  <a:gd name="T14" fmla="*/ 0 60000 65536"/>
                  <a:gd name="T15" fmla="*/ 0 60000 65536"/>
                  <a:gd name="T16" fmla="*/ 0 60000 65536"/>
                  <a:gd name="T17" fmla="*/ 0 60000 65536"/>
                  <a:gd name="T18" fmla="*/ 0 w 85"/>
                  <a:gd name="T19" fmla="*/ 0 h 106"/>
                  <a:gd name="T20" fmla="*/ 85 w 85"/>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85" h="106">
                    <a:moveTo>
                      <a:pt x="84" y="55"/>
                    </a:moveTo>
                    <a:lnTo>
                      <a:pt x="84" y="0"/>
                    </a:lnTo>
                    <a:lnTo>
                      <a:pt x="0" y="0"/>
                    </a:lnTo>
                    <a:lnTo>
                      <a:pt x="0" y="105"/>
                    </a:lnTo>
                    <a:lnTo>
                      <a:pt x="84" y="105"/>
                    </a:lnTo>
                    <a:lnTo>
                      <a:pt x="84" y="55"/>
                    </a:lnTo>
                  </a:path>
                </a:pathLst>
              </a:custGeom>
              <a:ln w="9525" cap="rnd">
                <a:noFill/>
                <a:round/>
                <a:headEnd/>
                <a:tailEnd/>
              </a:ln>
            </p:spPr>
            <p:txBody>
              <a:bodyPr/>
              <a:lstStyle/>
              <a:p>
                <a:endParaRPr lang="es-ES"/>
              </a:p>
            </p:txBody>
          </p:sp>
        </p:grpSp>
      </p:grpSp>
    </p:spTree>
    <p:extLst>
      <p:ext uri="{BB962C8B-B14F-4D97-AF65-F5344CB8AC3E}">
        <p14:creationId xmlns:p14="http://schemas.microsoft.com/office/powerpoint/2010/main" val="1958043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285728"/>
            <a:ext cx="8229600" cy="1143000"/>
          </a:xfrm>
        </p:spPr>
        <p:txBody>
          <a:bodyPr>
            <a:normAutofit fontScale="90000"/>
          </a:bodyPr>
          <a:lstStyle/>
          <a:p>
            <a:r>
              <a:rPr lang="es-ES" sz="4400" b="1" dirty="0">
                <a:solidFill>
                  <a:schemeClr val="accent1"/>
                </a:solidFill>
                <a:latin typeface="Arial" panose="020B0604020202020204" pitchFamily="34" charset="0"/>
                <a:cs typeface="Arial" panose="020B0604020202020204" pitchFamily="34" charset="0"/>
              </a:rPr>
              <a:t>MPH de </a:t>
            </a:r>
            <a:r>
              <a:rPr lang="es-ES" sz="4000" b="1" dirty="0">
                <a:solidFill>
                  <a:schemeClr val="accent1"/>
                </a:solidFill>
                <a:latin typeface="Arial" panose="020B0604020202020204" pitchFamily="34" charset="0"/>
                <a:cs typeface="Arial" panose="020B0604020202020204" pitchFamily="34" charset="0"/>
              </a:rPr>
              <a:t>liberación prolongada</a:t>
            </a:r>
            <a:br>
              <a:rPr lang="es-ES" sz="4400" b="1" dirty="0">
                <a:solidFill>
                  <a:schemeClr val="accent1"/>
                </a:solidFill>
                <a:latin typeface="Arial" panose="020B0604020202020204" pitchFamily="34" charset="0"/>
                <a:cs typeface="Arial" panose="020B0604020202020204" pitchFamily="34" charset="0"/>
              </a:rPr>
            </a:br>
            <a:r>
              <a:rPr lang="es-ES" sz="4400" b="1" dirty="0">
                <a:solidFill>
                  <a:schemeClr val="accent1"/>
                </a:solidFill>
                <a:latin typeface="Arial" panose="020B0604020202020204" pitchFamily="34" charset="0"/>
                <a:cs typeface="Arial" panose="020B0604020202020204" pitchFamily="34" charset="0"/>
              </a:rPr>
              <a:t> CONCERTA (18, 27, 36, 54 MG)</a:t>
            </a:r>
            <a:br>
              <a:rPr lang="es-ES" sz="4400" dirty="0">
                <a:latin typeface="Arial" panose="020B0604020202020204" pitchFamily="34" charset="0"/>
                <a:cs typeface="Arial" panose="020B0604020202020204" pitchFamily="34" charset="0"/>
              </a:rPr>
            </a:br>
            <a:endParaRPr lang="es-MX" dirty="0">
              <a:latin typeface="Arial" panose="020B0604020202020204" pitchFamily="34" charset="0"/>
              <a:cs typeface="Arial" panose="020B0604020202020204" pitchFamily="34" charset="0"/>
            </a:endParaRPr>
          </a:p>
        </p:txBody>
      </p:sp>
      <p:sp>
        <p:nvSpPr>
          <p:cNvPr id="2" name="1 Marcador de contenido"/>
          <p:cNvSpPr>
            <a:spLocks noGrp="1"/>
          </p:cNvSpPr>
          <p:nvPr>
            <p:ph idx="1"/>
          </p:nvPr>
        </p:nvSpPr>
        <p:spPr>
          <a:xfrm>
            <a:off x="0" y="1268760"/>
            <a:ext cx="9001156" cy="4608512"/>
          </a:xfrm>
        </p:spPr>
        <p:txBody>
          <a:bodyPr>
            <a:noAutofit/>
          </a:bodyPr>
          <a:lstStyle/>
          <a:p>
            <a:r>
              <a:rPr lang="es-MX" sz="2000" dirty="0">
                <a:latin typeface="Arial" panose="020B0604020202020204" pitchFamily="34" charset="0"/>
                <a:cs typeface="Arial" panose="020B0604020202020204" pitchFamily="34" charset="0"/>
              </a:rPr>
              <a:t>Cápsulas recubiertas de MPH liberación inmediata </a:t>
            </a:r>
            <a:r>
              <a:rPr lang="es-MX" sz="2000" dirty="0">
                <a:solidFill>
                  <a:srgbClr val="FF0000"/>
                </a:solidFill>
                <a:latin typeface="Arial" panose="020B0604020202020204" pitchFamily="34" charset="0"/>
                <a:cs typeface="Arial" panose="020B0604020202020204" pitchFamily="34" charset="0"/>
              </a:rPr>
              <a:t>( 22% de dosis total</a:t>
            </a:r>
            <a:r>
              <a:rPr lang="es-MX" sz="2000" dirty="0">
                <a:latin typeface="Arial" panose="020B0604020202020204" pitchFamily="34" charset="0"/>
                <a:cs typeface="Arial" panose="020B0604020202020204" pitchFamily="34" charset="0"/>
              </a:rPr>
              <a:t>) y rellena de MPH que se libera gradualmente a lo largo de unas 12 h </a:t>
            </a:r>
            <a:r>
              <a:rPr lang="es-MX" sz="2000" dirty="0">
                <a:solidFill>
                  <a:srgbClr val="9F2936"/>
                </a:solidFill>
                <a:latin typeface="Arial" panose="020B0604020202020204" pitchFamily="34" charset="0"/>
                <a:cs typeface="Arial" panose="020B0604020202020204" pitchFamily="34" charset="0"/>
              </a:rPr>
              <a:t>(mayor riesgo insomnio).</a:t>
            </a:r>
          </a:p>
          <a:p>
            <a:r>
              <a:rPr lang="es-MX" sz="2000" dirty="0">
                <a:latin typeface="Arial" panose="020B0604020202020204" pitchFamily="34" charset="0"/>
                <a:cs typeface="Arial" panose="020B0604020202020204" pitchFamily="34" charset="0"/>
              </a:rPr>
              <a:t>Pico plasmático </a:t>
            </a:r>
            <a:r>
              <a:rPr lang="es-MX" sz="2000" dirty="0">
                <a:solidFill>
                  <a:srgbClr val="9F2936"/>
                </a:solidFill>
                <a:latin typeface="Arial" panose="020B0604020202020204" pitchFamily="34" charset="0"/>
                <a:cs typeface="Arial" panose="020B0604020202020204" pitchFamily="34" charset="0"/>
              </a:rPr>
              <a:t>no  tan rápido ni tan elevado como  </a:t>
            </a:r>
            <a:r>
              <a:rPr lang="es-MX" sz="2000" dirty="0">
                <a:latin typeface="Arial" panose="020B0604020202020204" pitchFamily="34" charset="0"/>
                <a:cs typeface="Arial" panose="020B0604020202020204" pitchFamily="34" charset="0"/>
              </a:rPr>
              <a:t>MPH  liberación inmediata, lo que </a:t>
            </a:r>
            <a:r>
              <a:rPr lang="es-MX" sz="2000" dirty="0">
                <a:solidFill>
                  <a:srgbClr val="9F2936"/>
                </a:solidFill>
                <a:latin typeface="Arial" panose="020B0604020202020204" pitchFamily="34" charset="0"/>
                <a:cs typeface="Arial" panose="020B0604020202020204" pitchFamily="34" charset="0"/>
              </a:rPr>
              <a:t>disminuye el riesgo del efecto rebote. </a:t>
            </a:r>
          </a:p>
          <a:p>
            <a:r>
              <a:rPr lang="es-MX" sz="2000" dirty="0">
                <a:latin typeface="Arial" panose="020B0604020202020204" pitchFamily="34" charset="0"/>
                <a:cs typeface="Arial" panose="020B0604020202020204" pitchFamily="34" charset="0"/>
              </a:rPr>
              <a:t>Se recomienda iniciar el tratamiento con 18 mg/día </a:t>
            </a:r>
            <a:r>
              <a:rPr lang="es-MX" sz="2000" dirty="0">
                <a:solidFill>
                  <a:srgbClr val="9F2936"/>
                </a:solidFill>
                <a:latin typeface="Arial" panose="020B0604020202020204" pitchFamily="34" charset="0"/>
                <a:cs typeface="Arial" panose="020B0604020202020204" pitchFamily="34" charset="0"/>
              </a:rPr>
              <a:t>y aumentar la dosis cada 6-8 días</a:t>
            </a:r>
            <a:r>
              <a:rPr lang="es-MX" sz="2000" dirty="0">
                <a:latin typeface="Arial" panose="020B0604020202020204" pitchFamily="34" charset="0"/>
                <a:cs typeface="Arial" panose="020B0604020202020204" pitchFamily="34" charset="0"/>
              </a:rPr>
              <a:t> según respuesta clínica y tolerancia.</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Dosis máxima recomendable según mayoría de GPC/ FDA </a:t>
            </a:r>
            <a:r>
              <a:rPr lang="es-MX" sz="2000" dirty="0">
                <a:solidFill>
                  <a:srgbClr val="9F2936"/>
                </a:solidFill>
                <a:latin typeface="Arial" panose="020B0604020202020204" pitchFamily="34" charset="0"/>
                <a:cs typeface="Arial" panose="020B0604020202020204" pitchFamily="34" charset="0"/>
              </a:rPr>
              <a:t>: 72mg/día </a:t>
            </a:r>
            <a:r>
              <a:rPr lang="es-MX" sz="2000" dirty="0">
                <a:latin typeface="Arial" panose="020B0604020202020204" pitchFamily="34" charset="0"/>
                <a:cs typeface="Arial" panose="020B0604020202020204" pitchFamily="34" charset="0"/>
              </a:rPr>
              <a:t>Agencia (a veces son necesarias, efectivas y seguras dosis superiores.</a:t>
            </a:r>
          </a:p>
          <a:p>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No partir la cápsula, tragar entera para no inutilizar el sistema de liberación osmótica de la misma </a:t>
            </a:r>
            <a:r>
              <a:rPr lang="es-MX" sz="2000" dirty="0">
                <a:solidFill>
                  <a:srgbClr val="9F2936"/>
                </a:solidFill>
                <a:latin typeface="Arial" panose="020B0604020202020204" pitchFamily="34" charset="0"/>
                <a:cs typeface="Arial" panose="020B0604020202020204" pitchFamily="34" charset="0"/>
              </a:rPr>
              <a:t>(menor riesgo de abuso).</a:t>
            </a:r>
          </a:p>
        </p:txBody>
      </p:sp>
    </p:spTree>
    <p:extLst>
      <p:ext uri="{BB962C8B-B14F-4D97-AF65-F5344CB8AC3E}">
        <p14:creationId xmlns:p14="http://schemas.microsoft.com/office/powerpoint/2010/main" val="18575403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260648"/>
            <a:ext cx="8445624" cy="1143000"/>
          </a:xfrm>
        </p:spPr>
        <p:txBody>
          <a:bodyPr>
            <a:normAutofit/>
          </a:bodyPr>
          <a:lstStyle/>
          <a:p>
            <a:r>
              <a:rPr lang="es-ES" sz="3200" b="1" dirty="0">
                <a:solidFill>
                  <a:schemeClr val="accent1"/>
                </a:solidFill>
                <a:latin typeface="Arial" panose="020B0604020202020204" pitchFamily="34" charset="0"/>
                <a:cs typeface="Arial" panose="020B0604020202020204" pitchFamily="34" charset="0"/>
              </a:rPr>
              <a:t>Estimulantes de liberación prolongada</a:t>
            </a:r>
            <a:br>
              <a:rPr lang="es-ES" sz="3200" b="1" dirty="0">
                <a:solidFill>
                  <a:schemeClr val="accent1"/>
                </a:solidFill>
                <a:latin typeface="Arial" panose="020B0604020202020204" pitchFamily="34" charset="0"/>
                <a:cs typeface="Arial" panose="020B0604020202020204" pitchFamily="34" charset="0"/>
              </a:rPr>
            </a:br>
            <a:r>
              <a:rPr lang="es-ES" sz="3200" b="1" dirty="0">
                <a:solidFill>
                  <a:schemeClr val="accent1"/>
                </a:solidFill>
                <a:latin typeface="Arial" panose="020B0604020202020204" pitchFamily="34" charset="0"/>
                <a:cs typeface="Arial" panose="020B0604020202020204" pitchFamily="34" charset="0"/>
              </a:rPr>
              <a:t>(acción media y larga)</a:t>
            </a:r>
            <a:endParaRPr lang="es-MX" sz="3200" dirty="0">
              <a:solidFill>
                <a:schemeClr val="accent1"/>
              </a:solidFill>
              <a:latin typeface="Arial" panose="020B0604020202020204" pitchFamily="34" charset="0"/>
              <a:cs typeface="Arial" panose="020B0604020202020204" pitchFamily="34" charset="0"/>
            </a:endParaRPr>
          </a:p>
        </p:txBody>
      </p:sp>
      <p:sp>
        <p:nvSpPr>
          <p:cNvPr id="2" name="1 Marcador de contenido"/>
          <p:cNvSpPr>
            <a:spLocks noGrp="1"/>
          </p:cNvSpPr>
          <p:nvPr>
            <p:ph idx="1"/>
          </p:nvPr>
        </p:nvSpPr>
        <p:spPr>
          <a:xfrm>
            <a:off x="0" y="1268760"/>
            <a:ext cx="9001156" cy="3960440"/>
          </a:xfrm>
        </p:spPr>
        <p:txBody>
          <a:bodyPr>
            <a:noAutofit/>
          </a:bodyPr>
          <a:lstStyle/>
          <a:p>
            <a:r>
              <a:rPr lang="es-MX" sz="2400" dirty="0">
                <a:latin typeface="Arial" panose="020B0604020202020204" pitchFamily="34" charset="0"/>
                <a:cs typeface="Arial" panose="020B0604020202020204" pitchFamily="34" charset="0"/>
              </a:rPr>
              <a:t>Mayor ventajas sobre las formas de acción corta:</a:t>
            </a:r>
          </a:p>
          <a:p>
            <a:pPr marL="0" indent="0">
              <a:buNone/>
            </a:pPr>
            <a:endParaRPr lang="es-MX" sz="2400" dirty="0">
              <a:latin typeface="Arial" panose="020B0604020202020204" pitchFamily="34" charset="0"/>
              <a:cs typeface="Arial" panose="020B0604020202020204" pitchFamily="34" charset="0"/>
            </a:endParaRPr>
          </a:p>
          <a:p>
            <a:pPr lvl="1"/>
            <a:r>
              <a:rPr lang="es-MX" sz="2400" dirty="0">
                <a:latin typeface="Arial" panose="020B0604020202020204" pitchFamily="34" charset="0"/>
                <a:cs typeface="Arial" panose="020B0604020202020204" pitchFamily="34" charset="0"/>
              </a:rPr>
              <a:t>Mayor adherencia</a:t>
            </a:r>
          </a:p>
          <a:p>
            <a:pPr lvl="1"/>
            <a:r>
              <a:rPr lang="es-MX" sz="2400" dirty="0">
                <a:latin typeface="Arial" panose="020B0604020202020204" pitchFamily="34" charset="0"/>
                <a:cs typeface="Arial" panose="020B0604020202020204" pitchFamily="34" charset="0"/>
              </a:rPr>
              <a:t>Efecto más </a:t>
            </a:r>
            <a:r>
              <a:rPr lang="es-MX" sz="2400" dirty="0">
                <a:solidFill>
                  <a:srgbClr val="0070C0"/>
                </a:solidFill>
                <a:latin typeface="Arial" panose="020B0604020202020204" pitchFamily="34" charset="0"/>
                <a:cs typeface="Arial" panose="020B0604020202020204" pitchFamily="34" charset="0"/>
              </a:rPr>
              <a:t>suave, gradual y estable </a:t>
            </a:r>
            <a:r>
              <a:rPr lang="es-MX" sz="2400" dirty="0">
                <a:latin typeface="Arial" panose="020B0604020202020204" pitchFamily="34" charset="0"/>
                <a:cs typeface="Arial" panose="020B0604020202020204" pitchFamily="34" charset="0"/>
              </a:rPr>
              <a:t>a lo largo del día</a:t>
            </a:r>
          </a:p>
          <a:p>
            <a:pPr lvl="1"/>
            <a:r>
              <a:rPr lang="es-MX" sz="2400" dirty="0">
                <a:latin typeface="Arial" panose="020B0604020202020204" pitchFamily="34" charset="0"/>
                <a:cs typeface="Arial" panose="020B0604020202020204" pitchFamily="34" charset="0"/>
              </a:rPr>
              <a:t>Menor estigmatización</a:t>
            </a:r>
          </a:p>
          <a:p>
            <a:pPr lvl="1"/>
            <a:r>
              <a:rPr lang="es-MX" sz="2400" dirty="0">
                <a:latin typeface="Arial" panose="020B0604020202020204" pitchFamily="34" charset="0"/>
                <a:cs typeface="Arial" panose="020B0604020202020204" pitchFamily="34" charset="0"/>
              </a:rPr>
              <a:t>Menor riesgo de uso inadecuado y/o de abuso de medicación</a:t>
            </a:r>
          </a:p>
          <a:p>
            <a:pPr lvl="1"/>
            <a:r>
              <a:rPr lang="es-MX" sz="2400" dirty="0">
                <a:latin typeface="Arial" panose="020B0604020202020204" pitchFamily="34" charset="0"/>
                <a:cs typeface="Arial" panose="020B0604020202020204" pitchFamily="34" charset="0"/>
              </a:rPr>
              <a:t>Dosis máxima recomendable según mayoría de GPC : 72mg/día </a:t>
            </a:r>
          </a:p>
          <a:p>
            <a:pPr marL="0" indent="0">
              <a:buNone/>
            </a:pPr>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Su desventaja es el </a:t>
            </a:r>
            <a:r>
              <a:rPr lang="es-MX" sz="2400" dirty="0">
                <a:solidFill>
                  <a:srgbClr val="0070C0"/>
                </a:solidFill>
                <a:latin typeface="Arial" panose="020B0604020202020204" pitchFamily="34" charset="0"/>
                <a:cs typeface="Arial" panose="020B0604020202020204" pitchFamily="34" charset="0"/>
              </a:rPr>
              <a:t>mayor precio</a:t>
            </a:r>
          </a:p>
          <a:p>
            <a:pPr marL="457200" lvl="1" indent="0">
              <a:buNone/>
            </a:pPr>
            <a:endParaRPr lang="es-MX" sz="2000" dirty="0">
              <a:latin typeface="Arial Narrow" pitchFamily="34" charset="0"/>
            </a:endParaRPr>
          </a:p>
          <a:p>
            <a:pPr>
              <a:buNone/>
            </a:pPr>
            <a:r>
              <a:rPr lang="es-MX" sz="2400" dirty="0">
                <a:latin typeface="Arial Narrow" pitchFamily="34" charset="0"/>
              </a:rPr>
              <a:t>	</a:t>
            </a:r>
            <a:endParaRPr lang="es-MX" sz="2400" dirty="0">
              <a:solidFill>
                <a:srgbClr val="FFFF00"/>
              </a:solidFill>
              <a:latin typeface="Arial Narrow" pitchFamily="34" charset="0"/>
            </a:endParaRPr>
          </a:p>
        </p:txBody>
      </p:sp>
    </p:spTree>
    <p:extLst>
      <p:ext uri="{BB962C8B-B14F-4D97-AF65-F5344CB8AC3E}">
        <p14:creationId xmlns:p14="http://schemas.microsoft.com/office/powerpoint/2010/main" val="39799787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a:xfrm>
            <a:off x="-16264" y="274960"/>
            <a:ext cx="9144000" cy="981075"/>
          </a:xfrm>
        </p:spPr>
        <p:txBody>
          <a:bodyPr>
            <a:normAutofit fontScale="90000"/>
          </a:bodyPr>
          <a:lstStyle/>
          <a:p>
            <a:pPr eaLnBrk="1" hangingPunct="1">
              <a:defRPr/>
            </a:pPr>
            <a:r>
              <a:rPr lang="es-ES" sz="4000" b="1" dirty="0">
                <a:solidFill>
                  <a:schemeClr val="accent1"/>
                </a:solidFill>
                <a:latin typeface="Arial" panose="020B0604020202020204" pitchFamily="34" charset="0"/>
                <a:cs typeface="Arial" panose="020B0604020202020204" pitchFamily="34" charset="0"/>
              </a:rPr>
              <a:t>Necesidad de Nuevos Tratamientos para el TDAH</a:t>
            </a:r>
          </a:p>
        </p:txBody>
      </p:sp>
      <p:sp>
        <p:nvSpPr>
          <p:cNvPr id="140291" name="Rectangle 3"/>
          <p:cNvSpPr>
            <a:spLocks noGrp="1" noChangeArrowheads="1"/>
          </p:cNvSpPr>
          <p:nvPr>
            <p:ph type="body" idx="1"/>
          </p:nvPr>
        </p:nvSpPr>
        <p:spPr>
          <a:xfrm>
            <a:off x="-16264" y="1556792"/>
            <a:ext cx="9144000" cy="4535710"/>
          </a:xfrm>
        </p:spPr>
        <p:txBody>
          <a:bodyPr>
            <a:normAutofit lnSpcReduction="10000"/>
          </a:bodyPr>
          <a:lstStyle/>
          <a:p>
            <a:pPr eaLnBrk="1" hangingPunct="1">
              <a:lnSpc>
                <a:spcPct val="90000"/>
              </a:lnSpc>
              <a:defRPr/>
            </a:pPr>
            <a:r>
              <a:rPr lang="es-ES" sz="2400" dirty="0">
                <a:latin typeface="Arial" panose="020B0604020202020204" pitchFamily="34" charset="0"/>
                <a:cs typeface="Arial" panose="020B0604020202020204" pitchFamily="34" charset="0"/>
              </a:rPr>
              <a:t>El </a:t>
            </a:r>
            <a:r>
              <a:rPr lang="es-ES" sz="2400" b="1" dirty="0">
                <a:solidFill>
                  <a:schemeClr val="accent6">
                    <a:lumMod val="50000"/>
                  </a:schemeClr>
                </a:solidFill>
                <a:latin typeface="Arial" panose="020B0604020202020204" pitchFamily="34" charset="0"/>
                <a:cs typeface="Arial" panose="020B0604020202020204" pitchFamily="34" charset="0"/>
              </a:rPr>
              <a:t>Metilfenidato no es efectivo en un 30% </a:t>
            </a:r>
            <a:r>
              <a:rPr lang="es-ES" sz="2400" dirty="0">
                <a:latin typeface="Arial" panose="020B0604020202020204" pitchFamily="34" charset="0"/>
                <a:cs typeface="Arial" panose="020B0604020202020204" pitchFamily="34" charset="0"/>
              </a:rPr>
              <a:t>de los casos</a:t>
            </a:r>
          </a:p>
          <a:p>
            <a:pPr eaLnBrk="1" hangingPunct="1">
              <a:lnSpc>
                <a:spcPct val="90000"/>
              </a:lnSpc>
              <a:defRPr/>
            </a:pPr>
            <a:endParaRPr lang="es-ES" sz="2400" dirty="0">
              <a:latin typeface="Arial" panose="020B0604020202020204" pitchFamily="34" charset="0"/>
              <a:cs typeface="Arial" panose="020B0604020202020204" pitchFamily="34" charset="0"/>
            </a:endParaRPr>
          </a:p>
          <a:p>
            <a:pPr eaLnBrk="1" hangingPunct="1">
              <a:lnSpc>
                <a:spcPct val="90000"/>
              </a:lnSpc>
              <a:defRPr/>
            </a:pPr>
            <a:r>
              <a:rPr lang="es-ES" sz="2400" dirty="0">
                <a:latin typeface="Arial" panose="020B0604020202020204" pitchFamily="34" charset="0"/>
                <a:cs typeface="Arial" panose="020B0604020202020204" pitchFamily="34" charset="0"/>
              </a:rPr>
              <a:t>La posibilidad de éxito cuando se cambia a un segundo agente estimulante </a:t>
            </a:r>
            <a:r>
              <a:rPr lang="es-ES" sz="2400" dirty="0">
                <a:solidFill>
                  <a:schemeClr val="accent6">
                    <a:lumMod val="50000"/>
                  </a:schemeClr>
                </a:solidFill>
                <a:latin typeface="Arial" panose="020B0604020202020204" pitchFamily="34" charset="0"/>
                <a:cs typeface="Arial" panose="020B0604020202020204" pitchFamily="34" charset="0"/>
              </a:rPr>
              <a:t>asciende al 90% </a:t>
            </a:r>
            <a:r>
              <a:rPr lang="es-ES" sz="2400" dirty="0">
                <a:latin typeface="Arial" panose="020B0604020202020204" pitchFamily="34" charset="0"/>
                <a:cs typeface="Arial" panose="020B0604020202020204" pitchFamily="34" charset="0"/>
              </a:rPr>
              <a:t>(la efectividad es muy individual de manera que un paciente puede responder a un estimulante y no a otro).</a:t>
            </a:r>
          </a:p>
          <a:p>
            <a:pPr marL="0" indent="0" eaLnBrk="1" hangingPunct="1">
              <a:lnSpc>
                <a:spcPct val="90000"/>
              </a:lnSpc>
              <a:buNone/>
              <a:defRPr/>
            </a:pPr>
            <a:endParaRPr lang="es-ES" sz="2400" dirty="0">
              <a:latin typeface="Arial" panose="020B0604020202020204" pitchFamily="34" charset="0"/>
              <a:cs typeface="Arial" panose="020B0604020202020204" pitchFamily="34" charset="0"/>
            </a:endParaRPr>
          </a:p>
          <a:p>
            <a:pPr eaLnBrk="1" hangingPunct="1">
              <a:lnSpc>
                <a:spcPct val="90000"/>
              </a:lnSpc>
              <a:defRPr/>
            </a:pPr>
            <a:r>
              <a:rPr lang="es-ES" sz="2400" dirty="0">
                <a:latin typeface="Arial" panose="020B0604020202020204" pitchFamily="34" charset="0"/>
                <a:cs typeface="Arial" panose="020B0604020202020204" pitchFamily="34" charset="0"/>
              </a:rPr>
              <a:t>Un grupo significativo de menores a tratamiento con</a:t>
            </a:r>
            <a:r>
              <a:rPr lang="es-ES" sz="2400" dirty="0">
                <a:solidFill>
                  <a:srgbClr val="F07F09"/>
                </a:solidFill>
                <a:latin typeface="Arial" panose="020B0604020202020204" pitchFamily="34" charset="0"/>
                <a:cs typeface="Arial" panose="020B0604020202020204" pitchFamily="34" charset="0"/>
              </a:rPr>
              <a:t> </a:t>
            </a:r>
            <a:r>
              <a:rPr lang="es-ES" sz="2400" dirty="0" err="1">
                <a:solidFill>
                  <a:schemeClr val="accent6">
                    <a:lumMod val="50000"/>
                  </a:schemeClr>
                </a:solidFill>
                <a:latin typeface="Arial" panose="020B0604020202020204" pitchFamily="34" charset="0"/>
                <a:cs typeface="Arial" panose="020B0604020202020204" pitchFamily="34" charset="0"/>
              </a:rPr>
              <a:t>Metilfenidato</a:t>
            </a:r>
            <a:r>
              <a:rPr lang="es-ES" sz="2400" dirty="0">
                <a:solidFill>
                  <a:schemeClr val="accent6">
                    <a:lumMod val="50000"/>
                  </a:schemeClr>
                </a:solidFill>
                <a:latin typeface="Arial" panose="020B0604020202020204" pitchFamily="34" charset="0"/>
                <a:cs typeface="Arial" panose="020B0604020202020204" pitchFamily="34" charset="0"/>
              </a:rPr>
              <a:t> no lo toleran por sus efectos secundarios </a:t>
            </a:r>
            <a:r>
              <a:rPr lang="es-ES" sz="2400" dirty="0">
                <a:latin typeface="Arial" panose="020B0604020202020204" pitchFamily="34" charset="0"/>
                <a:cs typeface="Arial" panose="020B0604020202020204" pitchFamily="34" charset="0"/>
              </a:rPr>
              <a:t>(insomnio, disminución de peso, problemas de crecimiento)</a:t>
            </a:r>
          </a:p>
          <a:p>
            <a:pPr marL="0" indent="0" eaLnBrk="1" hangingPunct="1">
              <a:lnSpc>
                <a:spcPct val="90000"/>
              </a:lnSpc>
              <a:buNone/>
              <a:defRPr/>
            </a:pPr>
            <a:endParaRPr lang="es-ES" sz="2400" dirty="0">
              <a:latin typeface="Arial" panose="020B0604020202020204" pitchFamily="34" charset="0"/>
              <a:cs typeface="Arial" panose="020B0604020202020204" pitchFamily="34" charset="0"/>
            </a:endParaRPr>
          </a:p>
          <a:p>
            <a:pPr eaLnBrk="1" hangingPunct="1">
              <a:lnSpc>
                <a:spcPct val="90000"/>
              </a:lnSpc>
              <a:defRPr/>
            </a:pPr>
            <a:r>
              <a:rPr lang="es-ES" sz="2400" dirty="0">
                <a:latin typeface="Arial" panose="020B0604020202020204" pitchFamily="34" charset="0"/>
                <a:cs typeface="Arial" panose="020B0604020202020204" pitchFamily="34" charset="0"/>
              </a:rPr>
              <a:t>Existen casos donde por la </a:t>
            </a:r>
            <a:r>
              <a:rPr lang="es-ES" sz="2400" dirty="0">
                <a:solidFill>
                  <a:schemeClr val="accent6">
                    <a:lumMod val="50000"/>
                  </a:schemeClr>
                </a:solidFill>
                <a:latin typeface="Arial" panose="020B0604020202020204" pitchFamily="34" charset="0"/>
                <a:cs typeface="Arial" panose="020B0604020202020204" pitchFamily="34" charset="0"/>
              </a:rPr>
              <a:t>problemática médica y/o psiquiátrica </a:t>
            </a:r>
            <a:r>
              <a:rPr lang="es-ES" sz="2400" dirty="0">
                <a:latin typeface="Arial" panose="020B0604020202020204" pitchFamily="34" charset="0"/>
                <a:cs typeface="Arial" panose="020B0604020202020204" pitchFamily="34" charset="0"/>
              </a:rPr>
              <a:t>asociada los Estimulantes están </a:t>
            </a:r>
            <a:r>
              <a:rPr lang="es-ES" sz="2400" dirty="0">
                <a:solidFill>
                  <a:schemeClr val="accent6">
                    <a:lumMod val="50000"/>
                  </a:schemeClr>
                </a:solidFill>
                <a:latin typeface="Arial" panose="020B0604020202020204" pitchFamily="34" charset="0"/>
                <a:cs typeface="Arial" panose="020B0604020202020204" pitchFamily="34" charset="0"/>
              </a:rPr>
              <a:t>contraindicados.</a:t>
            </a:r>
          </a:p>
          <a:p>
            <a:pPr marL="0" indent="0" eaLnBrk="1" hangingPunct="1">
              <a:lnSpc>
                <a:spcPct val="90000"/>
              </a:lnSpc>
              <a:buNone/>
              <a:defRPr/>
            </a:pPr>
            <a:endParaRPr lang="es-ES" sz="2800" dirty="0">
              <a:latin typeface="Comic Sans MS" pitchFamily="66" charset="0"/>
            </a:endParaRPr>
          </a:p>
          <a:p>
            <a:pPr algn="just" eaLnBrk="1" hangingPunct="1">
              <a:lnSpc>
                <a:spcPct val="90000"/>
              </a:lnSpc>
              <a:defRPr/>
            </a:pPr>
            <a:endParaRPr lang="es-ES" sz="2800" dirty="0">
              <a:latin typeface="Bodoni MT" pitchFamily="18" charset="0"/>
            </a:endParaRPr>
          </a:p>
          <a:p>
            <a:pPr eaLnBrk="1" hangingPunct="1">
              <a:lnSpc>
                <a:spcPct val="90000"/>
              </a:lnSpc>
              <a:defRPr/>
            </a:pPr>
            <a:endParaRPr lang="es-ES" sz="2800" dirty="0">
              <a:latin typeface="Bodoni MT" pitchFamily="18" charset="0"/>
            </a:endParaRPr>
          </a:p>
        </p:txBody>
      </p:sp>
    </p:spTree>
    <p:extLst>
      <p:ext uri="{BB962C8B-B14F-4D97-AF65-F5344CB8AC3E}">
        <p14:creationId xmlns:p14="http://schemas.microsoft.com/office/powerpoint/2010/main" val="2465126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18628" y="0"/>
            <a:ext cx="9055124" cy="1250950"/>
          </a:xfrm>
        </p:spPr>
        <p:txBody>
          <a:bodyPr>
            <a:normAutofit fontScale="90000"/>
          </a:bodyPr>
          <a:lstStyle/>
          <a:p>
            <a:br>
              <a:rPr lang="es-ES" sz="4000" b="0" dirty="0"/>
            </a:br>
            <a:r>
              <a:rPr lang="es-ES" sz="3600" b="1" dirty="0">
                <a:solidFill>
                  <a:schemeClr val="accent1"/>
                </a:solidFill>
                <a:latin typeface="Arial" panose="020B0604020202020204" pitchFamily="34" charset="0"/>
                <a:cs typeface="Arial" panose="020B0604020202020204" pitchFamily="34" charset="0"/>
              </a:rPr>
              <a:t>ESTIMULANTES: LISDEXANFETAMINA/ </a:t>
            </a:r>
            <a:r>
              <a:rPr lang="es-ES" sz="3600" b="1" dirty="0" err="1">
                <a:solidFill>
                  <a:schemeClr val="accent1"/>
                </a:solidFill>
                <a:latin typeface="Arial" panose="020B0604020202020204" pitchFamily="34" charset="0"/>
                <a:cs typeface="Arial" panose="020B0604020202020204" pitchFamily="34" charset="0"/>
              </a:rPr>
              <a:t>Elvanse</a:t>
            </a:r>
            <a:br>
              <a:rPr lang="es-ES" sz="4000" b="0" u="sng" dirty="0"/>
            </a:br>
            <a:endParaRPr lang="es-ES" sz="4000" b="0" u="sng" dirty="0"/>
          </a:p>
        </p:txBody>
      </p:sp>
      <p:sp>
        <p:nvSpPr>
          <p:cNvPr id="23555" name="Rectangle 3"/>
          <p:cNvSpPr>
            <a:spLocks noGrp="1" noChangeArrowheads="1"/>
          </p:cNvSpPr>
          <p:nvPr>
            <p:ph idx="1"/>
          </p:nvPr>
        </p:nvSpPr>
        <p:spPr>
          <a:xfrm>
            <a:off x="0" y="908720"/>
            <a:ext cx="9144000" cy="5256584"/>
          </a:xfrm>
        </p:spPr>
        <p:txBody>
          <a:bodyPr>
            <a:normAutofit fontScale="85000" lnSpcReduction="20000"/>
          </a:bodyPr>
          <a:lstStyle/>
          <a:p>
            <a:pPr marL="0" indent="0">
              <a:buNone/>
            </a:pPr>
            <a:endParaRPr lang="es-ES" sz="2400" dirty="0"/>
          </a:p>
          <a:p>
            <a:r>
              <a:rPr lang="es-ES" sz="2400" dirty="0">
                <a:latin typeface="Arial" panose="020B0604020202020204" pitchFamily="34" charset="0"/>
                <a:cs typeface="Arial" panose="020B0604020202020204" pitchFamily="34" charset="0"/>
              </a:rPr>
              <a:t>Fármacos simpaticomiméticos (NA/DA)</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Indicado en niños  de 6 años a 18 años de edad  con TDAH</a:t>
            </a:r>
          </a:p>
          <a:p>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Fármaco con amplia experiencia en estudios clínicos de eficacia, seguridad y tolerabilidad:</a:t>
            </a:r>
          </a:p>
          <a:p>
            <a:pPr lvl="1"/>
            <a:r>
              <a:rPr lang="es-ES" sz="2400" dirty="0">
                <a:latin typeface="Arial" panose="020B0604020202020204" pitchFamily="34" charset="0"/>
                <a:cs typeface="Arial" panose="020B0604020202020204" pitchFamily="34" charset="0"/>
              </a:rPr>
              <a:t>2007 EEUU</a:t>
            </a:r>
            <a:r>
              <a:rPr lang="es-ES" sz="2400" b="1"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 supuestamente a día de hoy la más utilizada”) </a:t>
            </a:r>
          </a:p>
          <a:p>
            <a:pPr lvl="1"/>
            <a:r>
              <a:rPr lang="es-ES" sz="2400" dirty="0">
                <a:latin typeface="Arial" panose="020B0604020202020204" pitchFamily="34" charset="0"/>
                <a:cs typeface="Arial" panose="020B0604020202020204" pitchFamily="34" charset="0"/>
              </a:rPr>
              <a:t>2010 Canadá.</a:t>
            </a:r>
          </a:p>
          <a:p>
            <a:pPr lvl="1"/>
            <a:r>
              <a:rPr lang="es-ES" sz="2400" dirty="0">
                <a:latin typeface="Arial" panose="020B0604020202020204" pitchFamily="34" charset="0"/>
                <a:cs typeface="Arial" panose="020B0604020202020204" pitchFamily="34" charset="0"/>
              </a:rPr>
              <a:t>2011 Brasil.</a:t>
            </a:r>
          </a:p>
          <a:p>
            <a:pPr lvl="1"/>
            <a:r>
              <a:rPr lang="es-ES" sz="2400" dirty="0">
                <a:latin typeface="Arial" panose="020B0604020202020204" pitchFamily="34" charset="0"/>
                <a:cs typeface="Arial" panose="020B0604020202020204" pitchFamily="34" charset="0"/>
              </a:rPr>
              <a:t>2013 Reino Unido, Alemania y Holanda .</a:t>
            </a:r>
          </a:p>
          <a:p>
            <a:pPr marL="0" indent="0">
              <a:buNone/>
            </a:pPr>
            <a:endParaRPr lang="es-ES" sz="2400" dirty="0">
              <a:latin typeface="Arial" panose="020B0604020202020204" pitchFamily="34" charset="0"/>
              <a:cs typeface="Arial" panose="020B0604020202020204" pitchFamily="34" charset="0"/>
            </a:endParaRPr>
          </a:p>
          <a:p>
            <a:r>
              <a:rPr lang="es-ES" sz="2400" dirty="0">
                <a:latin typeface="Arial" panose="020B0604020202020204" pitchFamily="34" charset="0"/>
                <a:cs typeface="Arial" panose="020B0604020202020204" pitchFamily="34" charset="0"/>
              </a:rPr>
              <a:t>Indicaciones</a:t>
            </a:r>
          </a:p>
          <a:p>
            <a:pPr lvl="1"/>
            <a:r>
              <a:rPr lang="es-ES" sz="2400" dirty="0">
                <a:latin typeface="Arial" panose="020B0604020202020204" pitchFamily="34" charset="0"/>
                <a:cs typeface="Arial" panose="020B0604020202020204" pitchFamily="34" charset="0"/>
              </a:rPr>
              <a:t>TDAH: </a:t>
            </a:r>
            <a:r>
              <a:rPr lang="es-ES" sz="2400" dirty="0">
                <a:solidFill>
                  <a:srgbClr val="0070C0"/>
                </a:solidFill>
                <a:latin typeface="Arial" panose="020B0604020202020204" pitchFamily="34" charset="0"/>
                <a:cs typeface="Arial" panose="020B0604020202020204" pitchFamily="34" charset="0"/>
              </a:rPr>
              <a:t>fracaso en la respuesta previa al </a:t>
            </a:r>
            <a:r>
              <a:rPr lang="es-ES" sz="2400" dirty="0" err="1">
                <a:solidFill>
                  <a:srgbClr val="0070C0"/>
                </a:solidFill>
                <a:latin typeface="Arial" panose="020B0604020202020204" pitchFamily="34" charset="0"/>
                <a:cs typeface="Arial" panose="020B0604020202020204" pitchFamily="34" charset="0"/>
              </a:rPr>
              <a:t>Metilfenidato</a:t>
            </a:r>
            <a:r>
              <a:rPr lang="es-ES" sz="2400" dirty="0">
                <a:solidFill>
                  <a:srgbClr val="0070C0"/>
                </a:solidFill>
                <a:latin typeface="Arial" panose="020B0604020202020204" pitchFamily="34" charset="0"/>
                <a:cs typeface="Arial" panose="020B0604020202020204" pitchFamily="34" charset="0"/>
              </a:rPr>
              <a:t> y a la </a:t>
            </a:r>
            <a:r>
              <a:rPr lang="es-ES" sz="2400" dirty="0" err="1">
                <a:solidFill>
                  <a:srgbClr val="0070C0"/>
                </a:solidFill>
                <a:latin typeface="Arial" panose="020B0604020202020204" pitchFamily="34" charset="0"/>
                <a:cs typeface="Arial" panose="020B0604020202020204" pitchFamily="34" charset="0"/>
              </a:rPr>
              <a:t>Atomoxetina</a:t>
            </a:r>
            <a:endParaRPr lang="es-ES" sz="2400" dirty="0">
              <a:solidFill>
                <a:srgbClr val="0070C0"/>
              </a:solidFill>
              <a:latin typeface="Arial" panose="020B0604020202020204" pitchFamily="34" charset="0"/>
              <a:cs typeface="Arial" panose="020B0604020202020204" pitchFamily="34" charset="0"/>
            </a:endParaRPr>
          </a:p>
          <a:p>
            <a:pPr lvl="1"/>
            <a:r>
              <a:rPr lang="es-ES" sz="2400" dirty="0">
                <a:latin typeface="Arial" panose="020B0604020202020204" pitchFamily="34" charset="0"/>
                <a:cs typeface="Arial" panose="020B0604020202020204" pitchFamily="34" charset="0"/>
              </a:rPr>
              <a:t>Se presume más efectiva en adolescentes que en niños (resultados del estudio </a:t>
            </a:r>
            <a:r>
              <a:rPr lang="es-ES" sz="2400" dirty="0" err="1">
                <a:latin typeface="Arial" panose="020B0604020202020204" pitchFamily="34" charset="0"/>
                <a:cs typeface="Arial" panose="020B0604020202020204" pitchFamily="34" charset="0"/>
              </a:rPr>
              <a:t>pivotal</a:t>
            </a:r>
            <a:r>
              <a:rPr lang="es-ES" sz="2400" dirty="0">
                <a:latin typeface="Arial" panose="020B0604020202020204" pitchFamily="34" charset="0"/>
                <a:cs typeface="Arial" panose="020B0604020202020204" pitchFamily="34" charset="0"/>
              </a:rPr>
              <a:t> europeo 6-17 años).</a:t>
            </a:r>
          </a:p>
          <a:p>
            <a:endParaRPr lang="es-ES" sz="2800" dirty="0"/>
          </a:p>
          <a:p>
            <a:endParaRPr lang="es-ES" dirty="0"/>
          </a:p>
        </p:txBody>
      </p:sp>
    </p:spTree>
    <p:extLst>
      <p:ext uri="{BB962C8B-B14F-4D97-AF65-F5344CB8AC3E}">
        <p14:creationId xmlns:p14="http://schemas.microsoft.com/office/powerpoint/2010/main" val="1534029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43408"/>
            <a:ext cx="8424936" cy="1143000"/>
          </a:xfrm>
        </p:spPr>
        <p:txBody>
          <a:bodyPr>
            <a:normAutofit/>
          </a:bodyPr>
          <a:lstStyle/>
          <a:p>
            <a:r>
              <a:rPr lang="es-ES" sz="3200" b="1" dirty="0">
                <a:solidFill>
                  <a:schemeClr val="accent1"/>
                </a:solidFill>
                <a:latin typeface="Arial" panose="020B0604020202020204" pitchFamily="34" charset="0"/>
                <a:cs typeface="Arial" panose="020B0604020202020204" pitchFamily="34" charset="0"/>
              </a:rPr>
              <a:t>ESTIMULANTES: LISDEXANFETAMINA</a:t>
            </a:r>
            <a:endParaRPr lang="es-ES" sz="3200" b="1" dirty="0">
              <a:solidFill>
                <a:srgbClr val="F07F09"/>
              </a:solidFill>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0" y="980728"/>
            <a:ext cx="8964488" cy="4525963"/>
          </a:xfrm>
        </p:spPr>
        <p:txBody>
          <a:bodyPr/>
          <a:lstStyle/>
          <a:p>
            <a:r>
              <a:rPr lang="es-ES" sz="2000" dirty="0">
                <a:latin typeface="Arial" panose="020B0604020202020204" pitchFamily="34" charset="0"/>
                <a:cs typeface="Arial" panose="020B0604020202020204" pitchFamily="34" charset="0"/>
              </a:rPr>
              <a:t>Es un </a:t>
            </a:r>
            <a:r>
              <a:rPr lang="es-ES" sz="2000" dirty="0" err="1">
                <a:latin typeface="Arial" panose="020B0604020202020204" pitchFamily="34" charset="0"/>
                <a:cs typeface="Arial" panose="020B0604020202020204" pitchFamily="34" charset="0"/>
              </a:rPr>
              <a:t>Profármaco</a:t>
            </a:r>
            <a:r>
              <a:rPr lang="es-ES" sz="2000" dirty="0">
                <a:latin typeface="Arial" panose="020B0604020202020204" pitchFamily="34" charset="0"/>
                <a:cs typeface="Arial" panose="020B0604020202020204" pitchFamily="34" charset="0"/>
              </a:rPr>
              <a:t> ( molécula farmacológicamente inactiva)</a:t>
            </a:r>
          </a:p>
          <a:p>
            <a:r>
              <a:rPr lang="es-ES" sz="2000" dirty="0">
                <a:latin typeface="Arial" panose="020B0604020202020204" pitchFamily="34" charset="0"/>
                <a:cs typeface="Arial" panose="020B0604020202020204" pitchFamily="34" charset="0"/>
              </a:rPr>
              <a:t> Tras su administración oral se absorbe rápidamente ( 1- 1.5 horas) desde el tracto gastrointestinal  y luego una vez pasa a la sangre s</a:t>
            </a:r>
            <a:r>
              <a:rPr lang="es-AR" sz="2000" dirty="0">
                <a:latin typeface="Arial" panose="020B0604020202020204" pitchFamily="34" charset="0"/>
                <a:cs typeface="Arial" panose="020B0604020202020204" pitchFamily="34" charset="0"/>
              </a:rPr>
              <a:t>e convierte a  </a:t>
            </a:r>
            <a:r>
              <a:rPr lang="es-AR" sz="2000" i="1" dirty="0">
                <a:latin typeface="Arial" panose="020B0604020202020204" pitchFamily="34" charset="0"/>
                <a:cs typeface="Arial" panose="020B0604020202020204" pitchFamily="34" charset="0"/>
              </a:rPr>
              <a:t>d</a:t>
            </a:r>
            <a:r>
              <a:rPr lang="es-AR" sz="2000" dirty="0">
                <a:latin typeface="Arial" panose="020B0604020202020204" pitchFamily="34" charset="0"/>
                <a:cs typeface="Arial" panose="020B0604020202020204" pitchFamily="34" charset="0"/>
              </a:rPr>
              <a:t>-anfetamina activa ( metabolismo por actividad hidrolítica de los eritrocitos).</a:t>
            </a:r>
          </a:p>
          <a:p>
            <a:r>
              <a:rPr lang="es-ES_tradnl" sz="2000" dirty="0">
                <a:solidFill>
                  <a:srgbClr val="000000"/>
                </a:solidFill>
                <a:latin typeface="Arial" panose="020B0604020202020204" pitchFamily="34" charset="0"/>
                <a:cs typeface="Arial" panose="020B0604020202020204" pitchFamily="34" charset="0"/>
              </a:rPr>
              <a:t>Máximo pico de acción en torno a las 3.5 horas</a:t>
            </a:r>
          </a:p>
          <a:p>
            <a:endParaRPr lang="es-AR" sz="2000" dirty="0">
              <a:latin typeface="Arial" panose="020B0604020202020204" pitchFamily="34" charset="0"/>
              <a:cs typeface="Arial" panose="020B0604020202020204" pitchFamily="34" charset="0"/>
            </a:endParaRPr>
          </a:p>
          <a:p>
            <a:endParaRPr lang="es-AR" sz="2000" dirty="0">
              <a:latin typeface="Arial" panose="020B0604020202020204" pitchFamily="34" charset="0"/>
              <a:cs typeface="Arial" panose="020B0604020202020204" pitchFamily="34" charset="0"/>
            </a:endParaRPr>
          </a:p>
          <a:p>
            <a:pPr marL="0" indent="0">
              <a:buNone/>
            </a:pPr>
            <a:endParaRPr lang="es-ES" dirty="0"/>
          </a:p>
          <a:p>
            <a:pPr marL="0" indent="0">
              <a:buNone/>
            </a:pPr>
            <a:endParaRPr lang="es-ES" dirty="0"/>
          </a:p>
        </p:txBody>
      </p:sp>
      <p:pic>
        <p:nvPicPr>
          <p:cNvPr id="4" name="Picture 1" descr="C:\Users\Admin\AppData\Local\Microsoft\Windows\Temporary Internet Files\Content.IE5\1SR0HEIE\la foto.JPG"/>
          <p:cNvPicPr>
            <a:picLocks noChangeAspect="1" noChangeArrowheads="1"/>
          </p:cNvPicPr>
          <p:nvPr/>
        </p:nvPicPr>
        <p:blipFill>
          <a:blip r:embed="rId3" cstate="print"/>
          <a:srcRect t="11377" b="11377"/>
          <a:stretch>
            <a:fillRect/>
          </a:stretch>
        </p:blipFill>
        <p:spPr bwMode="auto">
          <a:xfrm>
            <a:off x="4067944" y="3760425"/>
            <a:ext cx="4896544" cy="2692911"/>
          </a:xfrm>
          <a:prstGeom prst="rect">
            <a:avLst/>
          </a:prstGeom>
          <a:noFill/>
        </p:spPr>
      </p:pic>
      <p:sp>
        <p:nvSpPr>
          <p:cNvPr id="5" name="CuadroTexto 4"/>
          <p:cNvSpPr txBox="1"/>
          <p:nvPr/>
        </p:nvSpPr>
        <p:spPr>
          <a:xfrm>
            <a:off x="323528" y="2708920"/>
            <a:ext cx="8712968" cy="707886"/>
          </a:xfrm>
          <a:prstGeom prst="rect">
            <a:avLst/>
          </a:prstGeom>
          <a:solidFill>
            <a:schemeClr val="bg1"/>
          </a:solidFill>
        </p:spPr>
        <p:txBody>
          <a:bodyPr wrap="square" rtlCol="0">
            <a:spAutoFit/>
          </a:bodyPr>
          <a:lstStyle/>
          <a:p>
            <a:r>
              <a:rPr lang="es-ES" sz="2000" dirty="0">
                <a:latin typeface="Arial" panose="020B0604020202020204" pitchFamily="34" charset="0"/>
                <a:cs typeface="Arial" panose="020B0604020202020204" pitchFamily="34" charset="0"/>
              </a:rPr>
              <a:t>Duración aproximada de la medicación  en torno a las 13 horas, con lo cual está diseñada para mantener su efecto durante todo el día</a:t>
            </a:r>
          </a:p>
        </p:txBody>
      </p:sp>
    </p:spTree>
    <p:extLst>
      <p:ext uri="{BB962C8B-B14F-4D97-AF65-F5344CB8AC3E}">
        <p14:creationId xmlns:p14="http://schemas.microsoft.com/office/powerpoint/2010/main" val="31912815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0" y="0"/>
            <a:ext cx="8686800" cy="981075"/>
          </a:xfrm>
        </p:spPr>
        <p:txBody>
          <a:bodyPr>
            <a:normAutofit fontScale="90000"/>
          </a:bodyPr>
          <a:lstStyle/>
          <a:p>
            <a:br>
              <a:rPr lang="es-ES" sz="4000" b="0" dirty="0"/>
            </a:br>
            <a:r>
              <a:rPr lang="es-ES" sz="4000" b="1" dirty="0">
                <a:solidFill>
                  <a:schemeClr val="accent1"/>
                </a:solidFill>
                <a:latin typeface="Arial" panose="020B0604020202020204" pitchFamily="34" charset="0"/>
                <a:cs typeface="Arial" panose="020B0604020202020204" pitchFamily="34" charset="0"/>
              </a:rPr>
              <a:t>ESTIMULANTES: LISDEXANFETAMINA</a:t>
            </a:r>
            <a:br>
              <a:rPr lang="es-ES" sz="4000" b="0" u="sng" dirty="0">
                <a:latin typeface="Arial" panose="020B0604020202020204" pitchFamily="34" charset="0"/>
                <a:cs typeface="Arial" panose="020B0604020202020204" pitchFamily="34" charset="0"/>
              </a:rPr>
            </a:br>
            <a:endParaRPr lang="es-ES" sz="4000" b="0" u="sng" dirty="0">
              <a:latin typeface="Arial" panose="020B0604020202020204" pitchFamily="34" charset="0"/>
              <a:cs typeface="Arial" panose="020B0604020202020204" pitchFamily="34" charset="0"/>
            </a:endParaRPr>
          </a:p>
        </p:txBody>
      </p:sp>
      <p:sp>
        <p:nvSpPr>
          <p:cNvPr id="23555" name="Rectangle 3"/>
          <p:cNvSpPr>
            <a:spLocks noGrp="1" noChangeArrowheads="1"/>
          </p:cNvSpPr>
          <p:nvPr>
            <p:ph idx="1"/>
          </p:nvPr>
        </p:nvSpPr>
        <p:spPr>
          <a:xfrm>
            <a:off x="-8690" y="836712"/>
            <a:ext cx="9144000" cy="5112221"/>
          </a:xfrm>
        </p:spPr>
        <p:txBody>
          <a:bodyPr>
            <a:normAutofit/>
          </a:bodyPr>
          <a:lstStyle/>
          <a:p>
            <a:pPr marL="0" indent="0">
              <a:buNone/>
            </a:pPr>
            <a:endParaRPr lang="es-ES" sz="2400" dirty="0"/>
          </a:p>
          <a:p>
            <a:r>
              <a:rPr lang="es-ES" sz="1800" dirty="0">
                <a:latin typeface="Arial" panose="020B0604020202020204" pitchFamily="34" charset="0"/>
                <a:cs typeface="Arial" panose="020B0604020202020204" pitchFamily="34" charset="0"/>
              </a:rPr>
              <a:t>Presentaciones disponibles vía oral:</a:t>
            </a:r>
          </a:p>
          <a:p>
            <a:pPr lvl="1"/>
            <a:r>
              <a:rPr lang="es-ES" sz="1800" dirty="0">
                <a:latin typeface="Arial" panose="020B0604020202020204" pitchFamily="34" charset="0"/>
                <a:cs typeface="Arial" panose="020B0604020202020204" pitchFamily="34" charset="0"/>
              </a:rPr>
              <a:t>Cápsulas duras de 30mg</a:t>
            </a:r>
          </a:p>
          <a:p>
            <a:pPr lvl="1"/>
            <a:r>
              <a:rPr lang="es-ES" sz="1800" dirty="0">
                <a:latin typeface="Arial" panose="020B0604020202020204" pitchFamily="34" charset="0"/>
                <a:cs typeface="Arial" panose="020B0604020202020204" pitchFamily="34" charset="0"/>
              </a:rPr>
              <a:t>Cápsulas duras de 50 mg</a:t>
            </a:r>
          </a:p>
          <a:p>
            <a:pPr lvl="1"/>
            <a:r>
              <a:rPr lang="es-ES" sz="1800" dirty="0">
                <a:latin typeface="Arial" panose="020B0604020202020204" pitchFamily="34" charset="0"/>
                <a:cs typeface="Arial" panose="020B0604020202020204" pitchFamily="34" charset="0"/>
              </a:rPr>
              <a:t>Cápsulas duras de 70 mg</a:t>
            </a:r>
          </a:p>
          <a:p>
            <a:endParaRPr lang="es-ES" sz="1800" dirty="0">
              <a:latin typeface="Arial" panose="020B0604020202020204" pitchFamily="34" charset="0"/>
              <a:cs typeface="Arial" panose="020B0604020202020204" pitchFamily="34" charset="0"/>
            </a:endParaRPr>
          </a:p>
          <a:p>
            <a:r>
              <a:rPr lang="es-ES" sz="1800" dirty="0">
                <a:latin typeface="Arial" panose="020B0604020202020204" pitchFamily="34" charset="0"/>
                <a:cs typeface="Arial" panose="020B0604020202020204" pitchFamily="34" charset="0"/>
              </a:rPr>
              <a:t>Conveniente comenzar siempre con dosis bajas, tanto en pacientes sin medicación previa, como aquellos que cambien a partir de otra medicación (pe: </a:t>
            </a:r>
            <a:r>
              <a:rPr lang="es-ES" sz="1800" dirty="0" err="1">
                <a:latin typeface="Arial" panose="020B0604020202020204" pitchFamily="34" charset="0"/>
                <a:cs typeface="Arial" panose="020B0604020202020204" pitchFamily="34" charset="0"/>
              </a:rPr>
              <a:t>Metilfenidato</a:t>
            </a:r>
            <a:r>
              <a:rPr lang="es-ES" sz="1800" dirty="0">
                <a:latin typeface="Arial" panose="020B0604020202020204" pitchFamily="34" charset="0"/>
                <a:cs typeface="Arial" panose="020B0604020202020204" pitchFamily="34" charset="0"/>
              </a:rPr>
              <a:t>).</a:t>
            </a:r>
          </a:p>
          <a:p>
            <a:pPr marL="0" indent="0">
              <a:buNone/>
            </a:pPr>
            <a:endParaRPr lang="es-ES" sz="1800" dirty="0">
              <a:latin typeface="Arial" panose="020B0604020202020204" pitchFamily="34" charset="0"/>
              <a:cs typeface="Arial" panose="020B0604020202020204" pitchFamily="34" charset="0"/>
            </a:endParaRPr>
          </a:p>
          <a:p>
            <a:r>
              <a:rPr lang="es-ES" sz="1800" dirty="0">
                <a:latin typeface="Arial" panose="020B0604020202020204" pitchFamily="34" charset="0"/>
                <a:cs typeface="Arial" panose="020B0604020202020204" pitchFamily="34" charset="0"/>
              </a:rPr>
              <a:t>En caso de medicaciones previas se requiere un periodo de “lavado” de al menos 1 semana (pe: </a:t>
            </a:r>
            <a:r>
              <a:rPr lang="es-ES" sz="1800" dirty="0" err="1">
                <a:latin typeface="Arial" panose="020B0604020202020204" pitchFamily="34" charset="0"/>
                <a:cs typeface="Arial" panose="020B0604020202020204" pitchFamily="34" charset="0"/>
              </a:rPr>
              <a:t>metilfenidato</a:t>
            </a:r>
            <a:r>
              <a:rPr lang="es-ES" sz="1800" dirty="0">
                <a:latin typeface="Arial" panose="020B0604020202020204" pitchFamily="34" charset="0"/>
                <a:cs typeface="Arial" panose="020B0604020202020204" pitchFamily="34" charset="0"/>
              </a:rPr>
              <a:t>).</a:t>
            </a:r>
          </a:p>
          <a:p>
            <a:pPr marL="0" indent="0">
              <a:buNone/>
            </a:pPr>
            <a:endParaRPr lang="es-ES" sz="2800" dirty="0"/>
          </a:p>
        </p:txBody>
      </p:sp>
    </p:spTree>
    <p:extLst>
      <p:ext uri="{BB962C8B-B14F-4D97-AF65-F5344CB8AC3E}">
        <p14:creationId xmlns:p14="http://schemas.microsoft.com/office/powerpoint/2010/main" val="2914115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0" y="-315416"/>
            <a:ext cx="8686800" cy="1250950"/>
          </a:xfrm>
        </p:spPr>
        <p:txBody>
          <a:bodyPr>
            <a:normAutofit fontScale="90000"/>
          </a:bodyPr>
          <a:lstStyle/>
          <a:p>
            <a:br>
              <a:rPr lang="es-ES" sz="4000" b="0" dirty="0"/>
            </a:br>
            <a:r>
              <a:rPr lang="es-ES" sz="4000" b="1" dirty="0">
                <a:solidFill>
                  <a:schemeClr val="accent1"/>
                </a:solidFill>
                <a:latin typeface="Arial" panose="020B0604020202020204" pitchFamily="34" charset="0"/>
                <a:cs typeface="Arial" panose="020B0604020202020204" pitchFamily="34" charset="0"/>
              </a:rPr>
              <a:t>ESTIMULANTES: LISDEXANFETAMINA</a:t>
            </a:r>
            <a:br>
              <a:rPr lang="es-ES" sz="4000" b="0" u="sng" dirty="0"/>
            </a:br>
            <a:endParaRPr lang="es-ES" sz="4000" b="0" u="sng" dirty="0"/>
          </a:p>
        </p:txBody>
      </p:sp>
      <p:sp>
        <p:nvSpPr>
          <p:cNvPr id="23555" name="Rectangle 3"/>
          <p:cNvSpPr>
            <a:spLocks noGrp="1" noChangeArrowheads="1"/>
          </p:cNvSpPr>
          <p:nvPr>
            <p:ph idx="1"/>
          </p:nvPr>
        </p:nvSpPr>
        <p:spPr>
          <a:xfrm>
            <a:off x="0" y="620688"/>
            <a:ext cx="9396536" cy="5184576"/>
          </a:xfrm>
        </p:spPr>
        <p:txBody>
          <a:bodyPr>
            <a:noAutofit/>
          </a:bodyPr>
          <a:lstStyle/>
          <a:p>
            <a:pPr marL="0" indent="0">
              <a:buNone/>
            </a:pPr>
            <a:endParaRPr lang="es-ES" sz="2400" dirty="0"/>
          </a:p>
          <a:p>
            <a:r>
              <a:rPr lang="es-ES" sz="2000" b="1" dirty="0">
                <a:solidFill>
                  <a:schemeClr val="accent1"/>
                </a:solidFill>
                <a:latin typeface="Arial" panose="020B0604020202020204" pitchFamily="34" charset="0"/>
                <a:cs typeface="Arial" panose="020B0604020202020204" pitchFamily="34" charset="0"/>
              </a:rPr>
              <a:t>Ventajas</a:t>
            </a:r>
            <a:r>
              <a:rPr lang="es-ES" sz="2000" dirty="0">
                <a:latin typeface="Arial" panose="020B0604020202020204" pitchFamily="34" charset="0"/>
                <a:cs typeface="Arial" panose="020B0604020202020204" pitchFamily="34" charset="0"/>
              </a:rPr>
              <a:t> respecto a otros estimulantes:</a:t>
            </a:r>
          </a:p>
          <a:p>
            <a:endParaRPr lang="es-ES" sz="2000" dirty="0">
              <a:latin typeface="Arial" panose="020B0604020202020204" pitchFamily="34" charset="0"/>
              <a:cs typeface="Arial" panose="020B0604020202020204" pitchFamily="34" charset="0"/>
            </a:endParaRPr>
          </a:p>
          <a:p>
            <a:pPr lvl="1"/>
            <a:r>
              <a:rPr lang="es-ES" sz="2000" dirty="0">
                <a:latin typeface="Arial" panose="020B0604020202020204" pitchFamily="34" charset="0"/>
                <a:cs typeface="Arial" panose="020B0604020202020204" pitchFamily="34" charset="0"/>
              </a:rPr>
              <a:t>Inicio rápido de acción, efecto suave y mantenido.</a:t>
            </a:r>
          </a:p>
          <a:p>
            <a:pPr lvl="1"/>
            <a:r>
              <a:rPr lang="es-ES" sz="2000" dirty="0">
                <a:latin typeface="Arial" panose="020B0604020202020204" pitchFamily="34" charset="0"/>
                <a:cs typeface="Arial" panose="020B0604020202020204" pitchFamily="34" charset="0"/>
              </a:rPr>
              <a:t>Duración de efecto mayor que </a:t>
            </a:r>
            <a:r>
              <a:rPr lang="es-ES" sz="2000" dirty="0" err="1">
                <a:latin typeface="Arial" panose="020B0604020202020204" pitchFamily="34" charset="0"/>
                <a:cs typeface="Arial" panose="020B0604020202020204" pitchFamily="34" charset="0"/>
              </a:rPr>
              <a:t>metilfenidato</a:t>
            </a:r>
            <a:r>
              <a:rPr lang="es-ES" sz="2000" dirty="0">
                <a:latin typeface="Arial" panose="020B0604020202020204" pitchFamily="34" charset="0"/>
                <a:cs typeface="Arial" panose="020B0604020202020204" pitchFamily="34" charset="0"/>
              </a:rPr>
              <a:t> (13 horas).</a:t>
            </a:r>
          </a:p>
          <a:p>
            <a:pPr lvl="1"/>
            <a:r>
              <a:rPr lang="es-ES" sz="2000" dirty="0">
                <a:latin typeface="Arial" panose="020B0604020202020204" pitchFamily="34" charset="0"/>
                <a:cs typeface="Arial" panose="020B0604020202020204" pitchFamily="34" charset="0"/>
              </a:rPr>
              <a:t> Más seguro en caso de </a:t>
            </a:r>
            <a:r>
              <a:rPr lang="es-ES" sz="2000" dirty="0" err="1">
                <a:latin typeface="Arial" panose="020B0604020202020204" pitchFamily="34" charset="0"/>
                <a:cs typeface="Arial" panose="020B0604020202020204" pitchFamily="34" charset="0"/>
              </a:rPr>
              <a:t>sobreingesta</a:t>
            </a:r>
            <a:r>
              <a:rPr lang="es-ES" sz="2000" dirty="0">
                <a:latin typeface="Arial" panose="020B0604020202020204" pitchFamily="34" charset="0"/>
                <a:cs typeface="Arial" panose="020B0604020202020204" pitchFamily="34" charset="0"/>
              </a:rPr>
              <a:t> .</a:t>
            </a:r>
          </a:p>
          <a:p>
            <a:pPr lvl="1"/>
            <a:r>
              <a:rPr lang="es-ES" sz="2000" dirty="0">
                <a:latin typeface="Arial" panose="020B0604020202020204" pitchFamily="34" charset="0"/>
                <a:cs typeface="Arial" panose="020B0604020202020204" pitchFamily="34" charset="0"/>
              </a:rPr>
              <a:t>Se pueden abrir las cápsulas.</a:t>
            </a:r>
          </a:p>
          <a:p>
            <a:pPr lvl="1"/>
            <a:r>
              <a:rPr lang="es-ES" sz="2000" dirty="0">
                <a:latin typeface="Arial" panose="020B0604020202020204" pitchFamily="34" charset="0"/>
                <a:cs typeface="Arial" panose="020B0604020202020204" pitchFamily="34" charset="0"/>
              </a:rPr>
              <a:t>Al ser un </a:t>
            </a:r>
            <a:r>
              <a:rPr lang="es-ES" sz="2000" dirty="0" err="1">
                <a:latin typeface="Arial" panose="020B0604020202020204" pitchFamily="34" charset="0"/>
                <a:cs typeface="Arial" panose="020B0604020202020204" pitchFamily="34" charset="0"/>
              </a:rPr>
              <a:t>profármaco</a:t>
            </a:r>
            <a:r>
              <a:rPr lang="es-ES" sz="2000" dirty="0">
                <a:latin typeface="Arial" panose="020B0604020202020204" pitchFamily="34" charset="0"/>
                <a:cs typeface="Arial" panose="020B0604020202020204" pitchFamily="34" charset="0"/>
              </a:rPr>
              <a:t>, menor potencial de abuso </a:t>
            </a:r>
            <a:r>
              <a:rPr lang="es-ES" sz="2000" dirty="0">
                <a:solidFill>
                  <a:srgbClr val="9F2936"/>
                </a:solidFill>
                <a:latin typeface="Arial" panose="020B0604020202020204" pitchFamily="34" charset="0"/>
                <a:cs typeface="Arial" panose="020B0604020202020204" pitchFamily="34" charset="0"/>
              </a:rPr>
              <a:t>(menor que el </a:t>
            </a:r>
            <a:r>
              <a:rPr lang="es-ES" sz="2000" dirty="0" err="1">
                <a:solidFill>
                  <a:srgbClr val="9F2936"/>
                </a:solidFill>
                <a:latin typeface="Arial" panose="020B0604020202020204" pitchFamily="34" charset="0"/>
                <a:cs typeface="Arial" panose="020B0604020202020204" pitchFamily="34" charset="0"/>
              </a:rPr>
              <a:t>rubifen</a:t>
            </a:r>
            <a:r>
              <a:rPr lang="es-ES" sz="2000" dirty="0">
                <a:solidFill>
                  <a:srgbClr val="9F2936"/>
                </a:solidFill>
                <a:latin typeface="Arial" panose="020B0604020202020204" pitchFamily="34" charset="0"/>
                <a:cs typeface="Arial" panose="020B0604020202020204" pitchFamily="34" charset="0"/>
              </a:rPr>
              <a:t>!!).</a:t>
            </a:r>
          </a:p>
          <a:p>
            <a:pPr marL="253148" indent="-253148" defTabSz="332708">
              <a:spcBef>
                <a:spcPts val="2391"/>
              </a:spcBef>
              <a:buSzPct val="75000"/>
              <a:defRPr sz="1800"/>
            </a:pPr>
            <a:r>
              <a:rPr lang="es-ES" sz="2000" b="1" dirty="0">
                <a:solidFill>
                  <a:schemeClr val="accent1"/>
                </a:solidFill>
                <a:latin typeface="Arial" panose="020B0604020202020204" pitchFamily="34" charset="0"/>
                <a:ea typeface="Helvetica Light"/>
                <a:cs typeface="Arial" panose="020B0604020202020204" pitchFamily="34" charset="0"/>
                <a:sym typeface="Helvetica Light"/>
              </a:rPr>
              <a:t>Inconvenientes: </a:t>
            </a:r>
          </a:p>
          <a:p>
            <a:pPr marL="506295" lvl="1" indent="-253148" defTabSz="332708">
              <a:spcBef>
                <a:spcPts val="2391"/>
              </a:spcBef>
              <a:buSzPct val="75000"/>
              <a:defRPr sz="1800"/>
            </a:pPr>
            <a:r>
              <a:rPr lang="es-ES" sz="2000" dirty="0">
                <a:latin typeface="Arial" panose="020B0604020202020204" pitchFamily="34" charset="0"/>
                <a:ea typeface="Helvetica Light"/>
                <a:cs typeface="Arial" panose="020B0604020202020204" pitchFamily="34" charset="0"/>
                <a:sym typeface="Helvetica Light"/>
              </a:rPr>
              <a:t>ES similares al MTF: menor apetito, problemas de sueño, molestias GI. </a:t>
            </a:r>
          </a:p>
          <a:p>
            <a:pPr marL="506295" lvl="1" indent="-253148" defTabSz="332708">
              <a:spcBef>
                <a:spcPts val="2391"/>
              </a:spcBef>
              <a:buSzPct val="75000"/>
              <a:defRPr sz="1800"/>
            </a:pPr>
            <a:r>
              <a:rPr lang="es-ES" sz="2000" dirty="0">
                <a:latin typeface="Arial" panose="020B0604020202020204" pitchFamily="34" charset="0"/>
                <a:ea typeface="Helvetica Light"/>
                <a:cs typeface="Arial" panose="020B0604020202020204" pitchFamily="34" charset="0"/>
                <a:sym typeface="Helvetica Light"/>
              </a:rPr>
              <a:t>Precio elevado. </a:t>
            </a:r>
          </a:p>
          <a:p>
            <a:r>
              <a:rPr lang="es-ES" sz="2000" dirty="0">
                <a:latin typeface="Arial" panose="020B0604020202020204" pitchFamily="34" charset="0"/>
                <a:cs typeface="Arial" panose="020B0604020202020204" pitchFamily="34" charset="0"/>
              </a:rPr>
              <a:t>No generan Dependencia</a:t>
            </a:r>
          </a:p>
        </p:txBody>
      </p:sp>
    </p:spTree>
    <p:extLst>
      <p:ext uri="{BB962C8B-B14F-4D97-AF65-F5344CB8AC3E}">
        <p14:creationId xmlns:p14="http://schemas.microsoft.com/office/powerpoint/2010/main" val="2167543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a:xfrm>
            <a:off x="468560" y="0"/>
            <a:ext cx="9144000" cy="1143000"/>
          </a:xfrm>
        </p:spPr>
        <p:txBody>
          <a:bodyPr>
            <a:normAutofit fontScale="90000"/>
          </a:bodyPr>
          <a:lstStyle/>
          <a:p>
            <a:pPr algn="l"/>
            <a:r>
              <a:rPr lang="es-ES" sz="3600" b="1" dirty="0">
                <a:solidFill>
                  <a:schemeClr val="accent1"/>
                </a:solidFill>
                <a:latin typeface="Arial" panose="020B0604020202020204" pitchFamily="34" charset="0"/>
                <a:cs typeface="Arial" panose="020B0604020202020204" pitchFamily="34" charset="0"/>
              </a:rPr>
              <a:t>EFECTOS SECUNDARIOS: ESTIMULANTES</a:t>
            </a:r>
          </a:p>
        </p:txBody>
      </p:sp>
      <p:sp>
        <p:nvSpPr>
          <p:cNvPr id="27651" name="Rectangle 3"/>
          <p:cNvSpPr>
            <a:spLocks noGrp="1" noChangeArrowheads="1"/>
          </p:cNvSpPr>
          <p:nvPr>
            <p:ph idx="1"/>
          </p:nvPr>
        </p:nvSpPr>
        <p:spPr>
          <a:xfrm>
            <a:off x="251520" y="1052737"/>
            <a:ext cx="8424936" cy="4968552"/>
          </a:xfrm>
        </p:spPr>
        <p:txBody>
          <a:bodyPr>
            <a:normAutofit fontScale="62500" lnSpcReduction="20000"/>
          </a:bodyPr>
          <a:lstStyle/>
          <a:p>
            <a:pPr algn="just">
              <a:lnSpc>
                <a:spcPct val="120000"/>
              </a:lnSpc>
            </a:pPr>
            <a:r>
              <a:rPr lang="es-ES" sz="2400" dirty="0">
                <a:solidFill>
                  <a:srgbClr val="9F2936"/>
                </a:solidFill>
                <a:latin typeface="Arial" panose="020B0604020202020204" pitchFamily="34" charset="0"/>
                <a:cs typeface="Arial" panose="020B0604020202020204" pitchFamily="34" charset="0"/>
              </a:rPr>
              <a:t>La </a:t>
            </a:r>
            <a:r>
              <a:rPr lang="es-ES" sz="2400" b="1" dirty="0">
                <a:solidFill>
                  <a:srgbClr val="9F2936"/>
                </a:solidFill>
                <a:latin typeface="Arial" panose="020B0604020202020204" pitchFamily="34" charset="0"/>
                <a:cs typeface="Arial" panose="020B0604020202020204" pitchFamily="34" charset="0"/>
              </a:rPr>
              <a:t>disminución del apetito</a:t>
            </a:r>
            <a:r>
              <a:rPr lang="es-ES" sz="2400" dirty="0">
                <a:solidFill>
                  <a:srgbClr val="000000"/>
                </a:solidFill>
                <a:latin typeface="Arial" panose="020B0604020202020204" pitchFamily="34" charset="0"/>
                <a:cs typeface="Arial" panose="020B0604020202020204" pitchFamily="34" charset="0"/>
              </a:rPr>
              <a:t>, suele ceder tras 1-2 meses de tratamiento  </a:t>
            </a:r>
            <a:r>
              <a:rPr lang="es-ES" sz="2400" dirty="0">
                <a:solidFill>
                  <a:srgbClr val="000000"/>
                </a:solidFill>
                <a:latin typeface="Arial" panose="020B0604020202020204" pitchFamily="34" charset="0"/>
                <a:cs typeface="Arial" panose="020B0604020202020204" pitchFamily="34" charset="0"/>
                <a:sym typeface="Wingdings" charset="0"/>
              </a:rPr>
              <a:t> dar con/tras comidas.</a:t>
            </a:r>
          </a:p>
          <a:p>
            <a:pPr marL="0" indent="0" algn="just">
              <a:lnSpc>
                <a:spcPct val="120000"/>
              </a:lnSpc>
              <a:buNone/>
            </a:pPr>
            <a:endParaRPr lang="es-ES" sz="2400" dirty="0">
              <a:solidFill>
                <a:srgbClr val="000000"/>
              </a:solidFill>
              <a:latin typeface="Arial" panose="020B0604020202020204" pitchFamily="34" charset="0"/>
              <a:cs typeface="Arial" panose="020B0604020202020204" pitchFamily="34" charset="0"/>
            </a:endParaRPr>
          </a:p>
          <a:p>
            <a:pPr algn="just">
              <a:lnSpc>
                <a:spcPct val="120000"/>
              </a:lnSpc>
            </a:pPr>
            <a:r>
              <a:rPr lang="es-ES" sz="2400" dirty="0">
                <a:solidFill>
                  <a:srgbClr val="9F2936"/>
                </a:solidFill>
                <a:latin typeface="Arial" panose="020B0604020202020204" pitchFamily="34" charset="0"/>
                <a:cs typeface="Arial" panose="020B0604020202020204" pitchFamily="34" charset="0"/>
              </a:rPr>
              <a:t>Trastornos del </a:t>
            </a:r>
            <a:r>
              <a:rPr lang="es-ES" sz="2400" b="1" dirty="0">
                <a:solidFill>
                  <a:srgbClr val="9F2936"/>
                </a:solidFill>
                <a:latin typeface="Arial" panose="020B0604020202020204" pitchFamily="34" charset="0"/>
                <a:cs typeface="Arial" panose="020B0604020202020204" pitchFamily="34" charset="0"/>
              </a:rPr>
              <a:t>sueño</a:t>
            </a:r>
            <a:r>
              <a:rPr lang="es-ES" sz="2400" dirty="0">
                <a:solidFill>
                  <a:srgbClr val="9F2936"/>
                </a:solidFill>
                <a:latin typeface="Arial" panose="020B0604020202020204" pitchFamily="34" charset="0"/>
                <a:cs typeface="Arial" panose="020B0604020202020204" pitchFamily="34" charset="0"/>
              </a:rPr>
              <a:t> </a:t>
            </a:r>
            <a:r>
              <a:rPr lang="es-ES" sz="2400" dirty="0">
                <a:solidFill>
                  <a:srgbClr val="000000"/>
                </a:solidFill>
                <a:latin typeface="Arial" panose="020B0604020202020204" pitchFamily="34" charset="0"/>
                <a:cs typeface="Arial" panose="020B0604020202020204" pitchFamily="34" charset="0"/>
              </a:rPr>
              <a:t>(Insomnio de conciliación).</a:t>
            </a:r>
          </a:p>
          <a:p>
            <a:pPr algn="just">
              <a:lnSpc>
                <a:spcPct val="120000"/>
              </a:lnSpc>
            </a:pPr>
            <a:endParaRPr lang="es-ES" sz="2400" dirty="0">
              <a:solidFill>
                <a:srgbClr val="000000"/>
              </a:solidFill>
              <a:latin typeface="Arial" panose="020B0604020202020204" pitchFamily="34" charset="0"/>
              <a:cs typeface="Arial" panose="020B0604020202020204" pitchFamily="34" charset="0"/>
            </a:endParaRPr>
          </a:p>
          <a:p>
            <a:pPr algn="just">
              <a:lnSpc>
                <a:spcPct val="120000"/>
              </a:lnSpc>
            </a:pPr>
            <a:r>
              <a:rPr lang="es-ES" sz="2400" dirty="0">
                <a:solidFill>
                  <a:srgbClr val="9F2936"/>
                </a:solidFill>
                <a:latin typeface="Arial" panose="020B0604020202020204" pitchFamily="34" charset="0"/>
                <a:cs typeface="Arial" panose="020B0604020202020204" pitchFamily="34" charset="0"/>
              </a:rPr>
              <a:t> Efecto rebote </a:t>
            </a:r>
            <a:r>
              <a:rPr lang="es-ES" sz="2400" dirty="0">
                <a:solidFill>
                  <a:srgbClr val="000000"/>
                </a:solidFill>
                <a:latin typeface="Arial" panose="020B0604020202020204" pitchFamily="34" charset="0"/>
                <a:cs typeface="Arial" panose="020B0604020202020204" pitchFamily="34" charset="0"/>
                <a:sym typeface="Wingdings" charset="0"/>
              </a:rPr>
              <a:t> formulación retardada/ dar dosis pm.</a:t>
            </a:r>
          </a:p>
          <a:p>
            <a:pPr algn="just">
              <a:lnSpc>
                <a:spcPct val="120000"/>
              </a:lnSpc>
            </a:pPr>
            <a:endParaRPr lang="es-ES" sz="2400" dirty="0">
              <a:solidFill>
                <a:srgbClr val="000000"/>
              </a:solidFill>
              <a:latin typeface="Arial" panose="020B0604020202020204" pitchFamily="34" charset="0"/>
              <a:cs typeface="Arial" panose="020B0604020202020204" pitchFamily="34" charset="0"/>
            </a:endParaRPr>
          </a:p>
          <a:p>
            <a:pPr algn="just">
              <a:lnSpc>
                <a:spcPct val="120000"/>
              </a:lnSpc>
            </a:pPr>
            <a:r>
              <a:rPr lang="es-ES" sz="2400" b="1" dirty="0">
                <a:solidFill>
                  <a:srgbClr val="9F2936"/>
                </a:solidFill>
                <a:latin typeface="Arial" panose="020B0604020202020204" pitchFamily="34" charset="0"/>
                <a:cs typeface="Arial" panose="020B0604020202020204" pitchFamily="34" charset="0"/>
              </a:rPr>
              <a:t>Cefaleas</a:t>
            </a:r>
            <a:r>
              <a:rPr lang="es-ES" sz="2400" dirty="0">
                <a:solidFill>
                  <a:srgbClr val="9F2936"/>
                </a:solidFill>
                <a:latin typeface="Arial" panose="020B0604020202020204" pitchFamily="34" charset="0"/>
                <a:cs typeface="Arial" panose="020B0604020202020204" pitchFamily="34" charset="0"/>
              </a:rPr>
              <a:t> </a:t>
            </a:r>
            <a:r>
              <a:rPr lang="es-ES" sz="2400" dirty="0">
                <a:solidFill>
                  <a:srgbClr val="000000"/>
                </a:solidFill>
                <a:latin typeface="Arial" panose="020B0604020202020204" pitchFamily="34" charset="0"/>
                <a:cs typeface="Arial" panose="020B0604020202020204" pitchFamily="34" charset="0"/>
                <a:sym typeface="Wingdings" charset="0"/>
              </a:rPr>
              <a:t> </a:t>
            </a:r>
            <a:r>
              <a:rPr lang="es-ES" sz="2400" dirty="0">
                <a:solidFill>
                  <a:srgbClr val="000000"/>
                </a:solidFill>
                <a:latin typeface="Arial" panose="020B0604020202020204" pitchFamily="34" charset="0"/>
                <a:cs typeface="Arial" panose="020B0604020202020204" pitchFamily="34" charset="0"/>
              </a:rPr>
              <a:t>reducir dosis/ valorar placebo.</a:t>
            </a:r>
          </a:p>
          <a:p>
            <a:pPr algn="just">
              <a:lnSpc>
                <a:spcPct val="120000"/>
              </a:lnSpc>
            </a:pPr>
            <a:endParaRPr lang="es-ES" sz="2400" dirty="0">
              <a:solidFill>
                <a:srgbClr val="000000"/>
              </a:solidFill>
              <a:latin typeface="Arial" panose="020B0604020202020204" pitchFamily="34" charset="0"/>
              <a:cs typeface="Arial" panose="020B0604020202020204" pitchFamily="34" charset="0"/>
            </a:endParaRPr>
          </a:p>
          <a:p>
            <a:pPr algn="just">
              <a:lnSpc>
                <a:spcPct val="120000"/>
              </a:lnSpc>
            </a:pPr>
            <a:r>
              <a:rPr lang="es-ES" sz="2400" dirty="0">
                <a:solidFill>
                  <a:srgbClr val="9F2936"/>
                </a:solidFill>
                <a:latin typeface="Arial" panose="020B0604020202020204" pitchFamily="34" charset="0"/>
                <a:cs typeface="Arial" panose="020B0604020202020204" pitchFamily="34" charset="0"/>
              </a:rPr>
              <a:t>Síntomas gastrointestinales (</a:t>
            </a:r>
            <a:r>
              <a:rPr lang="es-ES" sz="2400" b="1" u="sng" dirty="0">
                <a:solidFill>
                  <a:srgbClr val="9F2936"/>
                </a:solidFill>
                <a:latin typeface="Arial" panose="020B0604020202020204" pitchFamily="34" charset="0"/>
                <a:cs typeface="Arial" panose="020B0604020202020204" pitchFamily="34" charset="0"/>
              </a:rPr>
              <a:t>dolor abdominal</a:t>
            </a:r>
            <a:r>
              <a:rPr lang="es-ES" sz="2400" dirty="0">
                <a:solidFill>
                  <a:srgbClr val="9F2936"/>
                </a:solidFill>
                <a:latin typeface="Arial" panose="020B0604020202020204" pitchFamily="34" charset="0"/>
                <a:cs typeface="Arial" panose="020B0604020202020204" pitchFamily="34" charset="0"/>
              </a:rPr>
              <a:t>) </a:t>
            </a:r>
          </a:p>
          <a:p>
            <a:pPr algn="just">
              <a:lnSpc>
                <a:spcPct val="120000"/>
              </a:lnSpc>
            </a:pPr>
            <a:endParaRPr lang="es-ES" sz="2400" dirty="0">
              <a:solidFill>
                <a:srgbClr val="000000"/>
              </a:solidFill>
              <a:latin typeface="Arial" panose="020B0604020202020204" pitchFamily="34" charset="0"/>
              <a:cs typeface="Arial" panose="020B0604020202020204" pitchFamily="34" charset="0"/>
            </a:endParaRPr>
          </a:p>
          <a:p>
            <a:pPr algn="just">
              <a:lnSpc>
                <a:spcPct val="120000"/>
              </a:lnSpc>
            </a:pPr>
            <a:r>
              <a:rPr lang="es-ES" sz="2400" dirty="0">
                <a:solidFill>
                  <a:srgbClr val="9F2936"/>
                </a:solidFill>
                <a:latin typeface="Arial" panose="020B0604020202020204" pitchFamily="34" charset="0"/>
                <a:cs typeface="Arial" panose="020B0604020202020204" pitchFamily="34" charset="0"/>
              </a:rPr>
              <a:t>Incremento FC y TA </a:t>
            </a:r>
            <a:r>
              <a:rPr lang="es-ES" sz="2400" dirty="0">
                <a:solidFill>
                  <a:srgbClr val="000000"/>
                </a:solidFill>
                <a:latin typeface="Arial" panose="020B0604020202020204" pitchFamily="34" charset="0"/>
                <a:cs typeface="Arial" panose="020B0604020202020204" pitchFamily="34" charset="0"/>
              </a:rPr>
              <a:t>tensión arterial diastólica</a:t>
            </a:r>
            <a:r>
              <a:rPr lang="es-ES" sz="2400" dirty="0">
                <a:latin typeface="Arial" panose="020B0604020202020204" pitchFamily="34" charset="0"/>
                <a:cs typeface="Arial" panose="020B0604020202020204" pitchFamily="34" charset="0"/>
              </a:rPr>
              <a:t>.</a:t>
            </a:r>
          </a:p>
          <a:p>
            <a:pPr algn="just">
              <a:lnSpc>
                <a:spcPct val="120000"/>
              </a:lnSpc>
            </a:pPr>
            <a:endParaRPr lang="es-ES" sz="2400" dirty="0">
              <a:latin typeface="Arial" panose="020B0604020202020204" pitchFamily="34" charset="0"/>
              <a:cs typeface="Arial" panose="020B0604020202020204" pitchFamily="34" charset="0"/>
            </a:endParaRPr>
          </a:p>
          <a:p>
            <a:pPr algn="just">
              <a:lnSpc>
                <a:spcPct val="120000"/>
              </a:lnSpc>
            </a:pPr>
            <a:r>
              <a:rPr lang="es-ES" sz="2400" dirty="0">
                <a:solidFill>
                  <a:srgbClr val="9F2936"/>
                </a:solidFill>
                <a:latin typeface="Arial" panose="020B0604020202020204" pitchFamily="34" charset="0"/>
                <a:cs typeface="Arial" panose="020B0604020202020204" pitchFamily="34" charset="0"/>
              </a:rPr>
              <a:t>Ansiedad/ nerviosismo, irritabilidad o disforia.</a:t>
            </a:r>
          </a:p>
          <a:p>
            <a:pPr marL="0" indent="0" algn="just">
              <a:lnSpc>
                <a:spcPct val="120000"/>
              </a:lnSpc>
              <a:buNone/>
            </a:pPr>
            <a:endParaRPr lang="es-ES" sz="2400" dirty="0">
              <a:solidFill>
                <a:srgbClr val="9F2936"/>
              </a:solidFill>
              <a:latin typeface="Arial" panose="020B0604020202020204" pitchFamily="34" charset="0"/>
              <a:cs typeface="Arial" panose="020B0604020202020204" pitchFamily="34" charset="0"/>
            </a:endParaRPr>
          </a:p>
          <a:p>
            <a:pPr algn="just">
              <a:lnSpc>
                <a:spcPct val="120000"/>
              </a:lnSpc>
            </a:pPr>
            <a:r>
              <a:rPr lang="es-ES" sz="2400" dirty="0">
                <a:solidFill>
                  <a:srgbClr val="9F2936"/>
                </a:solidFill>
                <a:latin typeface="Arial" panose="020B0604020202020204" pitchFamily="34" charset="0"/>
                <a:cs typeface="Arial" panose="020B0604020202020204" pitchFamily="34" charset="0"/>
              </a:rPr>
              <a:t>Letargo, fatiga (“demasiado apagado o serio”)</a:t>
            </a:r>
          </a:p>
          <a:p>
            <a:pPr algn="just">
              <a:lnSpc>
                <a:spcPct val="120000"/>
              </a:lnSpc>
            </a:pPr>
            <a:r>
              <a:rPr lang="es-ES" sz="2400" dirty="0">
                <a:solidFill>
                  <a:srgbClr val="9F2936"/>
                </a:solidFill>
                <a:latin typeface="Arial" panose="020B0604020202020204" pitchFamily="34" charset="0"/>
                <a:cs typeface="Arial" panose="020B0604020202020204" pitchFamily="34" charset="0"/>
              </a:rPr>
              <a:t>Aparición o empeoramiento </a:t>
            </a:r>
            <a:r>
              <a:rPr lang="es-ES" sz="2400" b="1" dirty="0">
                <a:solidFill>
                  <a:srgbClr val="9F2936"/>
                </a:solidFill>
                <a:latin typeface="Arial" panose="020B0604020202020204" pitchFamily="34" charset="0"/>
                <a:cs typeface="Arial" panose="020B0604020202020204" pitchFamily="34" charset="0"/>
              </a:rPr>
              <a:t>tics</a:t>
            </a:r>
            <a:r>
              <a:rPr lang="es-ES" sz="2400" dirty="0">
                <a:solidFill>
                  <a:srgbClr val="9F2936"/>
                </a:solidFill>
                <a:latin typeface="Arial" panose="020B0604020202020204" pitchFamily="34" charset="0"/>
                <a:cs typeface="Arial" panose="020B0604020202020204" pitchFamily="34" charset="0"/>
              </a:rPr>
              <a:t>.</a:t>
            </a:r>
          </a:p>
          <a:p>
            <a:pPr algn="just">
              <a:lnSpc>
                <a:spcPct val="90000"/>
              </a:lnSpc>
              <a:buFont typeface="Wingdings" charset="0"/>
              <a:buNone/>
            </a:pPr>
            <a:endParaRPr lang="es-ES" dirty="0">
              <a:latin typeface="Arial" panose="020B0604020202020204" pitchFamily="34" charset="0"/>
              <a:cs typeface="Arial" panose="020B0604020202020204" pitchFamily="34" charset="0"/>
            </a:endParaRPr>
          </a:p>
          <a:p>
            <a:pPr algn="just">
              <a:lnSpc>
                <a:spcPct val="90000"/>
              </a:lnSpc>
            </a:pPr>
            <a:endParaRPr lang="es-ES" dirty="0">
              <a:latin typeface="Bodoni MT" charset="0"/>
            </a:endParaRPr>
          </a:p>
          <a:p>
            <a:pPr algn="just">
              <a:lnSpc>
                <a:spcPct val="90000"/>
              </a:lnSpc>
            </a:pPr>
            <a:endParaRPr lang="es-ES" dirty="0">
              <a:latin typeface="Bodoni MT" charset="0"/>
            </a:endParaRPr>
          </a:p>
          <a:p>
            <a:pPr algn="just">
              <a:lnSpc>
                <a:spcPct val="90000"/>
              </a:lnSpc>
            </a:pPr>
            <a:endParaRPr lang="es-ES" dirty="0">
              <a:latin typeface="Bodoni MT" charset="0"/>
            </a:endParaRPr>
          </a:p>
        </p:txBody>
      </p:sp>
      <p:sp>
        <p:nvSpPr>
          <p:cNvPr id="27652" name="Text Box 4"/>
          <p:cNvSpPr txBox="1">
            <a:spLocks noChangeArrowheads="1"/>
          </p:cNvSpPr>
          <p:nvPr/>
        </p:nvSpPr>
        <p:spPr bwMode="auto">
          <a:xfrm>
            <a:off x="6298740" y="3416351"/>
            <a:ext cx="2808312" cy="1938992"/>
          </a:xfrm>
          <a:prstGeom prst="rect">
            <a:avLst/>
          </a:prstGeom>
          <a:noFill/>
          <a:ln w="952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ES" sz="2000" dirty="0">
                <a:latin typeface="Arial" panose="020B0604020202020204" pitchFamily="34" charset="0"/>
                <a:cs typeface="Arial" panose="020B0604020202020204" pitchFamily="34" charset="0"/>
              </a:rPr>
              <a:t>En general es bien tolerado (70%):</a:t>
            </a:r>
          </a:p>
          <a:p>
            <a:r>
              <a:rPr lang="es-ES" sz="2000" dirty="0">
                <a:solidFill>
                  <a:srgbClr val="F07F09"/>
                </a:solidFill>
                <a:latin typeface="Arial" panose="020B0604020202020204" pitchFamily="34" charset="0"/>
                <a:cs typeface="Arial" panose="020B0604020202020204" pitchFamily="34" charset="0"/>
              </a:rPr>
              <a:t>- Leves</a:t>
            </a:r>
          </a:p>
          <a:p>
            <a:r>
              <a:rPr lang="es-ES" sz="2000" dirty="0">
                <a:solidFill>
                  <a:srgbClr val="F07F09"/>
                </a:solidFill>
                <a:latin typeface="Arial" panose="020B0604020202020204" pitchFamily="34" charset="0"/>
                <a:cs typeface="Arial" panose="020B0604020202020204" pitchFamily="34" charset="0"/>
              </a:rPr>
              <a:t>- </a:t>
            </a:r>
            <a:r>
              <a:rPr lang="es-ES" sz="2000" u="sng" dirty="0">
                <a:solidFill>
                  <a:srgbClr val="F07F09"/>
                </a:solidFill>
                <a:latin typeface="Arial" panose="020B0604020202020204" pitchFamily="34" charset="0"/>
                <a:cs typeface="Arial" panose="020B0604020202020204" pitchFamily="34" charset="0"/>
              </a:rPr>
              <a:t>Transitorios</a:t>
            </a:r>
          </a:p>
          <a:p>
            <a:r>
              <a:rPr lang="es-ES" sz="2000" dirty="0">
                <a:solidFill>
                  <a:srgbClr val="F07F09"/>
                </a:solidFill>
                <a:latin typeface="Arial" panose="020B0604020202020204" pitchFamily="34" charset="0"/>
                <a:cs typeface="Arial" panose="020B0604020202020204" pitchFamily="34" charset="0"/>
              </a:rPr>
              <a:t>- Dosis dependientes</a:t>
            </a:r>
          </a:p>
          <a:p>
            <a:endParaRPr lang="es-ES" sz="2000" dirty="0">
              <a:solidFill>
                <a:srgbClr val="F07F09"/>
              </a:solidFill>
              <a:latin typeface="Garamond" charset="0"/>
            </a:endParaRPr>
          </a:p>
        </p:txBody>
      </p:sp>
    </p:spTree>
    <p:extLst>
      <p:ext uri="{BB962C8B-B14F-4D97-AF65-F5344CB8AC3E}">
        <p14:creationId xmlns:p14="http://schemas.microsoft.com/office/powerpoint/2010/main" val="33510915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384"/>
            <a:ext cx="9144000" cy="1143000"/>
          </a:xfrm>
        </p:spPr>
        <p:txBody>
          <a:bodyPr>
            <a:normAutofit fontScale="90000"/>
          </a:bodyPr>
          <a:lstStyle/>
          <a:p>
            <a:r>
              <a:rPr lang="es-ES" sz="4000" b="1" dirty="0">
                <a:solidFill>
                  <a:schemeClr val="accent1"/>
                </a:solidFill>
                <a:latin typeface="Arial" panose="020B0604020202020204" pitchFamily="34" charset="0"/>
                <a:cs typeface="Arial" panose="020B0604020202020204" pitchFamily="34" charset="0"/>
              </a:rPr>
              <a:t>EFECTOS SECUNDARIOS: ESTIMULANTES</a:t>
            </a:r>
            <a:endParaRPr lang="es-ES" sz="4000" b="1"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a:xfrm>
            <a:off x="251520" y="1240160"/>
            <a:ext cx="8712968" cy="4277072"/>
          </a:xfrm>
        </p:spPr>
        <p:txBody>
          <a:bodyPr>
            <a:noAutofit/>
          </a:bodyPr>
          <a:lstStyle/>
          <a:p>
            <a:pPr marL="0" indent="0">
              <a:buNone/>
            </a:pPr>
            <a:r>
              <a:rPr lang="es-ES" sz="1600" dirty="0"/>
              <a:t> </a:t>
            </a:r>
            <a:endParaRPr lang="es-ES" sz="1600" dirty="0">
              <a:latin typeface="Arial" panose="020B0604020202020204" pitchFamily="34" charset="0"/>
              <a:cs typeface="Arial" panose="020B0604020202020204" pitchFamily="34" charset="0"/>
            </a:endParaRPr>
          </a:p>
          <a:p>
            <a:r>
              <a:rPr lang="es-ES" sz="1800" dirty="0">
                <a:latin typeface="Arial" panose="020B0604020202020204" pitchFamily="34" charset="0"/>
                <a:cs typeface="Arial" panose="020B0604020202020204" pitchFamily="34" charset="0"/>
              </a:rPr>
              <a:t>Puede haber </a:t>
            </a:r>
            <a:r>
              <a:rPr lang="es-ES" sz="1800" b="1" u="sng" dirty="0">
                <a:latin typeface="Arial" panose="020B0604020202020204" pitchFamily="34" charset="0"/>
                <a:cs typeface="Arial" panose="020B0604020202020204" pitchFamily="34" charset="0"/>
              </a:rPr>
              <a:t>reducción en velocidad de crecimiento </a:t>
            </a:r>
            <a:r>
              <a:rPr lang="es-ES" sz="1800" dirty="0">
                <a:latin typeface="Arial" panose="020B0604020202020204" pitchFamily="34" charset="0"/>
                <a:cs typeface="Arial" panose="020B0604020202020204" pitchFamily="34" charset="0"/>
              </a:rPr>
              <a:t>relacionado con disminución de ingesta.  (importante establecer dietas nutricionales equilibradas).</a:t>
            </a:r>
          </a:p>
          <a:p>
            <a:endParaRPr lang="es-ES" sz="1800" dirty="0">
              <a:latin typeface="Arial" panose="020B0604020202020204" pitchFamily="34" charset="0"/>
              <a:cs typeface="Arial" panose="020B0604020202020204" pitchFamily="34" charset="0"/>
            </a:endParaRPr>
          </a:p>
          <a:p>
            <a:r>
              <a:rPr lang="es-ES" sz="1800" dirty="0">
                <a:latin typeface="Arial" panose="020B0604020202020204" pitchFamily="34" charset="0"/>
                <a:cs typeface="Arial" panose="020B0604020202020204" pitchFamily="34" charset="0"/>
              </a:rPr>
              <a:t>Estudios longitudinales demuestran que MPH puede reducir velocidad de crecimiento al inicio de tratamiento, que luego se compensa y </a:t>
            </a:r>
            <a:r>
              <a:rPr lang="es-ES" sz="1800" b="1" u="sng" dirty="0">
                <a:latin typeface="Arial" panose="020B0604020202020204" pitchFamily="34" charset="0"/>
                <a:cs typeface="Arial" panose="020B0604020202020204" pitchFamily="34" charset="0"/>
              </a:rPr>
              <a:t>no afecta a Talla final </a:t>
            </a:r>
            <a:r>
              <a:rPr lang="es-ES" sz="1800" dirty="0">
                <a:latin typeface="Arial" panose="020B0604020202020204" pitchFamily="34" charset="0"/>
                <a:cs typeface="Arial" panose="020B0604020202020204" pitchFamily="34" charset="0"/>
              </a:rPr>
              <a:t>(</a:t>
            </a:r>
            <a:r>
              <a:rPr lang="es-ES" sz="1800" dirty="0" err="1">
                <a:latin typeface="Arial" panose="020B0604020202020204" pitchFamily="34" charset="0"/>
                <a:cs typeface="Arial" panose="020B0604020202020204" pitchFamily="34" charset="0"/>
              </a:rPr>
              <a:t>Biederman</a:t>
            </a:r>
            <a:r>
              <a:rPr lang="es-ES" sz="1800" dirty="0">
                <a:latin typeface="Arial" panose="020B0604020202020204" pitchFamily="34" charset="0"/>
                <a:cs typeface="Arial" panose="020B0604020202020204" pitchFamily="34" charset="0"/>
              </a:rPr>
              <a:t> et al,1998, Spencer et al 2006, </a:t>
            </a:r>
            <a:r>
              <a:rPr lang="es-ES" sz="1800" dirty="0" err="1">
                <a:latin typeface="Arial" panose="020B0604020202020204" pitchFamily="34" charset="0"/>
                <a:cs typeface="Arial" panose="020B0604020202020204" pitchFamily="34" charset="0"/>
              </a:rPr>
              <a:t>Faraone</a:t>
            </a:r>
            <a:r>
              <a:rPr lang="es-ES" sz="1800" dirty="0">
                <a:latin typeface="Arial" panose="020B0604020202020204" pitchFamily="34" charset="0"/>
                <a:cs typeface="Arial" panose="020B0604020202020204" pitchFamily="34" charset="0"/>
              </a:rPr>
              <a:t> et al, 2008).</a:t>
            </a:r>
          </a:p>
          <a:p>
            <a:endParaRPr lang="es-ES" sz="1800" dirty="0">
              <a:latin typeface="Arial" panose="020B0604020202020204" pitchFamily="34" charset="0"/>
              <a:cs typeface="Arial" panose="020B0604020202020204" pitchFamily="34" charset="0"/>
            </a:endParaRPr>
          </a:p>
          <a:p>
            <a:r>
              <a:rPr lang="es-ES" sz="1800" dirty="0">
                <a:latin typeface="Arial" panose="020B0604020202020204" pitchFamily="34" charset="0"/>
                <a:cs typeface="Arial" panose="020B0604020202020204" pitchFamily="34" charset="0"/>
              </a:rPr>
              <a:t>Este efecto es mayor en pacientes altos y con peso más alto y en niños en ambos sexos (frente adolescentes).</a:t>
            </a:r>
          </a:p>
          <a:p>
            <a:pPr marL="0" indent="0">
              <a:buNone/>
            </a:pPr>
            <a:endParaRPr lang="es-ES" sz="1800" dirty="0">
              <a:latin typeface="Arial" panose="020B0604020202020204" pitchFamily="34" charset="0"/>
              <a:cs typeface="Arial" panose="020B0604020202020204" pitchFamily="34" charset="0"/>
            </a:endParaRPr>
          </a:p>
          <a:p>
            <a:r>
              <a:rPr lang="es-ES" sz="1800" b="1" u="sng" dirty="0">
                <a:latin typeface="Arial" panose="020B0604020202020204" pitchFamily="34" charset="0"/>
                <a:cs typeface="Arial" panose="020B0604020202020204" pitchFamily="34" charset="0"/>
              </a:rPr>
              <a:t>Necesaria monitorización de peso </a:t>
            </a:r>
            <a:r>
              <a:rPr lang="es-ES" sz="1800" dirty="0">
                <a:latin typeface="Arial" panose="020B0604020202020204" pitchFamily="34" charset="0"/>
                <a:cs typeface="Arial" panose="020B0604020202020204" pitchFamily="34" charset="0"/>
              </a:rPr>
              <a:t>(cada 3 meses) y talla (cada 6 meses). Establecer curvas de crecimiento.</a:t>
            </a:r>
          </a:p>
        </p:txBody>
      </p:sp>
    </p:spTree>
    <p:extLst>
      <p:ext uri="{BB962C8B-B14F-4D97-AF65-F5344CB8AC3E}">
        <p14:creationId xmlns:p14="http://schemas.microsoft.com/office/powerpoint/2010/main" val="338124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noAutofit/>
          </a:bodyPr>
          <a:lstStyle/>
          <a:p>
            <a:r>
              <a:rPr lang="es-ES_tradnl" sz="3600" b="1" dirty="0">
                <a:solidFill>
                  <a:schemeClr val="accent1"/>
                </a:solidFill>
                <a:latin typeface="Arial" panose="020B0604020202020204" pitchFamily="34" charset="0"/>
                <a:cs typeface="Arial" panose="020B0604020202020204" pitchFamily="34" charset="0"/>
              </a:rPr>
              <a:t>Factores de riesgo pre y perinatales</a:t>
            </a:r>
          </a:p>
        </p:txBody>
      </p:sp>
      <p:graphicFrame>
        <p:nvGraphicFramePr>
          <p:cNvPr id="779264" name="Object 1024"/>
          <p:cNvGraphicFramePr>
            <a:graphicFrameLocks noGrp="1" noChangeAspect="1"/>
          </p:cNvGraphicFramePr>
          <p:nvPr>
            <p:ph type="chart" idx="1"/>
            <p:extLst>
              <p:ext uri="{D42A27DB-BD31-4B8C-83A1-F6EECF244321}">
                <p14:modId xmlns:p14="http://schemas.microsoft.com/office/powerpoint/2010/main" val="1637800154"/>
              </p:ext>
            </p:extLst>
          </p:nvPr>
        </p:nvGraphicFramePr>
        <p:xfrm>
          <a:off x="571472" y="857232"/>
          <a:ext cx="7966075" cy="5203825"/>
        </p:xfrm>
        <a:graphic>
          <a:graphicData uri="http://schemas.openxmlformats.org/presentationml/2006/ole">
            <mc:AlternateContent xmlns:mc="http://schemas.openxmlformats.org/markup-compatibility/2006">
              <mc:Choice xmlns:v="urn:schemas-microsoft-com:vml" Requires="v">
                <p:oleObj spid="_x0000_s2236" name="Gráfico" r:id="rId4" imgW="5704920" imgH="3720960" progId="MSGraph.Chart.8">
                  <p:embed followColorScheme="full"/>
                </p:oleObj>
              </mc:Choice>
              <mc:Fallback>
                <p:oleObj name="Gráfico" r:id="rId4" imgW="5704920" imgH="3720960" progId="MSGraph.Chart.8">
                  <p:embed followColorScheme="full"/>
                  <p:pic>
                    <p:nvPicPr>
                      <p:cNvPr id="0" name="Picture 11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857232"/>
                        <a:ext cx="7966075" cy="52038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55021" name="Line 13"/>
          <p:cNvSpPr>
            <a:spLocks noChangeShapeType="1"/>
          </p:cNvSpPr>
          <p:nvPr/>
        </p:nvSpPr>
        <p:spPr bwMode="auto">
          <a:xfrm flipH="1">
            <a:off x="3733800" y="1295400"/>
            <a:ext cx="0" cy="3962400"/>
          </a:xfrm>
          <a:prstGeom prst="line">
            <a:avLst/>
          </a:prstGeom>
          <a:noFill/>
          <a:ln w="28575">
            <a:solidFill>
              <a:schemeClr val="accent1"/>
            </a:solidFill>
            <a:round/>
            <a:headEnd/>
            <a:tailEnd/>
          </a:ln>
          <a:effectLst/>
        </p:spPr>
        <p:txBody>
          <a:bodyPr wrap="none" anchor="ctr"/>
          <a:lstStyle/>
          <a:p>
            <a:endParaRPr lang="es-ES"/>
          </a:p>
        </p:txBody>
      </p:sp>
      <p:sp>
        <p:nvSpPr>
          <p:cNvPr id="5" name="4 CuadroTexto"/>
          <p:cNvSpPr txBox="1"/>
          <p:nvPr/>
        </p:nvSpPr>
        <p:spPr>
          <a:xfrm>
            <a:off x="2040095" y="5750004"/>
            <a:ext cx="7092280" cy="984885"/>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Riesgo de padecer TDAH en hijos de  un padre afecto: 60-90%</a:t>
            </a:r>
          </a:p>
          <a:p>
            <a:r>
              <a:rPr lang="es-ES" sz="1600" b="1" dirty="0" err="1">
                <a:latin typeface="Arial" panose="020B0604020202020204" pitchFamily="34" charset="0"/>
                <a:cs typeface="Arial" panose="020B0604020202020204" pitchFamily="34" charset="0"/>
              </a:rPr>
              <a:t>Brookes</a:t>
            </a:r>
            <a:r>
              <a:rPr lang="es-ES" sz="1600" b="1" dirty="0">
                <a:latin typeface="Arial" panose="020B0604020202020204" pitchFamily="34" charset="0"/>
                <a:cs typeface="Arial" panose="020B0604020202020204" pitchFamily="34" charset="0"/>
              </a:rPr>
              <a:t> et al,2006;Waldman y Gizer,2006</a:t>
            </a:r>
          </a:p>
        </p:txBody>
      </p:sp>
    </p:spTree>
    <p:extLst>
      <p:ext uri="{BB962C8B-B14F-4D97-AF65-F5344CB8AC3E}">
        <p14:creationId xmlns:p14="http://schemas.microsoft.com/office/powerpoint/2010/main" val="56561589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0" y="-57839"/>
            <a:ext cx="9144000" cy="1143000"/>
          </a:xfrm>
        </p:spPr>
        <p:txBody>
          <a:bodyPr/>
          <a:lstStyle/>
          <a:p>
            <a:r>
              <a:rPr lang="es-ES" sz="4000" b="1" dirty="0">
                <a:solidFill>
                  <a:schemeClr val="accent1"/>
                </a:solidFill>
                <a:latin typeface="Arial" panose="020B0604020202020204" pitchFamily="34" charset="0"/>
                <a:cs typeface="Arial" panose="020B0604020202020204" pitchFamily="34" charset="0"/>
              </a:rPr>
              <a:t>Contraindicaciones Estimulantes:</a:t>
            </a:r>
          </a:p>
        </p:txBody>
      </p:sp>
      <p:sp>
        <p:nvSpPr>
          <p:cNvPr id="29699" name="Rectangle 3"/>
          <p:cNvSpPr>
            <a:spLocks noGrp="1" noChangeArrowheads="1"/>
          </p:cNvSpPr>
          <p:nvPr>
            <p:ph idx="1"/>
          </p:nvPr>
        </p:nvSpPr>
        <p:spPr>
          <a:xfrm>
            <a:off x="179388" y="1628775"/>
            <a:ext cx="4821240" cy="5229225"/>
          </a:xfrm>
        </p:spPr>
        <p:txBody>
          <a:bodyPr>
            <a:normAutofit/>
          </a:bodyPr>
          <a:lstStyle/>
          <a:p>
            <a:pPr algn="just">
              <a:lnSpc>
                <a:spcPct val="80000"/>
              </a:lnSpc>
              <a:buFont typeface="Wingdings" charset="0"/>
              <a:buNone/>
            </a:pPr>
            <a:r>
              <a:rPr lang="es-ES" sz="2800" b="1" u="sng" dirty="0">
                <a:solidFill>
                  <a:srgbClr val="9F2936"/>
                </a:solidFill>
                <a:latin typeface="Arial" panose="020B0604020202020204" pitchFamily="34" charset="0"/>
                <a:cs typeface="Arial" panose="020B0604020202020204" pitchFamily="34" charset="0"/>
              </a:rPr>
              <a:t>Absolutas:</a:t>
            </a:r>
          </a:p>
          <a:p>
            <a:pPr>
              <a:lnSpc>
                <a:spcPct val="80000"/>
              </a:lnSpc>
            </a:pPr>
            <a:r>
              <a:rPr lang="es-ES" sz="2400" b="1" dirty="0">
                <a:latin typeface="Arial" panose="020B0604020202020204" pitchFamily="34" charset="0"/>
                <a:cs typeface="Arial" panose="020B0604020202020204" pitchFamily="34" charset="0"/>
              </a:rPr>
              <a:t>La psicosis</a:t>
            </a:r>
          </a:p>
          <a:p>
            <a:pPr>
              <a:lnSpc>
                <a:spcPct val="80000"/>
              </a:lnSpc>
              <a:buNone/>
            </a:pPr>
            <a:r>
              <a:rPr lang="es-ES" sz="2400" b="1" dirty="0">
                <a:latin typeface="Arial" panose="020B0604020202020204" pitchFamily="34" charset="0"/>
                <a:cs typeface="Arial" panose="020B0604020202020204" pitchFamily="34" charset="0"/>
              </a:rPr>
              <a:t> (también como posible efecto adverso 1/1000)</a:t>
            </a:r>
          </a:p>
          <a:p>
            <a:pPr>
              <a:lnSpc>
                <a:spcPct val="80000"/>
              </a:lnSpc>
              <a:buFont typeface="Wingdings" charset="0"/>
              <a:buNone/>
            </a:pPr>
            <a:endParaRPr lang="es-ES" sz="2400" b="1" dirty="0">
              <a:latin typeface="Arial" panose="020B0604020202020204" pitchFamily="34" charset="0"/>
              <a:cs typeface="Arial" panose="020B0604020202020204" pitchFamily="34" charset="0"/>
            </a:endParaRPr>
          </a:p>
          <a:p>
            <a:pPr>
              <a:lnSpc>
                <a:spcPct val="80000"/>
              </a:lnSpc>
            </a:pPr>
            <a:r>
              <a:rPr lang="es-ES" sz="2400" b="1" dirty="0">
                <a:latin typeface="Arial" panose="020B0604020202020204" pitchFamily="34" charset="0"/>
                <a:cs typeface="Arial" panose="020B0604020202020204" pitchFamily="34" charset="0"/>
              </a:rPr>
              <a:t>El glaucoma.</a:t>
            </a:r>
          </a:p>
          <a:p>
            <a:pPr>
              <a:lnSpc>
                <a:spcPct val="80000"/>
              </a:lnSpc>
              <a:buFont typeface="Wingdings" charset="0"/>
              <a:buNone/>
            </a:pPr>
            <a:endParaRPr lang="es-ES" sz="2400" b="1" dirty="0">
              <a:latin typeface="Arial" panose="020B0604020202020204" pitchFamily="34" charset="0"/>
              <a:cs typeface="Arial" panose="020B0604020202020204" pitchFamily="34" charset="0"/>
            </a:endParaRPr>
          </a:p>
          <a:p>
            <a:pPr>
              <a:lnSpc>
                <a:spcPct val="80000"/>
              </a:lnSpc>
            </a:pPr>
            <a:r>
              <a:rPr lang="es-ES" sz="2400" b="1" dirty="0">
                <a:latin typeface="Arial" panose="020B0604020202020204" pitchFamily="34" charset="0"/>
                <a:cs typeface="Arial" panose="020B0604020202020204" pitchFamily="34" charset="0"/>
              </a:rPr>
              <a:t>Arritmias, angina</a:t>
            </a:r>
          </a:p>
          <a:p>
            <a:pPr>
              <a:lnSpc>
                <a:spcPct val="80000"/>
              </a:lnSpc>
              <a:buFont typeface="Wingdings" charset="0"/>
              <a:buNone/>
            </a:pPr>
            <a:endParaRPr lang="es-ES" sz="2400" b="1" dirty="0">
              <a:latin typeface="Arial" panose="020B0604020202020204" pitchFamily="34" charset="0"/>
              <a:cs typeface="Arial" panose="020B0604020202020204" pitchFamily="34" charset="0"/>
            </a:endParaRPr>
          </a:p>
          <a:p>
            <a:pPr>
              <a:lnSpc>
                <a:spcPct val="80000"/>
              </a:lnSpc>
            </a:pPr>
            <a:r>
              <a:rPr lang="es-ES" sz="2400" b="1" dirty="0">
                <a:latin typeface="Arial" panose="020B0604020202020204" pitchFamily="34" charset="0"/>
                <a:cs typeface="Arial" panose="020B0604020202020204" pitchFamily="34" charset="0"/>
              </a:rPr>
              <a:t>Tratamientos con IMAOS </a:t>
            </a:r>
          </a:p>
          <a:p>
            <a:pPr>
              <a:lnSpc>
                <a:spcPct val="80000"/>
              </a:lnSpc>
            </a:pPr>
            <a:r>
              <a:rPr lang="es-ES" sz="2400" b="1" dirty="0">
                <a:latin typeface="Arial" panose="020B0604020202020204" pitchFamily="34" charset="0"/>
                <a:cs typeface="Arial" panose="020B0604020202020204" pitchFamily="34" charset="0"/>
              </a:rPr>
              <a:t>( hasta 15 días previos)</a:t>
            </a:r>
            <a:br>
              <a:rPr lang="es-ES" sz="2400" dirty="0">
                <a:latin typeface="Arial" panose="020B0604020202020204" pitchFamily="34" charset="0"/>
                <a:cs typeface="Arial" panose="020B0604020202020204" pitchFamily="34" charset="0"/>
              </a:rPr>
            </a:br>
            <a:br>
              <a:rPr lang="es-ES" sz="2800" dirty="0">
                <a:latin typeface="Arial" panose="020B0604020202020204" pitchFamily="34" charset="0"/>
                <a:cs typeface="Arial" panose="020B0604020202020204" pitchFamily="34" charset="0"/>
              </a:rPr>
            </a:br>
            <a:endParaRPr lang="es-ES" sz="2800" dirty="0">
              <a:latin typeface="Arial" panose="020B0604020202020204" pitchFamily="34" charset="0"/>
              <a:cs typeface="Arial" panose="020B0604020202020204" pitchFamily="34" charset="0"/>
            </a:endParaRPr>
          </a:p>
        </p:txBody>
      </p:sp>
      <p:sp>
        <p:nvSpPr>
          <p:cNvPr id="29700" name="Text Box 4"/>
          <p:cNvSpPr txBox="1">
            <a:spLocks noChangeArrowheads="1"/>
          </p:cNvSpPr>
          <p:nvPr/>
        </p:nvSpPr>
        <p:spPr bwMode="auto">
          <a:xfrm>
            <a:off x="5000628" y="1412776"/>
            <a:ext cx="3916932" cy="80945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es-ES" sz="2800" b="1" u="sng" dirty="0">
                <a:solidFill>
                  <a:srgbClr val="9F2936"/>
                </a:solidFill>
                <a:latin typeface="Arial" panose="020B0604020202020204" pitchFamily="34" charset="0"/>
                <a:cs typeface="Arial" panose="020B0604020202020204" pitchFamily="34" charset="0"/>
              </a:rPr>
              <a:t>Relativas: </a:t>
            </a:r>
          </a:p>
          <a:p>
            <a:r>
              <a:rPr lang="es-ES" sz="2800" b="1" dirty="0">
                <a:solidFill>
                  <a:schemeClr val="hlink"/>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s-ES" sz="2400" b="1" dirty="0">
                <a:latin typeface="Arial" panose="020B0604020202020204" pitchFamily="34" charset="0"/>
                <a:cs typeface="Arial" panose="020B0604020202020204" pitchFamily="34" charset="0"/>
              </a:rPr>
              <a:t>Síntomas ansioso-</a:t>
            </a:r>
          </a:p>
          <a:p>
            <a:r>
              <a:rPr lang="es-ES" sz="2400" b="1" dirty="0">
                <a:latin typeface="Arial" panose="020B0604020202020204" pitchFamily="34" charset="0"/>
                <a:cs typeface="Arial" panose="020B0604020202020204" pitchFamily="34" charset="0"/>
              </a:rPr>
              <a:t>Depresivos</a:t>
            </a:r>
          </a:p>
          <a:p>
            <a:endParaRPr lang="es-ES" sz="2400" b="1" dirty="0">
              <a:latin typeface="Arial" panose="020B0604020202020204" pitchFamily="34" charset="0"/>
              <a:cs typeface="Arial" panose="020B0604020202020204" pitchFamily="34" charset="0"/>
            </a:endParaRPr>
          </a:p>
          <a:p>
            <a:r>
              <a:rPr lang="es-ES" sz="2400" b="1" dirty="0">
                <a:solidFill>
                  <a:schemeClr val="hlink"/>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La hipertensión</a:t>
            </a:r>
          </a:p>
          <a:p>
            <a:endParaRPr lang="es-ES" sz="2400" b="1" dirty="0">
              <a:latin typeface="Arial" panose="020B0604020202020204" pitchFamily="34" charset="0"/>
              <a:cs typeface="Arial" panose="020B0604020202020204" pitchFamily="34" charset="0"/>
            </a:endParaRPr>
          </a:p>
          <a:p>
            <a:r>
              <a:rPr lang="es-ES" sz="2400" b="1" dirty="0">
                <a:solidFill>
                  <a:schemeClr val="hlink"/>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La epilepsia.</a:t>
            </a:r>
          </a:p>
          <a:p>
            <a:endParaRPr lang="es-ES" sz="2400" b="1" dirty="0">
              <a:latin typeface="Arial" panose="020B0604020202020204" pitchFamily="34" charset="0"/>
              <a:cs typeface="Arial" panose="020B0604020202020204" pitchFamily="34" charset="0"/>
            </a:endParaRPr>
          </a:p>
          <a:p>
            <a:r>
              <a:rPr lang="es-ES" sz="2400" b="1" dirty="0">
                <a:solidFill>
                  <a:schemeClr val="hlink"/>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El embarazo</a:t>
            </a:r>
          </a:p>
          <a:p>
            <a:endParaRPr lang="es-ES" sz="2400" b="1" dirty="0">
              <a:latin typeface="Arial" panose="020B0604020202020204" pitchFamily="34" charset="0"/>
              <a:cs typeface="Arial" panose="020B0604020202020204" pitchFamily="34" charset="0"/>
            </a:endParaRPr>
          </a:p>
          <a:p>
            <a:r>
              <a:rPr lang="es-ES" sz="2400" b="1" dirty="0">
                <a:solidFill>
                  <a:schemeClr val="hlink"/>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Abuso de sustancias</a:t>
            </a:r>
          </a:p>
          <a:p>
            <a:r>
              <a:rPr lang="es-ES" sz="2400" b="1" dirty="0">
                <a:solidFill>
                  <a:schemeClr val="hlink"/>
                </a:solidFill>
                <a:latin typeface="Arial" panose="020B0604020202020204" pitchFamily="34" charset="0"/>
                <a:cs typeface="Arial" panose="020B0604020202020204" pitchFamily="34" charset="0"/>
              </a:rPr>
              <a:t>.</a:t>
            </a:r>
            <a:r>
              <a:rPr lang="es-ES" sz="2400" b="1" dirty="0">
                <a:latin typeface="Arial" panose="020B0604020202020204" pitchFamily="34" charset="0"/>
                <a:cs typeface="Arial" panose="020B0604020202020204" pitchFamily="34" charset="0"/>
              </a:rPr>
              <a:t> Retraso Crecimiento ?</a:t>
            </a:r>
          </a:p>
          <a:p>
            <a:endParaRPr lang="es-ES" sz="2800" dirty="0">
              <a:latin typeface="Garamond" charset="0"/>
            </a:endParaRPr>
          </a:p>
          <a:p>
            <a:endParaRPr lang="es-ES" sz="2800" dirty="0">
              <a:latin typeface="Garamond" charset="0"/>
            </a:endParaRPr>
          </a:p>
          <a:p>
            <a:endParaRPr lang="es-ES" sz="2800" dirty="0">
              <a:latin typeface="Garamond" charset="0"/>
            </a:endParaRPr>
          </a:p>
          <a:p>
            <a:endParaRPr lang="es-ES" sz="2800" dirty="0">
              <a:latin typeface="Garamond" charset="0"/>
            </a:endParaRPr>
          </a:p>
          <a:p>
            <a:endParaRPr lang="es-ES" sz="2800" dirty="0">
              <a:latin typeface="Garamond" charset="0"/>
            </a:endParaRPr>
          </a:p>
          <a:p>
            <a:endParaRPr lang="es-ES" sz="2800" dirty="0">
              <a:latin typeface="Garamond" charset="0"/>
            </a:endParaRPr>
          </a:p>
          <a:p>
            <a:endParaRPr lang="es-ES" sz="2800" dirty="0">
              <a:latin typeface="Garamond" charset="0"/>
            </a:endParaRPr>
          </a:p>
          <a:p>
            <a:endParaRPr lang="es-ES" sz="2800" dirty="0">
              <a:latin typeface="Garamond" charset="0"/>
            </a:endParaRPr>
          </a:p>
        </p:txBody>
      </p:sp>
    </p:spTree>
    <p:extLst>
      <p:ext uri="{BB962C8B-B14F-4D97-AF65-F5344CB8AC3E}">
        <p14:creationId xmlns:p14="http://schemas.microsoft.com/office/powerpoint/2010/main" val="23667170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0" y="0"/>
            <a:ext cx="9144000" cy="1143000"/>
          </a:xfrm>
        </p:spPr>
        <p:txBody>
          <a:bodyPr>
            <a:normAutofit fontScale="90000"/>
          </a:bodyPr>
          <a:lstStyle/>
          <a:p>
            <a:r>
              <a:rPr lang="es-ES" sz="4000" b="1" dirty="0">
                <a:solidFill>
                  <a:schemeClr val="accent1"/>
                </a:solidFill>
                <a:latin typeface="Arial" panose="020B0604020202020204" pitchFamily="34" charset="0"/>
                <a:cs typeface="Arial" panose="020B0604020202020204" pitchFamily="34" charset="0"/>
              </a:rPr>
              <a:t>ATOMOXETINA </a:t>
            </a:r>
            <a:r>
              <a:rPr lang="es-MX" sz="4000" b="1" dirty="0">
                <a:solidFill>
                  <a:schemeClr val="accent1"/>
                </a:solidFill>
                <a:latin typeface="Arial" panose="020B0604020202020204" pitchFamily="34" charset="0"/>
                <a:cs typeface="Arial" panose="020B0604020202020204" pitchFamily="34" charset="0"/>
              </a:rPr>
              <a:t>(NO ESTIMULANTE</a:t>
            </a:r>
            <a:r>
              <a:rPr lang="es-MX" b="1" dirty="0">
                <a:solidFill>
                  <a:schemeClr val="accent1"/>
                </a:solidFill>
              </a:rPr>
              <a:t>): STRATTERA </a:t>
            </a:r>
            <a:endParaRPr lang="es-ES" sz="3600" b="1" dirty="0">
              <a:solidFill>
                <a:schemeClr val="accent1"/>
              </a:solidFill>
              <a:latin typeface="Arial" panose="020B0604020202020204" pitchFamily="34" charset="0"/>
              <a:cs typeface="Arial" panose="020B0604020202020204" pitchFamily="34" charset="0"/>
            </a:endParaRPr>
          </a:p>
        </p:txBody>
      </p:sp>
      <p:sp>
        <p:nvSpPr>
          <p:cNvPr id="36867" name="2 Marcador de contenido"/>
          <p:cNvSpPr>
            <a:spLocks noGrp="1"/>
          </p:cNvSpPr>
          <p:nvPr>
            <p:ph idx="1"/>
          </p:nvPr>
        </p:nvSpPr>
        <p:spPr>
          <a:xfrm>
            <a:off x="0" y="1158207"/>
            <a:ext cx="9144000" cy="4369668"/>
          </a:xfrm>
        </p:spPr>
        <p:txBody>
          <a:bodyPr>
            <a:normAutofit lnSpcReduction="10000"/>
          </a:bodyPr>
          <a:lstStyle/>
          <a:p>
            <a:pPr marL="109728" indent="0">
              <a:buNone/>
            </a:pPr>
            <a:endParaRPr lang="es-ES" sz="1800" dirty="0"/>
          </a:p>
          <a:p>
            <a:r>
              <a:rPr lang="es-ES" sz="1800" dirty="0">
                <a:latin typeface="Arial" panose="020B0604020202020204" pitchFamily="34" charset="0"/>
                <a:cs typeface="Arial" panose="020B0604020202020204" pitchFamily="34" charset="0"/>
              </a:rPr>
              <a:t>Atomoxetina (</a:t>
            </a:r>
            <a:r>
              <a:rPr lang="es-ES" sz="1800" dirty="0" err="1">
                <a:latin typeface="Arial" panose="020B0604020202020204" pitchFamily="34" charset="0"/>
                <a:cs typeface="Arial" panose="020B0604020202020204" pitchFamily="34" charset="0"/>
              </a:rPr>
              <a:t>Strattera</a:t>
            </a:r>
            <a:r>
              <a:rPr lang="es-ES" sz="1800" dirty="0">
                <a:latin typeface="Arial" panose="020B0604020202020204" pitchFamily="34" charset="0"/>
                <a:cs typeface="Arial" panose="020B0604020202020204" pitchFamily="34" charset="0"/>
              </a:rPr>
              <a:t>): Indicado para  TDAH a partir de </a:t>
            </a:r>
            <a:r>
              <a:rPr lang="es-ES" sz="1800" dirty="0">
                <a:solidFill>
                  <a:schemeClr val="accent2"/>
                </a:solidFill>
                <a:latin typeface="Arial" panose="020B0604020202020204" pitchFamily="34" charset="0"/>
                <a:cs typeface="Arial" panose="020B0604020202020204" pitchFamily="34" charset="0"/>
              </a:rPr>
              <a:t>los seis años </a:t>
            </a:r>
            <a:r>
              <a:rPr lang="es-ES" sz="1800" dirty="0">
                <a:latin typeface="Arial" panose="020B0604020202020204" pitchFamily="34" charset="0"/>
                <a:cs typeface="Arial" panose="020B0604020202020204" pitchFamily="34" charset="0"/>
              </a:rPr>
              <a:t>(algunos estudios sugieren efectividad en menores pero tiende a ser menor y a provocar más efectos adversos).</a:t>
            </a:r>
          </a:p>
          <a:p>
            <a:endParaRPr lang="es-ES" sz="1800" dirty="0">
              <a:latin typeface="Arial" panose="020B0604020202020204" pitchFamily="34" charset="0"/>
              <a:cs typeface="Arial" panose="020B0604020202020204" pitchFamily="34" charset="0"/>
            </a:endParaRPr>
          </a:p>
          <a:p>
            <a:r>
              <a:rPr lang="es-ES" sz="1800" dirty="0">
                <a:latin typeface="Arial" panose="020B0604020202020204" pitchFamily="34" charset="0"/>
                <a:cs typeface="Arial" panose="020B0604020202020204" pitchFamily="34" charset="0"/>
              </a:rPr>
              <a:t>Capacidad para </a:t>
            </a:r>
            <a:r>
              <a:rPr lang="es-ES" sz="1800" dirty="0">
                <a:solidFill>
                  <a:srgbClr val="9F2936"/>
                </a:solidFill>
                <a:latin typeface="Arial" panose="020B0604020202020204" pitchFamily="34" charset="0"/>
                <a:cs typeface="Arial" panose="020B0604020202020204" pitchFamily="34" charset="0"/>
              </a:rPr>
              <a:t>reducir  síntomas del TDAH </a:t>
            </a:r>
            <a:r>
              <a:rPr lang="es-ES" sz="1800" dirty="0">
                <a:latin typeface="Arial" panose="020B0604020202020204" pitchFamily="34" charset="0"/>
                <a:cs typeface="Arial" panose="020B0604020202020204" pitchFamily="34" charset="0"/>
              </a:rPr>
              <a:t>( efectivo también en TND) </a:t>
            </a:r>
            <a:r>
              <a:rPr lang="es-ES" sz="1800" dirty="0">
                <a:solidFill>
                  <a:srgbClr val="9F2936"/>
                </a:solidFill>
                <a:latin typeface="Arial" panose="020B0604020202020204" pitchFamily="34" charset="0"/>
                <a:cs typeface="Arial" panose="020B0604020202020204" pitchFamily="34" charset="0"/>
              </a:rPr>
              <a:t>durante todo el día </a:t>
            </a:r>
            <a:r>
              <a:rPr lang="es-ES" sz="1800" dirty="0">
                <a:latin typeface="Arial" panose="020B0604020202020204" pitchFamily="34" charset="0"/>
                <a:cs typeface="Arial" panose="020B0604020202020204" pitchFamily="34" charset="0"/>
              </a:rPr>
              <a:t>de una manera homogénea , independientemente de la concentración plasmática de ATX, </a:t>
            </a:r>
            <a:r>
              <a:rPr lang="es-ES" sz="1800" dirty="0">
                <a:solidFill>
                  <a:srgbClr val="9F2936"/>
                </a:solidFill>
                <a:latin typeface="Arial" panose="020B0604020202020204" pitchFamily="34" charset="0"/>
                <a:cs typeface="Arial" panose="020B0604020202020204" pitchFamily="34" charset="0"/>
              </a:rPr>
              <a:t>sin efecto rebote. </a:t>
            </a:r>
          </a:p>
          <a:p>
            <a:endParaRPr lang="es-ES" sz="1800" dirty="0">
              <a:latin typeface="Arial" panose="020B0604020202020204" pitchFamily="34" charset="0"/>
              <a:cs typeface="Arial" panose="020B0604020202020204" pitchFamily="34" charset="0"/>
            </a:endParaRPr>
          </a:p>
          <a:p>
            <a:r>
              <a:rPr lang="es-ES" sz="1800" dirty="0">
                <a:latin typeface="Arial" panose="020B0604020202020204" pitchFamily="34" charset="0"/>
                <a:cs typeface="Arial" panose="020B0604020202020204" pitchFamily="34" charset="0"/>
              </a:rPr>
              <a:t>Algunos  estudios señalan mejoría rápida desde 1ª semana de tratamiento pero el efecto óptimo no se consigue hasta 8-12 semanas. </a:t>
            </a:r>
            <a:r>
              <a:rPr lang="es-ES" sz="1800" dirty="0">
                <a:solidFill>
                  <a:srgbClr val="9F2936"/>
                </a:solidFill>
                <a:latin typeface="Arial" panose="020B0604020202020204" pitchFamily="34" charset="0"/>
                <a:cs typeface="Arial" panose="020B0604020202020204" pitchFamily="34" charset="0"/>
              </a:rPr>
              <a:t>Inicio de acción más lento (6 semanas) .</a:t>
            </a:r>
          </a:p>
          <a:p>
            <a:endParaRPr lang="es-ES" sz="1800" dirty="0">
              <a:latin typeface="Arial" panose="020B0604020202020204" pitchFamily="34" charset="0"/>
              <a:cs typeface="Arial" panose="020B0604020202020204" pitchFamily="34" charset="0"/>
            </a:endParaRPr>
          </a:p>
          <a:p>
            <a:r>
              <a:rPr lang="es-ES" sz="1800" dirty="0">
                <a:latin typeface="Arial" panose="020B0604020202020204" pitchFamily="34" charset="0"/>
                <a:cs typeface="Arial" panose="020B0604020202020204" pitchFamily="34" charset="0"/>
              </a:rPr>
              <a:t>Dosis: Iniciar con 0,5 mg/kg/día y aumentar a los siete días a 1,2 mg/kg/día. Una-dos veces/día (según efectos secundarios).  Dosis máxima:1.8mg/Kg/día.</a:t>
            </a:r>
          </a:p>
          <a:p>
            <a:endParaRPr lang="es-ES" sz="1600" dirty="0">
              <a:latin typeface="Comic Sans MS" pitchFamily="66" charset="0"/>
            </a:endParaRPr>
          </a:p>
        </p:txBody>
      </p:sp>
    </p:spTree>
    <p:extLst>
      <p:ext uri="{BB962C8B-B14F-4D97-AF65-F5344CB8AC3E}">
        <p14:creationId xmlns:p14="http://schemas.microsoft.com/office/powerpoint/2010/main" val="33566132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24674"/>
            <a:ext cx="8229600" cy="1143000"/>
          </a:xfrm>
        </p:spPr>
        <p:txBody>
          <a:bodyPr>
            <a:normAutofit fontScale="90000"/>
          </a:bodyPr>
          <a:lstStyle/>
          <a:p>
            <a:r>
              <a:rPr lang="es-MX" sz="4000" b="1" dirty="0">
                <a:solidFill>
                  <a:schemeClr val="accent1"/>
                </a:solidFill>
                <a:latin typeface="Arial" panose="020B0604020202020204" pitchFamily="34" charset="0"/>
                <a:cs typeface="Arial" panose="020B0604020202020204" pitchFamily="34" charset="0"/>
              </a:rPr>
              <a:t>ATOMOXETINA (NO ESTIMULANTE</a:t>
            </a:r>
            <a:r>
              <a:rPr lang="es-MX" b="1" dirty="0">
                <a:solidFill>
                  <a:schemeClr val="accent1"/>
                </a:solidFill>
                <a:latin typeface="+mn-lt"/>
              </a:rPr>
              <a:t>)</a:t>
            </a:r>
          </a:p>
        </p:txBody>
      </p:sp>
      <p:sp>
        <p:nvSpPr>
          <p:cNvPr id="2" name="1 Marcador de contenido"/>
          <p:cNvSpPr>
            <a:spLocks noGrp="1"/>
          </p:cNvSpPr>
          <p:nvPr>
            <p:ph idx="1"/>
          </p:nvPr>
        </p:nvSpPr>
        <p:spPr>
          <a:xfrm>
            <a:off x="107504" y="1185492"/>
            <a:ext cx="8928992" cy="4536504"/>
          </a:xfrm>
        </p:spPr>
        <p:txBody>
          <a:bodyPr>
            <a:normAutofit fontScale="55000" lnSpcReduction="20000"/>
          </a:bodyPr>
          <a:lstStyle/>
          <a:p>
            <a:endParaRPr lang="es-MX" dirty="0"/>
          </a:p>
          <a:p>
            <a:r>
              <a:rPr lang="es-MX" dirty="0">
                <a:latin typeface="Arial" panose="020B0604020202020204" pitchFamily="34" charset="0"/>
                <a:cs typeface="Arial" panose="020B0604020202020204" pitchFamily="34" charset="0"/>
              </a:rPr>
              <a:t>Al bloquear el transportador presináptico de la noradrenalina de manera selectiva y potente, impide la recaptación de NA a la neurona presináptica y </a:t>
            </a:r>
            <a:r>
              <a:rPr lang="es-MX" dirty="0">
                <a:solidFill>
                  <a:srgbClr val="0070C0"/>
                </a:solidFill>
                <a:latin typeface="Arial" panose="020B0604020202020204" pitchFamily="34" charset="0"/>
                <a:cs typeface="Arial" panose="020B0604020202020204" pitchFamily="34" charset="0"/>
              </a:rPr>
              <a:t>aumenta la concentración de </a:t>
            </a:r>
            <a:r>
              <a:rPr lang="es-MX" u="sng" dirty="0">
                <a:solidFill>
                  <a:srgbClr val="0070C0"/>
                </a:solidFill>
                <a:latin typeface="Arial" panose="020B0604020202020204" pitchFamily="34" charset="0"/>
                <a:cs typeface="Arial" panose="020B0604020202020204" pitchFamily="34" charset="0"/>
              </a:rPr>
              <a:t>NA</a:t>
            </a:r>
            <a:r>
              <a:rPr lang="es-MX" dirty="0">
                <a:solidFill>
                  <a:srgbClr val="0070C0"/>
                </a:solidFill>
                <a:latin typeface="Arial" panose="020B0604020202020204" pitchFamily="34" charset="0"/>
                <a:cs typeface="Arial" panose="020B0604020202020204" pitchFamily="34" charset="0"/>
              </a:rPr>
              <a:t> en todo el cerebro. </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Además </a:t>
            </a:r>
            <a:r>
              <a:rPr lang="es-MX" dirty="0">
                <a:solidFill>
                  <a:srgbClr val="0070C0"/>
                </a:solidFill>
                <a:latin typeface="Arial" panose="020B0604020202020204" pitchFamily="34" charset="0"/>
                <a:cs typeface="Arial" panose="020B0604020202020204" pitchFamily="34" charset="0"/>
              </a:rPr>
              <a:t>aumenta la concentración de </a:t>
            </a:r>
            <a:r>
              <a:rPr lang="es-MX" u="sng" dirty="0">
                <a:solidFill>
                  <a:srgbClr val="0070C0"/>
                </a:solidFill>
                <a:latin typeface="Arial" panose="020B0604020202020204" pitchFamily="34" charset="0"/>
                <a:cs typeface="Arial" panose="020B0604020202020204" pitchFamily="34" charset="0"/>
              </a:rPr>
              <a:t>DA</a:t>
            </a:r>
            <a:r>
              <a:rPr lang="es-MX" dirty="0">
                <a:solidFill>
                  <a:srgbClr val="0070C0"/>
                </a:solidFill>
                <a:latin typeface="Arial" panose="020B0604020202020204" pitchFamily="34" charset="0"/>
                <a:cs typeface="Arial" panose="020B0604020202020204" pitchFamily="34" charset="0"/>
              </a:rPr>
              <a:t> fundamentalmente en la corteza prefrontal </a:t>
            </a:r>
            <a:r>
              <a:rPr lang="es-MX" dirty="0">
                <a:latin typeface="Arial" panose="020B0604020202020204" pitchFamily="34" charset="0"/>
                <a:cs typeface="Arial" panose="020B0604020202020204" pitchFamily="34" charset="0"/>
              </a:rPr>
              <a:t>(</a:t>
            </a:r>
            <a:r>
              <a:rPr lang="es-MX" dirty="0" err="1">
                <a:latin typeface="Arial" panose="020B0604020202020204" pitchFamily="34" charset="0"/>
                <a:cs typeface="Arial" panose="020B0604020202020204" pitchFamily="34" charset="0"/>
              </a:rPr>
              <a:t>Bymaster</a:t>
            </a:r>
            <a:r>
              <a:rPr lang="es-MX" dirty="0">
                <a:latin typeface="Arial" panose="020B0604020202020204" pitchFamily="34" charset="0"/>
                <a:cs typeface="Arial" panose="020B0604020202020204" pitchFamily="34" charset="0"/>
              </a:rPr>
              <a:t> et al., 2002)</a:t>
            </a:r>
          </a:p>
          <a:p>
            <a:r>
              <a:rPr lang="es-MX" dirty="0">
                <a:latin typeface="Arial" panose="020B0604020202020204" pitchFamily="34" charset="0"/>
                <a:cs typeface="Arial" panose="020B0604020202020204" pitchFamily="34" charset="0"/>
              </a:rPr>
              <a:t>La ATX no afecta a los niveles de DA en el núcleo </a:t>
            </a:r>
            <a:r>
              <a:rPr lang="es-MX" dirty="0" err="1">
                <a:latin typeface="Arial" panose="020B0604020202020204" pitchFamily="34" charset="0"/>
                <a:cs typeface="Arial" panose="020B0604020202020204" pitchFamily="34" charset="0"/>
              </a:rPr>
              <a:t>accumbens</a:t>
            </a:r>
            <a:r>
              <a:rPr lang="es-MX" dirty="0">
                <a:latin typeface="Arial" panose="020B0604020202020204" pitchFamily="34" charset="0"/>
                <a:cs typeface="Arial" panose="020B0604020202020204" pitchFamily="34" charset="0"/>
              </a:rPr>
              <a:t> (zona del cerebro que media la respuesta a sustancias de abuso y el sistema de recompensa) por lo que no tiene riesgo de abuso.</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No afecta a los niveles de DA en el núcleo estriado (zona implicada en el control de movimientos y potencialmente involucrada en los tics) por lo que no empeora los tics.</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Absorción rápida tras administración oral. Concentración plasmática básica en 1-2 h. Vida media hasta aproximadamente 20 h.</a:t>
            </a:r>
          </a:p>
          <a:p>
            <a:endParaRPr lang="es-MX" dirty="0">
              <a:latin typeface="Arial" panose="020B0604020202020204" pitchFamily="34" charset="0"/>
              <a:cs typeface="Arial" panose="020B0604020202020204" pitchFamily="34" charset="0"/>
            </a:endParaRPr>
          </a:p>
          <a:p>
            <a:endParaRPr lang="es-MX" dirty="0"/>
          </a:p>
          <a:p>
            <a:endParaRPr lang="es-MX" dirty="0">
              <a:latin typeface="Comic Sans MS" pitchFamily="66" charset="0"/>
            </a:endParaRPr>
          </a:p>
        </p:txBody>
      </p:sp>
    </p:spTree>
    <p:extLst>
      <p:ext uri="{BB962C8B-B14F-4D97-AF65-F5344CB8AC3E}">
        <p14:creationId xmlns:p14="http://schemas.microsoft.com/office/powerpoint/2010/main" val="21733148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467544" y="6648"/>
            <a:ext cx="8229600" cy="1143000"/>
          </a:xfrm>
        </p:spPr>
        <p:txBody>
          <a:bodyPr>
            <a:noAutofit/>
          </a:bodyPr>
          <a:lstStyle/>
          <a:p>
            <a:r>
              <a:rPr lang="es-ES" sz="3600" b="1" dirty="0">
                <a:solidFill>
                  <a:schemeClr val="accent1"/>
                </a:solidFill>
                <a:latin typeface="Arial" panose="020B0604020202020204" pitchFamily="34" charset="0"/>
                <a:cs typeface="Arial" panose="020B0604020202020204" pitchFamily="34" charset="0"/>
              </a:rPr>
              <a:t>ATOMOXETINA: EFECTOS ADVERSOS</a:t>
            </a:r>
            <a:endParaRPr lang="es-ES" sz="3600" b="1" dirty="0">
              <a:solidFill>
                <a:schemeClr val="accent1"/>
              </a:solidFill>
              <a:latin typeface="+mn-lt"/>
            </a:endParaRPr>
          </a:p>
        </p:txBody>
      </p:sp>
      <p:sp>
        <p:nvSpPr>
          <p:cNvPr id="53251" name="Rectangle 3"/>
          <p:cNvSpPr>
            <a:spLocks noGrp="1" noChangeArrowheads="1"/>
          </p:cNvSpPr>
          <p:nvPr>
            <p:ph idx="1"/>
          </p:nvPr>
        </p:nvSpPr>
        <p:spPr>
          <a:xfrm>
            <a:off x="183857" y="1340768"/>
            <a:ext cx="8964488" cy="4608511"/>
          </a:xfrm>
        </p:spPr>
        <p:txBody>
          <a:bodyPr>
            <a:normAutofit fontScale="92500"/>
          </a:bodyPr>
          <a:lstStyle/>
          <a:p>
            <a:r>
              <a:rPr lang="es-ES" sz="2200" dirty="0">
                <a:latin typeface="Arial" panose="020B0604020202020204" pitchFamily="34" charset="0"/>
                <a:cs typeface="Arial" panose="020B0604020202020204" pitchFamily="34" charset="0"/>
              </a:rPr>
              <a:t>Presentes en un 70%, sobre todo al inicio del tratamiento. Habitualmente leves y transitorios (&lt;5% abandonos).</a:t>
            </a:r>
          </a:p>
          <a:p>
            <a:r>
              <a:rPr lang="es-ES" sz="2200" dirty="0">
                <a:latin typeface="Arial" panose="020B0604020202020204" pitchFamily="34" charset="0"/>
                <a:cs typeface="Arial" panose="020B0604020202020204" pitchFamily="34" charset="0"/>
              </a:rPr>
              <a:t> Cefalea, disminución apetito y pérdida peso, dolor abdominal nauseas,</a:t>
            </a:r>
            <a:r>
              <a:rPr lang="es-ES" sz="2200" u="sng" dirty="0">
                <a:latin typeface="Arial" panose="020B0604020202020204" pitchFamily="34" charset="0"/>
                <a:cs typeface="Arial" panose="020B0604020202020204" pitchFamily="34" charset="0"/>
              </a:rPr>
              <a:t> vómitos</a:t>
            </a:r>
            <a:r>
              <a:rPr lang="es-ES" sz="2200" dirty="0">
                <a:latin typeface="Arial" panose="020B0604020202020204" pitchFamily="34" charset="0"/>
                <a:cs typeface="Arial" panose="020B0604020202020204" pitchFamily="34" charset="0"/>
              </a:rPr>
              <a:t>, mareos, insomnio, </a:t>
            </a:r>
            <a:r>
              <a:rPr lang="es-ES" sz="2200" u="sng" dirty="0">
                <a:latin typeface="Arial" panose="020B0604020202020204" pitchFamily="34" charset="0"/>
                <a:cs typeface="Arial" panose="020B0604020202020204" pitchFamily="34" charset="0"/>
              </a:rPr>
              <a:t>somnolencia diurna,</a:t>
            </a:r>
            <a:r>
              <a:rPr lang="es-ES" sz="2200" dirty="0">
                <a:latin typeface="Arial" panose="020B0604020202020204" pitchFamily="34" charset="0"/>
                <a:cs typeface="Arial" panose="020B0604020202020204" pitchFamily="34" charset="0"/>
              </a:rPr>
              <a:t> tos, fatiga.</a:t>
            </a:r>
          </a:p>
          <a:p>
            <a:endParaRPr lang="es-ES" sz="2200" dirty="0">
              <a:latin typeface="Arial" panose="020B0604020202020204" pitchFamily="34" charset="0"/>
              <a:cs typeface="Arial" panose="020B0604020202020204" pitchFamily="34" charset="0"/>
            </a:endParaRPr>
          </a:p>
          <a:p>
            <a:r>
              <a:rPr lang="es-ES" sz="2200" dirty="0">
                <a:latin typeface="Arial" panose="020B0604020202020204" pitchFamily="34" charset="0"/>
                <a:cs typeface="Arial" panose="020B0604020202020204" pitchFamily="34" charset="0"/>
              </a:rPr>
              <a:t>Velocidad  crecimiento puede disminuir durante los seis meses de tratamiento. Se normaliza en los siguientes 18 meses (Spencer el al., 2002).</a:t>
            </a:r>
          </a:p>
          <a:p>
            <a:pPr algn="just">
              <a:lnSpc>
                <a:spcPct val="80000"/>
              </a:lnSpc>
              <a:buNone/>
            </a:pPr>
            <a:endParaRPr lang="es-ES" sz="2200" dirty="0">
              <a:latin typeface="Arial" panose="020B0604020202020204" pitchFamily="34" charset="0"/>
              <a:cs typeface="Arial" panose="020B0604020202020204" pitchFamily="34" charset="0"/>
            </a:endParaRPr>
          </a:p>
          <a:p>
            <a:pPr>
              <a:lnSpc>
                <a:spcPct val="80000"/>
              </a:lnSpc>
            </a:pPr>
            <a:r>
              <a:rPr lang="es-ES" sz="2200" dirty="0">
                <a:latin typeface="Arial" panose="020B0604020202020204" pitchFamily="34" charset="0"/>
                <a:cs typeface="Arial" panose="020B0604020202020204" pitchFamily="34" charset="0"/>
              </a:rPr>
              <a:t>Se han descrito incrementos significativos  de la TA y de la frecuencia cardiaca frente al placebo (no EKG de control rutinario).</a:t>
            </a:r>
          </a:p>
          <a:p>
            <a:pPr>
              <a:lnSpc>
                <a:spcPct val="80000"/>
              </a:lnSpc>
              <a:buNone/>
            </a:pPr>
            <a:endParaRPr lang="es-ES" sz="2200" dirty="0"/>
          </a:p>
          <a:p>
            <a:pPr marL="0" indent="0">
              <a:lnSpc>
                <a:spcPct val="80000"/>
              </a:lnSpc>
              <a:buNone/>
            </a:pPr>
            <a:br>
              <a:rPr lang="es-ES" sz="2200" dirty="0">
                <a:latin typeface="Bodoni MT" charset="0"/>
              </a:rPr>
            </a:br>
            <a:endParaRPr lang="es-ES" sz="2200" dirty="0">
              <a:latin typeface="Bodoni MT" charset="0"/>
            </a:endParaRPr>
          </a:p>
          <a:p>
            <a:pPr>
              <a:lnSpc>
                <a:spcPct val="80000"/>
              </a:lnSpc>
            </a:pPr>
            <a:endParaRPr lang="es-ES" sz="2800" dirty="0">
              <a:latin typeface="Bodoni MT" charset="0"/>
            </a:endParaRPr>
          </a:p>
        </p:txBody>
      </p:sp>
    </p:spTree>
    <p:extLst>
      <p:ext uri="{BB962C8B-B14F-4D97-AF65-F5344CB8AC3E}">
        <p14:creationId xmlns:p14="http://schemas.microsoft.com/office/powerpoint/2010/main" val="13248099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0" y="0"/>
            <a:ext cx="9144000" cy="1143000"/>
          </a:xfrm>
        </p:spPr>
        <p:txBody>
          <a:bodyPr/>
          <a:lstStyle/>
          <a:p>
            <a:r>
              <a:rPr lang="es-ES" b="1" dirty="0">
                <a:solidFill>
                  <a:schemeClr val="accent1"/>
                </a:solidFill>
                <a:latin typeface="+mn-lt"/>
              </a:rPr>
              <a:t>ATOMOXETINA: INDICACIONES GPC </a:t>
            </a:r>
          </a:p>
        </p:txBody>
      </p:sp>
      <p:sp>
        <p:nvSpPr>
          <p:cNvPr id="93187" name="Rectangle 3"/>
          <p:cNvSpPr>
            <a:spLocks noGrp="1" noChangeArrowheads="1"/>
          </p:cNvSpPr>
          <p:nvPr>
            <p:ph idx="1"/>
          </p:nvPr>
        </p:nvSpPr>
        <p:spPr>
          <a:xfrm>
            <a:off x="0" y="1268413"/>
            <a:ext cx="9144000" cy="4104803"/>
          </a:xfrm>
        </p:spPr>
        <p:txBody>
          <a:bodyPr>
            <a:normAutofit fontScale="70000" lnSpcReduction="20000"/>
          </a:bodyPr>
          <a:lstStyle/>
          <a:p>
            <a:pPr>
              <a:lnSpc>
                <a:spcPct val="90000"/>
              </a:lnSpc>
              <a:buFont typeface="Wingdings" charset="0"/>
              <a:buNone/>
            </a:pPr>
            <a:endParaRPr lang="es-ES" sz="2600" u="sng" dirty="0">
              <a:effectLst>
                <a:outerShdw blurRad="38100" dist="38100" dir="2700000" algn="tl">
                  <a:srgbClr val="FFFFFF"/>
                </a:outerShdw>
              </a:effectLst>
            </a:endParaRPr>
          </a:p>
          <a:p>
            <a:pPr>
              <a:lnSpc>
                <a:spcPct val="90000"/>
              </a:lnSpc>
            </a:pPr>
            <a:r>
              <a:rPr lang="es-ES" sz="3400" dirty="0"/>
              <a:t>Tratamiento de primera línea para el TDAH pero de </a:t>
            </a:r>
            <a:r>
              <a:rPr lang="es-ES" sz="3400" u="sng" dirty="0"/>
              <a:t>2ª elección respecto a METILFENIDATO.</a:t>
            </a:r>
          </a:p>
          <a:p>
            <a:pPr>
              <a:lnSpc>
                <a:spcPct val="90000"/>
              </a:lnSpc>
            </a:pPr>
            <a:endParaRPr lang="es-ES" sz="3400" u="sng" dirty="0"/>
          </a:p>
          <a:p>
            <a:pPr>
              <a:lnSpc>
                <a:spcPct val="90000"/>
              </a:lnSpc>
            </a:pPr>
            <a:r>
              <a:rPr lang="es-ES" sz="3400" dirty="0"/>
              <a:t>(NICE 2008, AACAP2007).</a:t>
            </a:r>
          </a:p>
          <a:p>
            <a:pPr>
              <a:lnSpc>
                <a:spcPct val="90000"/>
              </a:lnSpc>
            </a:pPr>
            <a:endParaRPr lang="es-ES" sz="3400" dirty="0"/>
          </a:p>
          <a:p>
            <a:pPr>
              <a:lnSpc>
                <a:spcPct val="90000"/>
              </a:lnSpc>
            </a:pPr>
            <a:r>
              <a:rPr lang="es-ES" sz="3400" dirty="0"/>
              <a:t> AACAP (2007) </a:t>
            </a:r>
            <a:r>
              <a:rPr lang="es-ES" sz="3400" u="sng" dirty="0"/>
              <a:t>la propone como  1ª elección</a:t>
            </a:r>
            <a:r>
              <a:rPr lang="es-ES" sz="3400" dirty="0"/>
              <a:t>:</a:t>
            </a:r>
          </a:p>
          <a:p>
            <a:pPr>
              <a:lnSpc>
                <a:spcPct val="90000"/>
              </a:lnSpc>
              <a:buNone/>
            </a:pPr>
            <a:r>
              <a:rPr lang="es-ES" sz="3400" dirty="0"/>
              <a:t>	SD. TOURETTE, T. ANSIEDAD, T. DEPRESIVOS, TICS, HISTORIA DE ABUSO DE ESTIMULANTES O RIESGO ACTUAL DE ABUSO (pe: consumo actual de tóxicos).</a:t>
            </a:r>
          </a:p>
          <a:p>
            <a:pPr>
              <a:lnSpc>
                <a:spcPct val="90000"/>
              </a:lnSpc>
              <a:buNone/>
            </a:pPr>
            <a:r>
              <a:rPr lang="es-ES" sz="3400" dirty="0"/>
              <a:t>	En caso de haber falta de respuesta o intolerancia a </a:t>
            </a:r>
            <a:r>
              <a:rPr lang="es-ES" sz="3400" dirty="0" err="1"/>
              <a:t>psicoestimulantes</a:t>
            </a:r>
            <a:r>
              <a:rPr lang="es-ES" sz="3400" dirty="0"/>
              <a:t> (cambios de humor, irritabilidad, agresividad, tics, insomnio). (NICE 2008).</a:t>
            </a:r>
          </a:p>
          <a:p>
            <a:pPr marL="109728" indent="0">
              <a:lnSpc>
                <a:spcPct val="90000"/>
              </a:lnSpc>
              <a:buNone/>
            </a:pPr>
            <a:endParaRPr lang="es-ES" sz="2800" dirty="0">
              <a:latin typeface="Comic Sans MS" pitchFamily="66" charset="0"/>
            </a:endParaRPr>
          </a:p>
          <a:p>
            <a:pPr>
              <a:lnSpc>
                <a:spcPct val="90000"/>
              </a:lnSpc>
              <a:buFont typeface="Wingdings" charset="0"/>
              <a:buNone/>
            </a:pPr>
            <a:endParaRPr lang="es-ES" sz="2800" dirty="0">
              <a:solidFill>
                <a:srgbClr val="FF0000"/>
              </a:solidFill>
              <a:latin typeface="Comic Sans MS" charset="0"/>
            </a:endParaRPr>
          </a:p>
          <a:p>
            <a:pPr>
              <a:lnSpc>
                <a:spcPct val="90000"/>
              </a:lnSpc>
            </a:pPr>
            <a:endParaRPr lang="es-ES" sz="2800" dirty="0">
              <a:latin typeface="Comic Sans MS" charset="0"/>
            </a:endParaRPr>
          </a:p>
          <a:p>
            <a:pPr>
              <a:lnSpc>
                <a:spcPct val="90000"/>
              </a:lnSpc>
            </a:pPr>
            <a:endParaRPr lang="es-ES" sz="2800" dirty="0">
              <a:latin typeface="Comic Sans MS" charset="0"/>
            </a:endParaRPr>
          </a:p>
        </p:txBody>
      </p:sp>
    </p:spTree>
    <p:extLst>
      <p:ext uri="{BB962C8B-B14F-4D97-AF65-F5344CB8AC3E}">
        <p14:creationId xmlns:p14="http://schemas.microsoft.com/office/powerpoint/2010/main" val="3282773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4000" b="1" dirty="0">
                <a:solidFill>
                  <a:schemeClr val="accent1"/>
                </a:solidFill>
                <a:latin typeface="Arial" panose="020B0604020202020204" pitchFamily="34" charset="0"/>
                <a:cs typeface="Arial" panose="020B0604020202020204" pitchFamily="34" charset="0"/>
              </a:rPr>
              <a:t>GUANFACINA (NO ESTIMULANTE); INTUNIV</a:t>
            </a:r>
            <a:endParaRPr lang="es-ES" b="1" dirty="0">
              <a:solidFill>
                <a:schemeClr val="accent1"/>
              </a:solidFill>
            </a:endParaRPr>
          </a:p>
        </p:txBody>
      </p:sp>
      <p:sp>
        <p:nvSpPr>
          <p:cNvPr id="3" name="2 Marcador de contenido"/>
          <p:cNvSpPr>
            <a:spLocks noGrp="1"/>
          </p:cNvSpPr>
          <p:nvPr>
            <p:ph idx="1"/>
          </p:nvPr>
        </p:nvSpPr>
        <p:spPr/>
        <p:txBody>
          <a:bodyPr>
            <a:normAutofit fontScale="92500" lnSpcReduction="10000"/>
          </a:bodyPr>
          <a:lstStyle/>
          <a:p>
            <a:r>
              <a:rPr lang="es-ES" sz="3000" dirty="0">
                <a:latin typeface="Arial" panose="020B0604020202020204" pitchFamily="34" charset="0"/>
                <a:cs typeface="Arial" panose="020B0604020202020204" pitchFamily="34" charset="0"/>
              </a:rPr>
              <a:t>La </a:t>
            </a:r>
            <a:r>
              <a:rPr lang="es-ES" sz="3000" dirty="0" err="1">
                <a:latin typeface="Arial" panose="020B0604020202020204" pitchFamily="34" charset="0"/>
                <a:cs typeface="Arial" panose="020B0604020202020204" pitchFamily="34" charset="0"/>
              </a:rPr>
              <a:t>Guanfacina</a:t>
            </a:r>
            <a:r>
              <a:rPr lang="es-ES" sz="3000" dirty="0">
                <a:latin typeface="Arial" panose="020B0604020202020204" pitchFamily="34" charset="0"/>
                <a:cs typeface="Arial" panose="020B0604020202020204" pitchFamily="34" charset="0"/>
              </a:rPr>
              <a:t> (</a:t>
            </a:r>
            <a:r>
              <a:rPr lang="es-ES" sz="3000" dirty="0" err="1">
                <a:latin typeface="Arial" panose="020B0604020202020204" pitchFamily="34" charset="0"/>
                <a:cs typeface="Arial" panose="020B0604020202020204" pitchFamily="34" charset="0"/>
              </a:rPr>
              <a:t>Intuniv</a:t>
            </a:r>
            <a:r>
              <a:rPr lang="es-ES" sz="3000" dirty="0">
                <a:latin typeface="Arial" panose="020B0604020202020204" pitchFamily="34" charset="0"/>
                <a:cs typeface="Arial" panose="020B0604020202020204" pitchFamily="34" charset="0"/>
              </a:rPr>
              <a:t>) es una nueva medicación alternativa a los tratamientos existentes para el </a:t>
            </a:r>
            <a:r>
              <a:rPr lang="es-ES" sz="3000" b="1" dirty="0">
                <a:latin typeface="Arial" panose="020B0604020202020204" pitchFamily="34" charset="0"/>
                <a:cs typeface="Arial" panose="020B0604020202020204" pitchFamily="34" charset="0"/>
              </a:rPr>
              <a:t>TDAH</a:t>
            </a:r>
            <a:r>
              <a:rPr lang="es-ES" sz="3000" dirty="0">
                <a:latin typeface="Arial" panose="020B0604020202020204" pitchFamily="34" charset="0"/>
                <a:cs typeface="Arial" panose="020B0604020202020204" pitchFamily="34" charset="0"/>
              </a:rPr>
              <a:t>.</a:t>
            </a:r>
          </a:p>
          <a:p>
            <a:r>
              <a:rPr lang="es-ES" sz="3000" dirty="0">
                <a:latin typeface="Arial" panose="020B0604020202020204" pitchFamily="34" charset="0"/>
                <a:cs typeface="Arial" panose="020B0604020202020204" pitchFamily="34" charset="0"/>
              </a:rPr>
              <a:t>Llega con la expectativa de ayudar a controlar principalmente el apartado del </a:t>
            </a:r>
            <a:r>
              <a:rPr lang="es-ES" sz="3000" b="1" dirty="0">
                <a:latin typeface="Arial" panose="020B0604020202020204" pitchFamily="34" charset="0"/>
                <a:cs typeface="Arial" panose="020B0604020202020204" pitchFamily="34" charset="0"/>
              </a:rPr>
              <a:t>TDAH</a:t>
            </a:r>
            <a:r>
              <a:rPr lang="es-ES" sz="3000" dirty="0">
                <a:latin typeface="Arial" panose="020B0604020202020204" pitchFamily="34" charset="0"/>
                <a:cs typeface="Arial" panose="020B0604020202020204" pitchFamily="34" charset="0"/>
              </a:rPr>
              <a:t> relacionado con la impulsividad, los problemas de </a:t>
            </a:r>
            <a:r>
              <a:rPr lang="es-ES" sz="3000" b="1" dirty="0">
                <a:latin typeface="Arial" panose="020B0604020202020204" pitchFamily="34" charset="0"/>
                <a:cs typeface="Arial" panose="020B0604020202020204" pitchFamily="34" charset="0"/>
              </a:rPr>
              <a:t>conducta</a:t>
            </a:r>
            <a:r>
              <a:rPr lang="es-ES" sz="3000" dirty="0">
                <a:latin typeface="Arial" panose="020B0604020202020204" pitchFamily="34" charset="0"/>
                <a:cs typeface="Arial" panose="020B0604020202020204" pitchFamily="34" charset="0"/>
              </a:rPr>
              <a:t>, </a:t>
            </a:r>
            <a:r>
              <a:rPr lang="es-ES" sz="3000" b="1" dirty="0">
                <a:latin typeface="Arial" panose="020B0604020202020204" pitchFamily="34" charset="0"/>
                <a:cs typeface="Arial" panose="020B0604020202020204" pitchFamily="34" charset="0"/>
              </a:rPr>
              <a:t>agresividad</a:t>
            </a:r>
            <a:r>
              <a:rPr lang="es-ES" sz="3000" dirty="0">
                <a:latin typeface="Arial" panose="020B0604020202020204" pitchFamily="34" charset="0"/>
                <a:cs typeface="Arial" panose="020B0604020202020204" pitchFamily="34" charset="0"/>
              </a:rPr>
              <a:t>, </a:t>
            </a:r>
            <a:r>
              <a:rPr lang="es-ES" sz="3000" b="1" dirty="0">
                <a:latin typeface="Arial" panose="020B0604020202020204" pitchFamily="34" charset="0"/>
                <a:cs typeface="Arial" panose="020B0604020202020204" pitchFamily="34" charset="0"/>
              </a:rPr>
              <a:t>tics</a:t>
            </a:r>
            <a:r>
              <a:rPr lang="es-ES" sz="3000" dirty="0">
                <a:latin typeface="Arial" panose="020B0604020202020204" pitchFamily="34" charset="0"/>
                <a:cs typeface="Arial" panose="020B0604020202020204" pitchFamily="34" charset="0"/>
              </a:rPr>
              <a:t> e incluso </a:t>
            </a:r>
            <a:r>
              <a:rPr lang="es-ES" sz="3000" b="1" dirty="0">
                <a:latin typeface="Arial" panose="020B0604020202020204" pitchFamily="34" charset="0"/>
                <a:cs typeface="Arial" panose="020B0604020202020204" pitchFamily="34" charset="0"/>
              </a:rPr>
              <a:t>Síndrome de </a:t>
            </a:r>
            <a:r>
              <a:rPr lang="es-ES" sz="3000" b="1" dirty="0" err="1">
                <a:latin typeface="Arial" panose="020B0604020202020204" pitchFamily="34" charset="0"/>
                <a:cs typeface="Arial" panose="020B0604020202020204" pitchFamily="34" charset="0"/>
              </a:rPr>
              <a:t>Tourette</a:t>
            </a:r>
            <a:r>
              <a:rPr lang="es-ES" sz="3000" dirty="0">
                <a:latin typeface="Arial" panose="020B0604020202020204" pitchFamily="34" charset="0"/>
                <a:cs typeface="Arial" panose="020B0604020202020204" pitchFamily="34" charset="0"/>
              </a:rPr>
              <a:t>.</a:t>
            </a:r>
          </a:p>
          <a:p>
            <a:r>
              <a:rPr lang="es-ES" sz="3000" dirty="0">
                <a:latin typeface="Arial" panose="020B0604020202020204" pitchFamily="34" charset="0"/>
                <a:cs typeface="Arial" panose="020B0604020202020204" pitchFamily="34" charset="0"/>
              </a:rPr>
              <a:t>Se presenta  en comprimidos de liberación prolongada  de 1,2,3,y 4 mg. </a:t>
            </a:r>
          </a:p>
          <a:p>
            <a:endParaRPr lang="es-ES" dirty="0"/>
          </a:p>
          <a:p>
            <a:endParaRPr lang="es-ES" dirty="0"/>
          </a:p>
        </p:txBody>
      </p:sp>
    </p:spTree>
    <p:extLst>
      <p:ext uri="{BB962C8B-B14F-4D97-AF65-F5344CB8AC3E}">
        <p14:creationId xmlns:p14="http://schemas.microsoft.com/office/powerpoint/2010/main" val="1038320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4000" b="1" dirty="0">
                <a:solidFill>
                  <a:schemeClr val="accent1"/>
                </a:solidFill>
                <a:latin typeface="Arial" panose="020B0604020202020204" pitchFamily="34" charset="0"/>
                <a:cs typeface="Arial" panose="020B0604020202020204" pitchFamily="34" charset="0"/>
              </a:rPr>
              <a:t>GUANFANCINA</a:t>
            </a:r>
            <a:endParaRPr lang="es-ES" sz="4000" dirty="0">
              <a:solidFill>
                <a:schemeClr val="accent1"/>
              </a:solidFill>
              <a:latin typeface="Arial" panose="020B0604020202020204" pitchFamily="34" charset="0"/>
              <a:cs typeface="Arial" panose="020B0604020202020204" pitchFamily="34" charset="0"/>
            </a:endParaRPr>
          </a:p>
        </p:txBody>
      </p:sp>
      <p:sp>
        <p:nvSpPr>
          <p:cNvPr id="3" name="2 Marcador de contenido"/>
          <p:cNvSpPr>
            <a:spLocks noGrp="1"/>
          </p:cNvSpPr>
          <p:nvPr>
            <p:ph idx="1"/>
          </p:nvPr>
        </p:nvSpPr>
        <p:spPr/>
        <p:txBody>
          <a:bodyPr>
            <a:normAutofit/>
          </a:bodyPr>
          <a:lstStyle/>
          <a:p>
            <a:pPr lvl="0"/>
            <a:r>
              <a:rPr lang="es-ES" sz="2800" dirty="0" err="1">
                <a:latin typeface="Arial" panose="020B0604020202020204" pitchFamily="34" charset="0"/>
                <a:cs typeface="Arial" panose="020B0604020202020204" pitchFamily="34" charset="0"/>
              </a:rPr>
              <a:t>Guanfacina</a:t>
            </a:r>
            <a:r>
              <a:rPr lang="es-ES" sz="2800" dirty="0">
                <a:latin typeface="Arial" panose="020B0604020202020204" pitchFamily="34" charset="0"/>
                <a:cs typeface="Arial" panose="020B0604020202020204" pitchFamily="34" charset="0"/>
              </a:rPr>
              <a:t> es un agonista selectivo de los receptores adrenérgicos alfa2A postsinápticos</a:t>
            </a:r>
          </a:p>
          <a:p>
            <a:pPr lvl="0"/>
            <a:r>
              <a:rPr lang="es-ES" sz="2800" dirty="0">
                <a:latin typeface="Arial" panose="020B0604020202020204" pitchFamily="34" charset="0"/>
                <a:cs typeface="Arial" panose="020B0604020202020204" pitchFamily="34" charset="0"/>
              </a:rPr>
              <a:t>Indicado </a:t>
            </a:r>
            <a:r>
              <a:rPr lang="es-ES" sz="2800" dirty="0">
                <a:solidFill>
                  <a:srgbClr val="0070C0"/>
                </a:solidFill>
                <a:latin typeface="Arial" panose="020B0604020202020204" pitchFamily="34" charset="0"/>
                <a:cs typeface="Arial" panose="020B0604020202020204" pitchFamily="34" charset="0"/>
              </a:rPr>
              <a:t>cuando los estimulantes no son adecuados, no se toleran o han mostrado ser ineficaces.</a:t>
            </a:r>
          </a:p>
          <a:p>
            <a:pPr lvl="0"/>
            <a:r>
              <a:rPr lang="es-ES" sz="2800" dirty="0">
                <a:latin typeface="Arial" panose="020B0604020202020204" pitchFamily="34" charset="0"/>
                <a:cs typeface="Arial" panose="020B0604020202020204" pitchFamily="34" charset="0"/>
              </a:rPr>
              <a:t>Necesita Visado para ser financiado por la seguridad social </a:t>
            </a:r>
          </a:p>
          <a:p>
            <a:endParaRPr lang="es-ES" dirty="0"/>
          </a:p>
        </p:txBody>
      </p:sp>
    </p:spTree>
    <p:extLst>
      <p:ext uri="{BB962C8B-B14F-4D97-AF65-F5344CB8AC3E}">
        <p14:creationId xmlns:p14="http://schemas.microsoft.com/office/powerpoint/2010/main" val="7732750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chemeClr val="accent1"/>
                </a:solidFill>
              </a:rPr>
              <a:t>GUANFANCINA</a:t>
            </a:r>
            <a:endParaRPr lang="es-ES" dirty="0">
              <a:solidFill>
                <a:schemeClr val="accent1"/>
              </a:solidFill>
            </a:endParaRPr>
          </a:p>
        </p:txBody>
      </p:sp>
      <p:sp>
        <p:nvSpPr>
          <p:cNvPr id="3" name="2 Marcador de contenido"/>
          <p:cNvSpPr>
            <a:spLocks noGrp="1"/>
          </p:cNvSpPr>
          <p:nvPr>
            <p:ph idx="1"/>
          </p:nvPr>
        </p:nvSpPr>
        <p:spPr/>
        <p:txBody>
          <a:bodyPr>
            <a:normAutofit fontScale="47500" lnSpcReduction="20000"/>
          </a:bodyPr>
          <a:lstStyle/>
          <a:p>
            <a:r>
              <a:rPr lang="es-ES" sz="3800" dirty="0"/>
              <a:t> </a:t>
            </a:r>
            <a:r>
              <a:rPr lang="es-ES" sz="3800" dirty="0">
                <a:latin typeface="Arial" panose="020B0604020202020204" pitchFamily="34" charset="0"/>
                <a:cs typeface="Arial" panose="020B0604020202020204" pitchFamily="34" charset="0"/>
              </a:rPr>
              <a:t>La </a:t>
            </a:r>
            <a:r>
              <a:rPr lang="es-ES" sz="3800" u="sng" dirty="0">
                <a:latin typeface="Arial" panose="020B0604020202020204" pitchFamily="34" charset="0"/>
                <a:cs typeface="Arial" panose="020B0604020202020204" pitchFamily="34" charset="0"/>
              </a:rPr>
              <a:t>dosis inicial</a:t>
            </a:r>
            <a:r>
              <a:rPr lang="es-ES" sz="3800" dirty="0">
                <a:latin typeface="Arial" panose="020B0604020202020204" pitchFamily="34" charset="0"/>
                <a:cs typeface="Arial" panose="020B0604020202020204" pitchFamily="34" charset="0"/>
              </a:rPr>
              <a:t> recomendada es de </a:t>
            </a:r>
            <a:r>
              <a:rPr lang="es-ES" sz="3800" u="sng" dirty="0">
                <a:latin typeface="Arial" panose="020B0604020202020204" pitchFamily="34" charset="0"/>
                <a:cs typeface="Arial" panose="020B0604020202020204" pitchFamily="34" charset="0"/>
              </a:rPr>
              <a:t>1 mg</a:t>
            </a:r>
            <a:r>
              <a:rPr lang="es-ES" sz="3800" dirty="0">
                <a:latin typeface="Arial" panose="020B0604020202020204" pitchFamily="34" charset="0"/>
                <a:cs typeface="Arial" panose="020B0604020202020204" pitchFamily="34" charset="0"/>
              </a:rPr>
              <a:t> de </a:t>
            </a:r>
            <a:r>
              <a:rPr lang="es-ES" sz="3800" dirty="0" err="1">
                <a:latin typeface="Arial" panose="020B0604020202020204" pitchFamily="34" charset="0"/>
                <a:cs typeface="Arial" panose="020B0604020202020204" pitchFamily="34" charset="0"/>
              </a:rPr>
              <a:t>guanfacina</a:t>
            </a:r>
            <a:r>
              <a:rPr lang="es-ES" sz="3800" dirty="0">
                <a:latin typeface="Arial" panose="020B0604020202020204" pitchFamily="34" charset="0"/>
                <a:cs typeface="Arial" panose="020B0604020202020204" pitchFamily="34" charset="0"/>
              </a:rPr>
              <a:t>.</a:t>
            </a:r>
          </a:p>
          <a:p>
            <a:endParaRPr lang="es-ES" sz="3800" dirty="0">
              <a:latin typeface="Arial" panose="020B0604020202020204" pitchFamily="34" charset="0"/>
              <a:cs typeface="Arial" panose="020B0604020202020204" pitchFamily="34" charset="0"/>
            </a:endParaRPr>
          </a:p>
          <a:p>
            <a:r>
              <a:rPr lang="es-ES" sz="3800" dirty="0">
                <a:latin typeface="Arial" panose="020B0604020202020204" pitchFamily="34" charset="0"/>
                <a:cs typeface="Arial" panose="020B0604020202020204" pitchFamily="34" charset="0"/>
              </a:rPr>
              <a:t>- La dosis se puede </a:t>
            </a:r>
            <a:r>
              <a:rPr lang="es-ES" sz="3800" u="sng" dirty="0">
                <a:solidFill>
                  <a:srgbClr val="FF0000"/>
                </a:solidFill>
                <a:latin typeface="Arial" panose="020B0604020202020204" pitchFamily="34" charset="0"/>
                <a:cs typeface="Arial" panose="020B0604020202020204" pitchFamily="34" charset="0"/>
              </a:rPr>
              <a:t>aumentar en incrementos de</a:t>
            </a:r>
            <a:r>
              <a:rPr lang="es-ES" sz="3800" dirty="0">
                <a:solidFill>
                  <a:srgbClr val="FF0000"/>
                </a:solidFill>
                <a:latin typeface="Arial" panose="020B0604020202020204" pitchFamily="34" charset="0"/>
                <a:cs typeface="Arial" panose="020B0604020202020204" pitchFamily="34" charset="0"/>
              </a:rPr>
              <a:t> no más de </a:t>
            </a:r>
            <a:r>
              <a:rPr lang="es-ES" sz="3800" u="sng" dirty="0">
                <a:solidFill>
                  <a:srgbClr val="FF0000"/>
                </a:solidFill>
                <a:latin typeface="Arial" panose="020B0604020202020204" pitchFamily="34" charset="0"/>
                <a:cs typeface="Arial" panose="020B0604020202020204" pitchFamily="34" charset="0"/>
              </a:rPr>
              <a:t>1 mg por semana</a:t>
            </a:r>
            <a:r>
              <a:rPr lang="es-ES" sz="3800" dirty="0">
                <a:solidFill>
                  <a:srgbClr val="FF0000"/>
                </a:solidFill>
                <a:latin typeface="Arial" panose="020B0604020202020204" pitchFamily="34" charset="0"/>
                <a:cs typeface="Arial" panose="020B0604020202020204" pitchFamily="34" charset="0"/>
              </a:rPr>
              <a:t>. </a:t>
            </a:r>
            <a:r>
              <a:rPr lang="es-ES" sz="3800" dirty="0">
                <a:latin typeface="Arial" panose="020B0604020202020204" pitchFamily="34" charset="0"/>
                <a:cs typeface="Arial" panose="020B0604020202020204" pitchFamily="34" charset="0"/>
              </a:rPr>
              <a:t>Se debe personalizar la dosis según la respuesta y tolerabilidad del paciente.</a:t>
            </a:r>
          </a:p>
          <a:p>
            <a:r>
              <a:rPr lang="es-ES" sz="3800" dirty="0">
                <a:latin typeface="Arial" panose="020B0604020202020204" pitchFamily="34" charset="0"/>
                <a:cs typeface="Arial" panose="020B0604020202020204" pitchFamily="34" charset="0"/>
              </a:rPr>
              <a:t>- </a:t>
            </a:r>
            <a:r>
              <a:rPr lang="es-ES" sz="3800" dirty="0" err="1">
                <a:latin typeface="Arial" panose="020B0604020202020204" pitchFamily="34" charset="0"/>
                <a:cs typeface="Arial" panose="020B0604020202020204" pitchFamily="34" charset="0"/>
              </a:rPr>
              <a:t>Intuniv</a:t>
            </a:r>
            <a:r>
              <a:rPr lang="es-ES" sz="3800" dirty="0">
                <a:latin typeface="Arial" panose="020B0604020202020204" pitchFamily="34" charset="0"/>
                <a:cs typeface="Arial" panose="020B0604020202020204" pitchFamily="34" charset="0"/>
              </a:rPr>
              <a:t> </a:t>
            </a:r>
            <a:r>
              <a:rPr lang="es-ES" sz="3800" u="sng" dirty="0">
                <a:latin typeface="Arial" panose="020B0604020202020204" pitchFamily="34" charset="0"/>
                <a:cs typeface="Arial" panose="020B0604020202020204" pitchFamily="34" charset="0"/>
              </a:rPr>
              <a:t>se toma una vez al día por la mañana o por la noche</a:t>
            </a:r>
            <a:r>
              <a:rPr lang="es-ES" sz="3800" dirty="0">
                <a:latin typeface="Arial" panose="020B0604020202020204" pitchFamily="34" charset="0"/>
                <a:cs typeface="Arial" panose="020B0604020202020204" pitchFamily="34" charset="0"/>
              </a:rPr>
              <a:t>. </a:t>
            </a:r>
            <a:r>
              <a:rPr lang="es-ES" sz="3800" dirty="0" err="1">
                <a:latin typeface="Arial" panose="020B0604020202020204" pitchFamily="34" charset="0"/>
                <a:cs typeface="Arial" panose="020B0604020202020204" pitchFamily="34" charset="0"/>
              </a:rPr>
              <a:t>Intuniv</a:t>
            </a:r>
            <a:r>
              <a:rPr lang="es-ES" sz="3800" dirty="0">
                <a:latin typeface="Arial" panose="020B0604020202020204" pitchFamily="34" charset="0"/>
                <a:cs typeface="Arial" panose="020B0604020202020204" pitchFamily="34" charset="0"/>
              </a:rPr>
              <a:t> </a:t>
            </a:r>
            <a:r>
              <a:rPr lang="es-ES" sz="3800" u="sng" dirty="0">
                <a:latin typeface="Arial" panose="020B0604020202020204" pitchFamily="34" charset="0"/>
                <a:cs typeface="Arial" panose="020B0604020202020204" pitchFamily="34" charset="0"/>
              </a:rPr>
              <a:t>no se debe triturar, masticar ni romper</a:t>
            </a:r>
            <a:r>
              <a:rPr lang="es-ES" sz="3800" dirty="0">
                <a:latin typeface="Arial" panose="020B0604020202020204" pitchFamily="34" charset="0"/>
                <a:cs typeface="Arial" panose="020B0604020202020204" pitchFamily="34" charset="0"/>
              </a:rPr>
              <a:t> antes de tragarlo porque esto aumenta la velocidad de liberación de </a:t>
            </a:r>
            <a:r>
              <a:rPr lang="es-ES" sz="3800" dirty="0" err="1">
                <a:latin typeface="Arial" panose="020B0604020202020204" pitchFamily="34" charset="0"/>
                <a:cs typeface="Arial" panose="020B0604020202020204" pitchFamily="34" charset="0"/>
              </a:rPr>
              <a:t>guanfacina</a:t>
            </a:r>
            <a:r>
              <a:rPr lang="es-ES" sz="3800" dirty="0">
                <a:latin typeface="Arial" panose="020B0604020202020204" pitchFamily="34" charset="0"/>
                <a:cs typeface="Arial" panose="020B0604020202020204" pitchFamily="34" charset="0"/>
              </a:rPr>
              <a:t>.</a:t>
            </a:r>
          </a:p>
          <a:p>
            <a:r>
              <a:rPr lang="es-ES" sz="3800" dirty="0">
                <a:latin typeface="Arial" panose="020B0604020202020204" pitchFamily="34" charset="0"/>
                <a:cs typeface="Arial" panose="020B0604020202020204" pitchFamily="34" charset="0"/>
              </a:rPr>
              <a:t>- </a:t>
            </a:r>
            <a:r>
              <a:rPr lang="es-ES" sz="3800" u="sng" dirty="0" err="1">
                <a:latin typeface="Arial" panose="020B0604020202020204" pitchFamily="34" charset="0"/>
                <a:cs typeface="Arial" panose="020B0604020202020204" pitchFamily="34" charset="0"/>
              </a:rPr>
              <a:t>Intuniv</a:t>
            </a:r>
            <a:r>
              <a:rPr lang="es-ES" sz="3800" u="sng" dirty="0">
                <a:latin typeface="Arial" panose="020B0604020202020204" pitchFamily="34" charset="0"/>
                <a:cs typeface="Arial" panose="020B0604020202020204" pitchFamily="34" charset="0"/>
              </a:rPr>
              <a:t> puede producir </a:t>
            </a:r>
            <a:r>
              <a:rPr lang="es-ES" sz="3800" u="sng" dirty="0">
                <a:solidFill>
                  <a:srgbClr val="FF0000"/>
                </a:solidFill>
                <a:latin typeface="Arial" panose="020B0604020202020204" pitchFamily="34" charset="0"/>
                <a:cs typeface="Arial" panose="020B0604020202020204" pitchFamily="34" charset="0"/>
              </a:rPr>
              <a:t>somnolencia y sedación</a:t>
            </a:r>
            <a:r>
              <a:rPr lang="es-ES" sz="3800" dirty="0">
                <a:latin typeface="Arial" panose="020B0604020202020204" pitchFamily="34" charset="0"/>
                <a:cs typeface="Arial" panose="020B0604020202020204" pitchFamily="34" charset="0"/>
              </a:rPr>
              <a:t> principalmente </a:t>
            </a:r>
            <a:r>
              <a:rPr lang="es-ES" sz="3800" u="sng" dirty="0">
                <a:latin typeface="Arial" panose="020B0604020202020204" pitchFamily="34" charset="0"/>
                <a:cs typeface="Arial" panose="020B0604020202020204" pitchFamily="34" charset="0"/>
              </a:rPr>
              <a:t>al comienzo del tratamiento</a:t>
            </a:r>
            <a:r>
              <a:rPr lang="es-ES" sz="3800" dirty="0">
                <a:latin typeface="Arial" panose="020B0604020202020204" pitchFamily="34" charset="0"/>
                <a:cs typeface="Arial" panose="020B0604020202020204" pitchFamily="34" charset="0"/>
              </a:rPr>
              <a:t> y normalmente pueden durar de 2 a 3 semanas o más en algunos casos.</a:t>
            </a:r>
          </a:p>
          <a:p>
            <a:endParaRPr lang="es-ES" sz="3800" dirty="0">
              <a:latin typeface="Arial" panose="020B0604020202020204" pitchFamily="34" charset="0"/>
              <a:cs typeface="Arial" panose="020B0604020202020204" pitchFamily="34" charset="0"/>
            </a:endParaRPr>
          </a:p>
          <a:p>
            <a:r>
              <a:rPr lang="es-ES" sz="3800" dirty="0">
                <a:latin typeface="Arial" panose="020B0604020202020204" pitchFamily="34" charset="0"/>
                <a:cs typeface="Arial" panose="020B0604020202020204" pitchFamily="34" charset="0"/>
              </a:rPr>
              <a:t>- Cuando se interrumpe la administración de </a:t>
            </a:r>
            <a:r>
              <a:rPr lang="es-ES" sz="3800" dirty="0" err="1">
                <a:latin typeface="Arial" panose="020B0604020202020204" pitchFamily="34" charset="0"/>
                <a:cs typeface="Arial" panose="020B0604020202020204" pitchFamily="34" charset="0"/>
              </a:rPr>
              <a:t>Intuniv</a:t>
            </a:r>
            <a:r>
              <a:rPr lang="es-ES" sz="3800" dirty="0">
                <a:latin typeface="Arial" panose="020B0604020202020204" pitchFamily="34" charset="0"/>
                <a:cs typeface="Arial" panose="020B0604020202020204" pitchFamily="34" charset="0"/>
              </a:rPr>
              <a:t>, </a:t>
            </a:r>
            <a:r>
              <a:rPr lang="es-ES" sz="3800" u="sng" dirty="0">
                <a:latin typeface="Arial" panose="020B0604020202020204" pitchFamily="34" charset="0"/>
                <a:cs typeface="Arial" panose="020B0604020202020204" pitchFamily="34" charset="0"/>
              </a:rPr>
              <a:t>la dosis se debe modificar de forma gradual, con </a:t>
            </a:r>
            <a:r>
              <a:rPr lang="es-ES" sz="3800" u="sng" dirty="0">
                <a:solidFill>
                  <a:srgbClr val="FF0000"/>
                </a:solidFill>
                <a:latin typeface="Arial" panose="020B0604020202020204" pitchFamily="34" charset="0"/>
                <a:cs typeface="Arial" panose="020B0604020202020204" pitchFamily="34" charset="0"/>
              </a:rPr>
              <a:t>reducciones de no más de 1 mg cada 3 a 7 días.</a:t>
            </a:r>
            <a:endParaRPr lang="es-ES" sz="3800" dirty="0">
              <a:solidFill>
                <a:srgbClr val="FF0000"/>
              </a:solidFill>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2863406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a:solidFill>
                  <a:srgbClr val="F07F09"/>
                </a:solidFill>
                <a:latin typeface="Arial" panose="020B0604020202020204" pitchFamily="34" charset="0"/>
                <a:cs typeface="Arial" panose="020B0604020202020204" pitchFamily="34" charset="0"/>
              </a:rPr>
              <a:t>GUANFANCINA</a:t>
            </a:r>
            <a:endParaRPr lang="es-ES" dirty="0">
              <a:solidFill>
                <a:srgbClr val="F07F09"/>
              </a:solidFill>
            </a:endParaRPr>
          </a:p>
        </p:txBody>
      </p:sp>
      <p:sp>
        <p:nvSpPr>
          <p:cNvPr id="3" name="2 Marcador de contenido"/>
          <p:cNvSpPr>
            <a:spLocks noGrp="1"/>
          </p:cNvSpPr>
          <p:nvPr>
            <p:ph idx="1"/>
          </p:nvPr>
        </p:nvSpPr>
        <p:spPr/>
        <p:txBody>
          <a:bodyPr/>
          <a:lstStyle/>
          <a:p>
            <a:pPr>
              <a:buNone/>
            </a:pPr>
            <a:r>
              <a:rPr lang="es-ES" b="1" dirty="0">
                <a:latin typeface="Arial" panose="020B0604020202020204" pitchFamily="34" charset="0"/>
                <a:cs typeface="Arial" panose="020B0604020202020204" pitchFamily="34" charset="0"/>
              </a:rPr>
              <a:t>Efectos secundarios</a:t>
            </a:r>
            <a:r>
              <a:rPr lang="es-ES" dirty="0">
                <a:latin typeface="Arial" panose="020B0604020202020204" pitchFamily="34" charset="0"/>
                <a:cs typeface="Arial" panose="020B0604020202020204" pitchFamily="34" charset="0"/>
              </a:rPr>
              <a:t>: 	</a:t>
            </a:r>
          </a:p>
          <a:p>
            <a:r>
              <a:rPr lang="es-ES" dirty="0">
                <a:latin typeface="Arial" panose="020B0604020202020204" pitchFamily="34" charset="0"/>
                <a:cs typeface="Arial" panose="020B0604020202020204" pitchFamily="34" charset="0"/>
              </a:rPr>
              <a:t>Aumento del apetito.</a:t>
            </a:r>
          </a:p>
          <a:p>
            <a:r>
              <a:rPr lang="es-ES" dirty="0">
                <a:latin typeface="Arial" panose="020B0604020202020204" pitchFamily="34" charset="0"/>
                <a:cs typeface="Arial" panose="020B0604020202020204" pitchFamily="34" charset="0"/>
              </a:rPr>
              <a:t>Somnolencia.</a:t>
            </a:r>
          </a:p>
          <a:p>
            <a:r>
              <a:rPr lang="es-ES" dirty="0">
                <a:latin typeface="Arial" panose="020B0604020202020204" pitchFamily="34" charset="0"/>
                <a:cs typeface="Arial" panose="020B0604020202020204" pitchFamily="34" charset="0"/>
              </a:rPr>
              <a:t>Hipotensión.</a:t>
            </a:r>
          </a:p>
          <a:p>
            <a:r>
              <a:rPr lang="es-ES" dirty="0">
                <a:latin typeface="Arial" panose="020B0604020202020204" pitchFamily="34" charset="0"/>
                <a:cs typeface="Arial" panose="020B0604020202020204" pitchFamily="34" charset="0"/>
              </a:rPr>
              <a:t>Cefalea </a:t>
            </a:r>
          </a:p>
          <a:p>
            <a:r>
              <a:rPr lang="es-ES" dirty="0">
                <a:latin typeface="Arial" panose="020B0604020202020204" pitchFamily="34" charset="0"/>
                <a:cs typeface="Arial" panose="020B0604020202020204" pitchFamily="34" charset="0"/>
              </a:rPr>
              <a:t>Dolor abdominal</a:t>
            </a:r>
          </a:p>
          <a:p>
            <a:pPr>
              <a:buNone/>
            </a:pPr>
            <a:endParaRPr lang="es-ES" dirty="0"/>
          </a:p>
          <a:p>
            <a:pPr>
              <a:buNone/>
            </a:pPr>
            <a:endParaRPr lang="es-ES" dirty="0"/>
          </a:p>
        </p:txBody>
      </p:sp>
    </p:spTree>
    <p:extLst>
      <p:ext uri="{BB962C8B-B14F-4D97-AF65-F5344CB8AC3E}">
        <p14:creationId xmlns:p14="http://schemas.microsoft.com/office/powerpoint/2010/main" val="735290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a:bodyPr>
          <a:lstStyle/>
          <a:p>
            <a:r>
              <a:rPr lang="es-MX" sz="4000" b="1" dirty="0">
                <a:solidFill>
                  <a:schemeClr val="accent1"/>
                </a:solidFill>
              </a:rPr>
              <a:t>FÁRMACOS DE SEGUNDA LÍNEA</a:t>
            </a:r>
            <a:endParaRPr lang="es-MX" sz="4000" b="1" dirty="0">
              <a:solidFill>
                <a:schemeClr val="accent1"/>
              </a:solidFill>
              <a:latin typeface="Arial" panose="020B0604020202020204" pitchFamily="34" charset="0"/>
              <a:cs typeface="Arial" panose="020B0604020202020204" pitchFamily="34" charset="0"/>
            </a:endParaRPr>
          </a:p>
        </p:txBody>
      </p:sp>
      <p:sp>
        <p:nvSpPr>
          <p:cNvPr id="2" name="1 Marcador de contenido"/>
          <p:cNvSpPr>
            <a:spLocks noGrp="1"/>
          </p:cNvSpPr>
          <p:nvPr>
            <p:ph idx="1"/>
          </p:nvPr>
        </p:nvSpPr>
        <p:spPr>
          <a:xfrm>
            <a:off x="107504" y="1700808"/>
            <a:ext cx="8928992" cy="4525963"/>
          </a:xfrm>
        </p:spPr>
        <p:txBody>
          <a:bodyPr>
            <a:normAutofit/>
          </a:bodyPr>
          <a:lstStyle/>
          <a:p>
            <a:pPr marL="109728" indent="0">
              <a:buNone/>
            </a:pPr>
            <a:r>
              <a:rPr lang="es-MX" sz="2000" dirty="0">
                <a:latin typeface="Arial" panose="020B0604020202020204" pitchFamily="34" charset="0"/>
                <a:cs typeface="Arial" panose="020B0604020202020204" pitchFamily="34" charset="0"/>
              </a:rPr>
              <a:t>La </a:t>
            </a:r>
            <a:r>
              <a:rPr lang="es-MX" sz="2000" dirty="0">
                <a:solidFill>
                  <a:srgbClr val="9F2936"/>
                </a:solidFill>
                <a:latin typeface="Arial" panose="020B0604020202020204" pitchFamily="34" charset="0"/>
                <a:cs typeface="Arial" panose="020B0604020202020204" pitchFamily="34" charset="0"/>
              </a:rPr>
              <a:t>AACAP</a:t>
            </a:r>
            <a:r>
              <a:rPr lang="es-MX" sz="2000" dirty="0">
                <a:solidFill>
                  <a:srgbClr val="FFFF00"/>
                </a:solidFill>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(American </a:t>
            </a:r>
            <a:r>
              <a:rPr lang="es-MX" sz="2000" dirty="0" err="1">
                <a:latin typeface="Arial" panose="020B0604020202020204" pitchFamily="34" charset="0"/>
                <a:cs typeface="Arial" panose="020B0604020202020204" pitchFamily="34" charset="0"/>
              </a:rPr>
              <a:t>Academy</a:t>
            </a:r>
            <a:r>
              <a:rPr lang="es-MX" sz="2000" dirty="0">
                <a:latin typeface="Arial" panose="020B0604020202020204" pitchFamily="34" charset="0"/>
                <a:cs typeface="Arial" panose="020B0604020202020204" pitchFamily="34" charset="0"/>
              </a:rPr>
              <a:t> of </a:t>
            </a:r>
            <a:r>
              <a:rPr lang="es-MX" sz="2000" dirty="0" err="1">
                <a:latin typeface="Arial" panose="020B0604020202020204" pitchFamily="34" charset="0"/>
                <a:cs typeface="Arial" panose="020B0604020202020204" pitchFamily="34" charset="0"/>
              </a:rPr>
              <a:t>Child</a:t>
            </a:r>
            <a:r>
              <a:rPr lang="es-MX" sz="2000" dirty="0">
                <a:latin typeface="Arial" panose="020B0604020202020204" pitchFamily="34" charset="0"/>
                <a:cs typeface="Arial" panose="020B0604020202020204" pitchFamily="34" charset="0"/>
              </a:rPr>
              <a:t> and </a:t>
            </a:r>
            <a:r>
              <a:rPr lang="es-MX" sz="2000" dirty="0" err="1">
                <a:latin typeface="Arial" panose="020B0604020202020204" pitchFamily="34" charset="0"/>
                <a:cs typeface="Arial" panose="020B0604020202020204" pitchFamily="34" charset="0"/>
              </a:rPr>
              <a:t>Adolescent</a:t>
            </a:r>
            <a:r>
              <a:rPr lang="es-MX" sz="2000" dirty="0">
                <a:latin typeface="Arial" panose="020B0604020202020204" pitchFamily="34" charset="0"/>
                <a:cs typeface="Arial" panose="020B0604020202020204" pitchFamily="34" charset="0"/>
              </a:rPr>
              <a:t> </a:t>
            </a:r>
            <a:r>
              <a:rPr lang="es-MX" sz="2000" dirty="0" err="1">
                <a:latin typeface="Arial" panose="020B0604020202020204" pitchFamily="34" charset="0"/>
                <a:cs typeface="Arial" panose="020B0604020202020204" pitchFamily="34" charset="0"/>
              </a:rPr>
              <a:t>Psychiatry</a:t>
            </a:r>
            <a:r>
              <a:rPr lang="es-MX" sz="2000" dirty="0">
                <a:latin typeface="Arial" panose="020B0604020202020204" pitchFamily="34" charset="0"/>
                <a:cs typeface="Arial" panose="020B0604020202020204" pitchFamily="34" charset="0"/>
              </a:rPr>
              <a:t>) advierte que si ninguno de los fármacos aprobados para el TDAH resulta efectivo el clínico debe: </a:t>
            </a:r>
          </a:p>
          <a:p>
            <a:r>
              <a:rPr lang="es-MX" sz="2000" dirty="0">
                <a:latin typeface="Arial" panose="020B0604020202020204" pitchFamily="34" charset="0"/>
                <a:cs typeface="Arial" panose="020B0604020202020204" pitchFamily="34" charset="0"/>
              </a:rPr>
              <a:t>reconsiderar el diagnóstico y valorar otros posibles.</a:t>
            </a:r>
          </a:p>
          <a:p>
            <a:r>
              <a:rPr lang="es-MX" sz="2000" dirty="0">
                <a:latin typeface="Arial" panose="020B0604020202020204" pitchFamily="34" charset="0"/>
                <a:cs typeface="Arial" panose="020B0604020202020204" pitchFamily="34" charset="0"/>
              </a:rPr>
              <a:t>añadir intervención psicosocial y terapia cognitivo-conductual.</a:t>
            </a:r>
          </a:p>
          <a:p>
            <a:r>
              <a:rPr lang="es-MX" sz="2000" dirty="0">
                <a:latin typeface="Arial" panose="020B0604020202020204" pitchFamily="34" charset="0"/>
                <a:cs typeface="Arial" panose="020B0604020202020204" pitchFamily="34" charset="0"/>
              </a:rPr>
              <a:t>considerar el uso </a:t>
            </a:r>
            <a:r>
              <a:rPr lang="es-MX" sz="2000" dirty="0">
                <a:solidFill>
                  <a:srgbClr val="9F2936"/>
                </a:solidFill>
                <a:latin typeface="Arial" panose="020B0604020202020204" pitchFamily="34" charset="0"/>
                <a:cs typeface="Arial" panose="020B0604020202020204" pitchFamily="34" charset="0"/>
              </a:rPr>
              <a:t>de fármacos no aprobados expresamente para el TDAH </a:t>
            </a:r>
            <a:r>
              <a:rPr lang="es-MX" sz="2000" dirty="0">
                <a:latin typeface="Arial" panose="020B0604020202020204" pitchFamily="34" charset="0"/>
                <a:cs typeface="Arial" panose="020B0604020202020204" pitchFamily="34" charset="0"/>
              </a:rPr>
              <a:t>(fármacos de segunda línea).</a:t>
            </a:r>
          </a:p>
        </p:txBody>
      </p:sp>
    </p:spTree>
    <p:extLst>
      <p:ext uri="{BB962C8B-B14F-4D97-AF65-F5344CB8AC3E}">
        <p14:creationId xmlns:p14="http://schemas.microsoft.com/office/powerpoint/2010/main" val="263741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72" name="Rectangle 12"/>
          <p:cNvSpPr>
            <a:spLocks noGrp="1" noChangeArrowheads="1"/>
          </p:cNvSpPr>
          <p:nvPr>
            <p:ph type="title"/>
          </p:nvPr>
        </p:nvSpPr>
        <p:spPr/>
        <p:txBody>
          <a:bodyPr/>
          <a:lstStyle/>
          <a:p>
            <a:r>
              <a:rPr lang="es-ES_tradnl" b="1" dirty="0" err="1">
                <a:solidFill>
                  <a:schemeClr val="accent1"/>
                </a:solidFill>
                <a:latin typeface="Arial" panose="020B0604020202020204" pitchFamily="34" charset="0"/>
                <a:cs typeface="Arial" panose="020B0604020202020204" pitchFamily="34" charset="0"/>
              </a:rPr>
              <a:t>Heredabilidad</a:t>
            </a:r>
            <a:r>
              <a:rPr lang="es-ES_tradnl" b="1" dirty="0">
                <a:solidFill>
                  <a:schemeClr val="accent1"/>
                </a:solidFill>
                <a:latin typeface="Arial" panose="020B0604020202020204" pitchFamily="34" charset="0"/>
                <a:cs typeface="Arial" panose="020B0604020202020204" pitchFamily="34" charset="0"/>
              </a:rPr>
              <a:t> del TDAH</a:t>
            </a:r>
          </a:p>
        </p:txBody>
      </p:sp>
      <p:graphicFrame>
        <p:nvGraphicFramePr>
          <p:cNvPr id="778240" name="Object 1024"/>
          <p:cNvGraphicFramePr>
            <a:graphicFrameLocks noGrp="1" noChangeAspect="1"/>
          </p:cNvGraphicFramePr>
          <p:nvPr>
            <p:ph type="chart" idx="1"/>
            <p:extLst/>
          </p:nvPr>
        </p:nvGraphicFramePr>
        <p:xfrm>
          <a:off x="995363" y="1212850"/>
          <a:ext cx="7966075" cy="5222875"/>
        </p:xfrm>
        <a:graphic>
          <a:graphicData uri="http://schemas.openxmlformats.org/presentationml/2006/ole">
            <mc:AlternateContent xmlns:mc="http://schemas.openxmlformats.org/markup-compatibility/2006">
              <mc:Choice xmlns:v="urn:schemas-microsoft-com:vml" Requires="v">
                <p:oleObj spid="_x0000_s15368" name="Gráfico" r:id="rId4" imgW="5704920" imgH="3729960" progId="MSGraph.Chart.8">
                  <p:embed followColorScheme="full"/>
                </p:oleObj>
              </mc:Choice>
              <mc:Fallback>
                <p:oleObj name="Gráfico" r:id="rId4" imgW="5704920" imgH="3729960" progId="MSGraph.Chart.8">
                  <p:embed followColorScheme="full"/>
                  <p:pic>
                    <p:nvPicPr>
                      <p:cNvPr id="778240" name="Object 102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5363" y="1212850"/>
                        <a:ext cx="7966075" cy="5222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14"/>
          <p:cNvGrpSpPr>
            <a:grpSpLocks/>
          </p:cNvGrpSpPr>
          <p:nvPr/>
        </p:nvGrpSpPr>
        <p:grpSpPr bwMode="auto">
          <a:xfrm>
            <a:off x="5791200" y="1409700"/>
            <a:ext cx="1981200" cy="4762500"/>
            <a:chOff x="3648" y="660"/>
            <a:chExt cx="1248" cy="3000"/>
          </a:xfrm>
        </p:grpSpPr>
        <p:sp>
          <p:nvSpPr>
            <p:cNvPr id="552969" name="Text Box 9"/>
            <p:cNvSpPr txBox="1">
              <a:spLocks noChangeArrowheads="1"/>
            </p:cNvSpPr>
            <p:nvPr/>
          </p:nvSpPr>
          <p:spPr bwMode="auto">
            <a:xfrm>
              <a:off x="3648" y="660"/>
              <a:ext cx="1248" cy="231"/>
            </a:xfrm>
            <a:prstGeom prst="rect">
              <a:avLst/>
            </a:prstGeom>
            <a:noFill/>
            <a:ln w="28575">
              <a:noFill/>
              <a:miter lim="800000"/>
              <a:headEnd/>
              <a:tailEnd/>
            </a:ln>
            <a:effectLst/>
          </p:spPr>
          <p:txBody>
            <a:bodyPr lIns="91429" tIns="45715" rIns="91429" bIns="45715">
              <a:spAutoFit/>
            </a:bodyPr>
            <a:lstStyle/>
            <a:p>
              <a:pPr algn="ctr">
                <a:spcBef>
                  <a:spcPct val="50000"/>
                </a:spcBef>
              </a:pPr>
              <a:r>
                <a:rPr lang="en-US" altLang="en-US" sz="1800" b="1"/>
                <a:t>Esquizofrenia</a:t>
              </a:r>
            </a:p>
          </p:txBody>
        </p:sp>
        <p:sp>
          <p:nvSpPr>
            <p:cNvPr id="552970" name="Line 10"/>
            <p:cNvSpPr>
              <a:spLocks noChangeShapeType="1"/>
            </p:cNvSpPr>
            <p:nvPr/>
          </p:nvSpPr>
          <p:spPr bwMode="auto">
            <a:xfrm flipV="1">
              <a:off x="4272" y="876"/>
              <a:ext cx="0" cy="2784"/>
            </a:xfrm>
            <a:prstGeom prst="line">
              <a:avLst/>
            </a:prstGeom>
            <a:noFill/>
            <a:ln w="28575">
              <a:solidFill>
                <a:schemeClr val="accent1"/>
              </a:solidFill>
              <a:round/>
              <a:headEnd/>
              <a:tailEnd/>
            </a:ln>
            <a:effectLst/>
          </p:spPr>
          <p:txBody>
            <a:bodyPr wrap="none" anchor="ctr"/>
            <a:lstStyle/>
            <a:p>
              <a:endParaRPr lang="es-ES"/>
            </a:p>
          </p:txBody>
        </p:sp>
      </p:grpSp>
      <p:grpSp>
        <p:nvGrpSpPr>
          <p:cNvPr id="3" name="Group 15"/>
          <p:cNvGrpSpPr>
            <a:grpSpLocks/>
          </p:cNvGrpSpPr>
          <p:nvPr/>
        </p:nvGrpSpPr>
        <p:grpSpPr bwMode="auto">
          <a:xfrm>
            <a:off x="7162800" y="1409700"/>
            <a:ext cx="1981200" cy="4762500"/>
            <a:chOff x="3648" y="660"/>
            <a:chExt cx="1248" cy="3000"/>
          </a:xfrm>
        </p:grpSpPr>
        <p:sp>
          <p:nvSpPr>
            <p:cNvPr id="552976" name="Text Box 16"/>
            <p:cNvSpPr txBox="1">
              <a:spLocks noChangeArrowheads="1"/>
            </p:cNvSpPr>
            <p:nvPr/>
          </p:nvSpPr>
          <p:spPr bwMode="auto">
            <a:xfrm>
              <a:off x="3648" y="660"/>
              <a:ext cx="1248" cy="231"/>
            </a:xfrm>
            <a:prstGeom prst="rect">
              <a:avLst/>
            </a:prstGeom>
            <a:noFill/>
            <a:ln w="28575">
              <a:noFill/>
              <a:miter lim="800000"/>
              <a:headEnd/>
              <a:tailEnd/>
            </a:ln>
            <a:effectLst/>
          </p:spPr>
          <p:txBody>
            <a:bodyPr lIns="91429" tIns="45715" rIns="91429" bIns="45715">
              <a:spAutoFit/>
            </a:bodyPr>
            <a:lstStyle/>
            <a:p>
              <a:pPr algn="ctr">
                <a:spcBef>
                  <a:spcPct val="50000"/>
                </a:spcBef>
              </a:pPr>
              <a:r>
                <a:rPr lang="en-US" altLang="en-US" sz="1800" b="1"/>
                <a:t>Altura</a:t>
              </a:r>
            </a:p>
          </p:txBody>
        </p:sp>
        <p:sp>
          <p:nvSpPr>
            <p:cNvPr id="552977" name="Line 17"/>
            <p:cNvSpPr>
              <a:spLocks noChangeShapeType="1"/>
            </p:cNvSpPr>
            <p:nvPr/>
          </p:nvSpPr>
          <p:spPr bwMode="auto">
            <a:xfrm flipV="1">
              <a:off x="4272" y="876"/>
              <a:ext cx="0" cy="2784"/>
            </a:xfrm>
            <a:prstGeom prst="line">
              <a:avLst/>
            </a:prstGeom>
            <a:noFill/>
            <a:ln w="28575">
              <a:solidFill>
                <a:schemeClr val="accent1"/>
              </a:solidFill>
              <a:round/>
              <a:headEnd/>
              <a:tailEnd/>
            </a:ln>
            <a:effectLst/>
          </p:spPr>
          <p:txBody>
            <a:bodyPr wrap="none" anchor="ctr"/>
            <a:lstStyle/>
            <a:p>
              <a:endParaRPr lang="es-ES"/>
            </a:p>
          </p:txBody>
        </p:sp>
      </p:grpSp>
    </p:spTree>
    <p:extLst>
      <p:ext uri="{BB962C8B-B14F-4D97-AF65-F5344CB8AC3E}">
        <p14:creationId xmlns:p14="http://schemas.microsoft.com/office/powerpoint/2010/main" val="33735659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0" y="0"/>
            <a:ext cx="9144000" cy="785794"/>
          </a:xfrm>
        </p:spPr>
        <p:txBody>
          <a:bodyPr>
            <a:normAutofit/>
          </a:bodyPr>
          <a:lstStyle/>
          <a:p>
            <a:r>
              <a:rPr lang="es-MX" b="1" dirty="0">
                <a:solidFill>
                  <a:schemeClr val="accent1"/>
                </a:solidFill>
                <a:latin typeface="+mn-lt"/>
              </a:rPr>
              <a:t>FÁRMACOS DE SEGUNDA LÍNEA</a:t>
            </a:r>
          </a:p>
        </p:txBody>
      </p:sp>
      <p:sp>
        <p:nvSpPr>
          <p:cNvPr id="2" name="1 Marcador de contenido"/>
          <p:cNvSpPr>
            <a:spLocks noGrp="1"/>
          </p:cNvSpPr>
          <p:nvPr>
            <p:ph idx="1"/>
          </p:nvPr>
        </p:nvSpPr>
        <p:spPr>
          <a:xfrm>
            <a:off x="3488" y="765366"/>
            <a:ext cx="9140512" cy="5020610"/>
          </a:xfrm>
        </p:spPr>
        <p:txBody>
          <a:bodyPr>
            <a:normAutofit/>
          </a:bodyPr>
          <a:lstStyle/>
          <a:p>
            <a:r>
              <a:rPr lang="es-MX" sz="2400" dirty="0">
                <a:latin typeface="Arial" panose="020B0604020202020204" pitchFamily="34" charset="0"/>
                <a:cs typeface="Arial" panose="020B0604020202020204" pitchFamily="34" charset="0"/>
              </a:rPr>
              <a:t>Su  eficacia, tolerancia y seguridad es menor al compararse con fármacos de primera línea (pueden ser útiles en algunos pacientes).</a:t>
            </a:r>
          </a:p>
          <a:p>
            <a:r>
              <a:rPr lang="es-MX" sz="2400" dirty="0">
                <a:latin typeface="Arial" panose="020B0604020202020204" pitchFamily="34" charset="0"/>
                <a:cs typeface="Arial" panose="020B0604020202020204" pitchFamily="34" charset="0"/>
              </a:rPr>
              <a:t>Todos tendrán un efecto </a:t>
            </a:r>
            <a:r>
              <a:rPr lang="es-MX" sz="2400" dirty="0" err="1">
                <a:latin typeface="Arial" panose="020B0604020202020204" pitchFamily="34" charset="0"/>
                <a:cs typeface="Arial" panose="020B0604020202020204" pitchFamily="34" charset="0"/>
              </a:rPr>
              <a:t>noradrenérgico</a:t>
            </a:r>
            <a:r>
              <a:rPr lang="es-MX" sz="2400" dirty="0">
                <a:latin typeface="Arial" panose="020B0604020202020204" pitchFamily="34" charset="0"/>
                <a:cs typeface="Arial" panose="020B0604020202020204" pitchFamily="34" charset="0"/>
              </a:rPr>
              <a:t> y </a:t>
            </a:r>
            <a:r>
              <a:rPr lang="es-MX" sz="2400" dirty="0" err="1">
                <a:latin typeface="Arial" panose="020B0604020202020204" pitchFamily="34" charset="0"/>
                <a:cs typeface="Arial" panose="020B0604020202020204" pitchFamily="34" charset="0"/>
              </a:rPr>
              <a:t>dopaminérgico</a:t>
            </a:r>
            <a:r>
              <a:rPr lang="es-MX" sz="2400" dirty="0">
                <a:latin typeface="Arial" panose="020B0604020202020204" pitchFamily="34" charset="0"/>
                <a:cs typeface="Arial" panose="020B0604020202020204" pitchFamily="34" charset="0"/>
              </a:rPr>
              <a:t> y el hecho de no ser estimulantes.</a:t>
            </a:r>
          </a:p>
          <a:p>
            <a:r>
              <a:rPr lang="es-MX" sz="2400" dirty="0" err="1">
                <a:latin typeface="Arial" panose="020B0604020202020204" pitchFamily="34" charset="0"/>
                <a:cs typeface="Arial" panose="020B0604020202020204" pitchFamily="34" charset="0"/>
              </a:rPr>
              <a:t>Bupropion</a:t>
            </a:r>
            <a:r>
              <a:rPr lang="es-MX" sz="2400" dirty="0">
                <a:latin typeface="Arial" panose="020B0604020202020204" pitchFamily="34" charset="0"/>
                <a:cs typeface="Arial" panose="020B0604020202020204" pitchFamily="34" charset="0"/>
              </a:rPr>
              <a:t>.</a:t>
            </a:r>
          </a:p>
          <a:p>
            <a:r>
              <a:rPr lang="es-MX" sz="2400" dirty="0" err="1">
                <a:latin typeface="Arial" panose="020B0604020202020204" pitchFamily="34" charset="0"/>
                <a:cs typeface="Arial" panose="020B0604020202020204" pitchFamily="34" charset="0"/>
              </a:rPr>
              <a:t>Venlafaxina</a:t>
            </a:r>
            <a:r>
              <a:rPr lang="es-MX" sz="2400" dirty="0">
                <a:latin typeface="Arial" panose="020B0604020202020204" pitchFamily="34" charset="0"/>
                <a:cs typeface="Arial" panose="020B0604020202020204" pitchFamily="34" charset="0"/>
              </a:rPr>
              <a:t>.</a:t>
            </a:r>
          </a:p>
          <a:p>
            <a:r>
              <a:rPr lang="es-MX" sz="2400" dirty="0" err="1">
                <a:latin typeface="Arial" panose="020B0604020202020204" pitchFamily="34" charset="0"/>
                <a:cs typeface="Arial" panose="020B0604020202020204" pitchFamily="34" charset="0"/>
              </a:rPr>
              <a:t>Reboxetina</a:t>
            </a:r>
            <a:r>
              <a:rPr lang="es-MX" sz="2400" dirty="0">
                <a:latin typeface="Arial" panose="020B0604020202020204" pitchFamily="34" charset="0"/>
                <a:cs typeface="Arial" panose="020B0604020202020204" pitchFamily="34" charset="0"/>
              </a:rPr>
              <a:t>.</a:t>
            </a:r>
          </a:p>
          <a:p>
            <a:r>
              <a:rPr lang="es-MX" sz="2400" dirty="0">
                <a:latin typeface="Arial" panose="020B0604020202020204" pitchFamily="34" charset="0"/>
                <a:cs typeface="Arial" panose="020B0604020202020204" pitchFamily="34" charset="0"/>
              </a:rPr>
              <a:t>Agonistas adrenérgicos (clonidina). </a:t>
            </a:r>
            <a:endParaRPr lang="es-MX" sz="2400" i="1"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Antidepresivos tricíclicos ( los de mayor evidencia).</a:t>
            </a:r>
          </a:p>
          <a:p>
            <a:r>
              <a:rPr lang="es-MX" sz="2400" dirty="0">
                <a:latin typeface="Arial" panose="020B0604020202020204" pitchFamily="34" charset="0"/>
                <a:cs typeface="Arial" panose="020B0604020202020204" pitchFamily="34" charset="0"/>
              </a:rPr>
              <a:t>Ácidos grasos Omega.</a:t>
            </a:r>
          </a:p>
        </p:txBody>
      </p:sp>
    </p:spTree>
    <p:extLst>
      <p:ext uri="{BB962C8B-B14F-4D97-AF65-F5344CB8AC3E}">
        <p14:creationId xmlns:p14="http://schemas.microsoft.com/office/powerpoint/2010/main" val="1801790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rrowheads="1"/>
          </p:cNvSpPr>
          <p:nvPr>
            <p:ph type="title"/>
          </p:nvPr>
        </p:nvSpPr>
        <p:spPr>
          <a:xfrm>
            <a:off x="0" y="129356"/>
            <a:ext cx="9144000" cy="981075"/>
          </a:xfrm>
        </p:spPr>
        <p:txBody>
          <a:bodyPr>
            <a:normAutofit/>
          </a:bodyPr>
          <a:lstStyle/>
          <a:p>
            <a:pPr eaLnBrk="1" hangingPunct="1">
              <a:defRPr/>
            </a:pPr>
            <a:r>
              <a:rPr lang="es-ES" sz="3600" b="1" dirty="0">
                <a:solidFill>
                  <a:schemeClr val="accent1"/>
                </a:solidFill>
                <a:latin typeface="Arial" panose="020B0604020202020204" pitchFamily="34" charset="0"/>
                <a:cs typeface="Arial" panose="020B0604020202020204" pitchFamily="34" charset="0"/>
              </a:rPr>
              <a:t>Mitos, Prejuicios y Errores</a:t>
            </a:r>
          </a:p>
        </p:txBody>
      </p:sp>
      <p:sp>
        <p:nvSpPr>
          <p:cNvPr id="137219" name="Rectangle 3"/>
          <p:cNvSpPr>
            <a:spLocks noGrp="1" noChangeArrowheads="1"/>
          </p:cNvSpPr>
          <p:nvPr>
            <p:ph type="body" idx="1"/>
          </p:nvPr>
        </p:nvSpPr>
        <p:spPr>
          <a:xfrm>
            <a:off x="0" y="1412776"/>
            <a:ext cx="9144000" cy="4247678"/>
          </a:xfrm>
        </p:spPr>
        <p:txBody>
          <a:bodyPr>
            <a:normAutofit/>
          </a:bodyPr>
          <a:lstStyle/>
          <a:p>
            <a:pPr algn="just" eaLnBrk="1" hangingPunct="1">
              <a:lnSpc>
                <a:spcPct val="90000"/>
              </a:lnSpc>
              <a:defRPr/>
            </a:pPr>
            <a:r>
              <a:rPr lang="es-ES" sz="1800" dirty="0">
                <a:latin typeface="Arial" panose="020B0604020202020204" pitchFamily="34" charset="0"/>
                <a:cs typeface="Arial" panose="020B0604020202020204" pitchFamily="34" charset="0"/>
              </a:rPr>
              <a:t>No va a aprender a concentrarse si se concentra con una pastilla.</a:t>
            </a:r>
          </a:p>
          <a:p>
            <a:pPr algn="just" eaLnBrk="1" hangingPunct="1">
              <a:lnSpc>
                <a:spcPct val="90000"/>
              </a:lnSpc>
              <a:buNone/>
              <a:defRPr/>
            </a:pPr>
            <a:endParaRPr lang="es-ES" sz="1800" dirty="0">
              <a:latin typeface="Arial" panose="020B0604020202020204" pitchFamily="34" charset="0"/>
              <a:cs typeface="Arial" panose="020B0604020202020204" pitchFamily="34" charset="0"/>
            </a:endParaRPr>
          </a:p>
          <a:p>
            <a:pPr algn="just" eaLnBrk="1" hangingPunct="1">
              <a:lnSpc>
                <a:spcPct val="90000"/>
              </a:lnSpc>
              <a:defRPr/>
            </a:pPr>
            <a:r>
              <a:rPr lang="es-ES" sz="1800" dirty="0">
                <a:latin typeface="Arial" panose="020B0604020202020204" pitchFamily="34" charset="0"/>
                <a:cs typeface="Arial" panose="020B0604020202020204" pitchFamily="34" charset="0"/>
              </a:rPr>
              <a:t>Se va a acostumbrar a la medicación.</a:t>
            </a:r>
          </a:p>
          <a:p>
            <a:pPr algn="just" eaLnBrk="1" hangingPunct="1">
              <a:lnSpc>
                <a:spcPct val="90000"/>
              </a:lnSpc>
              <a:buNone/>
              <a:defRPr/>
            </a:pPr>
            <a:endParaRPr lang="es-ES" sz="1800" dirty="0">
              <a:latin typeface="Arial" panose="020B0604020202020204" pitchFamily="34" charset="0"/>
              <a:cs typeface="Arial" panose="020B0604020202020204" pitchFamily="34" charset="0"/>
            </a:endParaRPr>
          </a:p>
          <a:p>
            <a:pPr algn="just" eaLnBrk="1" hangingPunct="1">
              <a:lnSpc>
                <a:spcPct val="90000"/>
              </a:lnSpc>
              <a:defRPr/>
            </a:pPr>
            <a:r>
              <a:rPr lang="es-ES" sz="1800" dirty="0">
                <a:latin typeface="Arial" panose="020B0604020202020204" pitchFamily="34" charset="0"/>
                <a:cs typeface="Arial" panose="020B0604020202020204" pitchFamily="34" charset="0"/>
              </a:rPr>
              <a:t>La medicación para el TDAH son drogas que pueden </a:t>
            </a:r>
            <a:r>
              <a:rPr lang="es-ES" sz="1800" dirty="0">
                <a:solidFill>
                  <a:srgbClr val="F07F09"/>
                </a:solidFill>
                <a:latin typeface="Arial" panose="020B0604020202020204" pitchFamily="34" charset="0"/>
                <a:cs typeface="Arial" panose="020B0604020202020204" pitchFamily="34" charset="0"/>
              </a:rPr>
              <a:t>crear adición.</a:t>
            </a:r>
          </a:p>
          <a:p>
            <a:pPr algn="just" eaLnBrk="1" hangingPunct="1">
              <a:lnSpc>
                <a:spcPct val="90000"/>
              </a:lnSpc>
              <a:buNone/>
              <a:defRPr/>
            </a:pPr>
            <a:endParaRPr lang="es-ES" sz="1800" dirty="0">
              <a:solidFill>
                <a:srgbClr val="FFFF00"/>
              </a:solidFill>
              <a:latin typeface="Arial" panose="020B0604020202020204" pitchFamily="34" charset="0"/>
              <a:cs typeface="Arial" panose="020B0604020202020204" pitchFamily="34" charset="0"/>
            </a:endParaRPr>
          </a:p>
          <a:p>
            <a:pPr eaLnBrk="1" hangingPunct="1">
              <a:lnSpc>
                <a:spcPct val="90000"/>
              </a:lnSpc>
              <a:defRPr/>
            </a:pPr>
            <a:r>
              <a:rPr lang="es-ES" sz="1800" dirty="0">
                <a:latin typeface="Arial" panose="020B0604020202020204" pitchFamily="34" charset="0"/>
                <a:cs typeface="Arial" panose="020B0604020202020204" pitchFamily="34" charset="0"/>
              </a:rPr>
              <a:t>Es imprescindible plantear un tratamiento multimodal utilizando programas de comportamentales, clases de apoyo, terapia ocupacional y la colaboración de los padres y profesores antes de considerar la medicación.</a:t>
            </a:r>
          </a:p>
          <a:p>
            <a:pPr eaLnBrk="1" hangingPunct="1">
              <a:lnSpc>
                <a:spcPct val="90000"/>
              </a:lnSpc>
              <a:buNone/>
              <a:defRPr/>
            </a:pPr>
            <a:endParaRPr lang="es-ES" sz="1800" dirty="0">
              <a:latin typeface="Arial" panose="020B0604020202020204" pitchFamily="34" charset="0"/>
              <a:cs typeface="Arial" panose="020B0604020202020204" pitchFamily="34" charset="0"/>
            </a:endParaRPr>
          </a:p>
          <a:p>
            <a:pPr eaLnBrk="1" hangingPunct="1">
              <a:lnSpc>
                <a:spcPct val="90000"/>
              </a:lnSpc>
              <a:defRPr/>
            </a:pPr>
            <a:r>
              <a:rPr lang="es-ES" sz="1800" dirty="0">
                <a:latin typeface="Arial" panose="020B0604020202020204" pitchFamily="34" charset="0"/>
                <a:cs typeface="Arial" panose="020B0604020202020204" pitchFamily="34" charset="0"/>
              </a:rPr>
              <a:t>Los fármacos estimulantes son un tratamiento muy nuevo del TDAH, controvertido y a penas validado.</a:t>
            </a:r>
          </a:p>
          <a:p>
            <a:pPr algn="just" eaLnBrk="1" hangingPunct="1">
              <a:lnSpc>
                <a:spcPct val="90000"/>
              </a:lnSpc>
              <a:defRPr/>
            </a:pPr>
            <a:endParaRPr lang="es-ES" sz="2400" dirty="0">
              <a:latin typeface="Arial" panose="020B0604020202020204" pitchFamily="34" charset="0"/>
              <a:cs typeface="Arial" panose="020B0604020202020204" pitchFamily="34" charset="0"/>
            </a:endParaRPr>
          </a:p>
          <a:p>
            <a:pPr algn="just" eaLnBrk="1" hangingPunct="1">
              <a:lnSpc>
                <a:spcPct val="90000"/>
              </a:lnSpc>
              <a:defRPr/>
            </a:pPr>
            <a:endParaRPr lang="es-ES" sz="2400" dirty="0">
              <a:latin typeface="Arial" panose="020B0604020202020204" pitchFamily="34" charset="0"/>
              <a:cs typeface="Arial" panose="020B0604020202020204" pitchFamily="34" charset="0"/>
            </a:endParaRPr>
          </a:p>
          <a:p>
            <a:pPr eaLnBrk="1" hangingPunct="1">
              <a:lnSpc>
                <a:spcPct val="90000"/>
              </a:lnSpc>
              <a:defRPr/>
            </a:pP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9771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a:xfrm>
            <a:off x="0" y="22940"/>
            <a:ext cx="7391400" cy="1143000"/>
          </a:xfrm>
        </p:spPr>
        <p:txBody>
          <a:bodyPr>
            <a:normAutofit/>
          </a:bodyPr>
          <a:lstStyle/>
          <a:p>
            <a:pPr>
              <a:defRPr/>
            </a:pPr>
            <a:r>
              <a:rPr lang="es-ES" b="1" dirty="0">
                <a:solidFill>
                  <a:schemeClr val="accent1"/>
                </a:solidFill>
                <a:latin typeface="Arial" panose="020B0604020202020204" pitchFamily="34" charset="0"/>
                <a:cs typeface="Arial" panose="020B0604020202020204" pitchFamily="34" charset="0"/>
              </a:rPr>
              <a:t>Mitos, Prejuicios y Errores</a:t>
            </a:r>
            <a:endParaRPr lang="en-US" b="1" dirty="0">
              <a:solidFill>
                <a:schemeClr val="accent1"/>
              </a:solidFill>
              <a:latin typeface="+mn-lt"/>
            </a:endParaRPr>
          </a:p>
        </p:txBody>
      </p:sp>
      <p:graphicFrame>
        <p:nvGraphicFramePr>
          <p:cNvPr id="22530" name="Object 3"/>
          <p:cNvGraphicFramePr>
            <a:graphicFrameLocks noChangeAspect="1"/>
          </p:cNvGraphicFramePr>
          <p:nvPr/>
        </p:nvGraphicFramePr>
        <p:xfrm>
          <a:off x="7391400" y="0"/>
          <a:ext cx="1752600" cy="1390650"/>
        </p:xfrm>
        <a:graphic>
          <a:graphicData uri="http://schemas.openxmlformats.org/presentationml/2006/ole">
            <mc:AlternateContent xmlns:mc="http://schemas.openxmlformats.org/markup-compatibility/2006">
              <mc:Choice xmlns:v="urn:schemas-microsoft-com:vml" Requires="v">
                <p:oleObj spid="_x0000_s31752" name="Imagen de mapa de bits" r:id="rId4" imgW="1638529" imgH="1390844" progId="PBrush">
                  <p:embed/>
                </p:oleObj>
              </mc:Choice>
              <mc:Fallback>
                <p:oleObj name="Imagen de mapa de bits" r:id="rId4" imgW="1638529" imgH="1390844" progId="PBrush">
                  <p:embed/>
                  <p:pic>
                    <p:nvPicPr>
                      <p:cNvPr id="2253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0"/>
                        <a:ext cx="1752600" cy="1390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pic>
        <p:nvPicPr>
          <p:cNvPr id="22533" name="Picture 5"/>
          <p:cNvPicPr>
            <a:picLocks noChangeAspect="1" noChangeArrowheads="1"/>
          </p:cNvPicPr>
          <p:nvPr/>
        </p:nvPicPr>
        <p:blipFill>
          <a:blip r:embed="rId6" cstate="print"/>
          <a:srcRect/>
          <a:stretch>
            <a:fillRect/>
          </a:stretch>
        </p:blipFill>
        <p:spPr bwMode="auto">
          <a:xfrm>
            <a:off x="214282" y="1357298"/>
            <a:ext cx="6781800" cy="2371725"/>
          </a:xfrm>
          <a:prstGeom prst="rect">
            <a:avLst/>
          </a:prstGeom>
          <a:noFill/>
          <a:ln w="9525">
            <a:noFill/>
            <a:miter lim="800000"/>
            <a:headEnd type="none" w="sm" len="sm"/>
            <a:tailEnd type="none" w="sm" len="sm"/>
          </a:ln>
        </p:spPr>
      </p:pic>
      <p:sp>
        <p:nvSpPr>
          <p:cNvPr id="6" name="5 CuadroTexto"/>
          <p:cNvSpPr txBox="1"/>
          <p:nvPr/>
        </p:nvSpPr>
        <p:spPr>
          <a:xfrm>
            <a:off x="3071802" y="2143116"/>
            <a:ext cx="3922869" cy="369332"/>
          </a:xfrm>
          <a:prstGeom prst="rect">
            <a:avLst/>
          </a:prstGeom>
          <a:noFill/>
        </p:spPr>
        <p:txBody>
          <a:bodyPr wrap="none" rtlCol="0">
            <a:spAutoFit/>
          </a:bodyPr>
          <a:lstStyle/>
          <a:p>
            <a:r>
              <a:rPr lang="es-ES" b="1" dirty="0">
                <a:solidFill>
                  <a:srgbClr val="FF0000"/>
                </a:solidFill>
              </a:rPr>
              <a:t>----------------------------------------------------</a:t>
            </a:r>
          </a:p>
        </p:txBody>
      </p:sp>
      <p:sp>
        <p:nvSpPr>
          <p:cNvPr id="7" name="6 CuadroTexto"/>
          <p:cNvSpPr txBox="1"/>
          <p:nvPr/>
        </p:nvSpPr>
        <p:spPr>
          <a:xfrm>
            <a:off x="928662" y="2428868"/>
            <a:ext cx="6109365" cy="369332"/>
          </a:xfrm>
          <a:prstGeom prst="rect">
            <a:avLst/>
          </a:prstGeom>
          <a:noFill/>
        </p:spPr>
        <p:txBody>
          <a:bodyPr wrap="none" rtlCol="0">
            <a:spAutoFit/>
          </a:bodyPr>
          <a:lstStyle/>
          <a:p>
            <a:r>
              <a:rPr lang="es-ES" b="1" dirty="0">
                <a:solidFill>
                  <a:srgbClr val="FF0000"/>
                </a:solidFill>
              </a:rPr>
              <a:t>------------------------------------------------------------------------------------</a:t>
            </a:r>
          </a:p>
        </p:txBody>
      </p:sp>
      <p:sp>
        <p:nvSpPr>
          <p:cNvPr id="8" name="7 CuadroTexto"/>
          <p:cNvSpPr txBox="1"/>
          <p:nvPr/>
        </p:nvSpPr>
        <p:spPr>
          <a:xfrm>
            <a:off x="22553" y="3857575"/>
            <a:ext cx="9077202" cy="1908215"/>
          </a:xfrm>
          <a:prstGeom prst="rect">
            <a:avLst/>
          </a:prstGeom>
          <a:noFill/>
        </p:spPr>
        <p:txBody>
          <a:bodyPr wrap="square" rtlCol="0">
            <a:spAutoFit/>
          </a:bodyPr>
          <a:lstStyle/>
          <a:p>
            <a:pPr>
              <a:defRPr/>
            </a:pPr>
            <a:r>
              <a:rPr lang="es-ES" sz="2000" dirty="0">
                <a:latin typeface="Arial" panose="020B0604020202020204" pitchFamily="34" charset="0"/>
                <a:cs typeface="Arial" panose="020B0604020202020204" pitchFamily="34" charset="0"/>
              </a:rPr>
              <a:t>A  pesar de su efecto euforizante</a:t>
            </a:r>
            <a:r>
              <a:rPr lang="es-ES" sz="2000" dirty="0">
                <a:solidFill>
                  <a:srgbClr val="0070C0"/>
                </a:solidFill>
                <a:latin typeface="Arial" panose="020B0604020202020204" pitchFamily="34" charset="0"/>
                <a:cs typeface="Arial" panose="020B0604020202020204" pitchFamily="34" charset="0"/>
              </a:rPr>
              <a:t>, </a:t>
            </a:r>
            <a:r>
              <a:rPr lang="es-ES" sz="2000" u="sng" dirty="0">
                <a:solidFill>
                  <a:srgbClr val="0070C0"/>
                </a:solidFill>
                <a:effectLst>
                  <a:outerShdw blurRad="38100" dist="38100" dir="2700000" algn="tl">
                    <a:srgbClr val="FFFFFF"/>
                  </a:outerShdw>
                </a:effectLst>
                <a:latin typeface="Arial" panose="020B0604020202020204" pitchFamily="34" charset="0"/>
                <a:cs typeface="Arial" panose="020B0604020202020204" pitchFamily="34" charset="0"/>
              </a:rPr>
              <a:t>no</a:t>
            </a:r>
            <a:r>
              <a:rPr lang="es-ES" sz="2000" u="sng" dirty="0">
                <a:solidFill>
                  <a:srgbClr val="0070C0"/>
                </a:solidFill>
                <a:latin typeface="Arial" panose="020B0604020202020204" pitchFamily="34" charset="0"/>
                <a:cs typeface="Arial" panose="020B0604020202020204" pitchFamily="34" charset="0"/>
              </a:rPr>
              <a:t> hay ninguna prueba de que un tratamiento con MPH aumente el abuso de sustancias.</a:t>
            </a:r>
            <a:endParaRPr lang="es-ES" sz="2000" dirty="0">
              <a:solidFill>
                <a:srgbClr val="0070C0"/>
              </a:solidFill>
              <a:latin typeface="Arial" panose="020B0604020202020204" pitchFamily="34" charset="0"/>
              <a:cs typeface="Arial" panose="020B0604020202020204" pitchFamily="34" charset="0"/>
            </a:endParaRPr>
          </a:p>
          <a:p>
            <a:pPr>
              <a:defRPr/>
            </a:pPr>
            <a:r>
              <a:rPr lang="es-ES" sz="2000" dirty="0">
                <a:latin typeface="Arial" panose="020B0604020202020204" pitchFamily="34" charset="0"/>
                <a:cs typeface="Arial" panose="020B0604020202020204" pitchFamily="34" charset="0"/>
              </a:rPr>
              <a:t>Al contrario, reduce el riesgo de abuso de alcohol y drogas.</a:t>
            </a:r>
          </a:p>
          <a:p>
            <a:pPr>
              <a:defRPr/>
            </a:pPr>
            <a:r>
              <a:rPr lang="es-ES" sz="2000" b="1" dirty="0">
                <a:solidFill>
                  <a:schemeClr val="tx1">
                    <a:lumMod val="65000"/>
                    <a:lumOff val="35000"/>
                  </a:schemeClr>
                </a:solidFill>
                <a:latin typeface="Arial" panose="020B0604020202020204" pitchFamily="34" charset="0"/>
                <a:cs typeface="Arial" panose="020B0604020202020204" pitchFamily="34" charset="0"/>
              </a:rPr>
              <a:t>(</a:t>
            </a:r>
            <a:r>
              <a:rPr lang="es-ES" sz="2000" b="1" dirty="0" err="1">
                <a:solidFill>
                  <a:schemeClr val="tx1">
                    <a:lumMod val="65000"/>
                    <a:lumOff val="35000"/>
                  </a:schemeClr>
                </a:solidFill>
                <a:latin typeface="Arial" panose="020B0604020202020204" pitchFamily="34" charset="0"/>
                <a:cs typeface="Arial" panose="020B0604020202020204" pitchFamily="34" charset="0"/>
              </a:rPr>
              <a:t>Wilens</a:t>
            </a:r>
            <a:r>
              <a:rPr lang="es-ES" sz="2000" b="1" dirty="0">
                <a:solidFill>
                  <a:schemeClr val="tx1">
                    <a:lumMod val="65000"/>
                    <a:lumOff val="35000"/>
                  </a:schemeClr>
                </a:solidFill>
                <a:latin typeface="Arial" panose="020B0604020202020204" pitchFamily="34" charset="0"/>
                <a:cs typeface="Arial" panose="020B0604020202020204" pitchFamily="34" charset="0"/>
              </a:rPr>
              <a:t> et al, </a:t>
            </a:r>
            <a:r>
              <a:rPr lang="es-ES" sz="2000" b="1" dirty="0" err="1">
                <a:solidFill>
                  <a:schemeClr val="tx1">
                    <a:lumMod val="65000"/>
                    <a:lumOff val="35000"/>
                  </a:schemeClr>
                </a:solidFill>
                <a:latin typeface="Arial" panose="020B0604020202020204" pitchFamily="34" charset="0"/>
                <a:cs typeface="Arial" panose="020B0604020202020204" pitchFamily="34" charset="0"/>
              </a:rPr>
              <a:t>Pediatrics</a:t>
            </a:r>
            <a:r>
              <a:rPr lang="es-ES" sz="2000" b="1" dirty="0">
                <a:solidFill>
                  <a:schemeClr val="tx1">
                    <a:lumMod val="65000"/>
                    <a:lumOff val="35000"/>
                  </a:schemeClr>
                </a:solidFill>
                <a:latin typeface="Arial" panose="020B0604020202020204" pitchFamily="34" charset="0"/>
                <a:cs typeface="Arial" panose="020B0604020202020204" pitchFamily="34" charset="0"/>
              </a:rPr>
              <a:t> 2003, </a:t>
            </a:r>
            <a:r>
              <a:rPr lang="es-ES" sz="2000" b="1" dirty="0" err="1">
                <a:solidFill>
                  <a:schemeClr val="tx1">
                    <a:lumMod val="65000"/>
                    <a:lumOff val="35000"/>
                  </a:schemeClr>
                </a:solidFill>
                <a:latin typeface="Arial" panose="020B0604020202020204" pitchFamily="34" charset="0"/>
                <a:cs typeface="Arial" panose="020B0604020202020204" pitchFamily="34" charset="0"/>
              </a:rPr>
              <a:t>J.Pediatrics</a:t>
            </a:r>
            <a:r>
              <a:rPr lang="es-ES" sz="2000" b="1" dirty="0">
                <a:solidFill>
                  <a:schemeClr val="tx1">
                    <a:lumMod val="65000"/>
                    <a:lumOff val="35000"/>
                  </a:schemeClr>
                </a:solidFill>
                <a:latin typeface="Arial" panose="020B0604020202020204" pitchFamily="34" charset="0"/>
                <a:cs typeface="Arial" panose="020B0604020202020204" pitchFamily="34" charset="0"/>
              </a:rPr>
              <a:t> 2008).</a:t>
            </a:r>
            <a:endParaRPr lang="es-ES" sz="2000" dirty="0">
              <a:latin typeface="Arial" panose="020B0604020202020204" pitchFamily="34" charset="0"/>
              <a:cs typeface="Arial" panose="020B0604020202020204" pitchFamily="34" charset="0"/>
            </a:endParaRPr>
          </a:p>
          <a:p>
            <a:pPr>
              <a:defRPr/>
            </a:pPr>
            <a:r>
              <a:rPr lang="es-ES" sz="2000" dirty="0">
                <a:latin typeface="Arial" panose="020B0604020202020204" pitchFamily="34" charset="0"/>
                <a:cs typeface="Arial" panose="020B0604020202020204" pitchFamily="34" charset="0"/>
              </a:rPr>
              <a:t>Las formulaciones de acción prolongada tienen aún menos riesgo de abuso.</a:t>
            </a:r>
          </a:p>
          <a:p>
            <a:endParaRPr lang="es-ES" dirty="0"/>
          </a:p>
        </p:txBody>
      </p:sp>
    </p:spTree>
    <p:extLst>
      <p:ext uri="{BB962C8B-B14F-4D97-AF65-F5344CB8AC3E}">
        <p14:creationId xmlns:p14="http://schemas.microsoft.com/office/powerpoint/2010/main" val="24066844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rrowheads="1"/>
          </p:cNvSpPr>
          <p:nvPr>
            <p:ph type="title"/>
          </p:nvPr>
        </p:nvSpPr>
        <p:spPr>
          <a:xfrm>
            <a:off x="-11134" y="188640"/>
            <a:ext cx="9144000" cy="981075"/>
          </a:xfrm>
        </p:spPr>
        <p:txBody>
          <a:bodyPr>
            <a:normAutofit/>
          </a:bodyPr>
          <a:lstStyle/>
          <a:p>
            <a:pPr eaLnBrk="1" hangingPunct="1">
              <a:defRPr/>
            </a:pPr>
            <a:r>
              <a:rPr lang="es-ES" sz="3600" b="1" dirty="0">
                <a:solidFill>
                  <a:schemeClr val="accent1"/>
                </a:solidFill>
                <a:latin typeface="Arial" panose="020B0604020202020204" pitchFamily="34" charset="0"/>
                <a:cs typeface="Arial" panose="020B0604020202020204" pitchFamily="34" charset="0"/>
              </a:rPr>
              <a:t>Mitos, Prejuicios y Errores</a:t>
            </a:r>
          </a:p>
        </p:txBody>
      </p:sp>
      <p:sp>
        <p:nvSpPr>
          <p:cNvPr id="140291" name="Rectangle 3"/>
          <p:cNvSpPr>
            <a:spLocks noGrp="1" noChangeArrowheads="1"/>
          </p:cNvSpPr>
          <p:nvPr>
            <p:ph type="body" idx="1"/>
          </p:nvPr>
        </p:nvSpPr>
        <p:spPr>
          <a:xfrm>
            <a:off x="0" y="1592971"/>
            <a:ext cx="9144000" cy="4391694"/>
          </a:xfrm>
        </p:spPr>
        <p:txBody>
          <a:bodyPr>
            <a:normAutofit/>
          </a:bodyPr>
          <a:lstStyle/>
          <a:p>
            <a:pPr eaLnBrk="1" hangingPunct="1">
              <a:lnSpc>
                <a:spcPct val="90000"/>
              </a:lnSpc>
              <a:defRPr/>
            </a:pPr>
            <a:r>
              <a:rPr lang="es-ES" sz="2000" dirty="0">
                <a:latin typeface="Arial" panose="020B0604020202020204" pitchFamily="34" charset="0"/>
                <a:cs typeface="Arial" panose="020B0604020202020204" pitchFamily="34" charset="0"/>
              </a:rPr>
              <a:t>El </a:t>
            </a:r>
            <a:r>
              <a:rPr lang="es-ES" sz="2000" dirty="0" err="1">
                <a:latin typeface="Arial" panose="020B0604020202020204" pitchFamily="34" charset="0"/>
                <a:cs typeface="Arial" panose="020B0604020202020204" pitchFamily="34" charset="0"/>
              </a:rPr>
              <a:t>metilfenidato</a:t>
            </a:r>
            <a:r>
              <a:rPr lang="es-ES" sz="2000" dirty="0">
                <a:latin typeface="Arial" panose="020B0604020202020204" pitchFamily="34" charset="0"/>
                <a:cs typeface="Arial" panose="020B0604020202020204" pitchFamily="34" charset="0"/>
              </a:rPr>
              <a:t> es un</a:t>
            </a:r>
            <a:r>
              <a:rPr lang="es-ES" sz="2000" dirty="0">
                <a:solidFill>
                  <a:schemeClr val="accent2"/>
                </a:solidFill>
                <a:latin typeface="Arial" panose="020B0604020202020204" pitchFamily="34" charset="0"/>
                <a:cs typeface="Arial" panose="020B0604020202020204" pitchFamily="34" charset="0"/>
              </a:rPr>
              <a:t> sedante </a:t>
            </a:r>
            <a:r>
              <a:rPr lang="es-ES" sz="2000" dirty="0">
                <a:latin typeface="Arial" panose="020B0604020202020204" pitchFamily="34" charset="0"/>
                <a:cs typeface="Arial" panose="020B0604020202020204" pitchFamily="34" charset="0"/>
              </a:rPr>
              <a:t>que hacen que los niños se vuelvan callados y sean más complacientes.</a:t>
            </a:r>
          </a:p>
          <a:p>
            <a:pPr eaLnBrk="1" hangingPunct="1">
              <a:lnSpc>
                <a:spcPct val="90000"/>
              </a:lnSpc>
              <a:buFont typeface="Wingdings" pitchFamily="2" charset="2"/>
              <a:buNone/>
              <a:defRPr/>
            </a:pPr>
            <a:endParaRPr lang="es-ES" sz="2000" dirty="0">
              <a:latin typeface="Arial" panose="020B0604020202020204" pitchFamily="34" charset="0"/>
              <a:cs typeface="Arial" panose="020B0604020202020204" pitchFamily="34" charset="0"/>
            </a:endParaRPr>
          </a:p>
          <a:p>
            <a:pPr eaLnBrk="1" hangingPunct="1">
              <a:lnSpc>
                <a:spcPct val="90000"/>
              </a:lnSpc>
              <a:defRPr/>
            </a:pPr>
            <a:r>
              <a:rPr lang="es-ES" sz="2000" dirty="0">
                <a:latin typeface="Arial" panose="020B0604020202020204" pitchFamily="34" charset="0"/>
                <a:cs typeface="Arial" panose="020B0604020202020204" pitchFamily="34" charset="0"/>
              </a:rPr>
              <a:t>Los estimulantes tienen un efecto placebo, los supuestos beneficios  solo están en la mente del paciente, se enteran en el colegio, se van a meter con él.</a:t>
            </a:r>
          </a:p>
          <a:p>
            <a:pPr eaLnBrk="1" hangingPunct="1">
              <a:lnSpc>
                <a:spcPct val="90000"/>
              </a:lnSpc>
              <a:buNone/>
              <a:defRPr/>
            </a:pPr>
            <a:endParaRPr lang="es-ES" sz="2000" dirty="0">
              <a:latin typeface="Arial" panose="020B0604020202020204" pitchFamily="34" charset="0"/>
              <a:cs typeface="Arial" panose="020B0604020202020204" pitchFamily="34" charset="0"/>
            </a:endParaRPr>
          </a:p>
          <a:p>
            <a:pPr eaLnBrk="1" hangingPunct="1">
              <a:lnSpc>
                <a:spcPct val="90000"/>
              </a:lnSpc>
              <a:defRPr/>
            </a:pPr>
            <a:r>
              <a:rPr lang="es-ES" sz="2000" dirty="0">
                <a:latin typeface="Arial" panose="020B0604020202020204" pitchFamily="34" charset="0"/>
                <a:cs typeface="Arial" panose="020B0604020202020204" pitchFamily="34" charset="0"/>
              </a:rPr>
              <a:t>Los estimulantes se recetan </a:t>
            </a:r>
            <a:r>
              <a:rPr lang="es-ES" sz="2000" dirty="0">
                <a:solidFill>
                  <a:srgbClr val="9F2936"/>
                </a:solidFill>
                <a:latin typeface="Arial" panose="020B0604020202020204" pitchFamily="34" charset="0"/>
                <a:cs typeface="Arial" panose="020B0604020202020204" pitchFamily="34" charset="0"/>
              </a:rPr>
              <a:t>para ayudar a los padres no a los niños.</a:t>
            </a:r>
          </a:p>
          <a:p>
            <a:pPr eaLnBrk="1" hangingPunct="1">
              <a:lnSpc>
                <a:spcPct val="90000"/>
              </a:lnSpc>
              <a:defRPr/>
            </a:pPr>
            <a:endParaRPr lang="es-ES" sz="2000" dirty="0">
              <a:latin typeface="Arial" panose="020B0604020202020204" pitchFamily="34" charset="0"/>
              <a:cs typeface="Arial" panose="020B0604020202020204" pitchFamily="34" charset="0"/>
            </a:endParaRPr>
          </a:p>
          <a:p>
            <a:pPr eaLnBrk="1" hangingPunct="1">
              <a:lnSpc>
                <a:spcPct val="90000"/>
              </a:lnSpc>
              <a:defRPr/>
            </a:pPr>
            <a:r>
              <a:rPr lang="es-ES" sz="2000" dirty="0">
                <a:latin typeface="Arial" panose="020B0604020202020204" pitchFamily="34" charset="0"/>
                <a:cs typeface="Arial" panose="020B0604020202020204" pitchFamily="34" charset="0"/>
              </a:rPr>
              <a:t>Los estimulantes arrebatan la chispa que tienen los niños con TDAH y merman su creatividad.</a:t>
            </a:r>
          </a:p>
          <a:p>
            <a:pPr algn="just" eaLnBrk="1" hangingPunct="1">
              <a:lnSpc>
                <a:spcPct val="90000"/>
              </a:lnSpc>
              <a:buFont typeface="Wingdings" pitchFamily="2" charset="2"/>
              <a:buNone/>
              <a:defRPr/>
            </a:pPr>
            <a:endParaRPr lang="es-ES" sz="2400" dirty="0">
              <a:latin typeface="Arial" panose="020B0604020202020204" pitchFamily="34" charset="0"/>
              <a:cs typeface="Arial" panose="020B0604020202020204" pitchFamily="34" charset="0"/>
            </a:endParaRPr>
          </a:p>
          <a:p>
            <a:pPr algn="just" eaLnBrk="1" hangingPunct="1">
              <a:lnSpc>
                <a:spcPct val="90000"/>
              </a:lnSpc>
              <a:defRPr/>
            </a:pPr>
            <a:endParaRPr lang="es-ES" sz="2400" dirty="0">
              <a:latin typeface="Arial" panose="020B0604020202020204" pitchFamily="34" charset="0"/>
              <a:cs typeface="Arial" panose="020B0604020202020204" pitchFamily="34" charset="0"/>
            </a:endParaRPr>
          </a:p>
          <a:p>
            <a:pPr eaLnBrk="1" hangingPunct="1">
              <a:lnSpc>
                <a:spcPct val="90000"/>
              </a:lnSpc>
              <a:defRPr/>
            </a:pP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80304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1E7E8-129E-4B7E-9014-AB70B809EE84}"/>
              </a:ext>
            </a:extLst>
          </p:cNvPr>
          <p:cNvSpPr>
            <a:spLocks noGrp="1"/>
          </p:cNvSpPr>
          <p:nvPr>
            <p:ph type="title"/>
          </p:nvPr>
        </p:nvSpPr>
        <p:spPr/>
        <p:txBody>
          <a:bodyPr>
            <a:normAutofit/>
          </a:bodyPr>
          <a:lstStyle/>
          <a:p>
            <a:r>
              <a:rPr lang="es-ES" sz="3600" b="1" dirty="0">
                <a:solidFill>
                  <a:srgbClr val="F07F09"/>
                </a:solidFill>
                <a:latin typeface="Arial" panose="020B0604020202020204" pitchFamily="34" charset="0"/>
                <a:cs typeface="Arial" panose="020B0604020202020204" pitchFamily="34" charset="0"/>
              </a:rPr>
              <a:t>A tener en cuenta</a:t>
            </a:r>
          </a:p>
        </p:txBody>
      </p:sp>
      <p:sp>
        <p:nvSpPr>
          <p:cNvPr id="3" name="Marcador de contenido 2">
            <a:extLst>
              <a:ext uri="{FF2B5EF4-FFF2-40B4-BE49-F238E27FC236}">
                <a16:creationId xmlns:a16="http://schemas.microsoft.com/office/drawing/2014/main" id="{64B74A6B-B041-4647-A946-C89EB08A7B2C}"/>
              </a:ext>
            </a:extLst>
          </p:cNvPr>
          <p:cNvSpPr>
            <a:spLocks noGrp="1"/>
          </p:cNvSpPr>
          <p:nvPr>
            <p:ph idx="1"/>
          </p:nvPr>
        </p:nvSpPr>
        <p:spPr/>
        <p:txBody>
          <a:bodyPr>
            <a:noAutofit/>
          </a:bodyPr>
          <a:lstStyle/>
          <a:p>
            <a:r>
              <a:rPr lang="es-ES" sz="2400" dirty="0">
                <a:latin typeface="Arial" panose="020B0604020202020204" pitchFamily="34" charset="0"/>
                <a:cs typeface="Arial" panose="020B0604020202020204" pitchFamily="34" charset="0"/>
              </a:rPr>
              <a:t>Mayor efecto del tratamiento farmacológico por las mañanas (el efecto de los fármacos decrece a lo largo del día).Importante tener en cuenta a la hora de hacer exámenes.</a:t>
            </a:r>
          </a:p>
          <a:p>
            <a:r>
              <a:rPr lang="es-ES" sz="2400" dirty="0">
                <a:latin typeface="Arial" panose="020B0604020202020204" pitchFamily="34" charset="0"/>
                <a:cs typeface="Arial" panose="020B0604020202020204" pitchFamily="34" charset="0"/>
              </a:rPr>
              <a:t>Estar alerta ante efectos secundarios: náuseas, vómitos, cefalea, irritabilidad, inhibición. Recomendable informar a la familia.</a:t>
            </a:r>
          </a:p>
          <a:p>
            <a:r>
              <a:rPr lang="es-ES" sz="2400" dirty="0">
                <a:latin typeface="Arial" panose="020B0604020202020204" pitchFamily="34" charset="0"/>
                <a:cs typeface="Arial" panose="020B0604020202020204" pitchFamily="34" charset="0"/>
              </a:rPr>
              <a:t>Cualquier información aportada por los docentes sobre la evolución del alumno, es fundamental para el ajuste farmacológico por el médico.</a:t>
            </a:r>
          </a:p>
        </p:txBody>
      </p:sp>
    </p:spTree>
    <p:extLst>
      <p:ext uri="{BB962C8B-B14F-4D97-AF65-F5344CB8AC3E}">
        <p14:creationId xmlns:p14="http://schemas.microsoft.com/office/powerpoint/2010/main" val="31565179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638232" y="2708920"/>
            <a:ext cx="5867536" cy="1728191"/>
          </a:xfrm>
        </p:spPr>
        <p:txBody>
          <a:bodyPr>
            <a:normAutofit/>
          </a:bodyPr>
          <a:lstStyle/>
          <a:p>
            <a:r>
              <a:rPr lang="es-ES" sz="9600" b="1" dirty="0">
                <a:solidFill>
                  <a:srgbClr val="F07F0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S" sz="8800" b="1" dirty="0">
                <a:solidFill>
                  <a:srgbClr val="F07F0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Gracias</a:t>
            </a:r>
            <a:r>
              <a:rPr lang="es-ES" sz="9600" b="1" dirty="0">
                <a:solidFill>
                  <a:srgbClr val="F07F0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659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title" idx="4294967295"/>
          </p:nvPr>
        </p:nvSpPr>
        <p:spPr>
          <a:xfrm>
            <a:off x="0" y="304800"/>
            <a:ext cx="8572528" cy="1143000"/>
          </a:xfrm>
        </p:spPr>
        <p:txBody>
          <a:bodyPr rtlCol="0">
            <a:noAutofit/>
          </a:bodyPr>
          <a:lstStyle/>
          <a:p>
            <a:pPr eaLnBrk="1" fontAlgn="auto" hangingPunct="1">
              <a:spcAft>
                <a:spcPts val="0"/>
              </a:spcAft>
              <a:defRPr/>
            </a:pPr>
            <a:r>
              <a:rPr lang="en-US" sz="3600" b="1" dirty="0" err="1">
                <a:solidFill>
                  <a:schemeClr val="accent1"/>
                </a:solidFill>
                <a:latin typeface="Arial" panose="020B0604020202020204" pitchFamily="34" charset="0"/>
                <a:cs typeface="Arial" panose="020B0604020202020204" pitchFamily="34" charset="0"/>
              </a:rPr>
              <a:t>Estudios</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genéticos</a:t>
            </a:r>
            <a:r>
              <a:rPr lang="en-US" sz="3600" b="1" dirty="0">
                <a:solidFill>
                  <a:schemeClr val="accent1"/>
                </a:solidFill>
                <a:latin typeface="Arial" panose="020B0604020202020204" pitchFamily="34" charset="0"/>
                <a:cs typeface="Arial" panose="020B0604020202020204" pitchFamily="34" charset="0"/>
              </a:rPr>
              <a:t> </a:t>
            </a:r>
            <a:r>
              <a:rPr lang="en-US" sz="3600" b="1" dirty="0" err="1">
                <a:solidFill>
                  <a:schemeClr val="accent1"/>
                </a:solidFill>
                <a:latin typeface="Arial" panose="020B0604020202020204" pitchFamily="34" charset="0"/>
                <a:cs typeface="Arial" panose="020B0604020202020204" pitchFamily="34" charset="0"/>
              </a:rPr>
              <a:t>en</a:t>
            </a:r>
            <a:r>
              <a:rPr lang="en-US" sz="3600" b="1" dirty="0">
                <a:solidFill>
                  <a:schemeClr val="accent1"/>
                </a:solidFill>
                <a:latin typeface="Arial" panose="020B0604020202020204" pitchFamily="34" charset="0"/>
                <a:cs typeface="Arial" panose="020B0604020202020204" pitchFamily="34" charset="0"/>
              </a:rPr>
              <a:t> el TDAH</a:t>
            </a:r>
          </a:p>
        </p:txBody>
      </p:sp>
      <p:graphicFrame>
        <p:nvGraphicFramePr>
          <p:cNvPr id="466946" name="Object 3"/>
          <p:cNvGraphicFramePr>
            <a:graphicFrameLocks noGrp="1" noChangeAspect="1"/>
          </p:cNvGraphicFramePr>
          <p:nvPr>
            <p:ph sz="quarter" idx="4294967295"/>
            <p:extLst>
              <p:ext uri="{D42A27DB-BD31-4B8C-83A1-F6EECF244321}">
                <p14:modId xmlns:p14="http://schemas.microsoft.com/office/powerpoint/2010/main" val="594271900"/>
              </p:ext>
            </p:extLst>
          </p:nvPr>
        </p:nvGraphicFramePr>
        <p:xfrm>
          <a:off x="4533900" y="2438400"/>
          <a:ext cx="4572000" cy="3048000"/>
        </p:xfrm>
        <a:graphic>
          <a:graphicData uri="http://schemas.openxmlformats.org/presentationml/2006/ole">
            <mc:AlternateContent xmlns:mc="http://schemas.openxmlformats.org/markup-compatibility/2006">
              <mc:Choice xmlns:v="urn:schemas-microsoft-com:vml" Requires="v">
                <p:oleObj spid="_x0000_s3440" name="Gráfico" r:id="rId4" imgW="6079680" imgH="4050000" progId="MSGraph.Chart.8">
                  <p:embed followColorScheme="full"/>
                </p:oleObj>
              </mc:Choice>
              <mc:Fallback>
                <p:oleObj name="Gráfico" r:id="rId4" imgW="6079680" imgH="4050000" progId="MSGraph.Chart.8">
                  <p:embed followColorScheme="full"/>
                  <p:pic>
                    <p:nvPicPr>
                      <p:cNvPr id="0" name="Picture 230"/>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3900" y="2438400"/>
                        <a:ext cx="4572000" cy="304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6947" name="Object 4"/>
          <p:cNvGraphicFramePr>
            <a:graphicFrameLocks noGrp="1" noChangeAspect="1"/>
          </p:cNvGraphicFramePr>
          <p:nvPr>
            <p:ph sz="half" idx="4294967295"/>
            <p:extLst>
              <p:ext uri="{D42A27DB-BD31-4B8C-83A1-F6EECF244321}">
                <p14:modId xmlns:p14="http://schemas.microsoft.com/office/powerpoint/2010/main" val="1470748984"/>
              </p:ext>
            </p:extLst>
          </p:nvPr>
        </p:nvGraphicFramePr>
        <p:xfrm>
          <a:off x="0" y="2400300"/>
          <a:ext cx="4016375" cy="2768600"/>
        </p:xfrm>
        <a:graphic>
          <a:graphicData uri="http://schemas.openxmlformats.org/presentationml/2006/ole">
            <mc:AlternateContent xmlns:mc="http://schemas.openxmlformats.org/markup-compatibility/2006">
              <mc:Choice xmlns:v="urn:schemas-microsoft-com:vml" Requires="v">
                <p:oleObj spid="_x0000_s3441" name="Gráfico" r:id="rId6" imgW="6125400" imgH="4214520" progId="MSGraph.Chart.8">
                  <p:embed followColorScheme="full"/>
                </p:oleObj>
              </mc:Choice>
              <mc:Fallback>
                <p:oleObj name="Gráfico" r:id="rId6" imgW="6125400" imgH="4214520" progId="MSGraph.Chart.8">
                  <p:embed followColorScheme="full"/>
                  <p:pic>
                    <p:nvPicPr>
                      <p:cNvPr id="0" name="Picture 231"/>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400300"/>
                        <a:ext cx="4016375" cy="2768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66949" name="Text Box 5"/>
          <p:cNvSpPr txBox="1">
            <a:spLocks noChangeArrowheads="1"/>
          </p:cNvSpPr>
          <p:nvPr/>
        </p:nvSpPr>
        <p:spPr bwMode="auto">
          <a:xfrm>
            <a:off x="609600" y="3581400"/>
            <a:ext cx="184150" cy="366713"/>
          </a:xfrm>
          <a:prstGeom prst="rect">
            <a:avLst/>
          </a:prstGeom>
          <a:noFill/>
          <a:ln w="9525">
            <a:noFill/>
            <a:miter lim="800000"/>
            <a:headEnd/>
            <a:tailEnd/>
          </a:ln>
        </p:spPr>
        <p:txBody>
          <a:bodyPr wrap="none">
            <a:spAutoFit/>
          </a:bodyPr>
          <a:lstStyle/>
          <a:p>
            <a:pPr algn="ctr" eaLnBrk="0" hangingPunct="0"/>
            <a:endParaRPr lang="en-US">
              <a:latin typeface="Garamond" pitchFamily="18" charset="0"/>
            </a:endParaRPr>
          </a:p>
        </p:txBody>
      </p:sp>
      <p:sp>
        <p:nvSpPr>
          <p:cNvPr id="466950" name="Text Box 6"/>
          <p:cNvSpPr txBox="1">
            <a:spLocks noChangeArrowheads="1"/>
          </p:cNvSpPr>
          <p:nvPr/>
        </p:nvSpPr>
        <p:spPr bwMode="auto">
          <a:xfrm>
            <a:off x="914400" y="1965325"/>
            <a:ext cx="2743200" cy="396875"/>
          </a:xfrm>
          <a:prstGeom prst="rect">
            <a:avLst/>
          </a:prstGeom>
          <a:noFill/>
          <a:ln w="9525">
            <a:noFill/>
            <a:miter lim="800000"/>
            <a:headEnd/>
            <a:tailEnd/>
          </a:ln>
        </p:spPr>
        <p:txBody>
          <a:bodyPr>
            <a:spAutoFit/>
          </a:bodyPr>
          <a:lstStyle/>
          <a:p>
            <a:pPr eaLnBrk="0" hangingPunct="0">
              <a:spcBef>
                <a:spcPct val="50000"/>
              </a:spcBef>
            </a:pPr>
            <a:r>
              <a:rPr lang="en-US" sz="2000" b="1">
                <a:latin typeface="Garamond" pitchFamily="18" charset="0"/>
              </a:rPr>
              <a:t>% agregación familiar</a:t>
            </a:r>
          </a:p>
        </p:txBody>
      </p:sp>
      <p:sp>
        <p:nvSpPr>
          <p:cNvPr id="466951" name="Text Box 7"/>
          <p:cNvSpPr txBox="1">
            <a:spLocks noChangeArrowheads="1"/>
          </p:cNvSpPr>
          <p:nvPr/>
        </p:nvSpPr>
        <p:spPr bwMode="auto">
          <a:xfrm>
            <a:off x="5029200" y="1981200"/>
            <a:ext cx="3276600" cy="396875"/>
          </a:xfrm>
          <a:prstGeom prst="rect">
            <a:avLst/>
          </a:prstGeom>
          <a:noFill/>
          <a:ln w="9525">
            <a:noFill/>
            <a:miter lim="800000"/>
            <a:headEnd/>
            <a:tailEnd/>
          </a:ln>
        </p:spPr>
        <p:txBody>
          <a:bodyPr>
            <a:spAutoFit/>
          </a:bodyPr>
          <a:lstStyle/>
          <a:p>
            <a:pPr eaLnBrk="0" hangingPunct="0">
              <a:spcBef>
                <a:spcPct val="50000"/>
              </a:spcBef>
            </a:pPr>
            <a:r>
              <a:rPr lang="en-US" sz="2000" b="1">
                <a:latin typeface="Garamond" pitchFamily="18" charset="0"/>
              </a:rPr>
              <a:t>% concordancia en gemelos</a:t>
            </a:r>
          </a:p>
        </p:txBody>
      </p:sp>
      <p:sp>
        <p:nvSpPr>
          <p:cNvPr id="8" name="7 CuadroTexto"/>
          <p:cNvSpPr txBox="1"/>
          <p:nvPr/>
        </p:nvSpPr>
        <p:spPr>
          <a:xfrm>
            <a:off x="0" y="5143512"/>
            <a:ext cx="2332690" cy="400110"/>
          </a:xfrm>
          <a:prstGeom prst="rect">
            <a:avLst/>
          </a:prstGeom>
          <a:noFill/>
        </p:spPr>
        <p:txBody>
          <a:bodyPr wrap="none" rtlCol="0">
            <a:spAutoFit/>
          </a:bodyPr>
          <a:lstStyle/>
          <a:p>
            <a:r>
              <a:rPr lang="es-ES" sz="2000" b="1" dirty="0" err="1">
                <a:solidFill>
                  <a:schemeClr val="tx1">
                    <a:lumMod val="65000"/>
                    <a:lumOff val="35000"/>
                  </a:schemeClr>
                </a:solidFill>
                <a:latin typeface="Arial Narrow" pitchFamily="34" charset="0"/>
              </a:rPr>
              <a:t>Biederman</a:t>
            </a:r>
            <a:r>
              <a:rPr lang="es-ES" sz="2000" b="1" dirty="0">
                <a:solidFill>
                  <a:schemeClr val="tx1">
                    <a:lumMod val="65000"/>
                    <a:lumOff val="35000"/>
                  </a:schemeClr>
                </a:solidFill>
                <a:latin typeface="Arial Narrow" pitchFamily="34" charset="0"/>
              </a:rPr>
              <a:t> et al, 1990</a:t>
            </a:r>
          </a:p>
        </p:txBody>
      </p:sp>
      <p:sp>
        <p:nvSpPr>
          <p:cNvPr id="9" name="8 CuadroTexto"/>
          <p:cNvSpPr txBox="1"/>
          <p:nvPr/>
        </p:nvSpPr>
        <p:spPr>
          <a:xfrm>
            <a:off x="4278629" y="5500702"/>
            <a:ext cx="4746812" cy="584775"/>
          </a:xfrm>
          <a:prstGeom prst="rect">
            <a:avLst/>
          </a:prstGeom>
          <a:noFill/>
        </p:spPr>
        <p:txBody>
          <a:bodyPr wrap="none" rtlCol="0">
            <a:spAutoFit/>
          </a:bodyPr>
          <a:lstStyle/>
          <a:p>
            <a:r>
              <a:rPr lang="es-ES" sz="1600" dirty="0">
                <a:latin typeface="Arial" panose="020B0604020202020204" pitchFamily="34" charset="0"/>
                <a:cs typeface="Arial" panose="020B0604020202020204" pitchFamily="34" charset="0"/>
              </a:rPr>
              <a:t>Concordancia mayor en </a:t>
            </a:r>
            <a:r>
              <a:rPr lang="es-ES" sz="1600" dirty="0" err="1">
                <a:latin typeface="Arial" panose="020B0604020202020204" pitchFamily="34" charset="0"/>
                <a:cs typeface="Arial" panose="020B0604020202020204" pitchFamily="34" charset="0"/>
              </a:rPr>
              <a:t>Monozigóticos</a:t>
            </a:r>
            <a:r>
              <a:rPr lang="es-ES" sz="1600" dirty="0">
                <a:latin typeface="Arial" panose="020B0604020202020204" pitchFamily="34" charset="0"/>
                <a:cs typeface="Arial" panose="020B0604020202020204" pitchFamily="34" charset="0"/>
              </a:rPr>
              <a:t>  ( 50-80%)</a:t>
            </a:r>
          </a:p>
          <a:p>
            <a:r>
              <a:rPr lang="es-ES" sz="1600" dirty="0">
                <a:latin typeface="Arial" panose="020B0604020202020204" pitchFamily="34" charset="0"/>
                <a:cs typeface="Arial" panose="020B0604020202020204" pitchFamily="34" charset="0"/>
              </a:rPr>
              <a:t>frente a </a:t>
            </a:r>
            <a:r>
              <a:rPr lang="es-ES" sz="1600" dirty="0" err="1">
                <a:latin typeface="Arial" panose="020B0604020202020204" pitchFamily="34" charset="0"/>
                <a:cs typeface="Arial" panose="020B0604020202020204" pitchFamily="34" charset="0"/>
              </a:rPr>
              <a:t>Dizigóticos</a:t>
            </a:r>
            <a:r>
              <a:rPr lang="es-ES" sz="1600" dirty="0">
                <a:latin typeface="Arial" panose="020B0604020202020204" pitchFamily="34" charset="0"/>
                <a:cs typeface="Arial" panose="020B0604020202020204" pitchFamily="34" charset="0"/>
              </a:rPr>
              <a:t> (30-40%)</a:t>
            </a:r>
          </a:p>
        </p:txBody>
      </p:sp>
    </p:spTree>
    <p:extLst>
      <p:ext uri="{BB962C8B-B14F-4D97-AF65-F5344CB8AC3E}">
        <p14:creationId xmlns:p14="http://schemas.microsoft.com/office/powerpoint/2010/main" val="19690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5014395"/>
            <a:ext cx="8715436" cy="1143000"/>
          </a:xfrm>
        </p:spPr>
        <p:txBody>
          <a:bodyPr>
            <a:normAutofit/>
          </a:bodyPr>
          <a:lstStyle/>
          <a:p>
            <a:r>
              <a:rPr lang="es-ES" sz="2000" dirty="0">
                <a:solidFill>
                  <a:srgbClr val="9F2936"/>
                </a:solidFill>
                <a:latin typeface="Arial" panose="020B0604020202020204" pitchFamily="34" charset="0"/>
                <a:cs typeface="Arial" panose="020B0604020202020204" pitchFamily="34" charset="0"/>
              </a:rPr>
              <a:t>Curvas de Kaplan-Meyer</a:t>
            </a:r>
            <a:r>
              <a:rPr lang="es-ES" sz="2000" dirty="0">
                <a:latin typeface="Arial" panose="020B0604020202020204" pitchFamily="34" charset="0"/>
                <a:cs typeface="Arial" panose="020B0604020202020204" pitchFamily="34" charset="0"/>
              </a:rPr>
              <a:t>:  Puntos corticales que han alcanzado el máximo grosor cerebral con la edad. La edad media a la que el 50% de los puntos alcanza su máximo difiere en grupo TDAH versus control</a:t>
            </a:r>
          </a:p>
        </p:txBody>
      </p:sp>
      <p:pic>
        <p:nvPicPr>
          <p:cNvPr id="3" name="2 Imagen" descr="http://www.ncbi.nlm.nih.gov/corecgi/tileshop/tileshop.fcgi?p=PMC3&amp;id=139585&amp;s=13&amp;r=1&amp;c=1"/>
          <p:cNvPicPr/>
          <p:nvPr/>
        </p:nvPicPr>
        <p:blipFill>
          <a:blip r:embed="rId2" cstate="print"/>
          <a:srcRect/>
          <a:stretch>
            <a:fillRect/>
          </a:stretch>
        </p:blipFill>
        <p:spPr bwMode="auto">
          <a:xfrm>
            <a:off x="0" y="177384"/>
            <a:ext cx="9144000" cy="4837011"/>
          </a:xfrm>
          <a:prstGeom prst="rect">
            <a:avLst/>
          </a:prstGeom>
          <a:noFill/>
          <a:ln w="9525">
            <a:noFill/>
            <a:miter lim="800000"/>
            <a:headEnd/>
            <a:tailEnd/>
          </a:ln>
        </p:spPr>
      </p:pic>
      <p:sp>
        <p:nvSpPr>
          <p:cNvPr id="4" name="3 CuadroTexto"/>
          <p:cNvSpPr txBox="1"/>
          <p:nvPr/>
        </p:nvSpPr>
        <p:spPr>
          <a:xfrm>
            <a:off x="5143472" y="6334780"/>
            <a:ext cx="4000528" cy="461665"/>
          </a:xfrm>
          <a:prstGeom prst="rect">
            <a:avLst/>
          </a:prstGeom>
          <a:noFill/>
        </p:spPr>
        <p:txBody>
          <a:bodyPr wrap="square" rtlCol="0">
            <a:spAutoFit/>
          </a:bodyPr>
          <a:lstStyle/>
          <a:p>
            <a:r>
              <a:rPr lang="es-ES" sz="2400" dirty="0">
                <a:latin typeface="Arial" panose="020B0604020202020204" pitchFamily="34" charset="0"/>
                <a:cs typeface="Arial" panose="020B0604020202020204" pitchFamily="34" charset="0"/>
              </a:rPr>
              <a:t>Shaw et al, PNAS,2007</a:t>
            </a:r>
          </a:p>
        </p:txBody>
      </p:sp>
    </p:spTree>
    <p:extLst>
      <p:ext uri="{BB962C8B-B14F-4D97-AF65-F5344CB8AC3E}">
        <p14:creationId xmlns:p14="http://schemas.microsoft.com/office/powerpoint/2010/main" val="4226799602"/>
      </p:ext>
    </p:extLst>
  </p:cSld>
  <p:clrMapOvr>
    <a:masterClrMapping/>
  </p:clrMapOvr>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1387</TotalTime>
  <Words>7324</Words>
  <Application>Microsoft Office PowerPoint</Application>
  <PresentationFormat>Presentación en pantalla (4:3)</PresentationFormat>
  <Paragraphs>804</Paragraphs>
  <Slides>75</Slides>
  <Notes>33</Notes>
  <HiddenSlides>0</HiddenSlides>
  <MMClips>2</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3</vt:i4>
      </vt:variant>
      <vt:variant>
        <vt:lpstr>Títulos de diapositiva</vt:lpstr>
      </vt:variant>
      <vt:variant>
        <vt:i4>75</vt:i4>
      </vt:variant>
    </vt:vector>
  </HeadingPairs>
  <TitlesOfParts>
    <vt:vector size="90" baseType="lpstr">
      <vt:lpstr>Arial</vt:lpstr>
      <vt:lpstr>Arial Black</vt:lpstr>
      <vt:lpstr>Arial Narrow</vt:lpstr>
      <vt:lpstr>Bodoni MT</vt:lpstr>
      <vt:lpstr>Calibri</vt:lpstr>
      <vt:lpstr>Comic Sans MS</vt:lpstr>
      <vt:lpstr>Garamond</vt:lpstr>
      <vt:lpstr>Helvetica</vt:lpstr>
      <vt:lpstr>Lucida Sans Unicode</vt:lpstr>
      <vt:lpstr>Wingdings</vt:lpstr>
      <vt:lpstr>Wingdings 3</vt:lpstr>
      <vt:lpstr>Tema de Office</vt:lpstr>
      <vt:lpstr>Clip</vt:lpstr>
      <vt:lpstr>Gráfico</vt:lpstr>
      <vt:lpstr>Imagen de mapa de bits</vt:lpstr>
      <vt:lpstr>ASPECTOS CLÍNICOS DEL TDAH II</vt:lpstr>
      <vt:lpstr>PUNTOS A TRATAR</vt:lpstr>
      <vt:lpstr>Presentación de PowerPoint</vt:lpstr>
      <vt:lpstr>Etiología del TDAH</vt:lpstr>
      <vt:lpstr>Etiología del TDAH  Hipótesis Multifactorial</vt:lpstr>
      <vt:lpstr>Factores de riesgo pre y perinatales</vt:lpstr>
      <vt:lpstr>Heredabilidad del TDAH</vt:lpstr>
      <vt:lpstr>Estudios genéticos en el TDAH</vt:lpstr>
      <vt:lpstr>Curvas de Kaplan-Meyer:  Puntos corticales que han alcanzado el máximo grosor cerebral con la edad. La edad media a la que el 50% de los puntos alcanza su máximo difiere en grupo TDAH versus control</vt:lpstr>
      <vt:lpstr> Reducción Anterior de  actividad en Circunvolución Cingulada en TDAH  </vt:lpstr>
      <vt:lpstr>Estudios de Neuroimagen Funcional</vt:lpstr>
      <vt:lpstr>Circuitos Neuronales afectados en TDAH</vt:lpstr>
      <vt:lpstr>Presentación de PowerPoint</vt:lpstr>
      <vt:lpstr>   Fisiopatología del TDAH </vt:lpstr>
      <vt:lpstr>Transmisión de catecolaminas y TDAH</vt:lpstr>
      <vt:lpstr>     http://www.tdahytu.es/tdah-y-el-cerebro/  </vt:lpstr>
      <vt:lpstr> TRATAMIENTO DEL TDAH  </vt:lpstr>
      <vt:lpstr>Objetivos Sintomáticos semi-específicos</vt:lpstr>
      <vt:lpstr>TRATAMIENTO DEL TDAH: TIPOS </vt:lpstr>
      <vt:lpstr>EVIDENCIAS CIENTIFICAS QUE APOYAN TRATAMIENTO MULTIMODAL</vt:lpstr>
      <vt:lpstr>EVIDENCIAS CIENTIFICAS QUE APOYAN TRATAMIENTO MULTIMODAL: GPC y Consensus Internacionales</vt:lpstr>
      <vt:lpstr>Tasa de éxito expresada  en % de pacientes que alcanzan una respuesta excelente al final del periodo de tratamiento según el criterio operativo previamente definido. </vt:lpstr>
      <vt:lpstr>Estudio MTA: Multimodal Treatment Study (1999) </vt:lpstr>
      <vt:lpstr>Estudio MTA: Multimodal Treatment Study</vt:lpstr>
      <vt:lpstr>Estudio MTA: Resultados </vt:lpstr>
      <vt:lpstr>TRATAMIENTO DEL TDAH: TERAPIA CONDUCTUAL</vt:lpstr>
      <vt:lpstr>TRATAMIENTO DEL TDAH: INTERVENCION PSICOPEDAGÓGICA</vt:lpstr>
      <vt:lpstr>TRATAMIENTO DEL TDAH: PSICOEDUCACION</vt:lpstr>
      <vt:lpstr>TRATAMIENTO DEL TDAH: TERAPIA COGNITIVA DEL NIÑO</vt:lpstr>
      <vt:lpstr>RECOMENDACIONES TRATAMIENTO MULTIMODAL, GUÍA NICE</vt:lpstr>
      <vt:lpstr>TRATAMIENTO FARMACOLÓGICO DEL TDAH </vt:lpstr>
      <vt:lpstr>htpp://www.tdahytu.es/tratamiento-farmacologico/ </vt:lpstr>
      <vt:lpstr>Tratamiento farmacológico: Generalidades</vt:lpstr>
      <vt:lpstr>¿Por qué tratar?</vt:lpstr>
      <vt:lpstr>Tratamiento farmacológico: Generalidades</vt:lpstr>
      <vt:lpstr>Presentación de PowerPoint</vt:lpstr>
      <vt:lpstr>Presentación de PowerPoint</vt:lpstr>
      <vt:lpstr>TRATAMIENTO CON ESTIMULANTES</vt:lpstr>
      <vt:lpstr>Factores predictores de respuesta a los psicoestimulantes</vt:lpstr>
      <vt:lpstr>TRATAMIENTO CON ESTIMULANTES</vt:lpstr>
      <vt:lpstr>EFECTIVIDAD CLÍNICA: ESTIMULANTES</vt:lpstr>
      <vt:lpstr>  TIPOS DE ESTIMULANTES: MPH versus LDX  </vt:lpstr>
      <vt:lpstr> ESTIMULANTES: METILFENIDATO  MPH </vt:lpstr>
      <vt:lpstr>MPH de liberación inmediata</vt:lpstr>
      <vt:lpstr>MPH  de liberación inmediata:  Rubifen/Medicebran (5, 10, 20 mg) </vt:lpstr>
      <vt:lpstr>Presentación de PowerPoint</vt:lpstr>
      <vt:lpstr>MPH de liberación intermedia</vt:lpstr>
      <vt:lpstr>MPH de liberación intermedia:  Equasym (10, 20, 30 mg) </vt:lpstr>
      <vt:lpstr>MPH de liberación intermedia:  Medikinet (10, 20, 30, 40 mg) </vt:lpstr>
      <vt:lpstr>MPH de liberación prolongada</vt:lpstr>
      <vt:lpstr>MPH de liberación prolongada  CONCERTA (18, 27, 36, 54 MG) </vt:lpstr>
      <vt:lpstr>Estimulantes de liberación prolongada (acción media y larga)</vt:lpstr>
      <vt:lpstr>Necesidad de Nuevos Tratamientos para el TDAH</vt:lpstr>
      <vt:lpstr> ESTIMULANTES: LISDEXANFETAMINA/ Elvanse </vt:lpstr>
      <vt:lpstr>ESTIMULANTES: LISDEXANFETAMINA</vt:lpstr>
      <vt:lpstr> ESTIMULANTES: LISDEXANFETAMINA </vt:lpstr>
      <vt:lpstr> ESTIMULANTES: LISDEXANFETAMINA </vt:lpstr>
      <vt:lpstr>EFECTOS SECUNDARIOS: ESTIMULANTES</vt:lpstr>
      <vt:lpstr>EFECTOS SECUNDARIOS: ESTIMULANTES</vt:lpstr>
      <vt:lpstr>Contraindicaciones Estimulantes:</vt:lpstr>
      <vt:lpstr>ATOMOXETINA (NO ESTIMULANTE): STRATTERA </vt:lpstr>
      <vt:lpstr>ATOMOXETINA (NO ESTIMULANTE)</vt:lpstr>
      <vt:lpstr>ATOMOXETINA: EFECTOS ADVERSOS</vt:lpstr>
      <vt:lpstr>ATOMOXETINA: INDICACIONES GPC </vt:lpstr>
      <vt:lpstr>GUANFACINA (NO ESTIMULANTE); INTUNIV</vt:lpstr>
      <vt:lpstr>GUANFANCINA</vt:lpstr>
      <vt:lpstr>GUANFANCINA</vt:lpstr>
      <vt:lpstr>GUANFANCINA</vt:lpstr>
      <vt:lpstr>FÁRMACOS DE SEGUNDA LÍNEA</vt:lpstr>
      <vt:lpstr>FÁRMACOS DE SEGUNDA LÍNEA</vt:lpstr>
      <vt:lpstr>Mitos, Prejuicios y Errores</vt:lpstr>
      <vt:lpstr>Mitos, Prejuicios y Errores</vt:lpstr>
      <vt:lpstr>Mitos, Prejuicios y Errores</vt:lpstr>
      <vt:lpstr>A tener en cuenta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Javier Capllonch Ferrer</cp:lastModifiedBy>
  <cp:revision>226</cp:revision>
  <dcterms:modified xsi:type="dcterms:W3CDTF">2019-09-22T22:41:35Z</dcterms:modified>
</cp:coreProperties>
</file>