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5" r:id="rId9"/>
    <p:sldId id="266" r:id="rId10"/>
    <p:sldId id="269" r:id="rId11"/>
    <p:sldId id="268" r:id="rId12"/>
    <p:sldId id="270" r:id="rId13"/>
    <p:sldId id="272" r:id="rId14"/>
    <p:sldId id="271" r:id="rId15"/>
    <p:sldId id="267" r:id="rId16"/>
  </p:sldIdLst>
  <p:sldSz cx="10080625" cy="7559675"/>
  <p:notesSz cx="7559675" cy="106918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03" autoAdjust="0"/>
  </p:normalViewPr>
  <p:slideViewPr>
    <p:cSldViewPr>
      <p:cViewPr>
        <p:scale>
          <a:sx n="43" d="100"/>
          <a:sy n="43" d="100"/>
        </p:scale>
        <p:origin x="-1170" y="-6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/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/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/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8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7B1E86-8C00-4DD5-B908-ACA3F31328A9}" type="slidenum">
              <a:rPr lang="es-ES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s-ES" noProof="0" smtClean="0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37A0E5F3-3D70-4865-BA16-8EA1FA3ACE4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defTabSz="912813" rtl="0" eaLnBrk="0" fontAlgn="base" hangingPunct="0">
      <a:spcBef>
        <a:spcPct val="0"/>
      </a:spcBef>
      <a:spcAft>
        <a:spcPct val="0"/>
      </a:spcAft>
      <a:defRPr lang="es-ES" sz="2000" kern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18435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Chus: 2,00</a:t>
            </a:r>
          </a:p>
          <a:p>
            <a:pPr eaLnBrk="1"/>
            <a:r>
              <a:rPr lang="es-ES_tradnl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Presentación</a:t>
            </a:r>
          </a:p>
          <a:p>
            <a:pPr eaLnBrk="1"/>
            <a:r>
              <a:rPr lang="es-ES_tradnl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Estructura de la presentación</a:t>
            </a:r>
            <a:endParaRPr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7651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Metodoloxía aberta, flexibilidade, 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Características do traballo cooperativo: ferramenta inclusiva, respecto á diversidade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Dinámicas e estructuras cooperativas</a:t>
            </a:r>
          </a:p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8675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9699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0723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1747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De cara a novo curso: aportacións/suxestións para mellora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Folio xiratorio: traballo en equipo</a:t>
            </a:r>
          </a:p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2771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9459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s-ES_tradnl"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20483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Que é a familia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Unha familia na que todos collan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Variedades familiares e facer fincapé no traballo da adopción na escola: comunicación fluída, etapa da súa historia,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Non personalizar, busca de recursos para traballar , incluír dentro da diversidade, linguaxe axeitada.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Infantil: modelos familiares contos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Primaria: dentro do equipo distrubuír roles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Secundaria: a evolución da familia ao longo da historia, documentais, estadísticas, series, a evolución da publicidade, roles do home e a muller…</a:t>
            </a:r>
          </a:p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1507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Sustituir día do pai-nai por día da familia: 15 de maio</a:t>
            </a:r>
          </a:p>
          <a:p>
            <a:pPr eaLnBrk="1"/>
            <a:endParaRPr lang="es-ES_tradnl"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2531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3555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Partindo de que as familias non se basean soamente en lazos biolóxicos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Outras formas de árbore xenealóxica: personaxes de ficción, posibilidade de incluír raíces…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Presentar supostos non personalizados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Traballo en equipo intercambiando roles</a:t>
            </a:r>
            <a:endParaRPr sz="120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4579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lang="es-ES_tradnl"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5603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6627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spAutoFit/>
          </a:bodyPr>
          <a:lstStyle/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Pais de orixe: comunicación familia-escola. O momento. Non presupoñer coñecementos do país por parte do neno-a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Estereotipos: murais, bibliografía, linguaxe, cor carne…</a:t>
            </a:r>
          </a:p>
          <a:p>
            <a:pPr eaLnBrk="1"/>
            <a:r>
              <a:rPr lang="es-ES_tradnl" sz="1200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t>Novos referentes: persoaxes famosos, biografías, semana historia negra, visitas ao centro, documentais…</a:t>
            </a:r>
            <a:endParaRPr sz="1200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755641" y="2347923"/>
            <a:ext cx="8569436" cy="16207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512719" y="4282921"/>
            <a:ext cx="7056360" cy="193211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6B7B-3C8E-4E4F-B814-5551430568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CD75-E6F6-43C2-8950-269C86D24A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7308716" y="301678"/>
            <a:ext cx="2266916" cy="64562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503276" y="301678"/>
            <a:ext cx="6653156" cy="6456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1D05-FCB2-4C9F-98A2-86C0D7D76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6D49-DF9B-4B50-A404-FBE306E84C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3998" y="1769043"/>
            <a:ext cx="9071643" cy="4989240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32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994A-AB23-436A-BC64-D534A6BA9A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97036" y="4857841"/>
            <a:ext cx="8567644" cy="150192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97036" y="3203636"/>
            <a:ext cx="8567644" cy="165420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AE3A5-63EB-4E73-A0CA-C225048BE5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3276" y="1768321"/>
            <a:ext cx="4459318" cy="4989597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14879" y="1768321"/>
            <a:ext cx="4460763" cy="4989597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28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CF0DD-2779-471C-9576-858BB07B03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21" y="303123"/>
            <a:ext cx="9072722" cy="12589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4721" y="1692362"/>
            <a:ext cx="4452844" cy="7048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04721" y="2397236"/>
            <a:ext cx="4452844" cy="4356000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5121362" y="1692362"/>
            <a:ext cx="4456081" cy="7048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5121362" y="2397236"/>
            <a:ext cx="4456081" cy="4356000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24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7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35AE-2BA8-43FB-9994-42FADE60EB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A0B5-EB97-44B0-8CE3-19A835B1FF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5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998" y="1768678"/>
            <a:ext cx="9072000" cy="498888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DDB5-89FF-4D84-8584-427E0BAB68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504721" y="301678"/>
            <a:ext cx="3316318" cy="127943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type="title" idx="4294967295"/>
          </p:nvPr>
        </p:nvSpPr>
        <p:spPr>
          <a:xfrm>
            <a:off x="3941640" y="301678"/>
            <a:ext cx="5635803" cy="6451558"/>
          </a:xfrm>
        </p:spPr>
        <p:txBody>
          <a:bodyPr anchor="t"/>
          <a:lstStyle>
            <a:lvl1pPr marL="431953" indent="-323962">
              <a:spcAft>
                <a:spcPts val="1415"/>
              </a:spcAft>
              <a:defRPr sz="3200"/>
            </a:lvl1pPr>
          </a:lstStyle>
          <a:p>
            <a:pPr lvl="0"/>
            <a:r>
              <a:rPr lang="es-ES"/>
              <a:t>Haga clic para modificar el estilo de texto del patrón</a:t>
            </a:r>
            <a:br>
              <a:rPr lang="es-ES"/>
            </a:br>
            <a:r>
              <a:rPr lang="es-ES"/>
              <a:t>Segundo nivel</a:t>
            </a:r>
            <a:br>
              <a:rPr lang="es-ES"/>
            </a:br>
            <a:r>
              <a:rPr lang="es-ES"/>
              <a:t>Tercer nivel</a:t>
            </a:r>
            <a:br>
              <a:rPr lang="es-ES"/>
            </a:br>
            <a:r>
              <a:rPr lang="es-ES"/>
              <a:t>Cuarto nivel</a:t>
            </a:r>
            <a:br>
              <a:rPr lang="es-ES"/>
            </a:br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504721" y="1581116"/>
            <a:ext cx="3316318" cy="517212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306E-D531-4642-8B26-CE6089086C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976402" y="5291276"/>
            <a:ext cx="6048362" cy="62532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title" idx="4294967295"/>
          </p:nvPr>
        </p:nvSpPr>
        <p:spPr>
          <a:xfrm>
            <a:off x="1976402" y="674644"/>
            <a:ext cx="6048362" cy="4537079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976402" y="5916597"/>
            <a:ext cx="6048362" cy="8873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5127-8E1A-40C2-8CBE-057FD8E4E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027" name="2 Marcador de texto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>
            <a:lvl1pPr hangingPunct="0"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defRPr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27A7814-612F-4E3D-BEFF-FD5BFBF5F5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es-ES" sz="44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defTabSz="912813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es-ES" sz="32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3600" lvl="1" indent="-323850" algn="l" defTabSz="912813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es-ES" sz="28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2pPr>
      <a:lvl3pPr marL="1295400" lvl="2" indent="-287338" algn="l" defTabSz="912813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es-ES" sz="24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7200" lvl="3" indent="-215900" algn="l" defTabSz="912813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4pPr>
      <a:lvl5pPr marL="2159000" lvl="4" indent="-215900" algn="l" defTabSz="912813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  <a:lvl6pPr marL="2616200" indent="-215900" algn="l" defTabSz="912813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6pPr>
      <a:lvl7pPr marL="3073400" indent="-215900" algn="l" defTabSz="912813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7pPr>
      <a:lvl8pPr marL="3530600" indent="-215900" algn="l" defTabSz="912813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8pPr>
      <a:lvl9pPr marL="3987800" indent="-215900" algn="l" defTabSz="912813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es-ES" sz="2000" kern="1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hyperlink" Target="lectura%20compartida%206&#186;.MOV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veteyvive2.mp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veteyvive1.m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cionmanaia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://manaia.interaccion-info.com/novedad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t=17&amp;v=PnDgZuGIhH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segovia/segovia%20completo/VIDEO%20D&#205;A%20DA%20PAZ%202015.mp4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s://www.youtube.com/watch?v=DOctwr5McJc" TargetMode="External"/><Relationship Id="rId10" Type="http://schemas.openxmlformats.org/officeDocument/2006/relationships/hyperlink" Target="http://www.dailymotion.com/video/x4pfvi_nocilla-chinita-2008-publicidad_news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oOM3RC5cs-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n5lBl2K6Rc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Z341bBS7oj0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379413"/>
            <a:ext cx="9072562" cy="1106487"/>
          </a:xfrm>
        </p:spPr>
        <p:txBody>
          <a:bodyPr>
            <a:spAutoFit/>
          </a:bodyPr>
          <a:lstStyle/>
          <a:p>
            <a:pPr eaLnBrk="1">
              <a:buFont typeface="StarSymbol"/>
              <a:buNone/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Integración educativa e social do alumnado adoptado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899953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2053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2627313"/>
            <a:ext cx="469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6 CuadroTexto"/>
          <p:cNvSpPr txBox="1">
            <a:spLocks noChangeArrowheads="1"/>
          </p:cNvSpPr>
          <p:nvPr/>
        </p:nvSpPr>
        <p:spPr bwMode="auto">
          <a:xfrm>
            <a:off x="863600" y="5508625"/>
            <a:ext cx="835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/>
              <a:t>                          </a:t>
            </a:r>
            <a:r>
              <a:rPr lang="es-ES_tradnl" sz="3200"/>
              <a:t>Ponteveda, 7 de maio de 2015</a:t>
            </a:r>
            <a:endParaRPr lang="es-E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Metodoloxía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1269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7 CuadroTexto"/>
          <p:cNvSpPr txBox="1">
            <a:spLocks noChangeArrowheads="1"/>
          </p:cNvSpPr>
          <p:nvPr/>
        </p:nvSpPr>
        <p:spPr bwMode="auto">
          <a:xfrm>
            <a:off x="576263" y="5075238"/>
            <a:ext cx="410368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/>
              <a:t> </a:t>
            </a:r>
            <a:r>
              <a:rPr lang="es-ES_tradnl" sz="2800"/>
              <a:t>Metodoloxía aberta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Traballo cooperativo</a:t>
            </a:r>
            <a:endParaRPr lang="es-ES" sz="2400"/>
          </a:p>
        </p:txBody>
      </p:sp>
      <p:pic>
        <p:nvPicPr>
          <p:cNvPr id="11271" name="Picture 8" descr="http://deconceptos.com/wp-content/uploads/2013/06/concepto-de-aprendizaje-cooperativo-288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563" y="3203575"/>
            <a:ext cx="2971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://www.peopletreespain.com/wp-content/uploads/2013/01/2-1-13-La-Metodolog%C3%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625" y="2339975"/>
            <a:ext cx="37544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Dinámicas e estructuras cooperativas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2293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7 CuadroTexto"/>
          <p:cNvSpPr txBox="1">
            <a:spLocks noChangeArrowheads="1"/>
          </p:cNvSpPr>
          <p:nvPr/>
        </p:nvSpPr>
        <p:spPr bwMode="auto">
          <a:xfrm>
            <a:off x="576263" y="1908175"/>
            <a:ext cx="38877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400"/>
              <a:t> </a:t>
            </a:r>
            <a:r>
              <a:rPr lang="es-ES_tradnl" sz="2800"/>
              <a:t>A tearaña</a:t>
            </a:r>
          </a:p>
          <a:p>
            <a:pPr>
              <a:buFont typeface="Wingdings" pitchFamily="2" charset="2"/>
              <a:buChar char="Ø"/>
            </a:pPr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A maleta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 Lectura compartida</a:t>
            </a:r>
            <a:endParaRPr lang="es-ES_tradnl" sz="2400"/>
          </a:p>
        </p:txBody>
      </p:sp>
      <p:pic>
        <p:nvPicPr>
          <p:cNvPr id="12295" name="9 Imagen" descr="sofi caja musica.JPG"/>
          <p:cNvPicPr>
            <a:picLocks noChangeAspect="1"/>
          </p:cNvPicPr>
          <p:nvPr/>
        </p:nvPicPr>
        <p:blipFill>
          <a:blip r:embed="rId4" cstate="print"/>
          <a:srcRect l="11777" t="32912" r="19254"/>
          <a:stretch>
            <a:fillRect/>
          </a:stretch>
        </p:blipFill>
        <p:spPr bwMode="auto">
          <a:xfrm>
            <a:off x="1368425" y="4211638"/>
            <a:ext cx="4498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6 Imagen" descr="lecturacompartida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rcRect l="41672" t="11"/>
          <a:stretch>
            <a:fillRect/>
          </a:stretch>
        </p:blipFill>
        <p:spPr bwMode="auto">
          <a:xfrm>
            <a:off x="6192838" y="3995738"/>
            <a:ext cx="2095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7 Imagen" descr="DSCF6444.JPG"/>
          <p:cNvPicPr>
            <a:picLocks noChangeAspect="1"/>
          </p:cNvPicPr>
          <p:nvPr/>
        </p:nvPicPr>
        <p:blipFill>
          <a:blip r:embed="rId7" cstate="print"/>
          <a:srcRect l="1210" b="6451"/>
          <a:stretch>
            <a:fillRect/>
          </a:stretch>
        </p:blipFill>
        <p:spPr bwMode="auto">
          <a:xfrm>
            <a:off x="4608513" y="1835150"/>
            <a:ext cx="29257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Decálogo </a:t>
            </a:r>
            <a:r>
              <a:rPr lang="gl-ES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Escola</a:t>
            </a: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e Adopción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3317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1908175"/>
            <a:ext cx="449421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413" y="2987675"/>
            <a:ext cx="47228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“VETE Y VIVE”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341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http://www.cogecaratulas.com/caratulas_de_peliculas/data/thumbnails/7/vete_y_vive_-_fr_por_franki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3963" y="2195513"/>
            <a:ext cx="33115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ttp://www.elpeliculasid.com/wp-content/uploads/2011/04/Vete-y-vive-2005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3864" t="10686" r="3401" b="14517"/>
          <a:stretch>
            <a:fillRect/>
          </a:stretch>
        </p:blipFill>
        <p:spPr bwMode="auto">
          <a:xfrm>
            <a:off x="5472113" y="2195513"/>
            <a:ext cx="33131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Aportacións 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5365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1008063" y="2266950"/>
            <a:ext cx="7272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2800"/>
              <a:t>Aspectos relevantes tratados no curso que  consideras importantes para o traballo na aula.</a:t>
            </a:r>
          </a:p>
          <a:p>
            <a:pPr algn="just">
              <a:buFont typeface="Wingdings" pitchFamily="2" charset="2"/>
              <a:buChar char="Ø"/>
            </a:pPr>
            <a:endParaRPr lang="es-ES_tradnl" sz="2800"/>
          </a:p>
          <a:p>
            <a:pPr algn="just">
              <a:buFont typeface="Wingdings" pitchFamily="2" charset="2"/>
              <a:buChar char="Ø"/>
            </a:pPr>
            <a:r>
              <a:rPr lang="es-ES_tradnl" sz="2800"/>
              <a:t>Temas non traballados que pensas deberían ter sido considerados.</a:t>
            </a:r>
          </a:p>
          <a:p>
            <a:pPr algn="just">
              <a:buFont typeface="Wingdings" pitchFamily="2" charset="2"/>
              <a:buChar char="Ø"/>
            </a:pPr>
            <a:endParaRPr lang="es-ES_tradnl" sz="2800"/>
          </a:p>
          <a:p>
            <a:pPr algn="just">
              <a:buFont typeface="Wingdings" pitchFamily="2" charset="2"/>
              <a:buChar char="Ø"/>
            </a:pPr>
            <a:r>
              <a:rPr lang="es-ES_tradnl" sz="2800"/>
              <a:t>Aspectos que cambiarías: temática, duración, metodoloxía…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503238" y="4017963"/>
            <a:ext cx="9072562" cy="492125"/>
          </a:xfrm>
        </p:spPr>
        <p:txBody>
          <a:bodyPr anchor="ctr" anchorCtr="1">
            <a:spAutoFit/>
          </a:bodyPr>
          <a:lstStyle/>
          <a:p>
            <a:pPr marL="0" indent="0" algn="ctr" eaLnBrk="1">
              <a:buFont typeface="StarSymbol"/>
              <a:buNone/>
            </a:pPr>
            <a:r>
              <a:rPr smtClean="0">
                <a:latin typeface="Arial" pitchFamily="34" charset="0"/>
                <a:ea typeface="Microsoft YaHei" pitchFamily="34" charset="-122"/>
                <a:cs typeface="Mangal" pitchFamily="18" charset="0"/>
              </a:rPr>
              <a:t>     </a:t>
            </a: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8964613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9500" y="1979613"/>
            <a:ext cx="7848600" cy="4779962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/>
          <a:lstStyle/>
          <a:p>
            <a:pPr marL="342717" indent="-34128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_tradnl" sz="3600" kern="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  <a:p>
            <a:pPr marL="342717" indent="-34128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42717" algn="l"/>
                <a:tab pos="791632" algn="l"/>
                <a:tab pos="1240913" algn="l"/>
                <a:tab pos="1690195" algn="l"/>
                <a:tab pos="2139476" algn="l"/>
                <a:tab pos="2588757" algn="l"/>
                <a:tab pos="3038039" algn="l"/>
                <a:tab pos="3487320" algn="l"/>
                <a:tab pos="3936592" algn="l"/>
                <a:tab pos="4385873" algn="l"/>
                <a:tab pos="4835155" algn="l"/>
                <a:tab pos="5284436" algn="l"/>
                <a:tab pos="5733717" algn="l"/>
                <a:tab pos="6182998" algn="l"/>
                <a:tab pos="6632280" algn="l"/>
                <a:tab pos="7081561" algn="l"/>
                <a:tab pos="7530833" algn="l"/>
                <a:tab pos="7980114" algn="l"/>
                <a:tab pos="8429396" algn="l"/>
                <a:tab pos="8878677" algn="l"/>
                <a:tab pos="93279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3600" kern="0" dirty="0">
              <a:solidFill>
                <a:srgbClr val="000000"/>
              </a:solidFill>
              <a:latin typeface="Times New Roman" pitchFamily="18"/>
              <a:ea typeface="Microsoft YaHei" pitchFamily="2"/>
              <a:cs typeface="Microsoft YaHei" pitchFamily="2"/>
            </a:endParaRPr>
          </a:p>
        </p:txBody>
      </p:sp>
      <p:sp>
        <p:nvSpPr>
          <p:cNvPr id="16390" name="8 CuadroTexto"/>
          <p:cNvSpPr txBox="1">
            <a:spLocks noChangeArrowheads="1"/>
          </p:cNvSpPr>
          <p:nvPr/>
        </p:nvSpPr>
        <p:spPr bwMode="auto">
          <a:xfrm>
            <a:off x="719138" y="1979613"/>
            <a:ext cx="86423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4800"/>
              <a:t>           </a:t>
            </a:r>
            <a:r>
              <a:rPr lang="es-ES_tradnl" sz="4400"/>
              <a:t>MOITAS GRAZAS</a:t>
            </a:r>
          </a:p>
          <a:p>
            <a:endParaRPr lang="es-ES_tradnl" sz="4400"/>
          </a:p>
          <a:p>
            <a:r>
              <a:rPr lang="es-ES_tradnl" sz="3600"/>
              <a:t>           Equipo de Educación Manaia</a:t>
            </a:r>
          </a:p>
          <a:p>
            <a:endParaRPr lang="es-ES_tradnl" sz="3600"/>
          </a:p>
          <a:p>
            <a:r>
              <a:rPr lang="es-ES_tradnl" sz="3600"/>
              <a:t>          </a:t>
            </a:r>
            <a:r>
              <a:rPr lang="es-ES_tradnl" sz="3600">
                <a:hlinkClick r:id="rId3"/>
              </a:rPr>
              <a:t>educacionmanaia@gmail.com</a:t>
            </a:r>
            <a:endParaRPr lang="es-ES_tradnl" sz="3600"/>
          </a:p>
          <a:p>
            <a:endParaRPr lang="es-ES_tradnl" sz="3600"/>
          </a:p>
          <a:p>
            <a:r>
              <a:rPr lang="es-ES_tradnl" sz="3600"/>
              <a:t>                  </a:t>
            </a:r>
            <a:r>
              <a:rPr lang="es-ES_tradnl" sz="3600">
                <a:hlinkClick r:id="rId4"/>
              </a:rPr>
              <a:t>http://www.manaia.es</a:t>
            </a:r>
            <a:endParaRPr lang="es-ES_tradnl"/>
          </a:p>
          <a:p>
            <a:endParaRPr lang="es-ES"/>
          </a:p>
        </p:txBody>
      </p:sp>
      <p:pic>
        <p:nvPicPr>
          <p:cNvPr id="16391" name="5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550" y="323850"/>
            <a:ext cx="30241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 descr="entrada c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2555875"/>
            <a:ext cx="457993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379413"/>
            <a:ext cx="9072562" cy="1106487"/>
          </a:xfrm>
        </p:spPr>
        <p:txBody>
          <a:bodyPr>
            <a:spAutoFit/>
          </a:bodyPr>
          <a:lstStyle/>
          <a:p>
            <a:pPr eaLnBrk="1">
              <a:buFont typeface="StarSymbol"/>
              <a:buNone/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Reflexións prácticas cara unha escola inclusiva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076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719138" y="2916238"/>
            <a:ext cx="3816350" cy="3016250"/>
          </a:xfrm>
        </p:spPr>
        <p:txBody>
          <a:bodyPr anchor="ctr">
            <a:spAutoFit/>
          </a:bodyPr>
          <a:lstStyle/>
          <a:p>
            <a:pPr marL="0" indent="0" eaLnBrk="1" hangingPunct="1">
              <a:spcAft>
                <a:spcPct val="0"/>
              </a:spcAft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Diversidade familiar</a:t>
            </a:r>
          </a:p>
          <a:p>
            <a:pPr marL="0" indent="0" eaLnBrk="1" hangingPunct="1">
              <a:spcAft>
                <a:spcPct val="0"/>
              </a:spcAft>
              <a:buSzPct val="100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eaLnBrk="1" hangingPunct="1">
              <a:spcAft>
                <a:spcPct val="0"/>
              </a:spcAft>
              <a:buSzPct val="100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eaLnBrk="1" hangingPunct="1">
              <a:spcAft>
                <a:spcPct val="0"/>
              </a:spcAft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Racismo</a:t>
            </a:r>
          </a:p>
          <a:p>
            <a:pPr marL="0" indent="0" eaLnBrk="1" hangingPunct="1">
              <a:spcAft>
                <a:spcPct val="0"/>
              </a:spcAft>
              <a:buSzPct val="100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eaLnBrk="1" hangingPunct="1">
              <a:spcAft>
                <a:spcPct val="0"/>
              </a:spcAft>
              <a:buSzPct val="100000"/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sz="28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  <a:p>
            <a:pPr marL="0" indent="0" eaLnBrk="1" hangingPunct="1">
              <a:spcAft>
                <a:spcPct val="0"/>
              </a:spcAft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8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rPr>
              <a:t>Metodoloxía</a:t>
            </a:r>
            <a:endParaRPr lang="es-ES_tradnl" sz="24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1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079" name="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Diversidade familiar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1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89995" tIns="44988" rIns="89995" bIns="44988" anchor="ctr" anchorCtr="1" compatLnSpc="0"/>
          <a:lstStyle/>
          <a:p>
            <a:pPr defTabSz="914308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4101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9 CuadroTexto"/>
          <p:cNvSpPr txBox="1">
            <a:spLocks noChangeArrowheads="1"/>
          </p:cNvSpPr>
          <p:nvPr/>
        </p:nvSpPr>
        <p:spPr bwMode="auto">
          <a:xfrm>
            <a:off x="431800" y="4643438"/>
            <a:ext cx="38163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/>
              <a:t>Concepto de familia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Adopción na aula</a:t>
            </a:r>
            <a:endParaRPr lang="es-ES_tradnl" sz="2400"/>
          </a:p>
        </p:txBody>
      </p:sp>
      <p:pic>
        <p:nvPicPr>
          <p:cNvPr id="4103" name="Picture 2" descr="[1213012124Unha_chea_de_familias.jpg]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4392613" y="2411413"/>
            <a:ext cx="4748212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Día da familia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3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125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meubook.com/pg/storesimage/13103/large/1285599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1979613"/>
            <a:ext cx="146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http://portal2.edomex.gob.mx/idcprod/groups/public/documents/edomex_imagen/dgeb_img_lib_fa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4356100"/>
            <a:ext cx="23050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.baiaedicions.net/media/catalog/product/cache/2/image/500x500/5e06319eda06f020e43594a9c230972d/a/s/asetu1.jpg"/>
          <p:cNvPicPr>
            <a:picLocks noChangeAspect="1" noChangeArrowheads="1"/>
          </p:cNvPicPr>
          <p:nvPr/>
        </p:nvPicPr>
        <p:blipFill>
          <a:blip r:embed="rId7" cstate="print"/>
          <a:srcRect t="17609" b="17377"/>
          <a:stretch>
            <a:fillRect/>
          </a:stretch>
        </p:blipFill>
        <p:spPr bwMode="auto">
          <a:xfrm>
            <a:off x="3168650" y="1908175"/>
            <a:ext cx="29511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10 Imagen" descr="20150127132309732_0009.jp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5988" y="4211638"/>
            <a:ext cx="2921000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0" name="Picture 4" descr="http://www.revistadeletras.net/wp-content/uploads/2010/02/la-mejor-familia-del-mund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23963" y="4427538"/>
            <a:ext cx="15843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3" descr="http://sid.usal.es/idocs/F8/FDO26153/familiu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9100" y="1979613"/>
            <a:ext cx="20875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Aspectos biográficos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3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149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8 CuadroTexto"/>
          <p:cNvSpPr txBox="1">
            <a:spLocks noChangeArrowheads="1"/>
          </p:cNvSpPr>
          <p:nvPr/>
        </p:nvSpPr>
        <p:spPr bwMode="auto">
          <a:xfrm>
            <a:off x="647700" y="2484438"/>
            <a:ext cx="44640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/>
              <a:t>Foto de bebé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Datos de nacemento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Biografía </a:t>
            </a:r>
          </a:p>
          <a:p>
            <a:endParaRPr lang="es-ES"/>
          </a:p>
        </p:txBody>
      </p:sp>
      <p:sp>
        <p:nvSpPr>
          <p:cNvPr id="6151" name="AutoShape 8" descr="Resultado de imagen de biografia tit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gl-ES"/>
          </a:p>
        </p:txBody>
      </p:sp>
      <p:sp>
        <p:nvSpPr>
          <p:cNvPr id="6152" name="AutoShape 10" descr="Resultado de imagen de biografia titu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gl-ES"/>
          </a:p>
        </p:txBody>
      </p:sp>
      <p:pic>
        <p:nvPicPr>
          <p:cNvPr id="6153" name="Picture 12" descr="http://enituxia.com/images/titulo_biograf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7097">
            <a:off x="4979988" y="4240213"/>
            <a:ext cx="41703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4" descr="http://spanish.calvarynaperville.org/images/page_support/mi_histor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1182">
            <a:off x="7491413" y="2887663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https://sabedoriauniversal.files.wordpress.com/2010/09/historia-de-v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34140">
            <a:off x="4710113" y="2070100"/>
            <a:ext cx="2695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Xenética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3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173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9 CuadroTexto"/>
          <p:cNvSpPr txBox="1">
            <a:spLocks noChangeArrowheads="1"/>
          </p:cNvSpPr>
          <p:nvPr/>
        </p:nvSpPr>
        <p:spPr bwMode="auto">
          <a:xfrm>
            <a:off x="576263" y="2124075"/>
            <a:ext cx="4321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/>
              <a:t>Árbore xenealóxica</a:t>
            </a:r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Actividades de xenética</a:t>
            </a:r>
            <a:endParaRPr lang="es-ES"/>
          </a:p>
        </p:txBody>
      </p:sp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 cstate="print"/>
          <a:srcRect t="7097" b="7735"/>
          <a:stretch>
            <a:fillRect/>
          </a:stretch>
        </p:blipFill>
        <p:spPr bwMode="auto">
          <a:xfrm rot="-371339">
            <a:off x="1304925" y="3048000"/>
            <a:ext cx="35099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 cstate="print"/>
          <a:srcRect r="14168"/>
          <a:stretch>
            <a:fillRect/>
          </a:stretch>
        </p:blipFill>
        <p:spPr bwMode="auto">
          <a:xfrm>
            <a:off x="4762500" y="1825625"/>
            <a:ext cx="2581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 cstate="print"/>
          <a:srcRect t="6841"/>
          <a:stretch>
            <a:fillRect/>
          </a:stretch>
        </p:blipFill>
        <p:spPr bwMode="auto">
          <a:xfrm>
            <a:off x="5616575" y="4140200"/>
            <a:ext cx="2808288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Linguaxe 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197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1800" y="1763713"/>
          <a:ext cx="9217024" cy="4906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525"/>
                <a:gridCol w="3021974"/>
                <a:gridCol w="3097525"/>
              </a:tblGrid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Evitar</a:t>
                      </a:r>
                      <a:r>
                        <a:rPr lang="gl-ES" sz="18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a expresión</a:t>
                      </a:r>
                      <a:endParaRPr lang="gl-E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Mellor esta </a:t>
                      </a:r>
                      <a:endParaRPr lang="gl-E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¿Por qué?</a:t>
                      </a:r>
                      <a:endParaRPr lang="gl-E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/pai /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irmá-n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verdadeiro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/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ai /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irmá-n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de nacemento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nais /pais /irmáns adoptivos son tan verdadeiros coma os biolóxicos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9630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/ pai /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irmá-n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natural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/ pai /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gl-ES" sz="12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irmá-n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de nacemento</a:t>
                      </a:r>
                    </a:p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/ pai / </a:t>
                      </a:r>
                      <a:r>
                        <a:rPr lang="gl-ES" sz="12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irmá-n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gl-ES" sz="12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biolóxica-o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 ausencia de lazos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de sangue non implica que sexan menos nais /pais / irmáns que os biolóxicos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natural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de nacemento /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biolóxica-o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¿Hai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fillas-os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artificiais?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propio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de nacemento /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biolóxica-o</a:t>
                      </a:r>
                      <a:endParaRPr lang="gl-ES" sz="12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Todos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os fillos e fillas son propios, adoptados ou non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Filla-o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ilexítimo / non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desexado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Ningunha expresión desexable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As circunstancias do seu nacemento non deben estigmatizar aos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nenos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solteira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Nai solteira implica xuízo moral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449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Abandoar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/ Deixar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/ Renunciar a quedarse co bebé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Dar en adopción</a:t>
                      </a:r>
                    </a:p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Criar ao bebé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Polo xeral,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as nais biolóxicas toman a decisión de xeito responsable e meditado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Adopción no estranxeiro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Adopción Internacional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Estranxeiro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pode ter connotacións negativas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2803"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Nena-o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difícil de colocar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Nena-o</a:t>
                      </a:r>
                      <a:r>
                        <a:rPr lang="gl-ES" sz="1200" baseline="0" noProof="0" dirty="0" smtClean="0">
                          <a:latin typeface="Arial" pitchFamily="34" charset="0"/>
                          <a:cs typeface="Arial" pitchFamily="34" charset="0"/>
                        </a:rPr>
                        <a:t> con necesidades especiais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Menos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perxudicial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para a </a:t>
                      </a:r>
                      <a:r>
                        <a:rPr lang="gl-ES" sz="1200" noProof="0" dirty="0" err="1" smtClean="0">
                          <a:latin typeface="Arial" pitchFamily="34" charset="0"/>
                          <a:cs typeface="Arial" pitchFamily="34" charset="0"/>
                        </a:rPr>
                        <a:t>autoestima</a:t>
                      </a:r>
                      <a:r>
                        <a:rPr lang="gl-ES" sz="1200" noProof="0" dirty="0" smtClean="0">
                          <a:latin typeface="Arial" pitchFamily="34" charset="0"/>
                          <a:cs typeface="Arial" pitchFamily="34" charset="0"/>
                        </a:rPr>
                        <a:t> do menor</a:t>
                      </a:r>
                      <a:endParaRPr lang="gl-ES" sz="12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Racismo 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221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7 CuadroTexto"/>
          <p:cNvSpPr txBox="1">
            <a:spLocks noChangeArrowheads="1"/>
          </p:cNvSpPr>
          <p:nvPr/>
        </p:nvSpPr>
        <p:spPr bwMode="auto">
          <a:xfrm>
            <a:off x="576263" y="5148263"/>
            <a:ext cx="3959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/>
              <a:t>Conductas racistas</a:t>
            </a:r>
          </a:p>
          <a:p>
            <a:pPr>
              <a:buFont typeface="Wingdings" pitchFamily="2" charset="2"/>
              <a:buChar char="Ø"/>
            </a:pPr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Papel do educador/a</a:t>
            </a:r>
            <a:endParaRPr lang="es-ES_tradnl" sz="2400"/>
          </a:p>
        </p:txBody>
      </p:sp>
      <p:sp>
        <p:nvSpPr>
          <p:cNvPr id="9223" name="AutoShape 8" descr="Resultado de imagen de anuncio contra el racismo hacia los neg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4" name="AutoShape 10" descr="Resultado de imagen de anuncio contra el racismo hacia los neg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225" name="Picture 12" descr="http://i.ytimg.com/vi/oOM3RC5cs-4/hq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63" y="1908175"/>
            <a:ext cx="4826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655638"/>
            <a:ext cx="9072562" cy="554037"/>
          </a:xfrm>
        </p:spPr>
        <p:txBody>
          <a:bodyPr>
            <a:spAutoFit/>
          </a:bodyPr>
          <a:lstStyle/>
          <a:p>
            <a:pPr eaLnBrk="1" hangingPunct="1">
              <a:buFont typeface="StarSymbol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3600" smtClean="0">
                <a:solidFill>
                  <a:schemeClr val="tx1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Mundo de cores</a:t>
            </a:r>
            <a:endParaRPr sz="3600" smtClean="0">
              <a:solidFill>
                <a:schemeClr val="tx1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" name="3 Conector recto"/>
          <p:cNvSpPr/>
          <p:nvPr/>
        </p:nvSpPr>
        <p:spPr>
          <a:xfrm>
            <a:off x="539750" y="1619250"/>
            <a:ext cx="899953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750" y="6840538"/>
            <a:ext cx="7380288" cy="179387"/>
          </a:xfrm>
          <a:prstGeom prst="rect">
            <a:avLst/>
          </a:prstGeom>
          <a:solidFill>
            <a:srgbClr val="FF6633"/>
          </a:solidFill>
          <a:ln w="0">
            <a:solidFill>
              <a:srgbClr val="FF6633"/>
            </a:solidFill>
            <a:prstDash val="solid"/>
          </a:ln>
        </p:spPr>
        <p:txBody>
          <a:bodyPr lIns="90004" tIns="44997" rIns="90004" bIns="44997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245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6696075"/>
            <a:ext cx="14398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7 CuadroTexto"/>
          <p:cNvSpPr txBox="1">
            <a:spLocks noChangeArrowheads="1"/>
          </p:cNvSpPr>
          <p:nvPr/>
        </p:nvSpPr>
        <p:spPr bwMode="auto">
          <a:xfrm>
            <a:off x="576263" y="4356100"/>
            <a:ext cx="3527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/>
              <a:t>País de orixe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Estereotipos </a:t>
            </a:r>
          </a:p>
          <a:p>
            <a:endParaRPr lang="es-ES_tradnl" sz="2800"/>
          </a:p>
          <a:p>
            <a:pPr>
              <a:buFont typeface="Wingdings" pitchFamily="2" charset="2"/>
              <a:buChar char="Ø"/>
            </a:pPr>
            <a:r>
              <a:rPr lang="es-ES_tradnl" sz="2800"/>
              <a:t>Novos referentes</a:t>
            </a:r>
            <a:endParaRPr lang="es-ES" sz="2800"/>
          </a:p>
        </p:txBody>
      </p:sp>
      <p:pic>
        <p:nvPicPr>
          <p:cNvPr id="10247" name="7 Imagen" descr="2015-04-14 11.02.46.jpg"/>
          <p:cNvPicPr>
            <a:picLocks noChangeAspect="1"/>
          </p:cNvPicPr>
          <p:nvPr/>
        </p:nvPicPr>
        <p:blipFill>
          <a:blip r:embed="rId4" cstate="print"/>
          <a:srcRect t="4826" b="11588"/>
          <a:stretch>
            <a:fillRect/>
          </a:stretch>
        </p:blipFill>
        <p:spPr bwMode="auto">
          <a:xfrm rot="-588375">
            <a:off x="2817813" y="2095500"/>
            <a:ext cx="3217862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8" name="9 Imagen" descr="mural paz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9090">
            <a:off x="6196013" y="2033588"/>
            <a:ext cx="26066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11 Imagen" descr="morgyn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 l="30769" r="15384"/>
          <a:stretch>
            <a:fillRect/>
          </a:stretch>
        </p:blipFill>
        <p:spPr bwMode="auto">
          <a:xfrm>
            <a:off x="4346575" y="3995738"/>
            <a:ext cx="2060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8 Imagen" descr="colores piel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93330">
            <a:off x="6434138" y="4973638"/>
            <a:ext cx="9969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560</Words>
  <Application>Microsoft Office PowerPoint</Application>
  <PresentationFormat>Personalizado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Microsoft YaHei</vt:lpstr>
      <vt:lpstr>Mangal</vt:lpstr>
      <vt:lpstr>StarSymbol</vt:lpstr>
      <vt:lpstr>Calibri</vt:lpstr>
      <vt:lpstr>Times New Roman</vt:lpstr>
      <vt:lpstr>Lucida Sans Unicode</vt:lpstr>
      <vt:lpstr>Tahoma</vt:lpstr>
      <vt:lpstr>Wingdings</vt:lpstr>
      <vt:lpstr>Predeterminado</vt:lpstr>
      <vt:lpstr>Integración educativa e social do alumnado adoptado</vt:lpstr>
      <vt:lpstr>Reflexións prácticas cara unha escola inclusiva</vt:lpstr>
      <vt:lpstr>Diversidade familiar</vt:lpstr>
      <vt:lpstr>Día da familia</vt:lpstr>
      <vt:lpstr>Aspectos biográficos</vt:lpstr>
      <vt:lpstr>Xenética</vt:lpstr>
      <vt:lpstr>Linguaxe </vt:lpstr>
      <vt:lpstr>Racismo </vt:lpstr>
      <vt:lpstr> Mundo de cores</vt:lpstr>
      <vt:lpstr> Metodoloxía</vt:lpstr>
      <vt:lpstr> Dinámicas e estructuras cooperativas</vt:lpstr>
      <vt:lpstr> Decálogo Escola e Adopción</vt:lpstr>
      <vt:lpstr> “VETE Y VIVE”</vt:lpstr>
      <vt:lpstr> Aportacións 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Adopción e Escola</dc:title>
  <dc:creator>AGUEDA</dc:creator>
  <cp:lastModifiedBy>Usuario</cp:lastModifiedBy>
  <cp:revision>161</cp:revision>
  <dcterms:created xsi:type="dcterms:W3CDTF">2012-11-01T20:17:46Z</dcterms:created>
  <dcterms:modified xsi:type="dcterms:W3CDTF">2015-05-27T11:53:34Z</dcterms:modified>
</cp:coreProperties>
</file>