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24" r:id="rId2"/>
    <p:sldId id="258" r:id="rId3"/>
    <p:sldId id="394" r:id="rId4"/>
    <p:sldId id="392" r:id="rId5"/>
    <p:sldId id="352" r:id="rId6"/>
    <p:sldId id="353" r:id="rId7"/>
    <p:sldId id="408" r:id="rId8"/>
    <p:sldId id="355" r:id="rId9"/>
    <p:sldId id="356" r:id="rId10"/>
    <p:sldId id="357" r:id="rId11"/>
    <p:sldId id="360" r:id="rId12"/>
    <p:sldId id="358" r:id="rId13"/>
    <p:sldId id="361" r:id="rId14"/>
    <p:sldId id="362" r:id="rId15"/>
    <p:sldId id="359" r:id="rId16"/>
    <p:sldId id="364" r:id="rId17"/>
    <p:sldId id="409" r:id="rId18"/>
    <p:sldId id="410" r:id="rId19"/>
    <p:sldId id="365" r:id="rId20"/>
    <p:sldId id="366" r:id="rId21"/>
    <p:sldId id="411" r:id="rId22"/>
    <p:sldId id="416" r:id="rId23"/>
    <p:sldId id="367" r:id="rId24"/>
    <p:sldId id="368" r:id="rId25"/>
    <p:sldId id="369" r:id="rId26"/>
    <p:sldId id="370" r:id="rId27"/>
    <p:sldId id="280" r:id="rId28"/>
    <p:sldId id="412" r:id="rId29"/>
    <p:sldId id="281" r:id="rId30"/>
    <p:sldId id="413" r:id="rId31"/>
    <p:sldId id="282" r:id="rId32"/>
    <p:sldId id="283" r:id="rId33"/>
    <p:sldId id="414" r:id="rId34"/>
    <p:sldId id="415" r:id="rId35"/>
    <p:sldId id="284" r:id="rId36"/>
    <p:sldId id="336" r:id="rId37"/>
    <p:sldId id="340" r:id="rId38"/>
    <p:sldId id="341" r:id="rId39"/>
    <p:sldId id="343" r:id="rId40"/>
    <p:sldId id="309" r:id="rId41"/>
    <p:sldId id="401" r:id="rId42"/>
    <p:sldId id="422" r:id="rId43"/>
    <p:sldId id="423" r:id="rId44"/>
    <p:sldId id="407" r:id="rId45"/>
    <p:sldId id="406" r:id="rId46"/>
    <p:sldId id="417" r:id="rId47"/>
    <p:sldId id="418" r:id="rId48"/>
    <p:sldId id="318" r:id="rId49"/>
    <p:sldId id="319" r:id="rId50"/>
    <p:sldId id="307" r:id="rId51"/>
    <p:sldId id="398" r:id="rId52"/>
    <p:sldId id="405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7FB"/>
    <a:srgbClr val="A0FEBF"/>
    <a:srgbClr val="B8E5EE"/>
    <a:srgbClr val="FDA9F7"/>
    <a:srgbClr val="FDADD5"/>
    <a:srgbClr val="FB47A1"/>
    <a:srgbClr val="2A5C2F"/>
    <a:srgbClr val="892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9" autoAdjust="0"/>
    <p:restoredTop sz="86355" autoAdjust="0"/>
  </p:normalViewPr>
  <p:slideViewPr>
    <p:cSldViewPr>
      <p:cViewPr varScale="1">
        <p:scale>
          <a:sx n="63" d="100"/>
          <a:sy n="63" d="100"/>
        </p:scale>
        <p:origin x="-10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F944B-4717-47FB-ADF4-5FFC3CA87CF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75F87-AE12-47E8-AC3D-F51AC81C6E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84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43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13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20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00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60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71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94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585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33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90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95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97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91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65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66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21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4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57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4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3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E76AE-E7EA-4E0B-8B51-C7FD0826710B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1291-A308-4911-BBF7-2B788C7738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543022" y="2047021"/>
            <a:ext cx="2304256" cy="2232248"/>
          </a:xfrm>
          <a:prstGeom prst="pentagon">
            <a:avLst/>
          </a:prstGeom>
          <a:solidFill>
            <a:srgbClr val="10FC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Competencias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emocionales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gular Pentagon 4"/>
          <p:cNvSpPr/>
          <p:nvPr/>
        </p:nvSpPr>
        <p:spPr>
          <a:xfrm rot="19458092">
            <a:off x="1616925" y="2699628"/>
            <a:ext cx="2304256" cy="2232248"/>
          </a:xfrm>
          <a:prstGeom prst="pent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Competencia</a:t>
            </a:r>
            <a:r>
              <a:rPr lang="en-US" dirty="0" smtClean="0">
                <a:solidFill>
                  <a:schemeClr val="tx1"/>
                </a:solidFill>
              </a:rPr>
              <a:t> social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gular Pentagon 5"/>
          <p:cNvSpPr/>
          <p:nvPr/>
        </p:nvSpPr>
        <p:spPr>
          <a:xfrm rot="19341553">
            <a:off x="3543022" y="4044316"/>
            <a:ext cx="2304256" cy="2232248"/>
          </a:xfrm>
          <a:prstGeom prst="pent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Autonomía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emocional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gular Pentagon 6"/>
          <p:cNvSpPr/>
          <p:nvPr/>
        </p:nvSpPr>
        <p:spPr>
          <a:xfrm rot="2108270">
            <a:off x="5465731" y="2630924"/>
            <a:ext cx="2304256" cy="2232248"/>
          </a:xfrm>
          <a:prstGeom prst="pent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Regulación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emocional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 rot="19415323">
            <a:off x="2291462" y="464913"/>
            <a:ext cx="2304256" cy="2232248"/>
          </a:xfrm>
          <a:prstGeom prst="pent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Habilidades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vida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bienestar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gular Pentagon 8"/>
          <p:cNvSpPr/>
          <p:nvPr/>
        </p:nvSpPr>
        <p:spPr>
          <a:xfrm rot="2177759">
            <a:off x="4772139" y="439730"/>
            <a:ext cx="2304256" cy="2232248"/>
          </a:xfrm>
          <a:prstGeom prst="pentag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Conciencia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emocional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14" descr="gro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545" y="0"/>
            <a:ext cx="1630455" cy="131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8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4340" name="Picture 4" descr="http://alejandroibarra.es/wp-content/uploads/2014/10/3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288"/>
            <a:ext cx="688975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niversetoday.com/am/uploads/milkyway_galaxy_uw-madis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1552" r="12505" b="2293"/>
          <a:stretch>
            <a:fillRect/>
          </a:stretch>
        </p:blipFill>
        <p:spPr bwMode="auto">
          <a:xfrm>
            <a:off x="0" y="-100013"/>
            <a:ext cx="9266238" cy="708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20"/>
          <p:cNvSpPr>
            <a:spLocks noChangeArrowheads="1"/>
          </p:cNvSpPr>
          <p:nvPr/>
        </p:nvSpPr>
        <p:spPr bwMode="auto">
          <a:xfrm>
            <a:off x="3787775" y="2447925"/>
            <a:ext cx="2016125" cy="18716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4000" b="1"/>
              <a:t>IRA</a:t>
            </a:r>
          </a:p>
        </p:txBody>
      </p:sp>
      <p:sp>
        <p:nvSpPr>
          <p:cNvPr id="16388" name="Oval 20"/>
          <p:cNvSpPr>
            <a:spLocks noChangeArrowheads="1"/>
          </p:cNvSpPr>
          <p:nvPr/>
        </p:nvSpPr>
        <p:spPr bwMode="auto">
          <a:xfrm>
            <a:off x="2014538" y="1712913"/>
            <a:ext cx="863600" cy="863600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rencor</a:t>
            </a:r>
            <a:endParaRPr lang="ca-ES" altLang="es-ES" sz="1800" b="1"/>
          </a:p>
        </p:txBody>
      </p:sp>
      <p:sp>
        <p:nvSpPr>
          <p:cNvPr id="16389" name="Oval 20"/>
          <p:cNvSpPr>
            <a:spLocks noChangeArrowheads="1"/>
          </p:cNvSpPr>
          <p:nvPr/>
        </p:nvSpPr>
        <p:spPr bwMode="auto">
          <a:xfrm>
            <a:off x="2771775" y="857250"/>
            <a:ext cx="1217613" cy="107632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impotencia</a:t>
            </a:r>
            <a:endParaRPr lang="ca-ES" altLang="es-ES" sz="1800" b="1"/>
          </a:p>
        </p:txBody>
      </p:sp>
      <p:sp>
        <p:nvSpPr>
          <p:cNvPr id="16390" name="Oval 20"/>
          <p:cNvSpPr>
            <a:spLocks noChangeArrowheads="1"/>
          </p:cNvSpPr>
          <p:nvPr/>
        </p:nvSpPr>
        <p:spPr bwMode="auto">
          <a:xfrm>
            <a:off x="3168650" y="5268913"/>
            <a:ext cx="1549400" cy="1482725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odio</a:t>
            </a:r>
            <a:endParaRPr lang="ca-ES" altLang="es-ES" sz="1800" b="1"/>
          </a:p>
        </p:txBody>
      </p:sp>
      <p:sp>
        <p:nvSpPr>
          <p:cNvPr id="16391" name="Oval 20"/>
          <p:cNvSpPr>
            <a:spLocks noChangeArrowheads="1"/>
          </p:cNvSpPr>
          <p:nvPr/>
        </p:nvSpPr>
        <p:spPr bwMode="auto">
          <a:xfrm>
            <a:off x="6127750" y="2636838"/>
            <a:ext cx="1370013" cy="122237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indignación</a:t>
            </a:r>
            <a:endParaRPr lang="ca-ES" altLang="es-ES" sz="1800" b="1"/>
          </a:p>
        </p:txBody>
      </p:sp>
      <p:sp>
        <p:nvSpPr>
          <p:cNvPr id="16392" name="Oval 20"/>
          <p:cNvSpPr>
            <a:spLocks noChangeArrowheads="1"/>
          </p:cNvSpPr>
          <p:nvPr/>
        </p:nvSpPr>
        <p:spPr bwMode="auto">
          <a:xfrm>
            <a:off x="5659438" y="881063"/>
            <a:ext cx="1069975" cy="100012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furia</a:t>
            </a:r>
            <a:endParaRPr lang="ca-ES" altLang="es-ES" sz="1800" b="1"/>
          </a:p>
        </p:txBody>
      </p:sp>
      <p:sp>
        <p:nvSpPr>
          <p:cNvPr id="16393" name="Oval 20"/>
          <p:cNvSpPr>
            <a:spLocks noChangeArrowheads="1"/>
          </p:cNvSpPr>
          <p:nvPr/>
        </p:nvSpPr>
        <p:spPr bwMode="auto">
          <a:xfrm>
            <a:off x="4237038" y="950913"/>
            <a:ext cx="1412875" cy="13843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rabia</a:t>
            </a:r>
            <a:endParaRPr lang="ca-ES" altLang="es-ES" sz="1800" b="1"/>
          </a:p>
        </p:txBody>
      </p:sp>
      <p:sp>
        <p:nvSpPr>
          <p:cNvPr id="16394" name="Oval 20"/>
          <p:cNvSpPr>
            <a:spLocks noChangeArrowheads="1"/>
          </p:cNvSpPr>
          <p:nvPr/>
        </p:nvSpPr>
        <p:spPr bwMode="auto">
          <a:xfrm>
            <a:off x="1519238" y="2671763"/>
            <a:ext cx="1450975" cy="1368425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resentimiento</a:t>
            </a:r>
            <a:endParaRPr lang="ca-ES" altLang="es-ES" sz="1800" b="1"/>
          </a:p>
        </p:txBody>
      </p:sp>
      <p:sp>
        <p:nvSpPr>
          <p:cNvPr id="16395" name="Oval 20"/>
          <p:cNvSpPr>
            <a:spLocks noChangeArrowheads="1"/>
          </p:cNvSpPr>
          <p:nvPr/>
        </p:nvSpPr>
        <p:spPr bwMode="auto">
          <a:xfrm>
            <a:off x="4811713" y="4943475"/>
            <a:ext cx="1489075" cy="1455738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aversión</a:t>
            </a:r>
            <a:endParaRPr lang="ca-ES" altLang="es-ES" sz="1800" b="1"/>
          </a:p>
        </p:txBody>
      </p:sp>
      <p:sp>
        <p:nvSpPr>
          <p:cNvPr id="30747" name="Oval 20"/>
          <p:cNvSpPr>
            <a:spLocks noChangeArrowheads="1"/>
          </p:cNvSpPr>
          <p:nvPr/>
        </p:nvSpPr>
        <p:spPr bwMode="auto">
          <a:xfrm>
            <a:off x="5029200" y="114300"/>
            <a:ext cx="863600" cy="86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/>
              <a:t>cólera</a:t>
            </a:r>
            <a:endParaRPr lang="ca-ES" b="1"/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7415213" y="4689475"/>
            <a:ext cx="1430337" cy="13684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/>
              <a:t>exasperación</a:t>
            </a:r>
            <a:endParaRPr lang="ca-ES" b="1" dirty="0"/>
          </a:p>
        </p:txBody>
      </p:sp>
      <p:sp>
        <p:nvSpPr>
          <p:cNvPr id="30750" name="Oval 20"/>
          <p:cNvSpPr>
            <a:spLocks noChangeArrowheads="1"/>
          </p:cNvSpPr>
          <p:nvPr/>
        </p:nvSpPr>
        <p:spPr bwMode="auto">
          <a:xfrm>
            <a:off x="8050213" y="1468438"/>
            <a:ext cx="965200" cy="965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/>
              <a:t>tensión</a:t>
            </a:r>
            <a:endParaRPr lang="ca-ES" b="1"/>
          </a:p>
        </p:txBody>
      </p:sp>
      <p:sp>
        <p:nvSpPr>
          <p:cNvPr id="30751" name="Oval 20"/>
          <p:cNvSpPr>
            <a:spLocks noChangeArrowheads="1"/>
          </p:cNvSpPr>
          <p:nvPr/>
        </p:nvSpPr>
        <p:spPr bwMode="auto">
          <a:xfrm>
            <a:off x="6516688" y="57150"/>
            <a:ext cx="1139825" cy="113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/>
              <a:t>excitación</a:t>
            </a:r>
            <a:endParaRPr lang="ca-ES" b="1" dirty="0"/>
          </a:p>
        </p:txBody>
      </p:sp>
      <p:sp>
        <p:nvSpPr>
          <p:cNvPr id="30752" name="Oval 20"/>
          <p:cNvSpPr>
            <a:spLocks noChangeArrowheads="1"/>
          </p:cNvSpPr>
          <p:nvPr/>
        </p:nvSpPr>
        <p:spPr bwMode="auto">
          <a:xfrm>
            <a:off x="3595688" y="42863"/>
            <a:ext cx="1095375" cy="1008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/>
              <a:t>agitación</a:t>
            </a:r>
            <a:endParaRPr lang="ca-ES" b="1" dirty="0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8250238" y="3819525"/>
            <a:ext cx="915987" cy="869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/>
              <a:t>acritud</a:t>
            </a:r>
            <a:endParaRPr lang="ca-ES" b="1" dirty="0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7594600" y="2511425"/>
            <a:ext cx="1571625" cy="1276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/>
              <a:t>animadversión</a:t>
            </a:r>
            <a:endParaRPr lang="ca-ES" b="1" dirty="0"/>
          </a:p>
        </p:txBody>
      </p:sp>
      <p:sp>
        <p:nvSpPr>
          <p:cNvPr id="49" name="Oval 20"/>
          <p:cNvSpPr>
            <a:spLocks noChangeArrowheads="1"/>
          </p:cNvSpPr>
          <p:nvPr/>
        </p:nvSpPr>
        <p:spPr bwMode="auto">
          <a:xfrm>
            <a:off x="6567488" y="3878263"/>
            <a:ext cx="1295400" cy="10017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 dirty="0"/>
              <a:t>animosidad</a:t>
            </a:r>
            <a:endParaRPr lang="ca-ES" b="1" dirty="0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6669088" y="1454150"/>
            <a:ext cx="1217612" cy="98742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irritabilidad</a:t>
            </a:r>
            <a:endParaRPr lang="ca-ES" altLang="es-ES" sz="1800" b="1"/>
          </a:p>
        </p:txBody>
      </p:sp>
      <p:sp>
        <p:nvSpPr>
          <p:cNvPr id="16405" name="Oval 20"/>
          <p:cNvSpPr>
            <a:spLocks noChangeArrowheads="1"/>
          </p:cNvSpPr>
          <p:nvPr/>
        </p:nvSpPr>
        <p:spPr bwMode="auto">
          <a:xfrm>
            <a:off x="3338513" y="4319588"/>
            <a:ext cx="898525" cy="803275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rechazo</a:t>
            </a:r>
            <a:endParaRPr lang="ca-ES" altLang="es-ES" sz="1800" b="1"/>
          </a:p>
        </p:txBody>
      </p:sp>
      <p:sp>
        <p:nvSpPr>
          <p:cNvPr id="16406" name="Oval 20"/>
          <p:cNvSpPr>
            <a:spLocks noChangeArrowheads="1"/>
          </p:cNvSpPr>
          <p:nvPr/>
        </p:nvSpPr>
        <p:spPr bwMode="auto">
          <a:xfrm>
            <a:off x="5534025" y="4040188"/>
            <a:ext cx="947738" cy="919162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antipatía</a:t>
            </a:r>
            <a:endParaRPr lang="ca-ES" altLang="es-ES" sz="1800" b="1"/>
          </a:p>
        </p:txBody>
      </p:sp>
      <p:sp>
        <p:nvSpPr>
          <p:cNvPr id="16407" name="Oval 20"/>
          <p:cNvSpPr>
            <a:spLocks noChangeArrowheads="1"/>
          </p:cNvSpPr>
          <p:nvPr/>
        </p:nvSpPr>
        <p:spPr bwMode="auto">
          <a:xfrm>
            <a:off x="230188" y="1643063"/>
            <a:ext cx="898525" cy="80327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recelo</a:t>
            </a:r>
            <a:endParaRPr lang="ca-ES" altLang="es-ES" sz="1800" b="1"/>
          </a:p>
        </p:txBody>
      </p:sp>
      <p:sp>
        <p:nvSpPr>
          <p:cNvPr id="16408" name="Oval 20"/>
          <p:cNvSpPr>
            <a:spLocks noChangeArrowheads="1"/>
          </p:cNvSpPr>
          <p:nvPr/>
        </p:nvSpPr>
        <p:spPr bwMode="auto">
          <a:xfrm>
            <a:off x="1946275" y="4124325"/>
            <a:ext cx="1217613" cy="1176338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desprecio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a-ES" altLang="es-ES" sz="1800" b="1"/>
          </a:p>
        </p:txBody>
      </p:sp>
      <p:sp>
        <p:nvSpPr>
          <p:cNvPr id="16409" name="Oval 20"/>
          <p:cNvSpPr>
            <a:spLocks noChangeArrowheads="1"/>
          </p:cNvSpPr>
          <p:nvPr/>
        </p:nvSpPr>
        <p:spPr bwMode="auto">
          <a:xfrm>
            <a:off x="130175" y="2563813"/>
            <a:ext cx="1216025" cy="11303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hostilidad</a:t>
            </a:r>
            <a:endParaRPr lang="ca-ES" altLang="es-ES" sz="1800" b="1"/>
          </a:p>
        </p:txBody>
      </p:sp>
      <p:sp>
        <p:nvSpPr>
          <p:cNvPr id="30762" name="Oval 20"/>
          <p:cNvSpPr>
            <a:spLocks noChangeArrowheads="1"/>
          </p:cNvSpPr>
          <p:nvPr/>
        </p:nvSpPr>
        <p:spPr bwMode="auto">
          <a:xfrm>
            <a:off x="7616825" y="622300"/>
            <a:ext cx="927100" cy="9064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b="1"/>
              <a:t>enojo</a:t>
            </a:r>
            <a:endParaRPr lang="ca-ES" b="1"/>
          </a:p>
        </p:txBody>
      </p:sp>
      <p:sp>
        <p:nvSpPr>
          <p:cNvPr id="16411" name="Oval 20"/>
          <p:cNvSpPr>
            <a:spLocks noChangeArrowheads="1"/>
          </p:cNvSpPr>
          <p:nvPr/>
        </p:nvSpPr>
        <p:spPr bwMode="auto">
          <a:xfrm>
            <a:off x="733425" y="622300"/>
            <a:ext cx="1158875" cy="10906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envidia</a:t>
            </a:r>
            <a:endParaRPr lang="ca-ES" altLang="es-ES" sz="1800" b="1"/>
          </a:p>
        </p:txBody>
      </p:sp>
      <p:sp>
        <p:nvSpPr>
          <p:cNvPr id="16412" name="Oval 20"/>
          <p:cNvSpPr>
            <a:spLocks noChangeArrowheads="1"/>
          </p:cNvSpPr>
          <p:nvPr/>
        </p:nvSpPr>
        <p:spPr bwMode="auto">
          <a:xfrm>
            <a:off x="2028825" y="19050"/>
            <a:ext cx="996950" cy="1014413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celos</a:t>
            </a:r>
            <a:endParaRPr lang="ca-ES" altLang="es-ES" sz="1800" b="1"/>
          </a:p>
        </p:txBody>
      </p:sp>
      <p:sp>
        <p:nvSpPr>
          <p:cNvPr id="16413" name="Oval 20"/>
          <p:cNvSpPr>
            <a:spLocks noChangeArrowheads="1"/>
          </p:cNvSpPr>
          <p:nvPr/>
        </p:nvSpPr>
        <p:spPr bwMode="auto">
          <a:xfrm>
            <a:off x="1071563" y="5122863"/>
            <a:ext cx="1255712" cy="112871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violencia</a:t>
            </a:r>
            <a:endParaRPr lang="ca-ES" altLang="es-ES" sz="1800" b="1"/>
          </a:p>
        </p:txBody>
      </p:sp>
      <p:sp>
        <p:nvSpPr>
          <p:cNvPr id="16414" name="Oval 20"/>
          <p:cNvSpPr>
            <a:spLocks noChangeArrowheads="1"/>
          </p:cNvSpPr>
          <p:nvPr/>
        </p:nvSpPr>
        <p:spPr bwMode="auto">
          <a:xfrm>
            <a:off x="334963" y="3816350"/>
            <a:ext cx="1165225" cy="1127125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frustración</a:t>
            </a:r>
            <a:endParaRPr lang="ca-ES" altLang="es-ES" sz="1800" b="1"/>
          </a:p>
        </p:txBody>
      </p:sp>
      <p:sp>
        <p:nvSpPr>
          <p:cNvPr id="16415" name="Oval 20"/>
          <p:cNvSpPr>
            <a:spLocks noChangeArrowheads="1"/>
          </p:cNvSpPr>
          <p:nvPr/>
        </p:nvSpPr>
        <p:spPr bwMode="auto">
          <a:xfrm>
            <a:off x="3163888" y="1933575"/>
            <a:ext cx="979487" cy="97155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Fastidio</a:t>
            </a:r>
            <a:endParaRPr lang="ca-ES" altLang="es-ES" sz="1800" b="1"/>
          </a:p>
        </p:txBody>
      </p:sp>
      <p:sp>
        <p:nvSpPr>
          <p:cNvPr id="16416" name="Oval 20"/>
          <p:cNvSpPr>
            <a:spLocks noChangeArrowheads="1"/>
          </p:cNvSpPr>
          <p:nvPr/>
        </p:nvSpPr>
        <p:spPr bwMode="auto">
          <a:xfrm>
            <a:off x="6315075" y="5595938"/>
            <a:ext cx="1100138" cy="928687"/>
          </a:xfrm>
          <a:prstGeom prst="ellipse">
            <a:avLst/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despecho</a:t>
            </a:r>
            <a:endParaRPr lang="ca-ES" altLang="es-ES" sz="1800" b="1"/>
          </a:p>
        </p:txBody>
      </p:sp>
      <p:sp>
        <p:nvSpPr>
          <p:cNvPr id="16417" name="Oval 20"/>
          <p:cNvSpPr>
            <a:spLocks noChangeArrowheads="1"/>
          </p:cNvSpPr>
          <p:nvPr/>
        </p:nvSpPr>
        <p:spPr bwMode="auto">
          <a:xfrm>
            <a:off x="5461000" y="1933575"/>
            <a:ext cx="1095375" cy="1000125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/>
              <a:t>malhumor</a:t>
            </a:r>
            <a:endParaRPr lang="ca-ES" altLang="es-ES" sz="1800" b="1"/>
          </a:p>
        </p:txBody>
      </p:sp>
    </p:spTree>
    <p:extLst>
      <p:ext uri="{BB962C8B-B14F-4D97-AF65-F5344CB8AC3E}">
        <p14:creationId xmlns:p14="http://schemas.microsoft.com/office/powerpoint/2010/main" val="2731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bfb6d023-3cd0-4830-a643-13d30d2cdd2d" descr="0854CB67-DE31-494A-AA2E-7C38F199FDA5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01086" cy="68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mtClean="0"/>
              <a:t>La 3ª de las emociones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7488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19460" name="Picture 2" descr="http://todasfrases.com/wp-content/uploads/2014/10/fotos-tristes-e1376539176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8070" r="12100" b="25453"/>
          <a:stretch>
            <a:fillRect/>
          </a:stretch>
        </p:blipFill>
        <p:spPr bwMode="auto">
          <a:xfrm>
            <a:off x="1403350" y="-26988"/>
            <a:ext cx="68849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universetoday.com/am/uploads/milkyway_galaxy_uw-madis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7069" r="12505" b="2293"/>
          <a:stretch>
            <a:fillRect/>
          </a:stretch>
        </p:blipFill>
        <p:spPr bwMode="auto">
          <a:xfrm>
            <a:off x="0" y="-531813"/>
            <a:ext cx="9144000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0"/>
          <p:cNvSpPr>
            <a:spLocks noChangeArrowheads="1"/>
          </p:cNvSpPr>
          <p:nvPr/>
        </p:nvSpPr>
        <p:spPr bwMode="auto">
          <a:xfrm>
            <a:off x="3552825" y="2362200"/>
            <a:ext cx="2016125" cy="1871663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Tristeza</a:t>
            </a:r>
            <a:endParaRPr lang="ca-ES" altLang="es-E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1258888" y="1684338"/>
            <a:ext cx="1154112" cy="106045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pesimismo</a:t>
            </a:r>
            <a:endParaRPr lang="ca-ES" altLang="es-ES"/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1662113" y="34925"/>
            <a:ext cx="1501775" cy="15113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frustración</a:t>
            </a:r>
            <a:endParaRPr lang="ca-ES" altLang="es-ES"/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2913063" y="4379913"/>
            <a:ext cx="1549400" cy="1482725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desgana</a:t>
            </a:r>
            <a:endParaRPr lang="ca-ES" altLang="es-ES"/>
          </a:p>
        </p:txBody>
      </p:sp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6376988" y="2998788"/>
            <a:ext cx="1363662" cy="1381125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altLang="es-ES"/>
          </a:p>
          <a:p>
            <a:pPr algn="ctr" eaLnBrk="1" hangingPunct="1"/>
            <a:r>
              <a:rPr lang="es-ES" altLang="es-ES"/>
              <a:t>preocupación.</a:t>
            </a:r>
          </a:p>
          <a:p>
            <a:pPr algn="ctr" eaLnBrk="1" hangingPunct="1"/>
            <a:endParaRPr lang="ca-ES" altLang="es-E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5651500" y="1341438"/>
            <a:ext cx="1296988" cy="140335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soledad</a:t>
            </a:r>
            <a:endParaRPr lang="ca-ES" altLang="es-ES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046538" y="333375"/>
            <a:ext cx="1392237" cy="1350963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desconsuelo</a:t>
            </a:r>
            <a:endParaRPr lang="ca-ES" altLang="es-ES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1763713" y="2852738"/>
            <a:ext cx="1450975" cy="1368425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depresión</a:t>
            </a:r>
            <a:endParaRPr lang="ca-ES" altLang="es-ES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5291138" y="4521200"/>
            <a:ext cx="1430337" cy="1366838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disgusto</a:t>
            </a:r>
            <a:endParaRPr lang="ca-ES" altLang="es-E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7734300" y="1965325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pena</a:t>
            </a:r>
            <a:endParaRPr lang="ca-ES" altLang="es-E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6577013" y="95250"/>
            <a:ext cx="1143000" cy="1050925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melancolía</a:t>
            </a:r>
            <a:endParaRPr lang="ca-ES" altLang="es-ES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3384550" y="-26988"/>
            <a:ext cx="866775" cy="719138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dolor</a:t>
            </a:r>
            <a:endParaRPr lang="ca-ES" altLang="es-ES"/>
          </a:p>
        </p:txBody>
      </p:sp>
      <p:sp>
        <p:nvSpPr>
          <p:cNvPr id="28" name="Oval 20"/>
          <p:cNvSpPr>
            <a:spLocks noChangeArrowheads="1"/>
          </p:cNvSpPr>
          <p:nvPr/>
        </p:nvSpPr>
        <p:spPr bwMode="auto">
          <a:xfrm>
            <a:off x="611188" y="477838"/>
            <a:ext cx="938212" cy="904875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aflicción</a:t>
            </a:r>
            <a:endParaRPr lang="ca-ES" altLang="es-ES"/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263525" y="2932113"/>
            <a:ext cx="995363" cy="97155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decepción</a:t>
            </a:r>
            <a:endParaRPr lang="ca-ES" altLang="es-ES"/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900113" y="4056063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pesar</a:t>
            </a:r>
            <a:endParaRPr lang="ca-ES" altLang="es-ES"/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7453313" y="4521200"/>
            <a:ext cx="1423987" cy="1227138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autocompasión</a:t>
            </a:r>
            <a:endParaRPr lang="ca-ES" altLang="es-ES"/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1522413" y="5054600"/>
            <a:ext cx="1360487" cy="1285875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desaliento</a:t>
            </a:r>
            <a:endParaRPr lang="ca-ES" altLang="es-ES"/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6469063" y="5572125"/>
            <a:ext cx="1250950" cy="1096963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morriña</a:t>
            </a:r>
            <a:endParaRPr lang="ca-ES" altLang="es-ES"/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52388" y="1816100"/>
            <a:ext cx="1117600" cy="928688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abatimiento</a:t>
            </a:r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436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e2c4bfff-b36d-4e47-9b3c-9810be64c68c" descr="83A4A69D-9608-42C3-BF7E-C2EBEFD2449D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31296"/>
            <a:ext cx="7789118" cy="71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4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9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Constelaciones</a:t>
            </a:r>
          </a:p>
        </p:txBody>
      </p:sp>
      <p:pic>
        <p:nvPicPr>
          <p:cNvPr id="22531" name="Picture 4" descr="http://t1.gstatic.com/images?q=tbn:ANd9GcSB1yrO1IOWErC1-PAe8AM1sgZe_c9plBL5S5Bl9dLSVyhaJIvwd9q_xrz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4133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http://www.reginacarmeli.org/reginacarmeli.org/imagenes/astronomia/1/curso_1_clip_image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3648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7550" y="1268760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Universo de emociones</a:t>
            </a:r>
            <a:endParaRPr lang="ca-ES" altLang="es-E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868863"/>
            <a:ext cx="6400800" cy="1198562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Rafael Bisquerra</a:t>
            </a:r>
          </a:p>
          <a:p>
            <a:pPr eaLnBrk="1" hangingPunct="1"/>
            <a:r>
              <a:rPr lang="es-ES" altLang="es-ES" dirty="0" smtClean="0"/>
              <a:t>2016</a:t>
            </a:r>
            <a:endParaRPr lang="ca-ES" alt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3247449" y="3084640"/>
            <a:ext cx="271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altLang="es-ES" kern="0" dirty="0"/>
              <a:t>universodeemociones.com</a:t>
            </a:r>
          </a:p>
        </p:txBody>
      </p:sp>
    </p:spTree>
    <p:extLst>
      <p:ext uri="{BB962C8B-B14F-4D97-AF65-F5344CB8AC3E}">
        <p14:creationId xmlns:p14="http://schemas.microsoft.com/office/powerpoint/2010/main" val="4094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9"/>
          <p:cNvSpPr>
            <a:spLocks noChangeArrowheads="1"/>
          </p:cNvSpPr>
          <p:nvPr/>
        </p:nvSpPr>
        <p:spPr bwMode="auto">
          <a:xfrm>
            <a:off x="6661150" y="2133600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Tristeza</a:t>
            </a:r>
            <a:endParaRPr lang="ca-ES" altLang="es-ES" sz="1800"/>
          </a:p>
        </p:txBody>
      </p:sp>
      <p:sp>
        <p:nvSpPr>
          <p:cNvPr id="19459" name="Oval 20"/>
          <p:cNvSpPr>
            <a:spLocks noChangeArrowheads="1"/>
          </p:cNvSpPr>
          <p:nvPr/>
        </p:nvSpPr>
        <p:spPr bwMode="auto">
          <a:xfrm>
            <a:off x="4567238" y="4652963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Miedo</a:t>
            </a:r>
            <a:endParaRPr lang="ca-ES" altLang="es-ES" sz="1800"/>
          </a:p>
        </p:txBody>
      </p:sp>
      <p:sp>
        <p:nvSpPr>
          <p:cNvPr id="19460" name="Oval 21"/>
          <p:cNvSpPr>
            <a:spLocks noChangeArrowheads="1"/>
          </p:cNvSpPr>
          <p:nvPr/>
        </p:nvSpPr>
        <p:spPr bwMode="auto">
          <a:xfrm>
            <a:off x="2138363" y="2133600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Ira</a:t>
            </a:r>
            <a:endParaRPr lang="ca-ES" altLang="es-ES" sz="1800"/>
          </a:p>
        </p:txBody>
      </p:sp>
      <p:cxnSp>
        <p:nvCxnSpPr>
          <p:cNvPr id="5" name="4 Conector recto de flecha"/>
          <p:cNvCxnSpPr>
            <a:stCxn id="19459" idx="1"/>
            <a:endCxn id="19460" idx="5"/>
          </p:cNvCxnSpPr>
          <p:nvPr/>
        </p:nvCxnSpPr>
        <p:spPr>
          <a:xfrm flipH="1" flipV="1">
            <a:off x="2874963" y="2870200"/>
            <a:ext cx="1819275" cy="1909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stCxn id="19460" idx="6"/>
          </p:cNvCxnSpPr>
          <p:nvPr/>
        </p:nvCxnSpPr>
        <p:spPr>
          <a:xfrm>
            <a:off x="3001963" y="2565400"/>
            <a:ext cx="3659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19458" idx="3"/>
            <a:endCxn id="19459" idx="7"/>
          </p:cNvCxnSpPr>
          <p:nvPr/>
        </p:nvCxnSpPr>
        <p:spPr>
          <a:xfrm flipH="1">
            <a:off x="5303838" y="2870200"/>
            <a:ext cx="1482725" cy="1909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-rafael-bisquerra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-rafael-bisquerra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mtClean="0"/>
              <a:t>La 4ª de las emociones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3104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5604" name="Picture 2" descr="http://1.bp.blogspot.com/-W92IMqrKx4U/TjtBLdEBV6I/AAAAAAAAL68/Ky9v5GXhR-E/s1600/alegria-g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588"/>
            <a:ext cx="9324975" cy="699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0"/>
          <p:cNvSpPr>
            <a:spLocks noChangeArrowheads="1"/>
          </p:cNvSpPr>
          <p:nvPr/>
        </p:nvSpPr>
        <p:spPr bwMode="auto">
          <a:xfrm>
            <a:off x="423863" y="466725"/>
            <a:ext cx="863600" cy="863600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deleite</a:t>
            </a:r>
            <a:endParaRPr lang="ca-ES" altLang="es-ES"/>
          </a:p>
        </p:txBody>
      </p:sp>
      <p:sp>
        <p:nvSpPr>
          <p:cNvPr id="33795" name="Oval 20"/>
          <p:cNvSpPr>
            <a:spLocks noChangeArrowheads="1"/>
          </p:cNvSpPr>
          <p:nvPr/>
        </p:nvSpPr>
        <p:spPr bwMode="auto">
          <a:xfrm>
            <a:off x="2457450" y="390525"/>
            <a:ext cx="1001713" cy="939800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diversión</a:t>
            </a:r>
            <a:endParaRPr lang="ca-ES" altLang="es-ES"/>
          </a:p>
        </p:txBody>
      </p:sp>
      <p:sp>
        <p:nvSpPr>
          <p:cNvPr id="33796" name="Oval 20"/>
          <p:cNvSpPr>
            <a:spLocks noChangeArrowheads="1"/>
          </p:cNvSpPr>
          <p:nvPr/>
        </p:nvSpPr>
        <p:spPr bwMode="auto">
          <a:xfrm>
            <a:off x="2760663" y="5070475"/>
            <a:ext cx="1549400" cy="1482725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gratificación</a:t>
            </a:r>
            <a:endParaRPr lang="ca-ES" altLang="es-ES"/>
          </a:p>
        </p:txBody>
      </p:sp>
      <p:sp>
        <p:nvSpPr>
          <p:cNvPr id="33797" name="Oval 20"/>
          <p:cNvSpPr>
            <a:spLocks noChangeArrowheads="1"/>
          </p:cNvSpPr>
          <p:nvPr/>
        </p:nvSpPr>
        <p:spPr bwMode="auto">
          <a:xfrm>
            <a:off x="6757988" y="1014413"/>
            <a:ext cx="1296987" cy="1404937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euforia</a:t>
            </a:r>
            <a:endParaRPr lang="ca-ES" altLang="es-ES"/>
          </a:p>
        </p:txBody>
      </p:sp>
      <p:sp>
        <p:nvSpPr>
          <p:cNvPr id="33798" name="Oval 20"/>
          <p:cNvSpPr>
            <a:spLocks noChangeArrowheads="1"/>
          </p:cNvSpPr>
          <p:nvPr/>
        </p:nvSpPr>
        <p:spPr bwMode="auto">
          <a:xfrm>
            <a:off x="8234363" y="1831975"/>
            <a:ext cx="1030287" cy="1063625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/>
              <a:t>éxtasis</a:t>
            </a:r>
          </a:p>
        </p:txBody>
      </p:sp>
      <p:sp>
        <p:nvSpPr>
          <p:cNvPr id="33799" name="Oval 20"/>
          <p:cNvSpPr>
            <a:spLocks noChangeArrowheads="1"/>
          </p:cNvSpPr>
          <p:nvPr/>
        </p:nvSpPr>
        <p:spPr bwMode="auto">
          <a:xfrm>
            <a:off x="1763713" y="2852738"/>
            <a:ext cx="1450975" cy="1368425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 contento</a:t>
            </a:r>
            <a:endParaRPr lang="ca-ES" altLang="es-ES"/>
          </a:p>
        </p:txBody>
      </p:sp>
      <p:sp>
        <p:nvSpPr>
          <p:cNvPr id="33800" name="Oval 20"/>
          <p:cNvSpPr>
            <a:spLocks noChangeArrowheads="1"/>
          </p:cNvSpPr>
          <p:nvPr/>
        </p:nvSpPr>
        <p:spPr bwMode="auto">
          <a:xfrm>
            <a:off x="6842125" y="2852738"/>
            <a:ext cx="1431925" cy="1368425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excitación</a:t>
            </a:r>
            <a:endParaRPr lang="ca-ES" altLang="es-ES"/>
          </a:p>
        </p:txBody>
      </p:sp>
      <p:cxnSp>
        <p:nvCxnSpPr>
          <p:cNvPr id="13" name="12 Conector recto"/>
          <p:cNvCxnSpPr/>
          <p:nvPr/>
        </p:nvCxnSpPr>
        <p:spPr>
          <a:xfrm>
            <a:off x="3249613" y="1225550"/>
            <a:ext cx="835025" cy="13192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stCxn id="33814" idx="3"/>
            <a:endCxn id="37" idx="7"/>
          </p:cNvCxnSpPr>
          <p:nvPr/>
        </p:nvCxnSpPr>
        <p:spPr>
          <a:xfrm flipH="1">
            <a:off x="5461000" y="984250"/>
            <a:ext cx="184150" cy="2238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33797" idx="4"/>
          </p:cNvCxnSpPr>
          <p:nvPr/>
        </p:nvCxnSpPr>
        <p:spPr>
          <a:xfrm>
            <a:off x="7407275" y="2419350"/>
            <a:ext cx="222250" cy="5032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33831" idx="7"/>
          </p:cNvCxnSpPr>
          <p:nvPr/>
        </p:nvCxnSpPr>
        <p:spPr>
          <a:xfrm flipV="1">
            <a:off x="7185025" y="4200525"/>
            <a:ext cx="373063" cy="1092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>
            <a:stCxn id="33817" idx="7"/>
            <a:endCxn id="33797" idx="3"/>
          </p:cNvCxnSpPr>
          <p:nvPr/>
        </p:nvCxnSpPr>
        <p:spPr>
          <a:xfrm flipV="1">
            <a:off x="5551488" y="2212975"/>
            <a:ext cx="1397000" cy="431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33794" idx="6"/>
            <a:endCxn id="33795" idx="2"/>
          </p:cNvCxnSpPr>
          <p:nvPr/>
        </p:nvCxnSpPr>
        <p:spPr>
          <a:xfrm flipV="1">
            <a:off x="1287463" y="860425"/>
            <a:ext cx="1169987" cy="381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>
            <a:endCxn id="33794" idx="5"/>
          </p:cNvCxnSpPr>
          <p:nvPr/>
        </p:nvCxnSpPr>
        <p:spPr>
          <a:xfrm flipH="1" flipV="1">
            <a:off x="1160463" y="1203325"/>
            <a:ext cx="1079500" cy="4143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endCxn id="33799" idx="6"/>
          </p:cNvCxnSpPr>
          <p:nvPr/>
        </p:nvCxnSpPr>
        <p:spPr>
          <a:xfrm flipH="1">
            <a:off x="3214688" y="3297238"/>
            <a:ext cx="338137" cy="2397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33814" idx="6"/>
            <a:endCxn id="33797" idx="1"/>
          </p:cNvCxnSpPr>
          <p:nvPr/>
        </p:nvCxnSpPr>
        <p:spPr>
          <a:xfrm>
            <a:off x="6643688" y="609600"/>
            <a:ext cx="304800" cy="6111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33817" idx="6"/>
            <a:endCxn id="33800" idx="2"/>
          </p:cNvCxnSpPr>
          <p:nvPr/>
        </p:nvCxnSpPr>
        <p:spPr>
          <a:xfrm>
            <a:off x="5894388" y="3408363"/>
            <a:ext cx="947737" cy="128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stCxn id="33799" idx="4"/>
            <a:endCxn id="33796" idx="1"/>
          </p:cNvCxnSpPr>
          <p:nvPr/>
        </p:nvCxnSpPr>
        <p:spPr>
          <a:xfrm>
            <a:off x="2489200" y="4221163"/>
            <a:ext cx="498475" cy="1066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33819" idx="6"/>
            <a:endCxn id="33799" idx="1"/>
          </p:cNvCxnSpPr>
          <p:nvPr/>
        </p:nvCxnSpPr>
        <p:spPr>
          <a:xfrm>
            <a:off x="1570038" y="2800350"/>
            <a:ext cx="406400" cy="2524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33797" idx="6"/>
            <a:endCxn id="33798" idx="1"/>
          </p:cNvCxnSpPr>
          <p:nvPr/>
        </p:nvCxnSpPr>
        <p:spPr>
          <a:xfrm>
            <a:off x="8054975" y="1716088"/>
            <a:ext cx="330200" cy="2714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14" name="Oval 20"/>
          <p:cNvSpPr>
            <a:spLocks noChangeArrowheads="1"/>
          </p:cNvSpPr>
          <p:nvPr/>
        </p:nvSpPr>
        <p:spPr bwMode="auto">
          <a:xfrm>
            <a:off x="5475288" y="77788"/>
            <a:ext cx="1168400" cy="1062037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/>
              <a:t>placer </a:t>
            </a:r>
          </a:p>
        </p:txBody>
      </p:sp>
      <p:cxnSp>
        <p:nvCxnSpPr>
          <p:cNvPr id="36" name="35 Conector recto"/>
          <p:cNvCxnSpPr>
            <a:endCxn id="33798" idx="3"/>
          </p:cNvCxnSpPr>
          <p:nvPr/>
        </p:nvCxnSpPr>
        <p:spPr>
          <a:xfrm flipV="1">
            <a:off x="8164513" y="2740025"/>
            <a:ext cx="220662" cy="3984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33795" idx="6"/>
            <a:endCxn id="33814" idx="2"/>
          </p:cNvCxnSpPr>
          <p:nvPr/>
        </p:nvCxnSpPr>
        <p:spPr>
          <a:xfrm flipV="1">
            <a:off x="3459163" y="609600"/>
            <a:ext cx="2016125" cy="2508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17" name="Oval 20"/>
          <p:cNvSpPr>
            <a:spLocks noChangeArrowheads="1"/>
          </p:cNvSpPr>
          <p:nvPr/>
        </p:nvSpPr>
        <p:spPr bwMode="auto">
          <a:xfrm>
            <a:off x="3552825" y="2328863"/>
            <a:ext cx="2341563" cy="2159000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 i="1"/>
              <a:t>ALEGRÍA</a:t>
            </a:r>
            <a:endParaRPr lang="ca-ES" altLang="es-ES" b="1"/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4310063" y="1028700"/>
            <a:ext cx="1347787" cy="1222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dirty="0"/>
              <a:t>satisfacción</a:t>
            </a:r>
          </a:p>
        </p:txBody>
      </p:sp>
      <p:sp>
        <p:nvSpPr>
          <p:cNvPr id="33819" name="Oval 20"/>
          <p:cNvSpPr>
            <a:spLocks noChangeArrowheads="1"/>
          </p:cNvSpPr>
          <p:nvPr/>
        </p:nvSpPr>
        <p:spPr bwMode="auto">
          <a:xfrm>
            <a:off x="0" y="1955800"/>
            <a:ext cx="1570038" cy="1689100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estremecimiento</a:t>
            </a:r>
          </a:p>
        </p:txBody>
      </p:sp>
      <p:sp>
        <p:nvSpPr>
          <p:cNvPr id="33820" name="Oval 20"/>
          <p:cNvSpPr>
            <a:spLocks noChangeArrowheads="1"/>
          </p:cNvSpPr>
          <p:nvPr/>
        </p:nvSpPr>
        <p:spPr bwMode="auto">
          <a:xfrm>
            <a:off x="1917700" y="1497013"/>
            <a:ext cx="1206500" cy="1179512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/>
              <a:t>humor</a:t>
            </a:r>
          </a:p>
        </p:txBody>
      </p:sp>
      <p:sp>
        <p:nvSpPr>
          <p:cNvPr id="33821" name="Oval 20"/>
          <p:cNvSpPr>
            <a:spLocks noChangeArrowheads="1"/>
          </p:cNvSpPr>
          <p:nvPr/>
        </p:nvSpPr>
        <p:spPr bwMode="auto">
          <a:xfrm>
            <a:off x="3886200" y="41275"/>
            <a:ext cx="949325" cy="838200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regocijo</a:t>
            </a:r>
          </a:p>
        </p:txBody>
      </p:sp>
      <p:sp>
        <p:nvSpPr>
          <p:cNvPr id="33822" name="Oval 20"/>
          <p:cNvSpPr>
            <a:spLocks noChangeArrowheads="1"/>
          </p:cNvSpPr>
          <p:nvPr/>
        </p:nvSpPr>
        <p:spPr bwMode="auto">
          <a:xfrm>
            <a:off x="8083550" y="-49213"/>
            <a:ext cx="1030288" cy="1063626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/>
              <a:t>alivio</a:t>
            </a:r>
          </a:p>
        </p:txBody>
      </p:sp>
      <p:cxnSp>
        <p:nvCxnSpPr>
          <p:cNvPr id="51" name="50 Conector recto"/>
          <p:cNvCxnSpPr>
            <a:endCxn id="33817" idx="1"/>
          </p:cNvCxnSpPr>
          <p:nvPr/>
        </p:nvCxnSpPr>
        <p:spPr>
          <a:xfrm>
            <a:off x="3074988" y="2219325"/>
            <a:ext cx="820737" cy="4254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 flipH="1">
            <a:off x="2520950" y="2665413"/>
            <a:ext cx="0" cy="1762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62 Conector recto"/>
          <p:cNvCxnSpPr>
            <a:endCxn id="33820" idx="0"/>
          </p:cNvCxnSpPr>
          <p:nvPr/>
        </p:nvCxnSpPr>
        <p:spPr>
          <a:xfrm flipH="1">
            <a:off x="2520950" y="1265238"/>
            <a:ext cx="196850" cy="2317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33822" idx="2"/>
          </p:cNvCxnSpPr>
          <p:nvPr/>
        </p:nvCxnSpPr>
        <p:spPr>
          <a:xfrm flipH="1" flipV="1">
            <a:off x="6616700" y="357188"/>
            <a:ext cx="1466850" cy="12541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939800" y="1330325"/>
            <a:ext cx="1300163" cy="15970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33819" idx="0"/>
          </p:cNvCxnSpPr>
          <p:nvPr/>
        </p:nvCxnSpPr>
        <p:spPr>
          <a:xfrm>
            <a:off x="682625" y="1289050"/>
            <a:ext cx="101600" cy="666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93 Conector recto"/>
          <p:cNvCxnSpPr>
            <a:stCxn id="37" idx="4"/>
          </p:cNvCxnSpPr>
          <p:nvPr/>
        </p:nvCxnSpPr>
        <p:spPr>
          <a:xfrm flipH="1">
            <a:off x="4943475" y="2251075"/>
            <a:ext cx="41275" cy="1492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95 Conector recto"/>
          <p:cNvCxnSpPr>
            <a:stCxn id="33797" idx="2"/>
            <a:endCxn id="37" idx="6"/>
          </p:cNvCxnSpPr>
          <p:nvPr/>
        </p:nvCxnSpPr>
        <p:spPr>
          <a:xfrm flipH="1" flipV="1">
            <a:off x="5657850" y="1639888"/>
            <a:ext cx="1100138" cy="762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31" name="Oval 20"/>
          <p:cNvSpPr>
            <a:spLocks noChangeArrowheads="1"/>
          </p:cNvSpPr>
          <p:nvPr/>
        </p:nvSpPr>
        <p:spPr bwMode="auto">
          <a:xfrm>
            <a:off x="5894388" y="5076825"/>
            <a:ext cx="1512887" cy="1476375"/>
          </a:xfrm>
          <a:prstGeom prst="ellipse">
            <a:avLst/>
          </a:prstGeom>
          <a:solidFill>
            <a:srgbClr val="F7FC2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/>
              <a:t>entusiasmo</a:t>
            </a:r>
            <a:endParaRPr lang="ca-ES" altLang="es-ES"/>
          </a:p>
        </p:txBody>
      </p:sp>
      <p:cxnSp>
        <p:nvCxnSpPr>
          <p:cNvPr id="116" name="115 Conector recto"/>
          <p:cNvCxnSpPr>
            <a:stCxn id="33796" idx="7"/>
          </p:cNvCxnSpPr>
          <p:nvPr/>
        </p:nvCxnSpPr>
        <p:spPr>
          <a:xfrm flipV="1">
            <a:off x="4083050" y="3689350"/>
            <a:ext cx="2759075" cy="15986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119 Conector recto"/>
          <p:cNvCxnSpPr>
            <a:endCxn id="33831" idx="2"/>
          </p:cNvCxnSpPr>
          <p:nvPr/>
        </p:nvCxnSpPr>
        <p:spPr>
          <a:xfrm flipV="1">
            <a:off x="4279900" y="5815013"/>
            <a:ext cx="1614488" cy="396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121 Conector recto"/>
          <p:cNvCxnSpPr>
            <a:endCxn id="33796" idx="2"/>
          </p:cNvCxnSpPr>
          <p:nvPr/>
        </p:nvCxnSpPr>
        <p:spPr>
          <a:xfrm>
            <a:off x="928688" y="3584575"/>
            <a:ext cx="1831975" cy="22272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flipH="1">
            <a:off x="3705225" y="4237038"/>
            <a:ext cx="338138" cy="8397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134 Conector recto"/>
          <p:cNvCxnSpPr/>
          <p:nvPr/>
        </p:nvCxnSpPr>
        <p:spPr>
          <a:xfrm>
            <a:off x="4500563" y="863600"/>
            <a:ext cx="111125" cy="2317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136 Conector recto"/>
          <p:cNvCxnSpPr>
            <a:stCxn id="33798" idx="0"/>
            <a:endCxn id="33822" idx="4"/>
          </p:cNvCxnSpPr>
          <p:nvPr/>
        </p:nvCxnSpPr>
        <p:spPr>
          <a:xfrm flipH="1" flipV="1">
            <a:off x="8599488" y="1014413"/>
            <a:ext cx="150812" cy="81756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138 Conector recto"/>
          <p:cNvCxnSpPr>
            <a:stCxn id="33797" idx="7"/>
          </p:cNvCxnSpPr>
          <p:nvPr/>
        </p:nvCxnSpPr>
        <p:spPr>
          <a:xfrm flipV="1">
            <a:off x="7864475" y="879475"/>
            <a:ext cx="369888" cy="34131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ccd753f3-dc7a-4a1d-ad9d-1e9bf1bff498" descr="7E149D8D-ECE0-49B8-98CC-8E7173173B45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1" y="-760471"/>
            <a:ext cx="8869238" cy="80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pp.com.pe/pict.php?g=-1&amp;p=/picsnews/473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100013"/>
            <a:ext cx="9297988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-rafael-bisquerra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5aecbc33-2d92-4fc4-8474-a05a63a9ea64" descr="CB21A0EC-DDAA-4BFC-B2D9-A1BDC4CC81FB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96338"/>
            <a:ext cx="8095242" cy="73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¿Cuántas?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¿Cuántas emociones cree que sería capaz de escribir en 3 minutos?</a:t>
            </a:r>
          </a:p>
          <a:p>
            <a:r>
              <a:rPr lang="es-ES" dirty="0" smtClean="0"/>
              <a:t>¿Cuántas cree que escribiría en un tiempo ilimitado? ¿Cuántas cree que conoce?</a:t>
            </a:r>
          </a:p>
          <a:p>
            <a:r>
              <a:rPr lang="es-ES" dirty="0" smtClean="0"/>
              <a:t>¿Cuántas palabras cree que hay para describir emociones?</a:t>
            </a:r>
          </a:p>
          <a:p>
            <a:r>
              <a:rPr lang="es-ES" dirty="0" smtClean="0"/>
              <a:t>Nota: cuando se dice emociones también se refiere a sentimientos, estados emocionales i fenómenos afectivos en general.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58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-rafael-bisquerra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b0898174-5508-4b12-b2e9-df70b7b207d3" descr="51A2A25F-7415-493C-81FF-0D79869B5072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8943"/>
            <a:ext cx="8208912" cy="748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19"/>
          <p:cNvSpPr>
            <a:spLocks noChangeArrowheads="1"/>
          </p:cNvSpPr>
          <p:nvPr/>
        </p:nvSpPr>
        <p:spPr bwMode="auto">
          <a:xfrm>
            <a:off x="4572000" y="1196975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Felicidad</a:t>
            </a:r>
            <a:endParaRPr lang="ca-ES" altLang="es-ES" sz="1800"/>
          </a:p>
        </p:txBody>
      </p:sp>
      <p:sp>
        <p:nvSpPr>
          <p:cNvPr id="20483" name="Oval 20"/>
          <p:cNvSpPr>
            <a:spLocks noChangeArrowheads="1"/>
          </p:cNvSpPr>
          <p:nvPr/>
        </p:nvSpPr>
        <p:spPr bwMode="auto">
          <a:xfrm>
            <a:off x="7164388" y="4851400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Alegría</a:t>
            </a:r>
            <a:endParaRPr lang="ca-ES" altLang="es-ES" sz="1800"/>
          </a:p>
        </p:txBody>
      </p:sp>
      <p:sp>
        <p:nvSpPr>
          <p:cNvPr id="20484" name="Oval 21"/>
          <p:cNvSpPr>
            <a:spLocks noChangeArrowheads="1"/>
          </p:cNvSpPr>
          <p:nvPr/>
        </p:nvSpPr>
        <p:spPr bwMode="auto">
          <a:xfrm>
            <a:off x="1673225" y="4724400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Amor</a:t>
            </a:r>
            <a:endParaRPr lang="ca-ES" altLang="es-ES" sz="1800"/>
          </a:p>
        </p:txBody>
      </p:sp>
      <p:cxnSp>
        <p:nvCxnSpPr>
          <p:cNvPr id="6" name="5 Conector recto de flecha"/>
          <p:cNvCxnSpPr>
            <a:stCxn id="20483" idx="2"/>
            <a:endCxn id="20484" idx="6"/>
          </p:cNvCxnSpPr>
          <p:nvPr/>
        </p:nvCxnSpPr>
        <p:spPr>
          <a:xfrm flipH="1" flipV="1">
            <a:off x="2536825" y="5156200"/>
            <a:ext cx="4627563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20484" idx="7"/>
            <a:endCxn id="20482" idx="3"/>
          </p:cNvCxnSpPr>
          <p:nvPr/>
        </p:nvCxnSpPr>
        <p:spPr>
          <a:xfrm flipV="1">
            <a:off x="2409825" y="1933575"/>
            <a:ext cx="2289175" cy="2917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stCxn id="20482" idx="5"/>
            <a:endCxn id="20483" idx="0"/>
          </p:cNvCxnSpPr>
          <p:nvPr/>
        </p:nvCxnSpPr>
        <p:spPr>
          <a:xfrm>
            <a:off x="5308600" y="1933575"/>
            <a:ext cx="2287588" cy="291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n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762000"/>
            <a:ext cx="76708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-rafael-bisquerra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19"/>
          <p:cNvSpPr>
            <a:spLocks noChangeArrowheads="1"/>
          </p:cNvSpPr>
          <p:nvPr/>
        </p:nvSpPr>
        <p:spPr bwMode="auto">
          <a:xfrm>
            <a:off x="4376738" y="2735263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/>
              <a:t>Alegría</a:t>
            </a:r>
          </a:p>
        </p:txBody>
      </p:sp>
      <p:sp>
        <p:nvSpPr>
          <p:cNvPr id="31747" name="Oval 20"/>
          <p:cNvSpPr>
            <a:spLocks noChangeArrowheads="1"/>
          </p:cNvSpPr>
          <p:nvPr/>
        </p:nvSpPr>
        <p:spPr bwMode="auto">
          <a:xfrm>
            <a:off x="2195513" y="160338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Felicidad</a:t>
            </a:r>
            <a:endParaRPr lang="ca-ES" altLang="es-ES" sz="1800"/>
          </a:p>
        </p:txBody>
      </p:sp>
      <p:sp>
        <p:nvSpPr>
          <p:cNvPr id="31748" name="Oval 21"/>
          <p:cNvSpPr>
            <a:spLocks noChangeArrowheads="1"/>
          </p:cNvSpPr>
          <p:nvPr/>
        </p:nvSpPr>
        <p:spPr bwMode="auto">
          <a:xfrm>
            <a:off x="38100" y="2608263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Amor</a:t>
            </a:r>
            <a:endParaRPr lang="ca-ES" altLang="es-ES" sz="1800"/>
          </a:p>
        </p:txBody>
      </p:sp>
      <p:cxnSp>
        <p:nvCxnSpPr>
          <p:cNvPr id="31749" name="AutoShape 25"/>
          <p:cNvCxnSpPr>
            <a:cxnSpLocks noChangeShapeType="1"/>
            <a:stCxn id="31747" idx="5"/>
            <a:endCxn id="31746" idx="1"/>
          </p:cNvCxnSpPr>
          <p:nvPr/>
        </p:nvCxnSpPr>
        <p:spPr bwMode="auto">
          <a:xfrm>
            <a:off x="2932113" y="896938"/>
            <a:ext cx="1571625" cy="1965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0" name="AutoShape 26"/>
          <p:cNvCxnSpPr>
            <a:cxnSpLocks noChangeShapeType="1"/>
          </p:cNvCxnSpPr>
          <p:nvPr/>
        </p:nvCxnSpPr>
        <p:spPr bwMode="auto">
          <a:xfrm flipV="1">
            <a:off x="876300" y="3094038"/>
            <a:ext cx="3500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AutoShape 25"/>
          <p:cNvCxnSpPr>
            <a:cxnSpLocks noChangeShapeType="1"/>
          </p:cNvCxnSpPr>
          <p:nvPr/>
        </p:nvCxnSpPr>
        <p:spPr bwMode="auto">
          <a:xfrm flipH="1">
            <a:off x="771525" y="896938"/>
            <a:ext cx="1549400" cy="181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2" name="Oval 19"/>
          <p:cNvSpPr>
            <a:spLocks noChangeArrowheads="1"/>
          </p:cNvSpPr>
          <p:nvPr/>
        </p:nvSpPr>
        <p:spPr bwMode="auto">
          <a:xfrm>
            <a:off x="8194675" y="5202238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/>
              <a:t>Tristeza</a:t>
            </a:r>
          </a:p>
        </p:txBody>
      </p:sp>
      <p:sp>
        <p:nvSpPr>
          <p:cNvPr id="31753" name="Oval 20"/>
          <p:cNvSpPr>
            <a:spLocks noChangeArrowheads="1"/>
          </p:cNvSpPr>
          <p:nvPr/>
        </p:nvSpPr>
        <p:spPr bwMode="auto">
          <a:xfrm>
            <a:off x="6011863" y="2627313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Miedo</a:t>
            </a:r>
            <a:endParaRPr lang="ca-ES" altLang="es-ES" sz="1800"/>
          </a:p>
        </p:txBody>
      </p:sp>
      <p:sp>
        <p:nvSpPr>
          <p:cNvPr id="31754" name="Oval 21"/>
          <p:cNvSpPr>
            <a:spLocks noChangeArrowheads="1"/>
          </p:cNvSpPr>
          <p:nvPr/>
        </p:nvSpPr>
        <p:spPr bwMode="auto">
          <a:xfrm>
            <a:off x="3856038" y="5075238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Ira</a:t>
            </a:r>
            <a:endParaRPr lang="ca-ES" altLang="es-ES" sz="1800"/>
          </a:p>
        </p:txBody>
      </p:sp>
      <p:cxnSp>
        <p:nvCxnSpPr>
          <p:cNvPr id="31755" name="AutoShape 25"/>
          <p:cNvCxnSpPr>
            <a:cxnSpLocks noChangeShapeType="1"/>
            <a:stCxn id="31753" idx="5"/>
            <a:endCxn id="31752" idx="1"/>
          </p:cNvCxnSpPr>
          <p:nvPr/>
        </p:nvCxnSpPr>
        <p:spPr bwMode="auto">
          <a:xfrm>
            <a:off x="6750050" y="3363913"/>
            <a:ext cx="1570038" cy="196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6" name="AutoShape 26"/>
          <p:cNvCxnSpPr>
            <a:cxnSpLocks noChangeShapeType="1"/>
          </p:cNvCxnSpPr>
          <p:nvPr/>
        </p:nvCxnSpPr>
        <p:spPr bwMode="auto">
          <a:xfrm flipV="1">
            <a:off x="4694238" y="5559425"/>
            <a:ext cx="3500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7" name="AutoShape 25"/>
          <p:cNvCxnSpPr>
            <a:cxnSpLocks noChangeShapeType="1"/>
            <a:stCxn id="31753" idx="3"/>
          </p:cNvCxnSpPr>
          <p:nvPr/>
        </p:nvCxnSpPr>
        <p:spPr bwMode="auto">
          <a:xfrm flipH="1">
            <a:off x="4589463" y="3363913"/>
            <a:ext cx="1549400" cy="181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8" name="AutoShape 26"/>
          <p:cNvCxnSpPr>
            <a:cxnSpLocks noChangeShapeType="1"/>
          </p:cNvCxnSpPr>
          <p:nvPr/>
        </p:nvCxnSpPr>
        <p:spPr bwMode="auto">
          <a:xfrm>
            <a:off x="611188" y="3471863"/>
            <a:ext cx="3308350" cy="18557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9" name="AutoShape 26"/>
          <p:cNvCxnSpPr>
            <a:cxnSpLocks noChangeShapeType="1"/>
          </p:cNvCxnSpPr>
          <p:nvPr/>
        </p:nvCxnSpPr>
        <p:spPr bwMode="auto">
          <a:xfrm>
            <a:off x="5095875" y="3486150"/>
            <a:ext cx="3098800" cy="20208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0" name="AutoShape 26"/>
          <p:cNvCxnSpPr>
            <a:cxnSpLocks noChangeShapeType="1"/>
          </p:cNvCxnSpPr>
          <p:nvPr/>
        </p:nvCxnSpPr>
        <p:spPr bwMode="auto">
          <a:xfrm>
            <a:off x="3040063" y="592138"/>
            <a:ext cx="3306762" cy="2016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2 Marcador de contenido"/>
          <p:cNvSpPr txBox="1">
            <a:spLocks/>
          </p:cNvSpPr>
          <p:nvPr/>
        </p:nvSpPr>
        <p:spPr>
          <a:xfrm>
            <a:off x="5651500" y="160338"/>
            <a:ext cx="3313113" cy="16446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ES" sz="2400" kern="0" dirty="0" smtClean="0"/>
              <a:t>Todas las emociones se colocan dentro del prisma triangular o cerca de los vértices</a:t>
            </a:r>
          </a:p>
        </p:txBody>
      </p:sp>
    </p:spTree>
    <p:extLst>
      <p:ext uri="{BB962C8B-B14F-4D97-AF65-F5344CB8AC3E}">
        <p14:creationId xmlns:p14="http://schemas.microsoft.com/office/powerpoint/2010/main" val="33860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195513" y="85725"/>
            <a:ext cx="5202238" cy="3438525"/>
            <a:chOff x="38100" y="160338"/>
            <a:chExt cx="5202238" cy="3438525"/>
          </a:xfrm>
        </p:grpSpPr>
        <p:sp>
          <p:nvSpPr>
            <p:cNvPr id="31746" name="Oval 19"/>
            <p:cNvSpPr>
              <a:spLocks noChangeArrowheads="1"/>
            </p:cNvSpPr>
            <p:nvPr/>
          </p:nvSpPr>
          <p:spPr bwMode="auto">
            <a:xfrm>
              <a:off x="4376738" y="2735263"/>
              <a:ext cx="863600" cy="86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a-ES" altLang="es-ES" sz="1800"/>
                <a:t>Alegría</a:t>
              </a:r>
            </a:p>
          </p:txBody>
        </p:sp>
        <p:sp>
          <p:nvSpPr>
            <p:cNvPr id="31747" name="Oval 20"/>
            <p:cNvSpPr>
              <a:spLocks noChangeArrowheads="1"/>
            </p:cNvSpPr>
            <p:nvPr/>
          </p:nvSpPr>
          <p:spPr bwMode="auto">
            <a:xfrm>
              <a:off x="2195513" y="160338"/>
              <a:ext cx="863600" cy="86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/>
                <a:t>Felicidad</a:t>
              </a:r>
              <a:endParaRPr lang="ca-ES" altLang="es-ES" sz="1800"/>
            </a:p>
          </p:txBody>
        </p:sp>
        <p:sp>
          <p:nvSpPr>
            <p:cNvPr id="31748" name="Oval 21"/>
            <p:cNvSpPr>
              <a:spLocks noChangeArrowheads="1"/>
            </p:cNvSpPr>
            <p:nvPr/>
          </p:nvSpPr>
          <p:spPr bwMode="auto">
            <a:xfrm>
              <a:off x="38100" y="2608263"/>
              <a:ext cx="863600" cy="863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/>
                <a:t>Amor</a:t>
              </a:r>
              <a:endParaRPr lang="ca-ES" altLang="es-ES" sz="1800"/>
            </a:p>
          </p:txBody>
        </p:sp>
        <p:cxnSp>
          <p:nvCxnSpPr>
            <p:cNvPr id="31749" name="AutoShape 25"/>
            <p:cNvCxnSpPr>
              <a:cxnSpLocks noChangeShapeType="1"/>
              <a:stCxn id="31747" idx="5"/>
              <a:endCxn id="31746" idx="1"/>
            </p:cNvCxnSpPr>
            <p:nvPr/>
          </p:nvCxnSpPr>
          <p:spPr bwMode="auto">
            <a:xfrm>
              <a:off x="2932113" y="896938"/>
              <a:ext cx="1571625" cy="1965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50" name="AutoShape 26"/>
            <p:cNvCxnSpPr>
              <a:cxnSpLocks noChangeShapeType="1"/>
            </p:cNvCxnSpPr>
            <p:nvPr/>
          </p:nvCxnSpPr>
          <p:spPr bwMode="auto">
            <a:xfrm flipV="1">
              <a:off x="876300" y="3094038"/>
              <a:ext cx="35004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751" name="AutoShape 25"/>
            <p:cNvCxnSpPr>
              <a:cxnSpLocks noChangeShapeType="1"/>
            </p:cNvCxnSpPr>
            <p:nvPr/>
          </p:nvCxnSpPr>
          <p:spPr bwMode="auto">
            <a:xfrm flipH="1">
              <a:off x="771525" y="896938"/>
              <a:ext cx="1549400" cy="1816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17 Grupo"/>
          <p:cNvGrpSpPr/>
          <p:nvPr/>
        </p:nvGrpSpPr>
        <p:grpSpPr>
          <a:xfrm>
            <a:off x="2182813" y="3212976"/>
            <a:ext cx="5202237" cy="3438525"/>
            <a:chOff x="3856038" y="2627313"/>
            <a:chExt cx="5202237" cy="343852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8194675" y="5202238"/>
              <a:ext cx="863600" cy="863600"/>
            </a:xfrm>
            <a:prstGeom prst="ellipse">
              <a:avLst/>
            </a:prstGeom>
            <a:solidFill>
              <a:srgbClr val="FE5C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a-ES" altLang="es-ES" sz="1800"/>
                <a:t>Tristeza</a:t>
              </a: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6011863" y="2627313"/>
              <a:ext cx="863600" cy="863600"/>
            </a:xfrm>
            <a:prstGeom prst="ellipse">
              <a:avLst/>
            </a:prstGeom>
            <a:solidFill>
              <a:srgbClr val="FE5C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/>
                <a:t>Miedo</a:t>
              </a:r>
              <a:endParaRPr lang="ca-ES" altLang="es-ES" sz="180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856038" y="5075238"/>
              <a:ext cx="863600" cy="863600"/>
            </a:xfrm>
            <a:prstGeom prst="ellipse">
              <a:avLst/>
            </a:prstGeom>
            <a:solidFill>
              <a:srgbClr val="FE5C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/>
                <a:t>Ira</a:t>
              </a:r>
              <a:endParaRPr lang="ca-ES" altLang="es-ES" sz="1800"/>
            </a:p>
          </p:txBody>
        </p:sp>
        <p:cxnSp>
          <p:nvCxnSpPr>
            <p:cNvPr id="22" name="AutoShape 25"/>
            <p:cNvCxnSpPr>
              <a:cxnSpLocks noChangeShapeType="1"/>
              <a:stCxn id="20" idx="5"/>
              <a:endCxn id="19" idx="1"/>
            </p:cNvCxnSpPr>
            <p:nvPr/>
          </p:nvCxnSpPr>
          <p:spPr bwMode="auto">
            <a:xfrm>
              <a:off x="6750050" y="3363913"/>
              <a:ext cx="1570038" cy="1963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6"/>
            <p:cNvCxnSpPr>
              <a:cxnSpLocks noChangeShapeType="1"/>
            </p:cNvCxnSpPr>
            <p:nvPr/>
          </p:nvCxnSpPr>
          <p:spPr bwMode="auto">
            <a:xfrm flipV="1">
              <a:off x="4694238" y="5559425"/>
              <a:ext cx="35004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5"/>
            <p:cNvCxnSpPr>
              <a:cxnSpLocks noChangeShapeType="1"/>
              <a:stCxn id="20" idx="3"/>
            </p:cNvCxnSpPr>
            <p:nvPr/>
          </p:nvCxnSpPr>
          <p:spPr bwMode="auto">
            <a:xfrm flipH="1">
              <a:off x="4589463" y="3363913"/>
              <a:ext cx="1549400" cy="1816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" name="4 Conector recto"/>
          <p:cNvCxnSpPr>
            <a:stCxn id="31748" idx="4"/>
            <a:endCxn id="21" idx="0"/>
          </p:cNvCxnSpPr>
          <p:nvPr/>
        </p:nvCxnSpPr>
        <p:spPr>
          <a:xfrm flipH="1">
            <a:off x="2614613" y="3397250"/>
            <a:ext cx="12700" cy="2263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31747" idx="4"/>
            <a:endCxn id="20" idx="0"/>
          </p:cNvCxnSpPr>
          <p:nvPr/>
        </p:nvCxnSpPr>
        <p:spPr>
          <a:xfrm flipH="1">
            <a:off x="4770438" y="949325"/>
            <a:ext cx="14288" cy="2263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31746" idx="4"/>
            <a:endCxn id="19" idx="0"/>
          </p:cNvCxnSpPr>
          <p:nvPr/>
        </p:nvCxnSpPr>
        <p:spPr>
          <a:xfrm flipH="1">
            <a:off x="6953250" y="3524250"/>
            <a:ext cx="12701" cy="2263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19"/>
          <p:cNvSpPr>
            <a:spLocks noChangeArrowheads="1"/>
          </p:cNvSpPr>
          <p:nvPr/>
        </p:nvSpPr>
        <p:spPr bwMode="auto">
          <a:xfrm>
            <a:off x="6521450" y="2016414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 err="1"/>
              <a:t>Alegría</a:t>
            </a:r>
            <a:endParaRPr lang="ca-ES" altLang="es-ES" sz="1800" dirty="0"/>
          </a:p>
        </p:txBody>
      </p:sp>
      <p:sp>
        <p:nvSpPr>
          <p:cNvPr id="31747" name="Oval 20"/>
          <p:cNvSpPr>
            <a:spLocks noChangeArrowheads="1"/>
          </p:cNvSpPr>
          <p:nvPr/>
        </p:nvSpPr>
        <p:spPr bwMode="auto">
          <a:xfrm>
            <a:off x="4340225" y="63500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Felicidad</a:t>
            </a:r>
            <a:endParaRPr lang="ca-ES" altLang="es-ES" sz="1800"/>
          </a:p>
        </p:txBody>
      </p:sp>
      <p:sp>
        <p:nvSpPr>
          <p:cNvPr id="31748" name="Oval 21"/>
          <p:cNvSpPr>
            <a:spLocks noChangeArrowheads="1"/>
          </p:cNvSpPr>
          <p:nvPr/>
        </p:nvSpPr>
        <p:spPr bwMode="auto">
          <a:xfrm>
            <a:off x="2196404" y="2016414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Amor</a:t>
            </a:r>
            <a:endParaRPr lang="ca-ES" altLang="es-ES" sz="1800"/>
          </a:p>
        </p:txBody>
      </p:sp>
      <p:cxnSp>
        <p:nvCxnSpPr>
          <p:cNvPr id="31749" name="AutoShape 25"/>
          <p:cNvCxnSpPr>
            <a:cxnSpLocks noChangeShapeType="1"/>
            <a:stCxn id="31747" idx="5"/>
            <a:endCxn id="31746" idx="1"/>
          </p:cNvCxnSpPr>
          <p:nvPr/>
        </p:nvCxnSpPr>
        <p:spPr bwMode="auto">
          <a:xfrm>
            <a:off x="5077354" y="800629"/>
            <a:ext cx="1570567" cy="13422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0" name="AutoShape 26"/>
          <p:cNvCxnSpPr>
            <a:cxnSpLocks noChangeShapeType="1"/>
          </p:cNvCxnSpPr>
          <p:nvPr/>
        </p:nvCxnSpPr>
        <p:spPr bwMode="auto">
          <a:xfrm flipV="1">
            <a:off x="3060004" y="2448214"/>
            <a:ext cx="3500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AutoShape 25"/>
          <p:cNvCxnSpPr>
            <a:cxnSpLocks noChangeShapeType="1"/>
            <a:endCxn id="31748" idx="7"/>
          </p:cNvCxnSpPr>
          <p:nvPr/>
        </p:nvCxnSpPr>
        <p:spPr bwMode="auto">
          <a:xfrm flipH="1">
            <a:off x="2933533" y="800100"/>
            <a:ext cx="1532104" cy="1342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521450" y="4598079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/>
              <a:t>Tristeza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352132" y="5765676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Miedo</a:t>
            </a:r>
            <a:endParaRPr lang="ca-ES" altLang="es-ES" sz="1800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195513" y="4598079"/>
            <a:ext cx="863600" cy="863600"/>
          </a:xfrm>
          <a:prstGeom prst="ellipse">
            <a:avLst/>
          </a:prstGeom>
          <a:solidFill>
            <a:srgbClr val="FE5C2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Ira</a:t>
            </a:r>
            <a:endParaRPr lang="ca-ES" altLang="es-ES" sz="1800"/>
          </a:p>
        </p:txBody>
      </p:sp>
      <p:cxnSp>
        <p:nvCxnSpPr>
          <p:cNvPr id="5" name="4 Conector recto"/>
          <p:cNvCxnSpPr>
            <a:stCxn id="31748" idx="4"/>
            <a:endCxn id="21" idx="0"/>
          </p:cNvCxnSpPr>
          <p:nvPr/>
        </p:nvCxnSpPr>
        <p:spPr>
          <a:xfrm flipH="1">
            <a:off x="2627313" y="2880014"/>
            <a:ext cx="891" cy="171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31747" idx="4"/>
            <a:endCxn id="20" idx="0"/>
          </p:cNvCxnSpPr>
          <p:nvPr/>
        </p:nvCxnSpPr>
        <p:spPr>
          <a:xfrm>
            <a:off x="4772025" y="927100"/>
            <a:ext cx="11907" cy="4838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31746" idx="4"/>
            <a:endCxn id="19" idx="0"/>
          </p:cNvCxnSpPr>
          <p:nvPr/>
        </p:nvCxnSpPr>
        <p:spPr>
          <a:xfrm>
            <a:off x="6953250" y="2880014"/>
            <a:ext cx="0" cy="171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21" idx="6"/>
            <a:endCxn id="19" idx="2"/>
          </p:cNvCxnSpPr>
          <p:nvPr/>
        </p:nvCxnSpPr>
        <p:spPr>
          <a:xfrm>
            <a:off x="3059113" y="5029879"/>
            <a:ext cx="346233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9" idx="3"/>
            <a:endCxn id="20" idx="6"/>
          </p:cNvCxnSpPr>
          <p:nvPr/>
        </p:nvCxnSpPr>
        <p:spPr>
          <a:xfrm flipH="1">
            <a:off x="5215732" y="5335208"/>
            <a:ext cx="1432189" cy="862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21" idx="5"/>
            <a:endCxn id="20" idx="2"/>
          </p:cNvCxnSpPr>
          <p:nvPr/>
        </p:nvCxnSpPr>
        <p:spPr>
          <a:xfrm>
            <a:off x="2932642" y="5335208"/>
            <a:ext cx="1419490" cy="862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19"/>
          <p:cNvSpPr>
            <a:spLocks noChangeArrowheads="1"/>
          </p:cNvSpPr>
          <p:nvPr/>
        </p:nvSpPr>
        <p:spPr bwMode="auto">
          <a:xfrm>
            <a:off x="6521450" y="2016414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 err="1"/>
              <a:t>Alegría</a:t>
            </a:r>
            <a:endParaRPr lang="ca-ES" altLang="es-ES" sz="1800" dirty="0"/>
          </a:p>
        </p:txBody>
      </p:sp>
      <p:sp>
        <p:nvSpPr>
          <p:cNvPr id="31747" name="Oval 20"/>
          <p:cNvSpPr>
            <a:spLocks noChangeArrowheads="1"/>
          </p:cNvSpPr>
          <p:nvPr/>
        </p:nvSpPr>
        <p:spPr bwMode="auto">
          <a:xfrm>
            <a:off x="4340225" y="63500"/>
            <a:ext cx="863600" cy="863600"/>
          </a:xfrm>
          <a:prstGeom prst="ellipse">
            <a:avLst/>
          </a:prstGeom>
          <a:solidFill>
            <a:srgbClr val="B8E5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Felicidad</a:t>
            </a:r>
            <a:endParaRPr lang="ca-ES" altLang="es-ES" sz="1800" dirty="0"/>
          </a:p>
        </p:txBody>
      </p:sp>
      <p:sp>
        <p:nvSpPr>
          <p:cNvPr id="31748" name="Oval 21"/>
          <p:cNvSpPr>
            <a:spLocks noChangeArrowheads="1"/>
          </p:cNvSpPr>
          <p:nvPr/>
        </p:nvSpPr>
        <p:spPr bwMode="auto">
          <a:xfrm>
            <a:off x="2196404" y="2016414"/>
            <a:ext cx="863600" cy="863600"/>
          </a:xfrm>
          <a:prstGeom prst="ellipse">
            <a:avLst/>
          </a:prstGeom>
          <a:solidFill>
            <a:srgbClr val="FDA9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Amor</a:t>
            </a:r>
            <a:endParaRPr lang="ca-ES" altLang="es-ES" sz="1800" dirty="0"/>
          </a:p>
        </p:txBody>
      </p:sp>
      <p:cxnSp>
        <p:nvCxnSpPr>
          <p:cNvPr id="31749" name="AutoShape 25"/>
          <p:cNvCxnSpPr>
            <a:cxnSpLocks noChangeShapeType="1"/>
            <a:stCxn id="31747" idx="5"/>
            <a:endCxn id="31746" idx="1"/>
          </p:cNvCxnSpPr>
          <p:nvPr/>
        </p:nvCxnSpPr>
        <p:spPr bwMode="auto">
          <a:xfrm>
            <a:off x="5077354" y="800629"/>
            <a:ext cx="1570567" cy="13422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0" name="AutoShape 26"/>
          <p:cNvCxnSpPr>
            <a:cxnSpLocks noChangeShapeType="1"/>
          </p:cNvCxnSpPr>
          <p:nvPr/>
        </p:nvCxnSpPr>
        <p:spPr bwMode="auto">
          <a:xfrm flipV="1">
            <a:off x="3060004" y="2448214"/>
            <a:ext cx="3500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AutoShape 25"/>
          <p:cNvCxnSpPr>
            <a:cxnSpLocks noChangeShapeType="1"/>
            <a:endCxn id="31748" idx="7"/>
          </p:cNvCxnSpPr>
          <p:nvPr/>
        </p:nvCxnSpPr>
        <p:spPr bwMode="auto">
          <a:xfrm flipH="1">
            <a:off x="2933533" y="800100"/>
            <a:ext cx="1532104" cy="1342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521450" y="4598079"/>
            <a:ext cx="863600" cy="863600"/>
          </a:xfrm>
          <a:prstGeom prst="ellipse">
            <a:avLst/>
          </a:prstGeom>
          <a:solidFill>
            <a:srgbClr val="2A5C2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 err="1"/>
              <a:t>Tristeza</a:t>
            </a:r>
            <a:endParaRPr lang="ca-ES" altLang="es-ES" sz="1800" dirty="0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352132" y="5765676"/>
            <a:ext cx="863600" cy="863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Miedo</a:t>
            </a:r>
            <a:endParaRPr lang="ca-ES" altLang="es-ES" sz="1800" dirty="0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195513" y="4598079"/>
            <a:ext cx="863600" cy="863600"/>
          </a:xfrm>
          <a:prstGeom prst="ellipse">
            <a:avLst/>
          </a:prstGeom>
          <a:solidFill>
            <a:srgbClr val="89210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Ira</a:t>
            </a:r>
            <a:endParaRPr lang="ca-ES" altLang="es-ES" sz="1800"/>
          </a:p>
        </p:txBody>
      </p:sp>
      <p:cxnSp>
        <p:nvCxnSpPr>
          <p:cNvPr id="5" name="4 Conector recto"/>
          <p:cNvCxnSpPr>
            <a:stCxn id="31748" idx="4"/>
            <a:endCxn id="21" idx="0"/>
          </p:cNvCxnSpPr>
          <p:nvPr/>
        </p:nvCxnSpPr>
        <p:spPr>
          <a:xfrm flipH="1">
            <a:off x="2627313" y="2880014"/>
            <a:ext cx="891" cy="171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31747" idx="4"/>
            <a:endCxn id="20" idx="0"/>
          </p:cNvCxnSpPr>
          <p:nvPr/>
        </p:nvCxnSpPr>
        <p:spPr>
          <a:xfrm>
            <a:off x="4772025" y="927100"/>
            <a:ext cx="11907" cy="4838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31746" idx="4"/>
            <a:endCxn id="19" idx="0"/>
          </p:cNvCxnSpPr>
          <p:nvPr/>
        </p:nvCxnSpPr>
        <p:spPr>
          <a:xfrm>
            <a:off x="6953250" y="2880014"/>
            <a:ext cx="0" cy="171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21" idx="6"/>
            <a:endCxn id="19" idx="2"/>
          </p:cNvCxnSpPr>
          <p:nvPr/>
        </p:nvCxnSpPr>
        <p:spPr>
          <a:xfrm>
            <a:off x="3059113" y="5029879"/>
            <a:ext cx="346233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9" idx="3"/>
            <a:endCxn id="20" idx="6"/>
          </p:cNvCxnSpPr>
          <p:nvPr/>
        </p:nvCxnSpPr>
        <p:spPr>
          <a:xfrm flipH="1">
            <a:off x="5215732" y="5335208"/>
            <a:ext cx="1432189" cy="862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21" idx="5"/>
            <a:endCxn id="20" idx="2"/>
          </p:cNvCxnSpPr>
          <p:nvPr/>
        </p:nvCxnSpPr>
        <p:spPr>
          <a:xfrm>
            <a:off x="2932642" y="5335208"/>
            <a:ext cx="1419490" cy="862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19"/>
          <p:cNvSpPr>
            <a:spLocks noChangeArrowheads="1"/>
          </p:cNvSpPr>
          <p:nvPr/>
        </p:nvSpPr>
        <p:spPr bwMode="auto">
          <a:xfrm>
            <a:off x="6521450" y="2016414"/>
            <a:ext cx="86360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 err="1"/>
              <a:t>Alegría</a:t>
            </a:r>
            <a:endParaRPr lang="ca-ES" altLang="es-ES" sz="1800" dirty="0"/>
          </a:p>
        </p:txBody>
      </p:sp>
      <p:sp>
        <p:nvSpPr>
          <p:cNvPr id="31747" name="Oval 20"/>
          <p:cNvSpPr>
            <a:spLocks noChangeArrowheads="1"/>
          </p:cNvSpPr>
          <p:nvPr/>
        </p:nvSpPr>
        <p:spPr bwMode="auto">
          <a:xfrm>
            <a:off x="4340225" y="63500"/>
            <a:ext cx="863600" cy="863600"/>
          </a:xfrm>
          <a:prstGeom prst="ellipse">
            <a:avLst/>
          </a:prstGeom>
          <a:solidFill>
            <a:srgbClr val="B8E5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Felicidad</a:t>
            </a:r>
            <a:endParaRPr lang="ca-ES" altLang="es-ES" sz="1800" dirty="0"/>
          </a:p>
        </p:txBody>
      </p:sp>
      <p:sp>
        <p:nvSpPr>
          <p:cNvPr id="31748" name="Oval 21"/>
          <p:cNvSpPr>
            <a:spLocks noChangeArrowheads="1"/>
          </p:cNvSpPr>
          <p:nvPr/>
        </p:nvSpPr>
        <p:spPr bwMode="auto">
          <a:xfrm>
            <a:off x="2196404" y="2016414"/>
            <a:ext cx="863600" cy="863600"/>
          </a:xfrm>
          <a:prstGeom prst="ellipse">
            <a:avLst/>
          </a:prstGeom>
          <a:solidFill>
            <a:srgbClr val="FDA9F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Amor</a:t>
            </a:r>
            <a:endParaRPr lang="ca-ES" altLang="es-ES" sz="1800" dirty="0"/>
          </a:p>
        </p:txBody>
      </p:sp>
      <p:cxnSp>
        <p:nvCxnSpPr>
          <p:cNvPr id="31749" name="AutoShape 25"/>
          <p:cNvCxnSpPr>
            <a:cxnSpLocks noChangeShapeType="1"/>
            <a:stCxn id="31747" idx="5"/>
            <a:endCxn id="31746" idx="1"/>
          </p:cNvCxnSpPr>
          <p:nvPr/>
        </p:nvCxnSpPr>
        <p:spPr bwMode="auto">
          <a:xfrm>
            <a:off x="5077354" y="800629"/>
            <a:ext cx="1570567" cy="13422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0" name="AutoShape 26"/>
          <p:cNvCxnSpPr>
            <a:cxnSpLocks noChangeShapeType="1"/>
          </p:cNvCxnSpPr>
          <p:nvPr/>
        </p:nvCxnSpPr>
        <p:spPr bwMode="auto">
          <a:xfrm flipV="1">
            <a:off x="3060004" y="2448214"/>
            <a:ext cx="3500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AutoShape 25"/>
          <p:cNvCxnSpPr>
            <a:cxnSpLocks noChangeShapeType="1"/>
            <a:endCxn id="31748" idx="7"/>
          </p:cNvCxnSpPr>
          <p:nvPr/>
        </p:nvCxnSpPr>
        <p:spPr bwMode="auto">
          <a:xfrm flipH="1">
            <a:off x="2933533" y="800100"/>
            <a:ext cx="1532104" cy="13427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521450" y="4598079"/>
            <a:ext cx="863600" cy="863600"/>
          </a:xfrm>
          <a:prstGeom prst="ellipse">
            <a:avLst/>
          </a:prstGeom>
          <a:solidFill>
            <a:srgbClr val="2A5C2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800" dirty="0" err="1">
                <a:solidFill>
                  <a:schemeClr val="bg1"/>
                </a:solidFill>
              </a:rPr>
              <a:t>Tristeza</a:t>
            </a:r>
            <a:endParaRPr lang="ca-ES" altLang="es-ES" sz="1800" dirty="0">
              <a:solidFill>
                <a:schemeClr val="bg1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352132" y="5765676"/>
            <a:ext cx="863600" cy="863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chemeClr val="bg1"/>
                </a:solidFill>
              </a:rPr>
              <a:t>Miedo</a:t>
            </a:r>
            <a:endParaRPr lang="ca-ES" altLang="es-ES" sz="1800" dirty="0">
              <a:solidFill>
                <a:schemeClr val="bg1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195513" y="4598079"/>
            <a:ext cx="863600" cy="863600"/>
          </a:xfrm>
          <a:prstGeom prst="ellipse">
            <a:avLst/>
          </a:prstGeom>
          <a:solidFill>
            <a:srgbClr val="89210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bg1"/>
                </a:solidFill>
              </a:rPr>
              <a:t>Ira</a:t>
            </a:r>
            <a:endParaRPr lang="ca-ES" altLang="es-ES" sz="1800">
              <a:solidFill>
                <a:schemeClr val="bg1"/>
              </a:solidFill>
            </a:endParaRPr>
          </a:p>
        </p:txBody>
      </p:sp>
      <p:cxnSp>
        <p:nvCxnSpPr>
          <p:cNvPr id="5" name="4 Conector recto"/>
          <p:cNvCxnSpPr>
            <a:stCxn id="31748" idx="4"/>
            <a:endCxn id="21" idx="0"/>
          </p:cNvCxnSpPr>
          <p:nvPr/>
        </p:nvCxnSpPr>
        <p:spPr>
          <a:xfrm flipH="1">
            <a:off x="2627313" y="2880014"/>
            <a:ext cx="891" cy="171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31747" idx="4"/>
            <a:endCxn id="20" idx="0"/>
          </p:cNvCxnSpPr>
          <p:nvPr/>
        </p:nvCxnSpPr>
        <p:spPr>
          <a:xfrm>
            <a:off x="4772025" y="927100"/>
            <a:ext cx="11907" cy="4838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31746" idx="4"/>
            <a:endCxn id="19" idx="0"/>
          </p:cNvCxnSpPr>
          <p:nvPr/>
        </p:nvCxnSpPr>
        <p:spPr>
          <a:xfrm>
            <a:off x="6953250" y="2880014"/>
            <a:ext cx="0" cy="1718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21" idx="6"/>
            <a:endCxn id="19" idx="2"/>
          </p:cNvCxnSpPr>
          <p:nvPr/>
        </p:nvCxnSpPr>
        <p:spPr>
          <a:xfrm>
            <a:off x="3059113" y="5029879"/>
            <a:ext cx="346233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19" idx="3"/>
            <a:endCxn id="20" idx="6"/>
          </p:cNvCxnSpPr>
          <p:nvPr/>
        </p:nvCxnSpPr>
        <p:spPr>
          <a:xfrm flipH="1">
            <a:off x="5215732" y="5335208"/>
            <a:ext cx="1432189" cy="862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21" idx="5"/>
            <a:endCxn id="20" idx="2"/>
          </p:cNvCxnSpPr>
          <p:nvPr/>
        </p:nvCxnSpPr>
        <p:spPr>
          <a:xfrm>
            <a:off x="2932642" y="5335208"/>
            <a:ext cx="1419490" cy="86226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3490584" y="5402968"/>
            <a:ext cx="650205" cy="32972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Asco</a:t>
            </a:r>
            <a:endParaRPr lang="ca-ES" altLang="es-ES" sz="1800" dirty="0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4981864" y="5612753"/>
            <a:ext cx="720725" cy="301625"/>
          </a:xfrm>
          <a:prstGeom prst="ellipse">
            <a:avLst/>
          </a:prstGeom>
          <a:solidFill>
            <a:srgbClr val="9F8F6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>
                <a:solidFill>
                  <a:schemeClr val="bg1"/>
                </a:solidFill>
              </a:rPr>
              <a:t>Ansiedad</a:t>
            </a:r>
            <a:endParaRPr lang="ca-ES" altLang="es-ES" sz="1200" dirty="0">
              <a:solidFill>
                <a:schemeClr val="bg1"/>
              </a:solidFill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5292954" y="3269098"/>
            <a:ext cx="915988" cy="431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/>
              <a:t>Sorpresa</a:t>
            </a:r>
            <a:endParaRPr lang="ca-ES" altLang="es-ES" sz="1800" dirty="0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3535283" y="3002924"/>
            <a:ext cx="915987" cy="4996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/>
              <a:t>Emociones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/>
              <a:t>sociales</a:t>
            </a:r>
            <a:endParaRPr lang="ca-ES" altLang="es-ES" sz="1200" dirty="0"/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3628880" y="1416195"/>
            <a:ext cx="8636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/>
              <a:t>Emociones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/>
              <a:t>estéticas</a:t>
            </a:r>
            <a:endParaRPr lang="ca-ES" altLang="es-ES" sz="1200" dirty="0"/>
          </a:p>
        </p:txBody>
      </p:sp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2442551" y="621771"/>
            <a:ext cx="915987" cy="499616"/>
          </a:xfrm>
          <a:prstGeom prst="ellipse">
            <a:avLst/>
          </a:prstGeom>
          <a:solidFill>
            <a:srgbClr val="A0FEB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1200" dirty="0" smtClean="0"/>
              <a:t>Valores</a:t>
            </a:r>
            <a:endParaRPr lang="ca-ES" altLang="es-ES" sz="1200" dirty="0"/>
          </a:p>
        </p:txBody>
      </p:sp>
      <p:sp>
        <p:nvSpPr>
          <p:cNvPr id="26" name="Oval 36"/>
          <p:cNvSpPr>
            <a:spLocks noChangeArrowheads="1"/>
          </p:cNvSpPr>
          <p:nvPr/>
        </p:nvSpPr>
        <p:spPr bwMode="auto">
          <a:xfrm>
            <a:off x="6643505" y="700751"/>
            <a:ext cx="915987" cy="499616"/>
          </a:xfrm>
          <a:prstGeom prst="ellipse">
            <a:avLst/>
          </a:prstGeom>
          <a:solidFill>
            <a:srgbClr val="A3F7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/>
              <a:t>Actitudes</a:t>
            </a:r>
            <a:endParaRPr lang="ca-ES" altLang="es-ES" sz="1200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107950" y="4149725"/>
            <a:ext cx="89281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107950" y="1176908"/>
            <a:ext cx="8496498" cy="2972818"/>
          </a:xfrm>
          <a:prstGeom prst="straightConnector1">
            <a:avLst/>
          </a:prstGeom>
          <a:ln w="85725" cmpd="sng">
            <a:solidFill>
              <a:srgbClr val="FFFF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Flecha abajo"/>
          <p:cNvSpPr/>
          <p:nvPr/>
        </p:nvSpPr>
        <p:spPr>
          <a:xfrm flipV="1">
            <a:off x="8152283" y="3420266"/>
            <a:ext cx="531813" cy="1435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6804248" y="5914378"/>
            <a:ext cx="2364757" cy="1001712"/>
          </a:xfrm>
          <a:prstGeom prst="rect">
            <a:avLst/>
          </a:prstGeom>
          <a:solidFill>
            <a:srgbClr val="F9C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400" dirty="0">
                <a:solidFill>
                  <a:schemeClr val="tx1"/>
                </a:solidFill>
              </a:rPr>
              <a:t>¿Cómo?</a:t>
            </a:r>
          </a:p>
        </p:txBody>
      </p:sp>
      <p:sp>
        <p:nvSpPr>
          <p:cNvPr id="3" name="Elipse 2"/>
          <p:cNvSpPr/>
          <p:nvPr/>
        </p:nvSpPr>
        <p:spPr>
          <a:xfrm>
            <a:off x="6804248" y="3739046"/>
            <a:ext cx="297250" cy="2660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054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s://cdn.exceltotal.com/wp-content/uploads/2013/08/como-hacer-una-campana-de-gauss-en-exce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12" y="200050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3LnhrNxSwrJTKd8xuGWu-L_UtHJHJtCo3xXKeyj6sZ80V8xkU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759"/>
            <a:ext cx="357986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03051"/>
              </p:ext>
            </p:extLst>
          </p:nvPr>
        </p:nvGraphicFramePr>
        <p:xfrm>
          <a:off x="157612" y="228055"/>
          <a:ext cx="3813172" cy="6369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630"/>
                <a:gridCol w="1914542"/>
              </a:tblGrid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</a:rPr>
                        <a:t>0-3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</a:rPr>
                        <a:t>0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4-5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6-7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8-9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3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10-12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4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13-17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5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18-22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6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23-27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28-32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8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33-37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9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&gt;37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</a:rPr>
                        <a:t>10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42f0bce-0378-4ccd-8268-575e9694d0cd" descr="61A2770E-0E2D-4645-9267-189CE6BCAE70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725129"/>
            <a:ext cx="5832649" cy="83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el Universo de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23874"/>
            <a:ext cx="6023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4048" y="764704"/>
            <a:ext cx="4139952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a-ES" altLang="es-ES" sz="2800" kern="0" dirty="0" err="1" smtClean="0"/>
              <a:t>universodeemociones.com</a:t>
            </a:r>
            <a:endParaRPr lang="ca-ES" altLang="es-ES" sz="2800" kern="0" dirty="0" smtClean="0"/>
          </a:p>
        </p:txBody>
      </p:sp>
      <p:pic>
        <p:nvPicPr>
          <p:cNvPr id="4" name="Picture 2" descr="http://universodeemociones.com/wp-content/uploads/2014/02/portada-lib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11510" r="30363" b="12682"/>
          <a:stretch>
            <a:fillRect/>
          </a:stretch>
        </p:blipFill>
        <p:spPr bwMode="auto">
          <a:xfrm>
            <a:off x="5580112" y="1956910"/>
            <a:ext cx="3563888" cy="49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0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3.253.163.107/wp-content/uploads/2014/09/dal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7" y="0"/>
            <a:ext cx="10374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xecutiveforum.net/wp-content/uploads/2014/04/Ekman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85" y="0"/>
            <a:ext cx="4811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www.finanzas.com/archivos/201507/puns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1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¿Cuántas?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¿Cuántas emociones cree que sería capaz de escribir en 3 minutos?</a:t>
            </a:r>
          </a:p>
          <a:p>
            <a:r>
              <a:rPr lang="es-ES" dirty="0" smtClean="0"/>
              <a:t>¿Cuántas cree que escribiría en un tiempo ilimitado? ¿Cuántas cree que conoce?</a:t>
            </a:r>
          </a:p>
          <a:p>
            <a:r>
              <a:rPr lang="es-ES" dirty="0" smtClean="0"/>
              <a:t>¿Cuántas palabras cree que hay para describir emociones?</a:t>
            </a:r>
          </a:p>
          <a:p>
            <a:r>
              <a:rPr lang="es-ES" dirty="0" smtClean="0"/>
              <a:t>Nota: cuando se dice emociones también se refiere a sentimientos, estados emocionales i fenómenos afectivos en general.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97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s://cdn.exceltotal.com/wp-content/uploads/2013/08/como-hacer-una-campana-de-gauss-en-exce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12" y="200050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3LnhrNxSwrJTKd8xuGWu-L_UtHJHJtCo3xXKeyj6sZ80V8xkU9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759"/>
            <a:ext cx="357986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57612" y="228055"/>
          <a:ext cx="3813172" cy="6369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630"/>
                <a:gridCol w="1914542"/>
              </a:tblGrid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</a:rPr>
                        <a:t>0-3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</a:rPr>
                        <a:t>0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4-5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6-7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8-9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3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10-12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4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13-17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5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18-22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6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23-27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28-32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8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33-37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9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0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>
                          <a:effectLst/>
                        </a:rPr>
                        <a:t>&gt;37</a:t>
                      </a:r>
                      <a:endParaRPr lang="es-E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u="none" strike="noStrike" dirty="0">
                          <a:effectLst/>
                        </a:rPr>
                        <a:t>10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9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0"/>
            <a:ext cx="3386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503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http://files.aquadiver.com/panoramic-barcel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0368"/>
            <a:ext cx="9144000" cy="39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43000" y="2130746"/>
            <a:ext cx="21063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25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s-ES" altLang="es-ES" sz="1350">
              <a:latin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43001" y="337622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43000" y="4495327"/>
            <a:ext cx="210635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825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es-ES" altLang="es-ES" sz="1350"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1" y="688380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/>
          </a:p>
        </p:txBody>
      </p:sp>
      <p:pic>
        <p:nvPicPr>
          <p:cNvPr id="11" name="Imagen 3" descr="http://www.cheaphotelin.com/images/cms/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2"/>
            <a:ext cx="4741964" cy="32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3"/>
          <p:cNvSpPr txBox="1">
            <a:spLocks/>
          </p:cNvSpPr>
          <p:nvPr/>
        </p:nvSpPr>
        <p:spPr>
          <a:xfrm>
            <a:off x="5367363" y="118159"/>
            <a:ext cx="3090360" cy="218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100" dirty="0"/>
              <a:t>PEEB</a:t>
            </a:r>
            <a:br>
              <a:rPr lang="es-ES" sz="2100" dirty="0"/>
            </a:br>
            <a:r>
              <a:rPr lang="es-ES" sz="2100" dirty="0"/>
              <a:t>Postgrado en Educación Emocional y Bienestar</a:t>
            </a:r>
          </a:p>
          <a:p>
            <a:r>
              <a:rPr lang="es-ES" sz="2100" dirty="0"/>
              <a:t>Semipresencial</a:t>
            </a:r>
          </a:p>
          <a:p>
            <a:r>
              <a:rPr lang="es-ES" sz="2100" dirty="0"/>
              <a:t>Julio 2016: del 4 al 15</a:t>
            </a:r>
          </a:p>
          <a:p>
            <a:r>
              <a:rPr lang="es-ES" sz="2100" dirty="0"/>
              <a:t>rbisquerra@ub.edu</a:t>
            </a:r>
          </a:p>
        </p:txBody>
      </p:sp>
    </p:spTree>
    <p:extLst>
      <p:ext uri="{BB962C8B-B14F-4D97-AF65-F5344CB8AC3E}">
        <p14:creationId xmlns:p14="http://schemas.microsoft.com/office/powerpoint/2010/main" val="31170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dn.webadictos.net/media/2012/12/Via-Lactea-chocara-Androm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desmotivaciones.es/201010/milleniumfalconforocepos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8888" r="7330" b="8044"/>
          <a:stretch>
            <a:fillRect/>
          </a:stretch>
        </p:blipFill>
        <p:spPr bwMode="auto">
          <a:xfrm>
            <a:off x="611560" y="-17647"/>
            <a:ext cx="8191665" cy="694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3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mtClean="0"/>
              <a:t>La 1ª de las emociones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152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erapia-fisica.com/imgs/relaj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601186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0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7000" y="1412776"/>
            <a:ext cx="4837000" cy="273630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dirty="0" smtClean="0"/>
              <a:t>Viajar por el universo de emociones</a:t>
            </a:r>
            <a:endParaRPr lang="ca-ES" altLang="es-ES" dirty="0" smtClean="0"/>
          </a:p>
        </p:txBody>
      </p:sp>
      <p:pic>
        <p:nvPicPr>
          <p:cNvPr id="5" name="542f0bce-0378-4ccd-8268-575e9694d0cd" descr="61A2770E-0E2D-4645-9267-189CE6BCAE70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839456" cy="55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el Universo de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23874"/>
            <a:ext cx="6023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4048" y="764704"/>
            <a:ext cx="4139952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a-ES" altLang="es-ES" sz="2800" kern="0" dirty="0" err="1" smtClean="0"/>
              <a:t>universodeemociones.com</a:t>
            </a:r>
            <a:endParaRPr lang="ca-ES" altLang="es-ES" sz="2800" kern="0" dirty="0" smtClean="0"/>
          </a:p>
        </p:txBody>
      </p:sp>
      <p:pic>
        <p:nvPicPr>
          <p:cNvPr id="4" name="Picture 2" descr="http://universodeemociones.com/wp-content/uploads/2014/02/portada-lib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11510" r="30363" b="12682"/>
          <a:stretch>
            <a:fillRect/>
          </a:stretch>
        </p:blipFill>
        <p:spPr bwMode="auto">
          <a:xfrm>
            <a:off x="5580112" y="1956910"/>
            <a:ext cx="3563888" cy="490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hakacourier.com.bd/wp-content/uploads/2013/02/Hitchcock-Unraveling-the-Psycho-by-Towheed-Fero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3813"/>
            <a:ext cx="1171575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-rafael-bisquerra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31cc7cb7-dfcc-4e3b-9508-a47e882d1f6b" descr="E8A496D1-1B6E-48F7-AC66-33916EA45267@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23549" r="11670" b="22144"/>
          <a:stretch/>
        </p:blipFill>
        <p:spPr bwMode="auto">
          <a:xfrm>
            <a:off x="1045029" y="0"/>
            <a:ext cx="67840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mtClean="0"/>
              <a:t>La 2ª de las emociones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317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354</Words>
  <Application>Microsoft Office PowerPoint</Application>
  <PresentationFormat>Presentación en pantalla (4:3)</PresentationFormat>
  <Paragraphs>196</Paragraphs>
  <Slides>52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Presentación de PowerPoint</vt:lpstr>
      <vt:lpstr>Universo de emociones</vt:lpstr>
      <vt:lpstr>¿Cuántas?</vt:lpstr>
      <vt:lpstr>Presentación de PowerPoint</vt:lpstr>
      <vt:lpstr>La 1ª de las emociones</vt:lpstr>
      <vt:lpstr>Presentación de PowerPoint</vt:lpstr>
      <vt:lpstr>Presentación de PowerPoint</vt:lpstr>
      <vt:lpstr>Presentación de PowerPoint</vt:lpstr>
      <vt:lpstr>La 2ª de las emociones</vt:lpstr>
      <vt:lpstr>Presentación de PowerPoint</vt:lpstr>
      <vt:lpstr>Presentación de PowerPoint</vt:lpstr>
      <vt:lpstr>Presentación de PowerPoint</vt:lpstr>
      <vt:lpstr>La 3ª de las emociones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Constelaciones</vt:lpstr>
      <vt:lpstr>Presentación de PowerPoint</vt:lpstr>
      <vt:lpstr>Presentación de PowerPoint</vt:lpstr>
      <vt:lpstr>Presentación de PowerPoint</vt:lpstr>
      <vt:lpstr>La 4ª de las emociones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¿Cuántas?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Viajar por el universo de emociones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UB</dc:creator>
  <cp:lastModifiedBy>Usuario</cp:lastModifiedBy>
  <cp:revision>53</cp:revision>
  <dcterms:created xsi:type="dcterms:W3CDTF">2015-01-12T16:51:12Z</dcterms:created>
  <dcterms:modified xsi:type="dcterms:W3CDTF">2016-11-11T18:06:39Z</dcterms:modified>
</cp:coreProperties>
</file>