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14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44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slideLayouts/slideLayout16.xml" ContentType="application/vnd.openxmlformats-officedocument.presentationml.slideLayou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39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7"/>
  </p:notesMasterIdLst>
  <p:handoutMasterIdLst>
    <p:handoutMasterId r:id="rId148"/>
  </p:handoutMasterIdLst>
  <p:sldIdLst>
    <p:sldId id="524" r:id="rId2"/>
    <p:sldId id="1427" r:id="rId3"/>
    <p:sldId id="1321" r:id="rId4"/>
    <p:sldId id="1429" r:id="rId5"/>
    <p:sldId id="1279" r:id="rId6"/>
    <p:sldId id="1280" r:id="rId7"/>
    <p:sldId id="1281" r:id="rId8"/>
    <p:sldId id="1282" r:id="rId9"/>
    <p:sldId id="1284" r:id="rId10"/>
    <p:sldId id="1285" r:id="rId11"/>
    <p:sldId id="1286" r:id="rId12"/>
    <p:sldId id="1287" r:id="rId13"/>
    <p:sldId id="1288" r:id="rId14"/>
    <p:sldId id="1289" r:id="rId15"/>
    <p:sldId id="1290" r:id="rId16"/>
    <p:sldId id="1291" r:id="rId17"/>
    <p:sldId id="1292" r:id="rId18"/>
    <p:sldId id="1293" r:id="rId19"/>
    <p:sldId id="1420" r:id="rId20"/>
    <p:sldId id="1304" r:id="rId21"/>
    <p:sldId id="1305" r:id="rId22"/>
    <p:sldId id="1306" r:id="rId23"/>
    <p:sldId id="1307" r:id="rId24"/>
    <p:sldId id="1308" r:id="rId25"/>
    <p:sldId id="1310" r:id="rId26"/>
    <p:sldId id="1311" r:id="rId27"/>
    <p:sldId id="1312" r:id="rId28"/>
    <p:sldId id="1313" r:id="rId29"/>
    <p:sldId id="1421" r:id="rId30"/>
    <p:sldId id="1294" r:id="rId31"/>
    <p:sldId id="1295" r:id="rId32"/>
    <p:sldId id="1296" r:id="rId33"/>
    <p:sldId id="1316" r:id="rId34"/>
    <p:sldId id="1297" r:id="rId35"/>
    <p:sldId id="1298" r:id="rId36"/>
    <p:sldId id="1317" r:id="rId37"/>
    <p:sldId id="1319" r:id="rId38"/>
    <p:sldId id="1300" r:id="rId39"/>
    <p:sldId id="1301" r:id="rId40"/>
    <p:sldId id="1302" r:id="rId41"/>
    <p:sldId id="1323" r:id="rId42"/>
    <p:sldId id="1422" r:id="rId43"/>
    <p:sldId id="1324" r:id="rId44"/>
    <p:sldId id="1325" r:id="rId45"/>
    <p:sldId id="1326" r:id="rId46"/>
    <p:sldId id="1327" r:id="rId47"/>
    <p:sldId id="1328" r:id="rId48"/>
    <p:sldId id="1329" r:id="rId49"/>
    <p:sldId id="1330" r:id="rId50"/>
    <p:sldId id="1331" r:id="rId51"/>
    <p:sldId id="1332" r:id="rId52"/>
    <p:sldId id="1333" r:id="rId53"/>
    <p:sldId id="1334" r:id="rId54"/>
    <p:sldId id="1335" r:id="rId55"/>
    <p:sldId id="1336" r:id="rId56"/>
    <p:sldId id="1423" r:id="rId57"/>
    <p:sldId id="1337" r:id="rId58"/>
    <p:sldId id="1338" r:id="rId59"/>
    <p:sldId id="1351" r:id="rId60"/>
    <p:sldId id="1339" r:id="rId61"/>
    <p:sldId id="1352" r:id="rId62"/>
    <p:sldId id="1353" r:id="rId63"/>
    <p:sldId id="1354" r:id="rId64"/>
    <p:sldId id="1340" r:id="rId65"/>
    <p:sldId id="1424" r:id="rId66"/>
    <p:sldId id="1437" r:id="rId67"/>
    <p:sldId id="1438" r:id="rId68"/>
    <p:sldId id="1439" r:id="rId69"/>
    <p:sldId id="1355" r:id="rId70"/>
    <p:sldId id="1356" r:id="rId71"/>
    <p:sldId id="1357" r:id="rId72"/>
    <p:sldId id="1358" r:id="rId73"/>
    <p:sldId id="1359" r:id="rId74"/>
    <p:sldId id="1360" r:id="rId75"/>
    <p:sldId id="1361" r:id="rId76"/>
    <p:sldId id="1362" r:id="rId77"/>
    <p:sldId id="1363" r:id="rId78"/>
    <p:sldId id="1430" r:id="rId79"/>
    <p:sldId id="1273" r:id="rId80"/>
    <p:sldId id="1393" r:id="rId81"/>
    <p:sldId id="1396" r:id="rId82"/>
    <p:sldId id="1431" r:id="rId83"/>
    <p:sldId id="1394" r:id="rId84"/>
    <p:sldId id="1395" r:id="rId85"/>
    <p:sldId id="1397" r:id="rId86"/>
    <p:sldId id="1398" r:id="rId87"/>
    <p:sldId id="1399" r:id="rId88"/>
    <p:sldId id="1432" r:id="rId89"/>
    <p:sldId id="1433" r:id="rId90"/>
    <p:sldId id="1400" r:id="rId91"/>
    <p:sldId id="1341" r:id="rId92"/>
    <p:sldId id="1342" r:id="rId93"/>
    <p:sldId id="1343" r:id="rId94"/>
    <p:sldId id="1344" r:id="rId95"/>
    <p:sldId id="1364" r:id="rId96"/>
    <p:sldId id="1345" r:id="rId97"/>
    <p:sldId id="1275" r:id="rId98"/>
    <p:sldId id="1372" r:id="rId99"/>
    <p:sldId id="1373" r:id="rId100"/>
    <p:sldId id="1389" r:id="rId101"/>
    <p:sldId id="1376" r:id="rId102"/>
    <p:sldId id="1383" r:id="rId103"/>
    <p:sldId id="1375" r:id="rId104"/>
    <p:sldId id="1378" r:id="rId105"/>
    <p:sldId id="1379" r:id="rId106"/>
    <p:sldId id="1380" r:id="rId107"/>
    <p:sldId id="1381" r:id="rId108"/>
    <p:sldId id="1384" r:id="rId109"/>
    <p:sldId id="1385" r:id="rId110"/>
    <p:sldId id="1386" r:id="rId111"/>
    <p:sldId id="1387" r:id="rId112"/>
    <p:sldId id="1274" r:id="rId113"/>
    <p:sldId id="1266" r:id="rId114"/>
    <p:sldId id="1267" r:id="rId115"/>
    <p:sldId id="1268" r:id="rId116"/>
    <p:sldId id="1270" r:id="rId117"/>
    <p:sldId id="1271" r:id="rId118"/>
    <p:sldId id="1272" r:id="rId119"/>
    <p:sldId id="1407" r:id="rId120"/>
    <p:sldId id="1408" r:id="rId121"/>
    <p:sldId id="1409" r:id="rId122"/>
    <p:sldId id="1410" r:id="rId123"/>
    <p:sldId id="1411" r:id="rId124"/>
    <p:sldId id="1412" r:id="rId125"/>
    <p:sldId id="1413" r:id="rId126"/>
    <p:sldId id="1414" r:id="rId127"/>
    <p:sldId id="1415" r:id="rId128"/>
    <p:sldId id="1419" r:id="rId129"/>
    <p:sldId id="1416" r:id="rId130"/>
    <p:sldId id="1436" r:id="rId131"/>
    <p:sldId id="1390" r:id="rId132"/>
    <p:sldId id="1261" r:id="rId133"/>
    <p:sldId id="1417" r:id="rId134"/>
    <p:sldId id="1264" r:id="rId135"/>
    <p:sldId id="1402" r:id="rId136"/>
    <p:sldId id="1403" r:id="rId137"/>
    <p:sldId id="1401" r:id="rId138"/>
    <p:sldId id="1435" r:id="rId139"/>
    <p:sldId id="1262" r:id="rId140"/>
    <p:sldId id="1263" r:id="rId141"/>
    <p:sldId id="1418" r:id="rId142"/>
    <p:sldId id="1404" r:id="rId143"/>
    <p:sldId id="1405" r:id="rId144"/>
    <p:sldId id="1406" r:id="rId145"/>
    <p:sldId id="1094" r:id="rId146"/>
  </p:sldIdLst>
  <p:sldSz cx="9144000" cy="6858000" type="screen4x3"/>
  <p:notesSz cx="6735763" cy="986948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FCFCF"/>
    <a:srgbClr val="4F81BD"/>
    <a:srgbClr val="DBD600"/>
    <a:srgbClr val="FFA87D"/>
    <a:srgbClr val="558ED5"/>
    <a:srgbClr val="C35B02"/>
    <a:srgbClr val="C55E5B"/>
    <a:srgbClr val="F6822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727" autoAdjust="0"/>
    <p:restoredTop sz="94790" autoAdjust="0"/>
  </p:normalViewPr>
  <p:slideViewPr>
    <p:cSldViewPr>
      <p:cViewPr varScale="1">
        <p:scale>
          <a:sx n="110" d="100"/>
          <a:sy n="110" d="100"/>
        </p:scale>
        <p:origin x="-1620" y="-90"/>
      </p:cViewPr>
      <p:guideLst>
        <p:guide orient="horz" pos="1979"/>
        <p:guide orient="horz" pos="3702"/>
        <p:guide orient="horz" pos="1071"/>
        <p:guide orient="horz" pos="2840"/>
        <p:guide pos="3243"/>
        <p:guide pos="385"/>
        <p:guide pos="5511"/>
        <p:guide pos="5057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2" d="100"/>
          <a:sy n="112" d="100"/>
        </p:scale>
        <p:origin x="-3624" y="-84"/>
      </p:cViewPr>
      <p:guideLst>
        <p:guide orient="horz" pos="3109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handoutMaster" Target="handoutMasters/handoutMaster1.xml"/><Relationship Id="rId15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2F3FC15-5D8C-474D-99A5-3ADD33B27957}" type="datetimeFigureOut">
              <a:rPr lang="es-ES"/>
              <a:pPr>
                <a:defRPr/>
              </a:pPr>
              <a:t>09/03/2016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gl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FF3AD4E-C8EE-45D9-9DD0-3DDBCBF3817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58428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gl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F4FD294-C62F-4122-9C99-3833E76B73A8}" type="datetimeFigureOut">
              <a:rPr lang="gl-ES"/>
              <a:pPr>
                <a:defRPr/>
              </a:pPr>
              <a:t>09/03/2016</a:t>
            </a:fld>
            <a:endParaRPr lang="gl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8188"/>
            <a:ext cx="4938712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40" tIns="46520" rIns="93040" bIns="46520" rtlCol="0" anchor="ctr"/>
          <a:lstStyle/>
          <a:p>
            <a:pPr lvl="0"/>
            <a:endParaRPr lang="gl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 bwMode="auto">
          <a:xfrm>
            <a:off x="674688" y="4689475"/>
            <a:ext cx="5386387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gl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gl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5038A3B-81A4-49B9-8884-17F649EC97FD}" type="slidenum">
              <a:rPr lang="gl-ES"/>
              <a:pPr>
                <a:defRPr/>
              </a:pPr>
              <a:t>‹Nº›</a:t>
            </a:fld>
            <a:endParaRPr lang="gl-ES"/>
          </a:p>
        </p:txBody>
      </p:sp>
    </p:spTree>
    <p:extLst>
      <p:ext uri="{BB962C8B-B14F-4D97-AF65-F5344CB8AC3E}">
        <p14:creationId xmlns:p14="http://schemas.microsoft.com/office/powerpoint/2010/main" xmlns="" val="207695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7738"/>
            <a:fld id="{2EAD52E0-2AFF-48B2-8201-4DCE8411467D}" type="slidenum">
              <a:rPr lang="es-ES" altLang="gl-ES" sz="1300" smtClean="0">
                <a:latin typeface="Arial" charset="0"/>
              </a:rPr>
              <a:pPr defTabSz="947738"/>
              <a:t>1</a:t>
            </a:fld>
            <a:endParaRPr lang="es-ES" altLang="gl-ES" sz="1300" smtClean="0">
              <a:latin typeface="Arial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0113" y="739775"/>
            <a:ext cx="4935537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gl-ES" altLang="gl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7738"/>
            <a:fld id="{159149A5-BCFD-4211-A285-578A6C2D788B}" type="slidenum">
              <a:rPr lang="es-ES" altLang="gl-ES" sz="1300" smtClean="0">
                <a:latin typeface="Arial" charset="0"/>
              </a:rPr>
              <a:pPr defTabSz="947738"/>
              <a:t>3</a:t>
            </a:fld>
            <a:endParaRPr lang="es-ES" altLang="gl-ES" sz="1300" smtClean="0">
              <a:latin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0113" y="739775"/>
            <a:ext cx="4935537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gl-ES" altLang="gl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gl-ES" altLang="gl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gl-ES" altLang="gl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bg>
      <p:bgPr>
        <a:solidFill>
          <a:schemeClr val="accent1">
            <a:alpha val="8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Redondear rectángulo de esquina sencilla"/>
          <p:cNvSpPr/>
          <p:nvPr userDrawn="1"/>
        </p:nvSpPr>
        <p:spPr>
          <a:xfrm flipH="1" flipV="1">
            <a:off x="0" y="0"/>
            <a:ext cx="9144000" cy="2649538"/>
          </a:xfrm>
          <a:prstGeom prst="round1Rect">
            <a:avLst>
              <a:gd name="adj" fmla="val 9331"/>
            </a:avLst>
          </a:prstGeom>
          <a:gradFill>
            <a:gsLst>
              <a:gs pos="0">
                <a:schemeClr val="bg1">
                  <a:alpha val="32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gl-ES"/>
          </a:p>
        </p:txBody>
      </p:sp>
      <p:sp>
        <p:nvSpPr>
          <p:cNvPr id="5" name="64 Redondear rectángulo de esquina sencilla"/>
          <p:cNvSpPr/>
          <p:nvPr userDrawn="1"/>
        </p:nvSpPr>
        <p:spPr>
          <a:xfrm>
            <a:off x="0" y="4121150"/>
            <a:ext cx="9144000" cy="2736850"/>
          </a:xfrm>
          <a:prstGeom prst="round1Rect">
            <a:avLst>
              <a:gd name="adj" fmla="val 5925"/>
            </a:avLst>
          </a:prstGeom>
          <a:gradFill>
            <a:gsLst>
              <a:gs pos="0">
                <a:schemeClr val="bg1">
                  <a:lumMod val="100000"/>
                  <a:alpha val="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gl-ES"/>
          </a:p>
        </p:txBody>
      </p:sp>
      <p:sp>
        <p:nvSpPr>
          <p:cNvPr id="6" name="AutoShape 103"/>
          <p:cNvSpPr>
            <a:spLocks noChangeAspect="1" noChangeArrowheads="1" noTextEdit="1"/>
          </p:cNvSpPr>
          <p:nvPr userDrawn="1"/>
        </p:nvSpPr>
        <p:spPr bwMode="auto">
          <a:xfrm>
            <a:off x="323850" y="6092825"/>
            <a:ext cx="8424863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gl-ES"/>
          </a:p>
        </p:txBody>
      </p:sp>
      <p:grpSp>
        <p:nvGrpSpPr>
          <p:cNvPr id="7" name="7 Grupo"/>
          <p:cNvGrpSpPr>
            <a:grpSpLocks/>
          </p:cNvGrpSpPr>
          <p:nvPr userDrawn="1"/>
        </p:nvGrpSpPr>
        <p:grpSpPr bwMode="auto">
          <a:xfrm>
            <a:off x="5427663" y="6105525"/>
            <a:ext cx="1800225" cy="438150"/>
            <a:chOff x="5427663" y="6105996"/>
            <a:chExt cx="1800225" cy="438149"/>
          </a:xfrm>
        </p:grpSpPr>
        <p:sp>
          <p:nvSpPr>
            <p:cNvPr id="8" name="Rectangle 105"/>
            <p:cNvSpPr>
              <a:spLocks noChangeArrowheads="1"/>
            </p:cNvSpPr>
            <p:nvPr/>
          </p:nvSpPr>
          <p:spPr bwMode="auto">
            <a:xfrm>
              <a:off x="5427663" y="6123459"/>
              <a:ext cx="565150" cy="420686"/>
            </a:xfrm>
            <a:prstGeom prst="rect">
              <a:avLst/>
            </a:prstGeom>
            <a:solidFill>
              <a:srgbClr val="1914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9" name="Freeform 106"/>
            <p:cNvSpPr>
              <a:spLocks/>
            </p:cNvSpPr>
            <p:nvPr/>
          </p:nvSpPr>
          <p:spPr bwMode="auto">
            <a:xfrm>
              <a:off x="5761038" y="6183784"/>
              <a:ext cx="44450" cy="44450"/>
            </a:xfrm>
            <a:custGeom>
              <a:avLst/>
              <a:gdLst>
                <a:gd name="T0" fmla="*/ 22387 w 137"/>
                <a:gd name="T1" fmla="*/ 0 h 133"/>
                <a:gd name="T2" fmla="*/ 17196 w 137"/>
                <a:gd name="T3" fmla="*/ 16711 h 133"/>
                <a:gd name="T4" fmla="*/ 0 w 137"/>
                <a:gd name="T5" fmla="*/ 16711 h 133"/>
                <a:gd name="T6" fmla="*/ 13951 w 137"/>
                <a:gd name="T7" fmla="*/ 27405 h 133"/>
                <a:gd name="T8" fmla="*/ 8436 w 137"/>
                <a:gd name="T9" fmla="*/ 44450 h 133"/>
                <a:gd name="T10" fmla="*/ 22387 w 137"/>
                <a:gd name="T11" fmla="*/ 33755 h 133"/>
                <a:gd name="T12" fmla="*/ 36014 w 137"/>
                <a:gd name="T13" fmla="*/ 44450 h 133"/>
                <a:gd name="T14" fmla="*/ 30823 w 137"/>
                <a:gd name="T15" fmla="*/ 27405 h 133"/>
                <a:gd name="T16" fmla="*/ 44450 w 137"/>
                <a:gd name="T17" fmla="*/ 16711 h 133"/>
                <a:gd name="T18" fmla="*/ 27254 w 137"/>
                <a:gd name="T19" fmla="*/ 16711 h 133"/>
                <a:gd name="T20" fmla="*/ 22387 w 137"/>
                <a:gd name="T21" fmla="*/ 0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7" h="133">
                  <a:moveTo>
                    <a:pt x="69" y="0"/>
                  </a:moveTo>
                  <a:lnTo>
                    <a:pt x="53" y="50"/>
                  </a:lnTo>
                  <a:lnTo>
                    <a:pt x="0" y="50"/>
                  </a:lnTo>
                  <a:lnTo>
                    <a:pt x="43" y="82"/>
                  </a:lnTo>
                  <a:lnTo>
                    <a:pt x="26" y="133"/>
                  </a:lnTo>
                  <a:lnTo>
                    <a:pt x="69" y="101"/>
                  </a:lnTo>
                  <a:lnTo>
                    <a:pt x="111" y="133"/>
                  </a:lnTo>
                  <a:lnTo>
                    <a:pt x="95" y="82"/>
                  </a:lnTo>
                  <a:lnTo>
                    <a:pt x="137" y="50"/>
                  </a:lnTo>
                  <a:lnTo>
                    <a:pt x="84" y="5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" name="Freeform 107"/>
            <p:cNvSpPr>
              <a:spLocks/>
            </p:cNvSpPr>
            <p:nvPr/>
          </p:nvSpPr>
          <p:spPr bwMode="auto">
            <a:xfrm>
              <a:off x="5815013" y="6237759"/>
              <a:ext cx="44450" cy="42862"/>
            </a:xfrm>
            <a:custGeom>
              <a:avLst/>
              <a:gdLst>
                <a:gd name="T0" fmla="*/ 22387 w 137"/>
                <a:gd name="T1" fmla="*/ 0 h 133"/>
                <a:gd name="T2" fmla="*/ 17196 w 137"/>
                <a:gd name="T3" fmla="*/ 16114 h 133"/>
                <a:gd name="T4" fmla="*/ 0 w 137"/>
                <a:gd name="T5" fmla="*/ 16114 h 133"/>
                <a:gd name="T6" fmla="*/ 13951 w 137"/>
                <a:gd name="T7" fmla="*/ 26426 h 133"/>
                <a:gd name="T8" fmla="*/ 8436 w 137"/>
                <a:gd name="T9" fmla="*/ 42862 h 133"/>
                <a:gd name="T10" fmla="*/ 22387 w 137"/>
                <a:gd name="T11" fmla="*/ 32872 h 133"/>
                <a:gd name="T12" fmla="*/ 36014 w 137"/>
                <a:gd name="T13" fmla="*/ 42862 h 133"/>
                <a:gd name="T14" fmla="*/ 30823 w 137"/>
                <a:gd name="T15" fmla="*/ 26426 h 133"/>
                <a:gd name="T16" fmla="*/ 44450 w 137"/>
                <a:gd name="T17" fmla="*/ 16114 h 133"/>
                <a:gd name="T18" fmla="*/ 27254 w 137"/>
                <a:gd name="T19" fmla="*/ 16114 h 133"/>
                <a:gd name="T20" fmla="*/ 22387 w 137"/>
                <a:gd name="T21" fmla="*/ 0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7" h="133">
                  <a:moveTo>
                    <a:pt x="69" y="0"/>
                  </a:moveTo>
                  <a:cubicBezTo>
                    <a:pt x="63" y="17"/>
                    <a:pt x="58" y="34"/>
                    <a:pt x="53" y="50"/>
                  </a:cubicBezTo>
                  <a:cubicBezTo>
                    <a:pt x="35" y="50"/>
                    <a:pt x="17" y="50"/>
                    <a:pt x="0" y="50"/>
                  </a:cubicBezTo>
                  <a:cubicBezTo>
                    <a:pt x="14" y="61"/>
                    <a:pt x="28" y="71"/>
                    <a:pt x="43" y="82"/>
                  </a:cubicBezTo>
                  <a:cubicBezTo>
                    <a:pt x="37" y="99"/>
                    <a:pt x="32" y="116"/>
                    <a:pt x="26" y="133"/>
                  </a:cubicBezTo>
                  <a:cubicBezTo>
                    <a:pt x="40" y="123"/>
                    <a:pt x="54" y="112"/>
                    <a:pt x="69" y="102"/>
                  </a:cubicBezTo>
                  <a:cubicBezTo>
                    <a:pt x="83" y="112"/>
                    <a:pt x="97" y="123"/>
                    <a:pt x="111" y="133"/>
                  </a:cubicBezTo>
                  <a:cubicBezTo>
                    <a:pt x="106" y="116"/>
                    <a:pt x="100" y="99"/>
                    <a:pt x="95" y="82"/>
                  </a:cubicBezTo>
                  <a:cubicBezTo>
                    <a:pt x="109" y="71"/>
                    <a:pt x="123" y="61"/>
                    <a:pt x="137" y="50"/>
                  </a:cubicBezTo>
                  <a:cubicBezTo>
                    <a:pt x="120" y="50"/>
                    <a:pt x="102" y="50"/>
                    <a:pt x="84" y="50"/>
                  </a:cubicBezTo>
                  <a:cubicBezTo>
                    <a:pt x="79" y="34"/>
                    <a:pt x="74" y="17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1" name="Freeform 108"/>
            <p:cNvSpPr>
              <a:spLocks/>
            </p:cNvSpPr>
            <p:nvPr/>
          </p:nvSpPr>
          <p:spPr bwMode="auto">
            <a:xfrm>
              <a:off x="5835650" y="6310784"/>
              <a:ext cx="44450" cy="44450"/>
            </a:xfrm>
            <a:custGeom>
              <a:avLst/>
              <a:gdLst>
                <a:gd name="T0" fmla="*/ 22387 w 137"/>
                <a:gd name="T1" fmla="*/ 0 h 133"/>
                <a:gd name="T2" fmla="*/ 17196 w 137"/>
                <a:gd name="T3" fmla="*/ 16711 h 133"/>
                <a:gd name="T4" fmla="*/ 0 w 137"/>
                <a:gd name="T5" fmla="*/ 16711 h 133"/>
                <a:gd name="T6" fmla="*/ 13951 w 137"/>
                <a:gd name="T7" fmla="*/ 27405 h 133"/>
                <a:gd name="T8" fmla="*/ 8436 w 137"/>
                <a:gd name="T9" fmla="*/ 44450 h 133"/>
                <a:gd name="T10" fmla="*/ 22387 w 137"/>
                <a:gd name="T11" fmla="*/ 33755 h 133"/>
                <a:gd name="T12" fmla="*/ 36014 w 137"/>
                <a:gd name="T13" fmla="*/ 44450 h 133"/>
                <a:gd name="T14" fmla="*/ 30823 w 137"/>
                <a:gd name="T15" fmla="*/ 27405 h 133"/>
                <a:gd name="T16" fmla="*/ 44450 w 137"/>
                <a:gd name="T17" fmla="*/ 16711 h 133"/>
                <a:gd name="T18" fmla="*/ 27254 w 137"/>
                <a:gd name="T19" fmla="*/ 16711 h 133"/>
                <a:gd name="T20" fmla="*/ 22387 w 137"/>
                <a:gd name="T21" fmla="*/ 0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7" h="133">
                  <a:moveTo>
                    <a:pt x="69" y="0"/>
                  </a:moveTo>
                  <a:cubicBezTo>
                    <a:pt x="63" y="17"/>
                    <a:pt x="58" y="33"/>
                    <a:pt x="53" y="50"/>
                  </a:cubicBezTo>
                  <a:cubicBezTo>
                    <a:pt x="35" y="50"/>
                    <a:pt x="17" y="50"/>
                    <a:pt x="0" y="50"/>
                  </a:cubicBezTo>
                  <a:cubicBezTo>
                    <a:pt x="14" y="60"/>
                    <a:pt x="28" y="71"/>
                    <a:pt x="43" y="82"/>
                  </a:cubicBezTo>
                  <a:cubicBezTo>
                    <a:pt x="37" y="99"/>
                    <a:pt x="32" y="116"/>
                    <a:pt x="26" y="133"/>
                  </a:cubicBezTo>
                  <a:cubicBezTo>
                    <a:pt x="40" y="122"/>
                    <a:pt x="54" y="112"/>
                    <a:pt x="69" y="101"/>
                  </a:cubicBezTo>
                  <a:cubicBezTo>
                    <a:pt x="83" y="112"/>
                    <a:pt x="97" y="122"/>
                    <a:pt x="111" y="133"/>
                  </a:cubicBezTo>
                  <a:cubicBezTo>
                    <a:pt x="106" y="116"/>
                    <a:pt x="100" y="99"/>
                    <a:pt x="95" y="82"/>
                  </a:cubicBezTo>
                  <a:cubicBezTo>
                    <a:pt x="109" y="71"/>
                    <a:pt x="123" y="60"/>
                    <a:pt x="137" y="50"/>
                  </a:cubicBezTo>
                  <a:cubicBezTo>
                    <a:pt x="120" y="50"/>
                    <a:pt x="102" y="50"/>
                    <a:pt x="84" y="50"/>
                  </a:cubicBezTo>
                  <a:cubicBezTo>
                    <a:pt x="79" y="33"/>
                    <a:pt x="74" y="17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2" name="Freeform 109"/>
            <p:cNvSpPr>
              <a:spLocks/>
            </p:cNvSpPr>
            <p:nvPr/>
          </p:nvSpPr>
          <p:spPr bwMode="auto">
            <a:xfrm>
              <a:off x="5815013" y="6385395"/>
              <a:ext cx="46037" cy="42863"/>
            </a:xfrm>
            <a:custGeom>
              <a:avLst/>
              <a:gdLst>
                <a:gd name="T0" fmla="*/ 23019 w 138"/>
                <a:gd name="T1" fmla="*/ 0 h 133"/>
                <a:gd name="T2" fmla="*/ 17681 w 138"/>
                <a:gd name="T3" fmla="*/ 16114 h 133"/>
                <a:gd name="T4" fmla="*/ 0 w 138"/>
                <a:gd name="T5" fmla="*/ 16114 h 133"/>
                <a:gd name="T6" fmla="*/ 14345 w 138"/>
                <a:gd name="T7" fmla="*/ 26427 h 133"/>
                <a:gd name="T8" fmla="*/ 8674 w 138"/>
                <a:gd name="T9" fmla="*/ 42863 h 133"/>
                <a:gd name="T10" fmla="*/ 23019 w 138"/>
                <a:gd name="T11" fmla="*/ 32550 h 133"/>
                <a:gd name="T12" fmla="*/ 37030 w 138"/>
                <a:gd name="T13" fmla="*/ 42863 h 133"/>
                <a:gd name="T14" fmla="*/ 31692 w 138"/>
                <a:gd name="T15" fmla="*/ 26427 h 133"/>
                <a:gd name="T16" fmla="*/ 46037 w 138"/>
                <a:gd name="T17" fmla="*/ 16114 h 133"/>
                <a:gd name="T18" fmla="*/ 28356 w 138"/>
                <a:gd name="T19" fmla="*/ 16114 h 133"/>
                <a:gd name="T20" fmla="*/ 23019 w 138"/>
                <a:gd name="T21" fmla="*/ 0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8" h="133">
                  <a:moveTo>
                    <a:pt x="69" y="0"/>
                  </a:moveTo>
                  <a:cubicBezTo>
                    <a:pt x="64" y="17"/>
                    <a:pt x="58" y="33"/>
                    <a:pt x="53" y="50"/>
                  </a:cubicBezTo>
                  <a:cubicBezTo>
                    <a:pt x="35" y="50"/>
                    <a:pt x="18" y="50"/>
                    <a:pt x="0" y="50"/>
                  </a:cubicBezTo>
                  <a:cubicBezTo>
                    <a:pt x="14" y="61"/>
                    <a:pt x="29" y="71"/>
                    <a:pt x="43" y="82"/>
                  </a:cubicBezTo>
                  <a:cubicBezTo>
                    <a:pt x="37" y="99"/>
                    <a:pt x="32" y="116"/>
                    <a:pt x="26" y="133"/>
                  </a:cubicBezTo>
                  <a:cubicBezTo>
                    <a:pt x="40" y="122"/>
                    <a:pt x="55" y="112"/>
                    <a:pt x="69" y="101"/>
                  </a:cubicBezTo>
                  <a:cubicBezTo>
                    <a:pt x="83" y="112"/>
                    <a:pt x="97" y="122"/>
                    <a:pt x="111" y="133"/>
                  </a:cubicBezTo>
                  <a:cubicBezTo>
                    <a:pt x="106" y="116"/>
                    <a:pt x="100" y="99"/>
                    <a:pt x="95" y="82"/>
                  </a:cubicBezTo>
                  <a:cubicBezTo>
                    <a:pt x="109" y="71"/>
                    <a:pt x="123" y="61"/>
                    <a:pt x="138" y="50"/>
                  </a:cubicBezTo>
                  <a:cubicBezTo>
                    <a:pt x="120" y="50"/>
                    <a:pt x="102" y="50"/>
                    <a:pt x="85" y="50"/>
                  </a:cubicBezTo>
                  <a:cubicBezTo>
                    <a:pt x="79" y="33"/>
                    <a:pt x="74" y="17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3" name="Freeform 110"/>
            <p:cNvSpPr>
              <a:spLocks/>
            </p:cNvSpPr>
            <p:nvPr/>
          </p:nvSpPr>
          <p:spPr bwMode="auto">
            <a:xfrm>
              <a:off x="5761038" y="6439370"/>
              <a:ext cx="46037" cy="42863"/>
            </a:xfrm>
            <a:custGeom>
              <a:avLst/>
              <a:gdLst>
                <a:gd name="T0" fmla="*/ 23019 w 138"/>
                <a:gd name="T1" fmla="*/ 0 h 132"/>
                <a:gd name="T2" fmla="*/ 17681 w 138"/>
                <a:gd name="T3" fmla="*/ 15911 h 132"/>
                <a:gd name="T4" fmla="*/ 0 w 138"/>
                <a:gd name="T5" fmla="*/ 15911 h 132"/>
                <a:gd name="T6" fmla="*/ 14345 w 138"/>
                <a:gd name="T7" fmla="*/ 26302 h 132"/>
                <a:gd name="T8" fmla="*/ 8674 w 138"/>
                <a:gd name="T9" fmla="*/ 42863 h 132"/>
                <a:gd name="T10" fmla="*/ 23019 w 138"/>
                <a:gd name="T11" fmla="*/ 32797 h 132"/>
                <a:gd name="T12" fmla="*/ 37030 w 138"/>
                <a:gd name="T13" fmla="*/ 42863 h 132"/>
                <a:gd name="T14" fmla="*/ 31692 w 138"/>
                <a:gd name="T15" fmla="*/ 26302 h 132"/>
                <a:gd name="T16" fmla="*/ 46037 w 138"/>
                <a:gd name="T17" fmla="*/ 15911 h 132"/>
                <a:gd name="T18" fmla="*/ 28356 w 138"/>
                <a:gd name="T19" fmla="*/ 15911 h 132"/>
                <a:gd name="T20" fmla="*/ 23019 w 138"/>
                <a:gd name="T21" fmla="*/ 0 h 1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8" h="132">
                  <a:moveTo>
                    <a:pt x="69" y="0"/>
                  </a:moveTo>
                  <a:cubicBezTo>
                    <a:pt x="64" y="16"/>
                    <a:pt x="58" y="33"/>
                    <a:pt x="53" y="49"/>
                  </a:cubicBezTo>
                  <a:cubicBezTo>
                    <a:pt x="35" y="49"/>
                    <a:pt x="18" y="49"/>
                    <a:pt x="0" y="49"/>
                  </a:cubicBezTo>
                  <a:cubicBezTo>
                    <a:pt x="14" y="60"/>
                    <a:pt x="29" y="71"/>
                    <a:pt x="43" y="81"/>
                  </a:cubicBezTo>
                  <a:cubicBezTo>
                    <a:pt x="38" y="98"/>
                    <a:pt x="32" y="115"/>
                    <a:pt x="26" y="132"/>
                  </a:cubicBezTo>
                  <a:cubicBezTo>
                    <a:pt x="41" y="122"/>
                    <a:pt x="55" y="111"/>
                    <a:pt x="69" y="101"/>
                  </a:cubicBezTo>
                  <a:cubicBezTo>
                    <a:pt x="83" y="111"/>
                    <a:pt x="97" y="122"/>
                    <a:pt x="111" y="132"/>
                  </a:cubicBezTo>
                  <a:cubicBezTo>
                    <a:pt x="106" y="115"/>
                    <a:pt x="100" y="98"/>
                    <a:pt x="95" y="81"/>
                  </a:cubicBezTo>
                  <a:cubicBezTo>
                    <a:pt x="109" y="71"/>
                    <a:pt x="123" y="60"/>
                    <a:pt x="138" y="49"/>
                  </a:cubicBezTo>
                  <a:cubicBezTo>
                    <a:pt x="120" y="49"/>
                    <a:pt x="102" y="49"/>
                    <a:pt x="85" y="49"/>
                  </a:cubicBezTo>
                  <a:cubicBezTo>
                    <a:pt x="79" y="33"/>
                    <a:pt x="74" y="16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4" name="Freeform 111"/>
            <p:cNvSpPr>
              <a:spLocks/>
            </p:cNvSpPr>
            <p:nvPr/>
          </p:nvSpPr>
          <p:spPr bwMode="auto">
            <a:xfrm>
              <a:off x="5688013" y="6458420"/>
              <a:ext cx="44450" cy="44450"/>
            </a:xfrm>
            <a:custGeom>
              <a:avLst/>
              <a:gdLst>
                <a:gd name="T0" fmla="*/ 22225 w 138"/>
                <a:gd name="T1" fmla="*/ 0 h 132"/>
                <a:gd name="T2" fmla="*/ 17071 w 138"/>
                <a:gd name="T3" fmla="*/ 16500 h 132"/>
                <a:gd name="T4" fmla="*/ 0 w 138"/>
                <a:gd name="T5" fmla="*/ 16500 h 132"/>
                <a:gd name="T6" fmla="*/ 14172 w 138"/>
                <a:gd name="T7" fmla="*/ 27276 h 132"/>
                <a:gd name="T8" fmla="*/ 8697 w 138"/>
                <a:gd name="T9" fmla="*/ 44450 h 132"/>
                <a:gd name="T10" fmla="*/ 22225 w 138"/>
                <a:gd name="T11" fmla="*/ 34011 h 132"/>
                <a:gd name="T12" fmla="*/ 36075 w 138"/>
                <a:gd name="T13" fmla="*/ 44450 h 132"/>
                <a:gd name="T14" fmla="*/ 30600 w 138"/>
                <a:gd name="T15" fmla="*/ 27276 h 132"/>
                <a:gd name="T16" fmla="*/ 44450 w 138"/>
                <a:gd name="T17" fmla="*/ 16500 h 132"/>
                <a:gd name="T18" fmla="*/ 27379 w 138"/>
                <a:gd name="T19" fmla="*/ 16500 h 132"/>
                <a:gd name="T20" fmla="*/ 22225 w 138"/>
                <a:gd name="T21" fmla="*/ 0 h 1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8" h="132">
                  <a:moveTo>
                    <a:pt x="69" y="0"/>
                  </a:moveTo>
                  <a:cubicBezTo>
                    <a:pt x="64" y="16"/>
                    <a:pt x="59" y="33"/>
                    <a:pt x="53" y="49"/>
                  </a:cubicBezTo>
                  <a:cubicBezTo>
                    <a:pt x="36" y="49"/>
                    <a:pt x="18" y="49"/>
                    <a:pt x="0" y="49"/>
                  </a:cubicBezTo>
                  <a:cubicBezTo>
                    <a:pt x="15" y="60"/>
                    <a:pt x="29" y="70"/>
                    <a:pt x="44" y="81"/>
                  </a:cubicBezTo>
                  <a:cubicBezTo>
                    <a:pt x="38" y="98"/>
                    <a:pt x="32" y="115"/>
                    <a:pt x="27" y="132"/>
                  </a:cubicBezTo>
                  <a:cubicBezTo>
                    <a:pt x="41" y="122"/>
                    <a:pt x="55" y="111"/>
                    <a:pt x="69" y="101"/>
                  </a:cubicBezTo>
                  <a:cubicBezTo>
                    <a:pt x="84" y="111"/>
                    <a:pt x="98" y="122"/>
                    <a:pt x="112" y="132"/>
                  </a:cubicBezTo>
                  <a:cubicBezTo>
                    <a:pt x="106" y="115"/>
                    <a:pt x="101" y="98"/>
                    <a:pt x="95" y="81"/>
                  </a:cubicBezTo>
                  <a:cubicBezTo>
                    <a:pt x="110" y="70"/>
                    <a:pt x="124" y="60"/>
                    <a:pt x="138" y="49"/>
                  </a:cubicBezTo>
                  <a:cubicBezTo>
                    <a:pt x="120" y="49"/>
                    <a:pt x="103" y="49"/>
                    <a:pt x="85" y="49"/>
                  </a:cubicBezTo>
                  <a:cubicBezTo>
                    <a:pt x="80" y="33"/>
                    <a:pt x="75" y="16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5" name="Freeform 112"/>
            <p:cNvSpPr>
              <a:spLocks/>
            </p:cNvSpPr>
            <p:nvPr/>
          </p:nvSpPr>
          <p:spPr bwMode="auto">
            <a:xfrm>
              <a:off x="5614988" y="6439370"/>
              <a:ext cx="44450" cy="42863"/>
            </a:xfrm>
            <a:custGeom>
              <a:avLst/>
              <a:gdLst>
                <a:gd name="T0" fmla="*/ 22225 w 138"/>
                <a:gd name="T1" fmla="*/ 0 h 132"/>
                <a:gd name="T2" fmla="*/ 17071 w 138"/>
                <a:gd name="T3" fmla="*/ 15911 h 132"/>
                <a:gd name="T4" fmla="*/ 0 w 138"/>
                <a:gd name="T5" fmla="*/ 15911 h 132"/>
                <a:gd name="T6" fmla="*/ 13850 w 138"/>
                <a:gd name="T7" fmla="*/ 26302 h 132"/>
                <a:gd name="T8" fmla="*/ 8697 w 138"/>
                <a:gd name="T9" fmla="*/ 42863 h 132"/>
                <a:gd name="T10" fmla="*/ 22225 w 138"/>
                <a:gd name="T11" fmla="*/ 32797 h 132"/>
                <a:gd name="T12" fmla="*/ 36075 w 138"/>
                <a:gd name="T13" fmla="*/ 42863 h 132"/>
                <a:gd name="T14" fmla="*/ 30600 w 138"/>
                <a:gd name="T15" fmla="*/ 26302 h 132"/>
                <a:gd name="T16" fmla="*/ 44450 w 138"/>
                <a:gd name="T17" fmla="*/ 15911 h 132"/>
                <a:gd name="T18" fmla="*/ 27379 w 138"/>
                <a:gd name="T19" fmla="*/ 15911 h 132"/>
                <a:gd name="T20" fmla="*/ 22225 w 138"/>
                <a:gd name="T21" fmla="*/ 0 h 1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8" h="132">
                  <a:moveTo>
                    <a:pt x="69" y="0"/>
                  </a:moveTo>
                  <a:cubicBezTo>
                    <a:pt x="64" y="16"/>
                    <a:pt x="58" y="33"/>
                    <a:pt x="53" y="49"/>
                  </a:cubicBezTo>
                  <a:cubicBezTo>
                    <a:pt x="35" y="49"/>
                    <a:pt x="18" y="49"/>
                    <a:pt x="0" y="49"/>
                  </a:cubicBezTo>
                  <a:cubicBezTo>
                    <a:pt x="15" y="60"/>
                    <a:pt x="29" y="71"/>
                    <a:pt x="43" y="81"/>
                  </a:cubicBezTo>
                  <a:cubicBezTo>
                    <a:pt x="38" y="98"/>
                    <a:pt x="32" y="115"/>
                    <a:pt x="27" y="132"/>
                  </a:cubicBezTo>
                  <a:cubicBezTo>
                    <a:pt x="41" y="122"/>
                    <a:pt x="55" y="111"/>
                    <a:pt x="69" y="101"/>
                  </a:cubicBezTo>
                  <a:cubicBezTo>
                    <a:pt x="83" y="111"/>
                    <a:pt x="98" y="122"/>
                    <a:pt x="112" y="132"/>
                  </a:cubicBezTo>
                  <a:cubicBezTo>
                    <a:pt x="106" y="115"/>
                    <a:pt x="101" y="98"/>
                    <a:pt x="95" y="81"/>
                  </a:cubicBezTo>
                  <a:cubicBezTo>
                    <a:pt x="109" y="71"/>
                    <a:pt x="124" y="60"/>
                    <a:pt x="138" y="49"/>
                  </a:cubicBezTo>
                  <a:cubicBezTo>
                    <a:pt x="120" y="49"/>
                    <a:pt x="102" y="49"/>
                    <a:pt x="85" y="49"/>
                  </a:cubicBezTo>
                  <a:cubicBezTo>
                    <a:pt x="80" y="33"/>
                    <a:pt x="74" y="16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6" name="Freeform 113"/>
            <p:cNvSpPr>
              <a:spLocks/>
            </p:cNvSpPr>
            <p:nvPr/>
          </p:nvSpPr>
          <p:spPr bwMode="auto">
            <a:xfrm>
              <a:off x="5559425" y="6386983"/>
              <a:ext cx="46038" cy="42862"/>
            </a:xfrm>
            <a:custGeom>
              <a:avLst/>
              <a:gdLst>
                <a:gd name="T0" fmla="*/ 23019 w 138"/>
                <a:gd name="T1" fmla="*/ 0 h 133"/>
                <a:gd name="T2" fmla="*/ 17681 w 138"/>
                <a:gd name="T3" fmla="*/ 16114 h 133"/>
                <a:gd name="T4" fmla="*/ 0 w 138"/>
                <a:gd name="T5" fmla="*/ 16114 h 133"/>
                <a:gd name="T6" fmla="*/ 14345 w 138"/>
                <a:gd name="T7" fmla="*/ 26426 h 133"/>
                <a:gd name="T8" fmla="*/ 8674 w 138"/>
                <a:gd name="T9" fmla="*/ 42862 h 133"/>
                <a:gd name="T10" fmla="*/ 23019 w 138"/>
                <a:gd name="T11" fmla="*/ 32549 h 133"/>
                <a:gd name="T12" fmla="*/ 37364 w 138"/>
                <a:gd name="T13" fmla="*/ 42862 h 133"/>
                <a:gd name="T14" fmla="*/ 31693 w 138"/>
                <a:gd name="T15" fmla="*/ 26426 h 133"/>
                <a:gd name="T16" fmla="*/ 46038 w 138"/>
                <a:gd name="T17" fmla="*/ 16114 h 133"/>
                <a:gd name="T18" fmla="*/ 28357 w 138"/>
                <a:gd name="T19" fmla="*/ 16114 h 133"/>
                <a:gd name="T20" fmla="*/ 23019 w 138"/>
                <a:gd name="T21" fmla="*/ 0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8" h="133">
                  <a:moveTo>
                    <a:pt x="69" y="0"/>
                  </a:moveTo>
                  <a:cubicBezTo>
                    <a:pt x="64" y="17"/>
                    <a:pt x="58" y="33"/>
                    <a:pt x="53" y="50"/>
                  </a:cubicBezTo>
                  <a:cubicBezTo>
                    <a:pt x="35" y="50"/>
                    <a:pt x="18" y="50"/>
                    <a:pt x="0" y="50"/>
                  </a:cubicBezTo>
                  <a:cubicBezTo>
                    <a:pt x="15" y="60"/>
                    <a:pt x="29" y="71"/>
                    <a:pt x="43" y="82"/>
                  </a:cubicBezTo>
                  <a:cubicBezTo>
                    <a:pt x="38" y="99"/>
                    <a:pt x="32" y="116"/>
                    <a:pt x="26" y="133"/>
                  </a:cubicBezTo>
                  <a:cubicBezTo>
                    <a:pt x="41" y="122"/>
                    <a:pt x="55" y="112"/>
                    <a:pt x="69" y="101"/>
                  </a:cubicBezTo>
                  <a:cubicBezTo>
                    <a:pt x="83" y="112"/>
                    <a:pt x="97" y="122"/>
                    <a:pt x="112" y="133"/>
                  </a:cubicBezTo>
                  <a:cubicBezTo>
                    <a:pt x="106" y="116"/>
                    <a:pt x="101" y="99"/>
                    <a:pt x="95" y="82"/>
                  </a:cubicBezTo>
                  <a:cubicBezTo>
                    <a:pt x="109" y="71"/>
                    <a:pt x="124" y="60"/>
                    <a:pt x="138" y="50"/>
                  </a:cubicBezTo>
                  <a:cubicBezTo>
                    <a:pt x="120" y="50"/>
                    <a:pt x="102" y="50"/>
                    <a:pt x="85" y="50"/>
                  </a:cubicBezTo>
                  <a:cubicBezTo>
                    <a:pt x="80" y="33"/>
                    <a:pt x="74" y="17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7" name="Freeform 114"/>
            <p:cNvSpPr>
              <a:spLocks/>
            </p:cNvSpPr>
            <p:nvPr/>
          </p:nvSpPr>
          <p:spPr bwMode="auto">
            <a:xfrm>
              <a:off x="5540375" y="6312371"/>
              <a:ext cx="44450" cy="44450"/>
            </a:xfrm>
            <a:custGeom>
              <a:avLst/>
              <a:gdLst>
                <a:gd name="T0" fmla="*/ 22387 w 137"/>
                <a:gd name="T1" fmla="*/ 0 h 132"/>
                <a:gd name="T2" fmla="*/ 17196 w 137"/>
                <a:gd name="T3" fmla="*/ 16500 h 132"/>
                <a:gd name="T4" fmla="*/ 0 w 137"/>
                <a:gd name="T5" fmla="*/ 16500 h 132"/>
                <a:gd name="T6" fmla="*/ 13951 w 137"/>
                <a:gd name="T7" fmla="*/ 27613 h 132"/>
                <a:gd name="T8" fmla="*/ 8436 w 137"/>
                <a:gd name="T9" fmla="*/ 44450 h 132"/>
                <a:gd name="T10" fmla="*/ 22387 w 137"/>
                <a:gd name="T11" fmla="*/ 34011 h 132"/>
                <a:gd name="T12" fmla="*/ 36014 w 137"/>
                <a:gd name="T13" fmla="*/ 44450 h 132"/>
                <a:gd name="T14" fmla="*/ 30823 w 137"/>
                <a:gd name="T15" fmla="*/ 27613 h 132"/>
                <a:gd name="T16" fmla="*/ 44450 w 137"/>
                <a:gd name="T17" fmla="*/ 16500 h 132"/>
                <a:gd name="T18" fmla="*/ 27254 w 137"/>
                <a:gd name="T19" fmla="*/ 16500 h 132"/>
                <a:gd name="T20" fmla="*/ 22387 w 137"/>
                <a:gd name="T21" fmla="*/ 0 h 1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7" h="132">
                  <a:moveTo>
                    <a:pt x="69" y="0"/>
                  </a:moveTo>
                  <a:cubicBezTo>
                    <a:pt x="63" y="16"/>
                    <a:pt x="58" y="33"/>
                    <a:pt x="53" y="49"/>
                  </a:cubicBezTo>
                  <a:cubicBezTo>
                    <a:pt x="35" y="49"/>
                    <a:pt x="17" y="49"/>
                    <a:pt x="0" y="49"/>
                  </a:cubicBezTo>
                  <a:cubicBezTo>
                    <a:pt x="14" y="60"/>
                    <a:pt x="28" y="71"/>
                    <a:pt x="43" y="82"/>
                  </a:cubicBezTo>
                  <a:cubicBezTo>
                    <a:pt x="37" y="98"/>
                    <a:pt x="32" y="115"/>
                    <a:pt x="26" y="132"/>
                  </a:cubicBezTo>
                  <a:cubicBezTo>
                    <a:pt x="40" y="122"/>
                    <a:pt x="54" y="112"/>
                    <a:pt x="69" y="101"/>
                  </a:cubicBezTo>
                  <a:cubicBezTo>
                    <a:pt x="83" y="112"/>
                    <a:pt x="97" y="122"/>
                    <a:pt x="111" y="132"/>
                  </a:cubicBezTo>
                  <a:cubicBezTo>
                    <a:pt x="106" y="115"/>
                    <a:pt x="100" y="98"/>
                    <a:pt x="95" y="82"/>
                  </a:cubicBezTo>
                  <a:cubicBezTo>
                    <a:pt x="109" y="71"/>
                    <a:pt x="123" y="60"/>
                    <a:pt x="137" y="49"/>
                  </a:cubicBezTo>
                  <a:cubicBezTo>
                    <a:pt x="120" y="49"/>
                    <a:pt x="102" y="49"/>
                    <a:pt x="84" y="49"/>
                  </a:cubicBezTo>
                  <a:cubicBezTo>
                    <a:pt x="79" y="33"/>
                    <a:pt x="74" y="16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8" name="Freeform 115"/>
            <p:cNvSpPr>
              <a:spLocks/>
            </p:cNvSpPr>
            <p:nvPr/>
          </p:nvSpPr>
          <p:spPr bwMode="auto">
            <a:xfrm>
              <a:off x="5559425" y="6239346"/>
              <a:ext cx="44450" cy="42863"/>
            </a:xfrm>
            <a:custGeom>
              <a:avLst/>
              <a:gdLst>
                <a:gd name="T0" fmla="*/ 22225 w 138"/>
                <a:gd name="T1" fmla="*/ 0 h 133"/>
                <a:gd name="T2" fmla="*/ 17071 w 138"/>
                <a:gd name="T3" fmla="*/ 16114 h 133"/>
                <a:gd name="T4" fmla="*/ 0 w 138"/>
                <a:gd name="T5" fmla="*/ 16114 h 133"/>
                <a:gd name="T6" fmla="*/ 13850 w 138"/>
                <a:gd name="T7" fmla="*/ 26427 h 133"/>
                <a:gd name="T8" fmla="*/ 8375 w 138"/>
                <a:gd name="T9" fmla="*/ 42863 h 133"/>
                <a:gd name="T10" fmla="*/ 22225 w 138"/>
                <a:gd name="T11" fmla="*/ 32872 h 133"/>
                <a:gd name="T12" fmla="*/ 35753 w 138"/>
                <a:gd name="T13" fmla="*/ 42863 h 133"/>
                <a:gd name="T14" fmla="*/ 30600 w 138"/>
                <a:gd name="T15" fmla="*/ 26427 h 133"/>
                <a:gd name="T16" fmla="*/ 44450 w 138"/>
                <a:gd name="T17" fmla="*/ 16114 h 133"/>
                <a:gd name="T18" fmla="*/ 27057 w 138"/>
                <a:gd name="T19" fmla="*/ 16114 h 133"/>
                <a:gd name="T20" fmla="*/ 22225 w 138"/>
                <a:gd name="T21" fmla="*/ 0 h 1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8" h="133">
                  <a:moveTo>
                    <a:pt x="69" y="0"/>
                  </a:moveTo>
                  <a:cubicBezTo>
                    <a:pt x="63" y="17"/>
                    <a:pt x="58" y="33"/>
                    <a:pt x="53" y="50"/>
                  </a:cubicBezTo>
                  <a:cubicBezTo>
                    <a:pt x="35" y="50"/>
                    <a:pt x="17" y="50"/>
                    <a:pt x="0" y="50"/>
                  </a:cubicBezTo>
                  <a:cubicBezTo>
                    <a:pt x="14" y="61"/>
                    <a:pt x="29" y="71"/>
                    <a:pt x="43" y="82"/>
                  </a:cubicBezTo>
                  <a:cubicBezTo>
                    <a:pt x="37" y="99"/>
                    <a:pt x="32" y="116"/>
                    <a:pt x="26" y="133"/>
                  </a:cubicBezTo>
                  <a:cubicBezTo>
                    <a:pt x="40" y="122"/>
                    <a:pt x="55" y="112"/>
                    <a:pt x="69" y="102"/>
                  </a:cubicBezTo>
                  <a:cubicBezTo>
                    <a:pt x="83" y="112"/>
                    <a:pt x="97" y="122"/>
                    <a:pt x="111" y="133"/>
                  </a:cubicBezTo>
                  <a:cubicBezTo>
                    <a:pt x="106" y="116"/>
                    <a:pt x="100" y="99"/>
                    <a:pt x="95" y="82"/>
                  </a:cubicBezTo>
                  <a:cubicBezTo>
                    <a:pt x="109" y="71"/>
                    <a:pt x="123" y="61"/>
                    <a:pt x="138" y="50"/>
                  </a:cubicBezTo>
                  <a:cubicBezTo>
                    <a:pt x="120" y="50"/>
                    <a:pt x="102" y="50"/>
                    <a:pt x="84" y="50"/>
                  </a:cubicBezTo>
                  <a:cubicBezTo>
                    <a:pt x="79" y="33"/>
                    <a:pt x="74" y="17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9" name="Freeform 116"/>
            <p:cNvSpPr>
              <a:spLocks/>
            </p:cNvSpPr>
            <p:nvPr/>
          </p:nvSpPr>
          <p:spPr bwMode="auto">
            <a:xfrm>
              <a:off x="5611813" y="6185371"/>
              <a:ext cx="44450" cy="42863"/>
            </a:xfrm>
            <a:custGeom>
              <a:avLst/>
              <a:gdLst>
                <a:gd name="T0" fmla="*/ 22387 w 137"/>
                <a:gd name="T1" fmla="*/ 0 h 132"/>
                <a:gd name="T2" fmla="*/ 17196 w 137"/>
                <a:gd name="T3" fmla="*/ 15911 h 132"/>
                <a:gd name="T4" fmla="*/ 0 w 137"/>
                <a:gd name="T5" fmla="*/ 15911 h 132"/>
                <a:gd name="T6" fmla="*/ 13951 w 137"/>
                <a:gd name="T7" fmla="*/ 26302 h 132"/>
                <a:gd name="T8" fmla="*/ 8436 w 137"/>
                <a:gd name="T9" fmla="*/ 42863 h 132"/>
                <a:gd name="T10" fmla="*/ 22387 w 137"/>
                <a:gd name="T11" fmla="*/ 32797 h 132"/>
                <a:gd name="T12" fmla="*/ 36014 w 137"/>
                <a:gd name="T13" fmla="*/ 42863 h 132"/>
                <a:gd name="T14" fmla="*/ 30823 w 137"/>
                <a:gd name="T15" fmla="*/ 26302 h 132"/>
                <a:gd name="T16" fmla="*/ 44450 w 137"/>
                <a:gd name="T17" fmla="*/ 15911 h 132"/>
                <a:gd name="T18" fmla="*/ 27254 w 137"/>
                <a:gd name="T19" fmla="*/ 15911 h 132"/>
                <a:gd name="T20" fmla="*/ 22387 w 137"/>
                <a:gd name="T21" fmla="*/ 0 h 1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7" h="132">
                  <a:moveTo>
                    <a:pt x="69" y="0"/>
                  </a:moveTo>
                  <a:cubicBezTo>
                    <a:pt x="63" y="16"/>
                    <a:pt x="58" y="33"/>
                    <a:pt x="53" y="49"/>
                  </a:cubicBezTo>
                  <a:cubicBezTo>
                    <a:pt x="35" y="49"/>
                    <a:pt x="17" y="49"/>
                    <a:pt x="0" y="49"/>
                  </a:cubicBezTo>
                  <a:cubicBezTo>
                    <a:pt x="14" y="60"/>
                    <a:pt x="28" y="71"/>
                    <a:pt x="43" y="81"/>
                  </a:cubicBezTo>
                  <a:cubicBezTo>
                    <a:pt x="37" y="98"/>
                    <a:pt x="32" y="115"/>
                    <a:pt x="26" y="132"/>
                  </a:cubicBezTo>
                  <a:cubicBezTo>
                    <a:pt x="40" y="122"/>
                    <a:pt x="54" y="111"/>
                    <a:pt x="69" y="101"/>
                  </a:cubicBezTo>
                  <a:cubicBezTo>
                    <a:pt x="83" y="111"/>
                    <a:pt x="97" y="122"/>
                    <a:pt x="111" y="132"/>
                  </a:cubicBezTo>
                  <a:cubicBezTo>
                    <a:pt x="106" y="115"/>
                    <a:pt x="100" y="98"/>
                    <a:pt x="95" y="81"/>
                  </a:cubicBezTo>
                  <a:cubicBezTo>
                    <a:pt x="109" y="71"/>
                    <a:pt x="123" y="60"/>
                    <a:pt x="137" y="49"/>
                  </a:cubicBezTo>
                  <a:cubicBezTo>
                    <a:pt x="120" y="49"/>
                    <a:pt x="102" y="49"/>
                    <a:pt x="84" y="49"/>
                  </a:cubicBezTo>
                  <a:cubicBezTo>
                    <a:pt x="79" y="33"/>
                    <a:pt x="74" y="16"/>
                    <a:pt x="69" y="0"/>
                  </a:cubicBez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0" name="Freeform 117"/>
            <p:cNvSpPr>
              <a:spLocks/>
            </p:cNvSpPr>
            <p:nvPr/>
          </p:nvSpPr>
          <p:spPr bwMode="auto">
            <a:xfrm>
              <a:off x="5684838" y="6164734"/>
              <a:ext cx="46037" cy="42862"/>
            </a:xfrm>
            <a:custGeom>
              <a:avLst/>
              <a:gdLst>
                <a:gd name="T0" fmla="*/ 23187 w 137"/>
                <a:gd name="T1" fmla="*/ 0 h 132"/>
                <a:gd name="T2" fmla="*/ 17810 w 137"/>
                <a:gd name="T3" fmla="*/ 15911 h 132"/>
                <a:gd name="T4" fmla="*/ 0 w 137"/>
                <a:gd name="T5" fmla="*/ 15911 h 132"/>
                <a:gd name="T6" fmla="*/ 14450 w 137"/>
                <a:gd name="T7" fmla="*/ 26302 h 132"/>
                <a:gd name="T8" fmla="*/ 8737 w 137"/>
                <a:gd name="T9" fmla="*/ 42862 h 132"/>
                <a:gd name="T10" fmla="*/ 23187 w 137"/>
                <a:gd name="T11" fmla="*/ 32796 h 132"/>
                <a:gd name="T12" fmla="*/ 37300 w 137"/>
                <a:gd name="T13" fmla="*/ 42862 h 132"/>
                <a:gd name="T14" fmla="*/ 31923 w 137"/>
                <a:gd name="T15" fmla="*/ 26302 h 132"/>
                <a:gd name="T16" fmla="*/ 46037 w 137"/>
                <a:gd name="T17" fmla="*/ 15911 h 132"/>
                <a:gd name="T18" fmla="*/ 28227 w 137"/>
                <a:gd name="T19" fmla="*/ 15911 h 132"/>
                <a:gd name="T20" fmla="*/ 23187 w 137"/>
                <a:gd name="T21" fmla="*/ 0 h 1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7" h="132">
                  <a:moveTo>
                    <a:pt x="69" y="0"/>
                  </a:moveTo>
                  <a:lnTo>
                    <a:pt x="53" y="49"/>
                  </a:lnTo>
                  <a:lnTo>
                    <a:pt x="0" y="49"/>
                  </a:lnTo>
                  <a:lnTo>
                    <a:pt x="43" y="81"/>
                  </a:lnTo>
                  <a:lnTo>
                    <a:pt x="26" y="132"/>
                  </a:lnTo>
                  <a:lnTo>
                    <a:pt x="69" y="101"/>
                  </a:lnTo>
                  <a:lnTo>
                    <a:pt x="111" y="132"/>
                  </a:lnTo>
                  <a:lnTo>
                    <a:pt x="95" y="81"/>
                  </a:lnTo>
                  <a:lnTo>
                    <a:pt x="137" y="49"/>
                  </a:lnTo>
                  <a:lnTo>
                    <a:pt x="84" y="49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5E10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1" name="Freeform 118"/>
            <p:cNvSpPr>
              <a:spLocks noEditPoints="1"/>
            </p:cNvSpPr>
            <p:nvPr/>
          </p:nvSpPr>
          <p:spPr bwMode="auto">
            <a:xfrm>
              <a:off x="6067425" y="6105996"/>
              <a:ext cx="1119188" cy="127000"/>
            </a:xfrm>
            <a:custGeom>
              <a:avLst/>
              <a:gdLst>
                <a:gd name="T0" fmla="*/ 37927 w 3423"/>
                <a:gd name="T1" fmla="*/ 115661 h 392"/>
                <a:gd name="T2" fmla="*/ 0 w 3423"/>
                <a:gd name="T3" fmla="*/ 28510 h 392"/>
                <a:gd name="T4" fmla="*/ 76509 w 3423"/>
                <a:gd name="T5" fmla="*/ 90714 h 392"/>
                <a:gd name="T6" fmla="*/ 161519 w 3423"/>
                <a:gd name="T7" fmla="*/ 105941 h 392"/>
                <a:gd name="T8" fmla="*/ 97107 w 3423"/>
                <a:gd name="T9" fmla="*/ 28510 h 392"/>
                <a:gd name="T10" fmla="*/ 109859 w 3423"/>
                <a:gd name="T11" fmla="*/ 46977 h 392"/>
                <a:gd name="T12" fmla="*/ 174270 w 3423"/>
                <a:gd name="T13" fmla="*/ 124408 h 392"/>
                <a:gd name="T14" fmla="*/ 161519 w 3423"/>
                <a:gd name="T15" fmla="*/ 105941 h 392"/>
                <a:gd name="T16" fmla="*/ 196831 w 3423"/>
                <a:gd name="T17" fmla="*/ 124408 h 392"/>
                <a:gd name="T18" fmla="*/ 295573 w 3423"/>
                <a:gd name="T19" fmla="*/ 0 h 392"/>
                <a:gd name="T20" fmla="*/ 277917 w 3423"/>
                <a:gd name="T21" fmla="*/ 19115 h 392"/>
                <a:gd name="T22" fmla="*/ 274647 w 3423"/>
                <a:gd name="T23" fmla="*/ 115661 h 392"/>
                <a:gd name="T24" fmla="*/ 308651 w 3423"/>
                <a:gd name="T25" fmla="*/ 76459 h 392"/>
                <a:gd name="T26" fmla="*/ 227565 w 3423"/>
                <a:gd name="T27" fmla="*/ 76459 h 392"/>
                <a:gd name="T28" fmla="*/ 402162 w 3423"/>
                <a:gd name="T29" fmla="*/ 105941 h 392"/>
                <a:gd name="T30" fmla="*/ 337751 w 3423"/>
                <a:gd name="T31" fmla="*/ 28510 h 392"/>
                <a:gd name="T32" fmla="*/ 350502 w 3423"/>
                <a:gd name="T33" fmla="*/ 46977 h 392"/>
                <a:gd name="T34" fmla="*/ 414587 w 3423"/>
                <a:gd name="T35" fmla="*/ 124408 h 392"/>
                <a:gd name="T36" fmla="*/ 402162 w 3423"/>
                <a:gd name="T37" fmla="*/ 105941 h 392"/>
                <a:gd name="T38" fmla="*/ 487499 w 3423"/>
                <a:gd name="T39" fmla="*/ 80995 h 392"/>
                <a:gd name="T40" fmla="*/ 487499 w 3423"/>
                <a:gd name="T41" fmla="*/ 69332 h 392"/>
                <a:gd name="T42" fmla="*/ 545044 w 3423"/>
                <a:gd name="T43" fmla="*/ 28510 h 392"/>
                <a:gd name="T44" fmla="*/ 546025 w 3423"/>
                <a:gd name="T45" fmla="*/ 124408 h 392"/>
                <a:gd name="T46" fmla="*/ 626785 w 3423"/>
                <a:gd name="T47" fmla="*/ 89094 h 392"/>
                <a:gd name="T48" fmla="*/ 576432 w 3423"/>
                <a:gd name="T49" fmla="*/ 28510 h 392"/>
                <a:gd name="T50" fmla="*/ 600628 w 3423"/>
                <a:gd name="T51" fmla="*/ 127000 h 392"/>
                <a:gd name="T52" fmla="*/ 626785 w 3423"/>
                <a:gd name="T53" fmla="*/ 28510 h 392"/>
                <a:gd name="T54" fmla="*/ 724546 w 3423"/>
                <a:gd name="T55" fmla="*/ 100434 h 392"/>
                <a:gd name="T56" fmla="*/ 742856 w 3423"/>
                <a:gd name="T57" fmla="*/ 122464 h 392"/>
                <a:gd name="T58" fmla="*/ 725527 w 3423"/>
                <a:gd name="T59" fmla="*/ 77107 h 392"/>
                <a:gd name="T60" fmla="*/ 662423 w 3423"/>
                <a:gd name="T61" fmla="*/ 28510 h 392"/>
                <a:gd name="T62" fmla="*/ 675502 w 3423"/>
                <a:gd name="T63" fmla="*/ 83263 h 392"/>
                <a:gd name="T64" fmla="*/ 725527 w 3423"/>
                <a:gd name="T65" fmla="*/ 55401 h 392"/>
                <a:gd name="T66" fmla="*/ 675502 w 3423"/>
                <a:gd name="T67" fmla="*/ 39526 h 392"/>
                <a:gd name="T68" fmla="*/ 764108 w 3423"/>
                <a:gd name="T69" fmla="*/ 76459 h 392"/>
                <a:gd name="T70" fmla="*/ 845195 w 3423"/>
                <a:gd name="T71" fmla="*/ 76459 h 392"/>
                <a:gd name="T72" fmla="*/ 797785 w 3423"/>
                <a:gd name="T73" fmla="*/ 127000 h 392"/>
                <a:gd name="T74" fmla="*/ 901759 w 3423"/>
                <a:gd name="T75" fmla="*/ 39526 h 392"/>
                <a:gd name="T76" fmla="*/ 875275 w 3423"/>
                <a:gd name="T77" fmla="*/ 72895 h 392"/>
                <a:gd name="T78" fmla="*/ 905682 w 3423"/>
                <a:gd name="T79" fmla="*/ 83911 h 392"/>
                <a:gd name="T80" fmla="*/ 862197 w 3423"/>
                <a:gd name="T81" fmla="*/ 28510 h 392"/>
                <a:gd name="T82" fmla="*/ 875275 w 3423"/>
                <a:gd name="T83" fmla="*/ 83911 h 392"/>
                <a:gd name="T84" fmla="*/ 965516 w 3423"/>
                <a:gd name="T85" fmla="*/ 80995 h 392"/>
                <a:gd name="T86" fmla="*/ 965516 w 3423"/>
                <a:gd name="T87" fmla="*/ 69332 h 392"/>
                <a:gd name="T88" fmla="*/ 1023061 w 3423"/>
                <a:gd name="T89" fmla="*/ 28510 h 392"/>
                <a:gd name="T90" fmla="*/ 1024042 w 3423"/>
                <a:gd name="T91" fmla="*/ 124408 h 392"/>
                <a:gd name="T92" fmla="*/ 1105129 w 3423"/>
                <a:gd name="T93" fmla="*/ 124408 h 392"/>
                <a:gd name="T94" fmla="*/ 1069163 w 3423"/>
                <a:gd name="T95" fmla="*/ 28510 h 392"/>
                <a:gd name="T96" fmla="*/ 1056411 w 3423"/>
                <a:gd name="T97" fmla="*/ 96546 h 392"/>
                <a:gd name="T98" fmla="*/ 1076029 w 3423"/>
                <a:gd name="T99" fmla="*/ 42765 h 392"/>
                <a:gd name="T100" fmla="*/ 1060335 w 3423"/>
                <a:gd name="T101" fmla="*/ 84883 h 3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423" h="392">
                  <a:moveTo>
                    <a:pt x="194" y="88"/>
                  </a:moveTo>
                  <a:lnTo>
                    <a:pt x="194" y="275"/>
                  </a:lnTo>
                  <a:cubicBezTo>
                    <a:pt x="194" y="340"/>
                    <a:pt x="152" y="357"/>
                    <a:pt x="116" y="357"/>
                  </a:cubicBezTo>
                  <a:cubicBezTo>
                    <a:pt x="80" y="357"/>
                    <a:pt x="40" y="339"/>
                    <a:pt x="40" y="274"/>
                  </a:cubicBezTo>
                  <a:lnTo>
                    <a:pt x="40" y="88"/>
                  </a:lnTo>
                  <a:lnTo>
                    <a:pt x="0" y="88"/>
                  </a:lnTo>
                  <a:lnTo>
                    <a:pt x="0" y="286"/>
                  </a:lnTo>
                  <a:cubicBezTo>
                    <a:pt x="0" y="341"/>
                    <a:pt x="34" y="392"/>
                    <a:pt x="114" y="392"/>
                  </a:cubicBezTo>
                  <a:cubicBezTo>
                    <a:pt x="196" y="392"/>
                    <a:pt x="234" y="341"/>
                    <a:pt x="234" y="280"/>
                  </a:cubicBezTo>
                  <a:lnTo>
                    <a:pt x="234" y="88"/>
                  </a:lnTo>
                  <a:lnTo>
                    <a:pt x="194" y="88"/>
                  </a:lnTo>
                  <a:close/>
                  <a:moveTo>
                    <a:pt x="494" y="327"/>
                  </a:moveTo>
                  <a:lnTo>
                    <a:pt x="493" y="327"/>
                  </a:lnTo>
                  <a:lnTo>
                    <a:pt x="345" y="88"/>
                  </a:lnTo>
                  <a:lnTo>
                    <a:pt x="297" y="88"/>
                  </a:lnTo>
                  <a:lnTo>
                    <a:pt x="297" y="384"/>
                  </a:lnTo>
                  <a:lnTo>
                    <a:pt x="336" y="384"/>
                  </a:lnTo>
                  <a:lnTo>
                    <a:pt x="336" y="145"/>
                  </a:lnTo>
                  <a:lnTo>
                    <a:pt x="337" y="145"/>
                  </a:lnTo>
                  <a:lnTo>
                    <a:pt x="488" y="384"/>
                  </a:lnTo>
                  <a:lnTo>
                    <a:pt x="533" y="384"/>
                  </a:lnTo>
                  <a:lnTo>
                    <a:pt x="533" y="88"/>
                  </a:lnTo>
                  <a:lnTo>
                    <a:pt x="494" y="88"/>
                  </a:lnTo>
                  <a:lnTo>
                    <a:pt x="494" y="327"/>
                  </a:lnTo>
                  <a:close/>
                  <a:moveTo>
                    <a:pt x="642" y="88"/>
                  </a:moveTo>
                  <a:lnTo>
                    <a:pt x="602" y="88"/>
                  </a:lnTo>
                  <a:lnTo>
                    <a:pt x="602" y="384"/>
                  </a:lnTo>
                  <a:lnTo>
                    <a:pt x="642" y="384"/>
                  </a:lnTo>
                  <a:lnTo>
                    <a:pt x="642" y="88"/>
                  </a:lnTo>
                  <a:close/>
                  <a:moveTo>
                    <a:pt x="904" y="0"/>
                  </a:moveTo>
                  <a:lnTo>
                    <a:pt x="859" y="0"/>
                  </a:lnTo>
                  <a:lnTo>
                    <a:pt x="822" y="59"/>
                  </a:lnTo>
                  <a:lnTo>
                    <a:pt x="850" y="59"/>
                  </a:lnTo>
                  <a:lnTo>
                    <a:pt x="904" y="0"/>
                  </a:lnTo>
                  <a:close/>
                  <a:moveTo>
                    <a:pt x="944" y="236"/>
                  </a:moveTo>
                  <a:cubicBezTo>
                    <a:pt x="944" y="306"/>
                    <a:pt x="905" y="357"/>
                    <a:pt x="840" y="357"/>
                  </a:cubicBezTo>
                  <a:cubicBezTo>
                    <a:pt x="776" y="357"/>
                    <a:pt x="737" y="306"/>
                    <a:pt x="737" y="236"/>
                  </a:cubicBezTo>
                  <a:cubicBezTo>
                    <a:pt x="737" y="166"/>
                    <a:pt x="776" y="115"/>
                    <a:pt x="840" y="115"/>
                  </a:cubicBezTo>
                  <a:cubicBezTo>
                    <a:pt x="905" y="115"/>
                    <a:pt x="944" y="166"/>
                    <a:pt x="944" y="236"/>
                  </a:cubicBezTo>
                  <a:close/>
                  <a:moveTo>
                    <a:pt x="985" y="236"/>
                  </a:moveTo>
                  <a:cubicBezTo>
                    <a:pt x="985" y="172"/>
                    <a:pt x="951" y="80"/>
                    <a:pt x="840" y="80"/>
                  </a:cubicBezTo>
                  <a:cubicBezTo>
                    <a:pt x="730" y="80"/>
                    <a:pt x="696" y="172"/>
                    <a:pt x="696" y="236"/>
                  </a:cubicBezTo>
                  <a:cubicBezTo>
                    <a:pt x="696" y="300"/>
                    <a:pt x="730" y="392"/>
                    <a:pt x="840" y="392"/>
                  </a:cubicBezTo>
                  <a:cubicBezTo>
                    <a:pt x="951" y="392"/>
                    <a:pt x="985" y="300"/>
                    <a:pt x="985" y="236"/>
                  </a:cubicBezTo>
                  <a:close/>
                  <a:moveTo>
                    <a:pt x="1230" y="327"/>
                  </a:moveTo>
                  <a:lnTo>
                    <a:pt x="1229" y="327"/>
                  </a:lnTo>
                  <a:lnTo>
                    <a:pt x="1080" y="88"/>
                  </a:lnTo>
                  <a:lnTo>
                    <a:pt x="1033" y="88"/>
                  </a:lnTo>
                  <a:lnTo>
                    <a:pt x="1033" y="384"/>
                  </a:lnTo>
                  <a:lnTo>
                    <a:pt x="1072" y="384"/>
                  </a:lnTo>
                  <a:lnTo>
                    <a:pt x="1072" y="145"/>
                  </a:lnTo>
                  <a:lnTo>
                    <a:pt x="1223" y="384"/>
                  </a:lnTo>
                  <a:lnTo>
                    <a:pt x="1268" y="384"/>
                  </a:lnTo>
                  <a:lnTo>
                    <a:pt x="1268" y="88"/>
                  </a:lnTo>
                  <a:lnTo>
                    <a:pt x="1230" y="88"/>
                  </a:lnTo>
                  <a:lnTo>
                    <a:pt x="1230" y="327"/>
                  </a:lnTo>
                  <a:close/>
                  <a:moveTo>
                    <a:pt x="1670" y="349"/>
                  </a:moveTo>
                  <a:lnTo>
                    <a:pt x="1491" y="349"/>
                  </a:lnTo>
                  <a:lnTo>
                    <a:pt x="1491" y="250"/>
                  </a:lnTo>
                  <a:lnTo>
                    <a:pt x="1653" y="250"/>
                  </a:lnTo>
                  <a:lnTo>
                    <a:pt x="1653" y="214"/>
                  </a:lnTo>
                  <a:lnTo>
                    <a:pt x="1491" y="214"/>
                  </a:lnTo>
                  <a:lnTo>
                    <a:pt x="1491" y="123"/>
                  </a:lnTo>
                  <a:lnTo>
                    <a:pt x="1667" y="123"/>
                  </a:lnTo>
                  <a:lnTo>
                    <a:pt x="1667" y="88"/>
                  </a:lnTo>
                  <a:lnTo>
                    <a:pt x="1450" y="88"/>
                  </a:lnTo>
                  <a:lnTo>
                    <a:pt x="1450" y="384"/>
                  </a:lnTo>
                  <a:lnTo>
                    <a:pt x="1670" y="384"/>
                  </a:lnTo>
                  <a:lnTo>
                    <a:pt x="1670" y="349"/>
                  </a:lnTo>
                  <a:close/>
                  <a:moveTo>
                    <a:pt x="1917" y="88"/>
                  </a:moveTo>
                  <a:lnTo>
                    <a:pt x="1917" y="275"/>
                  </a:lnTo>
                  <a:cubicBezTo>
                    <a:pt x="1917" y="340"/>
                    <a:pt x="1876" y="357"/>
                    <a:pt x="1839" y="357"/>
                  </a:cubicBezTo>
                  <a:cubicBezTo>
                    <a:pt x="1803" y="357"/>
                    <a:pt x="1763" y="339"/>
                    <a:pt x="1763" y="274"/>
                  </a:cubicBezTo>
                  <a:lnTo>
                    <a:pt x="1763" y="88"/>
                  </a:lnTo>
                  <a:lnTo>
                    <a:pt x="1723" y="88"/>
                  </a:lnTo>
                  <a:lnTo>
                    <a:pt x="1723" y="286"/>
                  </a:lnTo>
                  <a:cubicBezTo>
                    <a:pt x="1723" y="341"/>
                    <a:pt x="1758" y="392"/>
                    <a:pt x="1837" y="392"/>
                  </a:cubicBezTo>
                  <a:cubicBezTo>
                    <a:pt x="1919" y="392"/>
                    <a:pt x="1957" y="341"/>
                    <a:pt x="1957" y="280"/>
                  </a:cubicBezTo>
                  <a:lnTo>
                    <a:pt x="1957" y="88"/>
                  </a:lnTo>
                  <a:lnTo>
                    <a:pt x="1917" y="88"/>
                  </a:lnTo>
                  <a:close/>
                  <a:moveTo>
                    <a:pt x="2066" y="257"/>
                  </a:moveTo>
                  <a:lnTo>
                    <a:pt x="2163" y="257"/>
                  </a:lnTo>
                  <a:cubicBezTo>
                    <a:pt x="2211" y="257"/>
                    <a:pt x="2216" y="286"/>
                    <a:pt x="2216" y="310"/>
                  </a:cubicBezTo>
                  <a:cubicBezTo>
                    <a:pt x="2216" y="321"/>
                    <a:pt x="2217" y="366"/>
                    <a:pt x="2223" y="384"/>
                  </a:cubicBezTo>
                  <a:lnTo>
                    <a:pt x="2272" y="384"/>
                  </a:lnTo>
                  <a:lnTo>
                    <a:pt x="2272" y="378"/>
                  </a:lnTo>
                  <a:cubicBezTo>
                    <a:pt x="2260" y="371"/>
                    <a:pt x="2258" y="365"/>
                    <a:pt x="2257" y="348"/>
                  </a:cubicBezTo>
                  <a:lnTo>
                    <a:pt x="2255" y="294"/>
                  </a:lnTo>
                  <a:cubicBezTo>
                    <a:pt x="2253" y="253"/>
                    <a:pt x="2236" y="245"/>
                    <a:pt x="2219" y="238"/>
                  </a:cubicBezTo>
                  <a:cubicBezTo>
                    <a:pt x="2238" y="227"/>
                    <a:pt x="2261" y="211"/>
                    <a:pt x="2261" y="167"/>
                  </a:cubicBezTo>
                  <a:cubicBezTo>
                    <a:pt x="2261" y="104"/>
                    <a:pt x="2212" y="88"/>
                    <a:pt x="2163" y="88"/>
                  </a:cubicBezTo>
                  <a:lnTo>
                    <a:pt x="2026" y="88"/>
                  </a:lnTo>
                  <a:lnTo>
                    <a:pt x="2026" y="384"/>
                  </a:lnTo>
                  <a:lnTo>
                    <a:pt x="2066" y="384"/>
                  </a:lnTo>
                  <a:lnTo>
                    <a:pt x="2066" y="257"/>
                  </a:lnTo>
                  <a:close/>
                  <a:moveTo>
                    <a:pt x="2066" y="122"/>
                  </a:moveTo>
                  <a:lnTo>
                    <a:pt x="2166" y="122"/>
                  </a:lnTo>
                  <a:cubicBezTo>
                    <a:pt x="2186" y="122"/>
                    <a:pt x="2219" y="126"/>
                    <a:pt x="2219" y="171"/>
                  </a:cubicBezTo>
                  <a:cubicBezTo>
                    <a:pt x="2219" y="215"/>
                    <a:pt x="2188" y="223"/>
                    <a:pt x="2159" y="223"/>
                  </a:cubicBezTo>
                  <a:lnTo>
                    <a:pt x="2066" y="223"/>
                  </a:lnTo>
                  <a:lnTo>
                    <a:pt x="2066" y="122"/>
                  </a:lnTo>
                  <a:close/>
                  <a:moveTo>
                    <a:pt x="2544" y="236"/>
                  </a:moveTo>
                  <a:cubicBezTo>
                    <a:pt x="2544" y="306"/>
                    <a:pt x="2505" y="357"/>
                    <a:pt x="2440" y="357"/>
                  </a:cubicBezTo>
                  <a:cubicBezTo>
                    <a:pt x="2376" y="357"/>
                    <a:pt x="2337" y="306"/>
                    <a:pt x="2337" y="236"/>
                  </a:cubicBezTo>
                  <a:cubicBezTo>
                    <a:pt x="2337" y="166"/>
                    <a:pt x="2376" y="115"/>
                    <a:pt x="2440" y="115"/>
                  </a:cubicBezTo>
                  <a:cubicBezTo>
                    <a:pt x="2505" y="115"/>
                    <a:pt x="2544" y="166"/>
                    <a:pt x="2544" y="236"/>
                  </a:cubicBezTo>
                  <a:close/>
                  <a:moveTo>
                    <a:pt x="2585" y="236"/>
                  </a:moveTo>
                  <a:cubicBezTo>
                    <a:pt x="2585" y="172"/>
                    <a:pt x="2551" y="80"/>
                    <a:pt x="2440" y="80"/>
                  </a:cubicBezTo>
                  <a:cubicBezTo>
                    <a:pt x="2330" y="80"/>
                    <a:pt x="2296" y="172"/>
                    <a:pt x="2296" y="236"/>
                  </a:cubicBezTo>
                  <a:cubicBezTo>
                    <a:pt x="2296" y="300"/>
                    <a:pt x="2330" y="392"/>
                    <a:pt x="2440" y="392"/>
                  </a:cubicBezTo>
                  <a:cubicBezTo>
                    <a:pt x="2551" y="392"/>
                    <a:pt x="2585" y="300"/>
                    <a:pt x="2585" y="236"/>
                  </a:cubicBezTo>
                  <a:close/>
                  <a:moveTo>
                    <a:pt x="2677" y="122"/>
                  </a:moveTo>
                  <a:lnTo>
                    <a:pt x="2758" y="122"/>
                  </a:lnTo>
                  <a:cubicBezTo>
                    <a:pt x="2791" y="122"/>
                    <a:pt x="2817" y="134"/>
                    <a:pt x="2817" y="171"/>
                  </a:cubicBezTo>
                  <a:cubicBezTo>
                    <a:pt x="2817" y="212"/>
                    <a:pt x="2793" y="225"/>
                    <a:pt x="2757" y="225"/>
                  </a:cubicBezTo>
                  <a:lnTo>
                    <a:pt x="2677" y="225"/>
                  </a:lnTo>
                  <a:lnTo>
                    <a:pt x="2677" y="122"/>
                  </a:lnTo>
                  <a:close/>
                  <a:moveTo>
                    <a:pt x="2677" y="259"/>
                  </a:moveTo>
                  <a:lnTo>
                    <a:pt x="2770" y="259"/>
                  </a:lnTo>
                  <a:cubicBezTo>
                    <a:pt x="2835" y="259"/>
                    <a:pt x="2858" y="212"/>
                    <a:pt x="2858" y="171"/>
                  </a:cubicBezTo>
                  <a:cubicBezTo>
                    <a:pt x="2858" y="123"/>
                    <a:pt x="2825" y="88"/>
                    <a:pt x="2770" y="88"/>
                  </a:cubicBezTo>
                  <a:lnTo>
                    <a:pt x="2637" y="88"/>
                  </a:lnTo>
                  <a:lnTo>
                    <a:pt x="2637" y="384"/>
                  </a:lnTo>
                  <a:lnTo>
                    <a:pt x="2677" y="384"/>
                  </a:lnTo>
                  <a:lnTo>
                    <a:pt x="2677" y="259"/>
                  </a:lnTo>
                  <a:close/>
                  <a:moveTo>
                    <a:pt x="3132" y="349"/>
                  </a:moveTo>
                  <a:lnTo>
                    <a:pt x="2953" y="349"/>
                  </a:lnTo>
                  <a:lnTo>
                    <a:pt x="2953" y="250"/>
                  </a:lnTo>
                  <a:lnTo>
                    <a:pt x="3115" y="250"/>
                  </a:lnTo>
                  <a:lnTo>
                    <a:pt x="3115" y="214"/>
                  </a:lnTo>
                  <a:lnTo>
                    <a:pt x="2953" y="214"/>
                  </a:lnTo>
                  <a:lnTo>
                    <a:pt x="2953" y="123"/>
                  </a:lnTo>
                  <a:lnTo>
                    <a:pt x="3129" y="123"/>
                  </a:lnTo>
                  <a:lnTo>
                    <a:pt x="3129" y="88"/>
                  </a:lnTo>
                  <a:lnTo>
                    <a:pt x="2913" y="88"/>
                  </a:lnTo>
                  <a:lnTo>
                    <a:pt x="2913" y="384"/>
                  </a:lnTo>
                  <a:lnTo>
                    <a:pt x="3132" y="384"/>
                  </a:lnTo>
                  <a:lnTo>
                    <a:pt x="3132" y="349"/>
                  </a:lnTo>
                  <a:close/>
                  <a:moveTo>
                    <a:pt x="3350" y="298"/>
                  </a:moveTo>
                  <a:lnTo>
                    <a:pt x="3380" y="384"/>
                  </a:lnTo>
                  <a:lnTo>
                    <a:pt x="3423" y="384"/>
                  </a:lnTo>
                  <a:lnTo>
                    <a:pt x="3316" y="88"/>
                  </a:lnTo>
                  <a:lnTo>
                    <a:pt x="3270" y="88"/>
                  </a:lnTo>
                  <a:lnTo>
                    <a:pt x="3159" y="384"/>
                  </a:lnTo>
                  <a:lnTo>
                    <a:pt x="3200" y="384"/>
                  </a:lnTo>
                  <a:lnTo>
                    <a:pt x="3231" y="298"/>
                  </a:lnTo>
                  <a:lnTo>
                    <a:pt x="3350" y="298"/>
                  </a:lnTo>
                  <a:close/>
                  <a:moveTo>
                    <a:pt x="3243" y="262"/>
                  </a:moveTo>
                  <a:lnTo>
                    <a:pt x="3291" y="132"/>
                  </a:lnTo>
                  <a:lnTo>
                    <a:pt x="3292" y="132"/>
                  </a:lnTo>
                  <a:lnTo>
                    <a:pt x="3336" y="262"/>
                  </a:lnTo>
                  <a:lnTo>
                    <a:pt x="3243" y="26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2" name="Freeform 119"/>
            <p:cNvSpPr>
              <a:spLocks noEditPoints="1"/>
            </p:cNvSpPr>
            <p:nvPr/>
          </p:nvSpPr>
          <p:spPr bwMode="auto">
            <a:xfrm>
              <a:off x="6076950" y="6313959"/>
              <a:ext cx="1054100" cy="101600"/>
            </a:xfrm>
            <a:custGeom>
              <a:avLst/>
              <a:gdLst>
                <a:gd name="T0" fmla="*/ 10472 w 3221"/>
                <a:gd name="T1" fmla="*/ 79456 h 312"/>
                <a:gd name="T2" fmla="*/ 105705 w 3221"/>
                <a:gd name="T3" fmla="*/ 68059 h 312"/>
                <a:gd name="T4" fmla="*/ 61197 w 3221"/>
                <a:gd name="T5" fmla="*/ 34518 h 312"/>
                <a:gd name="T6" fmla="*/ 95232 w 3221"/>
                <a:gd name="T7" fmla="*/ 35169 h 312"/>
                <a:gd name="T8" fmla="*/ 71670 w 3221"/>
                <a:gd name="T9" fmla="*/ 67408 h 312"/>
                <a:gd name="T10" fmla="*/ 140394 w 3221"/>
                <a:gd name="T11" fmla="*/ 22469 h 312"/>
                <a:gd name="T12" fmla="*/ 131231 w 3221"/>
                <a:gd name="T13" fmla="*/ 41031 h 312"/>
                <a:gd name="T14" fmla="*/ 166575 w 3221"/>
                <a:gd name="T15" fmla="*/ 41031 h 312"/>
                <a:gd name="T16" fmla="*/ 183592 w 3221"/>
                <a:gd name="T17" fmla="*/ 29633 h 312"/>
                <a:gd name="T18" fmla="*/ 213700 w 3221"/>
                <a:gd name="T19" fmla="*/ 77503 h 312"/>
                <a:gd name="T20" fmla="*/ 195701 w 3221"/>
                <a:gd name="T21" fmla="*/ 31587 h 312"/>
                <a:gd name="T22" fmla="*/ 206500 w 3221"/>
                <a:gd name="T23" fmla="*/ 72292 h 312"/>
                <a:gd name="T24" fmla="*/ 254280 w 3221"/>
                <a:gd name="T25" fmla="*/ 79131 h 312"/>
                <a:gd name="T26" fmla="*/ 273588 w 3221"/>
                <a:gd name="T27" fmla="*/ 23121 h 312"/>
                <a:gd name="T28" fmla="*/ 252316 w 3221"/>
                <a:gd name="T29" fmla="*/ 35169 h 312"/>
                <a:gd name="T30" fmla="*/ 275552 w 3221"/>
                <a:gd name="T31" fmla="*/ 67408 h 312"/>
                <a:gd name="T32" fmla="*/ 387147 w 3221"/>
                <a:gd name="T33" fmla="*/ 14654 h 312"/>
                <a:gd name="T34" fmla="*/ 333149 w 3221"/>
                <a:gd name="T35" fmla="*/ 30936 h 312"/>
                <a:gd name="T36" fmla="*/ 379620 w 3221"/>
                <a:gd name="T37" fmla="*/ 65128 h 312"/>
                <a:gd name="T38" fmla="*/ 329549 w 3221"/>
                <a:gd name="T39" fmla="*/ 54382 h 312"/>
                <a:gd name="T40" fmla="*/ 384529 w 3221"/>
                <a:gd name="T41" fmla="*/ 74246 h 312"/>
                <a:gd name="T42" fmla="*/ 342313 w 3221"/>
                <a:gd name="T43" fmla="*/ 22469 h 312"/>
                <a:gd name="T44" fmla="*/ 389110 w 3221"/>
                <a:gd name="T45" fmla="*/ 24749 h 312"/>
                <a:gd name="T46" fmla="*/ 451617 w 3221"/>
                <a:gd name="T47" fmla="*/ 59918 h 312"/>
                <a:gd name="T48" fmla="*/ 401219 w 3221"/>
                <a:gd name="T49" fmla="*/ 42659 h 312"/>
                <a:gd name="T50" fmla="*/ 441145 w 3221"/>
                <a:gd name="T51" fmla="*/ 40379 h 312"/>
                <a:gd name="T52" fmla="*/ 411691 w 3221"/>
                <a:gd name="T53" fmla="*/ 62197 h 312"/>
                <a:gd name="T54" fmla="*/ 466344 w 3221"/>
                <a:gd name="T55" fmla="*/ 30610 h 312"/>
                <a:gd name="T56" fmla="*/ 506924 w 3221"/>
                <a:gd name="T57" fmla="*/ 65128 h 312"/>
                <a:gd name="T58" fmla="*/ 469943 w 3221"/>
                <a:gd name="T59" fmla="*/ 51126 h 312"/>
                <a:gd name="T60" fmla="*/ 527214 w 3221"/>
                <a:gd name="T61" fmla="*/ 23121 h 312"/>
                <a:gd name="T62" fmla="*/ 550122 w 3221"/>
                <a:gd name="T63" fmla="*/ 40379 h 312"/>
                <a:gd name="T64" fmla="*/ 555685 w 3221"/>
                <a:gd name="T65" fmla="*/ 47218 h 312"/>
                <a:gd name="T66" fmla="*/ 569103 w 3221"/>
                <a:gd name="T67" fmla="*/ 78154 h 312"/>
                <a:gd name="T68" fmla="*/ 590375 w 3221"/>
                <a:gd name="T69" fmla="*/ 72944 h 312"/>
                <a:gd name="T70" fmla="*/ 564848 w 3221"/>
                <a:gd name="T71" fmla="*/ 21492 h 312"/>
                <a:gd name="T72" fmla="*/ 550776 w 3221"/>
                <a:gd name="T73" fmla="*/ 70664 h 312"/>
                <a:gd name="T74" fmla="*/ 576302 w 3221"/>
                <a:gd name="T75" fmla="*/ 59918 h 312"/>
                <a:gd name="T76" fmla="*/ 711133 w 3221"/>
                <a:gd name="T77" fmla="*/ 35169 h 312"/>
                <a:gd name="T78" fmla="*/ 773967 w 3221"/>
                <a:gd name="T79" fmla="*/ 23121 h 312"/>
                <a:gd name="T80" fmla="*/ 737968 w 3221"/>
                <a:gd name="T81" fmla="*/ 60569 h 312"/>
                <a:gd name="T82" fmla="*/ 760222 w 3221"/>
                <a:gd name="T83" fmla="*/ 76526 h 312"/>
                <a:gd name="T84" fmla="*/ 817165 w 3221"/>
                <a:gd name="T85" fmla="*/ 31587 h 312"/>
                <a:gd name="T86" fmla="*/ 789675 w 3221"/>
                <a:gd name="T87" fmla="*/ 79456 h 312"/>
                <a:gd name="T88" fmla="*/ 864290 w 3221"/>
                <a:gd name="T89" fmla="*/ 74572 h 312"/>
                <a:gd name="T90" fmla="*/ 830255 w 3221"/>
                <a:gd name="T91" fmla="*/ 27679 h 312"/>
                <a:gd name="T92" fmla="*/ 854145 w 3221"/>
                <a:gd name="T93" fmla="*/ 31262 h 312"/>
                <a:gd name="T94" fmla="*/ 840400 w 3221"/>
                <a:gd name="T95" fmla="*/ 71315 h 312"/>
                <a:gd name="T96" fmla="*/ 908143 w 3221"/>
                <a:gd name="T97" fmla="*/ 29959 h 312"/>
                <a:gd name="T98" fmla="*/ 904216 w 3221"/>
                <a:gd name="T99" fmla="*/ 72292 h 312"/>
                <a:gd name="T100" fmla="*/ 901597 w 3221"/>
                <a:gd name="T101" fmla="*/ 80108 h 312"/>
                <a:gd name="T102" fmla="*/ 919924 w 3221"/>
                <a:gd name="T103" fmla="*/ 23772 h 312"/>
                <a:gd name="T104" fmla="*/ 983085 w 3221"/>
                <a:gd name="T105" fmla="*/ 61872 h 312"/>
                <a:gd name="T106" fmla="*/ 987339 w 3221"/>
                <a:gd name="T107" fmla="*/ 30610 h 312"/>
                <a:gd name="T108" fmla="*/ 967376 w 3221"/>
                <a:gd name="T109" fmla="*/ 81085 h 312"/>
                <a:gd name="T110" fmla="*/ 953304 w 3221"/>
                <a:gd name="T111" fmla="*/ 40379 h 312"/>
                <a:gd name="T112" fmla="*/ 1002393 w 3221"/>
                <a:gd name="T113" fmla="*/ 59918 h 312"/>
                <a:gd name="T114" fmla="*/ 1053118 w 3221"/>
                <a:gd name="T115" fmla="*/ 42659 h 312"/>
                <a:gd name="T116" fmla="*/ 1011229 w 3221"/>
                <a:gd name="T117" fmla="*/ 51126 h 312"/>
                <a:gd name="T118" fmla="*/ 1044282 w 3221"/>
                <a:gd name="T119" fmla="*/ 51126 h 312"/>
                <a:gd name="T120" fmla="*/ 1011229 w 3221"/>
                <a:gd name="T121" fmla="*/ 51126 h 31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221" h="312">
                  <a:moveTo>
                    <a:pt x="32" y="136"/>
                  </a:moveTo>
                  <a:lnTo>
                    <a:pt x="148" y="136"/>
                  </a:lnTo>
                  <a:lnTo>
                    <a:pt x="148" y="108"/>
                  </a:lnTo>
                  <a:lnTo>
                    <a:pt x="32" y="108"/>
                  </a:lnTo>
                  <a:lnTo>
                    <a:pt x="32" y="35"/>
                  </a:lnTo>
                  <a:lnTo>
                    <a:pt x="164" y="35"/>
                  </a:lnTo>
                  <a:lnTo>
                    <a:pt x="164" y="7"/>
                  </a:lnTo>
                  <a:lnTo>
                    <a:pt x="0" y="7"/>
                  </a:lnTo>
                  <a:lnTo>
                    <a:pt x="0" y="244"/>
                  </a:lnTo>
                  <a:lnTo>
                    <a:pt x="32" y="244"/>
                  </a:lnTo>
                  <a:lnTo>
                    <a:pt x="32" y="136"/>
                  </a:lnTo>
                  <a:close/>
                  <a:moveTo>
                    <a:pt x="175" y="157"/>
                  </a:moveTo>
                  <a:cubicBezTo>
                    <a:pt x="175" y="166"/>
                    <a:pt x="176" y="175"/>
                    <a:pt x="178" y="184"/>
                  </a:cubicBezTo>
                  <a:cubicBezTo>
                    <a:pt x="180" y="193"/>
                    <a:pt x="183" y="201"/>
                    <a:pt x="187" y="209"/>
                  </a:cubicBezTo>
                  <a:cubicBezTo>
                    <a:pt x="191" y="217"/>
                    <a:pt x="197" y="223"/>
                    <a:pt x="203" y="229"/>
                  </a:cubicBezTo>
                  <a:cubicBezTo>
                    <a:pt x="209" y="235"/>
                    <a:pt x="217" y="240"/>
                    <a:pt x="226" y="243"/>
                  </a:cubicBezTo>
                  <a:cubicBezTo>
                    <a:pt x="234" y="247"/>
                    <a:pt x="244" y="249"/>
                    <a:pt x="255" y="249"/>
                  </a:cubicBezTo>
                  <a:cubicBezTo>
                    <a:pt x="266" y="249"/>
                    <a:pt x="276" y="247"/>
                    <a:pt x="285" y="243"/>
                  </a:cubicBezTo>
                  <a:cubicBezTo>
                    <a:pt x="293" y="240"/>
                    <a:pt x="301" y="235"/>
                    <a:pt x="307" y="229"/>
                  </a:cubicBezTo>
                  <a:cubicBezTo>
                    <a:pt x="314" y="223"/>
                    <a:pt x="319" y="217"/>
                    <a:pt x="323" y="209"/>
                  </a:cubicBezTo>
                  <a:cubicBezTo>
                    <a:pt x="327" y="201"/>
                    <a:pt x="330" y="193"/>
                    <a:pt x="332" y="184"/>
                  </a:cubicBezTo>
                  <a:cubicBezTo>
                    <a:pt x="335" y="175"/>
                    <a:pt x="336" y="166"/>
                    <a:pt x="336" y="157"/>
                  </a:cubicBezTo>
                  <a:cubicBezTo>
                    <a:pt x="336" y="148"/>
                    <a:pt x="335" y="140"/>
                    <a:pt x="332" y="131"/>
                  </a:cubicBezTo>
                  <a:cubicBezTo>
                    <a:pt x="330" y="122"/>
                    <a:pt x="327" y="114"/>
                    <a:pt x="323" y="106"/>
                  </a:cubicBezTo>
                  <a:cubicBezTo>
                    <a:pt x="319" y="98"/>
                    <a:pt x="314" y="91"/>
                    <a:pt x="307" y="85"/>
                  </a:cubicBezTo>
                  <a:cubicBezTo>
                    <a:pt x="301" y="79"/>
                    <a:pt x="293" y="75"/>
                    <a:pt x="285" y="71"/>
                  </a:cubicBezTo>
                  <a:cubicBezTo>
                    <a:pt x="276" y="68"/>
                    <a:pt x="266" y="66"/>
                    <a:pt x="255" y="66"/>
                  </a:cubicBezTo>
                  <a:cubicBezTo>
                    <a:pt x="244" y="66"/>
                    <a:pt x="234" y="68"/>
                    <a:pt x="226" y="71"/>
                  </a:cubicBezTo>
                  <a:cubicBezTo>
                    <a:pt x="217" y="75"/>
                    <a:pt x="209" y="79"/>
                    <a:pt x="203" y="85"/>
                  </a:cubicBezTo>
                  <a:cubicBezTo>
                    <a:pt x="197" y="91"/>
                    <a:pt x="191" y="98"/>
                    <a:pt x="187" y="106"/>
                  </a:cubicBezTo>
                  <a:cubicBezTo>
                    <a:pt x="183" y="114"/>
                    <a:pt x="180" y="122"/>
                    <a:pt x="178" y="131"/>
                  </a:cubicBezTo>
                  <a:cubicBezTo>
                    <a:pt x="176" y="140"/>
                    <a:pt x="175" y="148"/>
                    <a:pt x="175" y="157"/>
                  </a:cubicBezTo>
                  <a:close/>
                  <a:moveTo>
                    <a:pt x="205" y="157"/>
                  </a:moveTo>
                  <a:cubicBezTo>
                    <a:pt x="205" y="153"/>
                    <a:pt x="205" y="147"/>
                    <a:pt x="206" y="142"/>
                  </a:cubicBezTo>
                  <a:cubicBezTo>
                    <a:pt x="207" y="136"/>
                    <a:pt x="208" y="130"/>
                    <a:pt x="211" y="124"/>
                  </a:cubicBezTo>
                  <a:cubicBezTo>
                    <a:pt x="213" y="118"/>
                    <a:pt x="216" y="113"/>
                    <a:pt x="219" y="108"/>
                  </a:cubicBezTo>
                  <a:cubicBezTo>
                    <a:pt x="223" y="103"/>
                    <a:pt x="228" y="99"/>
                    <a:pt x="234" y="96"/>
                  </a:cubicBezTo>
                  <a:cubicBezTo>
                    <a:pt x="240" y="93"/>
                    <a:pt x="247" y="91"/>
                    <a:pt x="255" y="91"/>
                  </a:cubicBezTo>
                  <a:cubicBezTo>
                    <a:pt x="263" y="91"/>
                    <a:pt x="271" y="93"/>
                    <a:pt x="276" y="96"/>
                  </a:cubicBezTo>
                  <a:cubicBezTo>
                    <a:pt x="282" y="99"/>
                    <a:pt x="287" y="103"/>
                    <a:pt x="291" y="108"/>
                  </a:cubicBezTo>
                  <a:cubicBezTo>
                    <a:pt x="295" y="113"/>
                    <a:pt x="298" y="118"/>
                    <a:pt x="300" y="124"/>
                  </a:cubicBezTo>
                  <a:cubicBezTo>
                    <a:pt x="302" y="130"/>
                    <a:pt x="303" y="136"/>
                    <a:pt x="304" y="142"/>
                  </a:cubicBezTo>
                  <a:cubicBezTo>
                    <a:pt x="305" y="147"/>
                    <a:pt x="305" y="153"/>
                    <a:pt x="305" y="157"/>
                  </a:cubicBezTo>
                  <a:cubicBezTo>
                    <a:pt x="305" y="162"/>
                    <a:pt x="305" y="167"/>
                    <a:pt x="304" y="173"/>
                  </a:cubicBezTo>
                  <a:cubicBezTo>
                    <a:pt x="303" y="179"/>
                    <a:pt x="302" y="185"/>
                    <a:pt x="300" y="191"/>
                  </a:cubicBezTo>
                  <a:cubicBezTo>
                    <a:pt x="298" y="197"/>
                    <a:pt x="295" y="202"/>
                    <a:pt x="291" y="207"/>
                  </a:cubicBezTo>
                  <a:cubicBezTo>
                    <a:pt x="287" y="212"/>
                    <a:pt x="282" y="216"/>
                    <a:pt x="276" y="219"/>
                  </a:cubicBezTo>
                  <a:cubicBezTo>
                    <a:pt x="271" y="222"/>
                    <a:pt x="263" y="223"/>
                    <a:pt x="255" y="224"/>
                  </a:cubicBezTo>
                  <a:cubicBezTo>
                    <a:pt x="247" y="223"/>
                    <a:pt x="240" y="222"/>
                    <a:pt x="234" y="219"/>
                  </a:cubicBezTo>
                  <a:cubicBezTo>
                    <a:pt x="228" y="216"/>
                    <a:pt x="223" y="212"/>
                    <a:pt x="219" y="207"/>
                  </a:cubicBezTo>
                  <a:cubicBezTo>
                    <a:pt x="216" y="202"/>
                    <a:pt x="213" y="197"/>
                    <a:pt x="211" y="191"/>
                  </a:cubicBezTo>
                  <a:cubicBezTo>
                    <a:pt x="208" y="185"/>
                    <a:pt x="207" y="179"/>
                    <a:pt x="206" y="173"/>
                  </a:cubicBezTo>
                  <a:cubicBezTo>
                    <a:pt x="205" y="167"/>
                    <a:pt x="205" y="162"/>
                    <a:pt x="205" y="157"/>
                  </a:cubicBezTo>
                  <a:close/>
                  <a:moveTo>
                    <a:pt x="509" y="126"/>
                  </a:moveTo>
                  <a:cubicBezTo>
                    <a:pt x="509" y="117"/>
                    <a:pt x="508" y="108"/>
                    <a:pt x="506" y="101"/>
                  </a:cubicBezTo>
                  <a:cubicBezTo>
                    <a:pt x="503" y="94"/>
                    <a:pt x="500" y="88"/>
                    <a:pt x="496" y="84"/>
                  </a:cubicBezTo>
                  <a:cubicBezTo>
                    <a:pt x="492" y="79"/>
                    <a:pt x="487" y="76"/>
                    <a:pt x="482" y="73"/>
                  </a:cubicBezTo>
                  <a:cubicBezTo>
                    <a:pt x="477" y="71"/>
                    <a:pt x="471" y="69"/>
                    <a:pt x="466" y="68"/>
                  </a:cubicBezTo>
                  <a:cubicBezTo>
                    <a:pt x="460" y="67"/>
                    <a:pt x="454" y="66"/>
                    <a:pt x="449" y="66"/>
                  </a:cubicBezTo>
                  <a:cubicBezTo>
                    <a:pt x="441" y="66"/>
                    <a:pt x="435" y="67"/>
                    <a:pt x="429" y="69"/>
                  </a:cubicBezTo>
                  <a:cubicBezTo>
                    <a:pt x="423" y="72"/>
                    <a:pt x="418" y="74"/>
                    <a:pt x="414" y="77"/>
                  </a:cubicBezTo>
                  <a:cubicBezTo>
                    <a:pt x="410" y="81"/>
                    <a:pt x="406" y="84"/>
                    <a:pt x="403" y="87"/>
                  </a:cubicBezTo>
                  <a:cubicBezTo>
                    <a:pt x="400" y="90"/>
                    <a:pt x="398" y="93"/>
                    <a:pt x="397" y="96"/>
                  </a:cubicBezTo>
                  <a:lnTo>
                    <a:pt x="396" y="96"/>
                  </a:lnTo>
                  <a:lnTo>
                    <a:pt x="396" y="71"/>
                  </a:lnTo>
                  <a:lnTo>
                    <a:pt x="369" y="71"/>
                  </a:lnTo>
                  <a:lnTo>
                    <a:pt x="369" y="244"/>
                  </a:lnTo>
                  <a:lnTo>
                    <a:pt x="398" y="244"/>
                  </a:lnTo>
                  <a:lnTo>
                    <a:pt x="398" y="150"/>
                  </a:lnTo>
                  <a:cubicBezTo>
                    <a:pt x="398" y="140"/>
                    <a:pt x="399" y="132"/>
                    <a:pt x="401" y="126"/>
                  </a:cubicBezTo>
                  <a:cubicBezTo>
                    <a:pt x="403" y="119"/>
                    <a:pt x="406" y="114"/>
                    <a:pt x="409" y="109"/>
                  </a:cubicBezTo>
                  <a:cubicBezTo>
                    <a:pt x="412" y="105"/>
                    <a:pt x="416" y="101"/>
                    <a:pt x="420" y="99"/>
                  </a:cubicBezTo>
                  <a:cubicBezTo>
                    <a:pt x="424" y="97"/>
                    <a:pt x="428" y="95"/>
                    <a:pt x="432" y="94"/>
                  </a:cubicBezTo>
                  <a:cubicBezTo>
                    <a:pt x="436" y="93"/>
                    <a:pt x="440" y="92"/>
                    <a:pt x="443" y="92"/>
                  </a:cubicBezTo>
                  <a:cubicBezTo>
                    <a:pt x="453" y="92"/>
                    <a:pt x="460" y="94"/>
                    <a:pt x="466" y="97"/>
                  </a:cubicBezTo>
                  <a:cubicBezTo>
                    <a:pt x="471" y="101"/>
                    <a:pt x="475" y="106"/>
                    <a:pt x="477" y="112"/>
                  </a:cubicBezTo>
                  <a:cubicBezTo>
                    <a:pt x="479" y="119"/>
                    <a:pt x="480" y="128"/>
                    <a:pt x="480" y="138"/>
                  </a:cubicBezTo>
                  <a:lnTo>
                    <a:pt x="480" y="244"/>
                  </a:lnTo>
                  <a:lnTo>
                    <a:pt x="509" y="244"/>
                  </a:lnTo>
                  <a:lnTo>
                    <a:pt x="509" y="126"/>
                  </a:lnTo>
                  <a:close/>
                  <a:moveTo>
                    <a:pt x="696" y="7"/>
                  </a:moveTo>
                  <a:lnTo>
                    <a:pt x="667" y="7"/>
                  </a:lnTo>
                  <a:lnTo>
                    <a:pt x="667" y="93"/>
                  </a:lnTo>
                  <a:lnTo>
                    <a:pt x="666" y="96"/>
                  </a:lnTo>
                  <a:cubicBezTo>
                    <a:pt x="664" y="93"/>
                    <a:pt x="662" y="90"/>
                    <a:pt x="660" y="87"/>
                  </a:cubicBezTo>
                  <a:cubicBezTo>
                    <a:pt x="657" y="84"/>
                    <a:pt x="654" y="80"/>
                    <a:pt x="650" y="77"/>
                  </a:cubicBezTo>
                  <a:cubicBezTo>
                    <a:pt x="646" y="74"/>
                    <a:pt x="641" y="71"/>
                    <a:pt x="635" y="69"/>
                  </a:cubicBezTo>
                  <a:cubicBezTo>
                    <a:pt x="629" y="67"/>
                    <a:pt x="622" y="66"/>
                    <a:pt x="615" y="66"/>
                  </a:cubicBezTo>
                  <a:cubicBezTo>
                    <a:pt x="603" y="66"/>
                    <a:pt x="593" y="68"/>
                    <a:pt x="584" y="73"/>
                  </a:cubicBezTo>
                  <a:cubicBezTo>
                    <a:pt x="575" y="77"/>
                    <a:pt x="567" y="83"/>
                    <a:pt x="561" y="91"/>
                  </a:cubicBezTo>
                  <a:cubicBezTo>
                    <a:pt x="555" y="99"/>
                    <a:pt x="550" y="108"/>
                    <a:pt x="547" y="118"/>
                  </a:cubicBezTo>
                  <a:cubicBezTo>
                    <a:pt x="544" y="129"/>
                    <a:pt x="542" y="140"/>
                    <a:pt x="542" y="152"/>
                  </a:cubicBezTo>
                  <a:cubicBezTo>
                    <a:pt x="542" y="159"/>
                    <a:pt x="543" y="167"/>
                    <a:pt x="544" y="174"/>
                  </a:cubicBezTo>
                  <a:cubicBezTo>
                    <a:pt x="545" y="181"/>
                    <a:pt x="547" y="189"/>
                    <a:pt x="549" y="196"/>
                  </a:cubicBezTo>
                  <a:cubicBezTo>
                    <a:pt x="551" y="203"/>
                    <a:pt x="555" y="210"/>
                    <a:pt x="558" y="216"/>
                  </a:cubicBezTo>
                  <a:cubicBezTo>
                    <a:pt x="562" y="223"/>
                    <a:pt x="567" y="228"/>
                    <a:pt x="573" y="233"/>
                  </a:cubicBezTo>
                  <a:cubicBezTo>
                    <a:pt x="578" y="238"/>
                    <a:pt x="585" y="242"/>
                    <a:pt x="592" y="245"/>
                  </a:cubicBezTo>
                  <a:cubicBezTo>
                    <a:pt x="600" y="248"/>
                    <a:pt x="609" y="249"/>
                    <a:pt x="619" y="249"/>
                  </a:cubicBezTo>
                  <a:cubicBezTo>
                    <a:pt x="624" y="249"/>
                    <a:pt x="630" y="248"/>
                    <a:pt x="636" y="247"/>
                  </a:cubicBezTo>
                  <a:cubicBezTo>
                    <a:pt x="642" y="245"/>
                    <a:pt x="648" y="242"/>
                    <a:pt x="653" y="238"/>
                  </a:cubicBezTo>
                  <a:cubicBezTo>
                    <a:pt x="659" y="234"/>
                    <a:pt x="664" y="228"/>
                    <a:pt x="668" y="220"/>
                  </a:cubicBezTo>
                  <a:lnTo>
                    <a:pt x="668" y="244"/>
                  </a:lnTo>
                  <a:lnTo>
                    <a:pt x="696" y="244"/>
                  </a:lnTo>
                  <a:lnTo>
                    <a:pt x="696" y="7"/>
                  </a:lnTo>
                  <a:close/>
                  <a:moveTo>
                    <a:pt x="573" y="157"/>
                  </a:moveTo>
                  <a:cubicBezTo>
                    <a:pt x="573" y="153"/>
                    <a:pt x="573" y="147"/>
                    <a:pt x="573" y="142"/>
                  </a:cubicBezTo>
                  <a:cubicBezTo>
                    <a:pt x="574" y="136"/>
                    <a:pt x="575" y="130"/>
                    <a:pt x="576" y="125"/>
                  </a:cubicBezTo>
                  <a:cubicBezTo>
                    <a:pt x="578" y="119"/>
                    <a:pt x="580" y="114"/>
                    <a:pt x="584" y="109"/>
                  </a:cubicBezTo>
                  <a:cubicBezTo>
                    <a:pt x="587" y="104"/>
                    <a:pt x="592" y="100"/>
                    <a:pt x="598" y="97"/>
                  </a:cubicBezTo>
                  <a:cubicBezTo>
                    <a:pt x="604" y="94"/>
                    <a:pt x="611" y="92"/>
                    <a:pt x="620" y="92"/>
                  </a:cubicBezTo>
                  <a:cubicBezTo>
                    <a:pt x="628" y="92"/>
                    <a:pt x="635" y="94"/>
                    <a:pt x="641" y="97"/>
                  </a:cubicBezTo>
                  <a:cubicBezTo>
                    <a:pt x="646" y="100"/>
                    <a:pt x="651" y="105"/>
                    <a:pt x="654" y="110"/>
                  </a:cubicBezTo>
                  <a:cubicBezTo>
                    <a:pt x="658" y="115"/>
                    <a:pt x="660" y="121"/>
                    <a:pt x="662" y="128"/>
                  </a:cubicBezTo>
                  <a:cubicBezTo>
                    <a:pt x="664" y="134"/>
                    <a:pt x="665" y="141"/>
                    <a:pt x="666" y="147"/>
                  </a:cubicBezTo>
                  <a:cubicBezTo>
                    <a:pt x="666" y="154"/>
                    <a:pt x="667" y="160"/>
                    <a:pt x="666" y="166"/>
                  </a:cubicBezTo>
                  <a:cubicBezTo>
                    <a:pt x="666" y="175"/>
                    <a:pt x="665" y="183"/>
                    <a:pt x="663" y="189"/>
                  </a:cubicBezTo>
                  <a:cubicBezTo>
                    <a:pt x="661" y="196"/>
                    <a:pt x="659" y="202"/>
                    <a:pt x="655" y="206"/>
                  </a:cubicBezTo>
                  <a:cubicBezTo>
                    <a:pt x="652" y="210"/>
                    <a:pt x="648" y="214"/>
                    <a:pt x="644" y="217"/>
                  </a:cubicBezTo>
                  <a:cubicBezTo>
                    <a:pt x="640" y="219"/>
                    <a:pt x="636" y="221"/>
                    <a:pt x="631" y="222"/>
                  </a:cubicBezTo>
                  <a:cubicBezTo>
                    <a:pt x="627" y="223"/>
                    <a:pt x="623" y="224"/>
                    <a:pt x="619" y="224"/>
                  </a:cubicBezTo>
                  <a:cubicBezTo>
                    <a:pt x="611" y="224"/>
                    <a:pt x="604" y="222"/>
                    <a:pt x="599" y="219"/>
                  </a:cubicBezTo>
                  <a:cubicBezTo>
                    <a:pt x="593" y="215"/>
                    <a:pt x="588" y="211"/>
                    <a:pt x="584" y="205"/>
                  </a:cubicBezTo>
                  <a:cubicBezTo>
                    <a:pt x="580" y="199"/>
                    <a:pt x="577" y="192"/>
                    <a:pt x="575" y="184"/>
                  </a:cubicBezTo>
                  <a:cubicBezTo>
                    <a:pt x="574" y="175"/>
                    <a:pt x="573" y="167"/>
                    <a:pt x="573" y="157"/>
                  </a:cubicBezTo>
                  <a:close/>
                  <a:moveTo>
                    <a:pt x="726" y="157"/>
                  </a:moveTo>
                  <a:cubicBezTo>
                    <a:pt x="726" y="166"/>
                    <a:pt x="727" y="175"/>
                    <a:pt x="729" y="184"/>
                  </a:cubicBezTo>
                  <a:cubicBezTo>
                    <a:pt x="731" y="193"/>
                    <a:pt x="735" y="201"/>
                    <a:pt x="739" y="209"/>
                  </a:cubicBezTo>
                  <a:cubicBezTo>
                    <a:pt x="743" y="217"/>
                    <a:pt x="748" y="223"/>
                    <a:pt x="755" y="229"/>
                  </a:cubicBezTo>
                  <a:cubicBezTo>
                    <a:pt x="761" y="235"/>
                    <a:pt x="768" y="240"/>
                    <a:pt x="777" y="243"/>
                  </a:cubicBezTo>
                  <a:cubicBezTo>
                    <a:pt x="786" y="247"/>
                    <a:pt x="796" y="249"/>
                    <a:pt x="807" y="249"/>
                  </a:cubicBezTo>
                  <a:cubicBezTo>
                    <a:pt x="818" y="249"/>
                    <a:pt x="828" y="247"/>
                    <a:pt x="836" y="243"/>
                  </a:cubicBezTo>
                  <a:cubicBezTo>
                    <a:pt x="845" y="240"/>
                    <a:pt x="852" y="235"/>
                    <a:pt x="859" y="229"/>
                  </a:cubicBezTo>
                  <a:cubicBezTo>
                    <a:pt x="865" y="223"/>
                    <a:pt x="870" y="217"/>
                    <a:pt x="875" y="209"/>
                  </a:cubicBezTo>
                  <a:cubicBezTo>
                    <a:pt x="879" y="201"/>
                    <a:pt x="882" y="193"/>
                    <a:pt x="884" y="184"/>
                  </a:cubicBezTo>
                  <a:cubicBezTo>
                    <a:pt x="886" y="175"/>
                    <a:pt x="887" y="166"/>
                    <a:pt x="887" y="157"/>
                  </a:cubicBezTo>
                  <a:cubicBezTo>
                    <a:pt x="887" y="148"/>
                    <a:pt x="886" y="140"/>
                    <a:pt x="884" y="131"/>
                  </a:cubicBezTo>
                  <a:cubicBezTo>
                    <a:pt x="882" y="122"/>
                    <a:pt x="879" y="114"/>
                    <a:pt x="875" y="106"/>
                  </a:cubicBezTo>
                  <a:cubicBezTo>
                    <a:pt x="870" y="98"/>
                    <a:pt x="865" y="91"/>
                    <a:pt x="859" y="85"/>
                  </a:cubicBezTo>
                  <a:cubicBezTo>
                    <a:pt x="852" y="79"/>
                    <a:pt x="845" y="75"/>
                    <a:pt x="836" y="71"/>
                  </a:cubicBezTo>
                  <a:cubicBezTo>
                    <a:pt x="828" y="68"/>
                    <a:pt x="818" y="66"/>
                    <a:pt x="807" y="66"/>
                  </a:cubicBezTo>
                  <a:cubicBezTo>
                    <a:pt x="796" y="66"/>
                    <a:pt x="786" y="68"/>
                    <a:pt x="777" y="71"/>
                  </a:cubicBezTo>
                  <a:cubicBezTo>
                    <a:pt x="768" y="75"/>
                    <a:pt x="761" y="79"/>
                    <a:pt x="755" y="85"/>
                  </a:cubicBezTo>
                  <a:cubicBezTo>
                    <a:pt x="748" y="91"/>
                    <a:pt x="743" y="98"/>
                    <a:pt x="739" y="106"/>
                  </a:cubicBezTo>
                  <a:cubicBezTo>
                    <a:pt x="735" y="114"/>
                    <a:pt x="731" y="122"/>
                    <a:pt x="729" y="131"/>
                  </a:cubicBezTo>
                  <a:cubicBezTo>
                    <a:pt x="727" y="140"/>
                    <a:pt x="726" y="148"/>
                    <a:pt x="726" y="157"/>
                  </a:cubicBezTo>
                  <a:close/>
                  <a:moveTo>
                    <a:pt x="756" y="157"/>
                  </a:moveTo>
                  <a:cubicBezTo>
                    <a:pt x="756" y="153"/>
                    <a:pt x="757" y="147"/>
                    <a:pt x="758" y="142"/>
                  </a:cubicBezTo>
                  <a:cubicBezTo>
                    <a:pt x="759" y="136"/>
                    <a:pt x="760" y="130"/>
                    <a:pt x="762" y="124"/>
                  </a:cubicBezTo>
                  <a:cubicBezTo>
                    <a:pt x="764" y="118"/>
                    <a:pt x="767" y="113"/>
                    <a:pt x="771" y="108"/>
                  </a:cubicBezTo>
                  <a:cubicBezTo>
                    <a:pt x="775" y="103"/>
                    <a:pt x="780" y="99"/>
                    <a:pt x="785" y="96"/>
                  </a:cubicBezTo>
                  <a:cubicBezTo>
                    <a:pt x="791" y="93"/>
                    <a:pt x="798" y="91"/>
                    <a:pt x="807" y="91"/>
                  </a:cubicBezTo>
                  <a:cubicBezTo>
                    <a:pt x="815" y="91"/>
                    <a:pt x="822" y="93"/>
                    <a:pt x="828" y="96"/>
                  </a:cubicBezTo>
                  <a:cubicBezTo>
                    <a:pt x="834" y="99"/>
                    <a:pt x="839" y="103"/>
                    <a:pt x="842" y="108"/>
                  </a:cubicBezTo>
                  <a:cubicBezTo>
                    <a:pt x="846" y="113"/>
                    <a:pt x="849" y="118"/>
                    <a:pt x="851" y="124"/>
                  </a:cubicBezTo>
                  <a:cubicBezTo>
                    <a:pt x="853" y="130"/>
                    <a:pt x="855" y="136"/>
                    <a:pt x="856" y="142"/>
                  </a:cubicBezTo>
                  <a:cubicBezTo>
                    <a:pt x="857" y="147"/>
                    <a:pt x="857" y="153"/>
                    <a:pt x="857" y="157"/>
                  </a:cubicBezTo>
                  <a:cubicBezTo>
                    <a:pt x="857" y="162"/>
                    <a:pt x="857" y="167"/>
                    <a:pt x="856" y="173"/>
                  </a:cubicBezTo>
                  <a:cubicBezTo>
                    <a:pt x="855" y="179"/>
                    <a:pt x="853" y="185"/>
                    <a:pt x="851" y="191"/>
                  </a:cubicBezTo>
                  <a:cubicBezTo>
                    <a:pt x="849" y="197"/>
                    <a:pt x="846" y="202"/>
                    <a:pt x="842" y="207"/>
                  </a:cubicBezTo>
                  <a:cubicBezTo>
                    <a:pt x="839" y="212"/>
                    <a:pt x="834" y="216"/>
                    <a:pt x="828" y="219"/>
                  </a:cubicBezTo>
                  <a:cubicBezTo>
                    <a:pt x="822" y="222"/>
                    <a:pt x="815" y="223"/>
                    <a:pt x="807" y="224"/>
                  </a:cubicBezTo>
                  <a:cubicBezTo>
                    <a:pt x="798" y="223"/>
                    <a:pt x="791" y="222"/>
                    <a:pt x="785" y="219"/>
                  </a:cubicBezTo>
                  <a:cubicBezTo>
                    <a:pt x="780" y="216"/>
                    <a:pt x="775" y="212"/>
                    <a:pt x="771" y="207"/>
                  </a:cubicBezTo>
                  <a:cubicBezTo>
                    <a:pt x="767" y="202"/>
                    <a:pt x="764" y="197"/>
                    <a:pt x="762" y="191"/>
                  </a:cubicBezTo>
                  <a:cubicBezTo>
                    <a:pt x="760" y="185"/>
                    <a:pt x="759" y="179"/>
                    <a:pt x="758" y="173"/>
                  </a:cubicBezTo>
                  <a:cubicBezTo>
                    <a:pt x="757" y="167"/>
                    <a:pt x="756" y="162"/>
                    <a:pt x="756" y="157"/>
                  </a:cubicBezTo>
                  <a:close/>
                  <a:moveTo>
                    <a:pt x="1189" y="76"/>
                  </a:moveTo>
                  <a:cubicBezTo>
                    <a:pt x="1189" y="72"/>
                    <a:pt x="1188" y="67"/>
                    <a:pt x="1187" y="61"/>
                  </a:cubicBezTo>
                  <a:cubicBezTo>
                    <a:pt x="1186" y="56"/>
                    <a:pt x="1185" y="50"/>
                    <a:pt x="1183" y="45"/>
                  </a:cubicBezTo>
                  <a:cubicBezTo>
                    <a:pt x="1181" y="39"/>
                    <a:pt x="1177" y="34"/>
                    <a:pt x="1173" y="28"/>
                  </a:cubicBezTo>
                  <a:cubicBezTo>
                    <a:pt x="1169" y="23"/>
                    <a:pt x="1164" y="18"/>
                    <a:pt x="1157" y="14"/>
                  </a:cubicBezTo>
                  <a:cubicBezTo>
                    <a:pt x="1150" y="10"/>
                    <a:pt x="1142" y="7"/>
                    <a:pt x="1132" y="4"/>
                  </a:cubicBezTo>
                  <a:cubicBezTo>
                    <a:pt x="1122" y="2"/>
                    <a:pt x="1110" y="0"/>
                    <a:pt x="1096" y="0"/>
                  </a:cubicBezTo>
                  <a:cubicBezTo>
                    <a:pt x="1085" y="0"/>
                    <a:pt x="1075" y="2"/>
                    <a:pt x="1066" y="4"/>
                  </a:cubicBezTo>
                  <a:cubicBezTo>
                    <a:pt x="1057" y="7"/>
                    <a:pt x="1049" y="11"/>
                    <a:pt x="1043" y="15"/>
                  </a:cubicBezTo>
                  <a:cubicBezTo>
                    <a:pt x="1036" y="20"/>
                    <a:pt x="1031" y="26"/>
                    <a:pt x="1027" y="32"/>
                  </a:cubicBezTo>
                  <a:cubicBezTo>
                    <a:pt x="1023" y="38"/>
                    <a:pt x="1020" y="45"/>
                    <a:pt x="1018" y="52"/>
                  </a:cubicBezTo>
                  <a:cubicBezTo>
                    <a:pt x="1016" y="59"/>
                    <a:pt x="1015" y="66"/>
                    <a:pt x="1015" y="74"/>
                  </a:cubicBezTo>
                  <a:cubicBezTo>
                    <a:pt x="1015" y="82"/>
                    <a:pt x="1016" y="89"/>
                    <a:pt x="1018" y="95"/>
                  </a:cubicBezTo>
                  <a:cubicBezTo>
                    <a:pt x="1021" y="101"/>
                    <a:pt x="1024" y="106"/>
                    <a:pt x="1028" y="110"/>
                  </a:cubicBezTo>
                  <a:cubicBezTo>
                    <a:pt x="1032" y="114"/>
                    <a:pt x="1036" y="118"/>
                    <a:pt x="1041" y="120"/>
                  </a:cubicBezTo>
                  <a:cubicBezTo>
                    <a:pt x="1045" y="123"/>
                    <a:pt x="1050" y="125"/>
                    <a:pt x="1054" y="126"/>
                  </a:cubicBezTo>
                  <a:cubicBezTo>
                    <a:pt x="1058" y="128"/>
                    <a:pt x="1062" y="129"/>
                    <a:pt x="1065" y="130"/>
                  </a:cubicBezTo>
                  <a:lnTo>
                    <a:pt x="1114" y="141"/>
                  </a:lnTo>
                  <a:cubicBezTo>
                    <a:pt x="1124" y="143"/>
                    <a:pt x="1132" y="145"/>
                    <a:pt x="1138" y="148"/>
                  </a:cubicBezTo>
                  <a:cubicBezTo>
                    <a:pt x="1145" y="150"/>
                    <a:pt x="1150" y="153"/>
                    <a:pt x="1154" y="156"/>
                  </a:cubicBezTo>
                  <a:cubicBezTo>
                    <a:pt x="1158" y="159"/>
                    <a:pt x="1160" y="163"/>
                    <a:pt x="1162" y="167"/>
                  </a:cubicBezTo>
                  <a:cubicBezTo>
                    <a:pt x="1164" y="171"/>
                    <a:pt x="1164" y="177"/>
                    <a:pt x="1164" y="183"/>
                  </a:cubicBezTo>
                  <a:cubicBezTo>
                    <a:pt x="1164" y="190"/>
                    <a:pt x="1163" y="195"/>
                    <a:pt x="1160" y="200"/>
                  </a:cubicBezTo>
                  <a:cubicBezTo>
                    <a:pt x="1157" y="205"/>
                    <a:pt x="1154" y="209"/>
                    <a:pt x="1149" y="212"/>
                  </a:cubicBezTo>
                  <a:cubicBezTo>
                    <a:pt x="1145" y="215"/>
                    <a:pt x="1140" y="217"/>
                    <a:pt x="1134" y="219"/>
                  </a:cubicBezTo>
                  <a:cubicBezTo>
                    <a:pt x="1129" y="220"/>
                    <a:pt x="1123" y="221"/>
                    <a:pt x="1118" y="222"/>
                  </a:cubicBezTo>
                  <a:cubicBezTo>
                    <a:pt x="1112" y="223"/>
                    <a:pt x="1107" y="223"/>
                    <a:pt x="1102" y="223"/>
                  </a:cubicBezTo>
                  <a:cubicBezTo>
                    <a:pt x="1096" y="223"/>
                    <a:pt x="1090" y="222"/>
                    <a:pt x="1084" y="221"/>
                  </a:cubicBezTo>
                  <a:cubicBezTo>
                    <a:pt x="1078" y="220"/>
                    <a:pt x="1072" y="218"/>
                    <a:pt x="1066" y="216"/>
                  </a:cubicBezTo>
                  <a:cubicBezTo>
                    <a:pt x="1061" y="213"/>
                    <a:pt x="1056" y="210"/>
                    <a:pt x="1051" y="205"/>
                  </a:cubicBezTo>
                  <a:cubicBezTo>
                    <a:pt x="1047" y="201"/>
                    <a:pt x="1043" y="196"/>
                    <a:pt x="1041" y="190"/>
                  </a:cubicBezTo>
                  <a:cubicBezTo>
                    <a:pt x="1038" y="183"/>
                    <a:pt x="1037" y="176"/>
                    <a:pt x="1037" y="167"/>
                  </a:cubicBezTo>
                  <a:lnTo>
                    <a:pt x="1007" y="167"/>
                  </a:lnTo>
                  <a:cubicBezTo>
                    <a:pt x="1007" y="175"/>
                    <a:pt x="1007" y="182"/>
                    <a:pt x="1008" y="189"/>
                  </a:cubicBezTo>
                  <a:cubicBezTo>
                    <a:pt x="1010" y="196"/>
                    <a:pt x="1012" y="202"/>
                    <a:pt x="1016" y="209"/>
                  </a:cubicBezTo>
                  <a:cubicBezTo>
                    <a:pt x="1019" y="215"/>
                    <a:pt x="1024" y="221"/>
                    <a:pt x="1031" y="228"/>
                  </a:cubicBezTo>
                  <a:cubicBezTo>
                    <a:pt x="1033" y="230"/>
                    <a:pt x="1037" y="232"/>
                    <a:pt x="1040" y="235"/>
                  </a:cubicBezTo>
                  <a:cubicBezTo>
                    <a:pt x="1044" y="238"/>
                    <a:pt x="1049" y="240"/>
                    <a:pt x="1054" y="243"/>
                  </a:cubicBezTo>
                  <a:cubicBezTo>
                    <a:pt x="1060" y="245"/>
                    <a:pt x="1066" y="247"/>
                    <a:pt x="1074" y="248"/>
                  </a:cubicBezTo>
                  <a:cubicBezTo>
                    <a:pt x="1082" y="250"/>
                    <a:pt x="1092" y="250"/>
                    <a:pt x="1103" y="250"/>
                  </a:cubicBezTo>
                  <a:cubicBezTo>
                    <a:pt x="1111" y="250"/>
                    <a:pt x="1119" y="250"/>
                    <a:pt x="1128" y="248"/>
                  </a:cubicBezTo>
                  <a:cubicBezTo>
                    <a:pt x="1137" y="247"/>
                    <a:pt x="1145" y="245"/>
                    <a:pt x="1153" y="241"/>
                  </a:cubicBezTo>
                  <a:cubicBezTo>
                    <a:pt x="1161" y="238"/>
                    <a:pt x="1168" y="234"/>
                    <a:pt x="1175" y="228"/>
                  </a:cubicBezTo>
                  <a:cubicBezTo>
                    <a:pt x="1181" y="223"/>
                    <a:pt x="1186" y="216"/>
                    <a:pt x="1190" y="208"/>
                  </a:cubicBezTo>
                  <a:cubicBezTo>
                    <a:pt x="1194" y="199"/>
                    <a:pt x="1195" y="190"/>
                    <a:pt x="1196" y="179"/>
                  </a:cubicBezTo>
                  <a:cubicBezTo>
                    <a:pt x="1195" y="169"/>
                    <a:pt x="1194" y="161"/>
                    <a:pt x="1191" y="154"/>
                  </a:cubicBezTo>
                  <a:cubicBezTo>
                    <a:pt x="1189" y="147"/>
                    <a:pt x="1185" y="141"/>
                    <a:pt x="1180" y="135"/>
                  </a:cubicBezTo>
                  <a:cubicBezTo>
                    <a:pt x="1175" y="130"/>
                    <a:pt x="1170" y="126"/>
                    <a:pt x="1163" y="123"/>
                  </a:cubicBezTo>
                  <a:cubicBezTo>
                    <a:pt x="1157" y="119"/>
                    <a:pt x="1149" y="117"/>
                    <a:pt x="1142" y="115"/>
                  </a:cubicBezTo>
                  <a:lnTo>
                    <a:pt x="1074" y="100"/>
                  </a:lnTo>
                  <a:cubicBezTo>
                    <a:pt x="1069" y="98"/>
                    <a:pt x="1065" y="97"/>
                    <a:pt x="1060" y="95"/>
                  </a:cubicBezTo>
                  <a:cubicBezTo>
                    <a:pt x="1056" y="93"/>
                    <a:pt x="1053" y="89"/>
                    <a:pt x="1050" y="85"/>
                  </a:cubicBezTo>
                  <a:cubicBezTo>
                    <a:pt x="1047" y="81"/>
                    <a:pt x="1046" y="76"/>
                    <a:pt x="1046" y="69"/>
                  </a:cubicBezTo>
                  <a:cubicBezTo>
                    <a:pt x="1046" y="62"/>
                    <a:pt x="1047" y="56"/>
                    <a:pt x="1049" y="51"/>
                  </a:cubicBezTo>
                  <a:cubicBezTo>
                    <a:pt x="1052" y="46"/>
                    <a:pt x="1055" y="42"/>
                    <a:pt x="1059" y="39"/>
                  </a:cubicBezTo>
                  <a:cubicBezTo>
                    <a:pt x="1063" y="36"/>
                    <a:pt x="1067" y="34"/>
                    <a:pt x="1072" y="32"/>
                  </a:cubicBezTo>
                  <a:cubicBezTo>
                    <a:pt x="1077" y="30"/>
                    <a:pt x="1082" y="29"/>
                    <a:pt x="1087" y="29"/>
                  </a:cubicBezTo>
                  <a:cubicBezTo>
                    <a:pt x="1091" y="28"/>
                    <a:pt x="1096" y="28"/>
                    <a:pt x="1100" y="28"/>
                  </a:cubicBezTo>
                  <a:cubicBezTo>
                    <a:pt x="1107" y="28"/>
                    <a:pt x="1114" y="29"/>
                    <a:pt x="1120" y="30"/>
                  </a:cubicBezTo>
                  <a:cubicBezTo>
                    <a:pt x="1127" y="32"/>
                    <a:pt x="1133" y="34"/>
                    <a:pt x="1139" y="38"/>
                  </a:cubicBezTo>
                  <a:cubicBezTo>
                    <a:pt x="1145" y="42"/>
                    <a:pt x="1149" y="47"/>
                    <a:pt x="1153" y="53"/>
                  </a:cubicBezTo>
                  <a:cubicBezTo>
                    <a:pt x="1156" y="59"/>
                    <a:pt x="1158" y="67"/>
                    <a:pt x="1159" y="76"/>
                  </a:cubicBezTo>
                  <a:lnTo>
                    <a:pt x="1189" y="76"/>
                  </a:lnTo>
                  <a:close/>
                  <a:moveTo>
                    <a:pt x="1223" y="157"/>
                  </a:moveTo>
                  <a:cubicBezTo>
                    <a:pt x="1223" y="166"/>
                    <a:pt x="1224" y="175"/>
                    <a:pt x="1226" y="184"/>
                  </a:cubicBezTo>
                  <a:cubicBezTo>
                    <a:pt x="1228" y="193"/>
                    <a:pt x="1231" y="201"/>
                    <a:pt x="1235" y="209"/>
                  </a:cubicBezTo>
                  <a:cubicBezTo>
                    <a:pt x="1239" y="217"/>
                    <a:pt x="1244" y="223"/>
                    <a:pt x="1251" y="229"/>
                  </a:cubicBezTo>
                  <a:cubicBezTo>
                    <a:pt x="1257" y="235"/>
                    <a:pt x="1265" y="240"/>
                    <a:pt x="1273" y="243"/>
                  </a:cubicBezTo>
                  <a:cubicBezTo>
                    <a:pt x="1282" y="247"/>
                    <a:pt x="1292" y="249"/>
                    <a:pt x="1303" y="249"/>
                  </a:cubicBezTo>
                  <a:cubicBezTo>
                    <a:pt x="1314" y="249"/>
                    <a:pt x="1324" y="247"/>
                    <a:pt x="1333" y="243"/>
                  </a:cubicBezTo>
                  <a:cubicBezTo>
                    <a:pt x="1341" y="240"/>
                    <a:pt x="1349" y="235"/>
                    <a:pt x="1355" y="229"/>
                  </a:cubicBezTo>
                  <a:cubicBezTo>
                    <a:pt x="1361" y="223"/>
                    <a:pt x="1367" y="217"/>
                    <a:pt x="1371" y="209"/>
                  </a:cubicBezTo>
                  <a:cubicBezTo>
                    <a:pt x="1375" y="201"/>
                    <a:pt x="1378" y="193"/>
                    <a:pt x="1380" y="184"/>
                  </a:cubicBezTo>
                  <a:cubicBezTo>
                    <a:pt x="1382" y="175"/>
                    <a:pt x="1383" y="166"/>
                    <a:pt x="1383" y="157"/>
                  </a:cubicBezTo>
                  <a:cubicBezTo>
                    <a:pt x="1383" y="148"/>
                    <a:pt x="1382" y="140"/>
                    <a:pt x="1380" y="131"/>
                  </a:cubicBezTo>
                  <a:cubicBezTo>
                    <a:pt x="1378" y="122"/>
                    <a:pt x="1375" y="114"/>
                    <a:pt x="1371" y="106"/>
                  </a:cubicBezTo>
                  <a:cubicBezTo>
                    <a:pt x="1367" y="98"/>
                    <a:pt x="1361" y="91"/>
                    <a:pt x="1355" y="85"/>
                  </a:cubicBezTo>
                  <a:cubicBezTo>
                    <a:pt x="1349" y="79"/>
                    <a:pt x="1341" y="75"/>
                    <a:pt x="1333" y="71"/>
                  </a:cubicBezTo>
                  <a:cubicBezTo>
                    <a:pt x="1324" y="68"/>
                    <a:pt x="1314" y="66"/>
                    <a:pt x="1303" y="66"/>
                  </a:cubicBezTo>
                  <a:cubicBezTo>
                    <a:pt x="1292" y="66"/>
                    <a:pt x="1282" y="68"/>
                    <a:pt x="1273" y="71"/>
                  </a:cubicBezTo>
                  <a:cubicBezTo>
                    <a:pt x="1265" y="75"/>
                    <a:pt x="1257" y="79"/>
                    <a:pt x="1251" y="85"/>
                  </a:cubicBezTo>
                  <a:cubicBezTo>
                    <a:pt x="1244" y="91"/>
                    <a:pt x="1239" y="98"/>
                    <a:pt x="1235" y="106"/>
                  </a:cubicBezTo>
                  <a:cubicBezTo>
                    <a:pt x="1231" y="114"/>
                    <a:pt x="1228" y="122"/>
                    <a:pt x="1226" y="131"/>
                  </a:cubicBezTo>
                  <a:cubicBezTo>
                    <a:pt x="1224" y="140"/>
                    <a:pt x="1223" y="148"/>
                    <a:pt x="1223" y="157"/>
                  </a:cubicBezTo>
                  <a:close/>
                  <a:moveTo>
                    <a:pt x="1253" y="157"/>
                  </a:moveTo>
                  <a:cubicBezTo>
                    <a:pt x="1253" y="153"/>
                    <a:pt x="1253" y="147"/>
                    <a:pt x="1254" y="142"/>
                  </a:cubicBezTo>
                  <a:cubicBezTo>
                    <a:pt x="1255" y="136"/>
                    <a:pt x="1256" y="130"/>
                    <a:pt x="1258" y="124"/>
                  </a:cubicBezTo>
                  <a:cubicBezTo>
                    <a:pt x="1261" y="118"/>
                    <a:pt x="1264" y="113"/>
                    <a:pt x="1267" y="108"/>
                  </a:cubicBezTo>
                  <a:cubicBezTo>
                    <a:pt x="1271" y="103"/>
                    <a:pt x="1276" y="99"/>
                    <a:pt x="1282" y="96"/>
                  </a:cubicBezTo>
                  <a:cubicBezTo>
                    <a:pt x="1288" y="93"/>
                    <a:pt x="1295" y="91"/>
                    <a:pt x="1303" y="91"/>
                  </a:cubicBezTo>
                  <a:cubicBezTo>
                    <a:pt x="1311" y="91"/>
                    <a:pt x="1318" y="93"/>
                    <a:pt x="1324" y="96"/>
                  </a:cubicBezTo>
                  <a:cubicBezTo>
                    <a:pt x="1330" y="99"/>
                    <a:pt x="1335" y="103"/>
                    <a:pt x="1339" y="108"/>
                  </a:cubicBezTo>
                  <a:cubicBezTo>
                    <a:pt x="1342" y="113"/>
                    <a:pt x="1345" y="118"/>
                    <a:pt x="1348" y="124"/>
                  </a:cubicBezTo>
                  <a:cubicBezTo>
                    <a:pt x="1350" y="130"/>
                    <a:pt x="1351" y="136"/>
                    <a:pt x="1352" y="142"/>
                  </a:cubicBezTo>
                  <a:cubicBezTo>
                    <a:pt x="1353" y="147"/>
                    <a:pt x="1353" y="153"/>
                    <a:pt x="1353" y="157"/>
                  </a:cubicBezTo>
                  <a:cubicBezTo>
                    <a:pt x="1353" y="162"/>
                    <a:pt x="1353" y="167"/>
                    <a:pt x="1352" y="173"/>
                  </a:cubicBezTo>
                  <a:cubicBezTo>
                    <a:pt x="1351" y="179"/>
                    <a:pt x="1350" y="185"/>
                    <a:pt x="1348" y="191"/>
                  </a:cubicBezTo>
                  <a:cubicBezTo>
                    <a:pt x="1345" y="197"/>
                    <a:pt x="1342" y="202"/>
                    <a:pt x="1339" y="207"/>
                  </a:cubicBezTo>
                  <a:cubicBezTo>
                    <a:pt x="1335" y="212"/>
                    <a:pt x="1330" y="216"/>
                    <a:pt x="1324" y="219"/>
                  </a:cubicBezTo>
                  <a:cubicBezTo>
                    <a:pt x="1318" y="222"/>
                    <a:pt x="1311" y="223"/>
                    <a:pt x="1303" y="224"/>
                  </a:cubicBezTo>
                  <a:cubicBezTo>
                    <a:pt x="1295" y="223"/>
                    <a:pt x="1288" y="222"/>
                    <a:pt x="1282" y="219"/>
                  </a:cubicBezTo>
                  <a:cubicBezTo>
                    <a:pt x="1276" y="216"/>
                    <a:pt x="1271" y="212"/>
                    <a:pt x="1267" y="207"/>
                  </a:cubicBezTo>
                  <a:cubicBezTo>
                    <a:pt x="1264" y="202"/>
                    <a:pt x="1261" y="197"/>
                    <a:pt x="1258" y="191"/>
                  </a:cubicBezTo>
                  <a:cubicBezTo>
                    <a:pt x="1256" y="185"/>
                    <a:pt x="1255" y="179"/>
                    <a:pt x="1254" y="173"/>
                  </a:cubicBezTo>
                  <a:cubicBezTo>
                    <a:pt x="1253" y="167"/>
                    <a:pt x="1253" y="162"/>
                    <a:pt x="1253" y="157"/>
                  </a:cubicBezTo>
                  <a:close/>
                  <a:moveTo>
                    <a:pt x="1553" y="129"/>
                  </a:moveTo>
                  <a:cubicBezTo>
                    <a:pt x="1552" y="123"/>
                    <a:pt x="1551" y="117"/>
                    <a:pt x="1549" y="111"/>
                  </a:cubicBezTo>
                  <a:cubicBezTo>
                    <a:pt x="1548" y="105"/>
                    <a:pt x="1545" y="99"/>
                    <a:pt x="1542" y="94"/>
                  </a:cubicBezTo>
                  <a:cubicBezTo>
                    <a:pt x="1539" y="89"/>
                    <a:pt x="1534" y="84"/>
                    <a:pt x="1530" y="80"/>
                  </a:cubicBezTo>
                  <a:cubicBezTo>
                    <a:pt x="1525" y="76"/>
                    <a:pt x="1519" y="72"/>
                    <a:pt x="1512" y="70"/>
                  </a:cubicBezTo>
                  <a:cubicBezTo>
                    <a:pt x="1505" y="67"/>
                    <a:pt x="1497" y="66"/>
                    <a:pt x="1488" y="66"/>
                  </a:cubicBezTo>
                  <a:cubicBezTo>
                    <a:pt x="1474" y="66"/>
                    <a:pt x="1461" y="69"/>
                    <a:pt x="1451" y="74"/>
                  </a:cubicBezTo>
                  <a:cubicBezTo>
                    <a:pt x="1440" y="79"/>
                    <a:pt x="1432" y="85"/>
                    <a:pt x="1425" y="94"/>
                  </a:cubicBezTo>
                  <a:cubicBezTo>
                    <a:pt x="1418" y="103"/>
                    <a:pt x="1413" y="113"/>
                    <a:pt x="1410" y="125"/>
                  </a:cubicBezTo>
                  <a:cubicBezTo>
                    <a:pt x="1406" y="136"/>
                    <a:pt x="1405" y="149"/>
                    <a:pt x="1405" y="162"/>
                  </a:cubicBezTo>
                  <a:cubicBezTo>
                    <a:pt x="1405" y="175"/>
                    <a:pt x="1407" y="186"/>
                    <a:pt x="1410" y="197"/>
                  </a:cubicBezTo>
                  <a:cubicBezTo>
                    <a:pt x="1414" y="208"/>
                    <a:pt x="1419" y="217"/>
                    <a:pt x="1425" y="224"/>
                  </a:cubicBezTo>
                  <a:cubicBezTo>
                    <a:pt x="1432" y="232"/>
                    <a:pt x="1440" y="238"/>
                    <a:pt x="1450" y="243"/>
                  </a:cubicBezTo>
                  <a:cubicBezTo>
                    <a:pt x="1459" y="247"/>
                    <a:pt x="1470" y="249"/>
                    <a:pt x="1482" y="249"/>
                  </a:cubicBezTo>
                  <a:cubicBezTo>
                    <a:pt x="1492" y="249"/>
                    <a:pt x="1501" y="248"/>
                    <a:pt x="1509" y="245"/>
                  </a:cubicBezTo>
                  <a:cubicBezTo>
                    <a:pt x="1516" y="242"/>
                    <a:pt x="1523" y="238"/>
                    <a:pt x="1528" y="234"/>
                  </a:cubicBezTo>
                  <a:cubicBezTo>
                    <a:pt x="1533" y="229"/>
                    <a:pt x="1538" y="224"/>
                    <a:pt x="1541" y="218"/>
                  </a:cubicBezTo>
                  <a:cubicBezTo>
                    <a:pt x="1545" y="212"/>
                    <a:pt x="1547" y="206"/>
                    <a:pt x="1549" y="200"/>
                  </a:cubicBezTo>
                  <a:cubicBezTo>
                    <a:pt x="1551" y="194"/>
                    <a:pt x="1552" y="188"/>
                    <a:pt x="1553" y="183"/>
                  </a:cubicBezTo>
                  <a:lnTo>
                    <a:pt x="1524" y="183"/>
                  </a:lnTo>
                  <a:cubicBezTo>
                    <a:pt x="1523" y="192"/>
                    <a:pt x="1520" y="199"/>
                    <a:pt x="1516" y="205"/>
                  </a:cubicBezTo>
                  <a:cubicBezTo>
                    <a:pt x="1512" y="211"/>
                    <a:pt x="1507" y="216"/>
                    <a:pt x="1501" y="219"/>
                  </a:cubicBezTo>
                  <a:cubicBezTo>
                    <a:pt x="1496" y="222"/>
                    <a:pt x="1490" y="224"/>
                    <a:pt x="1483" y="224"/>
                  </a:cubicBezTo>
                  <a:cubicBezTo>
                    <a:pt x="1475" y="224"/>
                    <a:pt x="1468" y="222"/>
                    <a:pt x="1463" y="220"/>
                  </a:cubicBezTo>
                  <a:cubicBezTo>
                    <a:pt x="1457" y="217"/>
                    <a:pt x="1453" y="214"/>
                    <a:pt x="1449" y="209"/>
                  </a:cubicBezTo>
                  <a:cubicBezTo>
                    <a:pt x="1446" y="205"/>
                    <a:pt x="1443" y="199"/>
                    <a:pt x="1441" y="194"/>
                  </a:cubicBezTo>
                  <a:cubicBezTo>
                    <a:pt x="1439" y="188"/>
                    <a:pt x="1438" y="182"/>
                    <a:pt x="1437" y="176"/>
                  </a:cubicBezTo>
                  <a:cubicBezTo>
                    <a:pt x="1436" y="170"/>
                    <a:pt x="1436" y="163"/>
                    <a:pt x="1436" y="157"/>
                  </a:cubicBezTo>
                  <a:cubicBezTo>
                    <a:pt x="1436" y="151"/>
                    <a:pt x="1436" y="145"/>
                    <a:pt x="1437" y="139"/>
                  </a:cubicBezTo>
                  <a:cubicBezTo>
                    <a:pt x="1438" y="133"/>
                    <a:pt x="1440" y="127"/>
                    <a:pt x="1442" y="121"/>
                  </a:cubicBezTo>
                  <a:cubicBezTo>
                    <a:pt x="1445" y="116"/>
                    <a:pt x="1447" y="111"/>
                    <a:pt x="1451" y="106"/>
                  </a:cubicBezTo>
                  <a:cubicBezTo>
                    <a:pt x="1455" y="102"/>
                    <a:pt x="1459" y="99"/>
                    <a:pt x="1465" y="96"/>
                  </a:cubicBezTo>
                  <a:cubicBezTo>
                    <a:pt x="1470" y="94"/>
                    <a:pt x="1476" y="92"/>
                    <a:pt x="1484" y="92"/>
                  </a:cubicBezTo>
                  <a:cubicBezTo>
                    <a:pt x="1492" y="92"/>
                    <a:pt x="1499" y="94"/>
                    <a:pt x="1504" y="97"/>
                  </a:cubicBezTo>
                  <a:cubicBezTo>
                    <a:pt x="1510" y="100"/>
                    <a:pt x="1514" y="104"/>
                    <a:pt x="1518" y="109"/>
                  </a:cubicBezTo>
                  <a:cubicBezTo>
                    <a:pt x="1521" y="115"/>
                    <a:pt x="1523" y="122"/>
                    <a:pt x="1524" y="129"/>
                  </a:cubicBezTo>
                  <a:lnTo>
                    <a:pt x="1553" y="129"/>
                  </a:lnTo>
                  <a:close/>
                  <a:moveTo>
                    <a:pt x="1611" y="71"/>
                  </a:moveTo>
                  <a:lnTo>
                    <a:pt x="1582" y="71"/>
                  </a:lnTo>
                  <a:lnTo>
                    <a:pt x="1582" y="244"/>
                  </a:lnTo>
                  <a:lnTo>
                    <a:pt x="1611" y="244"/>
                  </a:lnTo>
                  <a:lnTo>
                    <a:pt x="1611" y="71"/>
                  </a:lnTo>
                  <a:close/>
                  <a:moveTo>
                    <a:pt x="1611" y="40"/>
                  </a:moveTo>
                  <a:lnTo>
                    <a:pt x="1611" y="7"/>
                  </a:lnTo>
                  <a:lnTo>
                    <a:pt x="1582" y="7"/>
                  </a:lnTo>
                  <a:lnTo>
                    <a:pt x="1582" y="40"/>
                  </a:lnTo>
                  <a:lnTo>
                    <a:pt x="1611" y="40"/>
                  </a:lnTo>
                  <a:close/>
                  <a:moveTo>
                    <a:pt x="1681" y="124"/>
                  </a:moveTo>
                  <a:cubicBezTo>
                    <a:pt x="1681" y="120"/>
                    <a:pt x="1682" y="117"/>
                    <a:pt x="1683" y="113"/>
                  </a:cubicBezTo>
                  <a:cubicBezTo>
                    <a:pt x="1684" y="109"/>
                    <a:pt x="1686" y="105"/>
                    <a:pt x="1689" y="102"/>
                  </a:cubicBezTo>
                  <a:cubicBezTo>
                    <a:pt x="1692" y="99"/>
                    <a:pt x="1696" y="96"/>
                    <a:pt x="1701" y="94"/>
                  </a:cubicBezTo>
                  <a:cubicBezTo>
                    <a:pt x="1706" y="91"/>
                    <a:pt x="1712" y="90"/>
                    <a:pt x="1721" y="90"/>
                  </a:cubicBezTo>
                  <a:cubicBezTo>
                    <a:pt x="1734" y="90"/>
                    <a:pt x="1744" y="93"/>
                    <a:pt x="1751" y="98"/>
                  </a:cubicBezTo>
                  <a:cubicBezTo>
                    <a:pt x="1758" y="102"/>
                    <a:pt x="1761" y="109"/>
                    <a:pt x="1761" y="118"/>
                  </a:cubicBezTo>
                  <a:cubicBezTo>
                    <a:pt x="1761" y="124"/>
                    <a:pt x="1760" y="128"/>
                    <a:pt x="1759" y="131"/>
                  </a:cubicBezTo>
                  <a:cubicBezTo>
                    <a:pt x="1757" y="134"/>
                    <a:pt x="1755" y="136"/>
                    <a:pt x="1753" y="137"/>
                  </a:cubicBezTo>
                  <a:cubicBezTo>
                    <a:pt x="1751" y="138"/>
                    <a:pt x="1748" y="139"/>
                    <a:pt x="1746" y="139"/>
                  </a:cubicBezTo>
                  <a:lnTo>
                    <a:pt x="1698" y="145"/>
                  </a:lnTo>
                  <a:cubicBezTo>
                    <a:pt x="1688" y="146"/>
                    <a:pt x="1681" y="148"/>
                    <a:pt x="1674" y="151"/>
                  </a:cubicBezTo>
                  <a:cubicBezTo>
                    <a:pt x="1668" y="154"/>
                    <a:pt x="1663" y="158"/>
                    <a:pt x="1659" y="162"/>
                  </a:cubicBezTo>
                  <a:cubicBezTo>
                    <a:pt x="1655" y="167"/>
                    <a:pt x="1652" y="171"/>
                    <a:pt x="1650" y="175"/>
                  </a:cubicBezTo>
                  <a:cubicBezTo>
                    <a:pt x="1648" y="180"/>
                    <a:pt x="1647" y="184"/>
                    <a:pt x="1646" y="188"/>
                  </a:cubicBezTo>
                  <a:cubicBezTo>
                    <a:pt x="1646" y="193"/>
                    <a:pt x="1645" y="196"/>
                    <a:pt x="1646" y="199"/>
                  </a:cubicBezTo>
                  <a:cubicBezTo>
                    <a:pt x="1646" y="209"/>
                    <a:pt x="1648" y="218"/>
                    <a:pt x="1653" y="225"/>
                  </a:cubicBezTo>
                  <a:cubicBezTo>
                    <a:pt x="1657" y="233"/>
                    <a:pt x="1663" y="239"/>
                    <a:pt x="1672" y="243"/>
                  </a:cubicBezTo>
                  <a:cubicBezTo>
                    <a:pt x="1680" y="247"/>
                    <a:pt x="1689" y="249"/>
                    <a:pt x="1700" y="249"/>
                  </a:cubicBezTo>
                  <a:cubicBezTo>
                    <a:pt x="1708" y="249"/>
                    <a:pt x="1716" y="248"/>
                    <a:pt x="1722" y="246"/>
                  </a:cubicBezTo>
                  <a:cubicBezTo>
                    <a:pt x="1729" y="245"/>
                    <a:pt x="1734" y="242"/>
                    <a:pt x="1739" y="240"/>
                  </a:cubicBezTo>
                  <a:cubicBezTo>
                    <a:pt x="1744" y="237"/>
                    <a:pt x="1749" y="234"/>
                    <a:pt x="1752" y="230"/>
                  </a:cubicBezTo>
                  <a:cubicBezTo>
                    <a:pt x="1756" y="227"/>
                    <a:pt x="1759" y="224"/>
                    <a:pt x="1762" y="221"/>
                  </a:cubicBezTo>
                  <a:cubicBezTo>
                    <a:pt x="1762" y="224"/>
                    <a:pt x="1763" y="227"/>
                    <a:pt x="1764" y="231"/>
                  </a:cubicBezTo>
                  <a:cubicBezTo>
                    <a:pt x="1765" y="234"/>
                    <a:pt x="1766" y="237"/>
                    <a:pt x="1768" y="239"/>
                  </a:cubicBezTo>
                  <a:cubicBezTo>
                    <a:pt x="1770" y="242"/>
                    <a:pt x="1773" y="244"/>
                    <a:pt x="1777" y="245"/>
                  </a:cubicBezTo>
                  <a:cubicBezTo>
                    <a:pt x="1781" y="247"/>
                    <a:pt x="1787" y="247"/>
                    <a:pt x="1793" y="247"/>
                  </a:cubicBezTo>
                  <a:cubicBezTo>
                    <a:pt x="1796" y="247"/>
                    <a:pt x="1799" y="247"/>
                    <a:pt x="1802" y="246"/>
                  </a:cubicBezTo>
                  <a:cubicBezTo>
                    <a:pt x="1804" y="245"/>
                    <a:pt x="1806" y="245"/>
                    <a:pt x="1809" y="244"/>
                  </a:cubicBezTo>
                  <a:lnTo>
                    <a:pt x="1809" y="223"/>
                  </a:lnTo>
                  <a:cubicBezTo>
                    <a:pt x="1807" y="223"/>
                    <a:pt x="1805" y="224"/>
                    <a:pt x="1804" y="224"/>
                  </a:cubicBezTo>
                  <a:cubicBezTo>
                    <a:pt x="1802" y="224"/>
                    <a:pt x="1801" y="224"/>
                    <a:pt x="1799" y="224"/>
                  </a:cubicBezTo>
                  <a:cubicBezTo>
                    <a:pt x="1796" y="224"/>
                    <a:pt x="1794" y="223"/>
                    <a:pt x="1792" y="222"/>
                  </a:cubicBezTo>
                  <a:cubicBezTo>
                    <a:pt x="1791" y="220"/>
                    <a:pt x="1790" y="218"/>
                    <a:pt x="1790" y="214"/>
                  </a:cubicBezTo>
                  <a:lnTo>
                    <a:pt x="1790" y="114"/>
                  </a:lnTo>
                  <a:cubicBezTo>
                    <a:pt x="1790" y="107"/>
                    <a:pt x="1788" y="101"/>
                    <a:pt x="1786" y="95"/>
                  </a:cubicBezTo>
                  <a:cubicBezTo>
                    <a:pt x="1783" y="90"/>
                    <a:pt x="1780" y="86"/>
                    <a:pt x="1776" y="82"/>
                  </a:cubicBezTo>
                  <a:cubicBezTo>
                    <a:pt x="1772" y="79"/>
                    <a:pt x="1768" y="76"/>
                    <a:pt x="1763" y="74"/>
                  </a:cubicBezTo>
                  <a:cubicBezTo>
                    <a:pt x="1758" y="71"/>
                    <a:pt x="1753" y="70"/>
                    <a:pt x="1748" y="69"/>
                  </a:cubicBezTo>
                  <a:cubicBezTo>
                    <a:pt x="1743" y="68"/>
                    <a:pt x="1739" y="67"/>
                    <a:pt x="1735" y="67"/>
                  </a:cubicBezTo>
                  <a:cubicBezTo>
                    <a:pt x="1731" y="66"/>
                    <a:pt x="1728" y="66"/>
                    <a:pt x="1726" y="66"/>
                  </a:cubicBezTo>
                  <a:cubicBezTo>
                    <a:pt x="1711" y="66"/>
                    <a:pt x="1699" y="68"/>
                    <a:pt x="1688" y="72"/>
                  </a:cubicBezTo>
                  <a:cubicBezTo>
                    <a:pt x="1678" y="76"/>
                    <a:pt x="1670" y="82"/>
                    <a:pt x="1664" y="90"/>
                  </a:cubicBezTo>
                  <a:cubicBezTo>
                    <a:pt x="1658" y="99"/>
                    <a:pt x="1655" y="110"/>
                    <a:pt x="1654" y="124"/>
                  </a:cubicBezTo>
                  <a:lnTo>
                    <a:pt x="1681" y="124"/>
                  </a:lnTo>
                  <a:close/>
                  <a:moveTo>
                    <a:pt x="1761" y="184"/>
                  </a:moveTo>
                  <a:cubicBezTo>
                    <a:pt x="1761" y="190"/>
                    <a:pt x="1759" y="195"/>
                    <a:pt x="1756" y="200"/>
                  </a:cubicBezTo>
                  <a:cubicBezTo>
                    <a:pt x="1753" y="205"/>
                    <a:pt x="1749" y="210"/>
                    <a:pt x="1744" y="213"/>
                  </a:cubicBezTo>
                  <a:cubicBezTo>
                    <a:pt x="1739" y="217"/>
                    <a:pt x="1733" y="220"/>
                    <a:pt x="1727" y="222"/>
                  </a:cubicBezTo>
                  <a:cubicBezTo>
                    <a:pt x="1720" y="224"/>
                    <a:pt x="1714" y="225"/>
                    <a:pt x="1707" y="225"/>
                  </a:cubicBezTo>
                  <a:cubicBezTo>
                    <a:pt x="1696" y="225"/>
                    <a:pt x="1688" y="222"/>
                    <a:pt x="1683" y="217"/>
                  </a:cubicBezTo>
                  <a:cubicBezTo>
                    <a:pt x="1678" y="212"/>
                    <a:pt x="1676" y="204"/>
                    <a:pt x="1676" y="195"/>
                  </a:cubicBezTo>
                  <a:cubicBezTo>
                    <a:pt x="1676" y="189"/>
                    <a:pt x="1677" y="185"/>
                    <a:pt x="1679" y="181"/>
                  </a:cubicBezTo>
                  <a:cubicBezTo>
                    <a:pt x="1682" y="178"/>
                    <a:pt x="1685" y="175"/>
                    <a:pt x="1689" y="173"/>
                  </a:cubicBezTo>
                  <a:cubicBezTo>
                    <a:pt x="1693" y="171"/>
                    <a:pt x="1697" y="170"/>
                    <a:pt x="1701" y="169"/>
                  </a:cubicBezTo>
                  <a:cubicBezTo>
                    <a:pt x="1705" y="168"/>
                    <a:pt x="1709" y="167"/>
                    <a:pt x="1713" y="167"/>
                  </a:cubicBezTo>
                  <a:cubicBezTo>
                    <a:pt x="1722" y="165"/>
                    <a:pt x="1729" y="164"/>
                    <a:pt x="1735" y="164"/>
                  </a:cubicBezTo>
                  <a:cubicBezTo>
                    <a:pt x="1740" y="163"/>
                    <a:pt x="1745" y="162"/>
                    <a:pt x="1748" y="161"/>
                  </a:cubicBezTo>
                  <a:cubicBezTo>
                    <a:pt x="1752" y="160"/>
                    <a:pt x="1754" y="159"/>
                    <a:pt x="1756" y="158"/>
                  </a:cubicBezTo>
                  <a:cubicBezTo>
                    <a:pt x="1758" y="158"/>
                    <a:pt x="1759" y="157"/>
                    <a:pt x="1761" y="156"/>
                  </a:cubicBezTo>
                  <a:lnTo>
                    <a:pt x="1761" y="184"/>
                  </a:lnTo>
                  <a:close/>
                  <a:moveTo>
                    <a:pt x="1869" y="7"/>
                  </a:moveTo>
                  <a:lnTo>
                    <a:pt x="1840" y="7"/>
                  </a:lnTo>
                  <a:lnTo>
                    <a:pt x="1840" y="244"/>
                  </a:lnTo>
                  <a:lnTo>
                    <a:pt x="1869" y="244"/>
                  </a:lnTo>
                  <a:lnTo>
                    <a:pt x="1869" y="7"/>
                  </a:lnTo>
                  <a:close/>
                  <a:moveTo>
                    <a:pt x="2186" y="216"/>
                  </a:moveTo>
                  <a:lnTo>
                    <a:pt x="2043" y="216"/>
                  </a:lnTo>
                  <a:lnTo>
                    <a:pt x="2043" y="136"/>
                  </a:lnTo>
                  <a:lnTo>
                    <a:pt x="2173" y="136"/>
                  </a:lnTo>
                  <a:lnTo>
                    <a:pt x="2173" y="108"/>
                  </a:lnTo>
                  <a:lnTo>
                    <a:pt x="2043" y="108"/>
                  </a:lnTo>
                  <a:lnTo>
                    <a:pt x="2043" y="35"/>
                  </a:lnTo>
                  <a:lnTo>
                    <a:pt x="2184" y="35"/>
                  </a:lnTo>
                  <a:lnTo>
                    <a:pt x="2184" y="7"/>
                  </a:lnTo>
                  <a:lnTo>
                    <a:pt x="2011" y="7"/>
                  </a:lnTo>
                  <a:lnTo>
                    <a:pt x="2011" y="244"/>
                  </a:lnTo>
                  <a:lnTo>
                    <a:pt x="2186" y="244"/>
                  </a:lnTo>
                  <a:lnTo>
                    <a:pt x="2186" y="216"/>
                  </a:lnTo>
                  <a:close/>
                  <a:moveTo>
                    <a:pt x="2365" y="244"/>
                  </a:moveTo>
                  <a:lnTo>
                    <a:pt x="2365" y="71"/>
                  </a:lnTo>
                  <a:lnTo>
                    <a:pt x="2336" y="71"/>
                  </a:lnTo>
                  <a:lnTo>
                    <a:pt x="2336" y="166"/>
                  </a:lnTo>
                  <a:cubicBezTo>
                    <a:pt x="2336" y="171"/>
                    <a:pt x="2335" y="177"/>
                    <a:pt x="2334" y="182"/>
                  </a:cubicBezTo>
                  <a:cubicBezTo>
                    <a:pt x="2334" y="187"/>
                    <a:pt x="2332" y="192"/>
                    <a:pt x="2330" y="197"/>
                  </a:cubicBezTo>
                  <a:cubicBezTo>
                    <a:pt x="2328" y="202"/>
                    <a:pt x="2325" y="207"/>
                    <a:pt x="2321" y="211"/>
                  </a:cubicBezTo>
                  <a:cubicBezTo>
                    <a:pt x="2317" y="215"/>
                    <a:pt x="2313" y="218"/>
                    <a:pt x="2307" y="220"/>
                  </a:cubicBezTo>
                  <a:cubicBezTo>
                    <a:pt x="2302" y="223"/>
                    <a:pt x="2296" y="224"/>
                    <a:pt x="2288" y="224"/>
                  </a:cubicBezTo>
                  <a:cubicBezTo>
                    <a:pt x="2282" y="224"/>
                    <a:pt x="2276" y="223"/>
                    <a:pt x="2271" y="220"/>
                  </a:cubicBezTo>
                  <a:cubicBezTo>
                    <a:pt x="2266" y="218"/>
                    <a:pt x="2262" y="214"/>
                    <a:pt x="2259" y="208"/>
                  </a:cubicBezTo>
                  <a:cubicBezTo>
                    <a:pt x="2256" y="203"/>
                    <a:pt x="2255" y="195"/>
                    <a:pt x="2255" y="186"/>
                  </a:cubicBezTo>
                  <a:lnTo>
                    <a:pt x="2255" y="71"/>
                  </a:lnTo>
                  <a:lnTo>
                    <a:pt x="2226" y="71"/>
                  </a:lnTo>
                  <a:lnTo>
                    <a:pt x="2226" y="195"/>
                  </a:lnTo>
                  <a:cubicBezTo>
                    <a:pt x="2226" y="204"/>
                    <a:pt x="2227" y="211"/>
                    <a:pt x="2229" y="217"/>
                  </a:cubicBezTo>
                  <a:cubicBezTo>
                    <a:pt x="2231" y="223"/>
                    <a:pt x="2234" y="228"/>
                    <a:pt x="2238" y="232"/>
                  </a:cubicBezTo>
                  <a:cubicBezTo>
                    <a:pt x="2242" y="236"/>
                    <a:pt x="2246" y="240"/>
                    <a:pt x="2251" y="242"/>
                  </a:cubicBezTo>
                  <a:cubicBezTo>
                    <a:pt x="2256" y="245"/>
                    <a:pt x="2261" y="246"/>
                    <a:pt x="2266" y="247"/>
                  </a:cubicBezTo>
                  <a:cubicBezTo>
                    <a:pt x="2272" y="249"/>
                    <a:pt x="2277" y="249"/>
                    <a:pt x="2282" y="249"/>
                  </a:cubicBezTo>
                  <a:cubicBezTo>
                    <a:pt x="2291" y="249"/>
                    <a:pt x="2299" y="248"/>
                    <a:pt x="2306" y="246"/>
                  </a:cubicBezTo>
                  <a:cubicBezTo>
                    <a:pt x="2313" y="243"/>
                    <a:pt x="2318" y="240"/>
                    <a:pt x="2323" y="235"/>
                  </a:cubicBezTo>
                  <a:cubicBezTo>
                    <a:pt x="2328" y="231"/>
                    <a:pt x="2333" y="225"/>
                    <a:pt x="2337" y="218"/>
                  </a:cubicBezTo>
                  <a:lnTo>
                    <a:pt x="2338" y="219"/>
                  </a:lnTo>
                  <a:lnTo>
                    <a:pt x="2338" y="244"/>
                  </a:lnTo>
                  <a:lnTo>
                    <a:pt x="2365" y="244"/>
                  </a:lnTo>
                  <a:close/>
                  <a:moveTo>
                    <a:pt x="2442" y="144"/>
                  </a:moveTo>
                  <a:cubicBezTo>
                    <a:pt x="2442" y="137"/>
                    <a:pt x="2443" y="131"/>
                    <a:pt x="2445" y="126"/>
                  </a:cubicBezTo>
                  <a:cubicBezTo>
                    <a:pt x="2447" y="120"/>
                    <a:pt x="2450" y="115"/>
                    <a:pt x="2454" y="111"/>
                  </a:cubicBezTo>
                  <a:cubicBezTo>
                    <a:pt x="2458" y="107"/>
                    <a:pt x="2462" y="103"/>
                    <a:pt x="2468" y="101"/>
                  </a:cubicBezTo>
                  <a:cubicBezTo>
                    <a:pt x="2473" y="98"/>
                    <a:pt x="2479" y="97"/>
                    <a:pt x="2486" y="97"/>
                  </a:cubicBezTo>
                  <a:lnTo>
                    <a:pt x="2497" y="97"/>
                  </a:lnTo>
                  <a:lnTo>
                    <a:pt x="2497" y="67"/>
                  </a:lnTo>
                  <a:cubicBezTo>
                    <a:pt x="2496" y="67"/>
                    <a:pt x="2495" y="67"/>
                    <a:pt x="2494" y="66"/>
                  </a:cubicBezTo>
                  <a:cubicBezTo>
                    <a:pt x="2492" y="66"/>
                    <a:pt x="2491" y="66"/>
                    <a:pt x="2489" y="66"/>
                  </a:cubicBezTo>
                  <a:cubicBezTo>
                    <a:pt x="2482" y="66"/>
                    <a:pt x="2475" y="68"/>
                    <a:pt x="2470" y="70"/>
                  </a:cubicBezTo>
                  <a:cubicBezTo>
                    <a:pt x="2464" y="73"/>
                    <a:pt x="2458" y="77"/>
                    <a:pt x="2454" y="82"/>
                  </a:cubicBezTo>
                  <a:cubicBezTo>
                    <a:pt x="2449" y="87"/>
                    <a:pt x="2445" y="93"/>
                    <a:pt x="2441" y="100"/>
                  </a:cubicBezTo>
                  <a:lnTo>
                    <a:pt x="2440" y="100"/>
                  </a:lnTo>
                  <a:lnTo>
                    <a:pt x="2440" y="71"/>
                  </a:lnTo>
                  <a:lnTo>
                    <a:pt x="2413" y="71"/>
                  </a:lnTo>
                  <a:lnTo>
                    <a:pt x="2413" y="244"/>
                  </a:lnTo>
                  <a:lnTo>
                    <a:pt x="2442" y="244"/>
                  </a:lnTo>
                  <a:lnTo>
                    <a:pt x="2442" y="144"/>
                  </a:lnTo>
                  <a:close/>
                  <a:moveTo>
                    <a:pt x="2509" y="157"/>
                  </a:moveTo>
                  <a:cubicBezTo>
                    <a:pt x="2509" y="166"/>
                    <a:pt x="2510" y="175"/>
                    <a:pt x="2512" y="184"/>
                  </a:cubicBezTo>
                  <a:cubicBezTo>
                    <a:pt x="2514" y="193"/>
                    <a:pt x="2517" y="201"/>
                    <a:pt x="2521" y="209"/>
                  </a:cubicBezTo>
                  <a:cubicBezTo>
                    <a:pt x="2525" y="217"/>
                    <a:pt x="2531" y="223"/>
                    <a:pt x="2537" y="229"/>
                  </a:cubicBezTo>
                  <a:cubicBezTo>
                    <a:pt x="2543" y="235"/>
                    <a:pt x="2551" y="240"/>
                    <a:pt x="2560" y="243"/>
                  </a:cubicBezTo>
                  <a:cubicBezTo>
                    <a:pt x="2568" y="247"/>
                    <a:pt x="2578" y="249"/>
                    <a:pt x="2589" y="249"/>
                  </a:cubicBezTo>
                  <a:cubicBezTo>
                    <a:pt x="2600" y="249"/>
                    <a:pt x="2610" y="247"/>
                    <a:pt x="2619" y="243"/>
                  </a:cubicBezTo>
                  <a:cubicBezTo>
                    <a:pt x="2627" y="240"/>
                    <a:pt x="2635" y="235"/>
                    <a:pt x="2641" y="229"/>
                  </a:cubicBezTo>
                  <a:cubicBezTo>
                    <a:pt x="2648" y="223"/>
                    <a:pt x="2653" y="217"/>
                    <a:pt x="2657" y="209"/>
                  </a:cubicBezTo>
                  <a:cubicBezTo>
                    <a:pt x="2661" y="201"/>
                    <a:pt x="2664" y="193"/>
                    <a:pt x="2666" y="184"/>
                  </a:cubicBezTo>
                  <a:cubicBezTo>
                    <a:pt x="2669" y="175"/>
                    <a:pt x="2670" y="166"/>
                    <a:pt x="2670" y="157"/>
                  </a:cubicBezTo>
                  <a:cubicBezTo>
                    <a:pt x="2670" y="148"/>
                    <a:pt x="2669" y="140"/>
                    <a:pt x="2666" y="131"/>
                  </a:cubicBezTo>
                  <a:cubicBezTo>
                    <a:pt x="2664" y="122"/>
                    <a:pt x="2661" y="114"/>
                    <a:pt x="2657" y="106"/>
                  </a:cubicBezTo>
                  <a:cubicBezTo>
                    <a:pt x="2653" y="98"/>
                    <a:pt x="2648" y="91"/>
                    <a:pt x="2641" y="85"/>
                  </a:cubicBezTo>
                  <a:cubicBezTo>
                    <a:pt x="2635" y="79"/>
                    <a:pt x="2627" y="75"/>
                    <a:pt x="2619" y="71"/>
                  </a:cubicBezTo>
                  <a:cubicBezTo>
                    <a:pt x="2610" y="68"/>
                    <a:pt x="2600" y="66"/>
                    <a:pt x="2589" y="66"/>
                  </a:cubicBezTo>
                  <a:cubicBezTo>
                    <a:pt x="2578" y="66"/>
                    <a:pt x="2568" y="68"/>
                    <a:pt x="2560" y="71"/>
                  </a:cubicBezTo>
                  <a:cubicBezTo>
                    <a:pt x="2551" y="75"/>
                    <a:pt x="2543" y="79"/>
                    <a:pt x="2537" y="85"/>
                  </a:cubicBezTo>
                  <a:cubicBezTo>
                    <a:pt x="2531" y="91"/>
                    <a:pt x="2525" y="98"/>
                    <a:pt x="2521" y="106"/>
                  </a:cubicBezTo>
                  <a:cubicBezTo>
                    <a:pt x="2517" y="114"/>
                    <a:pt x="2514" y="122"/>
                    <a:pt x="2512" y="131"/>
                  </a:cubicBezTo>
                  <a:cubicBezTo>
                    <a:pt x="2510" y="140"/>
                    <a:pt x="2509" y="148"/>
                    <a:pt x="2509" y="157"/>
                  </a:cubicBezTo>
                  <a:close/>
                  <a:moveTo>
                    <a:pt x="2539" y="157"/>
                  </a:moveTo>
                  <a:cubicBezTo>
                    <a:pt x="2539" y="153"/>
                    <a:pt x="2539" y="147"/>
                    <a:pt x="2540" y="142"/>
                  </a:cubicBezTo>
                  <a:cubicBezTo>
                    <a:pt x="2541" y="136"/>
                    <a:pt x="2542" y="130"/>
                    <a:pt x="2545" y="124"/>
                  </a:cubicBezTo>
                  <a:cubicBezTo>
                    <a:pt x="2547" y="118"/>
                    <a:pt x="2550" y="113"/>
                    <a:pt x="2553" y="108"/>
                  </a:cubicBezTo>
                  <a:cubicBezTo>
                    <a:pt x="2557" y="103"/>
                    <a:pt x="2562" y="99"/>
                    <a:pt x="2568" y="96"/>
                  </a:cubicBezTo>
                  <a:cubicBezTo>
                    <a:pt x="2574" y="93"/>
                    <a:pt x="2581" y="91"/>
                    <a:pt x="2589" y="91"/>
                  </a:cubicBezTo>
                  <a:cubicBezTo>
                    <a:pt x="2597" y="91"/>
                    <a:pt x="2605" y="93"/>
                    <a:pt x="2610" y="96"/>
                  </a:cubicBezTo>
                  <a:cubicBezTo>
                    <a:pt x="2616" y="99"/>
                    <a:pt x="2621" y="103"/>
                    <a:pt x="2625" y="108"/>
                  </a:cubicBezTo>
                  <a:cubicBezTo>
                    <a:pt x="2629" y="113"/>
                    <a:pt x="2632" y="118"/>
                    <a:pt x="2634" y="124"/>
                  </a:cubicBezTo>
                  <a:cubicBezTo>
                    <a:pt x="2636" y="130"/>
                    <a:pt x="2637" y="136"/>
                    <a:pt x="2638" y="142"/>
                  </a:cubicBezTo>
                  <a:cubicBezTo>
                    <a:pt x="2639" y="147"/>
                    <a:pt x="2639" y="153"/>
                    <a:pt x="2639" y="157"/>
                  </a:cubicBezTo>
                  <a:cubicBezTo>
                    <a:pt x="2639" y="162"/>
                    <a:pt x="2639" y="167"/>
                    <a:pt x="2638" y="173"/>
                  </a:cubicBezTo>
                  <a:cubicBezTo>
                    <a:pt x="2637" y="179"/>
                    <a:pt x="2636" y="185"/>
                    <a:pt x="2634" y="191"/>
                  </a:cubicBezTo>
                  <a:cubicBezTo>
                    <a:pt x="2632" y="197"/>
                    <a:pt x="2629" y="202"/>
                    <a:pt x="2625" y="207"/>
                  </a:cubicBezTo>
                  <a:cubicBezTo>
                    <a:pt x="2621" y="212"/>
                    <a:pt x="2616" y="216"/>
                    <a:pt x="2610" y="219"/>
                  </a:cubicBezTo>
                  <a:cubicBezTo>
                    <a:pt x="2605" y="222"/>
                    <a:pt x="2597" y="223"/>
                    <a:pt x="2589" y="224"/>
                  </a:cubicBezTo>
                  <a:cubicBezTo>
                    <a:pt x="2581" y="223"/>
                    <a:pt x="2574" y="222"/>
                    <a:pt x="2568" y="219"/>
                  </a:cubicBezTo>
                  <a:cubicBezTo>
                    <a:pt x="2562" y="216"/>
                    <a:pt x="2557" y="212"/>
                    <a:pt x="2553" y="207"/>
                  </a:cubicBezTo>
                  <a:cubicBezTo>
                    <a:pt x="2550" y="202"/>
                    <a:pt x="2547" y="197"/>
                    <a:pt x="2545" y="191"/>
                  </a:cubicBezTo>
                  <a:cubicBezTo>
                    <a:pt x="2542" y="185"/>
                    <a:pt x="2541" y="179"/>
                    <a:pt x="2540" y="173"/>
                  </a:cubicBezTo>
                  <a:cubicBezTo>
                    <a:pt x="2539" y="167"/>
                    <a:pt x="2539" y="162"/>
                    <a:pt x="2539" y="157"/>
                  </a:cubicBezTo>
                  <a:close/>
                  <a:moveTo>
                    <a:pt x="2728" y="166"/>
                  </a:moveTo>
                  <a:cubicBezTo>
                    <a:pt x="2728" y="160"/>
                    <a:pt x="2728" y="154"/>
                    <a:pt x="2729" y="147"/>
                  </a:cubicBezTo>
                  <a:cubicBezTo>
                    <a:pt x="2729" y="141"/>
                    <a:pt x="2731" y="134"/>
                    <a:pt x="2732" y="128"/>
                  </a:cubicBezTo>
                  <a:cubicBezTo>
                    <a:pt x="2734" y="121"/>
                    <a:pt x="2737" y="115"/>
                    <a:pt x="2740" y="110"/>
                  </a:cubicBezTo>
                  <a:cubicBezTo>
                    <a:pt x="2744" y="105"/>
                    <a:pt x="2748" y="100"/>
                    <a:pt x="2754" y="97"/>
                  </a:cubicBezTo>
                  <a:cubicBezTo>
                    <a:pt x="2759" y="94"/>
                    <a:pt x="2766" y="92"/>
                    <a:pt x="2775" y="92"/>
                  </a:cubicBezTo>
                  <a:cubicBezTo>
                    <a:pt x="2784" y="92"/>
                    <a:pt x="2791" y="94"/>
                    <a:pt x="2797" y="97"/>
                  </a:cubicBezTo>
                  <a:cubicBezTo>
                    <a:pt x="2803" y="100"/>
                    <a:pt x="2807" y="104"/>
                    <a:pt x="2811" y="109"/>
                  </a:cubicBezTo>
                  <a:cubicBezTo>
                    <a:pt x="2814" y="114"/>
                    <a:pt x="2817" y="119"/>
                    <a:pt x="2818" y="125"/>
                  </a:cubicBezTo>
                  <a:cubicBezTo>
                    <a:pt x="2820" y="130"/>
                    <a:pt x="2821" y="136"/>
                    <a:pt x="2821" y="142"/>
                  </a:cubicBezTo>
                  <a:cubicBezTo>
                    <a:pt x="2822" y="147"/>
                    <a:pt x="2822" y="153"/>
                    <a:pt x="2822" y="157"/>
                  </a:cubicBezTo>
                  <a:cubicBezTo>
                    <a:pt x="2822" y="167"/>
                    <a:pt x="2821" y="175"/>
                    <a:pt x="2819" y="184"/>
                  </a:cubicBezTo>
                  <a:cubicBezTo>
                    <a:pt x="2817" y="192"/>
                    <a:pt x="2814" y="199"/>
                    <a:pt x="2811" y="205"/>
                  </a:cubicBezTo>
                  <a:cubicBezTo>
                    <a:pt x="2807" y="211"/>
                    <a:pt x="2802" y="215"/>
                    <a:pt x="2796" y="219"/>
                  </a:cubicBezTo>
                  <a:cubicBezTo>
                    <a:pt x="2790" y="222"/>
                    <a:pt x="2783" y="224"/>
                    <a:pt x="2775" y="224"/>
                  </a:cubicBezTo>
                  <a:cubicBezTo>
                    <a:pt x="2772" y="224"/>
                    <a:pt x="2768" y="223"/>
                    <a:pt x="2763" y="222"/>
                  </a:cubicBezTo>
                  <a:cubicBezTo>
                    <a:pt x="2759" y="221"/>
                    <a:pt x="2755" y="219"/>
                    <a:pt x="2751" y="217"/>
                  </a:cubicBezTo>
                  <a:cubicBezTo>
                    <a:pt x="2747" y="214"/>
                    <a:pt x="2743" y="210"/>
                    <a:pt x="2739" y="206"/>
                  </a:cubicBezTo>
                  <a:cubicBezTo>
                    <a:pt x="2736" y="202"/>
                    <a:pt x="2733" y="196"/>
                    <a:pt x="2731" y="189"/>
                  </a:cubicBezTo>
                  <a:cubicBezTo>
                    <a:pt x="2729" y="183"/>
                    <a:pt x="2728" y="175"/>
                    <a:pt x="2728" y="166"/>
                  </a:cubicBezTo>
                  <a:close/>
                  <a:moveTo>
                    <a:pt x="2700" y="312"/>
                  </a:moveTo>
                  <a:lnTo>
                    <a:pt x="2729" y="312"/>
                  </a:lnTo>
                  <a:lnTo>
                    <a:pt x="2729" y="226"/>
                  </a:lnTo>
                  <a:lnTo>
                    <a:pt x="2730" y="226"/>
                  </a:lnTo>
                  <a:cubicBezTo>
                    <a:pt x="2733" y="230"/>
                    <a:pt x="2736" y="234"/>
                    <a:pt x="2740" y="237"/>
                  </a:cubicBezTo>
                  <a:cubicBezTo>
                    <a:pt x="2744" y="241"/>
                    <a:pt x="2750" y="244"/>
                    <a:pt x="2755" y="246"/>
                  </a:cubicBezTo>
                  <a:cubicBezTo>
                    <a:pt x="2761" y="248"/>
                    <a:pt x="2768" y="249"/>
                    <a:pt x="2776" y="249"/>
                  </a:cubicBezTo>
                  <a:cubicBezTo>
                    <a:pt x="2786" y="249"/>
                    <a:pt x="2794" y="248"/>
                    <a:pt x="2802" y="245"/>
                  </a:cubicBezTo>
                  <a:cubicBezTo>
                    <a:pt x="2810" y="242"/>
                    <a:pt x="2816" y="238"/>
                    <a:pt x="2822" y="233"/>
                  </a:cubicBezTo>
                  <a:cubicBezTo>
                    <a:pt x="2827" y="228"/>
                    <a:pt x="2832" y="223"/>
                    <a:pt x="2836" y="216"/>
                  </a:cubicBezTo>
                  <a:cubicBezTo>
                    <a:pt x="2840" y="210"/>
                    <a:pt x="2843" y="203"/>
                    <a:pt x="2845" y="196"/>
                  </a:cubicBezTo>
                  <a:cubicBezTo>
                    <a:pt x="2848" y="189"/>
                    <a:pt x="2849" y="181"/>
                    <a:pt x="2850" y="174"/>
                  </a:cubicBezTo>
                  <a:cubicBezTo>
                    <a:pt x="2852" y="167"/>
                    <a:pt x="2852" y="159"/>
                    <a:pt x="2852" y="152"/>
                  </a:cubicBezTo>
                  <a:cubicBezTo>
                    <a:pt x="2852" y="140"/>
                    <a:pt x="2850" y="129"/>
                    <a:pt x="2847" y="118"/>
                  </a:cubicBezTo>
                  <a:cubicBezTo>
                    <a:pt x="2844" y="108"/>
                    <a:pt x="2839" y="99"/>
                    <a:pt x="2833" y="91"/>
                  </a:cubicBezTo>
                  <a:cubicBezTo>
                    <a:pt x="2827" y="83"/>
                    <a:pt x="2820" y="77"/>
                    <a:pt x="2811" y="73"/>
                  </a:cubicBezTo>
                  <a:cubicBezTo>
                    <a:pt x="2802" y="68"/>
                    <a:pt x="2791" y="66"/>
                    <a:pt x="2780" y="66"/>
                  </a:cubicBezTo>
                  <a:cubicBezTo>
                    <a:pt x="2772" y="66"/>
                    <a:pt x="2765" y="67"/>
                    <a:pt x="2760" y="69"/>
                  </a:cubicBezTo>
                  <a:cubicBezTo>
                    <a:pt x="2754" y="71"/>
                    <a:pt x="2749" y="74"/>
                    <a:pt x="2745" y="77"/>
                  </a:cubicBezTo>
                  <a:cubicBezTo>
                    <a:pt x="2741" y="80"/>
                    <a:pt x="2738" y="84"/>
                    <a:pt x="2735" y="87"/>
                  </a:cubicBezTo>
                  <a:cubicBezTo>
                    <a:pt x="2732" y="90"/>
                    <a:pt x="2730" y="93"/>
                    <a:pt x="2728" y="96"/>
                  </a:cubicBezTo>
                  <a:lnTo>
                    <a:pt x="2728" y="71"/>
                  </a:lnTo>
                  <a:lnTo>
                    <a:pt x="2700" y="71"/>
                  </a:lnTo>
                  <a:lnTo>
                    <a:pt x="2700" y="312"/>
                  </a:lnTo>
                  <a:close/>
                  <a:moveTo>
                    <a:pt x="3004" y="190"/>
                  </a:moveTo>
                  <a:cubicBezTo>
                    <a:pt x="3004" y="193"/>
                    <a:pt x="3003" y="197"/>
                    <a:pt x="3001" y="201"/>
                  </a:cubicBezTo>
                  <a:cubicBezTo>
                    <a:pt x="2999" y="204"/>
                    <a:pt x="2996" y="208"/>
                    <a:pt x="2992" y="212"/>
                  </a:cubicBezTo>
                  <a:cubicBezTo>
                    <a:pt x="2988" y="215"/>
                    <a:pt x="2983" y="218"/>
                    <a:pt x="2978" y="220"/>
                  </a:cubicBezTo>
                  <a:cubicBezTo>
                    <a:pt x="2973" y="223"/>
                    <a:pt x="2966" y="224"/>
                    <a:pt x="2959" y="224"/>
                  </a:cubicBezTo>
                  <a:cubicBezTo>
                    <a:pt x="2948" y="224"/>
                    <a:pt x="2939" y="222"/>
                    <a:pt x="2932" y="217"/>
                  </a:cubicBezTo>
                  <a:cubicBezTo>
                    <a:pt x="2924" y="213"/>
                    <a:pt x="2919" y="206"/>
                    <a:pt x="2915" y="198"/>
                  </a:cubicBezTo>
                  <a:cubicBezTo>
                    <a:pt x="2911" y="189"/>
                    <a:pt x="2909" y="179"/>
                    <a:pt x="2909" y="167"/>
                  </a:cubicBezTo>
                  <a:lnTo>
                    <a:pt x="3036" y="167"/>
                  </a:lnTo>
                  <a:cubicBezTo>
                    <a:pt x="3036" y="152"/>
                    <a:pt x="3034" y="138"/>
                    <a:pt x="3031" y="125"/>
                  </a:cubicBezTo>
                  <a:cubicBezTo>
                    <a:pt x="3028" y="113"/>
                    <a:pt x="3023" y="102"/>
                    <a:pt x="3017" y="94"/>
                  </a:cubicBezTo>
                  <a:cubicBezTo>
                    <a:pt x="3011" y="85"/>
                    <a:pt x="3003" y="78"/>
                    <a:pt x="2994" y="73"/>
                  </a:cubicBezTo>
                  <a:cubicBezTo>
                    <a:pt x="2984" y="69"/>
                    <a:pt x="2974" y="66"/>
                    <a:pt x="2961" y="66"/>
                  </a:cubicBezTo>
                  <a:cubicBezTo>
                    <a:pt x="2947" y="66"/>
                    <a:pt x="2934" y="69"/>
                    <a:pt x="2924" y="74"/>
                  </a:cubicBezTo>
                  <a:cubicBezTo>
                    <a:pt x="2914" y="79"/>
                    <a:pt x="2905" y="85"/>
                    <a:pt x="2898" y="94"/>
                  </a:cubicBezTo>
                  <a:cubicBezTo>
                    <a:pt x="2891" y="103"/>
                    <a:pt x="2886" y="113"/>
                    <a:pt x="2883" y="125"/>
                  </a:cubicBezTo>
                  <a:cubicBezTo>
                    <a:pt x="2880" y="136"/>
                    <a:pt x="2878" y="149"/>
                    <a:pt x="2878" y="162"/>
                  </a:cubicBezTo>
                  <a:cubicBezTo>
                    <a:pt x="2878" y="175"/>
                    <a:pt x="2880" y="186"/>
                    <a:pt x="2883" y="197"/>
                  </a:cubicBezTo>
                  <a:cubicBezTo>
                    <a:pt x="2887" y="208"/>
                    <a:pt x="2892" y="217"/>
                    <a:pt x="2899" y="224"/>
                  </a:cubicBezTo>
                  <a:cubicBezTo>
                    <a:pt x="2905" y="232"/>
                    <a:pt x="2913" y="238"/>
                    <a:pt x="2923" y="243"/>
                  </a:cubicBezTo>
                  <a:cubicBezTo>
                    <a:pt x="2932" y="247"/>
                    <a:pt x="2943" y="249"/>
                    <a:pt x="2956" y="249"/>
                  </a:cubicBezTo>
                  <a:cubicBezTo>
                    <a:pt x="2965" y="249"/>
                    <a:pt x="2972" y="248"/>
                    <a:pt x="2978" y="247"/>
                  </a:cubicBezTo>
                  <a:cubicBezTo>
                    <a:pt x="2984" y="246"/>
                    <a:pt x="2989" y="244"/>
                    <a:pt x="2993" y="243"/>
                  </a:cubicBezTo>
                  <a:cubicBezTo>
                    <a:pt x="2997" y="241"/>
                    <a:pt x="3000" y="239"/>
                    <a:pt x="3002" y="237"/>
                  </a:cubicBezTo>
                  <a:cubicBezTo>
                    <a:pt x="3008" y="233"/>
                    <a:pt x="3013" y="229"/>
                    <a:pt x="3016" y="225"/>
                  </a:cubicBezTo>
                  <a:cubicBezTo>
                    <a:pt x="3020" y="220"/>
                    <a:pt x="3023" y="216"/>
                    <a:pt x="3026" y="211"/>
                  </a:cubicBezTo>
                  <a:cubicBezTo>
                    <a:pt x="3028" y="207"/>
                    <a:pt x="3030" y="202"/>
                    <a:pt x="3031" y="199"/>
                  </a:cubicBezTo>
                  <a:cubicBezTo>
                    <a:pt x="3032" y="195"/>
                    <a:pt x="3033" y="192"/>
                    <a:pt x="3033" y="190"/>
                  </a:cubicBezTo>
                  <a:lnTo>
                    <a:pt x="3004" y="190"/>
                  </a:lnTo>
                  <a:close/>
                  <a:moveTo>
                    <a:pt x="2909" y="144"/>
                  </a:moveTo>
                  <a:cubicBezTo>
                    <a:pt x="2909" y="137"/>
                    <a:pt x="2910" y="131"/>
                    <a:pt x="2913" y="124"/>
                  </a:cubicBezTo>
                  <a:cubicBezTo>
                    <a:pt x="2915" y="118"/>
                    <a:pt x="2919" y="113"/>
                    <a:pt x="2923" y="108"/>
                  </a:cubicBezTo>
                  <a:cubicBezTo>
                    <a:pt x="2928" y="103"/>
                    <a:pt x="2933" y="99"/>
                    <a:pt x="2938" y="97"/>
                  </a:cubicBezTo>
                  <a:cubicBezTo>
                    <a:pt x="2944" y="94"/>
                    <a:pt x="2950" y="92"/>
                    <a:pt x="2957" y="92"/>
                  </a:cubicBezTo>
                  <a:cubicBezTo>
                    <a:pt x="2966" y="92"/>
                    <a:pt x="2973" y="94"/>
                    <a:pt x="2979" y="97"/>
                  </a:cubicBezTo>
                  <a:cubicBezTo>
                    <a:pt x="2985" y="99"/>
                    <a:pt x="2990" y="103"/>
                    <a:pt x="2994" y="108"/>
                  </a:cubicBezTo>
                  <a:cubicBezTo>
                    <a:pt x="2998" y="113"/>
                    <a:pt x="3000" y="118"/>
                    <a:pt x="3002" y="124"/>
                  </a:cubicBezTo>
                  <a:cubicBezTo>
                    <a:pt x="3004" y="131"/>
                    <a:pt x="3005" y="137"/>
                    <a:pt x="3005" y="144"/>
                  </a:cubicBezTo>
                  <a:lnTo>
                    <a:pt x="2909" y="144"/>
                  </a:lnTo>
                  <a:close/>
                  <a:moveTo>
                    <a:pt x="3060" y="157"/>
                  </a:moveTo>
                  <a:cubicBezTo>
                    <a:pt x="3060" y="166"/>
                    <a:pt x="3061" y="175"/>
                    <a:pt x="3063" y="184"/>
                  </a:cubicBezTo>
                  <a:cubicBezTo>
                    <a:pt x="3065" y="193"/>
                    <a:pt x="3069" y="201"/>
                    <a:pt x="3073" y="209"/>
                  </a:cubicBezTo>
                  <a:cubicBezTo>
                    <a:pt x="3077" y="217"/>
                    <a:pt x="3082" y="223"/>
                    <a:pt x="3089" y="229"/>
                  </a:cubicBezTo>
                  <a:cubicBezTo>
                    <a:pt x="3095" y="235"/>
                    <a:pt x="3102" y="240"/>
                    <a:pt x="3111" y="243"/>
                  </a:cubicBezTo>
                  <a:cubicBezTo>
                    <a:pt x="3120" y="247"/>
                    <a:pt x="3130" y="249"/>
                    <a:pt x="3141" y="249"/>
                  </a:cubicBezTo>
                  <a:cubicBezTo>
                    <a:pt x="3152" y="249"/>
                    <a:pt x="3162" y="247"/>
                    <a:pt x="3170" y="243"/>
                  </a:cubicBezTo>
                  <a:cubicBezTo>
                    <a:pt x="3179" y="240"/>
                    <a:pt x="3186" y="235"/>
                    <a:pt x="3193" y="229"/>
                  </a:cubicBezTo>
                  <a:cubicBezTo>
                    <a:pt x="3199" y="223"/>
                    <a:pt x="3205" y="217"/>
                    <a:pt x="3209" y="209"/>
                  </a:cubicBezTo>
                  <a:cubicBezTo>
                    <a:pt x="3213" y="201"/>
                    <a:pt x="3216" y="193"/>
                    <a:pt x="3218" y="184"/>
                  </a:cubicBezTo>
                  <a:cubicBezTo>
                    <a:pt x="3220" y="175"/>
                    <a:pt x="3221" y="166"/>
                    <a:pt x="3221" y="157"/>
                  </a:cubicBezTo>
                  <a:cubicBezTo>
                    <a:pt x="3221" y="148"/>
                    <a:pt x="3220" y="140"/>
                    <a:pt x="3218" y="131"/>
                  </a:cubicBezTo>
                  <a:cubicBezTo>
                    <a:pt x="3216" y="122"/>
                    <a:pt x="3213" y="114"/>
                    <a:pt x="3209" y="106"/>
                  </a:cubicBezTo>
                  <a:cubicBezTo>
                    <a:pt x="3205" y="98"/>
                    <a:pt x="3199" y="91"/>
                    <a:pt x="3193" y="85"/>
                  </a:cubicBezTo>
                  <a:cubicBezTo>
                    <a:pt x="3186" y="79"/>
                    <a:pt x="3179" y="75"/>
                    <a:pt x="3170" y="71"/>
                  </a:cubicBezTo>
                  <a:cubicBezTo>
                    <a:pt x="3162" y="68"/>
                    <a:pt x="3152" y="66"/>
                    <a:pt x="3141" y="66"/>
                  </a:cubicBezTo>
                  <a:cubicBezTo>
                    <a:pt x="3130" y="66"/>
                    <a:pt x="3120" y="68"/>
                    <a:pt x="3111" y="71"/>
                  </a:cubicBezTo>
                  <a:cubicBezTo>
                    <a:pt x="3102" y="75"/>
                    <a:pt x="3095" y="79"/>
                    <a:pt x="3089" y="85"/>
                  </a:cubicBezTo>
                  <a:cubicBezTo>
                    <a:pt x="3082" y="91"/>
                    <a:pt x="3077" y="98"/>
                    <a:pt x="3073" y="106"/>
                  </a:cubicBezTo>
                  <a:cubicBezTo>
                    <a:pt x="3069" y="114"/>
                    <a:pt x="3065" y="122"/>
                    <a:pt x="3063" y="131"/>
                  </a:cubicBezTo>
                  <a:cubicBezTo>
                    <a:pt x="3061" y="140"/>
                    <a:pt x="3060" y="148"/>
                    <a:pt x="3060" y="157"/>
                  </a:cubicBezTo>
                  <a:close/>
                  <a:moveTo>
                    <a:pt x="3090" y="157"/>
                  </a:moveTo>
                  <a:cubicBezTo>
                    <a:pt x="3090" y="153"/>
                    <a:pt x="3091" y="147"/>
                    <a:pt x="3092" y="142"/>
                  </a:cubicBezTo>
                  <a:cubicBezTo>
                    <a:pt x="3093" y="136"/>
                    <a:pt x="3094" y="130"/>
                    <a:pt x="3096" y="124"/>
                  </a:cubicBezTo>
                  <a:cubicBezTo>
                    <a:pt x="3098" y="118"/>
                    <a:pt x="3101" y="113"/>
                    <a:pt x="3105" y="108"/>
                  </a:cubicBezTo>
                  <a:cubicBezTo>
                    <a:pt x="3109" y="103"/>
                    <a:pt x="3114" y="99"/>
                    <a:pt x="3119" y="96"/>
                  </a:cubicBezTo>
                  <a:cubicBezTo>
                    <a:pt x="3125" y="93"/>
                    <a:pt x="3132" y="91"/>
                    <a:pt x="3141" y="91"/>
                  </a:cubicBezTo>
                  <a:cubicBezTo>
                    <a:pt x="3149" y="91"/>
                    <a:pt x="3156" y="93"/>
                    <a:pt x="3162" y="96"/>
                  </a:cubicBezTo>
                  <a:cubicBezTo>
                    <a:pt x="3168" y="99"/>
                    <a:pt x="3173" y="103"/>
                    <a:pt x="3176" y="108"/>
                  </a:cubicBezTo>
                  <a:cubicBezTo>
                    <a:pt x="3180" y="113"/>
                    <a:pt x="3183" y="118"/>
                    <a:pt x="3185" y="124"/>
                  </a:cubicBezTo>
                  <a:cubicBezTo>
                    <a:pt x="3187" y="130"/>
                    <a:pt x="3189" y="136"/>
                    <a:pt x="3190" y="142"/>
                  </a:cubicBezTo>
                  <a:cubicBezTo>
                    <a:pt x="3191" y="147"/>
                    <a:pt x="3191" y="153"/>
                    <a:pt x="3191" y="157"/>
                  </a:cubicBezTo>
                  <a:cubicBezTo>
                    <a:pt x="3191" y="162"/>
                    <a:pt x="3191" y="167"/>
                    <a:pt x="3190" y="173"/>
                  </a:cubicBezTo>
                  <a:cubicBezTo>
                    <a:pt x="3189" y="179"/>
                    <a:pt x="3187" y="185"/>
                    <a:pt x="3185" y="191"/>
                  </a:cubicBezTo>
                  <a:cubicBezTo>
                    <a:pt x="3183" y="197"/>
                    <a:pt x="3180" y="202"/>
                    <a:pt x="3176" y="207"/>
                  </a:cubicBezTo>
                  <a:cubicBezTo>
                    <a:pt x="3173" y="212"/>
                    <a:pt x="3168" y="216"/>
                    <a:pt x="3162" y="219"/>
                  </a:cubicBezTo>
                  <a:cubicBezTo>
                    <a:pt x="3156" y="222"/>
                    <a:pt x="3149" y="223"/>
                    <a:pt x="3141" y="224"/>
                  </a:cubicBezTo>
                  <a:cubicBezTo>
                    <a:pt x="3132" y="223"/>
                    <a:pt x="3125" y="222"/>
                    <a:pt x="3119" y="219"/>
                  </a:cubicBezTo>
                  <a:cubicBezTo>
                    <a:pt x="3114" y="216"/>
                    <a:pt x="3109" y="212"/>
                    <a:pt x="3105" y="207"/>
                  </a:cubicBezTo>
                  <a:cubicBezTo>
                    <a:pt x="3101" y="202"/>
                    <a:pt x="3098" y="197"/>
                    <a:pt x="3096" y="191"/>
                  </a:cubicBezTo>
                  <a:cubicBezTo>
                    <a:pt x="3094" y="185"/>
                    <a:pt x="3093" y="179"/>
                    <a:pt x="3092" y="173"/>
                  </a:cubicBezTo>
                  <a:cubicBezTo>
                    <a:pt x="3091" y="167"/>
                    <a:pt x="3090" y="162"/>
                    <a:pt x="3090" y="157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3" name="Freeform 120"/>
            <p:cNvSpPr>
              <a:spLocks noEditPoints="1"/>
            </p:cNvSpPr>
            <p:nvPr/>
          </p:nvSpPr>
          <p:spPr bwMode="auto">
            <a:xfrm>
              <a:off x="6065838" y="6444133"/>
              <a:ext cx="1162050" cy="73025"/>
            </a:xfrm>
            <a:custGeom>
              <a:avLst/>
              <a:gdLst>
                <a:gd name="T0" fmla="*/ 14714 w 3554"/>
                <a:gd name="T1" fmla="*/ 25203 h 226"/>
                <a:gd name="T2" fmla="*/ 69645 w 3554"/>
                <a:gd name="T3" fmla="*/ 20357 h 226"/>
                <a:gd name="T4" fmla="*/ 981 w 3554"/>
                <a:gd name="T5" fmla="*/ 36513 h 226"/>
                <a:gd name="T6" fmla="*/ 62778 w 3554"/>
                <a:gd name="T7" fmla="*/ 52668 h 226"/>
                <a:gd name="T8" fmla="*/ 116074 w 3554"/>
                <a:gd name="T9" fmla="*/ 1939 h 226"/>
                <a:gd name="T10" fmla="*/ 198798 w 3554"/>
                <a:gd name="T11" fmla="*/ 0 h 226"/>
                <a:gd name="T12" fmla="*/ 181468 w 3554"/>
                <a:gd name="T13" fmla="*/ 37805 h 226"/>
                <a:gd name="T14" fmla="*/ 186700 w 3554"/>
                <a:gd name="T15" fmla="*/ 64947 h 226"/>
                <a:gd name="T16" fmla="*/ 167735 w 3554"/>
                <a:gd name="T17" fmla="*/ 68501 h 226"/>
                <a:gd name="T18" fmla="*/ 215146 w 3554"/>
                <a:gd name="T19" fmla="*/ 39421 h 226"/>
                <a:gd name="T20" fmla="*/ 189642 w 3554"/>
                <a:gd name="T21" fmla="*/ 9370 h 226"/>
                <a:gd name="T22" fmla="*/ 237053 w 3554"/>
                <a:gd name="T23" fmla="*/ 62685 h 226"/>
                <a:gd name="T24" fmla="*/ 277597 w 3554"/>
                <a:gd name="T25" fmla="*/ 71086 h 226"/>
                <a:gd name="T26" fmla="*/ 328931 w 3554"/>
                <a:gd name="T27" fmla="*/ 11632 h 226"/>
                <a:gd name="T28" fmla="*/ 357705 w 3554"/>
                <a:gd name="T29" fmla="*/ 25203 h 226"/>
                <a:gd name="T30" fmla="*/ 361955 w 3554"/>
                <a:gd name="T31" fmla="*/ 28758 h 226"/>
                <a:gd name="T32" fmla="*/ 409693 w 3554"/>
                <a:gd name="T33" fmla="*/ 61716 h 226"/>
                <a:gd name="T34" fmla="*/ 438793 w 3554"/>
                <a:gd name="T35" fmla="*/ 71086 h 226"/>
                <a:gd name="T36" fmla="*/ 505495 w 3554"/>
                <a:gd name="T37" fmla="*/ 29727 h 226"/>
                <a:gd name="T38" fmla="*/ 469855 w 3554"/>
                <a:gd name="T39" fmla="*/ 45237 h 226"/>
                <a:gd name="T40" fmla="*/ 474433 w 3554"/>
                <a:gd name="T41" fmla="*/ 64624 h 226"/>
                <a:gd name="T42" fmla="*/ 470509 w 3554"/>
                <a:gd name="T43" fmla="*/ 71733 h 226"/>
                <a:gd name="T44" fmla="*/ 478030 w 3554"/>
                <a:gd name="T45" fmla="*/ 38774 h 226"/>
                <a:gd name="T46" fmla="*/ 497321 w 3554"/>
                <a:gd name="T47" fmla="*/ 32312 h 226"/>
                <a:gd name="T48" fmla="*/ 513669 w 3554"/>
                <a:gd name="T49" fmla="*/ 27788 h 226"/>
                <a:gd name="T50" fmla="*/ 526421 w 3554"/>
                <a:gd name="T51" fmla="*/ 64624 h 226"/>
                <a:gd name="T52" fmla="*/ 564677 w 3554"/>
                <a:gd name="T53" fmla="*/ 64301 h 226"/>
                <a:gd name="T54" fmla="*/ 558137 w 3554"/>
                <a:gd name="T55" fmla="*/ 21326 h 226"/>
                <a:gd name="T56" fmla="*/ 570889 w 3554"/>
                <a:gd name="T57" fmla="*/ 69148 h 226"/>
                <a:gd name="T58" fmla="*/ 566638 w 3554"/>
                <a:gd name="T59" fmla="*/ 26819 h 226"/>
                <a:gd name="T60" fmla="*/ 657209 w 3554"/>
                <a:gd name="T61" fmla="*/ 19710 h 226"/>
                <a:gd name="T62" fmla="*/ 626147 w 3554"/>
                <a:gd name="T63" fmla="*/ 71086 h 226"/>
                <a:gd name="T64" fmla="*/ 650670 w 3554"/>
                <a:gd name="T65" fmla="*/ 71086 h 226"/>
                <a:gd name="T66" fmla="*/ 708870 w 3554"/>
                <a:gd name="T67" fmla="*/ 66886 h 226"/>
                <a:gd name="T68" fmla="*/ 687290 w 3554"/>
                <a:gd name="T69" fmla="*/ 24880 h 226"/>
                <a:gd name="T70" fmla="*/ 708216 w 3554"/>
                <a:gd name="T71" fmla="*/ 27788 h 226"/>
                <a:gd name="T72" fmla="*/ 687944 w 3554"/>
                <a:gd name="T73" fmla="*/ 63655 h 226"/>
                <a:gd name="T74" fmla="*/ 766090 w 3554"/>
                <a:gd name="T75" fmla="*/ 20680 h 226"/>
                <a:gd name="T76" fmla="*/ 771975 w 3554"/>
                <a:gd name="T77" fmla="*/ 71086 h 226"/>
                <a:gd name="T78" fmla="*/ 816770 w 3554"/>
                <a:gd name="T79" fmla="*/ 58485 h 226"/>
                <a:gd name="T80" fmla="*/ 822656 w 3554"/>
                <a:gd name="T81" fmla="*/ 21326 h 226"/>
                <a:gd name="T82" fmla="*/ 807288 w 3554"/>
                <a:gd name="T83" fmla="*/ 72056 h 226"/>
                <a:gd name="T84" fmla="*/ 799768 w 3554"/>
                <a:gd name="T85" fmla="*/ 31343 h 226"/>
                <a:gd name="T86" fmla="*/ 878240 w 3554"/>
                <a:gd name="T87" fmla="*/ 20680 h 226"/>
                <a:gd name="T88" fmla="*/ 854372 w 3554"/>
                <a:gd name="T89" fmla="*/ 20680 h 226"/>
                <a:gd name="T90" fmla="*/ 869412 w 3554"/>
                <a:gd name="T91" fmla="*/ 63655 h 226"/>
                <a:gd name="T92" fmla="*/ 946904 w 3554"/>
                <a:gd name="T93" fmla="*/ 8724 h 226"/>
                <a:gd name="T94" fmla="*/ 927286 w 3554"/>
                <a:gd name="T95" fmla="*/ 27788 h 226"/>
                <a:gd name="T96" fmla="*/ 976985 w 3554"/>
                <a:gd name="T97" fmla="*/ 57515 h 226"/>
                <a:gd name="T98" fmla="*/ 946250 w 3554"/>
                <a:gd name="T99" fmla="*/ 63331 h 226"/>
                <a:gd name="T100" fmla="*/ 984506 w 3554"/>
                <a:gd name="T101" fmla="*/ 71086 h 226"/>
                <a:gd name="T102" fmla="*/ 1001508 w 3554"/>
                <a:gd name="T103" fmla="*/ 61070 h 226"/>
                <a:gd name="T104" fmla="*/ 1011317 w 3554"/>
                <a:gd name="T105" fmla="*/ 63978 h 226"/>
                <a:gd name="T106" fmla="*/ 1058401 w 3554"/>
                <a:gd name="T107" fmla="*/ 57515 h 226"/>
                <a:gd name="T108" fmla="*/ 1027339 w 3554"/>
                <a:gd name="T109" fmla="*/ 63331 h 226"/>
                <a:gd name="T110" fmla="*/ 1065921 w 3554"/>
                <a:gd name="T111" fmla="*/ 71086 h 226"/>
                <a:gd name="T112" fmla="*/ 1107773 w 3554"/>
                <a:gd name="T113" fmla="*/ 20357 h 226"/>
                <a:gd name="T114" fmla="*/ 1113005 w 3554"/>
                <a:gd name="T115" fmla="*/ 53638 h 226"/>
                <a:gd name="T116" fmla="*/ 1162050 w 3554"/>
                <a:gd name="T117" fmla="*/ 38128 h 226"/>
                <a:gd name="T118" fmla="*/ 1122487 w 3554"/>
                <a:gd name="T119" fmla="*/ 45883 h 226"/>
                <a:gd name="T120" fmla="*/ 1152241 w 3554"/>
                <a:gd name="T121" fmla="*/ 45883 h 226"/>
                <a:gd name="T122" fmla="*/ 1122487 w 3554"/>
                <a:gd name="T123" fmla="*/ 45883 h 22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554" h="226">
                  <a:moveTo>
                    <a:pt x="182" y="113"/>
                  </a:moveTo>
                  <a:cubicBezTo>
                    <a:pt x="179" y="126"/>
                    <a:pt x="175" y="137"/>
                    <a:pt x="170" y="148"/>
                  </a:cubicBezTo>
                  <a:cubicBezTo>
                    <a:pt x="164" y="158"/>
                    <a:pt x="157" y="168"/>
                    <a:pt x="149" y="175"/>
                  </a:cubicBezTo>
                  <a:cubicBezTo>
                    <a:pt x="141" y="183"/>
                    <a:pt x="132" y="189"/>
                    <a:pt x="122" y="194"/>
                  </a:cubicBezTo>
                  <a:cubicBezTo>
                    <a:pt x="112" y="198"/>
                    <a:pt x="101" y="200"/>
                    <a:pt x="89" y="200"/>
                  </a:cubicBezTo>
                  <a:cubicBezTo>
                    <a:pt x="77" y="200"/>
                    <a:pt x="67" y="198"/>
                    <a:pt x="59" y="194"/>
                  </a:cubicBezTo>
                  <a:cubicBezTo>
                    <a:pt x="51" y="189"/>
                    <a:pt x="44" y="183"/>
                    <a:pt x="39" y="175"/>
                  </a:cubicBezTo>
                  <a:cubicBezTo>
                    <a:pt x="35" y="168"/>
                    <a:pt x="32" y="158"/>
                    <a:pt x="31" y="148"/>
                  </a:cubicBezTo>
                  <a:cubicBezTo>
                    <a:pt x="29" y="137"/>
                    <a:pt x="30" y="126"/>
                    <a:pt x="33" y="113"/>
                  </a:cubicBezTo>
                  <a:cubicBezTo>
                    <a:pt x="36" y="100"/>
                    <a:pt x="40" y="89"/>
                    <a:pt x="45" y="78"/>
                  </a:cubicBezTo>
                  <a:cubicBezTo>
                    <a:pt x="51" y="67"/>
                    <a:pt x="58" y="58"/>
                    <a:pt x="66" y="51"/>
                  </a:cubicBezTo>
                  <a:cubicBezTo>
                    <a:pt x="74" y="43"/>
                    <a:pt x="83" y="37"/>
                    <a:pt x="93" y="32"/>
                  </a:cubicBezTo>
                  <a:cubicBezTo>
                    <a:pt x="103" y="28"/>
                    <a:pt x="114" y="26"/>
                    <a:pt x="126" y="26"/>
                  </a:cubicBezTo>
                  <a:cubicBezTo>
                    <a:pt x="138" y="26"/>
                    <a:pt x="148" y="28"/>
                    <a:pt x="156" y="32"/>
                  </a:cubicBezTo>
                  <a:cubicBezTo>
                    <a:pt x="164" y="37"/>
                    <a:pt x="171" y="43"/>
                    <a:pt x="176" y="51"/>
                  </a:cubicBezTo>
                  <a:cubicBezTo>
                    <a:pt x="180" y="58"/>
                    <a:pt x="183" y="67"/>
                    <a:pt x="184" y="78"/>
                  </a:cubicBezTo>
                  <a:cubicBezTo>
                    <a:pt x="186" y="89"/>
                    <a:pt x="185" y="100"/>
                    <a:pt x="182" y="113"/>
                  </a:cubicBezTo>
                  <a:close/>
                  <a:moveTo>
                    <a:pt x="212" y="113"/>
                  </a:moveTo>
                  <a:cubicBezTo>
                    <a:pt x="214" y="105"/>
                    <a:pt x="215" y="97"/>
                    <a:pt x="215" y="89"/>
                  </a:cubicBezTo>
                  <a:cubicBezTo>
                    <a:pt x="215" y="80"/>
                    <a:pt x="215" y="72"/>
                    <a:pt x="213" y="63"/>
                  </a:cubicBezTo>
                  <a:cubicBezTo>
                    <a:pt x="212" y="55"/>
                    <a:pt x="209" y="47"/>
                    <a:pt x="205" y="39"/>
                  </a:cubicBezTo>
                  <a:cubicBezTo>
                    <a:pt x="202" y="32"/>
                    <a:pt x="197" y="25"/>
                    <a:pt x="190" y="19"/>
                  </a:cubicBezTo>
                  <a:cubicBezTo>
                    <a:pt x="184" y="13"/>
                    <a:pt x="176" y="9"/>
                    <a:pt x="166" y="5"/>
                  </a:cubicBezTo>
                  <a:cubicBezTo>
                    <a:pt x="156" y="2"/>
                    <a:pt x="145" y="0"/>
                    <a:pt x="131" y="0"/>
                  </a:cubicBezTo>
                  <a:cubicBezTo>
                    <a:pt x="118" y="0"/>
                    <a:pt x="106" y="2"/>
                    <a:pt x="95" y="5"/>
                  </a:cubicBezTo>
                  <a:cubicBezTo>
                    <a:pt x="84" y="9"/>
                    <a:pt x="74" y="13"/>
                    <a:pt x="65" y="19"/>
                  </a:cubicBezTo>
                  <a:cubicBezTo>
                    <a:pt x="56" y="25"/>
                    <a:pt x="48" y="32"/>
                    <a:pt x="41" y="39"/>
                  </a:cubicBezTo>
                  <a:cubicBezTo>
                    <a:pt x="34" y="47"/>
                    <a:pt x="28" y="55"/>
                    <a:pt x="23" y="63"/>
                  </a:cubicBezTo>
                  <a:cubicBezTo>
                    <a:pt x="18" y="72"/>
                    <a:pt x="14" y="80"/>
                    <a:pt x="10" y="89"/>
                  </a:cubicBezTo>
                  <a:cubicBezTo>
                    <a:pt x="7" y="97"/>
                    <a:pt x="5" y="105"/>
                    <a:pt x="3" y="113"/>
                  </a:cubicBezTo>
                  <a:cubicBezTo>
                    <a:pt x="1" y="121"/>
                    <a:pt x="0" y="129"/>
                    <a:pt x="0" y="137"/>
                  </a:cubicBezTo>
                  <a:cubicBezTo>
                    <a:pt x="0" y="146"/>
                    <a:pt x="0" y="154"/>
                    <a:pt x="2" y="163"/>
                  </a:cubicBezTo>
                  <a:cubicBezTo>
                    <a:pt x="3" y="171"/>
                    <a:pt x="6" y="179"/>
                    <a:pt x="10" y="187"/>
                  </a:cubicBezTo>
                  <a:cubicBezTo>
                    <a:pt x="13" y="194"/>
                    <a:pt x="18" y="201"/>
                    <a:pt x="25" y="207"/>
                  </a:cubicBezTo>
                  <a:cubicBezTo>
                    <a:pt x="31" y="213"/>
                    <a:pt x="39" y="217"/>
                    <a:pt x="49" y="221"/>
                  </a:cubicBezTo>
                  <a:cubicBezTo>
                    <a:pt x="59" y="224"/>
                    <a:pt x="70" y="226"/>
                    <a:pt x="84" y="226"/>
                  </a:cubicBezTo>
                  <a:cubicBezTo>
                    <a:pt x="97" y="226"/>
                    <a:pt x="109" y="224"/>
                    <a:pt x="120" y="221"/>
                  </a:cubicBezTo>
                  <a:cubicBezTo>
                    <a:pt x="131" y="217"/>
                    <a:pt x="141" y="213"/>
                    <a:pt x="150" y="207"/>
                  </a:cubicBezTo>
                  <a:cubicBezTo>
                    <a:pt x="159" y="201"/>
                    <a:pt x="167" y="194"/>
                    <a:pt x="174" y="187"/>
                  </a:cubicBezTo>
                  <a:cubicBezTo>
                    <a:pt x="181" y="179"/>
                    <a:pt x="187" y="171"/>
                    <a:pt x="192" y="163"/>
                  </a:cubicBezTo>
                  <a:cubicBezTo>
                    <a:pt x="197" y="154"/>
                    <a:pt x="201" y="146"/>
                    <a:pt x="205" y="137"/>
                  </a:cubicBezTo>
                  <a:cubicBezTo>
                    <a:pt x="208" y="129"/>
                    <a:pt x="210" y="121"/>
                    <a:pt x="212" y="113"/>
                  </a:cubicBezTo>
                  <a:close/>
                  <a:moveTo>
                    <a:pt x="359" y="123"/>
                  </a:moveTo>
                  <a:lnTo>
                    <a:pt x="464" y="123"/>
                  </a:lnTo>
                  <a:lnTo>
                    <a:pt x="469" y="97"/>
                  </a:lnTo>
                  <a:lnTo>
                    <a:pt x="364" y="97"/>
                  </a:lnTo>
                  <a:lnTo>
                    <a:pt x="378" y="32"/>
                  </a:lnTo>
                  <a:lnTo>
                    <a:pt x="498" y="32"/>
                  </a:lnTo>
                  <a:lnTo>
                    <a:pt x="503" y="6"/>
                  </a:lnTo>
                  <a:lnTo>
                    <a:pt x="355" y="6"/>
                  </a:lnTo>
                  <a:lnTo>
                    <a:pt x="309" y="220"/>
                  </a:lnTo>
                  <a:lnTo>
                    <a:pt x="338" y="220"/>
                  </a:lnTo>
                  <a:lnTo>
                    <a:pt x="359" y="123"/>
                  </a:lnTo>
                  <a:close/>
                  <a:moveTo>
                    <a:pt x="677" y="69"/>
                  </a:moveTo>
                  <a:cubicBezTo>
                    <a:pt x="678" y="65"/>
                    <a:pt x="678" y="60"/>
                    <a:pt x="679" y="55"/>
                  </a:cubicBezTo>
                  <a:cubicBezTo>
                    <a:pt x="679" y="50"/>
                    <a:pt x="679" y="45"/>
                    <a:pt x="678" y="40"/>
                  </a:cubicBezTo>
                  <a:cubicBezTo>
                    <a:pt x="677" y="35"/>
                    <a:pt x="675" y="30"/>
                    <a:pt x="672" y="26"/>
                  </a:cubicBezTo>
                  <a:cubicBezTo>
                    <a:pt x="670" y="21"/>
                    <a:pt x="666" y="16"/>
                    <a:pt x="660" y="13"/>
                  </a:cubicBezTo>
                  <a:cubicBezTo>
                    <a:pt x="655" y="9"/>
                    <a:pt x="648" y="6"/>
                    <a:pt x="640" y="4"/>
                  </a:cubicBezTo>
                  <a:cubicBezTo>
                    <a:pt x="631" y="1"/>
                    <a:pt x="621" y="0"/>
                    <a:pt x="608" y="0"/>
                  </a:cubicBezTo>
                  <a:cubicBezTo>
                    <a:pt x="598" y="0"/>
                    <a:pt x="588" y="1"/>
                    <a:pt x="580" y="4"/>
                  </a:cubicBezTo>
                  <a:cubicBezTo>
                    <a:pt x="571" y="6"/>
                    <a:pt x="564" y="10"/>
                    <a:pt x="557" y="14"/>
                  </a:cubicBezTo>
                  <a:cubicBezTo>
                    <a:pt x="550" y="18"/>
                    <a:pt x="544" y="23"/>
                    <a:pt x="539" y="29"/>
                  </a:cubicBezTo>
                  <a:cubicBezTo>
                    <a:pt x="535" y="34"/>
                    <a:pt x="531" y="40"/>
                    <a:pt x="527" y="47"/>
                  </a:cubicBezTo>
                  <a:cubicBezTo>
                    <a:pt x="524" y="53"/>
                    <a:pt x="522" y="60"/>
                    <a:pt x="520" y="66"/>
                  </a:cubicBezTo>
                  <a:cubicBezTo>
                    <a:pt x="519" y="74"/>
                    <a:pt x="519" y="80"/>
                    <a:pt x="520" y="86"/>
                  </a:cubicBezTo>
                  <a:cubicBezTo>
                    <a:pt x="521" y="91"/>
                    <a:pt x="523" y="96"/>
                    <a:pt x="526" y="99"/>
                  </a:cubicBezTo>
                  <a:cubicBezTo>
                    <a:pt x="528" y="103"/>
                    <a:pt x="531" y="106"/>
                    <a:pt x="535" y="108"/>
                  </a:cubicBezTo>
                  <a:cubicBezTo>
                    <a:pt x="539" y="111"/>
                    <a:pt x="542" y="113"/>
                    <a:pt x="546" y="114"/>
                  </a:cubicBezTo>
                  <a:cubicBezTo>
                    <a:pt x="550" y="115"/>
                    <a:pt x="553" y="116"/>
                    <a:pt x="555" y="117"/>
                  </a:cubicBezTo>
                  <a:lnTo>
                    <a:pt x="597" y="127"/>
                  </a:lnTo>
                  <a:cubicBezTo>
                    <a:pt x="605" y="129"/>
                    <a:pt x="612" y="131"/>
                    <a:pt x="618" y="133"/>
                  </a:cubicBezTo>
                  <a:cubicBezTo>
                    <a:pt x="623" y="135"/>
                    <a:pt x="627" y="138"/>
                    <a:pt x="630" y="141"/>
                  </a:cubicBezTo>
                  <a:cubicBezTo>
                    <a:pt x="633" y="143"/>
                    <a:pt x="635" y="147"/>
                    <a:pt x="636" y="151"/>
                  </a:cubicBezTo>
                  <a:cubicBezTo>
                    <a:pt x="636" y="155"/>
                    <a:pt x="636" y="159"/>
                    <a:pt x="635" y="165"/>
                  </a:cubicBezTo>
                  <a:cubicBezTo>
                    <a:pt x="633" y="171"/>
                    <a:pt x="631" y="176"/>
                    <a:pt x="628" y="180"/>
                  </a:cubicBezTo>
                  <a:cubicBezTo>
                    <a:pt x="624" y="185"/>
                    <a:pt x="620" y="188"/>
                    <a:pt x="615" y="191"/>
                  </a:cubicBezTo>
                  <a:cubicBezTo>
                    <a:pt x="611" y="194"/>
                    <a:pt x="606" y="196"/>
                    <a:pt x="601" y="197"/>
                  </a:cubicBezTo>
                  <a:cubicBezTo>
                    <a:pt x="595" y="199"/>
                    <a:pt x="590" y="200"/>
                    <a:pt x="585" y="200"/>
                  </a:cubicBezTo>
                  <a:cubicBezTo>
                    <a:pt x="580" y="201"/>
                    <a:pt x="575" y="201"/>
                    <a:pt x="571" y="201"/>
                  </a:cubicBezTo>
                  <a:cubicBezTo>
                    <a:pt x="565" y="201"/>
                    <a:pt x="560" y="201"/>
                    <a:pt x="555" y="200"/>
                  </a:cubicBezTo>
                  <a:cubicBezTo>
                    <a:pt x="549" y="199"/>
                    <a:pt x="544" y="197"/>
                    <a:pt x="540" y="195"/>
                  </a:cubicBezTo>
                  <a:cubicBezTo>
                    <a:pt x="535" y="192"/>
                    <a:pt x="531" y="189"/>
                    <a:pt x="528" y="185"/>
                  </a:cubicBezTo>
                  <a:cubicBezTo>
                    <a:pt x="525" y="181"/>
                    <a:pt x="523" y="177"/>
                    <a:pt x="522" y="171"/>
                  </a:cubicBezTo>
                  <a:cubicBezTo>
                    <a:pt x="521" y="165"/>
                    <a:pt x="521" y="159"/>
                    <a:pt x="523" y="151"/>
                  </a:cubicBezTo>
                  <a:lnTo>
                    <a:pt x="495" y="151"/>
                  </a:lnTo>
                  <a:cubicBezTo>
                    <a:pt x="494" y="158"/>
                    <a:pt x="493" y="164"/>
                    <a:pt x="493" y="170"/>
                  </a:cubicBezTo>
                  <a:cubicBezTo>
                    <a:pt x="493" y="176"/>
                    <a:pt x="494" y="182"/>
                    <a:pt x="495" y="188"/>
                  </a:cubicBezTo>
                  <a:cubicBezTo>
                    <a:pt x="497" y="194"/>
                    <a:pt x="501" y="200"/>
                    <a:pt x="506" y="205"/>
                  </a:cubicBezTo>
                  <a:cubicBezTo>
                    <a:pt x="507" y="207"/>
                    <a:pt x="510" y="210"/>
                    <a:pt x="513" y="212"/>
                  </a:cubicBezTo>
                  <a:cubicBezTo>
                    <a:pt x="516" y="214"/>
                    <a:pt x="519" y="217"/>
                    <a:pt x="524" y="219"/>
                  </a:cubicBezTo>
                  <a:cubicBezTo>
                    <a:pt x="528" y="221"/>
                    <a:pt x="534" y="222"/>
                    <a:pt x="541" y="224"/>
                  </a:cubicBezTo>
                  <a:cubicBezTo>
                    <a:pt x="548" y="225"/>
                    <a:pt x="556" y="226"/>
                    <a:pt x="566" y="226"/>
                  </a:cubicBezTo>
                  <a:cubicBezTo>
                    <a:pt x="573" y="226"/>
                    <a:pt x="581" y="225"/>
                    <a:pt x="589" y="224"/>
                  </a:cubicBezTo>
                  <a:cubicBezTo>
                    <a:pt x="597" y="223"/>
                    <a:pt x="605" y="221"/>
                    <a:pt x="613" y="218"/>
                  </a:cubicBezTo>
                  <a:cubicBezTo>
                    <a:pt x="621" y="215"/>
                    <a:pt x="628" y="211"/>
                    <a:pt x="635" y="206"/>
                  </a:cubicBezTo>
                  <a:cubicBezTo>
                    <a:pt x="642" y="201"/>
                    <a:pt x="648" y="195"/>
                    <a:pt x="653" y="187"/>
                  </a:cubicBezTo>
                  <a:cubicBezTo>
                    <a:pt x="658" y="180"/>
                    <a:pt x="661" y="171"/>
                    <a:pt x="664" y="161"/>
                  </a:cubicBezTo>
                  <a:cubicBezTo>
                    <a:pt x="665" y="153"/>
                    <a:pt x="666" y="145"/>
                    <a:pt x="665" y="139"/>
                  </a:cubicBezTo>
                  <a:cubicBezTo>
                    <a:pt x="664" y="132"/>
                    <a:pt x="661" y="127"/>
                    <a:pt x="658" y="122"/>
                  </a:cubicBezTo>
                  <a:cubicBezTo>
                    <a:pt x="655" y="117"/>
                    <a:pt x="650" y="114"/>
                    <a:pt x="645" y="111"/>
                  </a:cubicBezTo>
                  <a:cubicBezTo>
                    <a:pt x="640" y="108"/>
                    <a:pt x="634" y="105"/>
                    <a:pt x="627" y="104"/>
                  </a:cubicBezTo>
                  <a:lnTo>
                    <a:pt x="569" y="90"/>
                  </a:lnTo>
                  <a:cubicBezTo>
                    <a:pt x="566" y="89"/>
                    <a:pt x="563" y="88"/>
                    <a:pt x="560" y="87"/>
                  </a:cubicBezTo>
                  <a:cubicBezTo>
                    <a:pt x="558" y="86"/>
                    <a:pt x="555" y="84"/>
                    <a:pt x="553" y="82"/>
                  </a:cubicBezTo>
                  <a:cubicBezTo>
                    <a:pt x="551" y="80"/>
                    <a:pt x="550" y="77"/>
                    <a:pt x="549" y="74"/>
                  </a:cubicBezTo>
                  <a:cubicBezTo>
                    <a:pt x="548" y="71"/>
                    <a:pt x="548" y="67"/>
                    <a:pt x="549" y="63"/>
                  </a:cubicBezTo>
                  <a:cubicBezTo>
                    <a:pt x="551" y="56"/>
                    <a:pt x="553" y="51"/>
                    <a:pt x="556" y="46"/>
                  </a:cubicBezTo>
                  <a:cubicBezTo>
                    <a:pt x="559" y="42"/>
                    <a:pt x="563" y="38"/>
                    <a:pt x="567" y="35"/>
                  </a:cubicBezTo>
                  <a:cubicBezTo>
                    <a:pt x="571" y="32"/>
                    <a:pt x="576" y="30"/>
                    <a:pt x="580" y="29"/>
                  </a:cubicBezTo>
                  <a:cubicBezTo>
                    <a:pt x="585" y="27"/>
                    <a:pt x="590" y="26"/>
                    <a:pt x="594" y="26"/>
                  </a:cubicBezTo>
                  <a:cubicBezTo>
                    <a:pt x="599" y="25"/>
                    <a:pt x="603" y="25"/>
                    <a:pt x="606" y="25"/>
                  </a:cubicBezTo>
                  <a:cubicBezTo>
                    <a:pt x="611" y="25"/>
                    <a:pt x="616" y="25"/>
                    <a:pt x="621" y="26"/>
                  </a:cubicBezTo>
                  <a:cubicBezTo>
                    <a:pt x="625" y="27"/>
                    <a:pt x="630" y="29"/>
                    <a:pt x="634" y="31"/>
                  </a:cubicBezTo>
                  <a:cubicBezTo>
                    <a:pt x="638" y="33"/>
                    <a:pt x="641" y="35"/>
                    <a:pt x="644" y="39"/>
                  </a:cubicBezTo>
                  <a:cubicBezTo>
                    <a:pt x="647" y="42"/>
                    <a:pt x="649" y="46"/>
                    <a:pt x="650" y="51"/>
                  </a:cubicBezTo>
                  <a:cubicBezTo>
                    <a:pt x="651" y="56"/>
                    <a:pt x="651" y="62"/>
                    <a:pt x="650" y="69"/>
                  </a:cubicBezTo>
                  <a:lnTo>
                    <a:pt x="677" y="69"/>
                  </a:lnTo>
                  <a:close/>
                  <a:moveTo>
                    <a:pt x="854" y="194"/>
                  </a:moveTo>
                  <a:lnTo>
                    <a:pt x="725" y="194"/>
                  </a:lnTo>
                  <a:lnTo>
                    <a:pt x="740" y="123"/>
                  </a:lnTo>
                  <a:lnTo>
                    <a:pt x="858" y="123"/>
                  </a:lnTo>
                  <a:lnTo>
                    <a:pt x="863" y="97"/>
                  </a:lnTo>
                  <a:lnTo>
                    <a:pt x="746" y="97"/>
                  </a:lnTo>
                  <a:lnTo>
                    <a:pt x="760" y="32"/>
                  </a:lnTo>
                  <a:lnTo>
                    <a:pt x="887" y="32"/>
                  </a:lnTo>
                  <a:lnTo>
                    <a:pt x="892" y="6"/>
                  </a:lnTo>
                  <a:lnTo>
                    <a:pt x="736" y="6"/>
                  </a:lnTo>
                  <a:lnTo>
                    <a:pt x="691" y="220"/>
                  </a:lnTo>
                  <a:lnTo>
                    <a:pt x="849" y="220"/>
                  </a:lnTo>
                  <a:lnTo>
                    <a:pt x="854" y="194"/>
                  </a:lnTo>
                  <a:close/>
                  <a:moveTo>
                    <a:pt x="1026" y="64"/>
                  </a:moveTo>
                  <a:lnTo>
                    <a:pt x="1000" y="64"/>
                  </a:lnTo>
                  <a:lnTo>
                    <a:pt x="967" y="220"/>
                  </a:lnTo>
                  <a:lnTo>
                    <a:pt x="993" y="220"/>
                  </a:lnTo>
                  <a:lnTo>
                    <a:pt x="1026" y="64"/>
                  </a:lnTo>
                  <a:close/>
                  <a:moveTo>
                    <a:pt x="1032" y="36"/>
                  </a:moveTo>
                  <a:lnTo>
                    <a:pt x="1039" y="6"/>
                  </a:lnTo>
                  <a:lnTo>
                    <a:pt x="1013" y="6"/>
                  </a:lnTo>
                  <a:lnTo>
                    <a:pt x="1006" y="36"/>
                  </a:lnTo>
                  <a:lnTo>
                    <a:pt x="1032" y="36"/>
                  </a:lnTo>
                  <a:close/>
                  <a:moveTo>
                    <a:pt x="1182" y="114"/>
                  </a:moveTo>
                  <a:cubicBezTo>
                    <a:pt x="1184" y="105"/>
                    <a:pt x="1185" y="97"/>
                    <a:pt x="1184" y="91"/>
                  </a:cubicBezTo>
                  <a:cubicBezTo>
                    <a:pt x="1183" y="85"/>
                    <a:pt x="1181" y="80"/>
                    <a:pt x="1178" y="76"/>
                  </a:cubicBezTo>
                  <a:cubicBezTo>
                    <a:pt x="1175" y="71"/>
                    <a:pt x="1172" y="68"/>
                    <a:pt x="1168" y="66"/>
                  </a:cubicBezTo>
                  <a:cubicBezTo>
                    <a:pt x="1163" y="64"/>
                    <a:pt x="1159" y="62"/>
                    <a:pt x="1154" y="61"/>
                  </a:cubicBezTo>
                  <a:cubicBezTo>
                    <a:pt x="1149" y="60"/>
                    <a:pt x="1144" y="60"/>
                    <a:pt x="1139" y="60"/>
                  </a:cubicBezTo>
                  <a:cubicBezTo>
                    <a:pt x="1133" y="60"/>
                    <a:pt x="1126" y="61"/>
                    <a:pt x="1121" y="63"/>
                  </a:cubicBezTo>
                  <a:cubicBezTo>
                    <a:pt x="1115" y="64"/>
                    <a:pt x="1110" y="67"/>
                    <a:pt x="1106" y="70"/>
                  </a:cubicBezTo>
                  <a:cubicBezTo>
                    <a:pt x="1101" y="73"/>
                    <a:pt x="1097" y="75"/>
                    <a:pt x="1094" y="78"/>
                  </a:cubicBezTo>
                  <a:cubicBezTo>
                    <a:pt x="1091" y="81"/>
                    <a:pt x="1088" y="84"/>
                    <a:pt x="1087" y="86"/>
                  </a:cubicBezTo>
                  <a:lnTo>
                    <a:pt x="1086" y="86"/>
                  </a:lnTo>
                  <a:lnTo>
                    <a:pt x="1091" y="64"/>
                  </a:lnTo>
                  <a:lnTo>
                    <a:pt x="1066" y="64"/>
                  </a:lnTo>
                  <a:lnTo>
                    <a:pt x="1033" y="220"/>
                  </a:lnTo>
                  <a:lnTo>
                    <a:pt x="1059" y="220"/>
                  </a:lnTo>
                  <a:lnTo>
                    <a:pt x="1077" y="135"/>
                  </a:lnTo>
                  <a:cubicBezTo>
                    <a:pt x="1079" y="127"/>
                    <a:pt x="1081" y="119"/>
                    <a:pt x="1084" y="113"/>
                  </a:cubicBezTo>
                  <a:cubicBezTo>
                    <a:pt x="1088" y="107"/>
                    <a:pt x="1091" y="102"/>
                    <a:pt x="1095" y="98"/>
                  </a:cubicBezTo>
                  <a:cubicBezTo>
                    <a:pt x="1099" y="95"/>
                    <a:pt x="1103" y="91"/>
                    <a:pt x="1107" y="89"/>
                  </a:cubicBezTo>
                  <a:cubicBezTo>
                    <a:pt x="1111" y="87"/>
                    <a:pt x="1115" y="85"/>
                    <a:pt x="1119" y="85"/>
                  </a:cubicBezTo>
                  <a:cubicBezTo>
                    <a:pt x="1123" y="84"/>
                    <a:pt x="1126" y="83"/>
                    <a:pt x="1129" y="83"/>
                  </a:cubicBezTo>
                  <a:cubicBezTo>
                    <a:pt x="1138" y="83"/>
                    <a:pt x="1144" y="85"/>
                    <a:pt x="1148" y="88"/>
                  </a:cubicBezTo>
                  <a:cubicBezTo>
                    <a:pt x="1153" y="91"/>
                    <a:pt x="1155" y="95"/>
                    <a:pt x="1156" y="101"/>
                  </a:cubicBezTo>
                  <a:cubicBezTo>
                    <a:pt x="1157" y="107"/>
                    <a:pt x="1156" y="115"/>
                    <a:pt x="1154" y="124"/>
                  </a:cubicBezTo>
                  <a:lnTo>
                    <a:pt x="1134" y="220"/>
                  </a:lnTo>
                  <a:lnTo>
                    <a:pt x="1160" y="220"/>
                  </a:lnTo>
                  <a:lnTo>
                    <a:pt x="1182" y="114"/>
                  </a:lnTo>
                  <a:close/>
                  <a:moveTo>
                    <a:pt x="1253" y="191"/>
                  </a:moveTo>
                  <a:lnTo>
                    <a:pt x="1253" y="191"/>
                  </a:lnTo>
                  <a:lnTo>
                    <a:pt x="1239" y="64"/>
                  </a:lnTo>
                  <a:lnTo>
                    <a:pt x="1209" y="64"/>
                  </a:lnTo>
                  <a:lnTo>
                    <a:pt x="1233" y="220"/>
                  </a:lnTo>
                  <a:lnTo>
                    <a:pt x="1261" y="220"/>
                  </a:lnTo>
                  <a:lnTo>
                    <a:pt x="1353" y="64"/>
                  </a:lnTo>
                  <a:lnTo>
                    <a:pt x="1325" y="64"/>
                  </a:lnTo>
                  <a:lnTo>
                    <a:pt x="1253" y="191"/>
                  </a:lnTo>
                  <a:close/>
                  <a:moveTo>
                    <a:pt x="1402" y="64"/>
                  </a:moveTo>
                  <a:lnTo>
                    <a:pt x="1376" y="64"/>
                  </a:lnTo>
                  <a:lnTo>
                    <a:pt x="1342" y="220"/>
                  </a:lnTo>
                  <a:lnTo>
                    <a:pt x="1369" y="220"/>
                  </a:lnTo>
                  <a:lnTo>
                    <a:pt x="1402" y="64"/>
                  </a:lnTo>
                  <a:close/>
                  <a:moveTo>
                    <a:pt x="1408" y="36"/>
                  </a:moveTo>
                  <a:lnTo>
                    <a:pt x="1414" y="6"/>
                  </a:lnTo>
                  <a:lnTo>
                    <a:pt x="1388" y="6"/>
                  </a:lnTo>
                  <a:lnTo>
                    <a:pt x="1382" y="36"/>
                  </a:lnTo>
                  <a:lnTo>
                    <a:pt x="1408" y="36"/>
                  </a:lnTo>
                  <a:close/>
                  <a:moveTo>
                    <a:pt x="1546" y="109"/>
                  </a:moveTo>
                  <a:cubicBezTo>
                    <a:pt x="1546" y="107"/>
                    <a:pt x="1546" y="105"/>
                    <a:pt x="1547" y="102"/>
                  </a:cubicBezTo>
                  <a:cubicBezTo>
                    <a:pt x="1547" y="99"/>
                    <a:pt x="1547" y="96"/>
                    <a:pt x="1546" y="92"/>
                  </a:cubicBezTo>
                  <a:cubicBezTo>
                    <a:pt x="1546" y="89"/>
                    <a:pt x="1544" y="85"/>
                    <a:pt x="1543" y="81"/>
                  </a:cubicBezTo>
                  <a:cubicBezTo>
                    <a:pt x="1541" y="77"/>
                    <a:pt x="1538" y="74"/>
                    <a:pt x="1534" y="71"/>
                  </a:cubicBezTo>
                  <a:cubicBezTo>
                    <a:pt x="1531" y="67"/>
                    <a:pt x="1526" y="65"/>
                    <a:pt x="1520" y="63"/>
                  </a:cubicBezTo>
                  <a:cubicBezTo>
                    <a:pt x="1513" y="61"/>
                    <a:pt x="1506" y="60"/>
                    <a:pt x="1496" y="60"/>
                  </a:cubicBezTo>
                  <a:cubicBezTo>
                    <a:pt x="1489" y="60"/>
                    <a:pt x="1481" y="61"/>
                    <a:pt x="1474" y="63"/>
                  </a:cubicBezTo>
                  <a:cubicBezTo>
                    <a:pt x="1466" y="64"/>
                    <a:pt x="1459" y="68"/>
                    <a:pt x="1453" y="72"/>
                  </a:cubicBezTo>
                  <a:cubicBezTo>
                    <a:pt x="1446" y="76"/>
                    <a:pt x="1441" y="81"/>
                    <a:pt x="1436" y="87"/>
                  </a:cubicBezTo>
                  <a:cubicBezTo>
                    <a:pt x="1432" y="93"/>
                    <a:pt x="1429" y="101"/>
                    <a:pt x="1427" y="109"/>
                  </a:cubicBezTo>
                  <a:cubicBezTo>
                    <a:pt x="1425" y="117"/>
                    <a:pt x="1426" y="123"/>
                    <a:pt x="1427" y="128"/>
                  </a:cubicBezTo>
                  <a:cubicBezTo>
                    <a:pt x="1429" y="133"/>
                    <a:pt x="1433" y="137"/>
                    <a:pt x="1437" y="140"/>
                  </a:cubicBezTo>
                  <a:cubicBezTo>
                    <a:pt x="1442" y="143"/>
                    <a:pt x="1448" y="146"/>
                    <a:pt x="1455" y="147"/>
                  </a:cubicBezTo>
                  <a:lnTo>
                    <a:pt x="1484" y="155"/>
                  </a:lnTo>
                  <a:cubicBezTo>
                    <a:pt x="1491" y="157"/>
                    <a:pt x="1496" y="158"/>
                    <a:pt x="1501" y="160"/>
                  </a:cubicBezTo>
                  <a:cubicBezTo>
                    <a:pt x="1505" y="162"/>
                    <a:pt x="1508" y="164"/>
                    <a:pt x="1509" y="167"/>
                  </a:cubicBezTo>
                  <a:cubicBezTo>
                    <a:pt x="1511" y="170"/>
                    <a:pt x="1511" y="173"/>
                    <a:pt x="1510" y="177"/>
                  </a:cubicBezTo>
                  <a:cubicBezTo>
                    <a:pt x="1509" y="181"/>
                    <a:pt x="1507" y="185"/>
                    <a:pt x="1505" y="188"/>
                  </a:cubicBezTo>
                  <a:cubicBezTo>
                    <a:pt x="1502" y="191"/>
                    <a:pt x="1499" y="194"/>
                    <a:pt x="1495" y="196"/>
                  </a:cubicBezTo>
                  <a:cubicBezTo>
                    <a:pt x="1491" y="198"/>
                    <a:pt x="1487" y="200"/>
                    <a:pt x="1483" y="200"/>
                  </a:cubicBezTo>
                  <a:cubicBezTo>
                    <a:pt x="1478" y="201"/>
                    <a:pt x="1474" y="202"/>
                    <a:pt x="1469" y="202"/>
                  </a:cubicBezTo>
                  <a:cubicBezTo>
                    <a:pt x="1462" y="202"/>
                    <a:pt x="1456" y="201"/>
                    <a:pt x="1451" y="200"/>
                  </a:cubicBezTo>
                  <a:cubicBezTo>
                    <a:pt x="1446" y="198"/>
                    <a:pt x="1443" y="197"/>
                    <a:pt x="1440" y="194"/>
                  </a:cubicBezTo>
                  <a:cubicBezTo>
                    <a:pt x="1438" y="192"/>
                    <a:pt x="1436" y="189"/>
                    <a:pt x="1435" y="186"/>
                  </a:cubicBezTo>
                  <a:cubicBezTo>
                    <a:pt x="1434" y="184"/>
                    <a:pt x="1434" y="181"/>
                    <a:pt x="1434" y="178"/>
                  </a:cubicBezTo>
                  <a:cubicBezTo>
                    <a:pt x="1434" y="175"/>
                    <a:pt x="1434" y="172"/>
                    <a:pt x="1434" y="170"/>
                  </a:cubicBezTo>
                  <a:lnTo>
                    <a:pt x="1409" y="170"/>
                  </a:lnTo>
                  <a:cubicBezTo>
                    <a:pt x="1408" y="173"/>
                    <a:pt x="1408" y="177"/>
                    <a:pt x="1408" y="181"/>
                  </a:cubicBezTo>
                  <a:cubicBezTo>
                    <a:pt x="1407" y="184"/>
                    <a:pt x="1408" y="188"/>
                    <a:pt x="1408" y="193"/>
                  </a:cubicBezTo>
                  <a:cubicBezTo>
                    <a:pt x="1409" y="197"/>
                    <a:pt x="1410" y="201"/>
                    <a:pt x="1412" y="204"/>
                  </a:cubicBezTo>
                  <a:cubicBezTo>
                    <a:pt x="1414" y="208"/>
                    <a:pt x="1418" y="212"/>
                    <a:pt x="1422" y="215"/>
                  </a:cubicBezTo>
                  <a:cubicBezTo>
                    <a:pt x="1426" y="218"/>
                    <a:pt x="1432" y="220"/>
                    <a:pt x="1439" y="222"/>
                  </a:cubicBezTo>
                  <a:cubicBezTo>
                    <a:pt x="1446" y="224"/>
                    <a:pt x="1454" y="225"/>
                    <a:pt x="1464" y="225"/>
                  </a:cubicBezTo>
                  <a:cubicBezTo>
                    <a:pt x="1473" y="225"/>
                    <a:pt x="1482" y="223"/>
                    <a:pt x="1490" y="221"/>
                  </a:cubicBezTo>
                  <a:cubicBezTo>
                    <a:pt x="1498" y="219"/>
                    <a:pt x="1505" y="215"/>
                    <a:pt x="1511" y="211"/>
                  </a:cubicBezTo>
                  <a:cubicBezTo>
                    <a:pt x="1518" y="206"/>
                    <a:pt x="1523" y="201"/>
                    <a:pt x="1528" y="195"/>
                  </a:cubicBezTo>
                  <a:cubicBezTo>
                    <a:pt x="1532" y="188"/>
                    <a:pt x="1535" y="181"/>
                    <a:pt x="1537" y="173"/>
                  </a:cubicBezTo>
                  <a:cubicBezTo>
                    <a:pt x="1539" y="166"/>
                    <a:pt x="1539" y="160"/>
                    <a:pt x="1537" y="155"/>
                  </a:cubicBezTo>
                  <a:cubicBezTo>
                    <a:pt x="1535" y="149"/>
                    <a:pt x="1532" y="145"/>
                    <a:pt x="1526" y="141"/>
                  </a:cubicBezTo>
                  <a:cubicBezTo>
                    <a:pt x="1520" y="138"/>
                    <a:pt x="1512" y="134"/>
                    <a:pt x="1502" y="132"/>
                  </a:cubicBezTo>
                  <a:lnTo>
                    <a:pt x="1477" y="125"/>
                  </a:lnTo>
                  <a:cubicBezTo>
                    <a:pt x="1471" y="124"/>
                    <a:pt x="1466" y="122"/>
                    <a:pt x="1462" y="120"/>
                  </a:cubicBezTo>
                  <a:cubicBezTo>
                    <a:pt x="1458" y="119"/>
                    <a:pt x="1455" y="117"/>
                    <a:pt x="1454" y="114"/>
                  </a:cubicBezTo>
                  <a:cubicBezTo>
                    <a:pt x="1453" y="112"/>
                    <a:pt x="1452" y="109"/>
                    <a:pt x="1453" y="104"/>
                  </a:cubicBezTo>
                  <a:cubicBezTo>
                    <a:pt x="1454" y="100"/>
                    <a:pt x="1456" y="97"/>
                    <a:pt x="1458" y="95"/>
                  </a:cubicBezTo>
                  <a:cubicBezTo>
                    <a:pt x="1460" y="92"/>
                    <a:pt x="1462" y="90"/>
                    <a:pt x="1465" y="88"/>
                  </a:cubicBezTo>
                  <a:cubicBezTo>
                    <a:pt x="1468" y="87"/>
                    <a:pt x="1471" y="85"/>
                    <a:pt x="1474" y="84"/>
                  </a:cubicBezTo>
                  <a:cubicBezTo>
                    <a:pt x="1477" y="84"/>
                    <a:pt x="1480" y="83"/>
                    <a:pt x="1483" y="83"/>
                  </a:cubicBezTo>
                  <a:cubicBezTo>
                    <a:pt x="1485" y="82"/>
                    <a:pt x="1487" y="82"/>
                    <a:pt x="1489" y="82"/>
                  </a:cubicBezTo>
                  <a:cubicBezTo>
                    <a:pt x="1497" y="82"/>
                    <a:pt x="1504" y="83"/>
                    <a:pt x="1508" y="85"/>
                  </a:cubicBezTo>
                  <a:cubicBezTo>
                    <a:pt x="1513" y="87"/>
                    <a:pt x="1516" y="89"/>
                    <a:pt x="1518" y="92"/>
                  </a:cubicBezTo>
                  <a:cubicBezTo>
                    <a:pt x="1520" y="94"/>
                    <a:pt x="1521" y="97"/>
                    <a:pt x="1521" y="100"/>
                  </a:cubicBezTo>
                  <a:cubicBezTo>
                    <a:pt x="1521" y="103"/>
                    <a:pt x="1521" y="106"/>
                    <a:pt x="1520" y="109"/>
                  </a:cubicBezTo>
                  <a:lnTo>
                    <a:pt x="1546" y="109"/>
                  </a:lnTo>
                  <a:close/>
                  <a:moveTo>
                    <a:pt x="1643" y="86"/>
                  </a:moveTo>
                  <a:lnTo>
                    <a:pt x="1648" y="64"/>
                  </a:lnTo>
                  <a:lnTo>
                    <a:pt x="1623" y="64"/>
                  </a:lnTo>
                  <a:lnTo>
                    <a:pt x="1632" y="20"/>
                  </a:lnTo>
                  <a:lnTo>
                    <a:pt x="1606" y="20"/>
                  </a:lnTo>
                  <a:lnTo>
                    <a:pt x="1596" y="64"/>
                  </a:lnTo>
                  <a:lnTo>
                    <a:pt x="1575" y="64"/>
                  </a:lnTo>
                  <a:lnTo>
                    <a:pt x="1571" y="86"/>
                  </a:lnTo>
                  <a:lnTo>
                    <a:pt x="1592" y="86"/>
                  </a:lnTo>
                  <a:lnTo>
                    <a:pt x="1570" y="189"/>
                  </a:lnTo>
                  <a:cubicBezTo>
                    <a:pt x="1569" y="194"/>
                    <a:pt x="1568" y="198"/>
                    <a:pt x="1568" y="202"/>
                  </a:cubicBezTo>
                  <a:cubicBezTo>
                    <a:pt x="1568" y="206"/>
                    <a:pt x="1569" y="210"/>
                    <a:pt x="1571" y="213"/>
                  </a:cubicBezTo>
                  <a:cubicBezTo>
                    <a:pt x="1573" y="216"/>
                    <a:pt x="1575" y="218"/>
                    <a:pt x="1579" y="220"/>
                  </a:cubicBezTo>
                  <a:cubicBezTo>
                    <a:pt x="1583" y="221"/>
                    <a:pt x="1588" y="222"/>
                    <a:pt x="1594" y="222"/>
                  </a:cubicBezTo>
                  <a:cubicBezTo>
                    <a:pt x="1596" y="222"/>
                    <a:pt x="1598" y="222"/>
                    <a:pt x="1602" y="222"/>
                  </a:cubicBezTo>
                  <a:cubicBezTo>
                    <a:pt x="1605" y="221"/>
                    <a:pt x="1610" y="221"/>
                    <a:pt x="1615" y="220"/>
                  </a:cubicBezTo>
                  <a:lnTo>
                    <a:pt x="1619" y="200"/>
                  </a:lnTo>
                  <a:lnTo>
                    <a:pt x="1610" y="200"/>
                  </a:lnTo>
                  <a:cubicBezTo>
                    <a:pt x="1608" y="200"/>
                    <a:pt x="1607" y="199"/>
                    <a:pt x="1605" y="199"/>
                  </a:cubicBezTo>
                  <a:cubicBezTo>
                    <a:pt x="1603" y="199"/>
                    <a:pt x="1602" y="199"/>
                    <a:pt x="1600" y="198"/>
                  </a:cubicBezTo>
                  <a:cubicBezTo>
                    <a:pt x="1599" y="197"/>
                    <a:pt x="1597" y="196"/>
                    <a:pt x="1597" y="194"/>
                  </a:cubicBezTo>
                  <a:cubicBezTo>
                    <a:pt x="1596" y="193"/>
                    <a:pt x="1596" y="190"/>
                    <a:pt x="1596" y="187"/>
                  </a:cubicBezTo>
                  <a:lnTo>
                    <a:pt x="1618" y="86"/>
                  </a:lnTo>
                  <a:lnTo>
                    <a:pt x="1643" y="86"/>
                  </a:lnTo>
                  <a:close/>
                  <a:moveTo>
                    <a:pt x="1757" y="171"/>
                  </a:moveTo>
                  <a:cubicBezTo>
                    <a:pt x="1756" y="174"/>
                    <a:pt x="1754" y="177"/>
                    <a:pt x="1752" y="181"/>
                  </a:cubicBezTo>
                  <a:cubicBezTo>
                    <a:pt x="1749" y="184"/>
                    <a:pt x="1746" y="188"/>
                    <a:pt x="1741" y="191"/>
                  </a:cubicBezTo>
                  <a:cubicBezTo>
                    <a:pt x="1737" y="194"/>
                    <a:pt x="1733" y="197"/>
                    <a:pt x="1727" y="199"/>
                  </a:cubicBezTo>
                  <a:cubicBezTo>
                    <a:pt x="1722" y="201"/>
                    <a:pt x="1716" y="202"/>
                    <a:pt x="1710" y="202"/>
                  </a:cubicBezTo>
                  <a:cubicBezTo>
                    <a:pt x="1700" y="202"/>
                    <a:pt x="1692" y="200"/>
                    <a:pt x="1686" y="196"/>
                  </a:cubicBezTo>
                  <a:cubicBezTo>
                    <a:pt x="1680" y="192"/>
                    <a:pt x="1676" y="186"/>
                    <a:pt x="1675" y="178"/>
                  </a:cubicBezTo>
                  <a:cubicBezTo>
                    <a:pt x="1673" y="171"/>
                    <a:pt x="1673" y="161"/>
                    <a:pt x="1676" y="151"/>
                  </a:cubicBezTo>
                  <a:lnTo>
                    <a:pt x="1790" y="151"/>
                  </a:lnTo>
                  <a:cubicBezTo>
                    <a:pt x="1792" y="137"/>
                    <a:pt x="1794" y="124"/>
                    <a:pt x="1793" y="113"/>
                  </a:cubicBezTo>
                  <a:cubicBezTo>
                    <a:pt x="1793" y="102"/>
                    <a:pt x="1791" y="92"/>
                    <a:pt x="1787" y="84"/>
                  </a:cubicBezTo>
                  <a:cubicBezTo>
                    <a:pt x="1783" y="76"/>
                    <a:pt x="1777" y="70"/>
                    <a:pt x="1770" y="66"/>
                  </a:cubicBezTo>
                  <a:cubicBezTo>
                    <a:pt x="1762" y="62"/>
                    <a:pt x="1753" y="60"/>
                    <a:pt x="1742" y="60"/>
                  </a:cubicBezTo>
                  <a:cubicBezTo>
                    <a:pt x="1729" y="60"/>
                    <a:pt x="1717" y="62"/>
                    <a:pt x="1707" y="66"/>
                  </a:cubicBezTo>
                  <a:cubicBezTo>
                    <a:pt x="1696" y="71"/>
                    <a:pt x="1687" y="77"/>
                    <a:pt x="1680" y="85"/>
                  </a:cubicBezTo>
                  <a:cubicBezTo>
                    <a:pt x="1672" y="93"/>
                    <a:pt x="1665" y="102"/>
                    <a:pt x="1660" y="112"/>
                  </a:cubicBezTo>
                  <a:cubicBezTo>
                    <a:pt x="1655" y="123"/>
                    <a:pt x="1651" y="134"/>
                    <a:pt x="1648" y="146"/>
                  </a:cubicBezTo>
                  <a:cubicBezTo>
                    <a:pt x="1646" y="158"/>
                    <a:pt x="1645" y="168"/>
                    <a:pt x="1647" y="178"/>
                  </a:cubicBezTo>
                  <a:cubicBezTo>
                    <a:pt x="1648" y="187"/>
                    <a:pt x="1650" y="195"/>
                    <a:pt x="1655" y="202"/>
                  </a:cubicBezTo>
                  <a:cubicBezTo>
                    <a:pt x="1659" y="209"/>
                    <a:pt x="1666" y="215"/>
                    <a:pt x="1673" y="219"/>
                  </a:cubicBezTo>
                  <a:cubicBezTo>
                    <a:pt x="1681" y="223"/>
                    <a:pt x="1691" y="225"/>
                    <a:pt x="1702" y="225"/>
                  </a:cubicBezTo>
                  <a:cubicBezTo>
                    <a:pt x="1710" y="225"/>
                    <a:pt x="1717" y="224"/>
                    <a:pt x="1723" y="223"/>
                  </a:cubicBezTo>
                  <a:cubicBezTo>
                    <a:pt x="1728" y="222"/>
                    <a:pt x="1733" y="220"/>
                    <a:pt x="1737" y="219"/>
                  </a:cubicBezTo>
                  <a:cubicBezTo>
                    <a:pt x="1740" y="217"/>
                    <a:pt x="1744" y="215"/>
                    <a:pt x="1746" y="214"/>
                  </a:cubicBezTo>
                  <a:cubicBezTo>
                    <a:pt x="1752" y="210"/>
                    <a:pt x="1757" y="207"/>
                    <a:pt x="1761" y="203"/>
                  </a:cubicBezTo>
                  <a:cubicBezTo>
                    <a:pt x="1765" y="199"/>
                    <a:pt x="1769" y="194"/>
                    <a:pt x="1772" y="190"/>
                  </a:cubicBezTo>
                  <a:cubicBezTo>
                    <a:pt x="1775" y="186"/>
                    <a:pt x="1778" y="182"/>
                    <a:pt x="1779" y="179"/>
                  </a:cubicBezTo>
                  <a:cubicBezTo>
                    <a:pt x="1781" y="176"/>
                    <a:pt x="1782" y="173"/>
                    <a:pt x="1783" y="171"/>
                  </a:cubicBezTo>
                  <a:lnTo>
                    <a:pt x="1757" y="171"/>
                  </a:lnTo>
                  <a:close/>
                  <a:moveTo>
                    <a:pt x="1680" y="130"/>
                  </a:moveTo>
                  <a:cubicBezTo>
                    <a:pt x="1681" y="124"/>
                    <a:pt x="1684" y="118"/>
                    <a:pt x="1687" y="112"/>
                  </a:cubicBezTo>
                  <a:cubicBezTo>
                    <a:pt x="1690" y="107"/>
                    <a:pt x="1695" y="102"/>
                    <a:pt x="1699" y="97"/>
                  </a:cubicBezTo>
                  <a:cubicBezTo>
                    <a:pt x="1704" y="93"/>
                    <a:pt x="1710" y="90"/>
                    <a:pt x="1715" y="87"/>
                  </a:cubicBezTo>
                  <a:cubicBezTo>
                    <a:pt x="1721" y="85"/>
                    <a:pt x="1727" y="83"/>
                    <a:pt x="1733" y="83"/>
                  </a:cubicBezTo>
                  <a:cubicBezTo>
                    <a:pt x="1741" y="83"/>
                    <a:pt x="1748" y="85"/>
                    <a:pt x="1752" y="87"/>
                  </a:cubicBezTo>
                  <a:cubicBezTo>
                    <a:pt x="1757" y="90"/>
                    <a:pt x="1761" y="93"/>
                    <a:pt x="1763" y="97"/>
                  </a:cubicBezTo>
                  <a:cubicBezTo>
                    <a:pt x="1766" y="102"/>
                    <a:pt x="1767" y="107"/>
                    <a:pt x="1768" y="112"/>
                  </a:cubicBezTo>
                  <a:cubicBezTo>
                    <a:pt x="1768" y="118"/>
                    <a:pt x="1768" y="124"/>
                    <a:pt x="1767" y="130"/>
                  </a:cubicBezTo>
                  <a:lnTo>
                    <a:pt x="1680" y="130"/>
                  </a:lnTo>
                  <a:close/>
                  <a:moveTo>
                    <a:pt x="2039" y="114"/>
                  </a:moveTo>
                  <a:cubicBezTo>
                    <a:pt x="2041" y="105"/>
                    <a:pt x="2041" y="97"/>
                    <a:pt x="2040" y="91"/>
                  </a:cubicBezTo>
                  <a:cubicBezTo>
                    <a:pt x="2039" y="85"/>
                    <a:pt x="2037" y="80"/>
                    <a:pt x="2035" y="76"/>
                  </a:cubicBezTo>
                  <a:cubicBezTo>
                    <a:pt x="2032" y="71"/>
                    <a:pt x="2028" y="68"/>
                    <a:pt x="2024" y="66"/>
                  </a:cubicBezTo>
                  <a:cubicBezTo>
                    <a:pt x="2020" y="64"/>
                    <a:pt x="2015" y="62"/>
                    <a:pt x="2010" y="61"/>
                  </a:cubicBezTo>
                  <a:cubicBezTo>
                    <a:pt x="2005" y="60"/>
                    <a:pt x="2001" y="60"/>
                    <a:pt x="1996" y="60"/>
                  </a:cubicBezTo>
                  <a:cubicBezTo>
                    <a:pt x="1989" y="60"/>
                    <a:pt x="1983" y="61"/>
                    <a:pt x="1977" y="63"/>
                  </a:cubicBezTo>
                  <a:cubicBezTo>
                    <a:pt x="1972" y="64"/>
                    <a:pt x="1966" y="67"/>
                    <a:pt x="1962" y="70"/>
                  </a:cubicBezTo>
                  <a:cubicBezTo>
                    <a:pt x="1958" y="73"/>
                    <a:pt x="1954" y="75"/>
                    <a:pt x="1951" y="78"/>
                  </a:cubicBezTo>
                  <a:cubicBezTo>
                    <a:pt x="1947" y="81"/>
                    <a:pt x="1945" y="84"/>
                    <a:pt x="1943" y="86"/>
                  </a:cubicBezTo>
                  <a:lnTo>
                    <a:pt x="1942" y="86"/>
                  </a:lnTo>
                  <a:lnTo>
                    <a:pt x="1947" y="64"/>
                  </a:lnTo>
                  <a:lnTo>
                    <a:pt x="1922" y="64"/>
                  </a:lnTo>
                  <a:lnTo>
                    <a:pt x="1889" y="220"/>
                  </a:lnTo>
                  <a:lnTo>
                    <a:pt x="1915" y="220"/>
                  </a:lnTo>
                  <a:lnTo>
                    <a:pt x="1933" y="135"/>
                  </a:lnTo>
                  <a:cubicBezTo>
                    <a:pt x="1935" y="127"/>
                    <a:pt x="1938" y="119"/>
                    <a:pt x="1941" y="113"/>
                  </a:cubicBezTo>
                  <a:cubicBezTo>
                    <a:pt x="1944" y="107"/>
                    <a:pt x="1947" y="102"/>
                    <a:pt x="1951" y="98"/>
                  </a:cubicBezTo>
                  <a:cubicBezTo>
                    <a:pt x="1955" y="95"/>
                    <a:pt x="1959" y="91"/>
                    <a:pt x="1963" y="89"/>
                  </a:cubicBezTo>
                  <a:cubicBezTo>
                    <a:pt x="1967" y="87"/>
                    <a:pt x="1971" y="85"/>
                    <a:pt x="1975" y="85"/>
                  </a:cubicBezTo>
                  <a:cubicBezTo>
                    <a:pt x="1979" y="84"/>
                    <a:pt x="1983" y="83"/>
                    <a:pt x="1986" y="83"/>
                  </a:cubicBezTo>
                  <a:cubicBezTo>
                    <a:pt x="1994" y="83"/>
                    <a:pt x="2000" y="85"/>
                    <a:pt x="2005" y="88"/>
                  </a:cubicBezTo>
                  <a:cubicBezTo>
                    <a:pt x="2009" y="91"/>
                    <a:pt x="2011" y="95"/>
                    <a:pt x="2012" y="101"/>
                  </a:cubicBezTo>
                  <a:cubicBezTo>
                    <a:pt x="2013" y="107"/>
                    <a:pt x="2012" y="115"/>
                    <a:pt x="2010" y="124"/>
                  </a:cubicBezTo>
                  <a:lnTo>
                    <a:pt x="1990" y="220"/>
                  </a:lnTo>
                  <a:lnTo>
                    <a:pt x="2016" y="220"/>
                  </a:lnTo>
                  <a:lnTo>
                    <a:pt x="2039" y="114"/>
                  </a:lnTo>
                  <a:close/>
                  <a:moveTo>
                    <a:pt x="2063" y="142"/>
                  </a:moveTo>
                  <a:cubicBezTo>
                    <a:pt x="2061" y="150"/>
                    <a:pt x="2060" y="158"/>
                    <a:pt x="2060" y="166"/>
                  </a:cubicBezTo>
                  <a:cubicBezTo>
                    <a:pt x="2060" y="174"/>
                    <a:pt x="2062" y="181"/>
                    <a:pt x="2064" y="188"/>
                  </a:cubicBezTo>
                  <a:cubicBezTo>
                    <a:pt x="2066" y="195"/>
                    <a:pt x="2070" y="201"/>
                    <a:pt x="2074" y="207"/>
                  </a:cubicBezTo>
                  <a:cubicBezTo>
                    <a:pt x="2079" y="212"/>
                    <a:pt x="2085" y="217"/>
                    <a:pt x="2092" y="220"/>
                  </a:cubicBezTo>
                  <a:cubicBezTo>
                    <a:pt x="2099" y="223"/>
                    <a:pt x="2108" y="224"/>
                    <a:pt x="2118" y="224"/>
                  </a:cubicBezTo>
                  <a:cubicBezTo>
                    <a:pt x="2128" y="224"/>
                    <a:pt x="2137" y="223"/>
                    <a:pt x="2145" y="220"/>
                  </a:cubicBezTo>
                  <a:cubicBezTo>
                    <a:pt x="2154" y="217"/>
                    <a:pt x="2161" y="212"/>
                    <a:pt x="2168" y="207"/>
                  </a:cubicBezTo>
                  <a:cubicBezTo>
                    <a:pt x="2175" y="201"/>
                    <a:pt x="2181" y="195"/>
                    <a:pt x="2187" y="188"/>
                  </a:cubicBezTo>
                  <a:cubicBezTo>
                    <a:pt x="2192" y="181"/>
                    <a:pt x="2196" y="174"/>
                    <a:pt x="2200" y="166"/>
                  </a:cubicBezTo>
                  <a:cubicBezTo>
                    <a:pt x="2203" y="158"/>
                    <a:pt x="2206" y="150"/>
                    <a:pt x="2208" y="142"/>
                  </a:cubicBezTo>
                  <a:cubicBezTo>
                    <a:pt x="2209" y="134"/>
                    <a:pt x="2210" y="126"/>
                    <a:pt x="2210" y="118"/>
                  </a:cubicBezTo>
                  <a:cubicBezTo>
                    <a:pt x="2210" y="110"/>
                    <a:pt x="2209" y="103"/>
                    <a:pt x="2206" y="96"/>
                  </a:cubicBezTo>
                  <a:cubicBezTo>
                    <a:pt x="2204" y="89"/>
                    <a:pt x="2201" y="82"/>
                    <a:pt x="2196" y="77"/>
                  </a:cubicBezTo>
                  <a:cubicBezTo>
                    <a:pt x="2191" y="72"/>
                    <a:pt x="2186" y="67"/>
                    <a:pt x="2178" y="64"/>
                  </a:cubicBezTo>
                  <a:cubicBezTo>
                    <a:pt x="2171" y="61"/>
                    <a:pt x="2163" y="60"/>
                    <a:pt x="2153" y="60"/>
                  </a:cubicBezTo>
                  <a:cubicBezTo>
                    <a:pt x="2143" y="60"/>
                    <a:pt x="2133" y="61"/>
                    <a:pt x="2125" y="64"/>
                  </a:cubicBezTo>
                  <a:cubicBezTo>
                    <a:pt x="2116" y="67"/>
                    <a:pt x="2109" y="72"/>
                    <a:pt x="2102" y="77"/>
                  </a:cubicBezTo>
                  <a:cubicBezTo>
                    <a:pt x="2095" y="82"/>
                    <a:pt x="2089" y="89"/>
                    <a:pt x="2084" y="96"/>
                  </a:cubicBezTo>
                  <a:cubicBezTo>
                    <a:pt x="2078" y="103"/>
                    <a:pt x="2074" y="110"/>
                    <a:pt x="2070" y="118"/>
                  </a:cubicBezTo>
                  <a:cubicBezTo>
                    <a:pt x="2067" y="126"/>
                    <a:pt x="2064" y="134"/>
                    <a:pt x="2063" y="142"/>
                  </a:cubicBezTo>
                  <a:close/>
                  <a:moveTo>
                    <a:pt x="2090" y="142"/>
                  </a:moveTo>
                  <a:cubicBezTo>
                    <a:pt x="2091" y="138"/>
                    <a:pt x="2092" y="133"/>
                    <a:pt x="2094" y="128"/>
                  </a:cubicBezTo>
                  <a:cubicBezTo>
                    <a:pt x="2096" y="122"/>
                    <a:pt x="2098" y="117"/>
                    <a:pt x="2101" y="112"/>
                  </a:cubicBezTo>
                  <a:cubicBezTo>
                    <a:pt x="2104" y="107"/>
                    <a:pt x="2108" y="102"/>
                    <a:pt x="2112" y="97"/>
                  </a:cubicBezTo>
                  <a:cubicBezTo>
                    <a:pt x="2117" y="93"/>
                    <a:pt x="2122" y="89"/>
                    <a:pt x="2128" y="86"/>
                  </a:cubicBezTo>
                  <a:cubicBezTo>
                    <a:pt x="2134" y="84"/>
                    <a:pt x="2140" y="82"/>
                    <a:pt x="2148" y="82"/>
                  </a:cubicBezTo>
                  <a:cubicBezTo>
                    <a:pt x="2155" y="82"/>
                    <a:pt x="2161" y="84"/>
                    <a:pt x="2166" y="86"/>
                  </a:cubicBezTo>
                  <a:cubicBezTo>
                    <a:pt x="2171" y="89"/>
                    <a:pt x="2174" y="93"/>
                    <a:pt x="2177" y="97"/>
                  </a:cubicBezTo>
                  <a:cubicBezTo>
                    <a:pt x="2179" y="102"/>
                    <a:pt x="2181" y="107"/>
                    <a:pt x="2182" y="112"/>
                  </a:cubicBezTo>
                  <a:cubicBezTo>
                    <a:pt x="2183" y="117"/>
                    <a:pt x="2183" y="122"/>
                    <a:pt x="2182" y="128"/>
                  </a:cubicBezTo>
                  <a:cubicBezTo>
                    <a:pt x="2182" y="133"/>
                    <a:pt x="2181" y="138"/>
                    <a:pt x="2180" y="142"/>
                  </a:cubicBezTo>
                  <a:cubicBezTo>
                    <a:pt x="2180" y="146"/>
                    <a:pt x="2178" y="151"/>
                    <a:pt x="2176" y="156"/>
                  </a:cubicBezTo>
                  <a:cubicBezTo>
                    <a:pt x="2174" y="161"/>
                    <a:pt x="2172" y="167"/>
                    <a:pt x="2169" y="172"/>
                  </a:cubicBezTo>
                  <a:cubicBezTo>
                    <a:pt x="2166" y="177"/>
                    <a:pt x="2162" y="182"/>
                    <a:pt x="2158" y="187"/>
                  </a:cubicBezTo>
                  <a:cubicBezTo>
                    <a:pt x="2153" y="191"/>
                    <a:pt x="2148" y="195"/>
                    <a:pt x="2142" y="197"/>
                  </a:cubicBezTo>
                  <a:cubicBezTo>
                    <a:pt x="2137" y="200"/>
                    <a:pt x="2130" y="202"/>
                    <a:pt x="2122" y="202"/>
                  </a:cubicBezTo>
                  <a:cubicBezTo>
                    <a:pt x="2115" y="202"/>
                    <a:pt x="2109" y="200"/>
                    <a:pt x="2104" y="197"/>
                  </a:cubicBezTo>
                  <a:cubicBezTo>
                    <a:pt x="2099" y="195"/>
                    <a:pt x="2096" y="191"/>
                    <a:pt x="2093" y="187"/>
                  </a:cubicBezTo>
                  <a:cubicBezTo>
                    <a:pt x="2091" y="182"/>
                    <a:pt x="2089" y="177"/>
                    <a:pt x="2089" y="172"/>
                  </a:cubicBezTo>
                  <a:cubicBezTo>
                    <a:pt x="2088" y="167"/>
                    <a:pt x="2088" y="161"/>
                    <a:pt x="2088" y="156"/>
                  </a:cubicBezTo>
                  <a:cubicBezTo>
                    <a:pt x="2088" y="151"/>
                    <a:pt x="2089" y="146"/>
                    <a:pt x="2090" y="142"/>
                  </a:cubicBezTo>
                  <a:close/>
                  <a:moveTo>
                    <a:pt x="2390" y="86"/>
                  </a:moveTo>
                  <a:lnTo>
                    <a:pt x="2394" y="64"/>
                  </a:lnTo>
                  <a:lnTo>
                    <a:pt x="2369" y="64"/>
                  </a:lnTo>
                  <a:lnTo>
                    <a:pt x="2378" y="20"/>
                  </a:lnTo>
                  <a:lnTo>
                    <a:pt x="2352" y="20"/>
                  </a:lnTo>
                  <a:lnTo>
                    <a:pt x="2343" y="64"/>
                  </a:lnTo>
                  <a:lnTo>
                    <a:pt x="2322" y="64"/>
                  </a:lnTo>
                  <a:lnTo>
                    <a:pt x="2317" y="86"/>
                  </a:lnTo>
                  <a:lnTo>
                    <a:pt x="2338" y="86"/>
                  </a:lnTo>
                  <a:lnTo>
                    <a:pt x="2316" y="189"/>
                  </a:lnTo>
                  <a:cubicBezTo>
                    <a:pt x="2315" y="194"/>
                    <a:pt x="2315" y="198"/>
                    <a:pt x="2315" y="202"/>
                  </a:cubicBezTo>
                  <a:cubicBezTo>
                    <a:pt x="2315" y="206"/>
                    <a:pt x="2316" y="210"/>
                    <a:pt x="2318" y="213"/>
                  </a:cubicBezTo>
                  <a:cubicBezTo>
                    <a:pt x="2319" y="216"/>
                    <a:pt x="2322" y="218"/>
                    <a:pt x="2326" y="220"/>
                  </a:cubicBezTo>
                  <a:cubicBezTo>
                    <a:pt x="2329" y="221"/>
                    <a:pt x="2335" y="222"/>
                    <a:pt x="2341" y="222"/>
                  </a:cubicBezTo>
                  <a:cubicBezTo>
                    <a:pt x="2342" y="222"/>
                    <a:pt x="2345" y="222"/>
                    <a:pt x="2348" y="222"/>
                  </a:cubicBezTo>
                  <a:cubicBezTo>
                    <a:pt x="2352" y="221"/>
                    <a:pt x="2356" y="221"/>
                    <a:pt x="2361" y="220"/>
                  </a:cubicBezTo>
                  <a:lnTo>
                    <a:pt x="2365" y="200"/>
                  </a:lnTo>
                  <a:lnTo>
                    <a:pt x="2356" y="200"/>
                  </a:lnTo>
                  <a:cubicBezTo>
                    <a:pt x="2355" y="200"/>
                    <a:pt x="2353" y="199"/>
                    <a:pt x="2352" y="199"/>
                  </a:cubicBezTo>
                  <a:cubicBezTo>
                    <a:pt x="2350" y="199"/>
                    <a:pt x="2348" y="199"/>
                    <a:pt x="2347" y="198"/>
                  </a:cubicBezTo>
                  <a:cubicBezTo>
                    <a:pt x="2345" y="197"/>
                    <a:pt x="2344" y="196"/>
                    <a:pt x="2343" y="194"/>
                  </a:cubicBezTo>
                  <a:cubicBezTo>
                    <a:pt x="2342" y="193"/>
                    <a:pt x="2342" y="190"/>
                    <a:pt x="2343" y="187"/>
                  </a:cubicBezTo>
                  <a:lnTo>
                    <a:pt x="2365" y="86"/>
                  </a:lnTo>
                  <a:lnTo>
                    <a:pt x="2390" y="86"/>
                  </a:lnTo>
                  <a:close/>
                  <a:moveTo>
                    <a:pt x="2503" y="171"/>
                  </a:moveTo>
                  <a:cubicBezTo>
                    <a:pt x="2503" y="174"/>
                    <a:pt x="2501" y="177"/>
                    <a:pt x="2498" y="181"/>
                  </a:cubicBezTo>
                  <a:cubicBezTo>
                    <a:pt x="2496" y="184"/>
                    <a:pt x="2492" y="188"/>
                    <a:pt x="2488" y="191"/>
                  </a:cubicBezTo>
                  <a:cubicBezTo>
                    <a:pt x="2484" y="194"/>
                    <a:pt x="2479" y="197"/>
                    <a:pt x="2474" y="199"/>
                  </a:cubicBezTo>
                  <a:cubicBezTo>
                    <a:pt x="2469" y="201"/>
                    <a:pt x="2463" y="202"/>
                    <a:pt x="2457" y="202"/>
                  </a:cubicBezTo>
                  <a:cubicBezTo>
                    <a:pt x="2447" y="202"/>
                    <a:pt x="2439" y="200"/>
                    <a:pt x="2433" y="196"/>
                  </a:cubicBezTo>
                  <a:cubicBezTo>
                    <a:pt x="2427" y="192"/>
                    <a:pt x="2423" y="186"/>
                    <a:pt x="2421" y="178"/>
                  </a:cubicBezTo>
                  <a:cubicBezTo>
                    <a:pt x="2420" y="171"/>
                    <a:pt x="2420" y="161"/>
                    <a:pt x="2422" y="151"/>
                  </a:cubicBezTo>
                  <a:lnTo>
                    <a:pt x="2536" y="151"/>
                  </a:lnTo>
                  <a:cubicBezTo>
                    <a:pt x="2539" y="137"/>
                    <a:pt x="2540" y="124"/>
                    <a:pt x="2540" y="113"/>
                  </a:cubicBezTo>
                  <a:cubicBezTo>
                    <a:pt x="2540" y="102"/>
                    <a:pt x="2537" y="92"/>
                    <a:pt x="2534" y="84"/>
                  </a:cubicBezTo>
                  <a:cubicBezTo>
                    <a:pt x="2530" y="76"/>
                    <a:pt x="2524" y="70"/>
                    <a:pt x="2516" y="66"/>
                  </a:cubicBezTo>
                  <a:cubicBezTo>
                    <a:pt x="2509" y="62"/>
                    <a:pt x="2500" y="60"/>
                    <a:pt x="2488" y="60"/>
                  </a:cubicBezTo>
                  <a:cubicBezTo>
                    <a:pt x="2475" y="60"/>
                    <a:pt x="2464" y="62"/>
                    <a:pt x="2453" y="66"/>
                  </a:cubicBezTo>
                  <a:cubicBezTo>
                    <a:pt x="2443" y="71"/>
                    <a:pt x="2434" y="77"/>
                    <a:pt x="2426" y="85"/>
                  </a:cubicBezTo>
                  <a:cubicBezTo>
                    <a:pt x="2418" y="93"/>
                    <a:pt x="2412" y="102"/>
                    <a:pt x="2407" y="112"/>
                  </a:cubicBezTo>
                  <a:cubicBezTo>
                    <a:pt x="2401" y="123"/>
                    <a:pt x="2398" y="134"/>
                    <a:pt x="2395" y="146"/>
                  </a:cubicBezTo>
                  <a:cubicBezTo>
                    <a:pt x="2393" y="158"/>
                    <a:pt x="2392" y="168"/>
                    <a:pt x="2393" y="178"/>
                  </a:cubicBezTo>
                  <a:cubicBezTo>
                    <a:pt x="2394" y="187"/>
                    <a:pt x="2397" y="195"/>
                    <a:pt x="2402" y="202"/>
                  </a:cubicBezTo>
                  <a:cubicBezTo>
                    <a:pt x="2406" y="209"/>
                    <a:pt x="2412" y="215"/>
                    <a:pt x="2420" y="219"/>
                  </a:cubicBezTo>
                  <a:cubicBezTo>
                    <a:pt x="2428" y="223"/>
                    <a:pt x="2437" y="225"/>
                    <a:pt x="2448" y="225"/>
                  </a:cubicBezTo>
                  <a:cubicBezTo>
                    <a:pt x="2456" y="225"/>
                    <a:pt x="2463" y="224"/>
                    <a:pt x="2469" y="223"/>
                  </a:cubicBezTo>
                  <a:cubicBezTo>
                    <a:pt x="2475" y="222"/>
                    <a:pt x="2479" y="220"/>
                    <a:pt x="2483" y="219"/>
                  </a:cubicBezTo>
                  <a:cubicBezTo>
                    <a:pt x="2487" y="217"/>
                    <a:pt x="2490" y="215"/>
                    <a:pt x="2493" y="214"/>
                  </a:cubicBezTo>
                  <a:cubicBezTo>
                    <a:pt x="2498" y="210"/>
                    <a:pt x="2503" y="207"/>
                    <a:pt x="2508" y="203"/>
                  </a:cubicBezTo>
                  <a:cubicBezTo>
                    <a:pt x="2512" y="199"/>
                    <a:pt x="2516" y="194"/>
                    <a:pt x="2519" y="190"/>
                  </a:cubicBezTo>
                  <a:cubicBezTo>
                    <a:pt x="2522" y="186"/>
                    <a:pt x="2524" y="182"/>
                    <a:pt x="2526" y="179"/>
                  </a:cubicBezTo>
                  <a:cubicBezTo>
                    <a:pt x="2528" y="176"/>
                    <a:pt x="2529" y="173"/>
                    <a:pt x="2530" y="171"/>
                  </a:cubicBezTo>
                  <a:lnTo>
                    <a:pt x="2503" y="171"/>
                  </a:lnTo>
                  <a:close/>
                  <a:moveTo>
                    <a:pt x="2427" y="130"/>
                  </a:moveTo>
                  <a:cubicBezTo>
                    <a:pt x="2428" y="124"/>
                    <a:pt x="2430" y="118"/>
                    <a:pt x="2434" y="112"/>
                  </a:cubicBezTo>
                  <a:cubicBezTo>
                    <a:pt x="2437" y="107"/>
                    <a:pt x="2441" y="102"/>
                    <a:pt x="2446" y="97"/>
                  </a:cubicBezTo>
                  <a:cubicBezTo>
                    <a:pt x="2451" y="93"/>
                    <a:pt x="2456" y="90"/>
                    <a:pt x="2462" y="87"/>
                  </a:cubicBezTo>
                  <a:cubicBezTo>
                    <a:pt x="2468" y="85"/>
                    <a:pt x="2474" y="83"/>
                    <a:pt x="2480" y="83"/>
                  </a:cubicBezTo>
                  <a:cubicBezTo>
                    <a:pt x="2488" y="83"/>
                    <a:pt x="2494" y="85"/>
                    <a:pt x="2499" y="87"/>
                  </a:cubicBezTo>
                  <a:cubicBezTo>
                    <a:pt x="2504" y="90"/>
                    <a:pt x="2507" y="93"/>
                    <a:pt x="2510" y="97"/>
                  </a:cubicBezTo>
                  <a:cubicBezTo>
                    <a:pt x="2512" y="102"/>
                    <a:pt x="2514" y="107"/>
                    <a:pt x="2514" y="112"/>
                  </a:cubicBezTo>
                  <a:cubicBezTo>
                    <a:pt x="2515" y="118"/>
                    <a:pt x="2514" y="124"/>
                    <a:pt x="2513" y="130"/>
                  </a:cubicBezTo>
                  <a:lnTo>
                    <a:pt x="2427" y="130"/>
                  </a:lnTo>
                  <a:close/>
                  <a:moveTo>
                    <a:pt x="2679" y="220"/>
                  </a:moveTo>
                  <a:lnTo>
                    <a:pt x="2712" y="64"/>
                  </a:lnTo>
                  <a:lnTo>
                    <a:pt x="2686" y="64"/>
                  </a:lnTo>
                  <a:lnTo>
                    <a:pt x="2668" y="150"/>
                  </a:lnTo>
                  <a:cubicBezTo>
                    <a:pt x="2667" y="155"/>
                    <a:pt x="2665" y="159"/>
                    <a:pt x="2664" y="164"/>
                  </a:cubicBezTo>
                  <a:cubicBezTo>
                    <a:pt x="2662" y="169"/>
                    <a:pt x="2659" y="174"/>
                    <a:pt x="2656" y="178"/>
                  </a:cubicBezTo>
                  <a:cubicBezTo>
                    <a:pt x="2653" y="183"/>
                    <a:pt x="2650" y="187"/>
                    <a:pt x="2646" y="190"/>
                  </a:cubicBezTo>
                  <a:cubicBezTo>
                    <a:pt x="2642" y="194"/>
                    <a:pt x="2637" y="197"/>
                    <a:pt x="2632" y="199"/>
                  </a:cubicBezTo>
                  <a:cubicBezTo>
                    <a:pt x="2626" y="201"/>
                    <a:pt x="2620" y="202"/>
                    <a:pt x="2614" y="202"/>
                  </a:cubicBezTo>
                  <a:cubicBezTo>
                    <a:pt x="2608" y="202"/>
                    <a:pt x="2603" y="201"/>
                    <a:pt x="2599" y="199"/>
                  </a:cubicBezTo>
                  <a:cubicBezTo>
                    <a:pt x="2595" y="197"/>
                    <a:pt x="2592" y="193"/>
                    <a:pt x="2591" y="188"/>
                  </a:cubicBezTo>
                  <a:cubicBezTo>
                    <a:pt x="2589" y="183"/>
                    <a:pt x="2589" y="176"/>
                    <a:pt x="2591" y="168"/>
                  </a:cubicBezTo>
                  <a:lnTo>
                    <a:pt x="2613" y="64"/>
                  </a:lnTo>
                  <a:lnTo>
                    <a:pt x="2587" y="64"/>
                  </a:lnTo>
                  <a:lnTo>
                    <a:pt x="2563" y="176"/>
                  </a:lnTo>
                  <a:cubicBezTo>
                    <a:pt x="2561" y="184"/>
                    <a:pt x="2561" y="190"/>
                    <a:pt x="2562" y="196"/>
                  </a:cubicBezTo>
                  <a:cubicBezTo>
                    <a:pt x="2563" y="201"/>
                    <a:pt x="2564" y="206"/>
                    <a:pt x="2567" y="209"/>
                  </a:cubicBezTo>
                  <a:cubicBezTo>
                    <a:pt x="2570" y="213"/>
                    <a:pt x="2573" y="216"/>
                    <a:pt x="2577" y="218"/>
                  </a:cubicBezTo>
                  <a:cubicBezTo>
                    <a:pt x="2581" y="221"/>
                    <a:pt x="2585" y="222"/>
                    <a:pt x="2590" y="223"/>
                  </a:cubicBezTo>
                  <a:cubicBezTo>
                    <a:pt x="2594" y="224"/>
                    <a:pt x="2599" y="225"/>
                    <a:pt x="2603" y="225"/>
                  </a:cubicBezTo>
                  <a:cubicBezTo>
                    <a:pt x="2612" y="225"/>
                    <a:pt x="2619" y="224"/>
                    <a:pt x="2626" y="221"/>
                  </a:cubicBezTo>
                  <a:cubicBezTo>
                    <a:pt x="2632" y="219"/>
                    <a:pt x="2638" y="216"/>
                    <a:pt x="2643" y="212"/>
                  </a:cubicBezTo>
                  <a:cubicBezTo>
                    <a:pt x="2649" y="208"/>
                    <a:pt x="2654" y="203"/>
                    <a:pt x="2659" y="197"/>
                  </a:cubicBezTo>
                  <a:lnTo>
                    <a:pt x="2654" y="220"/>
                  </a:lnTo>
                  <a:lnTo>
                    <a:pt x="2679" y="220"/>
                  </a:lnTo>
                  <a:close/>
                  <a:moveTo>
                    <a:pt x="2889" y="86"/>
                  </a:moveTo>
                  <a:lnTo>
                    <a:pt x="2893" y="64"/>
                  </a:lnTo>
                  <a:lnTo>
                    <a:pt x="2867" y="64"/>
                  </a:lnTo>
                  <a:lnTo>
                    <a:pt x="2871" y="45"/>
                  </a:lnTo>
                  <a:cubicBezTo>
                    <a:pt x="2873" y="38"/>
                    <a:pt x="2875" y="34"/>
                    <a:pt x="2878" y="31"/>
                  </a:cubicBezTo>
                  <a:cubicBezTo>
                    <a:pt x="2881" y="28"/>
                    <a:pt x="2885" y="26"/>
                    <a:pt x="2891" y="26"/>
                  </a:cubicBezTo>
                  <a:cubicBezTo>
                    <a:pt x="2892" y="26"/>
                    <a:pt x="2894" y="26"/>
                    <a:pt x="2896" y="27"/>
                  </a:cubicBezTo>
                  <a:cubicBezTo>
                    <a:pt x="2898" y="27"/>
                    <a:pt x="2900" y="27"/>
                    <a:pt x="2901" y="27"/>
                  </a:cubicBezTo>
                  <a:lnTo>
                    <a:pt x="2906" y="3"/>
                  </a:lnTo>
                  <a:cubicBezTo>
                    <a:pt x="2904" y="3"/>
                    <a:pt x="2902" y="3"/>
                    <a:pt x="2900" y="3"/>
                  </a:cubicBezTo>
                  <a:cubicBezTo>
                    <a:pt x="2898" y="3"/>
                    <a:pt x="2896" y="3"/>
                    <a:pt x="2895" y="3"/>
                  </a:cubicBezTo>
                  <a:cubicBezTo>
                    <a:pt x="2882" y="3"/>
                    <a:pt x="2871" y="6"/>
                    <a:pt x="2863" y="11"/>
                  </a:cubicBezTo>
                  <a:cubicBezTo>
                    <a:pt x="2855" y="17"/>
                    <a:pt x="2849" y="25"/>
                    <a:pt x="2847" y="37"/>
                  </a:cubicBezTo>
                  <a:lnTo>
                    <a:pt x="2841" y="64"/>
                  </a:lnTo>
                  <a:lnTo>
                    <a:pt x="2819" y="64"/>
                  </a:lnTo>
                  <a:lnTo>
                    <a:pt x="2815" y="86"/>
                  </a:lnTo>
                  <a:lnTo>
                    <a:pt x="2836" y="86"/>
                  </a:lnTo>
                  <a:lnTo>
                    <a:pt x="2808" y="220"/>
                  </a:lnTo>
                  <a:lnTo>
                    <a:pt x="2834" y="220"/>
                  </a:lnTo>
                  <a:lnTo>
                    <a:pt x="2863" y="86"/>
                  </a:lnTo>
                  <a:lnTo>
                    <a:pt x="2889" y="86"/>
                  </a:lnTo>
                  <a:close/>
                  <a:moveTo>
                    <a:pt x="3011" y="220"/>
                  </a:moveTo>
                  <a:lnTo>
                    <a:pt x="3044" y="64"/>
                  </a:lnTo>
                  <a:lnTo>
                    <a:pt x="3018" y="64"/>
                  </a:lnTo>
                  <a:lnTo>
                    <a:pt x="3000" y="150"/>
                  </a:lnTo>
                  <a:cubicBezTo>
                    <a:pt x="2999" y="155"/>
                    <a:pt x="2997" y="159"/>
                    <a:pt x="2995" y="164"/>
                  </a:cubicBezTo>
                  <a:cubicBezTo>
                    <a:pt x="2993" y="169"/>
                    <a:pt x="2991" y="174"/>
                    <a:pt x="2988" y="178"/>
                  </a:cubicBezTo>
                  <a:cubicBezTo>
                    <a:pt x="2985" y="183"/>
                    <a:pt x="2982" y="187"/>
                    <a:pt x="2978" y="190"/>
                  </a:cubicBezTo>
                  <a:cubicBezTo>
                    <a:pt x="2973" y="194"/>
                    <a:pt x="2969" y="197"/>
                    <a:pt x="2963" y="199"/>
                  </a:cubicBezTo>
                  <a:cubicBezTo>
                    <a:pt x="2958" y="201"/>
                    <a:pt x="2952" y="202"/>
                    <a:pt x="2946" y="202"/>
                  </a:cubicBezTo>
                  <a:cubicBezTo>
                    <a:pt x="2940" y="202"/>
                    <a:pt x="2935" y="201"/>
                    <a:pt x="2931" y="199"/>
                  </a:cubicBezTo>
                  <a:cubicBezTo>
                    <a:pt x="2927" y="197"/>
                    <a:pt x="2924" y="193"/>
                    <a:pt x="2923" y="188"/>
                  </a:cubicBezTo>
                  <a:cubicBezTo>
                    <a:pt x="2921" y="183"/>
                    <a:pt x="2921" y="176"/>
                    <a:pt x="2923" y="168"/>
                  </a:cubicBezTo>
                  <a:lnTo>
                    <a:pt x="2945" y="64"/>
                  </a:lnTo>
                  <a:lnTo>
                    <a:pt x="2919" y="64"/>
                  </a:lnTo>
                  <a:lnTo>
                    <a:pt x="2895" y="176"/>
                  </a:lnTo>
                  <a:cubicBezTo>
                    <a:pt x="2893" y="184"/>
                    <a:pt x="2893" y="190"/>
                    <a:pt x="2894" y="196"/>
                  </a:cubicBezTo>
                  <a:cubicBezTo>
                    <a:pt x="2894" y="201"/>
                    <a:pt x="2896" y="206"/>
                    <a:pt x="2899" y="209"/>
                  </a:cubicBezTo>
                  <a:cubicBezTo>
                    <a:pt x="2902" y="213"/>
                    <a:pt x="2905" y="216"/>
                    <a:pt x="2909" y="218"/>
                  </a:cubicBezTo>
                  <a:cubicBezTo>
                    <a:pt x="2913" y="221"/>
                    <a:pt x="2917" y="222"/>
                    <a:pt x="2921" y="223"/>
                  </a:cubicBezTo>
                  <a:cubicBezTo>
                    <a:pt x="2926" y="224"/>
                    <a:pt x="2931" y="225"/>
                    <a:pt x="2935" y="225"/>
                  </a:cubicBezTo>
                  <a:cubicBezTo>
                    <a:pt x="2943" y="225"/>
                    <a:pt x="2951" y="224"/>
                    <a:pt x="2957" y="221"/>
                  </a:cubicBezTo>
                  <a:cubicBezTo>
                    <a:pt x="2964" y="219"/>
                    <a:pt x="2970" y="216"/>
                    <a:pt x="2975" y="212"/>
                  </a:cubicBezTo>
                  <a:cubicBezTo>
                    <a:pt x="2980" y="208"/>
                    <a:pt x="2986" y="203"/>
                    <a:pt x="2991" y="197"/>
                  </a:cubicBezTo>
                  <a:lnTo>
                    <a:pt x="2986" y="220"/>
                  </a:lnTo>
                  <a:lnTo>
                    <a:pt x="3011" y="220"/>
                  </a:lnTo>
                  <a:close/>
                  <a:moveTo>
                    <a:pt x="3136" y="86"/>
                  </a:moveTo>
                  <a:lnTo>
                    <a:pt x="3141" y="64"/>
                  </a:lnTo>
                  <a:lnTo>
                    <a:pt x="3116" y="64"/>
                  </a:lnTo>
                  <a:lnTo>
                    <a:pt x="3125" y="20"/>
                  </a:lnTo>
                  <a:lnTo>
                    <a:pt x="3099" y="20"/>
                  </a:lnTo>
                  <a:lnTo>
                    <a:pt x="3090" y="64"/>
                  </a:lnTo>
                  <a:lnTo>
                    <a:pt x="3068" y="64"/>
                  </a:lnTo>
                  <a:lnTo>
                    <a:pt x="3064" y="86"/>
                  </a:lnTo>
                  <a:lnTo>
                    <a:pt x="3085" y="86"/>
                  </a:lnTo>
                  <a:lnTo>
                    <a:pt x="3063" y="189"/>
                  </a:lnTo>
                  <a:cubicBezTo>
                    <a:pt x="3062" y="194"/>
                    <a:pt x="3061" y="198"/>
                    <a:pt x="3062" y="202"/>
                  </a:cubicBezTo>
                  <a:cubicBezTo>
                    <a:pt x="3062" y="206"/>
                    <a:pt x="3062" y="210"/>
                    <a:pt x="3064" y="213"/>
                  </a:cubicBezTo>
                  <a:cubicBezTo>
                    <a:pt x="3066" y="216"/>
                    <a:pt x="3068" y="218"/>
                    <a:pt x="3072" y="220"/>
                  </a:cubicBezTo>
                  <a:cubicBezTo>
                    <a:pt x="3076" y="221"/>
                    <a:pt x="3081" y="222"/>
                    <a:pt x="3088" y="222"/>
                  </a:cubicBezTo>
                  <a:cubicBezTo>
                    <a:pt x="3089" y="222"/>
                    <a:pt x="3091" y="222"/>
                    <a:pt x="3095" y="222"/>
                  </a:cubicBezTo>
                  <a:cubicBezTo>
                    <a:pt x="3099" y="221"/>
                    <a:pt x="3103" y="221"/>
                    <a:pt x="3108" y="220"/>
                  </a:cubicBezTo>
                  <a:lnTo>
                    <a:pt x="3112" y="200"/>
                  </a:lnTo>
                  <a:lnTo>
                    <a:pt x="3103" y="200"/>
                  </a:lnTo>
                  <a:cubicBezTo>
                    <a:pt x="3101" y="200"/>
                    <a:pt x="3100" y="199"/>
                    <a:pt x="3098" y="199"/>
                  </a:cubicBezTo>
                  <a:cubicBezTo>
                    <a:pt x="3096" y="199"/>
                    <a:pt x="3095" y="199"/>
                    <a:pt x="3093" y="198"/>
                  </a:cubicBezTo>
                  <a:cubicBezTo>
                    <a:pt x="3092" y="197"/>
                    <a:pt x="3091" y="196"/>
                    <a:pt x="3090" y="194"/>
                  </a:cubicBezTo>
                  <a:cubicBezTo>
                    <a:pt x="3089" y="193"/>
                    <a:pt x="3089" y="190"/>
                    <a:pt x="3090" y="187"/>
                  </a:cubicBezTo>
                  <a:lnTo>
                    <a:pt x="3111" y="86"/>
                  </a:lnTo>
                  <a:lnTo>
                    <a:pt x="3136" y="86"/>
                  </a:lnTo>
                  <a:close/>
                  <a:moveTo>
                    <a:pt x="3260" y="220"/>
                  </a:moveTo>
                  <a:lnTo>
                    <a:pt x="3293" y="64"/>
                  </a:lnTo>
                  <a:lnTo>
                    <a:pt x="3267" y="64"/>
                  </a:lnTo>
                  <a:lnTo>
                    <a:pt x="3248" y="150"/>
                  </a:lnTo>
                  <a:cubicBezTo>
                    <a:pt x="3248" y="155"/>
                    <a:pt x="3246" y="159"/>
                    <a:pt x="3244" y="164"/>
                  </a:cubicBezTo>
                  <a:cubicBezTo>
                    <a:pt x="3242" y="169"/>
                    <a:pt x="3240" y="174"/>
                    <a:pt x="3237" y="178"/>
                  </a:cubicBezTo>
                  <a:cubicBezTo>
                    <a:pt x="3234" y="183"/>
                    <a:pt x="3230" y="187"/>
                    <a:pt x="3226" y="190"/>
                  </a:cubicBezTo>
                  <a:cubicBezTo>
                    <a:pt x="3222" y="194"/>
                    <a:pt x="3218" y="197"/>
                    <a:pt x="3212" y="199"/>
                  </a:cubicBezTo>
                  <a:cubicBezTo>
                    <a:pt x="3207" y="201"/>
                    <a:pt x="3201" y="202"/>
                    <a:pt x="3194" y="202"/>
                  </a:cubicBezTo>
                  <a:cubicBezTo>
                    <a:pt x="3189" y="202"/>
                    <a:pt x="3184" y="201"/>
                    <a:pt x="3180" y="199"/>
                  </a:cubicBezTo>
                  <a:cubicBezTo>
                    <a:pt x="3176" y="197"/>
                    <a:pt x="3173" y="193"/>
                    <a:pt x="3171" y="188"/>
                  </a:cubicBezTo>
                  <a:cubicBezTo>
                    <a:pt x="3170" y="183"/>
                    <a:pt x="3170" y="176"/>
                    <a:pt x="3172" y="168"/>
                  </a:cubicBezTo>
                  <a:lnTo>
                    <a:pt x="3194" y="64"/>
                  </a:lnTo>
                  <a:lnTo>
                    <a:pt x="3167" y="64"/>
                  </a:lnTo>
                  <a:lnTo>
                    <a:pt x="3144" y="176"/>
                  </a:lnTo>
                  <a:cubicBezTo>
                    <a:pt x="3142" y="184"/>
                    <a:pt x="3142" y="190"/>
                    <a:pt x="3142" y="196"/>
                  </a:cubicBezTo>
                  <a:cubicBezTo>
                    <a:pt x="3143" y="201"/>
                    <a:pt x="3145" y="206"/>
                    <a:pt x="3148" y="209"/>
                  </a:cubicBezTo>
                  <a:cubicBezTo>
                    <a:pt x="3150" y="213"/>
                    <a:pt x="3154" y="216"/>
                    <a:pt x="3158" y="218"/>
                  </a:cubicBezTo>
                  <a:cubicBezTo>
                    <a:pt x="3161" y="221"/>
                    <a:pt x="3166" y="222"/>
                    <a:pt x="3170" y="223"/>
                  </a:cubicBezTo>
                  <a:cubicBezTo>
                    <a:pt x="3175" y="224"/>
                    <a:pt x="3179" y="225"/>
                    <a:pt x="3184" y="225"/>
                  </a:cubicBezTo>
                  <a:cubicBezTo>
                    <a:pt x="3192" y="225"/>
                    <a:pt x="3200" y="224"/>
                    <a:pt x="3206" y="221"/>
                  </a:cubicBezTo>
                  <a:cubicBezTo>
                    <a:pt x="3213" y="219"/>
                    <a:pt x="3219" y="216"/>
                    <a:pt x="3224" y="212"/>
                  </a:cubicBezTo>
                  <a:cubicBezTo>
                    <a:pt x="3229" y="208"/>
                    <a:pt x="3235" y="203"/>
                    <a:pt x="3239" y="197"/>
                  </a:cubicBezTo>
                  <a:lnTo>
                    <a:pt x="3240" y="197"/>
                  </a:lnTo>
                  <a:lnTo>
                    <a:pt x="3235" y="220"/>
                  </a:lnTo>
                  <a:lnTo>
                    <a:pt x="3260" y="220"/>
                  </a:lnTo>
                  <a:close/>
                  <a:moveTo>
                    <a:pt x="3348" y="129"/>
                  </a:moveTo>
                  <a:cubicBezTo>
                    <a:pt x="3350" y="124"/>
                    <a:pt x="3352" y="118"/>
                    <a:pt x="3355" y="113"/>
                  </a:cubicBezTo>
                  <a:cubicBezTo>
                    <a:pt x="3358" y="108"/>
                    <a:pt x="3361" y="104"/>
                    <a:pt x="3365" y="100"/>
                  </a:cubicBezTo>
                  <a:cubicBezTo>
                    <a:pt x="3370" y="96"/>
                    <a:pt x="3375" y="93"/>
                    <a:pt x="3380" y="91"/>
                  </a:cubicBezTo>
                  <a:cubicBezTo>
                    <a:pt x="3385" y="89"/>
                    <a:pt x="3391" y="88"/>
                    <a:pt x="3397" y="88"/>
                  </a:cubicBezTo>
                  <a:lnTo>
                    <a:pt x="3407" y="88"/>
                  </a:lnTo>
                  <a:lnTo>
                    <a:pt x="3413" y="60"/>
                  </a:lnTo>
                  <a:cubicBezTo>
                    <a:pt x="3412" y="60"/>
                    <a:pt x="3411" y="60"/>
                    <a:pt x="3410" y="60"/>
                  </a:cubicBezTo>
                  <a:cubicBezTo>
                    <a:pt x="3409" y="60"/>
                    <a:pt x="3408" y="60"/>
                    <a:pt x="3406" y="60"/>
                  </a:cubicBezTo>
                  <a:cubicBezTo>
                    <a:pt x="3400" y="60"/>
                    <a:pt x="3393" y="61"/>
                    <a:pt x="3388" y="63"/>
                  </a:cubicBezTo>
                  <a:cubicBezTo>
                    <a:pt x="3382" y="66"/>
                    <a:pt x="3376" y="69"/>
                    <a:pt x="3371" y="74"/>
                  </a:cubicBezTo>
                  <a:cubicBezTo>
                    <a:pt x="3366" y="79"/>
                    <a:pt x="3361" y="84"/>
                    <a:pt x="3356" y="90"/>
                  </a:cubicBezTo>
                  <a:lnTo>
                    <a:pt x="3355" y="90"/>
                  </a:lnTo>
                  <a:lnTo>
                    <a:pt x="3361" y="64"/>
                  </a:lnTo>
                  <a:lnTo>
                    <a:pt x="3336" y="64"/>
                  </a:lnTo>
                  <a:lnTo>
                    <a:pt x="3303" y="220"/>
                  </a:lnTo>
                  <a:lnTo>
                    <a:pt x="3329" y="220"/>
                  </a:lnTo>
                  <a:lnTo>
                    <a:pt x="3348" y="129"/>
                  </a:lnTo>
                  <a:close/>
                  <a:moveTo>
                    <a:pt x="3406" y="142"/>
                  </a:moveTo>
                  <a:cubicBezTo>
                    <a:pt x="3405" y="150"/>
                    <a:pt x="3404" y="158"/>
                    <a:pt x="3404" y="166"/>
                  </a:cubicBezTo>
                  <a:cubicBezTo>
                    <a:pt x="3404" y="174"/>
                    <a:pt x="3405" y="181"/>
                    <a:pt x="3408" y="188"/>
                  </a:cubicBezTo>
                  <a:cubicBezTo>
                    <a:pt x="3410" y="195"/>
                    <a:pt x="3413" y="201"/>
                    <a:pt x="3418" y="207"/>
                  </a:cubicBezTo>
                  <a:cubicBezTo>
                    <a:pt x="3423" y="212"/>
                    <a:pt x="3428" y="217"/>
                    <a:pt x="3436" y="220"/>
                  </a:cubicBezTo>
                  <a:cubicBezTo>
                    <a:pt x="3443" y="223"/>
                    <a:pt x="3451" y="224"/>
                    <a:pt x="3461" y="224"/>
                  </a:cubicBezTo>
                  <a:cubicBezTo>
                    <a:pt x="3471" y="224"/>
                    <a:pt x="3480" y="223"/>
                    <a:pt x="3489" y="220"/>
                  </a:cubicBezTo>
                  <a:cubicBezTo>
                    <a:pt x="3497" y="217"/>
                    <a:pt x="3505" y="212"/>
                    <a:pt x="3512" y="207"/>
                  </a:cubicBezTo>
                  <a:cubicBezTo>
                    <a:pt x="3519" y="201"/>
                    <a:pt x="3525" y="195"/>
                    <a:pt x="3530" y="188"/>
                  </a:cubicBezTo>
                  <a:cubicBezTo>
                    <a:pt x="3535" y="181"/>
                    <a:pt x="3540" y="174"/>
                    <a:pt x="3543" y="166"/>
                  </a:cubicBezTo>
                  <a:cubicBezTo>
                    <a:pt x="3547" y="158"/>
                    <a:pt x="3550" y="150"/>
                    <a:pt x="3551" y="142"/>
                  </a:cubicBezTo>
                  <a:cubicBezTo>
                    <a:pt x="3553" y="134"/>
                    <a:pt x="3554" y="126"/>
                    <a:pt x="3554" y="118"/>
                  </a:cubicBezTo>
                  <a:cubicBezTo>
                    <a:pt x="3553" y="110"/>
                    <a:pt x="3552" y="103"/>
                    <a:pt x="3550" y="96"/>
                  </a:cubicBezTo>
                  <a:cubicBezTo>
                    <a:pt x="3548" y="89"/>
                    <a:pt x="3544" y="82"/>
                    <a:pt x="3540" y="77"/>
                  </a:cubicBezTo>
                  <a:cubicBezTo>
                    <a:pt x="3535" y="72"/>
                    <a:pt x="3529" y="67"/>
                    <a:pt x="3522" y="64"/>
                  </a:cubicBezTo>
                  <a:cubicBezTo>
                    <a:pt x="3515" y="61"/>
                    <a:pt x="3506" y="60"/>
                    <a:pt x="3496" y="60"/>
                  </a:cubicBezTo>
                  <a:cubicBezTo>
                    <a:pt x="3486" y="60"/>
                    <a:pt x="3477" y="61"/>
                    <a:pt x="3469" y="64"/>
                  </a:cubicBezTo>
                  <a:cubicBezTo>
                    <a:pt x="3460" y="67"/>
                    <a:pt x="3452" y="72"/>
                    <a:pt x="3446" y="77"/>
                  </a:cubicBezTo>
                  <a:cubicBezTo>
                    <a:pt x="3439" y="82"/>
                    <a:pt x="3433" y="89"/>
                    <a:pt x="3427" y="96"/>
                  </a:cubicBezTo>
                  <a:cubicBezTo>
                    <a:pt x="3422" y="103"/>
                    <a:pt x="3418" y="110"/>
                    <a:pt x="3414" y="118"/>
                  </a:cubicBezTo>
                  <a:cubicBezTo>
                    <a:pt x="3411" y="126"/>
                    <a:pt x="3408" y="134"/>
                    <a:pt x="3406" y="142"/>
                  </a:cubicBezTo>
                  <a:close/>
                  <a:moveTo>
                    <a:pt x="3433" y="142"/>
                  </a:moveTo>
                  <a:cubicBezTo>
                    <a:pt x="3434" y="138"/>
                    <a:pt x="3436" y="133"/>
                    <a:pt x="3438" y="128"/>
                  </a:cubicBezTo>
                  <a:cubicBezTo>
                    <a:pt x="3439" y="122"/>
                    <a:pt x="3442" y="117"/>
                    <a:pt x="3445" y="112"/>
                  </a:cubicBezTo>
                  <a:cubicBezTo>
                    <a:pt x="3448" y="107"/>
                    <a:pt x="3452" y="102"/>
                    <a:pt x="3456" y="97"/>
                  </a:cubicBezTo>
                  <a:cubicBezTo>
                    <a:pt x="3460" y="93"/>
                    <a:pt x="3466" y="89"/>
                    <a:pt x="3471" y="86"/>
                  </a:cubicBezTo>
                  <a:cubicBezTo>
                    <a:pt x="3477" y="84"/>
                    <a:pt x="3484" y="82"/>
                    <a:pt x="3491" y="82"/>
                  </a:cubicBezTo>
                  <a:cubicBezTo>
                    <a:pt x="3499" y="82"/>
                    <a:pt x="3505" y="84"/>
                    <a:pt x="3510" y="86"/>
                  </a:cubicBezTo>
                  <a:cubicBezTo>
                    <a:pt x="3514" y="89"/>
                    <a:pt x="3518" y="93"/>
                    <a:pt x="3520" y="97"/>
                  </a:cubicBezTo>
                  <a:cubicBezTo>
                    <a:pt x="3523" y="102"/>
                    <a:pt x="3525" y="107"/>
                    <a:pt x="3525" y="112"/>
                  </a:cubicBezTo>
                  <a:cubicBezTo>
                    <a:pt x="3526" y="117"/>
                    <a:pt x="3526" y="122"/>
                    <a:pt x="3526" y="128"/>
                  </a:cubicBezTo>
                  <a:cubicBezTo>
                    <a:pt x="3526" y="133"/>
                    <a:pt x="3525" y="138"/>
                    <a:pt x="3524" y="142"/>
                  </a:cubicBezTo>
                  <a:cubicBezTo>
                    <a:pt x="3523" y="146"/>
                    <a:pt x="3522" y="151"/>
                    <a:pt x="3520" y="156"/>
                  </a:cubicBezTo>
                  <a:cubicBezTo>
                    <a:pt x="3518" y="161"/>
                    <a:pt x="3516" y="167"/>
                    <a:pt x="3513" y="172"/>
                  </a:cubicBezTo>
                  <a:cubicBezTo>
                    <a:pt x="3510" y="177"/>
                    <a:pt x="3506" y="182"/>
                    <a:pt x="3501" y="187"/>
                  </a:cubicBezTo>
                  <a:cubicBezTo>
                    <a:pt x="3497" y="191"/>
                    <a:pt x="3492" y="195"/>
                    <a:pt x="3486" y="197"/>
                  </a:cubicBezTo>
                  <a:cubicBezTo>
                    <a:pt x="3480" y="200"/>
                    <a:pt x="3474" y="202"/>
                    <a:pt x="3466" y="202"/>
                  </a:cubicBezTo>
                  <a:cubicBezTo>
                    <a:pt x="3459" y="202"/>
                    <a:pt x="3452" y="200"/>
                    <a:pt x="3448" y="197"/>
                  </a:cubicBezTo>
                  <a:cubicBezTo>
                    <a:pt x="3443" y="195"/>
                    <a:pt x="3440" y="191"/>
                    <a:pt x="3437" y="187"/>
                  </a:cubicBezTo>
                  <a:cubicBezTo>
                    <a:pt x="3435" y="182"/>
                    <a:pt x="3433" y="177"/>
                    <a:pt x="3432" y="172"/>
                  </a:cubicBezTo>
                  <a:cubicBezTo>
                    <a:pt x="3431" y="167"/>
                    <a:pt x="3431" y="161"/>
                    <a:pt x="3431" y="156"/>
                  </a:cubicBezTo>
                  <a:cubicBezTo>
                    <a:pt x="3432" y="151"/>
                    <a:pt x="3432" y="146"/>
                    <a:pt x="3433" y="142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24" name="24 Grupo"/>
          <p:cNvGrpSpPr>
            <a:grpSpLocks/>
          </p:cNvGrpSpPr>
          <p:nvPr userDrawn="1"/>
        </p:nvGrpSpPr>
        <p:grpSpPr bwMode="auto">
          <a:xfrm>
            <a:off x="7450138" y="6115050"/>
            <a:ext cx="1352550" cy="419100"/>
            <a:chOff x="7450138" y="6115521"/>
            <a:chExt cx="1352550" cy="419100"/>
          </a:xfrm>
        </p:grpSpPr>
        <p:sp>
          <p:nvSpPr>
            <p:cNvPr id="25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325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26" name="Freeform 122"/>
            <p:cNvSpPr>
              <a:spLocks/>
            </p:cNvSpPr>
            <p:nvPr/>
          </p:nvSpPr>
          <p:spPr bwMode="auto">
            <a:xfrm>
              <a:off x="7491413" y="6229821"/>
              <a:ext cx="47625" cy="47625"/>
            </a:xfrm>
            <a:custGeom>
              <a:avLst/>
              <a:gdLst>
                <a:gd name="T0" fmla="*/ 31750 w 144"/>
                <a:gd name="T1" fmla="*/ 31750 h 144"/>
                <a:gd name="T2" fmla="*/ 31750 w 144"/>
                <a:gd name="T3" fmla="*/ 47625 h 144"/>
                <a:gd name="T4" fmla="*/ 15875 w 144"/>
                <a:gd name="T5" fmla="*/ 47625 h 144"/>
                <a:gd name="T6" fmla="*/ 15875 w 144"/>
                <a:gd name="T7" fmla="*/ 31750 h 144"/>
                <a:gd name="T8" fmla="*/ 0 w 144"/>
                <a:gd name="T9" fmla="*/ 31750 h 144"/>
                <a:gd name="T10" fmla="*/ 0 w 144"/>
                <a:gd name="T11" fmla="*/ 15875 h 144"/>
                <a:gd name="T12" fmla="*/ 15875 w 144"/>
                <a:gd name="T13" fmla="*/ 15875 h 144"/>
                <a:gd name="T14" fmla="*/ 15875 w 144"/>
                <a:gd name="T15" fmla="*/ 0 h 144"/>
                <a:gd name="T16" fmla="*/ 31750 w 144"/>
                <a:gd name="T17" fmla="*/ 0 h 144"/>
                <a:gd name="T18" fmla="*/ 31750 w 144"/>
                <a:gd name="T19" fmla="*/ 15875 h 144"/>
                <a:gd name="T20" fmla="*/ 47625 w 144"/>
                <a:gd name="T21" fmla="*/ 15875 h 144"/>
                <a:gd name="T22" fmla="*/ 47625 w 144"/>
                <a:gd name="T23" fmla="*/ 31750 h 144"/>
                <a:gd name="T24" fmla="*/ 31750 w 144"/>
                <a:gd name="T25" fmla="*/ 31750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7" name="Freeform 123"/>
            <p:cNvSpPr>
              <a:spLocks/>
            </p:cNvSpPr>
            <p:nvPr/>
          </p:nvSpPr>
          <p:spPr bwMode="auto">
            <a:xfrm>
              <a:off x="7491413" y="6321896"/>
              <a:ext cx="47625" cy="47625"/>
            </a:xfrm>
            <a:custGeom>
              <a:avLst/>
              <a:gdLst>
                <a:gd name="T0" fmla="*/ 31750 w 144"/>
                <a:gd name="T1" fmla="*/ 31750 h 144"/>
                <a:gd name="T2" fmla="*/ 31750 w 144"/>
                <a:gd name="T3" fmla="*/ 47625 h 144"/>
                <a:gd name="T4" fmla="*/ 15875 w 144"/>
                <a:gd name="T5" fmla="*/ 47625 h 144"/>
                <a:gd name="T6" fmla="*/ 15875 w 144"/>
                <a:gd name="T7" fmla="*/ 31750 h 144"/>
                <a:gd name="T8" fmla="*/ 0 w 144"/>
                <a:gd name="T9" fmla="*/ 31750 h 144"/>
                <a:gd name="T10" fmla="*/ 0 w 144"/>
                <a:gd name="T11" fmla="*/ 15875 h 144"/>
                <a:gd name="T12" fmla="*/ 15875 w 144"/>
                <a:gd name="T13" fmla="*/ 15875 h 144"/>
                <a:gd name="T14" fmla="*/ 15875 w 144"/>
                <a:gd name="T15" fmla="*/ 0 h 144"/>
                <a:gd name="T16" fmla="*/ 31750 w 144"/>
                <a:gd name="T17" fmla="*/ 0 h 144"/>
                <a:gd name="T18" fmla="*/ 31750 w 144"/>
                <a:gd name="T19" fmla="*/ 15875 h 144"/>
                <a:gd name="T20" fmla="*/ 47625 w 144"/>
                <a:gd name="T21" fmla="*/ 15875 h 144"/>
                <a:gd name="T22" fmla="*/ 47625 w 144"/>
                <a:gd name="T23" fmla="*/ 31750 h 144"/>
                <a:gd name="T24" fmla="*/ 31750 w 144"/>
                <a:gd name="T25" fmla="*/ 31750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8" name="Freeform 124"/>
            <p:cNvSpPr>
              <a:spLocks/>
            </p:cNvSpPr>
            <p:nvPr/>
          </p:nvSpPr>
          <p:spPr bwMode="auto">
            <a:xfrm>
              <a:off x="7491413" y="6413971"/>
              <a:ext cx="47625" cy="47625"/>
            </a:xfrm>
            <a:custGeom>
              <a:avLst/>
              <a:gdLst>
                <a:gd name="T0" fmla="*/ 31750 w 144"/>
                <a:gd name="T1" fmla="*/ 31859 h 145"/>
                <a:gd name="T2" fmla="*/ 31750 w 144"/>
                <a:gd name="T3" fmla="*/ 47625 h 145"/>
                <a:gd name="T4" fmla="*/ 15875 w 144"/>
                <a:gd name="T5" fmla="*/ 47625 h 145"/>
                <a:gd name="T6" fmla="*/ 15875 w 144"/>
                <a:gd name="T7" fmla="*/ 31859 h 145"/>
                <a:gd name="T8" fmla="*/ 0 w 144"/>
                <a:gd name="T9" fmla="*/ 31859 h 145"/>
                <a:gd name="T10" fmla="*/ 0 w 144"/>
                <a:gd name="T11" fmla="*/ 16094 h 145"/>
                <a:gd name="T12" fmla="*/ 15875 w 144"/>
                <a:gd name="T13" fmla="*/ 16094 h 145"/>
                <a:gd name="T14" fmla="*/ 15875 w 144"/>
                <a:gd name="T15" fmla="*/ 0 h 145"/>
                <a:gd name="T16" fmla="*/ 31750 w 144"/>
                <a:gd name="T17" fmla="*/ 0 h 145"/>
                <a:gd name="T18" fmla="*/ 31750 w 144"/>
                <a:gd name="T19" fmla="*/ 16094 h 145"/>
                <a:gd name="T20" fmla="*/ 47625 w 144"/>
                <a:gd name="T21" fmla="*/ 16094 h 145"/>
                <a:gd name="T22" fmla="*/ 47625 w 144"/>
                <a:gd name="T23" fmla="*/ 31859 h 145"/>
                <a:gd name="T24" fmla="*/ 31750 w 144"/>
                <a:gd name="T25" fmla="*/ 31859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9" name="Freeform 125"/>
            <p:cNvSpPr>
              <a:spLocks/>
            </p:cNvSpPr>
            <p:nvPr/>
          </p:nvSpPr>
          <p:spPr bwMode="auto">
            <a:xfrm>
              <a:off x="7675563" y="6229821"/>
              <a:ext cx="46037" cy="47625"/>
            </a:xfrm>
            <a:custGeom>
              <a:avLst/>
              <a:gdLst>
                <a:gd name="T0" fmla="*/ 30797 w 145"/>
                <a:gd name="T1" fmla="*/ 31750 h 144"/>
                <a:gd name="T2" fmla="*/ 30797 w 145"/>
                <a:gd name="T3" fmla="*/ 47625 h 144"/>
                <a:gd name="T4" fmla="*/ 15557 w 145"/>
                <a:gd name="T5" fmla="*/ 47625 h 144"/>
                <a:gd name="T6" fmla="*/ 15557 w 145"/>
                <a:gd name="T7" fmla="*/ 31750 h 144"/>
                <a:gd name="T8" fmla="*/ 0 w 145"/>
                <a:gd name="T9" fmla="*/ 31750 h 144"/>
                <a:gd name="T10" fmla="*/ 0 w 145"/>
                <a:gd name="T11" fmla="*/ 15875 h 144"/>
                <a:gd name="T12" fmla="*/ 15557 w 145"/>
                <a:gd name="T13" fmla="*/ 15875 h 144"/>
                <a:gd name="T14" fmla="*/ 15557 w 145"/>
                <a:gd name="T15" fmla="*/ 0 h 144"/>
                <a:gd name="T16" fmla="*/ 30797 w 145"/>
                <a:gd name="T17" fmla="*/ 0 h 144"/>
                <a:gd name="T18" fmla="*/ 30797 w 145"/>
                <a:gd name="T19" fmla="*/ 15875 h 144"/>
                <a:gd name="T20" fmla="*/ 46037 w 145"/>
                <a:gd name="T21" fmla="*/ 15875 h 144"/>
                <a:gd name="T22" fmla="*/ 46037 w 145"/>
                <a:gd name="T23" fmla="*/ 31750 h 144"/>
                <a:gd name="T24" fmla="*/ 30797 w 145"/>
                <a:gd name="T25" fmla="*/ 31750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0" name="Freeform 126"/>
            <p:cNvSpPr>
              <a:spLocks/>
            </p:cNvSpPr>
            <p:nvPr/>
          </p:nvSpPr>
          <p:spPr bwMode="auto">
            <a:xfrm>
              <a:off x="7675563" y="6321896"/>
              <a:ext cx="46037" cy="47625"/>
            </a:xfrm>
            <a:custGeom>
              <a:avLst/>
              <a:gdLst>
                <a:gd name="T0" fmla="*/ 30797 w 145"/>
                <a:gd name="T1" fmla="*/ 31750 h 144"/>
                <a:gd name="T2" fmla="*/ 30797 w 145"/>
                <a:gd name="T3" fmla="*/ 47625 h 144"/>
                <a:gd name="T4" fmla="*/ 15557 w 145"/>
                <a:gd name="T5" fmla="*/ 47625 h 144"/>
                <a:gd name="T6" fmla="*/ 15557 w 145"/>
                <a:gd name="T7" fmla="*/ 31750 h 144"/>
                <a:gd name="T8" fmla="*/ 0 w 145"/>
                <a:gd name="T9" fmla="*/ 31750 h 144"/>
                <a:gd name="T10" fmla="*/ 0 w 145"/>
                <a:gd name="T11" fmla="*/ 15875 h 144"/>
                <a:gd name="T12" fmla="*/ 15557 w 145"/>
                <a:gd name="T13" fmla="*/ 15875 h 144"/>
                <a:gd name="T14" fmla="*/ 15557 w 145"/>
                <a:gd name="T15" fmla="*/ 0 h 144"/>
                <a:gd name="T16" fmla="*/ 30797 w 145"/>
                <a:gd name="T17" fmla="*/ 0 h 144"/>
                <a:gd name="T18" fmla="*/ 30797 w 145"/>
                <a:gd name="T19" fmla="*/ 15875 h 144"/>
                <a:gd name="T20" fmla="*/ 46037 w 145"/>
                <a:gd name="T21" fmla="*/ 15875 h 144"/>
                <a:gd name="T22" fmla="*/ 46037 w 145"/>
                <a:gd name="T23" fmla="*/ 31750 h 144"/>
                <a:gd name="T24" fmla="*/ 30797 w 145"/>
                <a:gd name="T25" fmla="*/ 31750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1" name="Freeform 127"/>
            <p:cNvSpPr>
              <a:spLocks/>
            </p:cNvSpPr>
            <p:nvPr/>
          </p:nvSpPr>
          <p:spPr bwMode="auto">
            <a:xfrm>
              <a:off x="7675563" y="6413971"/>
              <a:ext cx="46037" cy="47625"/>
            </a:xfrm>
            <a:custGeom>
              <a:avLst/>
              <a:gdLst>
                <a:gd name="T0" fmla="*/ 30797 w 145"/>
                <a:gd name="T1" fmla="*/ 31859 h 145"/>
                <a:gd name="T2" fmla="*/ 30797 w 145"/>
                <a:gd name="T3" fmla="*/ 47625 h 145"/>
                <a:gd name="T4" fmla="*/ 15557 w 145"/>
                <a:gd name="T5" fmla="*/ 47625 h 145"/>
                <a:gd name="T6" fmla="*/ 15557 w 145"/>
                <a:gd name="T7" fmla="*/ 31859 h 145"/>
                <a:gd name="T8" fmla="*/ 0 w 145"/>
                <a:gd name="T9" fmla="*/ 31859 h 145"/>
                <a:gd name="T10" fmla="*/ 0 w 145"/>
                <a:gd name="T11" fmla="*/ 16094 h 145"/>
                <a:gd name="T12" fmla="*/ 15557 w 145"/>
                <a:gd name="T13" fmla="*/ 16094 h 145"/>
                <a:gd name="T14" fmla="*/ 15557 w 145"/>
                <a:gd name="T15" fmla="*/ 0 h 145"/>
                <a:gd name="T16" fmla="*/ 30797 w 145"/>
                <a:gd name="T17" fmla="*/ 0 h 145"/>
                <a:gd name="T18" fmla="*/ 30797 w 145"/>
                <a:gd name="T19" fmla="*/ 16094 h 145"/>
                <a:gd name="T20" fmla="*/ 46037 w 145"/>
                <a:gd name="T21" fmla="*/ 16094 h 145"/>
                <a:gd name="T22" fmla="*/ 46037 w 145"/>
                <a:gd name="T23" fmla="*/ 31859 h 145"/>
                <a:gd name="T24" fmla="*/ 30797 w 145"/>
                <a:gd name="T25" fmla="*/ 31859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2" name="Freeform 128"/>
            <p:cNvSpPr>
              <a:spLocks/>
            </p:cNvSpPr>
            <p:nvPr/>
          </p:nvSpPr>
          <p:spPr bwMode="auto">
            <a:xfrm>
              <a:off x="7554913" y="6350471"/>
              <a:ext cx="104775" cy="141288"/>
            </a:xfrm>
            <a:custGeom>
              <a:avLst/>
              <a:gdLst>
                <a:gd name="T0" fmla="*/ 0 w 320"/>
                <a:gd name="T1" fmla="*/ 2937 h 433"/>
                <a:gd name="T2" fmla="*/ 11787 w 320"/>
                <a:gd name="T3" fmla="*/ 36219 h 433"/>
                <a:gd name="T4" fmla="*/ 41910 w 320"/>
                <a:gd name="T5" fmla="*/ 54166 h 433"/>
                <a:gd name="T6" fmla="*/ 42892 w 320"/>
                <a:gd name="T7" fmla="*/ 62976 h 433"/>
                <a:gd name="T8" fmla="*/ 36999 w 320"/>
                <a:gd name="T9" fmla="*/ 105069 h 433"/>
                <a:gd name="T10" fmla="*/ 13752 w 320"/>
                <a:gd name="T11" fmla="*/ 138351 h 433"/>
                <a:gd name="T12" fmla="*/ 13097 w 320"/>
                <a:gd name="T13" fmla="*/ 139656 h 433"/>
                <a:gd name="T14" fmla="*/ 15061 w 320"/>
                <a:gd name="T15" fmla="*/ 141288 h 433"/>
                <a:gd name="T16" fmla="*/ 89714 w 320"/>
                <a:gd name="T17" fmla="*/ 141288 h 433"/>
                <a:gd name="T18" fmla="*/ 91678 w 320"/>
                <a:gd name="T19" fmla="*/ 139656 h 433"/>
                <a:gd name="T20" fmla="*/ 91023 w 320"/>
                <a:gd name="T21" fmla="*/ 138351 h 433"/>
                <a:gd name="T22" fmla="*/ 67121 w 320"/>
                <a:gd name="T23" fmla="*/ 105069 h 433"/>
                <a:gd name="T24" fmla="*/ 61555 w 320"/>
                <a:gd name="T25" fmla="*/ 62976 h 433"/>
                <a:gd name="T26" fmla="*/ 62865 w 320"/>
                <a:gd name="T27" fmla="*/ 54166 h 433"/>
                <a:gd name="T28" fmla="*/ 92660 w 320"/>
                <a:gd name="T29" fmla="*/ 36219 h 433"/>
                <a:gd name="T30" fmla="*/ 104775 w 320"/>
                <a:gd name="T31" fmla="*/ 2937 h 433"/>
                <a:gd name="T32" fmla="*/ 104775 w 320"/>
                <a:gd name="T33" fmla="*/ 979 h 433"/>
                <a:gd name="T34" fmla="*/ 102810 w 320"/>
                <a:gd name="T35" fmla="*/ 0 h 433"/>
                <a:gd name="T36" fmla="*/ 1637 w 320"/>
                <a:gd name="T37" fmla="*/ 0 h 433"/>
                <a:gd name="T38" fmla="*/ 0 w 320"/>
                <a:gd name="T39" fmla="*/ 979 h 433"/>
                <a:gd name="T40" fmla="*/ 0 w 320"/>
                <a:gd name="T41" fmla="*/ 2937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3" name="Oval 129"/>
            <p:cNvSpPr>
              <a:spLocks noChangeArrowheads="1"/>
            </p:cNvSpPr>
            <p:nvPr/>
          </p:nvSpPr>
          <p:spPr bwMode="auto">
            <a:xfrm>
              <a:off x="7580313" y="6291734"/>
              <a:ext cx="52387" cy="50800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4" name="Freeform 130"/>
            <p:cNvSpPr>
              <a:spLocks/>
            </p:cNvSpPr>
            <p:nvPr/>
          </p:nvSpPr>
          <p:spPr bwMode="auto">
            <a:xfrm>
              <a:off x="7583488" y="6229821"/>
              <a:ext cx="47625" cy="47625"/>
            </a:xfrm>
            <a:custGeom>
              <a:avLst/>
              <a:gdLst>
                <a:gd name="T0" fmla="*/ 31750 w 144"/>
                <a:gd name="T1" fmla="*/ 31750 h 144"/>
                <a:gd name="T2" fmla="*/ 31750 w 144"/>
                <a:gd name="T3" fmla="*/ 47625 h 144"/>
                <a:gd name="T4" fmla="*/ 15875 w 144"/>
                <a:gd name="T5" fmla="*/ 47625 h 144"/>
                <a:gd name="T6" fmla="*/ 15875 w 144"/>
                <a:gd name="T7" fmla="*/ 31750 h 144"/>
                <a:gd name="T8" fmla="*/ 0 w 144"/>
                <a:gd name="T9" fmla="*/ 31750 h 144"/>
                <a:gd name="T10" fmla="*/ 0 w 144"/>
                <a:gd name="T11" fmla="*/ 15875 h 144"/>
                <a:gd name="T12" fmla="*/ 15875 w 144"/>
                <a:gd name="T13" fmla="*/ 15875 h 144"/>
                <a:gd name="T14" fmla="*/ 15875 w 144"/>
                <a:gd name="T15" fmla="*/ 0 h 144"/>
                <a:gd name="T16" fmla="*/ 31750 w 144"/>
                <a:gd name="T17" fmla="*/ 0 h 144"/>
                <a:gd name="T18" fmla="*/ 31750 w 144"/>
                <a:gd name="T19" fmla="*/ 15875 h 144"/>
                <a:gd name="T20" fmla="*/ 47625 w 144"/>
                <a:gd name="T21" fmla="*/ 15875 h 144"/>
                <a:gd name="T22" fmla="*/ 47625 w 144"/>
                <a:gd name="T23" fmla="*/ 31750 h 144"/>
                <a:gd name="T24" fmla="*/ 31750 w 144"/>
                <a:gd name="T25" fmla="*/ 31750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5" name="Freeform 131"/>
            <p:cNvSpPr>
              <a:spLocks/>
            </p:cNvSpPr>
            <p:nvPr/>
          </p:nvSpPr>
          <p:spPr bwMode="auto">
            <a:xfrm>
              <a:off x="7600950" y="6136159"/>
              <a:ext cx="12700" cy="14287"/>
            </a:xfrm>
            <a:custGeom>
              <a:avLst/>
              <a:gdLst>
                <a:gd name="T0" fmla="*/ 3931 w 42"/>
                <a:gd name="T1" fmla="*/ 0 h 40"/>
                <a:gd name="T2" fmla="*/ 3931 w 42"/>
                <a:gd name="T3" fmla="*/ 4286 h 40"/>
                <a:gd name="T4" fmla="*/ 0 w 42"/>
                <a:gd name="T5" fmla="*/ 4286 h 40"/>
                <a:gd name="T6" fmla="*/ 0 w 42"/>
                <a:gd name="T7" fmla="*/ 9644 h 40"/>
                <a:gd name="T8" fmla="*/ 3931 w 42"/>
                <a:gd name="T9" fmla="*/ 9644 h 40"/>
                <a:gd name="T10" fmla="*/ 3931 w 42"/>
                <a:gd name="T11" fmla="*/ 14287 h 40"/>
                <a:gd name="T12" fmla="*/ 8769 w 42"/>
                <a:gd name="T13" fmla="*/ 14287 h 40"/>
                <a:gd name="T14" fmla="*/ 8769 w 42"/>
                <a:gd name="T15" fmla="*/ 9644 h 40"/>
                <a:gd name="T16" fmla="*/ 12700 w 42"/>
                <a:gd name="T17" fmla="*/ 9644 h 40"/>
                <a:gd name="T18" fmla="*/ 12700 w 42"/>
                <a:gd name="T19" fmla="*/ 4286 h 40"/>
                <a:gd name="T20" fmla="*/ 8769 w 42"/>
                <a:gd name="T21" fmla="*/ 4286 h 40"/>
                <a:gd name="T22" fmla="*/ 8769 w 42"/>
                <a:gd name="T23" fmla="*/ 0 h 40"/>
                <a:gd name="T24" fmla="*/ 3931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6" name="Freeform 132"/>
            <p:cNvSpPr>
              <a:spLocks/>
            </p:cNvSpPr>
            <p:nvPr/>
          </p:nvSpPr>
          <p:spPr bwMode="auto">
            <a:xfrm>
              <a:off x="7550150" y="6152034"/>
              <a:ext cx="114300" cy="47625"/>
            </a:xfrm>
            <a:custGeom>
              <a:avLst/>
              <a:gdLst>
                <a:gd name="T0" fmla="*/ 12553 w 346"/>
                <a:gd name="T1" fmla="*/ 47625 h 147"/>
                <a:gd name="T2" fmla="*/ 21142 w 346"/>
                <a:gd name="T3" fmla="*/ 47625 h 147"/>
                <a:gd name="T4" fmla="*/ 8919 w 346"/>
                <a:gd name="T5" fmla="*/ 30778 h 147"/>
                <a:gd name="T6" fmla="*/ 6607 w 346"/>
                <a:gd name="T7" fmla="*/ 23327 h 147"/>
                <a:gd name="T8" fmla="*/ 10241 w 346"/>
                <a:gd name="T9" fmla="*/ 14255 h 147"/>
                <a:gd name="T10" fmla="*/ 20482 w 346"/>
                <a:gd name="T11" fmla="*/ 10043 h 147"/>
                <a:gd name="T12" fmla="*/ 25437 w 346"/>
                <a:gd name="T13" fmla="*/ 10691 h 147"/>
                <a:gd name="T14" fmla="*/ 23455 w 346"/>
                <a:gd name="T15" fmla="*/ 19763 h 147"/>
                <a:gd name="T16" fmla="*/ 26097 w 346"/>
                <a:gd name="T17" fmla="*/ 29806 h 147"/>
                <a:gd name="T18" fmla="*/ 36338 w 346"/>
                <a:gd name="T19" fmla="*/ 47625 h 147"/>
                <a:gd name="T20" fmla="*/ 44266 w 346"/>
                <a:gd name="T21" fmla="*/ 47625 h 147"/>
                <a:gd name="T22" fmla="*/ 32044 w 346"/>
                <a:gd name="T23" fmla="*/ 26890 h 147"/>
                <a:gd name="T24" fmla="*/ 30062 w 346"/>
                <a:gd name="T25" fmla="*/ 19763 h 147"/>
                <a:gd name="T26" fmla="*/ 33695 w 346"/>
                <a:gd name="T27" fmla="*/ 10691 h 147"/>
                <a:gd name="T28" fmla="*/ 43606 w 346"/>
                <a:gd name="T29" fmla="*/ 6480 h 147"/>
                <a:gd name="T30" fmla="*/ 53847 w 346"/>
                <a:gd name="T31" fmla="*/ 11339 h 147"/>
                <a:gd name="T32" fmla="*/ 53847 w 346"/>
                <a:gd name="T33" fmla="*/ 47625 h 147"/>
                <a:gd name="T34" fmla="*/ 60453 w 346"/>
                <a:gd name="T35" fmla="*/ 47625 h 147"/>
                <a:gd name="T36" fmla="*/ 60453 w 346"/>
                <a:gd name="T37" fmla="*/ 11339 h 147"/>
                <a:gd name="T38" fmla="*/ 70694 w 346"/>
                <a:gd name="T39" fmla="*/ 6480 h 147"/>
                <a:gd name="T40" fmla="*/ 79614 w 346"/>
                <a:gd name="T41" fmla="*/ 10691 h 147"/>
                <a:gd name="T42" fmla="*/ 83908 w 346"/>
                <a:gd name="T43" fmla="*/ 19763 h 147"/>
                <a:gd name="T44" fmla="*/ 82256 w 346"/>
                <a:gd name="T45" fmla="*/ 26890 h 147"/>
                <a:gd name="T46" fmla="*/ 70034 w 346"/>
                <a:gd name="T47" fmla="*/ 47625 h 147"/>
                <a:gd name="T48" fmla="*/ 77962 w 346"/>
                <a:gd name="T49" fmla="*/ 47625 h 147"/>
                <a:gd name="T50" fmla="*/ 88203 w 346"/>
                <a:gd name="T51" fmla="*/ 29806 h 147"/>
                <a:gd name="T52" fmla="*/ 90515 w 346"/>
                <a:gd name="T53" fmla="*/ 19763 h 147"/>
                <a:gd name="T54" fmla="*/ 88863 w 346"/>
                <a:gd name="T55" fmla="*/ 10691 h 147"/>
                <a:gd name="T56" fmla="*/ 93818 w 346"/>
                <a:gd name="T57" fmla="*/ 10043 h 147"/>
                <a:gd name="T58" fmla="*/ 103399 w 346"/>
                <a:gd name="T59" fmla="*/ 14255 h 147"/>
                <a:gd name="T60" fmla="*/ 107693 w 346"/>
                <a:gd name="T61" fmla="*/ 23327 h 147"/>
                <a:gd name="T62" fmla="*/ 105050 w 346"/>
                <a:gd name="T63" fmla="*/ 30778 h 147"/>
                <a:gd name="T64" fmla="*/ 93158 w 346"/>
                <a:gd name="T65" fmla="*/ 47625 h 147"/>
                <a:gd name="T66" fmla="*/ 101416 w 346"/>
                <a:gd name="T67" fmla="*/ 47625 h 147"/>
                <a:gd name="T68" fmla="*/ 110666 w 346"/>
                <a:gd name="T69" fmla="*/ 34342 h 147"/>
                <a:gd name="T70" fmla="*/ 114300 w 346"/>
                <a:gd name="T71" fmla="*/ 23327 h 147"/>
                <a:gd name="T72" fmla="*/ 108023 w 346"/>
                <a:gd name="T73" fmla="*/ 9395 h 147"/>
                <a:gd name="T74" fmla="*/ 93818 w 346"/>
                <a:gd name="T75" fmla="*/ 3564 h 147"/>
                <a:gd name="T76" fmla="*/ 84569 w 346"/>
                <a:gd name="T77" fmla="*/ 5508 h 147"/>
                <a:gd name="T78" fmla="*/ 70694 w 346"/>
                <a:gd name="T79" fmla="*/ 0 h 147"/>
                <a:gd name="T80" fmla="*/ 57480 w 346"/>
                <a:gd name="T81" fmla="*/ 4860 h 147"/>
                <a:gd name="T82" fmla="*/ 43606 w 346"/>
                <a:gd name="T83" fmla="*/ 0 h 147"/>
                <a:gd name="T84" fmla="*/ 29731 w 346"/>
                <a:gd name="T85" fmla="*/ 5508 h 147"/>
                <a:gd name="T86" fmla="*/ 20482 w 346"/>
                <a:gd name="T87" fmla="*/ 3564 h 147"/>
                <a:gd name="T88" fmla="*/ 5946 w 346"/>
                <a:gd name="T89" fmla="*/ 9395 h 147"/>
                <a:gd name="T90" fmla="*/ 0 w 346"/>
                <a:gd name="T91" fmla="*/ 23327 h 147"/>
                <a:gd name="T92" fmla="*/ 3634 w 346"/>
                <a:gd name="T93" fmla="*/ 34342 h 147"/>
                <a:gd name="T94" fmla="*/ 12553 w 346"/>
                <a:gd name="T95" fmla="*/ 47625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7" name="Freeform 133"/>
            <p:cNvSpPr>
              <a:spLocks/>
            </p:cNvSpPr>
            <p:nvPr/>
          </p:nvSpPr>
          <p:spPr bwMode="auto">
            <a:xfrm>
              <a:off x="7566025" y="6206009"/>
              <a:ext cx="82550" cy="7937"/>
            </a:xfrm>
            <a:custGeom>
              <a:avLst/>
              <a:gdLst>
                <a:gd name="T0" fmla="*/ 0 w 254"/>
                <a:gd name="T1" fmla="*/ 0 h 20"/>
                <a:gd name="T2" fmla="*/ 975 w 254"/>
                <a:gd name="T3" fmla="*/ 7937 h 20"/>
                <a:gd name="T4" fmla="*/ 81250 w 254"/>
                <a:gd name="T5" fmla="*/ 7937 h 20"/>
                <a:gd name="T6" fmla="*/ 82550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8" name="Freeform 134"/>
            <p:cNvSpPr>
              <a:spLocks/>
            </p:cNvSpPr>
            <p:nvPr/>
          </p:nvSpPr>
          <p:spPr bwMode="auto">
            <a:xfrm>
              <a:off x="8216900" y="6152034"/>
              <a:ext cx="104775" cy="131762"/>
            </a:xfrm>
            <a:custGeom>
              <a:avLst/>
              <a:gdLst>
                <a:gd name="T0" fmla="*/ 88656 w 325"/>
                <a:gd name="T1" fmla="*/ 18401 h 401"/>
                <a:gd name="T2" fmla="*/ 75116 w 325"/>
                <a:gd name="T3" fmla="*/ 17744 h 401"/>
                <a:gd name="T4" fmla="*/ 61575 w 325"/>
                <a:gd name="T5" fmla="*/ 17744 h 401"/>
                <a:gd name="T6" fmla="*/ 61575 w 325"/>
                <a:gd name="T7" fmla="*/ 92003 h 401"/>
                <a:gd name="T8" fmla="*/ 62865 w 325"/>
                <a:gd name="T9" fmla="*/ 112047 h 401"/>
                <a:gd name="T10" fmla="*/ 68023 w 325"/>
                <a:gd name="T11" fmla="*/ 131762 h 401"/>
                <a:gd name="T12" fmla="*/ 36752 w 325"/>
                <a:gd name="T13" fmla="*/ 131762 h 401"/>
                <a:gd name="T14" fmla="*/ 42232 w 325"/>
                <a:gd name="T15" fmla="*/ 112047 h 401"/>
                <a:gd name="T16" fmla="*/ 43200 w 325"/>
                <a:gd name="T17" fmla="*/ 92003 h 401"/>
                <a:gd name="T18" fmla="*/ 43200 w 325"/>
                <a:gd name="T19" fmla="*/ 17744 h 401"/>
                <a:gd name="T20" fmla="*/ 29659 w 325"/>
                <a:gd name="T21" fmla="*/ 17744 h 401"/>
                <a:gd name="T22" fmla="*/ 16442 w 325"/>
                <a:gd name="T23" fmla="*/ 18401 h 401"/>
                <a:gd name="T24" fmla="*/ 0 w 325"/>
                <a:gd name="T25" fmla="*/ 23329 h 401"/>
                <a:gd name="T26" fmla="*/ 0 w 325"/>
                <a:gd name="T27" fmla="*/ 0 h 401"/>
                <a:gd name="T28" fmla="*/ 104775 w 325"/>
                <a:gd name="T29" fmla="*/ 0 h 401"/>
                <a:gd name="T30" fmla="*/ 104775 w 325"/>
                <a:gd name="T31" fmla="*/ 23329 h 401"/>
                <a:gd name="T32" fmla="*/ 88656 w 325"/>
                <a:gd name="T33" fmla="*/ 18401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9" name="Freeform 135"/>
            <p:cNvSpPr>
              <a:spLocks/>
            </p:cNvSpPr>
            <p:nvPr/>
          </p:nvSpPr>
          <p:spPr bwMode="auto">
            <a:xfrm>
              <a:off x="8085138" y="6152034"/>
              <a:ext cx="119062" cy="131762"/>
            </a:xfrm>
            <a:custGeom>
              <a:avLst/>
              <a:gdLst>
                <a:gd name="T0" fmla="*/ 112193 w 364"/>
                <a:gd name="T1" fmla="*/ 39759 h 401"/>
                <a:gd name="T2" fmla="*/ 112193 w 364"/>
                <a:gd name="T3" fmla="*/ 108761 h 401"/>
                <a:gd name="T4" fmla="*/ 112847 w 364"/>
                <a:gd name="T5" fmla="*/ 119276 h 401"/>
                <a:gd name="T6" fmla="*/ 116118 w 364"/>
                <a:gd name="T7" fmla="*/ 131762 h 401"/>
                <a:gd name="T8" fmla="*/ 94530 w 364"/>
                <a:gd name="T9" fmla="*/ 131762 h 401"/>
                <a:gd name="T10" fmla="*/ 84390 w 364"/>
                <a:gd name="T11" fmla="*/ 115333 h 401"/>
                <a:gd name="T12" fmla="*/ 24859 w 364"/>
                <a:gd name="T13" fmla="*/ 33516 h 401"/>
                <a:gd name="T14" fmla="*/ 24859 w 364"/>
                <a:gd name="T15" fmla="*/ 92003 h 401"/>
                <a:gd name="T16" fmla="*/ 26167 w 364"/>
                <a:gd name="T17" fmla="*/ 112047 h 401"/>
                <a:gd name="T18" fmla="*/ 31728 w 364"/>
                <a:gd name="T19" fmla="*/ 131762 h 401"/>
                <a:gd name="T20" fmla="*/ 0 w 364"/>
                <a:gd name="T21" fmla="*/ 131762 h 401"/>
                <a:gd name="T22" fmla="*/ 5233 w 364"/>
                <a:gd name="T23" fmla="*/ 112047 h 401"/>
                <a:gd name="T24" fmla="*/ 6542 w 364"/>
                <a:gd name="T25" fmla="*/ 92003 h 401"/>
                <a:gd name="T26" fmla="*/ 6542 w 364"/>
                <a:gd name="T27" fmla="*/ 23001 h 401"/>
                <a:gd name="T28" fmla="*/ 5888 w 364"/>
                <a:gd name="T29" fmla="*/ 12486 h 401"/>
                <a:gd name="T30" fmla="*/ 2944 w 364"/>
                <a:gd name="T31" fmla="*/ 0 h 401"/>
                <a:gd name="T32" fmla="*/ 25513 w 364"/>
                <a:gd name="T33" fmla="*/ 0 h 401"/>
                <a:gd name="T34" fmla="*/ 35653 w 364"/>
                <a:gd name="T35" fmla="*/ 16429 h 401"/>
                <a:gd name="T36" fmla="*/ 93876 w 364"/>
                <a:gd name="T37" fmla="*/ 96932 h 401"/>
                <a:gd name="T38" fmla="*/ 93876 w 364"/>
                <a:gd name="T39" fmla="*/ 39759 h 401"/>
                <a:gd name="T40" fmla="*/ 92567 w 364"/>
                <a:gd name="T41" fmla="*/ 19715 h 401"/>
                <a:gd name="T42" fmla="*/ 87334 w 364"/>
                <a:gd name="T43" fmla="*/ 0 h 401"/>
                <a:gd name="T44" fmla="*/ 119062 w 364"/>
                <a:gd name="T45" fmla="*/ 0 h 401"/>
                <a:gd name="T46" fmla="*/ 113501 w 364"/>
                <a:gd name="T47" fmla="*/ 19715 h 401"/>
                <a:gd name="T48" fmla="*/ 112193 w 364"/>
                <a:gd name="T49" fmla="*/ 39759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0" name="Freeform 136"/>
            <p:cNvSpPr>
              <a:spLocks/>
            </p:cNvSpPr>
            <p:nvPr/>
          </p:nvSpPr>
          <p:spPr bwMode="auto">
            <a:xfrm>
              <a:off x="7961313" y="6152034"/>
              <a:ext cx="109537" cy="133350"/>
            </a:xfrm>
            <a:custGeom>
              <a:avLst/>
              <a:gdLst>
                <a:gd name="T0" fmla="*/ 6481 w 338"/>
                <a:gd name="T1" fmla="*/ 39645 h 407"/>
                <a:gd name="T2" fmla="*/ 5509 w 338"/>
                <a:gd name="T3" fmla="*/ 19658 h 407"/>
                <a:gd name="T4" fmla="*/ 0 w 338"/>
                <a:gd name="T5" fmla="*/ 0 h 407"/>
                <a:gd name="T6" fmla="*/ 31435 w 338"/>
                <a:gd name="T7" fmla="*/ 0 h 407"/>
                <a:gd name="T8" fmla="*/ 26250 w 338"/>
                <a:gd name="T9" fmla="*/ 19658 h 407"/>
                <a:gd name="T10" fmla="*/ 24954 w 338"/>
                <a:gd name="T11" fmla="*/ 39645 h 407"/>
                <a:gd name="T12" fmla="*/ 24954 w 338"/>
                <a:gd name="T13" fmla="*/ 51767 h 407"/>
                <a:gd name="T14" fmla="*/ 24954 w 338"/>
                <a:gd name="T15" fmla="*/ 84531 h 407"/>
                <a:gd name="T16" fmla="*/ 54769 w 338"/>
                <a:gd name="T17" fmla="*/ 114674 h 407"/>
                <a:gd name="T18" fmla="*/ 84583 w 338"/>
                <a:gd name="T19" fmla="*/ 84531 h 407"/>
                <a:gd name="T20" fmla="*/ 84583 w 338"/>
                <a:gd name="T21" fmla="*/ 51767 h 407"/>
                <a:gd name="T22" fmla="*/ 84583 w 338"/>
                <a:gd name="T23" fmla="*/ 39645 h 407"/>
                <a:gd name="T24" fmla="*/ 83287 w 338"/>
                <a:gd name="T25" fmla="*/ 19658 h 407"/>
                <a:gd name="T26" fmla="*/ 78102 w 338"/>
                <a:gd name="T27" fmla="*/ 0 h 407"/>
                <a:gd name="T28" fmla="*/ 109537 w 338"/>
                <a:gd name="T29" fmla="*/ 0 h 407"/>
                <a:gd name="T30" fmla="*/ 104028 w 338"/>
                <a:gd name="T31" fmla="*/ 19658 h 407"/>
                <a:gd name="T32" fmla="*/ 102731 w 338"/>
                <a:gd name="T33" fmla="*/ 39645 h 407"/>
                <a:gd name="T34" fmla="*/ 102731 w 338"/>
                <a:gd name="T35" fmla="*/ 51767 h 407"/>
                <a:gd name="T36" fmla="*/ 102731 w 338"/>
                <a:gd name="T37" fmla="*/ 84531 h 407"/>
                <a:gd name="T38" fmla="*/ 54769 w 338"/>
                <a:gd name="T39" fmla="*/ 133350 h 407"/>
                <a:gd name="T40" fmla="*/ 6481 w 338"/>
                <a:gd name="T41" fmla="*/ 84531 h 407"/>
                <a:gd name="T42" fmla="*/ 6481 w 338"/>
                <a:gd name="T43" fmla="*/ 51767 h 407"/>
                <a:gd name="T44" fmla="*/ 6481 w 338"/>
                <a:gd name="T45" fmla="*/ 39645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1" name="Freeform 137"/>
            <p:cNvSpPr>
              <a:spLocks/>
            </p:cNvSpPr>
            <p:nvPr/>
          </p:nvSpPr>
          <p:spPr bwMode="auto">
            <a:xfrm>
              <a:off x="7834313" y="6152034"/>
              <a:ext cx="120650" cy="131762"/>
            </a:xfrm>
            <a:custGeom>
              <a:avLst/>
              <a:gdLst>
                <a:gd name="T0" fmla="*/ 1315 w 367"/>
                <a:gd name="T1" fmla="*/ 0 h 401"/>
                <a:gd name="T2" fmla="*/ 32875 w 367"/>
                <a:gd name="T3" fmla="*/ 0 h 401"/>
                <a:gd name="T4" fmla="*/ 34518 w 367"/>
                <a:gd name="T5" fmla="*/ 7557 h 401"/>
                <a:gd name="T6" fmla="*/ 41093 w 367"/>
                <a:gd name="T7" fmla="*/ 20044 h 401"/>
                <a:gd name="T8" fmla="*/ 59832 w 367"/>
                <a:gd name="T9" fmla="*/ 46987 h 401"/>
                <a:gd name="T10" fmla="*/ 77255 w 367"/>
                <a:gd name="T11" fmla="*/ 20044 h 401"/>
                <a:gd name="T12" fmla="*/ 82515 w 367"/>
                <a:gd name="T13" fmla="*/ 10843 h 401"/>
                <a:gd name="T14" fmla="*/ 84817 w 367"/>
                <a:gd name="T15" fmla="*/ 0 h 401"/>
                <a:gd name="T16" fmla="*/ 113746 w 367"/>
                <a:gd name="T17" fmla="*/ 0 h 401"/>
                <a:gd name="T18" fmla="*/ 101583 w 367"/>
                <a:gd name="T19" fmla="*/ 16758 h 401"/>
                <a:gd name="T20" fmla="*/ 71338 w 367"/>
                <a:gd name="T21" fmla="*/ 63088 h 401"/>
                <a:gd name="T22" fmla="*/ 106514 w 367"/>
                <a:gd name="T23" fmla="*/ 115004 h 401"/>
                <a:gd name="T24" fmla="*/ 120650 w 367"/>
                <a:gd name="T25" fmla="*/ 131762 h 401"/>
                <a:gd name="T26" fmla="*/ 85145 w 367"/>
                <a:gd name="T27" fmla="*/ 131762 h 401"/>
                <a:gd name="T28" fmla="*/ 82187 w 367"/>
                <a:gd name="T29" fmla="*/ 115990 h 401"/>
                <a:gd name="T30" fmla="*/ 59832 w 367"/>
                <a:gd name="T31" fmla="*/ 79846 h 401"/>
                <a:gd name="T32" fmla="*/ 43066 w 367"/>
                <a:gd name="T33" fmla="*/ 103504 h 401"/>
                <a:gd name="T34" fmla="*/ 30245 w 367"/>
                <a:gd name="T35" fmla="*/ 131762 h 401"/>
                <a:gd name="T36" fmla="*/ 0 w 367"/>
                <a:gd name="T37" fmla="*/ 131762 h 401"/>
                <a:gd name="T38" fmla="*/ 27615 w 367"/>
                <a:gd name="T39" fmla="*/ 95618 h 401"/>
                <a:gd name="T40" fmla="*/ 48654 w 367"/>
                <a:gd name="T41" fmla="*/ 63745 h 401"/>
                <a:gd name="T42" fmla="*/ 22684 w 367"/>
                <a:gd name="T43" fmla="*/ 26944 h 401"/>
                <a:gd name="T44" fmla="*/ 1315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2" name="Freeform 138"/>
            <p:cNvSpPr>
              <a:spLocks noEditPoints="1"/>
            </p:cNvSpPr>
            <p:nvPr/>
          </p:nvSpPr>
          <p:spPr bwMode="auto">
            <a:xfrm>
              <a:off x="8318500" y="6150446"/>
              <a:ext cx="107950" cy="133350"/>
            </a:xfrm>
            <a:custGeom>
              <a:avLst/>
              <a:gdLst>
                <a:gd name="T0" fmla="*/ 107620 w 327"/>
                <a:gd name="T1" fmla="*/ 132039 h 407"/>
                <a:gd name="T2" fmla="*/ 107950 w 327"/>
                <a:gd name="T3" fmla="*/ 133350 h 407"/>
                <a:gd name="T4" fmla="*/ 81870 w 327"/>
                <a:gd name="T5" fmla="*/ 133350 h 407"/>
                <a:gd name="T6" fmla="*/ 84841 w 327"/>
                <a:gd name="T7" fmla="*/ 120900 h 407"/>
                <a:gd name="T8" fmla="*/ 85502 w 327"/>
                <a:gd name="T9" fmla="*/ 110415 h 407"/>
                <a:gd name="T10" fmla="*/ 85502 w 327"/>
                <a:gd name="T11" fmla="*/ 77323 h 407"/>
                <a:gd name="T12" fmla="*/ 25419 w 327"/>
                <a:gd name="T13" fmla="*/ 77323 h 407"/>
                <a:gd name="T14" fmla="*/ 25419 w 327"/>
                <a:gd name="T15" fmla="*/ 98948 h 407"/>
                <a:gd name="T16" fmla="*/ 25419 w 327"/>
                <a:gd name="T17" fmla="*/ 110743 h 407"/>
                <a:gd name="T18" fmla="*/ 27400 w 327"/>
                <a:gd name="T19" fmla="*/ 133350 h 407"/>
                <a:gd name="T20" fmla="*/ 0 w 327"/>
                <a:gd name="T21" fmla="*/ 133350 h 407"/>
                <a:gd name="T22" fmla="*/ 5612 w 327"/>
                <a:gd name="T23" fmla="*/ 113692 h 407"/>
                <a:gd name="T24" fmla="*/ 6602 w 327"/>
                <a:gd name="T25" fmla="*/ 93705 h 407"/>
                <a:gd name="T26" fmla="*/ 6602 w 327"/>
                <a:gd name="T27" fmla="*/ 80600 h 407"/>
                <a:gd name="T28" fmla="*/ 6602 w 327"/>
                <a:gd name="T29" fmla="*/ 76340 h 407"/>
                <a:gd name="T30" fmla="*/ 6602 w 327"/>
                <a:gd name="T31" fmla="*/ 61269 h 407"/>
                <a:gd name="T32" fmla="*/ 23439 w 327"/>
                <a:gd name="T33" fmla="*/ 17365 h 407"/>
                <a:gd name="T34" fmla="*/ 69986 w 327"/>
                <a:gd name="T35" fmla="*/ 0 h 407"/>
                <a:gd name="T36" fmla="*/ 83851 w 327"/>
                <a:gd name="T37" fmla="*/ 655 h 407"/>
                <a:gd name="T38" fmla="*/ 104319 w 327"/>
                <a:gd name="T39" fmla="*/ 3276 h 407"/>
                <a:gd name="T40" fmla="*/ 104319 w 327"/>
                <a:gd name="T41" fmla="*/ 110415 h 407"/>
                <a:gd name="T42" fmla="*/ 104979 w 327"/>
                <a:gd name="T43" fmla="*/ 120900 h 407"/>
                <a:gd name="T44" fmla="*/ 107620 w 327"/>
                <a:gd name="T45" fmla="*/ 132039 h 407"/>
                <a:gd name="T46" fmla="*/ 85502 w 327"/>
                <a:gd name="T47" fmla="*/ 19658 h 407"/>
                <a:gd name="T48" fmla="*/ 71637 w 327"/>
                <a:gd name="T49" fmla="*/ 18020 h 407"/>
                <a:gd name="T50" fmla="*/ 38624 w 327"/>
                <a:gd name="T51" fmla="*/ 29488 h 407"/>
                <a:gd name="T52" fmla="*/ 25419 w 327"/>
                <a:gd name="T53" fmla="*/ 59631 h 407"/>
                <a:gd name="T54" fmla="*/ 85502 w 327"/>
                <a:gd name="T55" fmla="*/ 59631 h 407"/>
                <a:gd name="T56" fmla="*/ 85502 w 327"/>
                <a:gd name="T57" fmla="*/ 196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3" name="Freeform 139"/>
            <p:cNvSpPr>
              <a:spLocks noEditPoints="1"/>
            </p:cNvSpPr>
            <p:nvPr/>
          </p:nvSpPr>
          <p:spPr bwMode="auto">
            <a:xfrm>
              <a:off x="8694738" y="6328246"/>
              <a:ext cx="107950" cy="133350"/>
            </a:xfrm>
            <a:custGeom>
              <a:avLst/>
              <a:gdLst>
                <a:gd name="T0" fmla="*/ 107619 w 326"/>
                <a:gd name="T1" fmla="*/ 132039 h 407"/>
                <a:gd name="T2" fmla="*/ 107950 w 326"/>
                <a:gd name="T3" fmla="*/ 133350 h 407"/>
                <a:gd name="T4" fmla="*/ 82121 w 326"/>
                <a:gd name="T5" fmla="*/ 133350 h 407"/>
                <a:gd name="T6" fmla="*/ 85102 w 326"/>
                <a:gd name="T7" fmla="*/ 121227 h 407"/>
                <a:gd name="T8" fmla="*/ 85764 w 326"/>
                <a:gd name="T9" fmla="*/ 110415 h 407"/>
                <a:gd name="T10" fmla="*/ 85764 w 326"/>
                <a:gd name="T11" fmla="*/ 77323 h 407"/>
                <a:gd name="T12" fmla="*/ 25166 w 326"/>
                <a:gd name="T13" fmla="*/ 77323 h 407"/>
                <a:gd name="T14" fmla="*/ 25166 w 326"/>
                <a:gd name="T15" fmla="*/ 98948 h 407"/>
                <a:gd name="T16" fmla="*/ 25166 w 326"/>
                <a:gd name="T17" fmla="*/ 110743 h 407"/>
                <a:gd name="T18" fmla="*/ 27153 w 326"/>
                <a:gd name="T19" fmla="*/ 133350 h 407"/>
                <a:gd name="T20" fmla="*/ 0 w 326"/>
                <a:gd name="T21" fmla="*/ 133350 h 407"/>
                <a:gd name="T22" fmla="*/ 5298 w 326"/>
                <a:gd name="T23" fmla="*/ 113692 h 407"/>
                <a:gd name="T24" fmla="*/ 6623 w 326"/>
                <a:gd name="T25" fmla="*/ 93705 h 407"/>
                <a:gd name="T26" fmla="*/ 6623 w 326"/>
                <a:gd name="T27" fmla="*/ 80927 h 407"/>
                <a:gd name="T28" fmla="*/ 6623 w 326"/>
                <a:gd name="T29" fmla="*/ 76340 h 407"/>
                <a:gd name="T30" fmla="*/ 6623 w 326"/>
                <a:gd name="T31" fmla="*/ 61597 h 407"/>
                <a:gd name="T32" fmla="*/ 23179 w 326"/>
                <a:gd name="T33" fmla="*/ 17693 h 407"/>
                <a:gd name="T34" fmla="*/ 70201 w 326"/>
                <a:gd name="T35" fmla="*/ 0 h 407"/>
                <a:gd name="T36" fmla="*/ 83777 w 326"/>
                <a:gd name="T37" fmla="*/ 655 h 407"/>
                <a:gd name="T38" fmla="*/ 104308 w 326"/>
                <a:gd name="T39" fmla="*/ 3276 h 407"/>
                <a:gd name="T40" fmla="*/ 104308 w 326"/>
                <a:gd name="T41" fmla="*/ 110415 h 407"/>
                <a:gd name="T42" fmla="*/ 104970 w 326"/>
                <a:gd name="T43" fmla="*/ 121227 h 407"/>
                <a:gd name="T44" fmla="*/ 107619 w 326"/>
                <a:gd name="T45" fmla="*/ 132039 h 407"/>
                <a:gd name="T46" fmla="*/ 85764 w 326"/>
                <a:gd name="T47" fmla="*/ 19986 h 407"/>
                <a:gd name="T48" fmla="*/ 71525 w 326"/>
                <a:gd name="T49" fmla="*/ 18020 h 407"/>
                <a:gd name="T50" fmla="*/ 38412 w 326"/>
                <a:gd name="T51" fmla="*/ 29488 h 407"/>
                <a:gd name="T52" fmla="*/ 25166 w 326"/>
                <a:gd name="T53" fmla="*/ 59631 h 407"/>
                <a:gd name="T54" fmla="*/ 85764 w 326"/>
                <a:gd name="T55" fmla="*/ 59631 h 407"/>
                <a:gd name="T56" fmla="*/ 85764 w 326"/>
                <a:gd name="T57" fmla="*/ 19986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4" name="Freeform 140"/>
            <p:cNvSpPr>
              <a:spLocks/>
            </p:cNvSpPr>
            <p:nvPr/>
          </p:nvSpPr>
          <p:spPr bwMode="auto">
            <a:xfrm>
              <a:off x="8647113" y="6329834"/>
              <a:ext cx="31750" cy="131762"/>
            </a:xfrm>
            <a:custGeom>
              <a:avLst/>
              <a:gdLst>
                <a:gd name="T0" fmla="*/ 25204 w 97"/>
                <a:gd name="T1" fmla="*/ 39529 h 400"/>
                <a:gd name="T2" fmla="*/ 25204 w 97"/>
                <a:gd name="T3" fmla="*/ 92233 h 400"/>
                <a:gd name="T4" fmla="*/ 26186 w 97"/>
                <a:gd name="T5" fmla="*/ 112327 h 400"/>
                <a:gd name="T6" fmla="*/ 31750 w 97"/>
                <a:gd name="T7" fmla="*/ 131762 h 400"/>
                <a:gd name="T8" fmla="*/ 0 w 97"/>
                <a:gd name="T9" fmla="*/ 131762 h 400"/>
                <a:gd name="T10" fmla="*/ 5237 w 97"/>
                <a:gd name="T11" fmla="*/ 111998 h 400"/>
                <a:gd name="T12" fmla="*/ 6546 w 97"/>
                <a:gd name="T13" fmla="*/ 92233 h 400"/>
                <a:gd name="T14" fmla="*/ 6546 w 97"/>
                <a:gd name="T15" fmla="*/ 39529 h 400"/>
                <a:gd name="T16" fmla="*/ 5237 w 97"/>
                <a:gd name="T17" fmla="*/ 19435 h 400"/>
                <a:gd name="T18" fmla="*/ 0 w 97"/>
                <a:gd name="T19" fmla="*/ 0 h 400"/>
                <a:gd name="T20" fmla="*/ 31750 w 97"/>
                <a:gd name="T21" fmla="*/ 0 h 400"/>
                <a:gd name="T22" fmla="*/ 26186 w 97"/>
                <a:gd name="T23" fmla="*/ 19435 h 400"/>
                <a:gd name="T24" fmla="*/ 25204 w 97"/>
                <a:gd name="T25" fmla="*/ 39529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5" name="Freeform 141"/>
            <p:cNvSpPr>
              <a:spLocks/>
            </p:cNvSpPr>
            <p:nvPr/>
          </p:nvSpPr>
          <p:spPr bwMode="auto">
            <a:xfrm>
              <a:off x="8459788" y="6329834"/>
              <a:ext cx="31750" cy="131762"/>
            </a:xfrm>
            <a:custGeom>
              <a:avLst/>
              <a:gdLst>
                <a:gd name="T0" fmla="*/ 25204 w 97"/>
                <a:gd name="T1" fmla="*/ 39759 h 401"/>
                <a:gd name="T2" fmla="*/ 25204 w 97"/>
                <a:gd name="T3" fmla="*/ 92003 h 401"/>
                <a:gd name="T4" fmla="*/ 26513 w 97"/>
                <a:gd name="T5" fmla="*/ 112376 h 401"/>
                <a:gd name="T6" fmla="*/ 31750 w 97"/>
                <a:gd name="T7" fmla="*/ 131762 h 401"/>
                <a:gd name="T8" fmla="*/ 0 w 97"/>
                <a:gd name="T9" fmla="*/ 131762 h 401"/>
                <a:gd name="T10" fmla="*/ 5564 w 97"/>
                <a:gd name="T11" fmla="*/ 112047 h 401"/>
                <a:gd name="T12" fmla="*/ 6546 w 97"/>
                <a:gd name="T13" fmla="*/ 92003 h 401"/>
                <a:gd name="T14" fmla="*/ 6546 w 97"/>
                <a:gd name="T15" fmla="*/ 39759 h 401"/>
                <a:gd name="T16" fmla="*/ 5564 w 97"/>
                <a:gd name="T17" fmla="*/ 19715 h 401"/>
                <a:gd name="T18" fmla="*/ 0 w 97"/>
                <a:gd name="T19" fmla="*/ 0 h 401"/>
                <a:gd name="T20" fmla="*/ 31750 w 97"/>
                <a:gd name="T21" fmla="*/ 0 h 401"/>
                <a:gd name="T22" fmla="*/ 26513 w 97"/>
                <a:gd name="T23" fmla="*/ 19715 h 401"/>
                <a:gd name="T24" fmla="*/ 25204 w 97"/>
                <a:gd name="T25" fmla="*/ 39759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6" name="Freeform 142"/>
            <p:cNvSpPr>
              <a:spLocks/>
            </p:cNvSpPr>
            <p:nvPr/>
          </p:nvSpPr>
          <p:spPr bwMode="auto">
            <a:xfrm>
              <a:off x="8367713" y="6329834"/>
              <a:ext cx="77787" cy="131762"/>
            </a:xfrm>
            <a:custGeom>
              <a:avLst/>
              <a:gdLst>
                <a:gd name="T0" fmla="*/ 24957 w 240"/>
                <a:gd name="T1" fmla="*/ 39759 h 401"/>
                <a:gd name="T2" fmla="*/ 24957 w 240"/>
                <a:gd name="T3" fmla="*/ 113361 h 401"/>
                <a:gd name="T4" fmla="*/ 38569 w 240"/>
                <a:gd name="T5" fmla="*/ 113361 h 401"/>
                <a:gd name="T6" fmla="*/ 58340 w 240"/>
                <a:gd name="T7" fmla="*/ 112047 h 401"/>
                <a:gd name="T8" fmla="*/ 77787 w 240"/>
                <a:gd name="T9" fmla="*/ 106790 h 401"/>
                <a:gd name="T10" fmla="*/ 77787 w 240"/>
                <a:gd name="T11" fmla="*/ 131762 h 401"/>
                <a:gd name="T12" fmla="*/ 0 w 240"/>
                <a:gd name="T13" fmla="*/ 131762 h 401"/>
                <a:gd name="T14" fmla="*/ 5510 w 240"/>
                <a:gd name="T15" fmla="*/ 112047 h 401"/>
                <a:gd name="T16" fmla="*/ 6482 w 240"/>
                <a:gd name="T17" fmla="*/ 92003 h 401"/>
                <a:gd name="T18" fmla="*/ 6482 w 240"/>
                <a:gd name="T19" fmla="*/ 39759 h 401"/>
                <a:gd name="T20" fmla="*/ 5510 w 240"/>
                <a:gd name="T21" fmla="*/ 19715 h 401"/>
                <a:gd name="T22" fmla="*/ 0 w 240"/>
                <a:gd name="T23" fmla="*/ 0 h 401"/>
                <a:gd name="T24" fmla="*/ 31439 w 240"/>
                <a:gd name="T25" fmla="*/ 0 h 401"/>
                <a:gd name="T26" fmla="*/ 25929 w 240"/>
                <a:gd name="T27" fmla="*/ 19715 h 401"/>
                <a:gd name="T28" fmla="*/ 24957 w 240"/>
                <a:gd name="T29" fmla="*/ 39759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7" name="Freeform 143"/>
            <p:cNvSpPr>
              <a:spLocks noEditPoints="1"/>
            </p:cNvSpPr>
            <p:nvPr/>
          </p:nvSpPr>
          <p:spPr bwMode="auto">
            <a:xfrm>
              <a:off x="8239125" y="6328246"/>
              <a:ext cx="106363" cy="133350"/>
            </a:xfrm>
            <a:custGeom>
              <a:avLst/>
              <a:gdLst>
                <a:gd name="T0" fmla="*/ 105712 w 327"/>
                <a:gd name="T1" fmla="*/ 132039 h 407"/>
                <a:gd name="T2" fmla="*/ 106363 w 327"/>
                <a:gd name="T3" fmla="*/ 133350 h 407"/>
                <a:gd name="T4" fmla="*/ 80667 w 327"/>
                <a:gd name="T5" fmla="*/ 133350 h 407"/>
                <a:gd name="T6" fmla="*/ 83594 w 327"/>
                <a:gd name="T7" fmla="*/ 121227 h 407"/>
                <a:gd name="T8" fmla="*/ 84245 w 327"/>
                <a:gd name="T9" fmla="*/ 110415 h 407"/>
                <a:gd name="T10" fmla="*/ 84245 w 327"/>
                <a:gd name="T11" fmla="*/ 77323 h 407"/>
                <a:gd name="T12" fmla="*/ 25046 w 327"/>
                <a:gd name="T13" fmla="*/ 77323 h 407"/>
                <a:gd name="T14" fmla="*/ 25046 w 327"/>
                <a:gd name="T15" fmla="*/ 98948 h 407"/>
                <a:gd name="T16" fmla="*/ 25046 w 327"/>
                <a:gd name="T17" fmla="*/ 110743 h 407"/>
                <a:gd name="T18" fmla="*/ 26672 w 327"/>
                <a:gd name="T19" fmla="*/ 133350 h 407"/>
                <a:gd name="T20" fmla="*/ 0 w 327"/>
                <a:gd name="T21" fmla="*/ 133350 h 407"/>
                <a:gd name="T22" fmla="*/ 5204 w 327"/>
                <a:gd name="T23" fmla="*/ 113692 h 407"/>
                <a:gd name="T24" fmla="*/ 6505 w 327"/>
                <a:gd name="T25" fmla="*/ 93705 h 407"/>
                <a:gd name="T26" fmla="*/ 6505 w 327"/>
                <a:gd name="T27" fmla="*/ 80927 h 407"/>
                <a:gd name="T28" fmla="*/ 6505 w 327"/>
                <a:gd name="T29" fmla="*/ 76340 h 407"/>
                <a:gd name="T30" fmla="*/ 6505 w 327"/>
                <a:gd name="T31" fmla="*/ 61597 h 407"/>
                <a:gd name="T32" fmla="*/ 22769 w 327"/>
                <a:gd name="T33" fmla="*/ 17693 h 407"/>
                <a:gd name="T34" fmla="*/ 68957 w 327"/>
                <a:gd name="T35" fmla="*/ 0 h 407"/>
                <a:gd name="T36" fmla="*/ 82618 w 327"/>
                <a:gd name="T37" fmla="*/ 655 h 407"/>
                <a:gd name="T38" fmla="*/ 102785 w 327"/>
                <a:gd name="T39" fmla="*/ 3276 h 407"/>
                <a:gd name="T40" fmla="*/ 102785 w 327"/>
                <a:gd name="T41" fmla="*/ 110415 h 407"/>
                <a:gd name="T42" fmla="*/ 103110 w 327"/>
                <a:gd name="T43" fmla="*/ 121227 h 407"/>
                <a:gd name="T44" fmla="*/ 105712 w 327"/>
                <a:gd name="T45" fmla="*/ 132039 h 407"/>
                <a:gd name="T46" fmla="*/ 84245 w 327"/>
                <a:gd name="T47" fmla="*/ 19986 h 407"/>
                <a:gd name="T48" fmla="*/ 70583 w 327"/>
                <a:gd name="T49" fmla="*/ 18020 h 407"/>
                <a:gd name="T50" fmla="*/ 38056 w 327"/>
                <a:gd name="T51" fmla="*/ 29488 h 407"/>
                <a:gd name="T52" fmla="*/ 25046 w 327"/>
                <a:gd name="T53" fmla="*/ 59631 h 407"/>
                <a:gd name="T54" fmla="*/ 84245 w 327"/>
                <a:gd name="T55" fmla="*/ 59631 h 407"/>
                <a:gd name="T56" fmla="*/ 84245 w 327"/>
                <a:gd name="T57" fmla="*/ 19986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8" name="Freeform 144"/>
            <p:cNvSpPr>
              <a:spLocks/>
            </p:cNvSpPr>
            <p:nvPr/>
          </p:nvSpPr>
          <p:spPr bwMode="auto">
            <a:xfrm>
              <a:off x="8097838" y="6323484"/>
              <a:ext cx="127000" cy="139700"/>
            </a:xfrm>
            <a:custGeom>
              <a:avLst/>
              <a:gdLst>
                <a:gd name="T0" fmla="*/ 72107 w 391"/>
                <a:gd name="T1" fmla="*/ 62669 h 428"/>
                <a:gd name="T2" fmla="*/ 94519 w 391"/>
                <a:gd name="T3" fmla="*/ 64301 h 428"/>
                <a:gd name="T4" fmla="*/ 106212 w 391"/>
                <a:gd name="T5" fmla="*/ 64301 h 428"/>
                <a:gd name="T6" fmla="*/ 127000 w 391"/>
                <a:gd name="T7" fmla="*/ 64301 h 428"/>
                <a:gd name="T8" fmla="*/ 127000 w 391"/>
                <a:gd name="T9" fmla="*/ 75072 h 428"/>
                <a:gd name="T10" fmla="*/ 65936 w 391"/>
                <a:gd name="T11" fmla="*/ 139700 h 428"/>
                <a:gd name="T12" fmla="*/ 0 w 391"/>
                <a:gd name="T13" fmla="*/ 72461 h 428"/>
                <a:gd name="T14" fmla="*/ 76980 w 391"/>
                <a:gd name="T15" fmla="*/ 5549 h 428"/>
                <a:gd name="T16" fmla="*/ 118230 w 391"/>
                <a:gd name="T17" fmla="*/ 28071 h 428"/>
                <a:gd name="T18" fmla="*/ 107836 w 391"/>
                <a:gd name="T19" fmla="*/ 49613 h 428"/>
                <a:gd name="T20" fmla="*/ 65936 w 391"/>
                <a:gd name="T21" fmla="*/ 24154 h 428"/>
                <a:gd name="T22" fmla="*/ 18514 w 391"/>
                <a:gd name="T23" fmla="*/ 72461 h 428"/>
                <a:gd name="T24" fmla="*/ 65936 w 391"/>
                <a:gd name="T25" fmla="*/ 120769 h 428"/>
                <a:gd name="T26" fmla="*/ 108161 w 391"/>
                <a:gd name="T27" fmla="*/ 81927 h 428"/>
                <a:gd name="T28" fmla="*/ 105563 w 391"/>
                <a:gd name="T29" fmla="*/ 81927 h 428"/>
                <a:gd name="T30" fmla="*/ 101990 w 391"/>
                <a:gd name="T31" fmla="*/ 81927 h 428"/>
                <a:gd name="T32" fmla="*/ 88673 w 391"/>
                <a:gd name="T33" fmla="*/ 82580 h 428"/>
                <a:gd name="T34" fmla="*/ 72107 w 391"/>
                <a:gd name="T35" fmla="*/ 87476 h 428"/>
                <a:gd name="T36" fmla="*/ 72107 w 391"/>
                <a:gd name="T37" fmla="*/ 62669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9" name="Freeform 145"/>
            <p:cNvSpPr>
              <a:spLocks/>
            </p:cNvSpPr>
            <p:nvPr/>
          </p:nvSpPr>
          <p:spPr bwMode="auto">
            <a:xfrm>
              <a:off x="7954963" y="6329834"/>
              <a:ext cx="87312" cy="131762"/>
            </a:xfrm>
            <a:custGeom>
              <a:avLst/>
              <a:gdLst>
                <a:gd name="T0" fmla="*/ 71826 w 265"/>
                <a:gd name="T1" fmla="*/ 54216 h 401"/>
                <a:gd name="T2" fmla="*/ 71826 w 265"/>
                <a:gd name="T3" fmla="*/ 79189 h 401"/>
                <a:gd name="T4" fmla="*/ 59306 w 265"/>
                <a:gd name="T5" fmla="*/ 76231 h 401"/>
                <a:gd name="T6" fmla="*/ 49751 w 265"/>
                <a:gd name="T7" fmla="*/ 75574 h 401"/>
                <a:gd name="T8" fmla="*/ 25370 w 265"/>
                <a:gd name="T9" fmla="*/ 75574 h 401"/>
                <a:gd name="T10" fmla="*/ 25370 w 265"/>
                <a:gd name="T11" fmla="*/ 113033 h 401"/>
                <a:gd name="T12" fmla="*/ 58318 w 265"/>
                <a:gd name="T13" fmla="*/ 113033 h 401"/>
                <a:gd name="T14" fmla="*/ 70509 w 265"/>
                <a:gd name="T15" fmla="*/ 112704 h 401"/>
                <a:gd name="T16" fmla="*/ 87312 w 265"/>
                <a:gd name="T17" fmla="*/ 107775 h 401"/>
                <a:gd name="T18" fmla="*/ 87312 w 265"/>
                <a:gd name="T19" fmla="*/ 131762 h 401"/>
                <a:gd name="T20" fmla="*/ 0 w 265"/>
                <a:gd name="T21" fmla="*/ 131762 h 401"/>
                <a:gd name="T22" fmla="*/ 5601 w 265"/>
                <a:gd name="T23" fmla="*/ 112047 h 401"/>
                <a:gd name="T24" fmla="*/ 6590 w 265"/>
                <a:gd name="T25" fmla="*/ 92332 h 401"/>
                <a:gd name="T26" fmla="*/ 6590 w 265"/>
                <a:gd name="T27" fmla="*/ 39759 h 401"/>
                <a:gd name="T28" fmla="*/ 5601 w 265"/>
                <a:gd name="T29" fmla="*/ 19715 h 401"/>
                <a:gd name="T30" fmla="*/ 0 w 265"/>
                <a:gd name="T31" fmla="*/ 0 h 401"/>
                <a:gd name="T32" fmla="*/ 87312 w 265"/>
                <a:gd name="T33" fmla="*/ 0 h 401"/>
                <a:gd name="T34" fmla="*/ 87312 w 265"/>
                <a:gd name="T35" fmla="*/ 24315 h 401"/>
                <a:gd name="T36" fmla="*/ 70509 w 265"/>
                <a:gd name="T37" fmla="*/ 19386 h 401"/>
                <a:gd name="T38" fmla="*/ 57000 w 265"/>
                <a:gd name="T39" fmla="*/ 18729 h 401"/>
                <a:gd name="T40" fmla="*/ 25370 w 265"/>
                <a:gd name="T41" fmla="*/ 18729 h 401"/>
                <a:gd name="T42" fmla="*/ 25370 w 265"/>
                <a:gd name="T43" fmla="*/ 57831 h 401"/>
                <a:gd name="T44" fmla="*/ 48763 w 265"/>
                <a:gd name="T45" fmla="*/ 57831 h 401"/>
                <a:gd name="T46" fmla="*/ 59306 w 265"/>
                <a:gd name="T47" fmla="*/ 57174 h 401"/>
                <a:gd name="T48" fmla="*/ 71826 w 265"/>
                <a:gd name="T49" fmla="*/ 54216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50" name="Freeform 146"/>
            <p:cNvSpPr>
              <a:spLocks noEditPoints="1"/>
            </p:cNvSpPr>
            <p:nvPr/>
          </p:nvSpPr>
          <p:spPr bwMode="auto">
            <a:xfrm>
              <a:off x="7835900" y="6329834"/>
              <a:ext cx="103188" cy="131762"/>
            </a:xfrm>
            <a:custGeom>
              <a:avLst/>
              <a:gdLst>
                <a:gd name="T0" fmla="*/ 5551 w 316"/>
                <a:gd name="T1" fmla="*/ 112047 h 401"/>
                <a:gd name="T2" fmla="*/ 6531 w 316"/>
                <a:gd name="T3" fmla="*/ 92332 h 401"/>
                <a:gd name="T4" fmla="*/ 6531 w 316"/>
                <a:gd name="T5" fmla="*/ 39759 h 401"/>
                <a:gd name="T6" fmla="*/ 5551 w 316"/>
                <a:gd name="T7" fmla="*/ 19715 h 401"/>
                <a:gd name="T8" fmla="*/ 0 w 316"/>
                <a:gd name="T9" fmla="*/ 0 h 401"/>
                <a:gd name="T10" fmla="*/ 40491 w 316"/>
                <a:gd name="T11" fmla="*/ 0 h 401"/>
                <a:gd name="T12" fmla="*/ 103188 w 316"/>
                <a:gd name="T13" fmla="*/ 66045 h 401"/>
                <a:gd name="T14" fmla="*/ 40818 w 316"/>
                <a:gd name="T15" fmla="*/ 131762 h 401"/>
                <a:gd name="T16" fmla="*/ 39512 w 316"/>
                <a:gd name="T17" fmla="*/ 131762 h 401"/>
                <a:gd name="T18" fmla="*/ 0 w 316"/>
                <a:gd name="T19" fmla="*/ 131762 h 401"/>
                <a:gd name="T20" fmla="*/ 5551 w 316"/>
                <a:gd name="T21" fmla="*/ 112047 h 401"/>
                <a:gd name="T22" fmla="*/ 25144 w 316"/>
                <a:gd name="T23" fmla="*/ 113033 h 401"/>
                <a:gd name="T24" fmla="*/ 40491 w 316"/>
                <a:gd name="T25" fmla="*/ 113033 h 401"/>
                <a:gd name="T26" fmla="*/ 84902 w 316"/>
                <a:gd name="T27" fmla="*/ 66045 h 401"/>
                <a:gd name="T28" fmla="*/ 40818 w 316"/>
                <a:gd name="T29" fmla="*/ 18729 h 401"/>
                <a:gd name="T30" fmla="*/ 25144 w 316"/>
                <a:gd name="T31" fmla="*/ 18729 h 401"/>
                <a:gd name="T32" fmla="*/ 25144 w 316"/>
                <a:gd name="T33" fmla="*/ 113033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51" name="Freeform 147"/>
            <p:cNvSpPr>
              <a:spLocks/>
            </p:cNvSpPr>
            <p:nvPr/>
          </p:nvSpPr>
          <p:spPr bwMode="auto">
            <a:xfrm>
              <a:off x="8507413" y="6323484"/>
              <a:ext cx="119062" cy="144462"/>
            </a:xfrm>
            <a:custGeom>
              <a:avLst/>
              <a:gdLst>
                <a:gd name="T0" fmla="*/ 66400 w 364"/>
                <a:gd name="T1" fmla="*/ 120385 h 444"/>
                <a:gd name="T2" fmla="*/ 108595 w 364"/>
                <a:gd name="T3" fmla="*/ 94681 h 444"/>
                <a:gd name="T4" fmla="*/ 119062 w 364"/>
                <a:gd name="T5" fmla="*/ 116481 h 444"/>
                <a:gd name="T6" fmla="*/ 77194 w 364"/>
                <a:gd name="T7" fmla="*/ 138605 h 444"/>
                <a:gd name="T8" fmla="*/ 0 w 364"/>
                <a:gd name="T9" fmla="*/ 72231 h 444"/>
                <a:gd name="T10" fmla="*/ 77194 w 364"/>
                <a:gd name="T11" fmla="*/ 5531 h 444"/>
                <a:gd name="T12" fmla="*/ 119062 w 364"/>
                <a:gd name="T13" fmla="*/ 27981 h 444"/>
                <a:gd name="T14" fmla="*/ 108595 w 364"/>
                <a:gd name="T15" fmla="*/ 49455 h 444"/>
                <a:gd name="T16" fmla="*/ 66400 w 364"/>
                <a:gd name="T17" fmla="*/ 24077 h 444"/>
                <a:gd name="T18" fmla="*/ 18317 w 364"/>
                <a:gd name="T19" fmla="*/ 72231 h 444"/>
                <a:gd name="T20" fmla="*/ 66400 w 364"/>
                <a:gd name="T21" fmla="*/ 120385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52" name="82 Grupo"/>
          <p:cNvGrpSpPr>
            <a:grpSpLocks/>
          </p:cNvGrpSpPr>
          <p:nvPr userDrawn="1"/>
        </p:nvGrpSpPr>
        <p:grpSpPr bwMode="auto">
          <a:xfrm>
            <a:off x="336550" y="6148388"/>
            <a:ext cx="933450" cy="450850"/>
            <a:chOff x="336550" y="6148858"/>
            <a:chExt cx="933451" cy="450850"/>
          </a:xfrm>
        </p:grpSpPr>
        <p:sp>
          <p:nvSpPr>
            <p:cNvPr id="53" name="Rectangle 176"/>
            <p:cNvSpPr>
              <a:spLocks noChangeArrowheads="1"/>
            </p:cNvSpPr>
            <p:nvPr/>
          </p:nvSpPr>
          <p:spPr bwMode="auto">
            <a:xfrm>
              <a:off x="838201" y="6148858"/>
              <a:ext cx="22225" cy="180975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54" name="Rectangle 177"/>
            <p:cNvSpPr>
              <a:spLocks noChangeArrowheads="1"/>
            </p:cNvSpPr>
            <p:nvPr/>
          </p:nvSpPr>
          <p:spPr bwMode="auto">
            <a:xfrm>
              <a:off x="901701" y="6206008"/>
              <a:ext cx="22225" cy="123825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55" name="Freeform 178"/>
            <p:cNvSpPr>
              <a:spLocks/>
            </p:cNvSpPr>
            <p:nvPr/>
          </p:nvSpPr>
          <p:spPr bwMode="auto">
            <a:xfrm>
              <a:off x="955676" y="6204420"/>
              <a:ext cx="90488" cy="127000"/>
            </a:xfrm>
            <a:custGeom>
              <a:avLst/>
              <a:gdLst>
                <a:gd name="T0" fmla="*/ 88507 w 274"/>
                <a:gd name="T1" fmla="*/ 101403 h 387"/>
                <a:gd name="T2" fmla="*/ 90488 w 274"/>
                <a:gd name="T3" fmla="*/ 120765 h 387"/>
                <a:gd name="T4" fmla="*/ 54491 w 274"/>
                <a:gd name="T5" fmla="*/ 127000 h 387"/>
                <a:gd name="T6" fmla="*/ 0 w 274"/>
                <a:gd name="T7" fmla="*/ 67602 h 387"/>
                <a:gd name="T8" fmla="*/ 61756 w 274"/>
                <a:gd name="T9" fmla="*/ 0 h 387"/>
                <a:gd name="T10" fmla="*/ 90158 w 274"/>
                <a:gd name="T11" fmla="*/ 3938 h 387"/>
                <a:gd name="T12" fmla="*/ 87516 w 274"/>
                <a:gd name="T13" fmla="*/ 23628 h 387"/>
                <a:gd name="T14" fmla="*/ 60766 w 274"/>
                <a:gd name="T15" fmla="*/ 18377 h 387"/>
                <a:gd name="T16" fmla="*/ 23778 w 274"/>
                <a:gd name="T17" fmla="*/ 64649 h 387"/>
                <a:gd name="T18" fmla="*/ 59114 w 274"/>
                <a:gd name="T19" fmla="*/ 107966 h 387"/>
                <a:gd name="T20" fmla="*/ 88507 w 274"/>
                <a:gd name="T21" fmla="*/ 101403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56" name="Rectangle 179"/>
            <p:cNvSpPr>
              <a:spLocks noChangeArrowheads="1"/>
            </p:cNvSpPr>
            <p:nvPr/>
          </p:nvSpPr>
          <p:spPr bwMode="auto">
            <a:xfrm>
              <a:off x="1074739" y="6206008"/>
              <a:ext cx="22225" cy="123825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57" name="Freeform 180"/>
            <p:cNvSpPr>
              <a:spLocks noEditPoints="1"/>
            </p:cNvSpPr>
            <p:nvPr/>
          </p:nvSpPr>
          <p:spPr bwMode="auto">
            <a:xfrm>
              <a:off x="693738" y="6185370"/>
              <a:ext cx="115887" cy="146050"/>
            </a:xfrm>
            <a:custGeom>
              <a:avLst/>
              <a:gdLst>
                <a:gd name="T0" fmla="*/ 59590 w 352"/>
                <a:gd name="T1" fmla="*/ 20493 h 449"/>
                <a:gd name="T2" fmla="*/ 50042 w 352"/>
                <a:gd name="T3" fmla="*/ 20493 h 449"/>
                <a:gd name="T4" fmla="*/ 24033 w 352"/>
                <a:gd name="T5" fmla="*/ 1301 h 449"/>
                <a:gd name="T6" fmla="*/ 24033 w 352"/>
                <a:gd name="T7" fmla="*/ 0 h 449"/>
                <a:gd name="T8" fmla="*/ 4280 w 352"/>
                <a:gd name="T9" fmla="*/ 17240 h 449"/>
                <a:gd name="T10" fmla="*/ 43787 w 352"/>
                <a:gd name="T11" fmla="*/ 39033 h 449"/>
                <a:gd name="T12" fmla="*/ 66833 w 352"/>
                <a:gd name="T13" fmla="*/ 39033 h 449"/>
                <a:gd name="T14" fmla="*/ 87903 w 352"/>
                <a:gd name="T15" fmla="*/ 48466 h 449"/>
                <a:gd name="T16" fmla="*/ 80002 w 352"/>
                <a:gd name="T17" fmla="*/ 58550 h 449"/>
                <a:gd name="T18" fmla="*/ 64199 w 352"/>
                <a:gd name="T19" fmla="*/ 56924 h 449"/>
                <a:gd name="T20" fmla="*/ 10535 w 352"/>
                <a:gd name="T21" fmla="*/ 102463 h 449"/>
                <a:gd name="T22" fmla="*/ 20741 w 352"/>
                <a:gd name="T23" fmla="*/ 126533 h 449"/>
                <a:gd name="T24" fmla="*/ 0 w 352"/>
                <a:gd name="T25" fmla="*/ 126533 h 449"/>
                <a:gd name="T26" fmla="*/ 0 w 352"/>
                <a:gd name="T27" fmla="*/ 144098 h 449"/>
                <a:gd name="T28" fmla="*/ 42141 w 352"/>
                <a:gd name="T29" fmla="*/ 144098 h 449"/>
                <a:gd name="T30" fmla="*/ 61565 w 352"/>
                <a:gd name="T31" fmla="*/ 146050 h 449"/>
                <a:gd name="T32" fmla="*/ 115887 w 352"/>
                <a:gd name="T33" fmla="*/ 98885 h 449"/>
                <a:gd name="T34" fmla="*/ 97450 w 352"/>
                <a:gd name="T35" fmla="*/ 64080 h 449"/>
                <a:gd name="T36" fmla="*/ 111607 w 352"/>
                <a:gd name="T37" fmla="*/ 43587 h 449"/>
                <a:gd name="T38" fmla="*/ 93829 w 352"/>
                <a:gd name="T39" fmla="*/ 23420 h 449"/>
                <a:gd name="T40" fmla="*/ 59590 w 352"/>
                <a:gd name="T41" fmla="*/ 20493 h 449"/>
                <a:gd name="T42" fmla="*/ 63211 w 352"/>
                <a:gd name="T43" fmla="*/ 73188 h 449"/>
                <a:gd name="T44" fmla="*/ 63211 w 352"/>
                <a:gd name="T45" fmla="*/ 73188 h 449"/>
                <a:gd name="T46" fmla="*/ 93829 w 352"/>
                <a:gd name="T47" fmla="*/ 101162 h 449"/>
                <a:gd name="T48" fmla="*/ 62553 w 352"/>
                <a:gd name="T49" fmla="*/ 129786 h 449"/>
                <a:gd name="T50" fmla="*/ 32593 w 352"/>
                <a:gd name="T51" fmla="*/ 101162 h 449"/>
                <a:gd name="T52" fmla="*/ 63211 w 352"/>
                <a:gd name="T53" fmla="*/ 73188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58" name="Freeform 181"/>
            <p:cNvSpPr>
              <a:spLocks noEditPoints="1"/>
            </p:cNvSpPr>
            <p:nvPr/>
          </p:nvSpPr>
          <p:spPr bwMode="auto">
            <a:xfrm>
              <a:off x="1125539" y="6185370"/>
              <a:ext cx="114300" cy="146050"/>
            </a:xfrm>
            <a:custGeom>
              <a:avLst/>
              <a:gdLst>
                <a:gd name="T0" fmla="*/ 58774 w 352"/>
                <a:gd name="T1" fmla="*/ 20493 h 449"/>
                <a:gd name="T2" fmla="*/ 49682 w 352"/>
                <a:gd name="T3" fmla="*/ 20493 h 449"/>
                <a:gd name="T4" fmla="*/ 24029 w 352"/>
                <a:gd name="T5" fmla="*/ 1301 h 449"/>
                <a:gd name="T6" fmla="*/ 24029 w 352"/>
                <a:gd name="T7" fmla="*/ 0 h 449"/>
                <a:gd name="T8" fmla="*/ 4221 w 352"/>
                <a:gd name="T9" fmla="*/ 17240 h 449"/>
                <a:gd name="T10" fmla="*/ 43512 w 352"/>
                <a:gd name="T11" fmla="*/ 39033 h 449"/>
                <a:gd name="T12" fmla="*/ 65917 w 352"/>
                <a:gd name="T13" fmla="*/ 39033 h 449"/>
                <a:gd name="T14" fmla="*/ 87024 w 352"/>
                <a:gd name="T15" fmla="*/ 48466 h 449"/>
                <a:gd name="T16" fmla="*/ 78906 w 352"/>
                <a:gd name="T17" fmla="*/ 58550 h 449"/>
                <a:gd name="T18" fmla="*/ 63644 w 352"/>
                <a:gd name="T19" fmla="*/ 56924 h 449"/>
                <a:gd name="T20" fmla="*/ 10391 w 352"/>
                <a:gd name="T21" fmla="*/ 102463 h 449"/>
                <a:gd name="T22" fmla="*/ 20782 w 352"/>
                <a:gd name="T23" fmla="*/ 126533 h 449"/>
                <a:gd name="T24" fmla="*/ 0 w 352"/>
                <a:gd name="T25" fmla="*/ 126533 h 449"/>
                <a:gd name="T26" fmla="*/ 0 w 352"/>
                <a:gd name="T27" fmla="*/ 144098 h 449"/>
                <a:gd name="T28" fmla="*/ 41564 w 352"/>
                <a:gd name="T29" fmla="*/ 144098 h 449"/>
                <a:gd name="T30" fmla="*/ 60722 w 352"/>
                <a:gd name="T31" fmla="*/ 146050 h 449"/>
                <a:gd name="T32" fmla="*/ 114300 w 352"/>
                <a:gd name="T33" fmla="*/ 98885 h 449"/>
                <a:gd name="T34" fmla="*/ 96441 w 352"/>
                <a:gd name="T35" fmla="*/ 64080 h 449"/>
                <a:gd name="T36" fmla="*/ 110403 w 352"/>
                <a:gd name="T37" fmla="*/ 43587 h 449"/>
                <a:gd name="T38" fmla="*/ 92869 w 352"/>
                <a:gd name="T39" fmla="*/ 23420 h 449"/>
                <a:gd name="T40" fmla="*/ 58774 w 352"/>
                <a:gd name="T41" fmla="*/ 20493 h 449"/>
                <a:gd name="T42" fmla="*/ 62670 w 352"/>
                <a:gd name="T43" fmla="*/ 73188 h 449"/>
                <a:gd name="T44" fmla="*/ 62670 w 352"/>
                <a:gd name="T45" fmla="*/ 73188 h 449"/>
                <a:gd name="T46" fmla="*/ 92869 w 352"/>
                <a:gd name="T47" fmla="*/ 101162 h 449"/>
                <a:gd name="T48" fmla="*/ 62021 w 352"/>
                <a:gd name="T49" fmla="*/ 129786 h 449"/>
                <a:gd name="T50" fmla="*/ 32472 w 352"/>
                <a:gd name="T51" fmla="*/ 101162 h 449"/>
                <a:gd name="T52" fmla="*/ 62670 w 352"/>
                <a:gd name="T53" fmla="*/ 73188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59" name="Freeform 182"/>
            <p:cNvSpPr>
              <a:spLocks noEditPoints="1"/>
            </p:cNvSpPr>
            <p:nvPr/>
          </p:nvSpPr>
          <p:spPr bwMode="auto">
            <a:xfrm>
              <a:off x="336550" y="6204420"/>
              <a:ext cx="328613" cy="241300"/>
            </a:xfrm>
            <a:custGeom>
              <a:avLst/>
              <a:gdLst>
                <a:gd name="T0" fmla="*/ 328613 w 1008"/>
                <a:gd name="T1" fmla="*/ 2286 h 739"/>
                <a:gd name="T2" fmla="*/ 286884 w 1008"/>
                <a:gd name="T3" fmla="*/ 2286 h 739"/>
                <a:gd name="T4" fmla="*/ 267650 w 1008"/>
                <a:gd name="T5" fmla="*/ 0 h 739"/>
                <a:gd name="T6" fmla="*/ 213859 w 1008"/>
                <a:gd name="T7" fmla="*/ 47346 h 739"/>
                <a:gd name="T8" fmla="*/ 232116 w 1008"/>
                <a:gd name="T9" fmla="*/ 82610 h 739"/>
                <a:gd name="T10" fmla="*/ 218097 w 1008"/>
                <a:gd name="T11" fmla="*/ 103181 h 739"/>
                <a:gd name="T12" fmla="*/ 226247 w 1008"/>
                <a:gd name="T13" fmla="*/ 118854 h 739"/>
                <a:gd name="T14" fmla="*/ 235702 w 1008"/>
                <a:gd name="T15" fmla="*/ 123425 h 739"/>
                <a:gd name="T16" fmla="*/ 198211 w 1008"/>
                <a:gd name="T17" fmla="*/ 173383 h 739"/>
                <a:gd name="T18" fmla="*/ 198211 w 1008"/>
                <a:gd name="T19" fmla="*/ 173710 h 739"/>
                <a:gd name="T20" fmla="*/ 177999 w 1008"/>
                <a:gd name="T21" fmla="*/ 191669 h 739"/>
                <a:gd name="T22" fmla="*/ 173435 w 1008"/>
                <a:gd name="T23" fmla="*/ 195260 h 739"/>
                <a:gd name="T24" fmla="*/ 173109 w 1008"/>
                <a:gd name="T25" fmla="*/ 195587 h 739"/>
                <a:gd name="T26" fmla="*/ 154852 w 1008"/>
                <a:gd name="T27" fmla="*/ 207015 h 739"/>
                <a:gd name="T28" fmla="*/ 153548 w 1008"/>
                <a:gd name="T29" fmla="*/ 207668 h 739"/>
                <a:gd name="T30" fmla="*/ 150940 w 1008"/>
                <a:gd name="T31" fmla="*/ 208974 h 739"/>
                <a:gd name="T32" fmla="*/ 103344 w 1008"/>
                <a:gd name="T33" fmla="*/ 220076 h 739"/>
                <a:gd name="T34" fmla="*/ 103344 w 1008"/>
                <a:gd name="T35" fmla="*/ 219750 h 739"/>
                <a:gd name="T36" fmla="*/ 0 w 1008"/>
                <a:gd name="T37" fmla="*/ 190036 h 739"/>
                <a:gd name="T38" fmla="*/ 0 w 1008"/>
                <a:gd name="T39" fmla="*/ 216484 h 739"/>
                <a:gd name="T40" fmla="*/ 101714 w 1008"/>
                <a:gd name="T41" fmla="*/ 239994 h 739"/>
                <a:gd name="T42" fmla="*/ 101714 w 1008"/>
                <a:gd name="T43" fmla="*/ 239994 h 739"/>
                <a:gd name="T44" fmla="*/ 249394 w 1008"/>
                <a:gd name="T45" fmla="*/ 137466 h 739"/>
                <a:gd name="T46" fmla="*/ 269606 w 1008"/>
                <a:gd name="T47" fmla="*/ 126364 h 739"/>
                <a:gd name="T48" fmla="*/ 279060 w 1008"/>
                <a:gd name="T49" fmla="*/ 126364 h 739"/>
                <a:gd name="T50" fmla="*/ 304815 w 1008"/>
                <a:gd name="T51" fmla="*/ 145629 h 739"/>
                <a:gd name="T52" fmla="*/ 304815 w 1008"/>
                <a:gd name="T53" fmla="*/ 146935 h 739"/>
                <a:gd name="T54" fmla="*/ 324701 w 1008"/>
                <a:gd name="T55" fmla="*/ 129303 h 739"/>
                <a:gd name="T56" fmla="*/ 285254 w 1008"/>
                <a:gd name="T57" fmla="*/ 107752 h 739"/>
                <a:gd name="T58" fmla="*/ 262434 w 1008"/>
                <a:gd name="T59" fmla="*/ 107752 h 739"/>
                <a:gd name="T60" fmla="*/ 241570 w 1008"/>
                <a:gd name="T61" fmla="*/ 98283 h 739"/>
                <a:gd name="T62" fmla="*/ 249394 w 1008"/>
                <a:gd name="T63" fmla="*/ 87835 h 739"/>
                <a:gd name="T64" fmla="*/ 265042 w 1008"/>
                <a:gd name="T65" fmla="*/ 89467 h 739"/>
                <a:gd name="T66" fmla="*/ 318507 w 1008"/>
                <a:gd name="T67" fmla="*/ 43754 h 739"/>
                <a:gd name="T68" fmla="*/ 308075 w 1008"/>
                <a:gd name="T69" fmla="*/ 19918 h 739"/>
                <a:gd name="T70" fmla="*/ 328613 w 1008"/>
                <a:gd name="T71" fmla="*/ 19918 h 739"/>
                <a:gd name="T72" fmla="*/ 328613 w 1008"/>
                <a:gd name="T73" fmla="*/ 2286 h 739"/>
                <a:gd name="T74" fmla="*/ 266020 w 1008"/>
                <a:gd name="T75" fmla="*/ 73468 h 739"/>
                <a:gd name="T76" fmla="*/ 266020 w 1008"/>
                <a:gd name="T77" fmla="*/ 73468 h 739"/>
                <a:gd name="T78" fmla="*/ 235702 w 1008"/>
                <a:gd name="T79" fmla="*/ 45060 h 739"/>
                <a:gd name="T80" fmla="*/ 266672 w 1008"/>
                <a:gd name="T81" fmla="*/ 16653 h 739"/>
                <a:gd name="T82" fmla="*/ 296339 w 1008"/>
                <a:gd name="T83" fmla="*/ 45060 h 739"/>
                <a:gd name="T84" fmla="*/ 266020 w 1008"/>
                <a:gd name="T85" fmla="*/ 73468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60" name="Rectangle 183"/>
            <p:cNvSpPr>
              <a:spLocks noChangeArrowheads="1"/>
            </p:cNvSpPr>
            <p:nvPr/>
          </p:nvSpPr>
          <p:spPr bwMode="auto">
            <a:xfrm>
              <a:off x="487363" y="6488583"/>
              <a:ext cx="111125" cy="111125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61" name="Rectangle 184"/>
            <p:cNvSpPr>
              <a:spLocks noChangeArrowheads="1"/>
            </p:cNvSpPr>
            <p:nvPr/>
          </p:nvSpPr>
          <p:spPr bwMode="auto">
            <a:xfrm>
              <a:off x="598488" y="6488583"/>
              <a:ext cx="112712" cy="111125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62" name="Rectangle 185"/>
            <p:cNvSpPr>
              <a:spLocks noChangeArrowheads="1"/>
            </p:cNvSpPr>
            <p:nvPr/>
          </p:nvSpPr>
          <p:spPr bwMode="auto">
            <a:xfrm>
              <a:off x="711200" y="6488583"/>
              <a:ext cx="111125" cy="111125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63" name="Rectangle 186"/>
            <p:cNvSpPr>
              <a:spLocks noChangeArrowheads="1"/>
            </p:cNvSpPr>
            <p:nvPr/>
          </p:nvSpPr>
          <p:spPr bwMode="auto">
            <a:xfrm>
              <a:off x="822326" y="6488583"/>
              <a:ext cx="112713" cy="111125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64" name="Rectangle 187"/>
            <p:cNvSpPr>
              <a:spLocks noChangeArrowheads="1"/>
            </p:cNvSpPr>
            <p:nvPr/>
          </p:nvSpPr>
          <p:spPr bwMode="auto">
            <a:xfrm>
              <a:off x="935039" y="6488583"/>
              <a:ext cx="111125" cy="111125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65" name="Rectangle 188"/>
            <p:cNvSpPr>
              <a:spLocks noChangeArrowheads="1"/>
            </p:cNvSpPr>
            <p:nvPr/>
          </p:nvSpPr>
          <p:spPr bwMode="auto">
            <a:xfrm>
              <a:off x="1046164" y="6488583"/>
              <a:ext cx="111125" cy="111125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66" name="Rectangle 189"/>
            <p:cNvSpPr>
              <a:spLocks noChangeArrowheads="1"/>
            </p:cNvSpPr>
            <p:nvPr/>
          </p:nvSpPr>
          <p:spPr bwMode="auto">
            <a:xfrm>
              <a:off x="1157289" y="6488583"/>
              <a:ext cx="112712" cy="111125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483719"/>
            <a:ext cx="4536504" cy="2369217"/>
          </a:xfrm>
        </p:spPr>
        <p:txBody>
          <a:bodyPr anchor="b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3202336"/>
            <a:ext cx="4536504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9 Redondear rectángulo de esquina sencilla"/>
          <p:cNvSpPr/>
          <p:nvPr/>
        </p:nvSpPr>
        <p:spPr>
          <a:xfrm>
            <a:off x="0" y="6237288"/>
            <a:ext cx="9144000" cy="620712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5000"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3 Redondear rectángulo de esquina sencilla"/>
          <p:cNvSpPr/>
          <p:nvPr/>
        </p:nvSpPr>
        <p:spPr>
          <a:xfrm flipH="1" flipV="1">
            <a:off x="-6350" y="-6350"/>
            <a:ext cx="9144000" cy="1484313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4000"/>
                </a:schemeClr>
              </a:gs>
              <a:gs pos="73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pSp>
        <p:nvGrpSpPr>
          <p:cNvPr id="6" name="6 Grupo"/>
          <p:cNvGrpSpPr>
            <a:grpSpLocks/>
          </p:cNvGrpSpPr>
          <p:nvPr/>
        </p:nvGrpSpPr>
        <p:grpSpPr bwMode="auto">
          <a:xfrm>
            <a:off x="7729538" y="6356350"/>
            <a:ext cx="1073150" cy="312738"/>
            <a:chOff x="7450138" y="6115521"/>
            <a:chExt cx="1352550" cy="419100"/>
          </a:xfrm>
        </p:grpSpPr>
        <p:sp>
          <p:nvSpPr>
            <p:cNvPr id="7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127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8" name="Freeform 122"/>
            <p:cNvSpPr>
              <a:spLocks/>
            </p:cNvSpPr>
            <p:nvPr/>
          </p:nvSpPr>
          <p:spPr bwMode="auto">
            <a:xfrm>
              <a:off x="7492154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9" name="Freeform 123"/>
            <p:cNvSpPr>
              <a:spLocks/>
            </p:cNvSpPr>
            <p:nvPr/>
          </p:nvSpPr>
          <p:spPr bwMode="auto">
            <a:xfrm>
              <a:off x="7492154" y="6321880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" name="Freeform 124"/>
            <p:cNvSpPr>
              <a:spLocks/>
            </p:cNvSpPr>
            <p:nvPr/>
          </p:nvSpPr>
          <p:spPr bwMode="auto">
            <a:xfrm>
              <a:off x="7492154" y="6413358"/>
              <a:ext cx="46019" cy="48931"/>
            </a:xfrm>
            <a:custGeom>
              <a:avLst/>
              <a:gdLst>
                <a:gd name="T0" fmla="*/ 30679 w 144"/>
                <a:gd name="T1" fmla="*/ 32733 h 145"/>
                <a:gd name="T2" fmla="*/ 30679 w 144"/>
                <a:gd name="T3" fmla="*/ 48931 h 145"/>
                <a:gd name="T4" fmla="*/ 15340 w 144"/>
                <a:gd name="T5" fmla="*/ 48931 h 145"/>
                <a:gd name="T6" fmla="*/ 15340 w 144"/>
                <a:gd name="T7" fmla="*/ 32733 h 145"/>
                <a:gd name="T8" fmla="*/ 0 w 144"/>
                <a:gd name="T9" fmla="*/ 32733 h 145"/>
                <a:gd name="T10" fmla="*/ 0 w 144"/>
                <a:gd name="T11" fmla="*/ 16535 h 145"/>
                <a:gd name="T12" fmla="*/ 15340 w 144"/>
                <a:gd name="T13" fmla="*/ 16535 h 145"/>
                <a:gd name="T14" fmla="*/ 15340 w 144"/>
                <a:gd name="T15" fmla="*/ 0 h 145"/>
                <a:gd name="T16" fmla="*/ 30679 w 144"/>
                <a:gd name="T17" fmla="*/ 0 h 145"/>
                <a:gd name="T18" fmla="*/ 30679 w 144"/>
                <a:gd name="T19" fmla="*/ 16535 h 145"/>
                <a:gd name="T20" fmla="*/ 46019 w 144"/>
                <a:gd name="T21" fmla="*/ 16535 h 145"/>
                <a:gd name="T22" fmla="*/ 46019 w 144"/>
                <a:gd name="T23" fmla="*/ 32733 h 145"/>
                <a:gd name="T24" fmla="*/ 30679 w 144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1" name="Freeform 125"/>
            <p:cNvSpPr>
              <a:spLocks/>
            </p:cNvSpPr>
            <p:nvPr/>
          </p:nvSpPr>
          <p:spPr bwMode="auto">
            <a:xfrm>
              <a:off x="7676229" y="6230401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2" name="Freeform 126"/>
            <p:cNvSpPr>
              <a:spLocks/>
            </p:cNvSpPr>
            <p:nvPr/>
          </p:nvSpPr>
          <p:spPr bwMode="auto">
            <a:xfrm>
              <a:off x="7676229" y="6321880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3" name="Freeform 127"/>
            <p:cNvSpPr>
              <a:spLocks/>
            </p:cNvSpPr>
            <p:nvPr/>
          </p:nvSpPr>
          <p:spPr bwMode="auto">
            <a:xfrm>
              <a:off x="7676229" y="6413358"/>
              <a:ext cx="46019" cy="48931"/>
            </a:xfrm>
            <a:custGeom>
              <a:avLst/>
              <a:gdLst>
                <a:gd name="T0" fmla="*/ 30785 w 145"/>
                <a:gd name="T1" fmla="*/ 32733 h 145"/>
                <a:gd name="T2" fmla="*/ 30785 w 145"/>
                <a:gd name="T3" fmla="*/ 48931 h 145"/>
                <a:gd name="T4" fmla="*/ 15551 w 145"/>
                <a:gd name="T5" fmla="*/ 48931 h 145"/>
                <a:gd name="T6" fmla="*/ 15551 w 145"/>
                <a:gd name="T7" fmla="*/ 32733 h 145"/>
                <a:gd name="T8" fmla="*/ 0 w 145"/>
                <a:gd name="T9" fmla="*/ 32733 h 145"/>
                <a:gd name="T10" fmla="*/ 0 w 145"/>
                <a:gd name="T11" fmla="*/ 16535 h 145"/>
                <a:gd name="T12" fmla="*/ 15551 w 145"/>
                <a:gd name="T13" fmla="*/ 16535 h 145"/>
                <a:gd name="T14" fmla="*/ 15551 w 145"/>
                <a:gd name="T15" fmla="*/ 0 h 145"/>
                <a:gd name="T16" fmla="*/ 30785 w 145"/>
                <a:gd name="T17" fmla="*/ 0 h 145"/>
                <a:gd name="T18" fmla="*/ 30785 w 145"/>
                <a:gd name="T19" fmla="*/ 16535 h 145"/>
                <a:gd name="T20" fmla="*/ 46019 w 145"/>
                <a:gd name="T21" fmla="*/ 16535 h 145"/>
                <a:gd name="T22" fmla="*/ 46019 w 145"/>
                <a:gd name="T23" fmla="*/ 32733 h 145"/>
                <a:gd name="T24" fmla="*/ 30785 w 145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4" name="Freeform 128"/>
            <p:cNvSpPr>
              <a:spLocks/>
            </p:cNvSpPr>
            <p:nvPr/>
          </p:nvSpPr>
          <p:spPr bwMode="auto">
            <a:xfrm>
              <a:off x="7554180" y="6349536"/>
              <a:ext cx="106042" cy="142537"/>
            </a:xfrm>
            <a:custGeom>
              <a:avLst/>
              <a:gdLst>
                <a:gd name="T0" fmla="*/ 0 w 320"/>
                <a:gd name="T1" fmla="*/ 2963 h 433"/>
                <a:gd name="T2" fmla="*/ 11930 w 320"/>
                <a:gd name="T3" fmla="*/ 36540 h 433"/>
                <a:gd name="T4" fmla="*/ 42417 w 320"/>
                <a:gd name="T5" fmla="*/ 54645 h 433"/>
                <a:gd name="T6" fmla="*/ 43411 w 320"/>
                <a:gd name="T7" fmla="*/ 63533 h 433"/>
                <a:gd name="T8" fmla="*/ 37446 w 320"/>
                <a:gd name="T9" fmla="*/ 105997 h 433"/>
                <a:gd name="T10" fmla="*/ 13918 w 320"/>
                <a:gd name="T11" fmla="*/ 139574 h 433"/>
                <a:gd name="T12" fmla="*/ 13255 w 320"/>
                <a:gd name="T13" fmla="*/ 140891 h 433"/>
                <a:gd name="T14" fmla="*/ 15244 w 320"/>
                <a:gd name="T15" fmla="*/ 142537 h 433"/>
                <a:gd name="T16" fmla="*/ 90798 w 320"/>
                <a:gd name="T17" fmla="*/ 142537 h 433"/>
                <a:gd name="T18" fmla="*/ 92787 w 320"/>
                <a:gd name="T19" fmla="*/ 140891 h 433"/>
                <a:gd name="T20" fmla="*/ 92124 w 320"/>
                <a:gd name="T21" fmla="*/ 139574 h 433"/>
                <a:gd name="T22" fmla="*/ 67933 w 320"/>
                <a:gd name="T23" fmla="*/ 105997 h 433"/>
                <a:gd name="T24" fmla="*/ 62300 w 320"/>
                <a:gd name="T25" fmla="*/ 63533 h 433"/>
                <a:gd name="T26" fmla="*/ 63625 w 320"/>
                <a:gd name="T27" fmla="*/ 54645 h 433"/>
                <a:gd name="T28" fmla="*/ 93781 w 320"/>
                <a:gd name="T29" fmla="*/ 36540 h 433"/>
                <a:gd name="T30" fmla="*/ 106042 w 320"/>
                <a:gd name="T31" fmla="*/ 2963 h 433"/>
                <a:gd name="T32" fmla="*/ 106042 w 320"/>
                <a:gd name="T33" fmla="*/ 988 h 433"/>
                <a:gd name="T34" fmla="*/ 104054 w 320"/>
                <a:gd name="T35" fmla="*/ 0 h 433"/>
                <a:gd name="T36" fmla="*/ 1657 w 320"/>
                <a:gd name="T37" fmla="*/ 0 h 433"/>
                <a:gd name="T38" fmla="*/ 0 w 320"/>
                <a:gd name="T39" fmla="*/ 988 h 433"/>
                <a:gd name="T40" fmla="*/ 0 w 320"/>
                <a:gd name="T41" fmla="*/ 2963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5" name="Oval 129"/>
            <p:cNvSpPr>
              <a:spLocks noChangeArrowheads="1"/>
            </p:cNvSpPr>
            <p:nvPr/>
          </p:nvSpPr>
          <p:spPr bwMode="auto">
            <a:xfrm>
              <a:off x="7580190" y="6292097"/>
              <a:ext cx="52021" cy="51058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6" name="Freeform 130"/>
            <p:cNvSpPr>
              <a:spLocks/>
            </p:cNvSpPr>
            <p:nvPr/>
          </p:nvSpPr>
          <p:spPr bwMode="auto">
            <a:xfrm>
              <a:off x="7584192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7" name="Freeform 131"/>
            <p:cNvSpPr>
              <a:spLocks/>
            </p:cNvSpPr>
            <p:nvPr/>
          </p:nvSpPr>
          <p:spPr bwMode="auto">
            <a:xfrm>
              <a:off x="7600198" y="6136795"/>
              <a:ext cx="14006" cy="12764"/>
            </a:xfrm>
            <a:custGeom>
              <a:avLst/>
              <a:gdLst>
                <a:gd name="T0" fmla="*/ 4335 w 42"/>
                <a:gd name="T1" fmla="*/ 0 h 40"/>
                <a:gd name="T2" fmla="*/ 4335 w 42"/>
                <a:gd name="T3" fmla="*/ 3829 h 40"/>
                <a:gd name="T4" fmla="*/ 0 w 42"/>
                <a:gd name="T5" fmla="*/ 3829 h 40"/>
                <a:gd name="T6" fmla="*/ 0 w 42"/>
                <a:gd name="T7" fmla="*/ 8616 h 40"/>
                <a:gd name="T8" fmla="*/ 4335 w 42"/>
                <a:gd name="T9" fmla="*/ 8616 h 40"/>
                <a:gd name="T10" fmla="*/ 4335 w 42"/>
                <a:gd name="T11" fmla="*/ 12764 h 40"/>
                <a:gd name="T12" fmla="*/ 9671 w 42"/>
                <a:gd name="T13" fmla="*/ 12764 h 40"/>
                <a:gd name="T14" fmla="*/ 9671 w 42"/>
                <a:gd name="T15" fmla="*/ 8616 h 40"/>
                <a:gd name="T16" fmla="*/ 14006 w 42"/>
                <a:gd name="T17" fmla="*/ 8616 h 40"/>
                <a:gd name="T18" fmla="*/ 14006 w 42"/>
                <a:gd name="T19" fmla="*/ 3829 h 40"/>
                <a:gd name="T20" fmla="*/ 9671 w 42"/>
                <a:gd name="T21" fmla="*/ 3829 h 40"/>
                <a:gd name="T22" fmla="*/ 9671 w 42"/>
                <a:gd name="T23" fmla="*/ 0 h 40"/>
                <a:gd name="T24" fmla="*/ 4335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8" name="Freeform 132"/>
            <p:cNvSpPr>
              <a:spLocks/>
            </p:cNvSpPr>
            <p:nvPr/>
          </p:nvSpPr>
          <p:spPr bwMode="auto">
            <a:xfrm>
              <a:off x="7550179" y="6151688"/>
              <a:ext cx="114046" cy="48930"/>
            </a:xfrm>
            <a:custGeom>
              <a:avLst/>
              <a:gdLst>
                <a:gd name="T0" fmla="*/ 12525 w 346"/>
                <a:gd name="T1" fmla="*/ 48930 h 147"/>
                <a:gd name="T2" fmla="*/ 21095 w 346"/>
                <a:gd name="T3" fmla="*/ 48930 h 147"/>
                <a:gd name="T4" fmla="*/ 8900 w 346"/>
                <a:gd name="T5" fmla="*/ 31621 h 147"/>
                <a:gd name="T6" fmla="*/ 6592 w 346"/>
                <a:gd name="T7" fmla="*/ 23966 h 147"/>
                <a:gd name="T8" fmla="*/ 10218 w 346"/>
                <a:gd name="T9" fmla="*/ 14646 h 147"/>
                <a:gd name="T10" fmla="*/ 20436 w 346"/>
                <a:gd name="T11" fmla="*/ 10319 h 147"/>
                <a:gd name="T12" fmla="*/ 25380 w 346"/>
                <a:gd name="T13" fmla="*/ 10984 h 147"/>
                <a:gd name="T14" fmla="*/ 23403 w 346"/>
                <a:gd name="T15" fmla="*/ 20304 h 147"/>
                <a:gd name="T16" fmla="*/ 26039 w 346"/>
                <a:gd name="T17" fmla="*/ 30623 h 147"/>
                <a:gd name="T18" fmla="*/ 36257 w 346"/>
                <a:gd name="T19" fmla="*/ 48930 h 147"/>
                <a:gd name="T20" fmla="*/ 44168 w 346"/>
                <a:gd name="T21" fmla="*/ 48930 h 147"/>
                <a:gd name="T22" fmla="*/ 31972 w 346"/>
                <a:gd name="T23" fmla="*/ 27627 h 147"/>
                <a:gd name="T24" fmla="*/ 29995 w 346"/>
                <a:gd name="T25" fmla="*/ 20304 h 147"/>
                <a:gd name="T26" fmla="*/ 33620 w 346"/>
                <a:gd name="T27" fmla="*/ 10984 h 147"/>
                <a:gd name="T28" fmla="*/ 43509 w 346"/>
                <a:gd name="T29" fmla="*/ 6657 h 147"/>
                <a:gd name="T30" fmla="*/ 53727 w 346"/>
                <a:gd name="T31" fmla="*/ 11650 h 147"/>
                <a:gd name="T32" fmla="*/ 53727 w 346"/>
                <a:gd name="T33" fmla="*/ 48930 h 147"/>
                <a:gd name="T34" fmla="*/ 60319 w 346"/>
                <a:gd name="T35" fmla="*/ 48930 h 147"/>
                <a:gd name="T36" fmla="*/ 60319 w 346"/>
                <a:gd name="T37" fmla="*/ 11650 h 147"/>
                <a:gd name="T38" fmla="*/ 70537 w 346"/>
                <a:gd name="T39" fmla="*/ 6657 h 147"/>
                <a:gd name="T40" fmla="*/ 79437 w 346"/>
                <a:gd name="T41" fmla="*/ 10984 h 147"/>
                <a:gd name="T42" fmla="*/ 83722 w 346"/>
                <a:gd name="T43" fmla="*/ 20304 h 147"/>
                <a:gd name="T44" fmla="*/ 82074 w 346"/>
                <a:gd name="T45" fmla="*/ 27627 h 147"/>
                <a:gd name="T46" fmla="*/ 69878 w 346"/>
                <a:gd name="T47" fmla="*/ 48930 h 147"/>
                <a:gd name="T48" fmla="*/ 77789 w 346"/>
                <a:gd name="T49" fmla="*/ 48930 h 147"/>
                <a:gd name="T50" fmla="*/ 88007 w 346"/>
                <a:gd name="T51" fmla="*/ 30623 h 147"/>
                <a:gd name="T52" fmla="*/ 90314 w 346"/>
                <a:gd name="T53" fmla="*/ 20304 h 147"/>
                <a:gd name="T54" fmla="*/ 88666 w 346"/>
                <a:gd name="T55" fmla="*/ 10984 h 147"/>
                <a:gd name="T56" fmla="*/ 93610 w 346"/>
                <a:gd name="T57" fmla="*/ 10319 h 147"/>
                <a:gd name="T58" fmla="*/ 103169 w 346"/>
                <a:gd name="T59" fmla="*/ 14646 h 147"/>
                <a:gd name="T60" fmla="*/ 107454 w 346"/>
                <a:gd name="T61" fmla="*/ 23966 h 147"/>
                <a:gd name="T62" fmla="*/ 104817 w 346"/>
                <a:gd name="T63" fmla="*/ 31621 h 147"/>
                <a:gd name="T64" fmla="*/ 92951 w 346"/>
                <a:gd name="T65" fmla="*/ 48930 h 147"/>
                <a:gd name="T66" fmla="*/ 101191 w 346"/>
                <a:gd name="T67" fmla="*/ 48930 h 147"/>
                <a:gd name="T68" fmla="*/ 110420 w 346"/>
                <a:gd name="T69" fmla="*/ 35283 h 147"/>
                <a:gd name="T70" fmla="*/ 114046 w 346"/>
                <a:gd name="T71" fmla="*/ 23966 h 147"/>
                <a:gd name="T72" fmla="*/ 107783 w 346"/>
                <a:gd name="T73" fmla="*/ 9653 h 147"/>
                <a:gd name="T74" fmla="*/ 93610 w 346"/>
                <a:gd name="T75" fmla="*/ 3661 h 147"/>
                <a:gd name="T76" fmla="*/ 84381 w 346"/>
                <a:gd name="T77" fmla="*/ 5659 h 147"/>
                <a:gd name="T78" fmla="*/ 70537 w 346"/>
                <a:gd name="T79" fmla="*/ 0 h 147"/>
                <a:gd name="T80" fmla="*/ 57353 w 346"/>
                <a:gd name="T81" fmla="*/ 4993 h 147"/>
                <a:gd name="T82" fmla="*/ 43509 w 346"/>
                <a:gd name="T83" fmla="*/ 0 h 147"/>
                <a:gd name="T84" fmla="*/ 29665 w 346"/>
                <a:gd name="T85" fmla="*/ 5659 h 147"/>
                <a:gd name="T86" fmla="*/ 20436 w 346"/>
                <a:gd name="T87" fmla="*/ 3661 h 147"/>
                <a:gd name="T88" fmla="*/ 5933 w 346"/>
                <a:gd name="T89" fmla="*/ 9653 h 147"/>
                <a:gd name="T90" fmla="*/ 0 w 346"/>
                <a:gd name="T91" fmla="*/ 23966 h 147"/>
                <a:gd name="T92" fmla="*/ 3626 w 346"/>
                <a:gd name="T93" fmla="*/ 35283 h 147"/>
                <a:gd name="T94" fmla="*/ 12525 w 346"/>
                <a:gd name="T95" fmla="*/ 48930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9" name="Freeform 133"/>
            <p:cNvSpPr>
              <a:spLocks/>
            </p:cNvSpPr>
            <p:nvPr/>
          </p:nvSpPr>
          <p:spPr bwMode="auto">
            <a:xfrm>
              <a:off x="7566185" y="6207000"/>
              <a:ext cx="82033" cy="6382"/>
            </a:xfrm>
            <a:custGeom>
              <a:avLst/>
              <a:gdLst>
                <a:gd name="T0" fmla="*/ 0 w 254"/>
                <a:gd name="T1" fmla="*/ 0 h 20"/>
                <a:gd name="T2" fmla="*/ 969 w 254"/>
                <a:gd name="T3" fmla="*/ 6382 h 20"/>
                <a:gd name="T4" fmla="*/ 80741 w 254"/>
                <a:gd name="T5" fmla="*/ 6382 h 20"/>
                <a:gd name="T6" fmla="*/ 82033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0" name="Freeform 134"/>
            <p:cNvSpPr>
              <a:spLocks/>
            </p:cNvSpPr>
            <p:nvPr/>
          </p:nvSpPr>
          <p:spPr bwMode="auto">
            <a:xfrm>
              <a:off x="8216449" y="6151688"/>
              <a:ext cx="106044" cy="131899"/>
            </a:xfrm>
            <a:custGeom>
              <a:avLst/>
              <a:gdLst>
                <a:gd name="T0" fmla="*/ 89730 w 325"/>
                <a:gd name="T1" fmla="*/ 18420 h 401"/>
                <a:gd name="T2" fmla="*/ 76025 w 325"/>
                <a:gd name="T3" fmla="*/ 17762 h 401"/>
                <a:gd name="T4" fmla="*/ 62321 w 325"/>
                <a:gd name="T5" fmla="*/ 17762 h 401"/>
                <a:gd name="T6" fmla="*/ 62321 w 325"/>
                <a:gd name="T7" fmla="*/ 92099 h 401"/>
                <a:gd name="T8" fmla="*/ 63626 w 325"/>
                <a:gd name="T9" fmla="*/ 112163 h 401"/>
                <a:gd name="T10" fmla="*/ 68847 w 325"/>
                <a:gd name="T11" fmla="*/ 131899 h 401"/>
                <a:gd name="T12" fmla="*/ 37197 w 325"/>
                <a:gd name="T13" fmla="*/ 131899 h 401"/>
                <a:gd name="T14" fmla="*/ 42744 w 325"/>
                <a:gd name="T15" fmla="*/ 112163 h 401"/>
                <a:gd name="T16" fmla="*/ 43723 w 325"/>
                <a:gd name="T17" fmla="*/ 92099 h 401"/>
                <a:gd name="T18" fmla="*/ 43723 w 325"/>
                <a:gd name="T19" fmla="*/ 17762 h 401"/>
                <a:gd name="T20" fmla="*/ 30019 w 325"/>
                <a:gd name="T21" fmla="*/ 17762 h 401"/>
                <a:gd name="T22" fmla="*/ 16641 w 325"/>
                <a:gd name="T23" fmla="*/ 18420 h 401"/>
                <a:gd name="T24" fmla="*/ 0 w 325"/>
                <a:gd name="T25" fmla="*/ 23354 h 401"/>
                <a:gd name="T26" fmla="*/ 0 w 325"/>
                <a:gd name="T27" fmla="*/ 0 h 401"/>
                <a:gd name="T28" fmla="*/ 106044 w 325"/>
                <a:gd name="T29" fmla="*/ 0 h 401"/>
                <a:gd name="T30" fmla="*/ 106044 w 325"/>
                <a:gd name="T31" fmla="*/ 23354 h 401"/>
                <a:gd name="T32" fmla="*/ 89730 w 325"/>
                <a:gd name="T33" fmla="*/ 1842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1" name="Freeform 135"/>
            <p:cNvSpPr>
              <a:spLocks/>
            </p:cNvSpPr>
            <p:nvPr/>
          </p:nvSpPr>
          <p:spPr bwMode="auto">
            <a:xfrm>
              <a:off x="8084395" y="6151688"/>
              <a:ext cx="120049" cy="131899"/>
            </a:xfrm>
            <a:custGeom>
              <a:avLst/>
              <a:gdLst>
                <a:gd name="T0" fmla="*/ 113123 w 364"/>
                <a:gd name="T1" fmla="*/ 39800 h 401"/>
                <a:gd name="T2" fmla="*/ 113123 w 364"/>
                <a:gd name="T3" fmla="*/ 108874 h 401"/>
                <a:gd name="T4" fmla="*/ 113783 w 364"/>
                <a:gd name="T5" fmla="*/ 119400 h 401"/>
                <a:gd name="T6" fmla="*/ 117081 w 364"/>
                <a:gd name="T7" fmla="*/ 131899 h 401"/>
                <a:gd name="T8" fmla="*/ 95314 w 364"/>
                <a:gd name="T9" fmla="*/ 131899 h 401"/>
                <a:gd name="T10" fmla="*/ 85090 w 364"/>
                <a:gd name="T11" fmla="*/ 115453 h 401"/>
                <a:gd name="T12" fmla="*/ 25065 w 364"/>
                <a:gd name="T13" fmla="*/ 33550 h 401"/>
                <a:gd name="T14" fmla="*/ 25065 w 364"/>
                <a:gd name="T15" fmla="*/ 92099 h 401"/>
                <a:gd name="T16" fmla="*/ 26384 w 364"/>
                <a:gd name="T17" fmla="*/ 112163 h 401"/>
                <a:gd name="T18" fmla="*/ 31991 w 364"/>
                <a:gd name="T19" fmla="*/ 131899 h 401"/>
                <a:gd name="T20" fmla="*/ 0 w 364"/>
                <a:gd name="T21" fmla="*/ 131899 h 401"/>
                <a:gd name="T22" fmla="*/ 5277 w 364"/>
                <a:gd name="T23" fmla="*/ 112163 h 401"/>
                <a:gd name="T24" fmla="*/ 6596 w 364"/>
                <a:gd name="T25" fmla="*/ 92099 h 401"/>
                <a:gd name="T26" fmla="*/ 6596 w 364"/>
                <a:gd name="T27" fmla="*/ 23025 h 401"/>
                <a:gd name="T28" fmla="*/ 5936 w 364"/>
                <a:gd name="T29" fmla="*/ 12499 h 401"/>
                <a:gd name="T30" fmla="*/ 2968 w 364"/>
                <a:gd name="T31" fmla="*/ 0 h 401"/>
                <a:gd name="T32" fmla="*/ 25725 w 364"/>
                <a:gd name="T33" fmla="*/ 0 h 401"/>
                <a:gd name="T34" fmla="*/ 35949 w 364"/>
                <a:gd name="T35" fmla="*/ 16446 h 401"/>
                <a:gd name="T36" fmla="*/ 94654 w 364"/>
                <a:gd name="T37" fmla="*/ 97033 h 401"/>
                <a:gd name="T38" fmla="*/ 94654 w 364"/>
                <a:gd name="T39" fmla="*/ 39800 h 401"/>
                <a:gd name="T40" fmla="*/ 93335 w 364"/>
                <a:gd name="T41" fmla="*/ 19736 h 401"/>
                <a:gd name="T42" fmla="*/ 88058 w 364"/>
                <a:gd name="T43" fmla="*/ 0 h 401"/>
                <a:gd name="T44" fmla="*/ 120049 w 364"/>
                <a:gd name="T45" fmla="*/ 0 h 401"/>
                <a:gd name="T46" fmla="*/ 114442 w 364"/>
                <a:gd name="T47" fmla="*/ 19736 h 401"/>
                <a:gd name="T48" fmla="*/ 113123 w 364"/>
                <a:gd name="T49" fmla="*/ 39800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2" name="Freeform 136"/>
            <p:cNvSpPr>
              <a:spLocks/>
            </p:cNvSpPr>
            <p:nvPr/>
          </p:nvSpPr>
          <p:spPr bwMode="auto">
            <a:xfrm>
              <a:off x="7960345" y="6151688"/>
              <a:ext cx="110045" cy="134026"/>
            </a:xfrm>
            <a:custGeom>
              <a:avLst/>
              <a:gdLst>
                <a:gd name="T0" fmla="*/ 6512 w 338"/>
                <a:gd name="T1" fmla="*/ 39846 h 407"/>
                <a:gd name="T2" fmla="*/ 5535 w 338"/>
                <a:gd name="T3" fmla="*/ 19758 h 407"/>
                <a:gd name="T4" fmla="*/ 0 w 338"/>
                <a:gd name="T5" fmla="*/ 0 h 407"/>
                <a:gd name="T6" fmla="*/ 31581 w 338"/>
                <a:gd name="T7" fmla="*/ 0 h 407"/>
                <a:gd name="T8" fmla="*/ 26372 w 338"/>
                <a:gd name="T9" fmla="*/ 19758 h 407"/>
                <a:gd name="T10" fmla="*/ 25069 w 338"/>
                <a:gd name="T11" fmla="*/ 39846 h 407"/>
                <a:gd name="T12" fmla="*/ 25069 w 338"/>
                <a:gd name="T13" fmla="*/ 52030 h 407"/>
                <a:gd name="T14" fmla="*/ 25069 w 338"/>
                <a:gd name="T15" fmla="*/ 84960 h 407"/>
                <a:gd name="T16" fmla="*/ 55023 w 338"/>
                <a:gd name="T17" fmla="*/ 115256 h 407"/>
                <a:gd name="T18" fmla="*/ 84976 w 338"/>
                <a:gd name="T19" fmla="*/ 84960 h 407"/>
                <a:gd name="T20" fmla="*/ 84976 w 338"/>
                <a:gd name="T21" fmla="*/ 52030 h 407"/>
                <a:gd name="T22" fmla="*/ 84976 w 338"/>
                <a:gd name="T23" fmla="*/ 39846 h 407"/>
                <a:gd name="T24" fmla="*/ 83673 w 338"/>
                <a:gd name="T25" fmla="*/ 19758 h 407"/>
                <a:gd name="T26" fmla="*/ 78464 w 338"/>
                <a:gd name="T27" fmla="*/ 0 h 407"/>
                <a:gd name="T28" fmla="*/ 110045 w 338"/>
                <a:gd name="T29" fmla="*/ 0 h 407"/>
                <a:gd name="T30" fmla="*/ 104510 w 338"/>
                <a:gd name="T31" fmla="*/ 19758 h 407"/>
                <a:gd name="T32" fmla="*/ 103208 w 338"/>
                <a:gd name="T33" fmla="*/ 39846 h 407"/>
                <a:gd name="T34" fmla="*/ 103208 w 338"/>
                <a:gd name="T35" fmla="*/ 52030 h 407"/>
                <a:gd name="T36" fmla="*/ 103208 w 338"/>
                <a:gd name="T37" fmla="*/ 84960 h 407"/>
                <a:gd name="T38" fmla="*/ 55023 w 338"/>
                <a:gd name="T39" fmla="*/ 134026 h 407"/>
                <a:gd name="T40" fmla="*/ 6512 w 338"/>
                <a:gd name="T41" fmla="*/ 84960 h 407"/>
                <a:gd name="T42" fmla="*/ 6512 w 338"/>
                <a:gd name="T43" fmla="*/ 52030 h 407"/>
                <a:gd name="T44" fmla="*/ 6512 w 338"/>
                <a:gd name="T45" fmla="*/ 39846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3" name="Freeform 137"/>
            <p:cNvSpPr>
              <a:spLocks/>
            </p:cNvSpPr>
            <p:nvPr/>
          </p:nvSpPr>
          <p:spPr bwMode="auto">
            <a:xfrm>
              <a:off x="7834294" y="6151688"/>
              <a:ext cx="120049" cy="131899"/>
            </a:xfrm>
            <a:custGeom>
              <a:avLst/>
              <a:gdLst>
                <a:gd name="T0" fmla="*/ 1308 w 367"/>
                <a:gd name="T1" fmla="*/ 0 h 401"/>
                <a:gd name="T2" fmla="*/ 32711 w 367"/>
                <a:gd name="T3" fmla="*/ 0 h 401"/>
                <a:gd name="T4" fmla="*/ 34346 w 367"/>
                <a:gd name="T5" fmla="*/ 7565 h 401"/>
                <a:gd name="T6" fmla="*/ 40889 w 367"/>
                <a:gd name="T7" fmla="*/ 20064 h 401"/>
                <a:gd name="T8" fmla="*/ 59534 w 367"/>
                <a:gd name="T9" fmla="*/ 47036 h 401"/>
                <a:gd name="T10" fmla="*/ 76871 w 367"/>
                <a:gd name="T11" fmla="*/ 20064 h 401"/>
                <a:gd name="T12" fmla="*/ 82104 w 367"/>
                <a:gd name="T13" fmla="*/ 10855 h 401"/>
                <a:gd name="T14" fmla="*/ 84394 w 367"/>
                <a:gd name="T15" fmla="*/ 0 h 401"/>
                <a:gd name="T16" fmla="*/ 113180 w 367"/>
                <a:gd name="T17" fmla="*/ 0 h 401"/>
                <a:gd name="T18" fmla="*/ 101077 w 367"/>
                <a:gd name="T19" fmla="*/ 16775 h 401"/>
                <a:gd name="T20" fmla="*/ 70983 w 367"/>
                <a:gd name="T21" fmla="*/ 63154 h 401"/>
                <a:gd name="T22" fmla="*/ 105983 w 367"/>
                <a:gd name="T23" fmla="*/ 115124 h 401"/>
                <a:gd name="T24" fmla="*/ 120049 w 367"/>
                <a:gd name="T25" fmla="*/ 131899 h 401"/>
                <a:gd name="T26" fmla="*/ 84721 w 367"/>
                <a:gd name="T27" fmla="*/ 131899 h 401"/>
                <a:gd name="T28" fmla="*/ 81777 w 367"/>
                <a:gd name="T29" fmla="*/ 116111 h 401"/>
                <a:gd name="T30" fmla="*/ 59534 w 367"/>
                <a:gd name="T31" fmla="*/ 79929 h 401"/>
                <a:gd name="T32" fmla="*/ 42851 w 367"/>
                <a:gd name="T33" fmla="*/ 103611 h 401"/>
                <a:gd name="T34" fmla="*/ 30094 w 367"/>
                <a:gd name="T35" fmla="*/ 131899 h 401"/>
                <a:gd name="T36" fmla="*/ 0 w 367"/>
                <a:gd name="T37" fmla="*/ 131899 h 401"/>
                <a:gd name="T38" fmla="*/ 27477 w 367"/>
                <a:gd name="T39" fmla="*/ 95717 h 401"/>
                <a:gd name="T40" fmla="*/ 48412 w 367"/>
                <a:gd name="T41" fmla="*/ 63811 h 401"/>
                <a:gd name="T42" fmla="*/ 22571 w 367"/>
                <a:gd name="T43" fmla="*/ 26972 h 401"/>
                <a:gd name="T44" fmla="*/ 1308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4" name="Freeform 138"/>
            <p:cNvSpPr>
              <a:spLocks noEditPoints="1"/>
            </p:cNvSpPr>
            <p:nvPr/>
          </p:nvSpPr>
          <p:spPr bwMode="auto">
            <a:xfrm>
              <a:off x="8318491" y="6149560"/>
              <a:ext cx="108044" cy="134027"/>
            </a:xfrm>
            <a:custGeom>
              <a:avLst/>
              <a:gdLst>
                <a:gd name="T0" fmla="*/ 107714 w 327"/>
                <a:gd name="T1" fmla="*/ 132710 h 407"/>
                <a:gd name="T2" fmla="*/ 108044 w 327"/>
                <a:gd name="T3" fmla="*/ 134027 h 407"/>
                <a:gd name="T4" fmla="*/ 81942 w 327"/>
                <a:gd name="T5" fmla="*/ 134027 h 407"/>
                <a:gd name="T6" fmla="*/ 84915 w 327"/>
                <a:gd name="T7" fmla="*/ 121513 h 407"/>
                <a:gd name="T8" fmla="*/ 85576 w 327"/>
                <a:gd name="T9" fmla="*/ 110976 h 407"/>
                <a:gd name="T10" fmla="*/ 85576 w 327"/>
                <a:gd name="T11" fmla="*/ 77716 h 407"/>
                <a:gd name="T12" fmla="*/ 25442 w 327"/>
                <a:gd name="T13" fmla="*/ 77716 h 407"/>
                <a:gd name="T14" fmla="*/ 25442 w 327"/>
                <a:gd name="T15" fmla="*/ 99450 h 407"/>
                <a:gd name="T16" fmla="*/ 25442 w 327"/>
                <a:gd name="T17" fmla="*/ 111305 h 407"/>
                <a:gd name="T18" fmla="*/ 27424 w 327"/>
                <a:gd name="T19" fmla="*/ 134027 h 407"/>
                <a:gd name="T20" fmla="*/ 0 w 327"/>
                <a:gd name="T21" fmla="*/ 134027 h 407"/>
                <a:gd name="T22" fmla="*/ 5617 w 327"/>
                <a:gd name="T23" fmla="*/ 114269 h 407"/>
                <a:gd name="T24" fmla="*/ 6608 w 327"/>
                <a:gd name="T25" fmla="*/ 94181 h 407"/>
                <a:gd name="T26" fmla="*/ 6608 w 327"/>
                <a:gd name="T27" fmla="*/ 81009 h 407"/>
                <a:gd name="T28" fmla="*/ 6608 w 327"/>
                <a:gd name="T29" fmla="*/ 76728 h 407"/>
                <a:gd name="T30" fmla="*/ 6608 w 327"/>
                <a:gd name="T31" fmla="*/ 61580 h 407"/>
                <a:gd name="T32" fmla="*/ 23459 w 327"/>
                <a:gd name="T33" fmla="*/ 17453 h 407"/>
                <a:gd name="T34" fmla="*/ 70047 w 327"/>
                <a:gd name="T35" fmla="*/ 0 h 407"/>
                <a:gd name="T36" fmla="*/ 83924 w 327"/>
                <a:gd name="T37" fmla="*/ 659 h 407"/>
                <a:gd name="T38" fmla="*/ 104409 w 327"/>
                <a:gd name="T39" fmla="*/ 3293 h 407"/>
                <a:gd name="T40" fmla="*/ 104409 w 327"/>
                <a:gd name="T41" fmla="*/ 110976 h 407"/>
                <a:gd name="T42" fmla="*/ 105070 w 327"/>
                <a:gd name="T43" fmla="*/ 121513 h 407"/>
                <a:gd name="T44" fmla="*/ 107714 w 327"/>
                <a:gd name="T45" fmla="*/ 132710 h 407"/>
                <a:gd name="T46" fmla="*/ 85576 w 327"/>
                <a:gd name="T47" fmla="*/ 19758 h 407"/>
                <a:gd name="T48" fmla="*/ 71699 w 327"/>
                <a:gd name="T49" fmla="*/ 18112 h 407"/>
                <a:gd name="T50" fmla="*/ 38658 w 327"/>
                <a:gd name="T51" fmla="*/ 29637 h 407"/>
                <a:gd name="T52" fmla="*/ 25442 w 327"/>
                <a:gd name="T53" fmla="*/ 59933 h 407"/>
                <a:gd name="T54" fmla="*/ 85576 w 327"/>
                <a:gd name="T55" fmla="*/ 59933 h 407"/>
                <a:gd name="T56" fmla="*/ 85576 w 327"/>
                <a:gd name="T57" fmla="*/ 197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5" name="Freeform 139"/>
            <p:cNvSpPr>
              <a:spLocks noEditPoints="1"/>
            </p:cNvSpPr>
            <p:nvPr/>
          </p:nvSpPr>
          <p:spPr bwMode="auto">
            <a:xfrm>
              <a:off x="8694644" y="6328262"/>
              <a:ext cx="108044" cy="134027"/>
            </a:xfrm>
            <a:custGeom>
              <a:avLst/>
              <a:gdLst>
                <a:gd name="T0" fmla="*/ 107713 w 326"/>
                <a:gd name="T1" fmla="*/ 132710 h 407"/>
                <a:gd name="T2" fmla="*/ 108044 w 326"/>
                <a:gd name="T3" fmla="*/ 134027 h 407"/>
                <a:gd name="T4" fmla="*/ 82193 w 326"/>
                <a:gd name="T5" fmla="*/ 134027 h 407"/>
                <a:gd name="T6" fmla="*/ 85176 w 326"/>
                <a:gd name="T7" fmla="*/ 121843 h 407"/>
                <a:gd name="T8" fmla="*/ 85839 w 326"/>
                <a:gd name="T9" fmla="*/ 110976 h 407"/>
                <a:gd name="T10" fmla="*/ 85839 w 326"/>
                <a:gd name="T11" fmla="*/ 77716 h 407"/>
                <a:gd name="T12" fmla="*/ 25188 w 326"/>
                <a:gd name="T13" fmla="*/ 77716 h 407"/>
                <a:gd name="T14" fmla="*/ 25188 w 326"/>
                <a:gd name="T15" fmla="*/ 99450 h 407"/>
                <a:gd name="T16" fmla="*/ 25188 w 326"/>
                <a:gd name="T17" fmla="*/ 111305 h 407"/>
                <a:gd name="T18" fmla="*/ 27177 w 326"/>
                <a:gd name="T19" fmla="*/ 134027 h 407"/>
                <a:gd name="T20" fmla="*/ 0 w 326"/>
                <a:gd name="T21" fmla="*/ 134027 h 407"/>
                <a:gd name="T22" fmla="*/ 5303 w 326"/>
                <a:gd name="T23" fmla="*/ 114269 h 407"/>
                <a:gd name="T24" fmla="*/ 6628 w 326"/>
                <a:gd name="T25" fmla="*/ 94181 h 407"/>
                <a:gd name="T26" fmla="*/ 6628 w 326"/>
                <a:gd name="T27" fmla="*/ 81338 h 407"/>
                <a:gd name="T28" fmla="*/ 6628 w 326"/>
                <a:gd name="T29" fmla="*/ 76728 h 407"/>
                <a:gd name="T30" fmla="*/ 6628 w 326"/>
                <a:gd name="T31" fmla="*/ 61909 h 407"/>
                <a:gd name="T32" fmla="*/ 23200 w 326"/>
                <a:gd name="T33" fmla="*/ 17782 h 407"/>
                <a:gd name="T34" fmla="*/ 70262 w 326"/>
                <a:gd name="T35" fmla="*/ 0 h 407"/>
                <a:gd name="T36" fmla="*/ 83850 w 326"/>
                <a:gd name="T37" fmla="*/ 659 h 407"/>
                <a:gd name="T38" fmla="*/ 104398 w 326"/>
                <a:gd name="T39" fmla="*/ 3293 h 407"/>
                <a:gd name="T40" fmla="*/ 104398 w 326"/>
                <a:gd name="T41" fmla="*/ 110976 h 407"/>
                <a:gd name="T42" fmla="*/ 105061 w 326"/>
                <a:gd name="T43" fmla="*/ 121843 h 407"/>
                <a:gd name="T44" fmla="*/ 107713 w 326"/>
                <a:gd name="T45" fmla="*/ 132710 h 407"/>
                <a:gd name="T46" fmla="*/ 85839 w 326"/>
                <a:gd name="T47" fmla="*/ 20088 h 407"/>
                <a:gd name="T48" fmla="*/ 71587 w 326"/>
                <a:gd name="T49" fmla="*/ 18112 h 407"/>
                <a:gd name="T50" fmla="*/ 38445 w 326"/>
                <a:gd name="T51" fmla="*/ 29637 h 407"/>
                <a:gd name="T52" fmla="*/ 25188 w 326"/>
                <a:gd name="T53" fmla="*/ 59933 h 407"/>
                <a:gd name="T54" fmla="*/ 85839 w 326"/>
                <a:gd name="T55" fmla="*/ 59933 h 407"/>
                <a:gd name="T56" fmla="*/ 85839 w 326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6" name="Freeform 140"/>
            <p:cNvSpPr>
              <a:spLocks/>
            </p:cNvSpPr>
            <p:nvPr/>
          </p:nvSpPr>
          <p:spPr bwMode="auto">
            <a:xfrm>
              <a:off x="8646625" y="6330390"/>
              <a:ext cx="32013" cy="131899"/>
            </a:xfrm>
            <a:custGeom>
              <a:avLst/>
              <a:gdLst>
                <a:gd name="T0" fmla="*/ 25412 w 97"/>
                <a:gd name="T1" fmla="*/ 39570 h 400"/>
                <a:gd name="T2" fmla="*/ 25412 w 97"/>
                <a:gd name="T3" fmla="*/ 92329 h 400"/>
                <a:gd name="T4" fmla="*/ 26402 w 97"/>
                <a:gd name="T5" fmla="*/ 112444 h 400"/>
                <a:gd name="T6" fmla="*/ 32013 w 97"/>
                <a:gd name="T7" fmla="*/ 131899 h 400"/>
                <a:gd name="T8" fmla="*/ 0 w 97"/>
                <a:gd name="T9" fmla="*/ 131899 h 400"/>
                <a:gd name="T10" fmla="*/ 5280 w 97"/>
                <a:gd name="T11" fmla="*/ 112114 h 400"/>
                <a:gd name="T12" fmla="*/ 6601 w 97"/>
                <a:gd name="T13" fmla="*/ 92329 h 400"/>
                <a:gd name="T14" fmla="*/ 6601 w 97"/>
                <a:gd name="T15" fmla="*/ 39570 h 400"/>
                <a:gd name="T16" fmla="*/ 5280 w 97"/>
                <a:gd name="T17" fmla="*/ 19455 h 400"/>
                <a:gd name="T18" fmla="*/ 0 w 97"/>
                <a:gd name="T19" fmla="*/ 0 h 400"/>
                <a:gd name="T20" fmla="*/ 32013 w 97"/>
                <a:gd name="T21" fmla="*/ 0 h 400"/>
                <a:gd name="T22" fmla="*/ 26402 w 97"/>
                <a:gd name="T23" fmla="*/ 19455 h 400"/>
                <a:gd name="T24" fmla="*/ 25412 w 97"/>
                <a:gd name="T25" fmla="*/ 39570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7" name="Freeform 141"/>
            <p:cNvSpPr>
              <a:spLocks/>
            </p:cNvSpPr>
            <p:nvPr/>
          </p:nvSpPr>
          <p:spPr bwMode="auto">
            <a:xfrm>
              <a:off x="8460548" y="6330390"/>
              <a:ext cx="30013" cy="131899"/>
            </a:xfrm>
            <a:custGeom>
              <a:avLst/>
              <a:gdLst>
                <a:gd name="T0" fmla="*/ 23825 w 97"/>
                <a:gd name="T1" fmla="*/ 39800 h 401"/>
                <a:gd name="T2" fmla="*/ 23825 w 97"/>
                <a:gd name="T3" fmla="*/ 92099 h 401"/>
                <a:gd name="T4" fmla="*/ 25062 w 97"/>
                <a:gd name="T5" fmla="*/ 112492 h 401"/>
                <a:gd name="T6" fmla="*/ 30013 w 97"/>
                <a:gd name="T7" fmla="*/ 131899 h 401"/>
                <a:gd name="T8" fmla="*/ 0 w 97"/>
                <a:gd name="T9" fmla="*/ 131899 h 401"/>
                <a:gd name="T10" fmla="*/ 5260 w 97"/>
                <a:gd name="T11" fmla="*/ 112163 h 401"/>
                <a:gd name="T12" fmla="*/ 6188 w 97"/>
                <a:gd name="T13" fmla="*/ 92099 h 401"/>
                <a:gd name="T14" fmla="*/ 6188 w 97"/>
                <a:gd name="T15" fmla="*/ 39800 h 401"/>
                <a:gd name="T16" fmla="*/ 5260 w 97"/>
                <a:gd name="T17" fmla="*/ 19736 h 401"/>
                <a:gd name="T18" fmla="*/ 0 w 97"/>
                <a:gd name="T19" fmla="*/ 0 h 401"/>
                <a:gd name="T20" fmla="*/ 30013 w 97"/>
                <a:gd name="T21" fmla="*/ 0 h 401"/>
                <a:gd name="T22" fmla="*/ 25062 w 97"/>
                <a:gd name="T23" fmla="*/ 19736 h 401"/>
                <a:gd name="T24" fmla="*/ 23825 w 97"/>
                <a:gd name="T25" fmla="*/ 3980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8" name="Freeform 142"/>
            <p:cNvSpPr>
              <a:spLocks/>
            </p:cNvSpPr>
            <p:nvPr/>
          </p:nvSpPr>
          <p:spPr bwMode="auto">
            <a:xfrm>
              <a:off x="8368511" y="6330390"/>
              <a:ext cx="76031" cy="131899"/>
            </a:xfrm>
            <a:custGeom>
              <a:avLst/>
              <a:gdLst>
                <a:gd name="T0" fmla="*/ 24393 w 240"/>
                <a:gd name="T1" fmla="*/ 39800 h 401"/>
                <a:gd name="T2" fmla="*/ 24393 w 240"/>
                <a:gd name="T3" fmla="*/ 113479 h 401"/>
                <a:gd name="T4" fmla="*/ 37699 w 240"/>
                <a:gd name="T5" fmla="*/ 113479 h 401"/>
                <a:gd name="T6" fmla="*/ 57023 w 240"/>
                <a:gd name="T7" fmla="*/ 112163 h 401"/>
                <a:gd name="T8" fmla="*/ 76031 w 240"/>
                <a:gd name="T9" fmla="*/ 106901 h 401"/>
                <a:gd name="T10" fmla="*/ 76031 w 240"/>
                <a:gd name="T11" fmla="*/ 131899 h 401"/>
                <a:gd name="T12" fmla="*/ 0 w 240"/>
                <a:gd name="T13" fmla="*/ 131899 h 401"/>
                <a:gd name="T14" fmla="*/ 5386 w 240"/>
                <a:gd name="T15" fmla="*/ 112163 h 401"/>
                <a:gd name="T16" fmla="*/ 6336 w 240"/>
                <a:gd name="T17" fmla="*/ 92099 h 401"/>
                <a:gd name="T18" fmla="*/ 6336 w 240"/>
                <a:gd name="T19" fmla="*/ 39800 h 401"/>
                <a:gd name="T20" fmla="*/ 5386 w 240"/>
                <a:gd name="T21" fmla="*/ 19736 h 401"/>
                <a:gd name="T22" fmla="*/ 0 w 240"/>
                <a:gd name="T23" fmla="*/ 0 h 401"/>
                <a:gd name="T24" fmla="*/ 30729 w 240"/>
                <a:gd name="T25" fmla="*/ 0 h 401"/>
                <a:gd name="T26" fmla="*/ 25344 w 240"/>
                <a:gd name="T27" fmla="*/ 19736 h 401"/>
                <a:gd name="T28" fmla="*/ 24393 w 240"/>
                <a:gd name="T29" fmla="*/ 39800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9" name="Freeform 143"/>
            <p:cNvSpPr>
              <a:spLocks noEditPoints="1"/>
            </p:cNvSpPr>
            <p:nvPr/>
          </p:nvSpPr>
          <p:spPr bwMode="auto">
            <a:xfrm>
              <a:off x="8238459" y="6328262"/>
              <a:ext cx="106042" cy="134027"/>
            </a:xfrm>
            <a:custGeom>
              <a:avLst/>
              <a:gdLst>
                <a:gd name="T0" fmla="*/ 105393 w 327"/>
                <a:gd name="T1" fmla="*/ 132710 h 407"/>
                <a:gd name="T2" fmla="*/ 106042 w 327"/>
                <a:gd name="T3" fmla="*/ 134027 h 407"/>
                <a:gd name="T4" fmla="*/ 80423 w 327"/>
                <a:gd name="T5" fmla="*/ 134027 h 407"/>
                <a:gd name="T6" fmla="*/ 83342 w 327"/>
                <a:gd name="T7" fmla="*/ 121843 h 407"/>
                <a:gd name="T8" fmla="*/ 83990 w 327"/>
                <a:gd name="T9" fmla="*/ 110976 h 407"/>
                <a:gd name="T10" fmla="*/ 83990 w 327"/>
                <a:gd name="T11" fmla="*/ 77716 h 407"/>
                <a:gd name="T12" fmla="*/ 24970 w 327"/>
                <a:gd name="T13" fmla="*/ 77716 h 407"/>
                <a:gd name="T14" fmla="*/ 24970 w 327"/>
                <a:gd name="T15" fmla="*/ 99450 h 407"/>
                <a:gd name="T16" fmla="*/ 24970 w 327"/>
                <a:gd name="T17" fmla="*/ 111305 h 407"/>
                <a:gd name="T18" fmla="*/ 26592 w 327"/>
                <a:gd name="T19" fmla="*/ 134027 h 407"/>
                <a:gd name="T20" fmla="*/ 0 w 327"/>
                <a:gd name="T21" fmla="*/ 134027 h 407"/>
                <a:gd name="T22" fmla="*/ 5189 w 327"/>
                <a:gd name="T23" fmla="*/ 114269 h 407"/>
                <a:gd name="T24" fmla="*/ 6486 w 327"/>
                <a:gd name="T25" fmla="*/ 94181 h 407"/>
                <a:gd name="T26" fmla="*/ 6486 w 327"/>
                <a:gd name="T27" fmla="*/ 81338 h 407"/>
                <a:gd name="T28" fmla="*/ 6486 w 327"/>
                <a:gd name="T29" fmla="*/ 76728 h 407"/>
                <a:gd name="T30" fmla="*/ 6486 w 327"/>
                <a:gd name="T31" fmla="*/ 61909 h 407"/>
                <a:gd name="T32" fmla="*/ 22700 w 327"/>
                <a:gd name="T33" fmla="*/ 17782 h 407"/>
                <a:gd name="T34" fmla="*/ 68749 w 327"/>
                <a:gd name="T35" fmla="*/ 0 h 407"/>
                <a:gd name="T36" fmla="*/ 82369 w 327"/>
                <a:gd name="T37" fmla="*/ 659 h 407"/>
                <a:gd name="T38" fmla="*/ 102475 w 327"/>
                <a:gd name="T39" fmla="*/ 3293 h 407"/>
                <a:gd name="T40" fmla="*/ 102475 w 327"/>
                <a:gd name="T41" fmla="*/ 110976 h 407"/>
                <a:gd name="T42" fmla="*/ 102799 w 327"/>
                <a:gd name="T43" fmla="*/ 121843 h 407"/>
                <a:gd name="T44" fmla="*/ 105393 w 327"/>
                <a:gd name="T45" fmla="*/ 132710 h 407"/>
                <a:gd name="T46" fmla="*/ 83990 w 327"/>
                <a:gd name="T47" fmla="*/ 20088 h 407"/>
                <a:gd name="T48" fmla="*/ 70370 w 327"/>
                <a:gd name="T49" fmla="*/ 18112 h 407"/>
                <a:gd name="T50" fmla="*/ 37942 w 327"/>
                <a:gd name="T51" fmla="*/ 29637 h 407"/>
                <a:gd name="T52" fmla="*/ 24970 w 327"/>
                <a:gd name="T53" fmla="*/ 59933 h 407"/>
                <a:gd name="T54" fmla="*/ 83990 w 327"/>
                <a:gd name="T55" fmla="*/ 59933 h 407"/>
                <a:gd name="T56" fmla="*/ 83990 w 327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0" name="Freeform 144"/>
            <p:cNvSpPr>
              <a:spLocks/>
            </p:cNvSpPr>
            <p:nvPr/>
          </p:nvSpPr>
          <p:spPr bwMode="auto">
            <a:xfrm>
              <a:off x="8098402" y="6324007"/>
              <a:ext cx="126051" cy="138282"/>
            </a:xfrm>
            <a:custGeom>
              <a:avLst/>
              <a:gdLst>
                <a:gd name="T0" fmla="*/ 71569 w 391"/>
                <a:gd name="T1" fmla="*/ 62033 h 428"/>
                <a:gd name="T2" fmla="*/ 93813 w 391"/>
                <a:gd name="T3" fmla="*/ 63648 h 428"/>
                <a:gd name="T4" fmla="*/ 105419 w 391"/>
                <a:gd name="T5" fmla="*/ 63648 h 428"/>
                <a:gd name="T6" fmla="*/ 126051 w 391"/>
                <a:gd name="T7" fmla="*/ 63648 h 428"/>
                <a:gd name="T8" fmla="*/ 126051 w 391"/>
                <a:gd name="T9" fmla="*/ 74310 h 428"/>
                <a:gd name="T10" fmla="*/ 65443 w 391"/>
                <a:gd name="T11" fmla="*/ 138282 h 428"/>
                <a:gd name="T12" fmla="*/ 0 w 391"/>
                <a:gd name="T13" fmla="*/ 71726 h 428"/>
                <a:gd name="T14" fmla="*/ 76404 w 391"/>
                <a:gd name="T15" fmla="*/ 5493 h 428"/>
                <a:gd name="T16" fmla="*/ 117347 w 391"/>
                <a:gd name="T17" fmla="*/ 27786 h 428"/>
                <a:gd name="T18" fmla="*/ 107031 w 391"/>
                <a:gd name="T19" fmla="*/ 49109 h 428"/>
                <a:gd name="T20" fmla="*/ 65443 w 391"/>
                <a:gd name="T21" fmla="*/ 23909 h 428"/>
                <a:gd name="T22" fmla="*/ 18376 w 391"/>
                <a:gd name="T23" fmla="*/ 71726 h 428"/>
                <a:gd name="T24" fmla="*/ 65443 w 391"/>
                <a:gd name="T25" fmla="*/ 119543 h 428"/>
                <a:gd name="T26" fmla="*/ 107353 w 391"/>
                <a:gd name="T27" fmla="*/ 81095 h 428"/>
                <a:gd name="T28" fmla="*/ 104774 w 391"/>
                <a:gd name="T29" fmla="*/ 81095 h 428"/>
                <a:gd name="T30" fmla="*/ 101228 w 391"/>
                <a:gd name="T31" fmla="*/ 81095 h 428"/>
                <a:gd name="T32" fmla="*/ 88010 w 391"/>
                <a:gd name="T33" fmla="*/ 81741 h 428"/>
                <a:gd name="T34" fmla="*/ 71569 w 391"/>
                <a:gd name="T35" fmla="*/ 86588 h 428"/>
                <a:gd name="T36" fmla="*/ 71569 w 391"/>
                <a:gd name="T37" fmla="*/ 62033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1" name="Freeform 145"/>
            <p:cNvSpPr>
              <a:spLocks/>
            </p:cNvSpPr>
            <p:nvPr/>
          </p:nvSpPr>
          <p:spPr bwMode="auto">
            <a:xfrm>
              <a:off x="7954343" y="6330390"/>
              <a:ext cx="88036" cy="131899"/>
            </a:xfrm>
            <a:custGeom>
              <a:avLst/>
              <a:gdLst>
                <a:gd name="T0" fmla="*/ 72422 w 265"/>
                <a:gd name="T1" fmla="*/ 54273 h 401"/>
                <a:gd name="T2" fmla="*/ 72422 w 265"/>
                <a:gd name="T3" fmla="*/ 79271 h 401"/>
                <a:gd name="T4" fmla="*/ 59798 w 265"/>
                <a:gd name="T5" fmla="*/ 76311 h 401"/>
                <a:gd name="T6" fmla="*/ 50164 w 265"/>
                <a:gd name="T7" fmla="*/ 75653 h 401"/>
                <a:gd name="T8" fmla="*/ 25580 w 265"/>
                <a:gd name="T9" fmla="*/ 75653 h 401"/>
                <a:gd name="T10" fmla="*/ 25580 w 265"/>
                <a:gd name="T11" fmla="*/ 113150 h 401"/>
                <a:gd name="T12" fmla="*/ 58801 w 265"/>
                <a:gd name="T13" fmla="*/ 113150 h 401"/>
                <a:gd name="T14" fmla="*/ 71093 w 265"/>
                <a:gd name="T15" fmla="*/ 112821 h 401"/>
                <a:gd name="T16" fmla="*/ 88036 w 265"/>
                <a:gd name="T17" fmla="*/ 107887 h 401"/>
                <a:gd name="T18" fmla="*/ 88036 w 265"/>
                <a:gd name="T19" fmla="*/ 131899 h 401"/>
                <a:gd name="T20" fmla="*/ 0 w 265"/>
                <a:gd name="T21" fmla="*/ 131899 h 401"/>
                <a:gd name="T22" fmla="*/ 5648 w 265"/>
                <a:gd name="T23" fmla="*/ 112163 h 401"/>
                <a:gd name="T24" fmla="*/ 6644 w 265"/>
                <a:gd name="T25" fmla="*/ 92428 h 401"/>
                <a:gd name="T26" fmla="*/ 6644 w 265"/>
                <a:gd name="T27" fmla="*/ 39800 h 401"/>
                <a:gd name="T28" fmla="*/ 5648 w 265"/>
                <a:gd name="T29" fmla="*/ 19736 h 401"/>
                <a:gd name="T30" fmla="*/ 0 w 265"/>
                <a:gd name="T31" fmla="*/ 0 h 401"/>
                <a:gd name="T32" fmla="*/ 88036 w 265"/>
                <a:gd name="T33" fmla="*/ 0 h 401"/>
                <a:gd name="T34" fmla="*/ 88036 w 265"/>
                <a:gd name="T35" fmla="*/ 24340 h 401"/>
                <a:gd name="T36" fmla="*/ 71093 w 265"/>
                <a:gd name="T37" fmla="*/ 19407 h 401"/>
                <a:gd name="T38" fmla="*/ 57473 w 265"/>
                <a:gd name="T39" fmla="*/ 18749 h 401"/>
                <a:gd name="T40" fmla="*/ 25580 w 265"/>
                <a:gd name="T41" fmla="*/ 18749 h 401"/>
                <a:gd name="T42" fmla="*/ 25580 w 265"/>
                <a:gd name="T43" fmla="*/ 57891 h 401"/>
                <a:gd name="T44" fmla="*/ 49167 w 265"/>
                <a:gd name="T45" fmla="*/ 57891 h 401"/>
                <a:gd name="T46" fmla="*/ 59798 w 265"/>
                <a:gd name="T47" fmla="*/ 57233 h 401"/>
                <a:gd name="T48" fmla="*/ 72422 w 265"/>
                <a:gd name="T49" fmla="*/ 5427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2" name="Freeform 146"/>
            <p:cNvSpPr>
              <a:spLocks noEditPoints="1"/>
            </p:cNvSpPr>
            <p:nvPr/>
          </p:nvSpPr>
          <p:spPr bwMode="auto">
            <a:xfrm>
              <a:off x="7836294" y="6330390"/>
              <a:ext cx="102042" cy="131899"/>
            </a:xfrm>
            <a:custGeom>
              <a:avLst/>
              <a:gdLst>
                <a:gd name="T0" fmla="*/ 5490 w 316"/>
                <a:gd name="T1" fmla="*/ 112163 h 401"/>
                <a:gd name="T2" fmla="*/ 6458 w 316"/>
                <a:gd name="T3" fmla="*/ 92428 h 401"/>
                <a:gd name="T4" fmla="*/ 6458 w 316"/>
                <a:gd name="T5" fmla="*/ 39800 h 401"/>
                <a:gd name="T6" fmla="*/ 5490 w 316"/>
                <a:gd name="T7" fmla="*/ 19736 h 401"/>
                <a:gd name="T8" fmla="*/ 0 w 316"/>
                <a:gd name="T9" fmla="*/ 0 h 401"/>
                <a:gd name="T10" fmla="*/ 40042 w 316"/>
                <a:gd name="T11" fmla="*/ 0 h 401"/>
                <a:gd name="T12" fmla="*/ 102042 w 316"/>
                <a:gd name="T13" fmla="*/ 66114 h 401"/>
                <a:gd name="T14" fmla="*/ 40365 w 316"/>
                <a:gd name="T15" fmla="*/ 131899 h 401"/>
                <a:gd name="T16" fmla="*/ 39073 w 316"/>
                <a:gd name="T17" fmla="*/ 131899 h 401"/>
                <a:gd name="T18" fmla="*/ 0 w 316"/>
                <a:gd name="T19" fmla="*/ 131899 h 401"/>
                <a:gd name="T20" fmla="*/ 5490 w 316"/>
                <a:gd name="T21" fmla="*/ 112163 h 401"/>
                <a:gd name="T22" fmla="*/ 24865 w 316"/>
                <a:gd name="T23" fmla="*/ 113150 h 401"/>
                <a:gd name="T24" fmla="*/ 40042 w 316"/>
                <a:gd name="T25" fmla="*/ 113150 h 401"/>
                <a:gd name="T26" fmla="*/ 83959 w 316"/>
                <a:gd name="T27" fmla="*/ 66114 h 401"/>
                <a:gd name="T28" fmla="*/ 40365 w 316"/>
                <a:gd name="T29" fmla="*/ 18749 h 401"/>
                <a:gd name="T30" fmla="*/ 24865 w 316"/>
                <a:gd name="T31" fmla="*/ 18749 h 401"/>
                <a:gd name="T32" fmla="*/ 24865 w 316"/>
                <a:gd name="T33" fmla="*/ 11315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3" name="Freeform 147"/>
            <p:cNvSpPr>
              <a:spLocks/>
            </p:cNvSpPr>
            <p:nvPr/>
          </p:nvSpPr>
          <p:spPr bwMode="auto">
            <a:xfrm>
              <a:off x="8506568" y="6324007"/>
              <a:ext cx="120049" cy="144664"/>
            </a:xfrm>
            <a:custGeom>
              <a:avLst/>
              <a:gdLst>
                <a:gd name="T0" fmla="*/ 66950 w 364"/>
                <a:gd name="T1" fmla="*/ 120553 h 444"/>
                <a:gd name="T2" fmla="*/ 109495 w 364"/>
                <a:gd name="T3" fmla="*/ 94814 h 444"/>
                <a:gd name="T4" fmla="*/ 120049 w 364"/>
                <a:gd name="T5" fmla="*/ 116643 h 444"/>
                <a:gd name="T6" fmla="*/ 77834 w 364"/>
                <a:gd name="T7" fmla="*/ 138799 h 444"/>
                <a:gd name="T8" fmla="*/ 0 w 364"/>
                <a:gd name="T9" fmla="*/ 72332 h 444"/>
                <a:gd name="T10" fmla="*/ 77834 w 364"/>
                <a:gd name="T11" fmla="*/ 5539 h 444"/>
                <a:gd name="T12" fmla="*/ 120049 w 364"/>
                <a:gd name="T13" fmla="*/ 28021 h 444"/>
                <a:gd name="T14" fmla="*/ 109495 w 364"/>
                <a:gd name="T15" fmla="*/ 49525 h 444"/>
                <a:gd name="T16" fmla="*/ 66950 w 364"/>
                <a:gd name="T17" fmla="*/ 24111 h 444"/>
                <a:gd name="T18" fmla="*/ 18469 w 364"/>
                <a:gd name="T19" fmla="*/ 72332 h 444"/>
                <a:gd name="T20" fmla="*/ 66950 w 364"/>
                <a:gd name="T21" fmla="*/ 120553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34" name="34 Grupo"/>
          <p:cNvGrpSpPr>
            <a:grpSpLocks/>
          </p:cNvGrpSpPr>
          <p:nvPr/>
        </p:nvGrpSpPr>
        <p:grpSpPr bwMode="auto">
          <a:xfrm>
            <a:off x="336550" y="6346825"/>
            <a:ext cx="665163" cy="322263"/>
            <a:chOff x="336550" y="6148858"/>
            <a:chExt cx="933451" cy="450850"/>
          </a:xfrm>
        </p:grpSpPr>
        <p:sp>
          <p:nvSpPr>
            <p:cNvPr id="35" name="Rectangle 176"/>
            <p:cNvSpPr>
              <a:spLocks noChangeArrowheads="1"/>
            </p:cNvSpPr>
            <p:nvPr/>
          </p:nvSpPr>
          <p:spPr bwMode="auto">
            <a:xfrm>
              <a:off x="837807" y="6148858"/>
              <a:ext cx="22278" cy="179896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6" name="Rectangle 177"/>
            <p:cNvSpPr>
              <a:spLocks noChangeArrowheads="1"/>
            </p:cNvSpPr>
            <p:nvPr/>
          </p:nvSpPr>
          <p:spPr bwMode="auto">
            <a:xfrm>
              <a:off x="902412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7" name="Freeform 178"/>
            <p:cNvSpPr>
              <a:spLocks/>
            </p:cNvSpPr>
            <p:nvPr/>
          </p:nvSpPr>
          <p:spPr bwMode="auto">
            <a:xfrm>
              <a:off x="955880" y="6204382"/>
              <a:ext cx="91341" cy="126592"/>
            </a:xfrm>
            <a:custGeom>
              <a:avLst/>
              <a:gdLst>
                <a:gd name="T0" fmla="*/ 89341 w 274"/>
                <a:gd name="T1" fmla="*/ 101077 h 387"/>
                <a:gd name="T2" fmla="*/ 91341 w 274"/>
                <a:gd name="T3" fmla="*/ 120377 h 387"/>
                <a:gd name="T4" fmla="*/ 55005 w 274"/>
                <a:gd name="T5" fmla="*/ 126592 h 387"/>
                <a:gd name="T6" fmla="*/ 0 w 274"/>
                <a:gd name="T7" fmla="*/ 67385 h 387"/>
                <a:gd name="T8" fmla="*/ 62339 w 274"/>
                <a:gd name="T9" fmla="*/ 0 h 387"/>
                <a:gd name="T10" fmla="*/ 91008 w 274"/>
                <a:gd name="T11" fmla="*/ 3925 h 387"/>
                <a:gd name="T12" fmla="*/ 88341 w 274"/>
                <a:gd name="T13" fmla="*/ 23552 h 387"/>
                <a:gd name="T14" fmla="*/ 61338 w 274"/>
                <a:gd name="T15" fmla="*/ 18318 h 387"/>
                <a:gd name="T16" fmla="*/ 24002 w 274"/>
                <a:gd name="T17" fmla="*/ 64441 h 387"/>
                <a:gd name="T18" fmla="*/ 59672 w 274"/>
                <a:gd name="T19" fmla="*/ 107620 h 387"/>
                <a:gd name="T20" fmla="*/ 89341 w 274"/>
                <a:gd name="T21" fmla="*/ 101077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8" name="Rectangle 179"/>
            <p:cNvSpPr>
              <a:spLocks noChangeArrowheads="1"/>
            </p:cNvSpPr>
            <p:nvPr/>
          </p:nvSpPr>
          <p:spPr bwMode="auto">
            <a:xfrm>
              <a:off x="1073954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9" name="Freeform 180"/>
            <p:cNvSpPr>
              <a:spLocks noEditPoints="1"/>
            </p:cNvSpPr>
            <p:nvPr/>
          </p:nvSpPr>
          <p:spPr bwMode="auto">
            <a:xfrm>
              <a:off x="692999" y="6184393"/>
              <a:ext cx="115846" cy="146582"/>
            </a:xfrm>
            <a:custGeom>
              <a:avLst/>
              <a:gdLst>
                <a:gd name="T0" fmla="*/ 59569 w 352"/>
                <a:gd name="T1" fmla="*/ 20567 h 449"/>
                <a:gd name="T2" fmla="*/ 50024 w 352"/>
                <a:gd name="T3" fmla="*/ 20567 h 449"/>
                <a:gd name="T4" fmla="*/ 24025 w 352"/>
                <a:gd name="T5" fmla="*/ 1306 h 449"/>
                <a:gd name="T6" fmla="*/ 24025 w 352"/>
                <a:gd name="T7" fmla="*/ 0 h 449"/>
                <a:gd name="T8" fmla="*/ 4278 w 352"/>
                <a:gd name="T9" fmla="*/ 17303 h 449"/>
                <a:gd name="T10" fmla="*/ 43771 w 352"/>
                <a:gd name="T11" fmla="*/ 39176 h 449"/>
                <a:gd name="T12" fmla="*/ 66809 w 352"/>
                <a:gd name="T13" fmla="*/ 39176 h 449"/>
                <a:gd name="T14" fmla="*/ 87872 w 352"/>
                <a:gd name="T15" fmla="*/ 48643 h 449"/>
                <a:gd name="T16" fmla="*/ 79973 w 352"/>
                <a:gd name="T17" fmla="*/ 58763 h 449"/>
                <a:gd name="T18" fmla="*/ 64176 w 352"/>
                <a:gd name="T19" fmla="*/ 57131 h 449"/>
                <a:gd name="T20" fmla="*/ 10531 w 352"/>
                <a:gd name="T21" fmla="*/ 102836 h 449"/>
                <a:gd name="T22" fmla="*/ 20734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2126 w 352"/>
                <a:gd name="T29" fmla="*/ 144623 h 449"/>
                <a:gd name="T30" fmla="*/ 61543 w 352"/>
                <a:gd name="T31" fmla="*/ 146582 h 449"/>
                <a:gd name="T32" fmla="*/ 115846 w 352"/>
                <a:gd name="T33" fmla="*/ 99245 h 449"/>
                <a:gd name="T34" fmla="*/ 97416 w 352"/>
                <a:gd name="T35" fmla="*/ 64313 h 449"/>
                <a:gd name="T36" fmla="*/ 111568 w 352"/>
                <a:gd name="T37" fmla="*/ 43746 h 449"/>
                <a:gd name="T38" fmla="*/ 93796 w 352"/>
                <a:gd name="T39" fmla="*/ 23505 h 449"/>
                <a:gd name="T40" fmla="*/ 59569 w 352"/>
                <a:gd name="T41" fmla="*/ 20567 h 449"/>
                <a:gd name="T42" fmla="*/ 63189 w 352"/>
                <a:gd name="T43" fmla="*/ 73454 h 449"/>
                <a:gd name="T44" fmla="*/ 63189 w 352"/>
                <a:gd name="T45" fmla="*/ 73454 h 449"/>
                <a:gd name="T46" fmla="*/ 93796 w 352"/>
                <a:gd name="T47" fmla="*/ 101530 h 449"/>
                <a:gd name="T48" fmla="*/ 62531 w 352"/>
                <a:gd name="T49" fmla="*/ 130259 h 449"/>
                <a:gd name="T50" fmla="*/ 32582 w 352"/>
                <a:gd name="T51" fmla="*/ 101530 h 449"/>
                <a:gd name="T52" fmla="*/ 63189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0" name="Freeform 181"/>
            <p:cNvSpPr>
              <a:spLocks noEditPoints="1"/>
            </p:cNvSpPr>
            <p:nvPr/>
          </p:nvSpPr>
          <p:spPr bwMode="auto">
            <a:xfrm>
              <a:off x="1125193" y="6184393"/>
              <a:ext cx="113619" cy="146582"/>
            </a:xfrm>
            <a:custGeom>
              <a:avLst/>
              <a:gdLst>
                <a:gd name="T0" fmla="*/ 58423 w 352"/>
                <a:gd name="T1" fmla="*/ 20567 h 449"/>
                <a:gd name="T2" fmla="*/ 49386 w 352"/>
                <a:gd name="T3" fmla="*/ 20567 h 449"/>
                <a:gd name="T4" fmla="*/ 23886 w 352"/>
                <a:gd name="T5" fmla="*/ 1306 h 449"/>
                <a:gd name="T6" fmla="*/ 23886 w 352"/>
                <a:gd name="T7" fmla="*/ 0 h 449"/>
                <a:gd name="T8" fmla="*/ 4196 w 352"/>
                <a:gd name="T9" fmla="*/ 17303 h 449"/>
                <a:gd name="T10" fmla="*/ 43253 w 352"/>
                <a:gd name="T11" fmla="*/ 39176 h 449"/>
                <a:gd name="T12" fmla="*/ 65525 w 352"/>
                <a:gd name="T13" fmla="*/ 39176 h 449"/>
                <a:gd name="T14" fmla="*/ 86505 w 352"/>
                <a:gd name="T15" fmla="*/ 48643 h 449"/>
                <a:gd name="T16" fmla="*/ 78436 w 352"/>
                <a:gd name="T17" fmla="*/ 58763 h 449"/>
                <a:gd name="T18" fmla="*/ 63265 w 352"/>
                <a:gd name="T19" fmla="*/ 57131 h 449"/>
                <a:gd name="T20" fmla="*/ 10329 w 352"/>
                <a:gd name="T21" fmla="*/ 102836 h 449"/>
                <a:gd name="T22" fmla="*/ 20658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1316 w 352"/>
                <a:gd name="T29" fmla="*/ 144623 h 449"/>
                <a:gd name="T30" fmla="*/ 60360 w 352"/>
                <a:gd name="T31" fmla="*/ 146582 h 449"/>
                <a:gd name="T32" fmla="*/ 113619 w 352"/>
                <a:gd name="T33" fmla="*/ 99245 h 449"/>
                <a:gd name="T34" fmla="*/ 95866 w 352"/>
                <a:gd name="T35" fmla="*/ 64313 h 449"/>
                <a:gd name="T36" fmla="*/ 109746 w 352"/>
                <a:gd name="T37" fmla="*/ 43746 h 449"/>
                <a:gd name="T38" fmla="*/ 92315 w 352"/>
                <a:gd name="T39" fmla="*/ 23505 h 449"/>
                <a:gd name="T40" fmla="*/ 58423 w 352"/>
                <a:gd name="T41" fmla="*/ 20567 h 449"/>
                <a:gd name="T42" fmla="*/ 62297 w 352"/>
                <a:gd name="T43" fmla="*/ 73454 h 449"/>
                <a:gd name="T44" fmla="*/ 62297 w 352"/>
                <a:gd name="T45" fmla="*/ 73454 h 449"/>
                <a:gd name="T46" fmla="*/ 92315 w 352"/>
                <a:gd name="T47" fmla="*/ 101530 h 449"/>
                <a:gd name="T48" fmla="*/ 61651 w 352"/>
                <a:gd name="T49" fmla="*/ 130259 h 449"/>
                <a:gd name="T50" fmla="*/ 32278 w 352"/>
                <a:gd name="T51" fmla="*/ 101530 h 449"/>
                <a:gd name="T52" fmla="*/ 62297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1" name="Freeform 182"/>
            <p:cNvSpPr>
              <a:spLocks noEditPoints="1"/>
            </p:cNvSpPr>
            <p:nvPr/>
          </p:nvSpPr>
          <p:spPr bwMode="auto">
            <a:xfrm>
              <a:off x="336550" y="6204382"/>
              <a:ext cx="329715" cy="242081"/>
            </a:xfrm>
            <a:custGeom>
              <a:avLst/>
              <a:gdLst>
                <a:gd name="T0" fmla="*/ 329715 w 1008"/>
                <a:gd name="T1" fmla="*/ 2293 h 739"/>
                <a:gd name="T2" fmla="*/ 287846 w 1008"/>
                <a:gd name="T3" fmla="*/ 2293 h 739"/>
                <a:gd name="T4" fmla="*/ 268548 w 1008"/>
                <a:gd name="T5" fmla="*/ 0 h 739"/>
                <a:gd name="T6" fmla="*/ 214576 w 1008"/>
                <a:gd name="T7" fmla="*/ 47499 h 739"/>
                <a:gd name="T8" fmla="*/ 232894 w 1008"/>
                <a:gd name="T9" fmla="*/ 82878 h 739"/>
                <a:gd name="T10" fmla="*/ 218829 w 1008"/>
                <a:gd name="T11" fmla="*/ 103515 h 739"/>
                <a:gd name="T12" fmla="*/ 227006 w 1008"/>
                <a:gd name="T13" fmla="*/ 119239 h 739"/>
                <a:gd name="T14" fmla="*/ 236492 w 1008"/>
                <a:gd name="T15" fmla="*/ 123825 h 739"/>
                <a:gd name="T16" fmla="*/ 198876 w 1008"/>
                <a:gd name="T17" fmla="*/ 173945 h 739"/>
                <a:gd name="T18" fmla="*/ 198876 w 1008"/>
                <a:gd name="T19" fmla="*/ 174272 h 739"/>
                <a:gd name="T20" fmla="*/ 178596 w 1008"/>
                <a:gd name="T21" fmla="*/ 192289 h 739"/>
                <a:gd name="T22" fmla="*/ 174016 w 1008"/>
                <a:gd name="T23" fmla="*/ 195892 h 739"/>
                <a:gd name="T24" fmla="*/ 173689 w 1008"/>
                <a:gd name="T25" fmla="*/ 196220 h 739"/>
                <a:gd name="T26" fmla="*/ 155372 w 1008"/>
                <a:gd name="T27" fmla="*/ 207685 h 739"/>
                <a:gd name="T28" fmla="*/ 154063 w 1008"/>
                <a:gd name="T29" fmla="*/ 208340 h 739"/>
                <a:gd name="T30" fmla="*/ 151446 w 1008"/>
                <a:gd name="T31" fmla="*/ 209651 h 739"/>
                <a:gd name="T32" fmla="*/ 103690 w 1008"/>
                <a:gd name="T33" fmla="*/ 220788 h 739"/>
                <a:gd name="T34" fmla="*/ 103690 w 1008"/>
                <a:gd name="T35" fmla="*/ 220461 h 739"/>
                <a:gd name="T36" fmla="*/ 0 w 1008"/>
                <a:gd name="T37" fmla="*/ 190651 h 739"/>
                <a:gd name="T38" fmla="*/ 0 w 1008"/>
                <a:gd name="T39" fmla="*/ 217185 h 739"/>
                <a:gd name="T40" fmla="*/ 102055 w 1008"/>
                <a:gd name="T41" fmla="*/ 240771 h 739"/>
                <a:gd name="T42" fmla="*/ 102055 w 1008"/>
                <a:gd name="T43" fmla="*/ 240771 h 739"/>
                <a:gd name="T44" fmla="*/ 250230 w 1008"/>
                <a:gd name="T45" fmla="*/ 137911 h 739"/>
                <a:gd name="T46" fmla="*/ 270510 w 1008"/>
                <a:gd name="T47" fmla="*/ 126773 h 739"/>
                <a:gd name="T48" fmla="*/ 279996 w 1008"/>
                <a:gd name="T49" fmla="*/ 126773 h 739"/>
                <a:gd name="T50" fmla="*/ 305837 w 1008"/>
                <a:gd name="T51" fmla="*/ 146100 h 739"/>
                <a:gd name="T52" fmla="*/ 305837 w 1008"/>
                <a:gd name="T53" fmla="*/ 147411 h 739"/>
                <a:gd name="T54" fmla="*/ 325790 w 1008"/>
                <a:gd name="T55" fmla="*/ 129721 h 739"/>
                <a:gd name="T56" fmla="*/ 286211 w 1008"/>
                <a:gd name="T57" fmla="*/ 108101 h 739"/>
                <a:gd name="T58" fmla="*/ 263314 w 1008"/>
                <a:gd name="T59" fmla="*/ 108101 h 739"/>
                <a:gd name="T60" fmla="*/ 242380 w 1008"/>
                <a:gd name="T61" fmla="*/ 98601 h 739"/>
                <a:gd name="T62" fmla="*/ 250230 w 1008"/>
                <a:gd name="T63" fmla="*/ 88119 h 739"/>
                <a:gd name="T64" fmla="*/ 265931 w 1008"/>
                <a:gd name="T65" fmla="*/ 89757 h 739"/>
                <a:gd name="T66" fmla="*/ 319575 w 1008"/>
                <a:gd name="T67" fmla="*/ 43896 h 739"/>
                <a:gd name="T68" fmla="*/ 309108 w 1008"/>
                <a:gd name="T69" fmla="*/ 19982 h 739"/>
                <a:gd name="T70" fmla="*/ 329715 w 1008"/>
                <a:gd name="T71" fmla="*/ 19982 h 739"/>
                <a:gd name="T72" fmla="*/ 329715 w 1008"/>
                <a:gd name="T73" fmla="*/ 2293 h 739"/>
                <a:gd name="T74" fmla="*/ 266912 w 1008"/>
                <a:gd name="T75" fmla="*/ 73705 h 739"/>
                <a:gd name="T76" fmla="*/ 266912 w 1008"/>
                <a:gd name="T77" fmla="*/ 73705 h 739"/>
                <a:gd name="T78" fmla="*/ 236492 w 1008"/>
                <a:gd name="T79" fmla="*/ 45206 h 739"/>
                <a:gd name="T80" fmla="*/ 267566 w 1008"/>
                <a:gd name="T81" fmla="*/ 16707 h 739"/>
                <a:gd name="T82" fmla="*/ 297332 w 1008"/>
                <a:gd name="T83" fmla="*/ 45206 h 739"/>
                <a:gd name="T84" fmla="*/ 266912 w 1008"/>
                <a:gd name="T85" fmla="*/ 7370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2" name="Rectangle 183"/>
            <p:cNvSpPr>
              <a:spLocks noChangeArrowheads="1"/>
            </p:cNvSpPr>
            <p:nvPr/>
          </p:nvSpPr>
          <p:spPr bwMode="auto">
            <a:xfrm>
              <a:off x="488041" y="6488661"/>
              <a:ext cx="111390" cy="111047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3" name="Rectangle 184"/>
            <p:cNvSpPr>
              <a:spLocks noChangeArrowheads="1"/>
            </p:cNvSpPr>
            <p:nvPr/>
          </p:nvSpPr>
          <p:spPr bwMode="auto">
            <a:xfrm>
              <a:off x="599431" y="6488661"/>
              <a:ext cx="111390" cy="111047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4" name="Rectangle 185"/>
            <p:cNvSpPr>
              <a:spLocks noChangeArrowheads="1"/>
            </p:cNvSpPr>
            <p:nvPr/>
          </p:nvSpPr>
          <p:spPr bwMode="auto">
            <a:xfrm>
              <a:off x="710821" y="6488661"/>
              <a:ext cx="111390" cy="111047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5" name="Rectangle 186"/>
            <p:cNvSpPr>
              <a:spLocks noChangeArrowheads="1"/>
            </p:cNvSpPr>
            <p:nvPr/>
          </p:nvSpPr>
          <p:spPr bwMode="auto">
            <a:xfrm>
              <a:off x="822211" y="6488661"/>
              <a:ext cx="113619" cy="111047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6" name="Rectangle 187"/>
            <p:cNvSpPr>
              <a:spLocks noChangeArrowheads="1"/>
            </p:cNvSpPr>
            <p:nvPr/>
          </p:nvSpPr>
          <p:spPr bwMode="auto">
            <a:xfrm>
              <a:off x="935830" y="6488661"/>
              <a:ext cx="111390" cy="111047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7" name="Rectangle 188"/>
            <p:cNvSpPr>
              <a:spLocks noChangeArrowheads="1"/>
            </p:cNvSpPr>
            <p:nvPr/>
          </p:nvSpPr>
          <p:spPr bwMode="auto">
            <a:xfrm>
              <a:off x="1047220" y="6488661"/>
              <a:ext cx="109162" cy="111047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8" name="Rectangle 189"/>
            <p:cNvSpPr>
              <a:spLocks noChangeArrowheads="1"/>
            </p:cNvSpPr>
            <p:nvPr/>
          </p:nvSpPr>
          <p:spPr bwMode="auto">
            <a:xfrm>
              <a:off x="1156382" y="6488661"/>
              <a:ext cx="113619" cy="111047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9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F8AA358-E795-46AD-B9C0-4A4AEB6CCCC0}" type="datetimeFigureOut">
              <a:rPr lang="es-ES"/>
              <a:pPr>
                <a:defRPr/>
              </a:pPr>
              <a:t>09/03/2016</a:t>
            </a:fld>
            <a:endParaRPr lang="es-ES"/>
          </a:p>
        </p:txBody>
      </p:sp>
      <p:sp>
        <p:nvSpPr>
          <p:cNvPr id="5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BE62399-D129-406A-B657-ECE50CA6FE6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9 Redondear rectángulo de esquina sencilla"/>
          <p:cNvSpPr/>
          <p:nvPr/>
        </p:nvSpPr>
        <p:spPr>
          <a:xfrm>
            <a:off x="0" y="6237288"/>
            <a:ext cx="9144000" cy="620712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5000"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3 Redondear rectángulo de esquina sencilla"/>
          <p:cNvSpPr/>
          <p:nvPr/>
        </p:nvSpPr>
        <p:spPr>
          <a:xfrm flipH="1" flipV="1">
            <a:off x="-6350" y="-6350"/>
            <a:ext cx="9144000" cy="1484313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4000"/>
                </a:schemeClr>
              </a:gs>
              <a:gs pos="73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pSp>
        <p:nvGrpSpPr>
          <p:cNvPr id="6" name="6 Grupo"/>
          <p:cNvGrpSpPr>
            <a:grpSpLocks/>
          </p:cNvGrpSpPr>
          <p:nvPr/>
        </p:nvGrpSpPr>
        <p:grpSpPr bwMode="auto">
          <a:xfrm>
            <a:off x="7729538" y="6356350"/>
            <a:ext cx="1073150" cy="312738"/>
            <a:chOff x="7450138" y="6115521"/>
            <a:chExt cx="1352550" cy="419100"/>
          </a:xfrm>
        </p:grpSpPr>
        <p:sp>
          <p:nvSpPr>
            <p:cNvPr id="7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127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8" name="Freeform 122"/>
            <p:cNvSpPr>
              <a:spLocks/>
            </p:cNvSpPr>
            <p:nvPr/>
          </p:nvSpPr>
          <p:spPr bwMode="auto">
            <a:xfrm>
              <a:off x="7492154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9" name="Freeform 123"/>
            <p:cNvSpPr>
              <a:spLocks/>
            </p:cNvSpPr>
            <p:nvPr/>
          </p:nvSpPr>
          <p:spPr bwMode="auto">
            <a:xfrm>
              <a:off x="7492154" y="6321880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" name="Freeform 124"/>
            <p:cNvSpPr>
              <a:spLocks/>
            </p:cNvSpPr>
            <p:nvPr/>
          </p:nvSpPr>
          <p:spPr bwMode="auto">
            <a:xfrm>
              <a:off x="7492154" y="6413358"/>
              <a:ext cx="46019" cy="48931"/>
            </a:xfrm>
            <a:custGeom>
              <a:avLst/>
              <a:gdLst>
                <a:gd name="T0" fmla="*/ 30679 w 144"/>
                <a:gd name="T1" fmla="*/ 32733 h 145"/>
                <a:gd name="T2" fmla="*/ 30679 w 144"/>
                <a:gd name="T3" fmla="*/ 48931 h 145"/>
                <a:gd name="T4" fmla="*/ 15340 w 144"/>
                <a:gd name="T5" fmla="*/ 48931 h 145"/>
                <a:gd name="T6" fmla="*/ 15340 w 144"/>
                <a:gd name="T7" fmla="*/ 32733 h 145"/>
                <a:gd name="T8" fmla="*/ 0 w 144"/>
                <a:gd name="T9" fmla="*/ 32733 h 145"/>
                <a:gd name="T10" fmla="*/ 0 w 144"/>
                <a:gd name="T11" fmla="*/ 16535 h 145"/>
                <a:gd name="T12" fmla="*/ 15340 w 144"/>
                <a:gd name="T13" fmla="*/ 16535 h 145"/>
                <a:gd name="T14" fmla="*/ 15340 w 144"/>
                <a:gd name="T15" fmla="*/ 0 h 145"/>
                <a:gd name="T16" fmla="*/ 30679 w 144"/>
                <a:gd name="T17" fmla="*/ 0 h 145"/>
                <a:gd name="T18" fmla="*/ 30679 w 144"/>
                <a:gd name="T19" fmla="*/ 16535 h 145"/>
                <a:gd name="T20" fmla="*/ 46019 w 144"/>
                <a:gd name="T21" fmla="*/ 16535 h 145"/>
                <a:gd name="T22" fmla="*/ 46019 w 144"/>
                <a:gd name="T23" fmla="*/ 32733 h 145"/>
                <a:gd name="T24" fmla="*/ 30679 w 144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1" name="Freeform 125"/>
            <p:cNvSpPr>
              <a:spLocks/>
            </p:cNvSpPr>
            <p:nvPr/>
          </p:nvSpPr>
          <p:spPr bwMode="auto">
            <a:xfrm>
              <a:off x="7676229" y="6230401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2" name="Freeform 126"/>
            <p:cNvSpPr>
              <a:spLocks/>
            </p:cNvSpPr>
            <p:nvPr/>
          </p:nvSpPr>
          <p:spPr bwMode="auto">
            <a:xfrm>
              <a:off x="7676229" y="6321880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3" name="Freeform 127"/>
            <p:cNvSpPr>
              <a:spLocks/>
            </p:cNvSpPr>
            <p:nvPr/>
          </p:nvSpPr>
          <p:spPr bwMode="auto">
            <a:xfrm>
              <a:off x="7676229" y="6413358"/>
              <a:ext cx="46019" cy="48931"/>
            </a:xfrm>
            <a:custGeom>
              <a:avLst/>
              <a:gdLst>
                <a:gd name="T0" fmla="*/ 30785 w 145"/>
                <a:gd name="T1" fmla="*/ 32733 h 145"/>
                <a:gd name="T2" fmla="*/ 30785 w 145"/>
                <a:gd name="T3" fmla="*/ 48931 h 145"/>
                <a:gd name="T4" fmla="*/ 15551 w 145"/>
                <a:gd name="T5" fmla="*/ 48931 h 145"/>
                <a:gd name="T6" fmla="*/ 15551 w 145"/>
                <a:gd name="T7" fmla="*/ 32733 h 145"/>
                <a:gd name="T8" fmla="*/ 0 w 145"/>
                <a:gd name="T9" fmla="*/ 32733 h 145"/>
                <a:gd name="T10" fmla="*/ 0 w 145"/>
                <a:gd name="T11" fmla="*/ 16535 h 145"/>
                <a:gd name="T12" fmla="*/ 15551 w 145"/>
                <a:gd name="T13" fmla="*/ 16535 h 145"/>
                <a:gd name="T14" fmla="*/ 15551 w 145"/>
                <a:gd name="T15" fmla="*/ 0 h 145"/>
                <a:gd name="T16" fmla="*/ 30785 w 145"/>
                <a:gd name="T17" fmla="*/ 0 h 145"/>
                <a:gd name="T18" fmla="*/ 30785 w 145"/>
                <a:gd name="T19" fmla="*/ 16535 h 145"/>
                <a:gd name="T20" fmla="*/ 46019 w 145"/>
                <a:gd name="T21" fmla="*/ 16535 h 145"/>
                <a:gd name="T22" fmla="*/ 46019 w 145"/>
                <a:gd name="T23" fmla="*/ 32733 h 145"/>
                <a:gd name="T24" fmla="*/ 30785 w 145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4" name="Freeform 128"/>
            <p:cNvSpPr>
              <a:spLocks/>
            </p:cNvSpPr>
            <p:nvPr/>
          </p:nvSpPr>
          <p:spPr bwMode="auto">
            <a:xfrm>
              <a:off x="7554180" y="6349536"/>
              <a:ext cx="106042" cy="142537"/>
            </a:xfrm>
            <a:custGeom>
              <a:avLst/>
              <a:gdLst>
                <a:gd name="T0" fmla="*/ 0 w 320"/>
                <a:gd name="T1" fmla="*/ 2963 h 433"/>
                <a:gd name="T2" fmla="*/ 11930 w 320"/>
                <a:gd name="T3" fmla="*/ 36540 h 433"/>
                <a:gd name="T4" fmla="*/ 42417 w 320"/>
                <a:gd name="T5" fmla="*/ 54645 h 433"/>
                <a:gd name="T6" fmla="*/ 43411 w 320"/>
                <a:gd name="T7" fmla="*/ 63533 h 433"/>
                <a:gd name="T8" fmla="*/ 37446 w 320"/>
                <a:gd name="T9" fmla="*/ 105997 h 433"/>
                <a:gd name="T10" fmla="*/ 13918 w 320"/>
                <a:gd name="T11" fmla="*/ 139574 h 433"/>
                <a:gd name="T12" fmla="*/ 13255 w 320"/>
                <a:gd name="T13" fmla="*/ 140891 h 433"/>
                <a:gd name="T14" fmla="*/ 15244 w 320"/>
                <a:gd name="T15" fmla="*/ 142537 h 433"/>
                <a:gd name="T16" fmla="*/ 90798 w 320"/>
                <a:gd name="T17" fmla="*/ 142537 h 433"/>
                <a:gd name="T18" fmla="*/ 92787 w 320"/>
                <a:gd name="T19" fmla="*/ 140891 h 433"/>
                <a:gd name="T20" fmla="*/ 92124 w 320"/>
                <a:gd name="T21" fmla="*/ 139574 h 433"/>
                <a:gd name="T22" fmla="*/ 67933 w 320"/>
                <a:gd name="T23" fmla="*/ 105997 h 433"/>
                <a:gd name="T24" fmla="*/ 62300 w 320"/>
                <a:gd name="T25" fmla="*/ 63533 h 433"/>
                <a:gd name="T26" fmla="*/ 63625 w 320"/>
                <a:gd name="T27" fmla="*/ 54645 h 433"/>
                <a:gd name="T28" fmla="*/ 93781 w 320"/>
                <a:gd name="T29" fmla="*/ 36540 h 433"/>
                <a:gd name="T30" fmla="*/ 106042 w 320"/>
                <a:gd name="T31" fmla="*/ 2963 h 433"/>
                <a:gd name="T32" fmla="*/ 106042 w 320"/>
                <a:gd name="T33" fmla="*/ 988 h 433"/>
                <a:gd name="T34" fmla="*/ 104054 w 320"/>
                <a:gd name="T35" fmla="*/ 0 h 433"/>
                <a:gd name="T36" fmla="*/ 1657 w 320"/>
                <a:gd name="T37" fmla="*/ 0 h 433"/>
                <a:gd name="T38" fmla="*/ 0 w 320"/>
                <a:gd name="T39" fmla="*/ 988 h 433"/>
                <a:gd name="T40" fmla="*/ 0 w 320"/>
                <a:gd name="T41" fmla="*/ 2963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5" name="Oval 129"/>
            <p:cNvSpPr>
              <a:spLocks noChangeArrowheads="1"/>
            </p:cNvSpPr>
            <p:nvPr/>
          </p:nvSpPr>
          <p:spPr bwMode="auto">
            <a:xfrm>
              <a:off x="7580190" y="6292097"/>
              <a:ext cx="52021" cy="51058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6" name="Freeform 130"/>
            <p:cNvSpPr>
              <a:spLocks/>
            </p:cNvSpPr>
            <p:nvPr/>
          </p:nvSpPr>
          <p:spPr bwMode="auto">
            <a:xfrm>
              <a:off x="7584192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7" name="Freeform 131"/>
            <p:cNvSpPr>
              <a:spLocks/>
            </p:cNvSpPr>
            <p:nvPr/>
          </p:nvSpPr>
          <p:spPr bwMode="auto">
            <a:xfrm>
              <a:off x="7600198" y="6136795"/>
              <a:ext cx="14006" cy="12764"/>
            </a:xfrm>
            <a:custGeom>
              <a:avLst/>
              <a:gdLst>
                <a:gd name="T0" fmla="*/ 4335 w 42"/>
                <a:gd name="T1" fmla="*/ 0 h 40"/>
                <a:gd name="T2" fmla="*/ 4335 w 42"/>
                <a:gd name="T3" fmla="*/ 3829 h 40"/>
                <a:gd name="T4" fmla="*/ 0 w 42"/>
                <a:gd name="T5" fmla="*/ 3829 h 40"/>
                <a:gd name="T6" fmla="*/ 0 w 42"/>
                <a:gd name="T7" fmla="*/ 8616 h 40"/>
                <a:gd name="T8" fmla="*/ 4335 w 42"/>
                <a:gd name="T9" fmla="*/ 8616 h 40"/>
                <a:gd name="T10" fmla="*/ 4335 w 42"/>
                <a:gd name="T11" fmla="*/ 12764 h 40"/>
                <a:gd name="T12" fmla="*/ 9671 w 42"/>
                <a:gd name="T13" fmla="*/ 12764 h 40"/>
                <a:gd name="T14" fmla="*/ 9671 w 42"/>
                <a:gd name="T15" fmla="*/ 8616 h 40"/>
                <a:gd name="T16" fmla="*/ 14006 w 42"/>
                <a:gd name="T17" fmla="*/ 8616 h 40"/>
                <a:gd name="T18" fmla="*/ 14006 w 42"/>
                <a:gd name="T19" fmla="*/ 3829 h 40"/>
                <a:gd name="T20" fmla="*/ 9671 w 42"/>
                <a:gd name="T21" fmla="*/ 3829 h 40"/>
                <a:gd name="T22" fmla="*/ 9671 w 42"/>
                <a:gd name="T23" fmla="*/ 0 h 40"/>
                <a:gd name="T24" fmla="*/ 4335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8" name="Freeform 132"/>
            <p:cNvSpPr>
              <a:spLocks/>
            </p:cNvSpPr>
            <p:nvPr/>
          </p:nvSpPr>
          <p:spPr bwMode="auto">
            <a:xfrm>
              <a:off x="7550179" y="6151688"/>
              <a:ext cx="114046" cy="48930"/>
            </a:xfrm>
            <a:custGeom>
              <a:avLst/>
              <a:gdLst>
                <a:gd name="T0" fmla="*/ 12525 w 346"/>
                <a:gd name="T1" fmla="*/ 48930 h 147"/>
                <a:gd name="T2" fmla="*/ 21095 w 346"/>
                <a:gd name="T3" fmla="*/ 48930 h 147"/>
                <a:gd name="T4" fmla="*/ 8900 w 346"/>
                <a:gd name="T5" fmla="*/ 31621 h 147"/>
                <a:gd name="T6" fmla="*/ 6592 w 346"/>
                <a:gd name="T7" fmla="*/ 23966 h 147"/>
                <a:gd name="T8" fmla="*/ 10218 w 346"/>
                <a:gd name="T9" fmla="*/ 14646 h 147"/>
                <a:gd name="T10" fmla="*/ 20436 w 346"/>
                <a:gd name="T11" fmla="*/ 10319 h 147"/>
                <a:gd name="T12" fmla="*/ 25380 w 346"/>
                <a:gd name="T13" fmla="*/ 10984 h 147"/>
                <a:gd name="T14" fmla="*/ 23403 w 346"/>
                <a:gd name="T15" fmla="*/ 20304 h 147"/>
                <a:gd name="T16" fmla="*/ 26039 w 346"/>
                <a:gd name="T17" fmla="*/ 30623 h 147"/>
                <a:gd name="T18" fmla="*/ 36257 w 346"/>
                <a:gd name="T19" fmla="*/ 48930 h 147"/>
                <a:gd name="T20" fmla="*/ 44168 w 346"/>
                <a:gd name="T21" fmla="*/ 48930 h 147"/>
                <a:gd name="T22" fmla="*/ 31972 w 346"/>
                <a:gd name="T23" fmla="*/ 27627 h 147"/>
                <a:gd name="T24" fmla="*/ 29995 w 346"/>
                <a:gd name="T25" fmla="*/ 20304 h 147"/>
                <a:gd name="T26" fmla="*/ 33620 w 346"/>
                <a:gd name="T27" fmla="*/ 10984 h 147"/>
                <a:gd name="T28" fmla="*/ 43509 w 346"/>
                <a:gd name="T29" fmla="*/ 6657 h 147"/>
                <a:gd name="T30" fmla="*/ 53727 w 346"/>
                <a:gd name="T31" fmla="*/ 11650 h 147"/>
                <a:gd name="T32" fmla="*/ 53727 w 346"/>
                <a:gd name="T33" fmla="*/ 48930 h 147"/>
                <a:gd name="T34" fmla="*/ 60319 w 346"/>
                <a:gd name="T35" fmla="*/ 48930 h 147"/>
                <a:gd name="T36" fmla="*/ 60319 w 346"/>
                <a:gd name="T37" fmla="*/ 11650 h 147"/>
                <a:gd name="T38" fmla="*/ 70537 w 346"/>
                <a:gd name="T39" fmla="*/ 6657 h 147"/>
                <a:gd name="T40" fmla="*/ 79437 w 346"/>
                <a:gd name="T41" fmla="*/ 10984 h 147"/>
                <a:gd name="T42" fmla="*/ 83722 w 346"/>
                <a:gd name="T43" fmla="*/ 20304 h 147"/>
                <a:gd name="T44" fmla="*/ 82074 w 346"/>
                <a:gd name="T45" fmla="*/ 27627 h 147"/>
                <a:gd name="T46" fmla="*/ 69878 w 346"/>
                <a:gd name="T47" fmla="*/ 48930 h 147"/>
                <a:gd name="T48" fmla="*/ 77789 w 346"/>
                <a:gd name="T49" fmla="*/ 48930 h 147"/>
                <a:gd name="T50" fmla="*/ 88007 w 346"/>
                <a:gd name="T51" fmla="*/ 30623 h 147"/>
                <a:gd name="T52" fmla="*/ 90314 w 346"/>
                <a:gd name="T53" fmla="*/ 20304 h 147"/>
                <a:gd name="T54" fmla="*/ 88666 w 346"/>
                <a:gd name="T55" fmla="*/ 10984 h 147"/>
                <a:gd name="T56" fmla="*/ 93610 w 346"/>
                <a:gd name="T57" fmla="*/ 10319 h 147"/>
                <a:gd name="T58" fmla="*/ 103169 w 346"/>
                <a:gd name="T59" fmla="*/ 14646 h 147"/>
                <a:gd name="T60" fmla="*/ 107454 w 346"/>
                <a:gd name="T61" fmla="*/ 23966 h 147"/>
                <a:gd name="T62" fmla="*/ 104817 w 346"/>
                <a:gd name="T63" fmla="*/ 31621 h 147"/>
                <a:gd name="T64" fmla="*/ 92951 w 346"/>
                <a:gd name="T65" fmla="*/ 48930 h 147"/>
                <a:gd name="T66" fmla="*/ 101191 w 346"/>
                <a:gd name="T67" fmla="*/ 48930 h 147"/>
                <a:gd name="T68" fmla="*/ 110420 w 346"/>
                <a:gd name="T69" fmla="*/ 35283 h 147"/>
                <a:gd name="T70" fmla="*/ 114046 w 346"/>
                <a:gd name="T71" fmla="*/ 23966 h 147"/>
                <a:gd name="T72" fmla="*/ 107783 w 346"/>
                <a:gd name="T73" fmla="*/ 9653 h 147"/>
                <a:gd name="T74" fmla="*/ 93610 w 346"/>
                <a:gd name="T75" fmla="*/ 3661 h 147"/>
                <a:gd name="T76" fmla="*/ 84381 w 346"/>
                <a:gd name="T77" fmla="*/ 5659 h 147"/>
                <a:gd name="T78" fmla="*/ 70537 w 346"/>
                <a:gd name="T79" fmla="*/ 0 h 147"/>
                <a:gd name="T80" fmla="*/ 57353 w 346"/>
                <a:gd name="T81" fmla="*/ 4993 h 147"/>
                <a:gd name="T82" fmla="*/ 43509 w 346"/>
                <a:gd name="T83" fmla="*/ 0 h 147"/>
                <a:gd name="T84" fmla="*/ 29665 w 346"/>
                <a:gd name="T85" fmla="*/ 5659 h 147"/>
                <a:gd name="T86" fmla="*/ 20436 w 346"/>
                <a:gd name="T87" fmla="*/ 3661 h 147"/>
                <a:gd name="T88" fmla="*/ 5933 w 346"/>
                <a:gd name="T89" fmla="*/ 9653 h 147"/>
                <a:gd name="T90" fmla="*/ 0 w 346"/>
                <a:gd name="T91" fmla="*/ 23966 h 147"/>
                <a:gd name="T92" fmla="*/ 3626 w 346"/>
                <a:gd name="T93" fmla="*/ 35283 h 147"/>
                <a:gd name="T94" fmla="*/ 12525 w 346"/>
                <a:gd name="T95" fmla="*/ 48930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9" name="Freeform 133"/>
            <p:cNvSpPr>
              <a:spLocks/>
            </p:cNvSpPr>
            <p:nvPr/>
          </p:nvSpPr>
          <p:spPr bwMode="auto">
            <a:xfrm>
              <a:off x="7566185" y="6207000"/>
              <a:ext cx="82033" cy="6382"/>
            </a:xfrm>
            <a:custGeom>
              <a:avLst/>
              <a:gdLst>
                <a:gd name="T0" fmla="*/ 0 w 254"/>
                <a:gd name="T1" fmla="*/ 0 h 20"/>
                <a:gd name="T2" fmla="*/ 969 w 254"/>
                <a:gd name="T3" fmla="*/ 6382 h 20"/>
                <a:gd name="T4" fmla="*/ 80741 w 254"/>
                <a:gd name="T5" fmla="*/ 6382 h 20"/>
                <a:gd name="T6" fmla="*/ 82033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0" name="Freeform 134"/>
            <p:cNvSpPr>
              <a:spLocks/>
            </p:cNvSpPr>
            <p:nvPr/>
          </p:nvSpPr>
          <p:spPr bwMode="auto">
            <a:xfrm>
              <a:off x="8216449" y="6151688"/>
              <a:ext cx="106044" cy="131899"/>
            </a:xfrm>
            <a:custGeom>
              <a:avLst/>
              <a:gdLst>
                <a:gd name="T0" fmla="*/ 89730 w 325"/>
                <a:gd name="T1" fmla="*/ 18420 h 401"/>
                <a:gd name="T2" fmla="*/ 76025 w 325"/>
                <a:gd name="T3" fmla="*/ 17762 h 401"/>
                <a:gd name="T4" fmla="*/ 62321 w 325"/>
                <a:gd name="T5" fmla="*/ 17762 h 401"/>
                <a:gd name="T6" fmla="*/ 62321 w 325"/>
                <a:gd name="T7" fmla="*/ 92099 h 401"/>
                <a:gd name="T8" fmla="*/ 63626 w 325"/>
                <a:gd name="T9" fmla="*/ 112163 h 401"/>
                <a:gd name="T10" fmla="*/ 68847 w 325"/>
                <a:gd name="T11" fmla="*/ 131899 h 401"/>
                <a:gd name="T12" fmla="*/ 37197 w 325"/>
                <a:gd name="T13" fmla="*/ 131899 h 401"/>
                <a:gd name="T14" fmla="*/ 42744 w 325"/>
                <a:gd name="T15" fmla="*/ 112163 h 401"/>
                <a:gd name="T16" fmla="*/ 43723 w 325"/>
                <a:gd name="T17" fmla="*/ 92099 h 401"/>
                <a:gd name="T18" fmla="*/ 43723 w 325"/>
                <a:gd name="T19" fmla="*/ 17762 h 401"/>
                <a:gd name="T20" fmla="*/ 30019 w 325"/>
                <a:gd name="T21" fmla="*/ 17762 h 401"/>
                <a:gd name="T22" fmla="*/ 16641 w 325"/>
                <a:gd name="T23" fmla="*/ 18420 h 401"/>
                <a:gd name="T24" fmla="*/ 0 w 325"/>
                <a:gd name="T25" fmla="*/ 23354 h 401"/>
                <a:gd name="T26" fmla="*/ 0 w 325"/>
                <a:gd name="T27" fmla="*/ 0 h 401"/>
                <a:gd name="T28" fmla="*/ 106044 w 325"/>
                <a:gd name="T29" fmla="*/ 0 h 401"/>
                <a:gd name="T30" fmla="*/ 106044 w 325"/>
                <a:gd name="T31" fmla="*/ 23354 h 401"/>
                <a:gd name="T32" fmla="*/ 89730 w 325"/>
                <a:gd name="T33" fmla="*/ 1842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1" name="Freeform 135"/>
            <p:cNvSpPr>
              <a:spLocks/>
            </p:cNvSpPr>
            <p:nvPr/>
          </p:nvSpPr>
          <p:spPr bwMode="auto">
            <a:xfrm>
              <a:off x="8084395" y="6151688"/>
              <a:ext cx="120049" cy="131899"/>
            </a:xfrm>
            <a:custGeom>
              <a:avLst/>
              <a:gdLst>
                <a:gd name="T0" fmla="*/ 113123 w 364"/>
                <a:gd name="T1" fmla="*/ 39800 h 401"/>
                <a:gd name="T2" fmla="*/ 113123 w 364"/>
                <a:gd name="T3" fmla="*/ 108874 h 401"/>
                <a:gd name="T4" fmla="*/ 113783 w 364"/>
                <a:gd name="T5" fmla="*/ 119400 h 401"/>
                <a:gd name="T6" fmla="*/ 117081 w 364"/>
                <a:gd name="T7" fmla="*/ 131899 h 401"/>
                <a:gd name="T8" fmla="*/ 95314 w 364"/>
                <a:gd name="T9" fmla="*/ 131899 h 401"/>
                <a:gd name="T10" fmla="*/ 85090 w 364"/>
                <a:gd name="T11" fmla="*/ 115453 h 401"/>
                <a:gd name="T12" fmla="*/ 25065 w 364"/>
                <a:gd name="T13" fmla="*/ 33550 h 401"/>
                <a:gd name="T14" fmla="*/ 25065 w 364"/>
                <a:gd name="T15" fmla="*/ 92099 h 401"/>
                <a:gd name="T16" fmla="*/ 26384 w 364"/>
                <a:gd name="T17" fmla="*/ 112163 h 401"/>
                <a:gd name="T18" fmla="*/ 31991 w 364"/>
                <a:gd name="T19" fmla="*/ 131899 h 401"/>
                <a:gd name="T20" fmla="*/ 0 w 364"/>
                <a:gd name="T21" fmla="*/ 131899 h 401"/>
                <a:gd name="T22" fmla="*/ 5277 w 364"/>
                <a:gd name="T23" fmla="*/ 112163 h 401"/>
                <a:gd name="T24" fmla="*/ 6596 w 364"/>
                <a:gd name="T25" fmla="*/ 92099 h 401"/>
                <a:gd name="T26" fmla="*/ 6596 w 364"/>
                <a:gd name="T27" fmla="*/ 23025 h 401"/>
                <a:gd name="T28" fmla="*/ 5936 w 364"/>
                <a:gd name="T29" fmla="*/ 12499 h 401"/>
                <a:gd name="T30" fmla="*/ 2968 w 364"/>
                <a:gd name="T31" fmla="*/ 0 h 401"/>
                <a:gd name="T32" fmla="*/ 25725 w 364"/>
                <a:gd name="T33" fmla="*/ 0 h 401"/>
                <a:gd name="T34" fmla="*/ 35949 w 364"/>
                <a:gd name="T35" fmla="*/ 16446 h 401"/>
                <a:gd name="T36" fmla="*/ 94654 w 364"/>
                <a:gd name="T37" fmla="*/ 97033 h 401"/>
                <a:gd name="T38" fmla="*/ 94654 w 364"/>
                <a:gd name="T39" fmla="*/ 39800 h 401"/>
                <a:gd name="T40" fmla="*/ 93335 w 364"/>
                <a:gd name="T41" fmla="*/ 19736 h 401"/>
                <a:gd name="T42" fmla="*/ 88058 w 364"/>
                <a:gd name="T43" fmla="*/ 0 h 401"/>
                <a:gd name="T44" fmla="*/ 120049 w 364"/>
                <a:gd name="T45" fmla="*/ 0 h 401"/>
                <a:gd name="T46" fmla="*/ 114442 w 364"/>
                <a:gd name="T47" fmla="*/ 19736 h 401"/>
                <a:gd name="T48" fmla="*/ 113123 w 364"/>
                <a:gd name="T49" fmla="*/ 39800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2" name="Freeform 136"/>
            <p:cNvSpPr>
              <a:spLocks/>
            </p:cNvSpPr>
            <p:nvPr/>
          </p:nvSpPr>
          <p:spPr bwMode="auto">
            <a:xfrm>
              <a:off x="7960345" y="6151688"/>
              <a:ext cx="110045" cy="134026"/>
            </a:xfrm>
            <a:custGeom>
              <a:avLst/>
              <a:gdLst>
                <a:gd name="T0" fmla="*/ 6512 w 338"/>
                <a:gd name="T1" fmla="*/ 39846 h 407"/>
                <a:gd name="T2" fmla="*/ 5535 w 338"/>
                <a:gd name="T3" fmla="*/ 19758 h 407"/>
                <a:gd name="T4" fmla="*/ 0 w 338"/>
                <a:gd name="T5" fmla="*/ 0 h 407"/>
                <a:gd name="T6" fmla="*/ 31581 w 338"/>
                <a:gd name="T7" fmla="*/ 0 h 407"/>
                <a:gd name="T8" fmla="*/ 26372 w 338"/>
                <a:gd name="T9" fmla="*/ 19758 h 407"/>
                <a:gd name="T10" fmla="*/ 25069 w 338"/>
                <a:gd name="T11" fmla="*/ 39846 h 407"/>
                <a:gd name="T12" fmla="*/ 25069 w 338"/>
                <a:gd name="T13" fmla="*/ 52030 h 407"/>
                <a:gd name="T14" fmla="*/ 25069 w 338"/>
                <a:gd name="T15" fmla="*/ 84960 h 407"/>
                <a:gd name="T16" fmla="*/ 55023 w 338"/>
                <a:gd name="T17" fmla="*/ 115256 h 407"/>
                <a:gd name="T18" fmla="*/ 84976 w 338"/>
                <a:gd name="T19" fmla="*/ 84960 h 407"/>
                <a:gd name="T20" fmla="*/ 84976 w 338"/>
                <a:gd name="T21" fmla="*/ 52030 h 407"/>
                <a:gd name="T22" fmla="*/ 84976 w 338"/>
                <a:gd name="T23" fmla="*/ 39846 h 407"/>
                <a:gd name="T24" fmla="*/ 83673 w 338"/>
                <a:gd name="T25" fmla="*/ 19758 h 407"/>
                <a:gd name="T26" fmla="*/ 78464 w 338"/>
                <a:gd name="T27" fmla="*/ 0 h 407"/>
                <a:gd name="T28" fmla="*/ 110045 w 338"/>
                <a:gd name="T29" fmla="*/ 0 h 407"/>
                <a:gd name="T30" fmla="*/ 104510 w 338"/>
                <a:gd name="T31" fmla="*/ 19758 h 407"/>
                <a:gd name="T32" fmla="*/ 103208 w 338"/>
                <a:gd name="T33" fmla="*/ 39846 h 407"/>
                <a:gd name="T34" fmla="*/ 103208 w 338"/>
                <a:gd name="T35" fmla="*/ 52030 h 407"/>
                <a:gd name="T36" fmla="*/ 103208 w 338"/>
                <a:gd name="T37" fmla="*/ 84960 h 407"/>
                <a:gd name="T38" fmla="*/ 55023 w 338"/>
                <a:gd name="T39" fmla="*/ 134026 h 407"/>
                <a:gd name="T40" fmla="*/ 6512 w 338"/>
                <a:gd name="T41" fmla="*/ 84960 h 407"/>
                <a:gd name="T42" fmla="*/ 6512 w 338"/>
                <a:gd name="T43" fmla="*/ 52030 h 407"/>
                <a:gd name="T44" fmla="*/ 6512 w 338"/>
                <a:gd name="T45" fmla="*/ 39846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3" name="Freeform 137"/>
            <p:cNvSpPr>
              <a:spLocks/>
            </p:cNvSpPr>
            <p:nvPr/>
          </p:nvSpPr>
          <p:spPr bwMode="auto">
            <a:xfrm>
              <a:off x="7834294" y="6151688"/>
              <a:ext cx="120049" cy="131899"/>
            </a:xfrm>
            <a:custGeom>
              <a:avLst/>
              <a:gdLst>
                <a:gd name="T0" fmla="*/ 1308 w 367"/>
                <a:gd name="T1" fmla="*/ 0 h 401"/>
                <a:gd name="T2" fmla="*/ 32711 w 367"/>
                <a:gd name="T3" fmla="*/ 0 h 401"/>
                <a:gd name="T4" fmla="*/ 34346 w 367"/>
                <a:gd name="T5" fmla="*/ 7565 h 401"/>
                <a:gd name="T6" fmla="*/ 40889 w 367"/>
                <a:gd name="T7" fmla="*/ 20064 h 401"/>
                <a:gd name="T8" fmla="*/ 59534 w 367"/>
                <a:gd name="T9" fmla="*/ 47036 h 401"/>
                <a:gd name="T10" fmla="*/ 76871 w 367"/>
                <a:gd name="T11" fmla="*/ 20064 h 401"/>
                <a:gd name="T12" fmla="*/ 82104 w 367"/>
                <a:gd name="T13" fmla="*/ 10855 h 401"/>
                <a:gd name="T14" fmla="*/ 84394 w 367"/>
                <a:gd name="T15" fmla="*/ 0 h 401"/>
                <a:gd name="T16" fmla="*/ 113180 w 367"/>
                <a:gd name="T17" fmla="*/ 0 h 401"/>
                <a:gd name="T18" fmla="*/ 101077 w 367"/>
                <a:gd name="T19" fmla="*/ 16775 h 401"/>
                <a:gd name="T20" fmla="*/ 70983 w 367"/>
                <a:gd name="T21" fmla="*/ 63154 h 401"/>
                <a:gd name="T22" fmla="*/ 105983 w 367"/>
                <a:gd name="T23" fmla="*/ 115124 h 401"/>
                <a:gd name="T24" fmla="*/ 120049 w 367"/>
                <a:gd name="T25" fmla="*/ 131899 h 401"/>
                <a:gd name="T26" fmla="*/ 84721 w 367"/>
                <a:gd name="T27" fmla="*/ 131899 h 401"/>
                <a:gd name="T28" fmla="*/ 81777 w 367"/>
                <a:gd name="T29" fmla="*/ 116111 h 401"/>
                <a:gd name="T30" fmla="*/ 59534 w 367"/>
                <a:gd name="T31" fmla="*/ 79929 h 401"/>
                <a:gd name="T32" fmla="*/ 42851 w 367"/>
                <a:gd name="T33" fmla="*/ 103611 h 401"/>
                <a:gd name="T34" fmla="*/ 30094 w 367"/>
                <a:gd name="T35" fmla="*/ 131899 h 401"/>
                <a:gd name="T36" fmla="*/ 0 w 367"/>
                <a:gd name="T37" fmla="*/ 131899 h 401"/>
                <a:gd name="T38" fmla="*/ 27477 w 367"/>
                <a:gd name="T39" fmla="*/ 95717 h 401"/>
                <a:gd name="T40" fmla="*/ 48412 w 367"/>
                <a:gd name="T41" fmla="*/ 63811 h 401"/>
                <a:gd name="T42" fmla="*/ 22571 w 367"/>
                <a:gd name="T43" fmla="*/ 26972 h 401"/>
                <a:gd name="T44" fmla="*/ 1308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4" name="Freeform 138"/>
            <p:cNvSpPr>
              <a:spLocks noEditPoints="1"/>
            </p:cNvSpPr>
            <p:nvPr/>
          </p:nvSpPr>
          <p:spPr bwMode="auto">
            <a:xfrm>
              <a:off x="8318491" y="6149560"/>
              <a:ext cx="108044" cy="134027"/>
            </a:xfrm>
            <a:custGeom>
              <a:avLst/>
              <a:gdLst>
                <a:gd name="T0" fmla="*/ 107714 w 327"/>
                <a:gd name="T1" fmla="*/ 132710 h 407"/>
                <a:gd name="T2" fmla="*/ 108044 w 327"/>
                <a:gd name="T3" fmla="*/ 134027 h 407"/>
                <a:gd name="T4" fmla="*/ 81942 w 327"/>
                <a:gd name="T5" fmla="*/ 134027 h 407"/>
                <a:gd name="T6" fmla="*/ 84915 w 327"/>
                <a:gd name="T7" fmla="*/ 121513 h 407"/>
                <a:gd name="T8" fmla="*/ 85576 w 327"/>
                <a:gd name="T9" fmla="*/ 110976 h 407"/>
                <a:gd name="T10" fmla="*/ 85576 w 327"/>
                <a:gd name="T11" fmla="*/ 77716 h 407"/>
                <a:gd name="T12" fmla="*/ 25442 w 327"/>
                <a:gd name="T13" fmla="*/ 77716 h 407"/>
                <a:gd name="T14" fmla="*/ 25442 w 327"/>
                <a:gd name="T15" fmla="*/ 99450 h 407"/>
                <a:gd name="T16" fmla="*/ 25442 w 327"/>
                <a:gd name="T17" fmla="*/ 111305 h 407"/>
                <a:gd name="T18" fmla="*/ 27424 w 327"/>
                <a:gd name="T19" fmla="*/ 134027 h 407"/>
                <a:gd name="T20" fmla="*/ 0 w 327"/>
                <a:gd name="T21" fmla="*/ 134027 h 407"/>
                <a:gd name="T22" fmla="*/ 5617 w 327"/>
                <a:gd name="T23" fmla="*/ 114269 h 407"/>
                <a:gd name="T24" fmla="*/ 6608 w 327"/>
                <a:gd name="T25" fmla="*/ 94181 h 407"/>
                <a:gd name="T26" fmla="*/ 6608 w 327"/>
                <a:gd name="T27" fmla="*/ 81009 h 407"/>
                <a:gd name="T28" fmla="*/ 6608 w 327"/>
                <a:gd name="T29" fmla="*/ 76728 h 407"/>
                <a:gd name="T30" fmla="*/ 6608 w 327"/>
                <a:gd name="T31" fmla="*/ 61580 h 407"/>
                <a:gd name="T32" fmla="*/ 23459 w 327"/>
                <a:gd name="T33" fmla="*/ 17453 h 407"/>
                <a:gd name="T34" fmla="*/ 70047 w 327"/>
                <a:gd name="T35" fmla="*/ 0 h 407"/>
                <a:gd name="T36" fmla="*/ 83924 w 327"/>
                <a:gd name="T37" fmla="*/ 659 h 407"/>
                <a:gd name="T38" fmla="*/ 104409 w 327"/>
                <a:gd name="T39" fmla="*/ 3293 h 407"/>
                <a:gd name="T40" fmla="*/ 104409 w 327"/>
                <a:gd name="T41" fmla="*/ 110976 h 407"/>
                <a:gd name="T42" fmla="*/ 105070 w 327"/>
                <a:gd name="T43" fmla="*/ 121513 h 407"/>
                <a:gd name="T44" fmla="*/ 107714 w 327"/>
                <a:gd name="T45" fmla="*/ 132710 h 407"/>
                <a:gd name="T46" fmla="*/ 85576 w 327"/>
                <a:gd name="T47" fmla="*/ 19758 h 407"/>
                <a:gd name="T48" fmla="*/ 71699 w 327"/>
                <a:gd name="T49" fmla="*/ 18112 h 407"/>
                <a:gd name="T50" fmla="*/ 38658 w 327"/>
                <a:gd name="T51" fmla="*/ 29637 h 407"/>
                <a:gd name="T52" fmla="*/ 25442 w 327"/>
                <a:gd name="T53" fmla="*/ 59933 h 407"/>
                <a:gd name="T54" fmla="*/ 85576 w 327"/>
                <a:gd name="T55" fmla="*/ 59933 h 407"/>
                <a:gd name="T56" fmla="*/ 85576 w 327"/>
                <a:gd name="T57" fmla="*/ 197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5" name="Freeform 139"/>
            <p:cNvSpPr>
              <a:spLocks noEditPoints="1"/>
            </p:cNvSpPr>
            <p:nvPr/>
          </p:nvSpPr>
          <p:spPr bwMode="auto">
            <a:xfrm>
              <a:off x="8694644" y="6328262"/>
              <a:ext cx="108044" cy="134027"/>
            </a:xfrm>
            <a:custGeom>
              <a:avLst/>
              <a:gdLst>
                <a:gd name="T0" fmla="*/ 107713 w 326"/>
                <a:gd name="T1" fmla="*/ 132710 h 407"/>
                <a:gd name="T2" fmla="*/ 108044 w 326"/>
                <a:gd name="T3" fmla="*/ 134027 h 407"/>
                <a:gd name="T4" fmla="*/ 82193 w 326"/>
                <a:gd name="T5" fmla="*/ 134027 h 407"/>
                <a:gd name="T6" fmla="*/ 85176 w 326"/>
                <a:gd name="T7" fmla="*/ 121843 h 407"/>
                <a:gd name="T8" fmla="*/ 85839 w 326"/>
                <a:gd name="T9" fmla="*/ 110976 h 407"/>
                <a:gd name="T10" fmla="*/ 85839 w 326"/>
                <a:gd name="T11" fmla="*/ 77716 h 407"/>
                <a:gd name="T12" fmla="*/ 25188 w 326"/>
                <a:gd name="T13" fmla="*/ 77716 h 407"/>
                <a:gd name="T14" fmla="*/ 25188 w 326"/>
                <a:gd name="T15" fmla="*/ 99450 h 407"/>
                <a:gd name="T16" fmla="*/ 25188 w 326"/>
                <a:gd name="T17" fmla="*/ 111305 h 407"/>
                <a:gd name="T18" fmla="*/ 27177 w 326"/>
                <a:gd name="T19" fmla="*/ 134027 h 407"/>
                <a:gd name="T20" fmla="*/ 0 w 326"/>
                <a:gd name="T21" fmla="*/ 134027 h 407"/>
                <a:gd name="T22" fmla="*/ 5303 w 326"/>
                <a:gd name="T23" fmla="*/ 114269 h 407"/>
                <a:gd name="T24" fmla="*/ 6628 w 326"/>
                <a:gd name="T25" fmla="*/ 94181 h 407"/>
                <a:gd name="T26" fmla="*/ 6628 w 326"/>
                <a:gd name="T27" fmla="*/ 81338 h 407"/>
                <a:gd name="T28" fmla="*/ 6628 w 326"/>
                <a:gd name="T29" fmla="*/ 76728 h 407"/>
                <a:gd name="T30" fmla="*/ 6628 w 326"/>
                <a:gd name="T31" fmla="*/ 61909 h 407"/>
                <a:gd name="T32" fmla="*/ 23200 w 326"/>
                <a:gd name="T33" fmla="*/ 17782 h 407"/>
                <a:gd name="T34" fmla="*/ 70262 w 326"/>
                <a:gd name="T35" fmla="*/ 0 h 407"/>
                <a:gd name="T36" fmla="*/ 83850 w 326"/>
                <a:gd name="T37" fmla="*/ 659 h 407"/>
                <a:gd name="T38" fmla="*/ 104398 w 326"/>
                <a:gd name="T39" fmla="*/ 3293 h 407"/>
                <a:gd name="T40" fmla="*/ 104398 w 326"/>
                <a:gd name="T41" fmla="*/ 110976 h 407"/>
                <a:gd name="T42" fmla="*/ 105061 w 326"/>
                <a:gd name="T43" fmla="*/ 121843 h 407"/>
                <a:gd name="T44" fmla="*/ 107713 w 326"/>
                <a:gd name="T45" fmla="*/ 132710 h 407"/>
                <a:gd name="T46" fmla="*/ 85839 w 326"/>
                <a:gd name="T47" fmla="*/ 20088 h 407"/>
                <a:gd name="T48" fmla="*/ 71587 w 326"/>
                <a:gd name="T49" fmla="*/ 18112 h 407"/>
                <a:gd name="T50" fmla="*/ 38445 w 326"/>
                <a:gd name="T51" fmla="*/ 29637 h 407"/>
                <a:gd name="T52" fmla="*/ 25188 w 326"/>
                <a:gd name="T53" fmla="*/ 59933 h 407"/>
                <a:gd name="T54" fmla="*/ 85839 w 326"/>
                <a:gd name="T55" fmla="*/ 59933 h 407"/>
                <a:gd name="T56" fmla="*/ 85839 w 326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6" name="Freeform 140"/>
            <p:cNvSpPr>
              <a:spLocks/>
            </p:cNvSpPr>
            <p:nvPr/>
          </p:nvSpPr>
          <p:spPr bwMode="auto">
            <a:xfrm>
              <a:off x="8646625" y="6330390"/>
              <a:ext cx="32013" cy="131899"/>
            </a:xfrm>
            <a:custGeom>
              <a:avLst/>
              <a:gdLst>
                <a:gd name="T0" fmla="*/ 25412 w 97"/>
                <a:gd name="T1" fmla="*/ 39570 h 400"/>
                <a:gd name="T2" fmla="*/ 25412 w 97"/>
                <a:gd name="T3" fmla="*/ 92329 h 400"/>
                <a:gd name="T4" fmla="*/ 26402 w 97"/>
                <a:gd name="T5" fmla="*/ 112444 h 400"/>
                <a:gd name="T6" fmla="*/ 32013 w 97"/>
                <a:gd name="T7" fmla="*/ 131899 h 400"/>
                <a:gd name="T8" fmla="*/ 0 w 97"/>
                <a:gd name="T9" fmla="*/ 131899 h 400"/>
                <a:gd name="T10" fmla="*/ 5280 w 97"/>
                <a:gd name="T11" fmla="*/ 112114 h 400"/>
                <a:gd name="T12" fmla="*/ 6601 w 97"/>
                <a:gd name="T13" fmla="*/ 92329 h 400"/>
                <a:gd name="T14" fmla="*/ 6601 w 97"/>
                <a:gd name="T15" fmla="*/ 39570 h 400"/>
                <a:gd name="T16" fmla="*/ 5280 w 97"/>
                <a:gd name="T17" fmla="*/ 19455 h 400"/>
                <a:gd name="T18" fmla="*/ 0 w 97"/>
                <a:gd name="T19" fmla="*/ 0 h 400"/>
                <a:gd name="T20" fmla="*/ 32013 w 97"/>
                <a:gd name="T21" fmla="*/ 0 h 400"/>
                <a:gd name="T22" fmla="*/ 26402 w 97"/>
                <a:gd name="T23" fmla="*/ 19455 h 400"/>
                <a:gd name="T24" fmla="*/ 25412 w 97"/>
                <a:gd name="T25" fmla="*/ 39570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7" name="Freeform 141"/>
            <p:cNvSpPr>
              <a:spLocks/>
            </p:cNvSpPr>
            <p:nvPr/>
          </p:nvSpPr>
          <p:spPr bwMode="auto">
            <a:xfrm>
              <a:off x="8460548" y="6330390"/>
              <a:ext cx="30013" cy="131899"/>
            </a:xfrm>
            <a:custGeom>
              <a:avLst/>
              <a:gdLst>
                <a:gd name="T0" fmla="*/ 23825 w 97"/>
                <a:gd name="T1" fmla="*/ 39800 h 401"/>
                <a:gd name="T2" fmla="*/ 23825 w 97"/>
                <a:gd name="T3" fmla="*/ 92099 h 401"/>
                <a:gd name="T4" fmla="*/ 25062 w 97"/>
                <a:gd name="T5" fmla="*/ 112492 h 401"/>
                <a:gd name="T6" fmla="*/ 30013 w 97"/>
                <a:gd name="T7" fmla="*/ 131899 h 401"/>
                <a:gd name="T8" fmla="*/ 0 w 97"/>
                <a:gd name="T9" fmla="*/ 131899 h 401"/>
                <a:gd name="T10" fmla="*/ 5260 w 97"/>
                <a:gd name="T11" fmla="*/ 112163 h 401"/>
                <a:gd name="T12" fmla="*/ 6188 w 97"/>
                <a:gd name="T13" fmla="*/ 92099 h 401"/>
                <a:gd name="T14" fmla="*/ 6188 w 97"/>
                <a:gd name="T15" fmla="*/ 39800 h 401"/>
                <a:gd name="T16" fmla="*/ 5260 w 97"/>
                <a:gd name="T17" fmla="*/ 19736 h 401"/>
                <a:gd name="T18" fmla="*/ 0 w 97"/>
                <a:gd name="T19" fmla="*/ 0 h 401"/>
                <a:gd name="T20" fmla="*/ 30013 w 97"/>
                <a:gd name="T21" fmla="*/ 0 h 401"/>
                <a:gd name="T22" fmla="*/ 25062 w 97"/>
                <a:gd name="T23" fmla="*/ 19736 h 401"/>
                <a:gd name="T24" fmla="*/ 23825 w 97"/>
                <a:gd name="T25" fmla="*/ 3980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8" name="Freeform 142"/>
            <p:cNvSpPr>
              <a:spLocks/>
            </p:cNvSpPr>
            <p:nvPr/>
          </p:nvSpPr>
          <p:spPr bwMode="auto">
            <a:xfrm>
              <a:off x="8368511" y="6330390"/>
              <a:ext cx="76031" cy="131899"/>
            </a:xfrm>
            <a:custGeom>
              <a:avLst/>
              <a:gdLst>
                <a:gd name="T0" fmla="*/ 24393 w 240"/>
                <a:gd name="T1" fmla="*/ 39800 h 401"/>
                <a:gd name="T2" fmla="*/ 24393 w 240"/>
                <a:gd name="T3" fmla="*/ 113479 h 401"/>
                <a:gd name="T4" fmla="*/ 37699 w 240"/>
                <a:gd name="T5" fmla="*/ 113479 h 401"/>
                <a:gd name="T6" fmla="*/ 57023 w 240"/>
                <a:gd name="T7" fmla="*/ 112163 h 401"/>
                <a:gd name="T8" fmla="*/ 76031 w 240"/>
                <a:gd name="T9" fmla="*/ 106901 h 401"/>
                <a:gd name="T10" fmla="*/ 76031 w 240"/>
                <a:gd name="T11" fmla="*/ 131899 h 401"/>
                <a:gd name="T12" fmla="*/ 0 w 240"/>
                <a:gd name="T13" fmla="*/ 131899 h 401"/>
                <a:gd name="T14" fmla="*/ 5386 w 240"/>
                <a:gd name="T15" fmla="*/ 112163 h 401"/>
                <a:gd name="T16" fmla="*/ 6336 w 240"/>
                <a:gd name="T17" fmla="*/ 92099 h 401"/>
                <a:gd name="T18" fmla="*/ 6336 w 240"/>
                <a:gd name="T19" fmla="*/ 39800 h 401"/>
                <a:gd name="T20" fmla="*/ 5386 w 240"/>
                <a:gd name="T21" fmla="*/ 19736 h 401"/>
                <a:gd name="T22" fmla="*/ 0 w 240"/>
                <a:gd name="T23" fmla="*/ 0 h 401"/>
                <a:gd name="T24" fmla="*/ 30729 w 240"/>
                <a:gd name="T25" fmla="*/ 0 h 401"/>
                <a:gd name="T26" fmla="*/ 25344 w 240"/>
                <a:gd name="T27" fmla="*/ 19736 h 401"/>
                <a:gd name="T28" fmla="*/ 24393 w 240"/>
                <a:gd name="T29" fmla="*/ 39800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9" name="Freeform 143"/>
            <p:cNvSpPr>
              <a:spLocks noEditPoints="1"/>
            </p:cNvSpPr>
            <p:nvPr/>
          </p:nvSpPr>
          <p:spPr bwMode="auto">
            <a:xfrm>
              <a:off x="8238459" y="6328262"/>
              <a:ext cx="106042" cy="134027"/>
            </a:xfrm>
            <a:custGeom>
              <a:avLst/>
              <a:gdLst>
                <a:gd name="T0" fmla="*/ 105393 w 327"/>
                <a:gd name="T1" fmla="*/ 132710 h 407"/>
                <a:gd name="T2" fmla="*/ 106042 w 327"/>
                <a:gd name="T3" fmla="*/ 134027 h 407"/>
                <a:gd name="T4" fmla="*/ 80423 w 327"/>
                <a:gd name="T5" fmla="*/ 134027 h 407"/>
                <a:gd name="T6" fmla="*/ 83342 w 327"/>
                <a:gd name="T7" fmla="*/ 121843 h 407"/>
                <a:gd name="T8" fmla="*/ 83990 w 327"/>
                <a:gd name="T9" fmla="*/ 110976 h 407"/>
                <a:gd name="T10" fmla="*/ 83990 w 327"/>
                <a:gd name="T11" fmla="*/ 77716 h 407"/>
                <a:gd name="T12" fmla="*/ 24970 w 327"/>
                <a:gd name="T13" fmla="*/ 77716 h 407"/>
                <a:gd name="T14" fmla="*/ 24970 w 327"/>
                <a:gd name="T15" fmla="*/ 99450 h 407"/>
                <a:gd name="T16" fmla="*/ 24970 w 327"/>
                <a:gd name="T17" fmla="*/ 111305 h 407"/>
                <a:gd name="T18" fmla="*/ 26592 w 327"/>
                <a:gd name="T19" fmla="*/ 134027 h 407"/>
                <a:gd name="T20" fmla="*/ 0 w 327"/>
                <a:gd name="T21" fmla="*/ 134027 h 407"/>
                <a:gd name="T22" fmla="*/ 5189 w 327"/>
                <a:gd name="T23" fmla="*/ 114269 h 407"/>
                <a:gd name="T24" fmla="*/ 6486 w 327"/>
                <a:gd name="T25" fmla="*/ 94181 h 407"/>
                <a:gd name="T26" fmla="*/ 6486 w 327"/>
                <a:gd name="T27" fmla="*/ 81338 h 407"/>
                <a:gd name="T28" fmla="*/ 6486 w 327"/>
                <a:gd name="T29" fmla="*/ 76728 h 407"/>
                <a:gd name="T30" fmla="*/ 6486 w 327"/>
                <a:gd name="T31" fmla="*/ 61909 h 407"/>
                <a:gd name="T32" fmla="*/ 22700 w 327"/>
                <a:gd name="T33" fmla="*/ 17782 h 407"/>
                <a:gd name="T34" fmla="*/ 68749 w 327"/>
                <a:gd name="T35" fmla="*/ 0 h 407"/>
                <a:gd name="T36" fmla="*/ 82369 w 327"/>
                <a:gd name="T37" fmla="*/ 659 h 407"/>
                <a:gd name="T38" fmla="*/ 102475 w 327"/>
                <a:gd name="T39" fmla="*/ 3293 h 407"/>
                <a:gd name="T40" fmla="*/ 102475 w 327"/>
                <a:gd name="T41" fmla="*/ 110976 h 407"/>
                <a:gd name="T42" fmla="*/ 102799 w 327"/>
                <a:gd name="T43" fmla="*/ 121843 h 407"/>
                <a:gd name="T44" fmla="*/ 105393 w 327"/>
                <a:gd name="T45" fmla="*/ 132710 h 407"/>
                <a:gd name="T46" fmla="*/ 83990 w 327"/>
                <a:gd name="T47" fmla="*/ 20088 h 407"/>
                <a:gd name="T48" fmla="*/ 70370 w 327"/>
                <a:gd name="T49" fmla="*/ 18112 h 407"/>
                <a:gd name="T50" fmla="*/ 37942 w 327"/>
                <a:gd name="T51" fmla="*/ 29637 h 407"/>
                <a:gd name="T52" fmla="*/ 24970 w 327"/>
                <a:gd name="T53" fmla="*/ 59933 h 407"/>
                <a:gd name="T54" fmla="*/ 83990 w 327"/>
                <a:gd name="T55" fmla="*/ 59933 h 407"/>
                <a:gd name="T56" fmla="*/ 83990 w 327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0" name="Freeform 144"/>
            <p:cNvSpPr>
              <a:spLocks/>
            </p:cNvSpPr>
            <p:nvPr/>
          </p:nvSpPr>
          <p:spPr bwMode="auto">
            <a:xfrm>
              <a:off x="8098402" y="6324007"/>
              <a:ext cx="126051" cy="138282"/>
            </a:xfrm>
            <a:custGeom>
              <a:avLst/>
              <a:gdLst>
                <a:gd name="T0" fmla="*/ 71569 w 391"/>
                <a:gd name="T1" fmla="*/ 62033 h 428"/>
                <a:gd name="T2" fmla="*/ 93813 w 391"/>
                <a:gd name="T3" fmla="*/ 63648 h 428"/>
                <a:gd name="T4" fmla="*/ 105419 w 391"/>
                <a:gd name="T5" fmla="*/ 63648 h 428"/>
                <a:gd name="T6" fmla="*/ 126051 w 391"/>
                <a:gd name="T7" fmla="*/ 63648 h 428"/>
                <a:gd name="T8" fmla="*/ 126051 w 391"/>
                <a:gd name="T9" fmla="*/ 74310 h 428"/>
                <a:gd name="T10" fmla="*/ 65443 w 391"/>
                <a:gd name="T11" fmla="*/ 138282 h 428"/>
                <a:gd name="T12" fmla="*/ 0 w 391"/>
                <a:gd name="T13" fmla="*/ 71726 h 428"/>
                <a:gd name="T14" fmla="*/ 76404 w 391"/>
                <a:gd name="T15" fmla="*/ 5493 h 428"/>
                <a:gd name="T16" fmla="*/ 117347 w 391"/>
                <a:gd name="T17" fmla="*/ 27786 h 428"/>
                <a:gd name="T18" fmla="*/ 107031 w 391"/>
                <a:gd name="T19" fmla="*/ 49109 h 428"/>
                <a:gd name="T20" fmla="*/ 65443 w 391"/>
                <a:gd name="T21" fmla="*/ 23909 h 428"/>
                <a:gd name="T22" fmla="*/ 18376 w 391"/>
                <a:gd name="T23" fmla="*/ 71726 h 428"/>
                <a:gd name="T24" fmla="*/ 65443 w 391"/>
                <a:gd name="T25" fmla="*/ 119543 h 428"/>
                <a:gd name="T26" fmla="*/ 107353 w 391"/>
                <a:gd name="T27" fmla="*/ 81095 h 428"/>
                <a:gd name="T28" fmla="*/ 104774 w 391"/>
                <a:gd name="T29" fmla="*/ 81095 h 428"/>
                <a:gd name="T30" fmla="*/ 101228 w 391"/>
                <a:gd name="T31" fmla="*/ 81095 h 428"/>
                <a:gd name="T32" fmla="*/ 88010 w 391"/>
                <a:gd name="T33" fmla="*/ 81741 h 428"/>
                <a:gd name="T34" fmla="*/ 71569 w 391"/>
                <a:gd name="T35" fmla="*/ 86588 h 428"/>
                <a:gd name="T36" fmla="*/ 71569 w 391"/>
                <a:gd name="T37" fmla="*/ 62033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1" name="Freeform 145"/>
            <p:cNvSpPr>
              <a:spLocks/>
            </p:cNvSpPr>
            <p:nvPr/>
          </p:nvSpPr>
          <p:spPr bwMode="auto">
            <a:xfrm>
              <a:off x="7954343" y="6330390"/>
              <a:ext cx="88036" cy="131899"/>
            </a:xfrm>
            <a:custGeom>
              <a:avLst/>
              <a:gdLst>
                <a:gd name="T0" fmla="*/ 72422 w 265"/>
                <a:gd name="T1" fmla="*/ 54273 h 401"/>
                <a:gd name="T2" fmla="*/ 72422 w 265"/>
                <a:gd name="T3" fmla="*/ 79271 h 401"/>
                <a:gd name="T4" fmla="*/ 59798 w 265"/>
                <a:gd name="T5" fmla="*/ 76311 h 401"/>
                <a:gd name="T6" fmla="*/ 50164 w 265"/>
                <a:gd name="T7" fmla="*/ 75653 h 401"/>
                <a:gd name="T8" fmla="*/ 25580 w 265"/>
                <a:gd name="T9" fmla="*/ 75653 h 401"/>
                <a:gd name="T10" fmla="*/ 25580 w 265"/>
                <a:gd name="T11" fmla="*/ 113150 h 401"/>
                <a:gd name="T12" fmla="*/ 58801 w 265"/>
                <a:gd name="T13" fmla="*/ 113150 h 401"/>
                <a:gd name="T14" fmla="*/ 71093 w 265"/>
                <a:gd name="T15" fmla="*/ 112821 h 401"/>
                <a:gd name="T16" fmla="*/ 88036 w 265"/>
                <a:gd name="T17" fmla="*/ 107887 h 401"/>
                <a:gd name="T18" fmla="*/ 88036 w 265"/>
                <a:gd name="T19" fmla="*/ 131899 h 401"/>
                <a:gd name="T20" fmla="*/ 0 w 265"/>
                <a:gd name="T21" fmla="*/ 131899 h 401"/>
                <a:gd name="T22" fmla="*/ 5648 w 265"/>
                <a:gd name="T23" fmla="*/ 112163 h 401"/>
                <a:gd name="T24" fmla="*/ 6644 w 265"/>
                <a:gd name="T25" fmla="*/ 92428 h 401"/>
                <a:gd name="T26" fmla="*/ 6644 w 265"/>
                <a:gd name="T27" fmla="*/ 39800 h 401"/>
                <a:gd name="T28" fmla="*/ 5648 w 265"/>
                <a:gd name="T29" fmla="*/ 19736 h 401"/>
                <a:gd name="T30" fmla="*/ 0 w 265"/>
                <a:gd name="T31" fmla="*/ 0 h 401"/>
                <a:gd name="T32" fmla="*/ 88036 w 265"/>
                <a:gd name="T33" fmla="*/ 0 h 401"/>
                <a:gd name="T34" fmla="*/ 88036 w 265"/>
                <a:gd name="T35" fmla="*/ 24340 h 401"/>
                <a:gd name="T36" fmla="*/ 71093 w 265"/>
                <a:gd name="T37" fmla="*/ 19407 h 401"/>
                <a:gd name="T38" fmla="*/ 57473 w 265"/>
                <a:gd name="T39" fmla="*/ 18749 h 401"/>
                <a:gd name="T40" fmla="*/ 25580 w 265"/>
                <a:gd name="T41" fmla="*/ 18749 h 401"/>
                <a:gd name="T42" fmla="*/ 25580 w 265"/>
                <a:gd name="T43" fmla="*/ 57891 h 401"/>
                <a:gd name="T44" fmla="*/ 49167 w 265"/>
                <a:gd name="T45" fmla="*/ 57891 h 401"/>
                <a:gd name="T46" fmla="*/ 59798 w 265"/>
                <a:gd name="T47" fmla="*/ 57233 h 401"/>
                <a:gd name="T48" fmla="*/ 72422 w 265"/>
                <a:gd name="T49" fmla="*/ 5427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2" name="Freeform 146"/>
            <p:cNvSpPr>
              <a:spLocks noEditPoints="1"/>
            </p:cNvSpPr>
            <p:nvPr/>
          </p:nvSpPr>
          <p:spPr bwMode="auto">
            <a:xfrm>
              <a:off x="7836294" y="6330390"/>
              <a:ext cx="102042" cy="131899"/>
            </a:xfrm>
            <a:custGeom>
              <a:avLst/>
              <a:gdLst>
                <a:gd name="T0" fmla="*/ 5490 w 316"/>
                <a:gd name="T1" fmla="*/ 112163 h 401"/>
                <a:gd name="T2" fmla="*/ 6458 w 316"/>
                <a:gd name="T3" fmla="*/ 92428 h 401"/>
                <a:gd name="T4" fmla="*/ 6458 w 316"/>
                <a:gd name="T5" fmla="*/ 39800 h 401"/>
                <a:gd name="T6" fmla="*/ 5490 w 316"/>
                <a:gd name="T7" fmla="*/ 19736 h 401"/>
                <a:gd name="T8" fmla="*/ 0 w 316"/>
                <a:gd name="T9" fmla="*/ 0 h 401"/>
                <a:gd name="T10" fmla="*/ 40042 w 316"/>
                <a:gd name="T11" fmla="*/ 0 h 401"/>
                <a:gd name="T12" fmla="*/ 102042 w 316"/>
                <a:gd name="T13" fmla="*/ 66114 h 401"/>
                <a:gd name="T14" fmla="*/ 40365 w 316"/>
                <a:gd name="T15" fmla="*/ 131899 h 401"/>
                <a:gd name="T16" fmla="*/ 39073 w 316"/>
                <a:gd name="T17" fmla="*/ 131899 h 401"/>
                <a:gd name="T18" fmla="*/ 0 w 316"/>
                <a:gd name="T19" fmla="*/ 131899 h 401"/>
                <a:gd name="T20" fmla="*/ 5490 w 316"/>
                <a:gd name="T21" fmla="*/ 112163 h 401"/>
                <a:gd name="T22" fmla="*/ 24865 w 316"/>
                <a:gd name="T23" fmla="*/ 113150 h 401"/>
                <a:gd name="T24" fmla="*/ 40042 w 316"/>
                <a:gd name="T25" fmla="*/ 113150 h 401"/>
                <a:gd name="T26" fmla="*/ 83959 w 316"/>
                <a:gd name="T27" fmla="*/ 66114 h 401"/>
                <a:gd name="T28" fmla="*/ 40365 w 316"/>
                <a:gd name="T29" fmla="*/ 18749 h 401"/>
                <a:gd name="T30" fmla="*/ 24865 w 316"/>
                <a:gd name="T31" fmla="*/ 18749 h 401"/>
                <a:gd name="T32" fmla="*/ 24865 w 316"/>
                <a:gd name="T33" fmla="*/ 11315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3" name="Freeform 147"/>
            <p:cNvSpPr>
              <a:spLocks/>
            </p:cNvSpPr>
            <p:nvPr/>
          </p:nvSpPr>
          <p:spPr bwMode="auto">
            <a:xfrm>
              <a:off x="8506568" y="6324007"/>
              <a:ext cx="120049" cy="144664"/>
            </a:xfrm>
            <a:custGeom>
              <a:avLst/>
              <a:gdLst>
                <a:gd name="T0" fmla="*/ 66950 w 364"/>
                <a:gd name="T1" fmla="*/ 120553 h 444"/>
                <a:gd name="T2" fmla="*/ 109495 w 364"/>
                <a:gd name="T3" fmla="*/ 94814 h 444"/>
                <a:gd name="T4" fmla="*/ 120049 w 364"/>
                <a:gd name="T5" fmla="*/ 116643 h 444"/>
                <a:gd name="T6" fmla="*/ 77834 w 364"/>
                <a:gd name="T7" fmla="*/ 138799 h 444"/>
                <a:gd name="T8" fmla="*/ 0 w 364"/>
                <a:gd name="T9" fmla="*/ 72332 h 444"/>
                <a:gd name="T10" fmla="*/ 77834 w 364"/>
                <a:gd name="T11" fmla="*/ 5539 h 444"/>
                <a:gd name="T12" fmla="*/ 120049 w 364"/>
                <a:gd name="T13" fmla="*/ 28021 h 444"/>
                <a:gd name="T14" fmla="*/ 109495 w 364"/>
                <a:gd name="T15" fmla="*/ 49525 h 444"/>
                <a:gd name="T16" fmla="*/ 66950 w 364"/>
                <a:gd name="T17" fmla="*/ 24111 h 444"/>
                <a:gd name="T18" fmla="*/ 18469 w 364"/>
                <a:gd name="T19" fmla="*/ 72332 h 444"/>
                <a:gd name="T20" fmla="*/ 66950 w 364"/>
                <a:gd name="T21" fmla="*/ 120553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34" name="34 Grupo"/>
          <p:cNvGrpSpPr>
            <a:grpSpLocks/>
          </p:cNvGrpSpPr>
          <p:nvPr/>
        </p:nvGrpSpPr>
        <p:grpSpPr bwMode="auto">
          <a:xfrm>
            <a:off x="336550" y="6346825"/>
            <a:ext cx="665163" cy="322263"/>
            <a:chOff x="336550" y="6148858"/>
            <a:chExt cx="933451" cy="450850"/>
          </a:xfrm>
        </p:grpSpPr>
        <p:sp>
          <p:nvSpPr>
            <p:cNvPr id="35" name="Rectangle 176"/>
            <p:cNvSpPr>
              <a:spLocks noChangeArrowheads="1"/>
            </p:cNvSpPr>
            <p:nvPr/>
          </p:nvSpPr>
          <p:spPr bwMode="auto">
            <a:xfrm>
              <a:off x="837807" y="6148858"/>
              <a:ext cx="22278" cy="179896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6" name="Rectangle 177"/>
            <p:cNvSpPr>
              <a:spLocks noChangeArrowheads="1"/>
            </p:cNvSpPr>
            <p:nvPr/>
          </p:nvSpPr>
          <p:spPr bwMode="auto">
            <a:xfrm>
              <a:off x="902412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7" name="Freeform 178"/>
            <p:cNvSpPr>
              <a:spLocks/>
            </p:cNvSpPr>
            <p:nvPr/>
          </p:nvSpPr>
          <p:spPr bwMode="auto">
            <a:xfrm>
              <a:off x="955880" y="6204382"/>
              <a:ext cx="91341" cy="126592"/>
            </a:xfrm>
            <a:custGeom>
              <a:avLst/>
              <a:gdLst>
                <a:gd name="T0" fmla="*/ 89341 w 274"/>
                <a:gd name="T1" fmla="*/ 101077 h 387"/>
                <a:gd name="T2" fmla="*/ 91341 w 274"/>
                <a:gd name="T3" fmla="*/ 120377 h 387"/>
                <a:gd name="T4" fmla="*/ 55005 w 274"/>
                <a:gd name="T5" fmla="*/ 126592 h 387"/>
                <a:gd name="T6" fmla="*/ 0 w 274"/>
                <a:gd name="T7" fmla="*/ 67385 h 387"/>
                <a:gd name="T8" fmla="*/ 62339 w 274"/>
                <a:gd name="T9" fmla="*/ 0 h 387"/>
                <a:gd name="T10" fmla="*/ 91008 w 274"/>
                <a:gd name="T11" fmla="*/ 3925 h 387"/>
                <a:gd name="T12" fmla="*/ 88341 w 274"/>
                <a:gd name="T13" fmla="*/ 23552 h 387"/>
                <a:gd name="T14" fmla="*/ 61338 w 274"/>
                <a:gd name="T15" fmla="*/ 18318 h 387"/>
                <a:gd name="T16" fmla="*/ 24002 w 274"/>
                <a:gd name="T17" fmla="*/ 64441 h 387"/>
                <a:gd name="T18" fmla="*/ 59672 w 274"/>
                <a:gd name="T19" fmla="*/ 107620 h 387"/>
                <a:gd name="T20" fmla="*/ 89341 w 274"/>
                <a:gd name="T21" fmla="*/ 101077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8" name="Rectangle 179"/>
            <p:cNvSpPr>
              <a:spLocks noChangeArrowheads="1"/>
            </p:cNvSpPr>
            <p:nvPr/>
          </p:nvSpPr>
          <p:spPr bwMode="auto">
            <a:xfrm>
              <a:off x="1073954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9" name="Freeform 180"/>
            <p:cNvSpPr>
              <a:spLocks noEditPoints="1"/>
            </p:cNvSpPr>
            <p:nvPr/>
          </p:nvSpPr>
          <p:spPr bwMode="auto">
            <a:xfrm>
              <a:off x="692999" y="6184393"/>
              <a:ext cx="115846" cy="146582"/>
            </a:xfrm>
            <a:custGeom>
              <a:avLst/>
              <a:gdLst>
                <a:gd name="T0" fmla="*/ 59569 w 352"/>
                <a:gd name="T1" fmla="*/ 20567 h 449"/>
                <a:gd name="T2" fmla="*/ 50024 w 352"/>
                <a:gd name="T3" fmla="*/ 20567 h 449"/>
                <a:gd name="T4" fmla="*/ 24025 w 352"/>
                <a:gd name="T5" fmla="*/ 1306 h 449"/>
                <a:gd name="T6" fmla="*/ 24025 w 352"/>
                <a:gd name="T7" fmla="*/ 0 h 449"/>
                <a:gd name="T8" fmla="*/ 4278 w 352"/>
                <a:gd name="T9" fmla="*/ 17303 h 449"/>
                <a:gd name="T10" fmla="*/ 43771 w 352"/>
                <a:gd name="T11" fmla="*/ 39176 h 449"/>
                <a:gd name="T12" fmla="*/ 66809 w 352"/>
                <a:gd name="T13" fmla="*/ 39176 h 449"/>
                <a:gd name="T14" fmla="*/ 87872 w 352"/>
                <a:gd name="T15" fmla="*/ 48643 h 449"/>
                <a:gd name="T16" fmla="*/ 79973 w 352"/>
                <a:gd name="T17" fmla="*/ 58763 h 449"/>
                <a:gd name="T18" fmla="*/ 64176 w 352"/>
                <a:gd name="T19" fmla="*/ 57131 h 449"/>
                <a:gd name="T20" fmla="*/ 10531 w 352"/>
                <a:gd name="T21" fmla="*/ 102836 h 449"/>
                <a:gd name="T22" fmla="*/ 20734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2126 w 352"/>
                <a:gd name="T29" fmla="*/ 144623 h 449"/>
                <a:gd name="T30" fmla="*/ 61543 w 352"/>
                <a:gd name="T31" fmla="*/ 146582 h 449"/>
                <a:gd name="T32" fmla="*/ 115846 w 352"/>
                <a:gd name="T33" fmla="*/ 99245 h 449"/>
                <a:gd name="T34" fmla="*/ 97416 w 352"/>
                <a:gd name="T35" fmla="*/ 64313 h 449"/>
                <a:gd name="T36" fmla="*/ 111568 w 352"/>
                <a:gd name="T37" fmla="*/ 43746 h 449"/>
                <a:gd name="T38" fmla="*/ 93796 w 352"/>
                <a:gd name="T39" fmla="*/ 23505 h 449"/>
                <a:gd name="T40" fmla="*/ 59569 w 352"/>
                <a:gd name="T41" fmla="*/ 20567 h 449"/>
                <a:gd name="T42" fmla="*/ 63189 w 352"/>
                <a:gd name="T43" fmla="*/ 73454 h 449"/>
                <a:gd name="T44" fmla="*/ 63189 w 352"/>
                <a:gd name="T45" fmla="*/ 73454 h 449"/>
                <a:gd name="T46" fmla="*/ 93796 w 352"/>
                <a:gd name="T47" fmla="*/ 101530 h 449"/>
                <a:gd name="T48" fmla="*/ 62531 w 352"/>
                <a:gd name="T49" fmla="*/ 130259 h 449"/>
                <a:gd name="T50" fmla="*/ 32582 w 352"/>
                <a:gd name="T51" fmla="*/ 101530 h 449"/>
                <a:gd name="T52" fmla="*/ 63189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0" name="Freeform 181"/>
            <p:cNvSpPr>
              <a:spLocks noEditPoints="1"/>
            </p:cNvSpPr>
            <p:nvPr/>
          </p:nvSpPr>
          <p:spPr bwMode="auto">
            <a:xfrm>
              <a:off x="1125193" y="6184393"/>
              <a:ext cx="113619" cy="146582"/>
            </a:xfrm>
            <a:custGeom>
              <a:avLst/>
              <a:gdLst>
                <a:gd name="T0" fmla="*/ 58423 w 352"/>
                <a:gd name="T1" fmla="*/ 20567 h 449"/>
                <a:gd name="T2" fmla="*/ 49386 w 352"/>
                <a:gd name="T3" fmla="*/ 20567 h 449"/>
                <a:gd name="T4" fmla="*/ 23886 w 352"/>
                <a:gd name="T5" fmla="*/ 1306 h 449"/>
                <a:gd name="T6" fmla="*/ 23886 w 352"/>
                <a:gd name="T7" fmla="*/ 0 h 449"/>
                <a:gd name="T8" fmla="*/ 4196 w 352"/>
                <a:gd name="T9" fmla="*/ 17303 h 449"/>
                <a:gd name="T10" fmla="*/ 43253 w 352"/>
                <a:gd name="T11" fmla="*/ 39176 h 449"/>
                <a:gd name="T12" fmla="*/ 65525 w 352"/>
                <a:gd name="T13" fmla="*/ 39176 h 449"/>
                <a:gd name="T14" fmla="*/ 86505 w 352"/>
                <a:gd name="T15" fmla="*/ 48643 h 449"/>
                <a:gd name="T16" fmla="*/ 78436 w 352"/>
                <a:gd name="T17" fmla="*/ 58763 h 449"/>
                <a:gd name="T18" fmla="*/ 63265 w 352"/>
                <a:gd name="T19" fmla="*/ 57131 h 449"/>
                <a:gd name="T20" fmla="*/ 10329 w 352"/>
                <a:gd name="T21" fmla="*/ 102836 h 449"/>
                <a:gd name="T22" fmla="*/ 20658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1316 w 352"/>
                <a:gd name="T29" fmla="*/ 144623 h 449"/>
                <a:gd name="T30" fmla="*/ 60360 w 352"/>
                <a:gd name="T31" fmla="*/ 146582 h 449"/>
                <a:gd name="T32" fmla="*/ 113619 w 352"/>
                <a:gd name="T33" fmla="*/ 99245 h 449"/>
                <a:gd name="T34" fmla="*/ 95866 w 352"/>
                <a:gd name="T35" fmla="*/ 64313 h 449"/>
                <a:gd name="T36" fmla="*/ 109746 w 352"/>
                <a:gd name="T37" fmla="*/ 43746 h 449"/>
                <a:gd name="T38" fmla="*/ 92315 w 352"/>
                <a:gd name="T39" fmla="*/ 23505 h 449"/>
                <a:gd name="T40" fmla="*/ 58423 w 352"/>
                <a:gd name="T41" fmla="*/ 20567 h 449"/>
                <a:gd name="T42" fmla="*/ 62297 w 352"/>
                <a:gd name="T43" fmla="*/ 73454 h 449"/>
                <a:gd name="T44" fmla="*/ 62297 w 352"/>
                <a:gd name="T45" fmla="*/ 73454 h 449"/>
                <a:gd name="T46" fmla="*/ 92315 w 352"/>
                <a:gd name="T47" fmla="*/ 101530 h 449"/>
                <a:gd name="T48" fmla="*/ 61651 w 352"/>
                <a:gd name="T49" fmla="*/ 130259 h 449"/>
                <a:gd name="T50" fmla="*/ 32278 w 352"/>
                <a:gd name="T51" fmla="*/ 101530 h 449"/>
                <a:gd name="T52" fmla="*/ 62297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1" name="Freeform 182"/>
            <p:cNvSpPr>
              <a:spLocks noEditPoints="1"/>
            </p:cNvSpPr>
            <p:nvPr/>
          </p:nvSpPr>
          <p:spPr bwMode="auto">
            <a:xfrm>
              <a:off x="336550" y="6204382"/>
              <a:ext cx="329715" cy="242081"/>
            </a:xfrm>
            <a:custGeom>
              <a:avLst/>
              <a:gdLst>
                <a:gd name="T0" fmla="*/ 329715 w 1008"/>
                <a:gd name="T1" fmla="*/ 2293 h 739"/>
                <a:gd name="T2" fmla="*/ 287846 w 1008"/>
                <a:gd name="T3" fmla="*/ 2293 h 739"/>
                <a:gd name="T4" fmla="*/ 268548 w 1008"/>
                <a:gd name="T5" fmla="*/ 0 h 739"/>
                <a:gd name="T6" fmla="*/ 214576 w 1008"/>
                <a:gd name="T7" fmla="*/ 47499 h 739"/>
                <a:gd name="T8" fmla="*/ 232894 w 1008"/>
                <a:gd name="T9" fmla="*/ 82878 h 739"/>
                <a:gd name="T10" fmla="*/ 218829 w 1008"/>
                <a:gd name="T11" fmla="*/ 103515 h 739"/>
                <a:gd name="T12" fmla="*/ 227006 w 1008"/>
                <a:gd name="T13" fmla="*/ 119239 h 739"/>
                <a:gd name="T14" fmla="*/ 236492 w 1008"/>
                <a:gd name="T15" fmla="*/ 123825 h 739"/>
                <a:gd name="T16" fmla="*/ 198876 w 1008"/>
                <a:gd name="T17" fmla="*/ 173945 h 739"/>
                <a:gd name="T18" fmla="*/ 198876 w 1008"/>
                <a:gd name="T19" fmla="*/ 174272 h 739"/>
                <a:gd name="T20" fmla="*/ 178596 w 1008"/>
                <a:gd name="T21" fmla="*/ 192289 h 739"/>
                <a:gd name="T22" fmla="*/ 174016 w 1008"/>
                <a:gd name="T23" fmla="*/ 195892 h 739"/>
                <a:gd name="T24" fmla="*/ 173689 w 1008"/>
                <a:gd name="T25" fmla="*/ 196220 h 739"/>
                <a:gd name="T26" fmla="*/ 155372 w 1008"/>
                <a:gd name="T27" fmla="*/ 207685 h 739"/>
                <a:gd name="T28" fmla="*/ 154063 w 1008"/>
                <a:gd name="T29" fmla="*/ 208340 h 739"/>
                <a:gd name="T30" fmla="*/ 151446 w 1008"/>
                <a:gd name="T31" fmla="*/ 209651 h 739"/>
                <a:gd name="T32" fmla="*/ 103690 w 1008"/>
                <a:gd name="T33" fmla="*/ 220788 h 739"/>
                <a:gd name="T34" fmla="*/ 103690 w 1008"/>
                <a:gd name="T35" fmla="*/ 220461 h 739"/>
                <a:gd name="T36" fmla="*/ 0 w 1008"/>
                <a:gd name="T37" fmla="*/ 190651 h 739"/>
                <a:gd name="T38" fmla="*/ 0 w 1008"/>
                <a:gd name="T39" fmla="*/ 217185 h 739"/>
                <a:gd name="T40" fmla="*/ 102055 w 1008"/>
                <a:gd name="T41" fmla="*/ 240771 h 739"/>
                <a:gd name="T42" fmla="*/ 102055 w 1008"/>
                <a:gd name="T43" fmla="*/ 240771 h 739"/>
                <a:gd name="T44" fmla="*/ 250230 w 1008"/>
                <a:gd name="T45" fmla="*/ 137911 h 739"/>
                <a:gd name="T46" fmla="*/ 270510 w 1008"/>
                <a:gd name="T47" fmla="*/ 126773 h 739"/>
                <a:gd name="T48" fmla="*/ 279996 w 1008"/>
                <a:gd name="T49" fmla="*/ 126773 h 739"/>
                <a:gd name="T50" fmla="*/ 305837 w 1008"/>
                <a:gd name="T51" fmla="*/ 146100 h 739"/>
                <a:gd name="T52" fmla="*/ 305837 w 1008"/>
                <a:gd name="T53" fmla="*/ 147411 h 739"/>
                <a:gd name="T54" fmla="*/ 325790 w 1008"/>
                <a:gd name="T55" fmla="*/ 129721 h 739"/>
                <a:gd name="T56" fmla="*/ 286211 w 1008"/>
                <a:gd name="T57" fmla="*/ 108101 h 739"/>
                <a:gd name="T58" fmla="*/ 263314 w 1008"/>
                <a:gd name="T59" fmla="*/ 108101 h 739"/>
                <a:gd name="T60" fmla="*/ 242380 w 1008"/>
                <a:gd name="T61" fmla="*/ 98601 h 739"/>
                <a:gd name="T62" fmla="*/ 250230 w 1008"/>
                <a:gd name="T63" fmla="*/ 88119 h 739"/>
                <a:gd name="T64" fmla="*/ 265931 w 1008"/>
                <a:gd name="T65" fmla="*/ 89757 h 739"/>
                <a:gd name="T66" fmla="*/ 319575 w 1008"/>
                <a:gd name="T67" fmla="*/ 43896 h 739"/>
                <a:gd name="T68" fmla="*/ 309108 w 1008"/>
                <a:gd name="T69" fmla="*/ 19982 h 739"/>
                <a:gd name="T70" fmla="*/ 329715 w 1008"/>
                <a:gd name="T71" fmla="*/ 19982 h 739"/>
                <a:gd name="T72" fmla="*/ 329715 w 1008"/>
                <a:gd name="T73" fmla="*/ 2293 h 739"/>
                <a:gd name="T74" fmla="*/ 266912 w 1008"/>
                <a:gd name="T75" fmla="*/ 73705 h 739"/>
                <a:gd name="T76" fmla="*/ 266912 w 1008"/>
                <a:gd name="T77" fmla="*/ 73705 h 739"/>
                <a:gd name="T78" fmla="*/ 236492 w 1008"/>
                <a:gd name="T79" fmla="*/ 45206 h 739"/>
                <a:gd name="T80" fmla="*/ 267566 w 1008"/>
                <a:gd name="T81" fmla="*/ 16707 h 739"/>
                <a:gd name="T82" fmla="*/ 297332 w 1008"/>
                <a:gd name="T83" fmla="*/ 45206 h 739"/>
                <a:gd name="T84" fmla="*/ 266912 w 1008"/>
                <a:gd name="T85" fmla="*/ 7370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2" name="Rectangle 183"/>
            <p:cNvSpPr>
              <a:spLocks noChangeArrowheads="1"/>
            </p:cNvSpPr>
            <p:nvPr/>
          </p:nvSpPr>
          <p:spPr bwMode="auto">
            <a:xfrm>
              <a:off x="488041" y="6488661"/>
              <a:ext cx="111390" cy="111047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3" name="Rectangle 184"/>
            <p:cNvSpPr>
              <a:spLocks noChangeArrowheads="1"/>
            </p:cNvSpPr>
            <p:nvPr/>
          </p:nvSpPr>
          <p:spPr bwMode="auto">
            <a:xfrm>
              <a:off x="599431" y="6488661"/>
              <a:ext cx="111390" cy="111047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4" name="Rectangle 185"/>
            <p:cNvSpPr>
              <a:spLocks noChangeArrowheads="1"/>
            </p:cNvSpPr>
            <p:nvPr/>
          </p:nvSpPr>
          <p:spPr bwMode="auto">
            <a:xfrm>
              <a:off x="710821" y="6488661"/>
              <a:ext cx="111390" cy="111047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5" name="Rectangle 186"/>
            <p:cNvSpPr>
              <a:spLocks noChangeArrowheads="1"/>
            </p:cNvSpPr>
            <p:nvPr/>
          </p:nvSpPr>
          <p:spPr bwMode="auto">
            <a:xfrm>
              <a:off x="822211" y="6488661"/>
              <a:ext cx="113619" cy="111047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6" name="Rectangle 187"/>
            <p:cNvSpPr>
              <a:spLocks noChangeArrowheads="1"/>
            </p:cNvSpPr>
            <p:nvPr/>
          </p:nvSpPr>
          <p:spPr bwMode="auto">
            <a:xfrm>
              <a:off x="935830" y="6488661"/>
              <a:ext cx="111390" cy="111047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7" name="Rectangle 188"/>
            <p:cNvSpPr>
              <a:spLocks noChangeArrowheads="1"/>
            </p:cNvSpPr>
            <p:nvPr/>
          </p:nvSpPr>
          <p:spPr bwMode="auto">
            <a:xfrm>
              <a:off x="1047220" y="6488661"/>
              <a:ext cx="109162" cy="111047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8" name="Rectangle 189"/>
            <p:cNvSpPr>
              <a:spLocks noChangeArrowheads="1"/>
            </p:cNvSpPr>
            <p:nvPr/>
          </p:nvSpPr>
          <p:spPr bwMode="auto">
            <a:xfrm>
              <a:off x="1156382" y="6488661"/>
              <a:ext cx="113619" cy="111047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9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6B42440-DF0F-465D-86CA-3CA70EF492F0}" type="datetimeFigureOut">
              <a:rPr lang="es-ES"/>
              <a:pPr>
                <a:defRPr/>
              </a:pPr>
              <a:t>09/03/2016</a:t>
            </a:fld>
            <a:endParaRPr lang="es-ES"/>
          </a:p>
        </p:txBody>
      </p:sp>
      <p:sp>
        <p:nvSpPr>
          <p:cNvPr id="50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E330C24-DC1E-42E0-A5A9-3333DDB44A3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AndTwoObj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9 Redondear rectángulo de esquina sencilla"/>
          <p:cNvSpPr/>
          <p:nvPr/>
        </p:nvSpPr>
        <p:spPr>
          <a:xfrm>
            <a:off x="0" y="6237288"/>
            <a:ext cx="9144000" cy="620712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5000"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3 Redondear rectángulo de esquina sencilla"/>
          <p:cNvSpPr/>
          <p:nvPr/>
        </p:nvSpPr>
        <p:spPr>
          <a:xfrm flipH="1" flipV="1">
            <a:off x="-6350" y="-6350"/>
            <a:ext cx="9144000" cy="1484313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4000"/>
                </a:schemeClr>
              </a:gs>
              <a:gs pos="73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pSp>
        <p:nvGrpSpPr>
          <p:cNvPr id="8" name="6 Grupo"/>
          <p:cNvGrpSpPr>
            <a:grpSpLocks/>
          </p:cNvGrpSpPr>
          <p:nvPr/>
        </p:nvGrpSpPr>
        <p:grpSpPr bwMode="auto">
          <a:xfrm>
            <a:off x="7729538" y="6356350"/>
            <a:ext cx="1073150" cy="312738"/>
            <a:chOff x="7450138" y="6115521"/>
            <a:chExt cx="1352550" cy="419100"/>
          </a:xfrm>
        </p:grpSpPr>
        <p:sp>
          <p:nvSpPr>
            <p:cNvPr id="9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127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" name="Freeform 122"/>
            <p:cNvSpPr>
              <a:spLocks/>
            </p:cNvSpPr>
            <p:nvPr/>
          </p:nvSpPr>
          <p:spPr bwMode="auto">
            <a:xfrm>
              <a:off x="7492154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1" name="Freeform 123"/>
            <p:cNvSpPr>
              <a:spLocks/>
            </p:cNvSpPr>
            <p:nvPr/>
          </p:nvSpPr>
          <p:spPr bwMode="auto">
            <a:xfrm>
              <a:off x="7492154" y="6321880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2" name="Freeform 124"/>
            <p:cNvSpPr>
              <a:spLocks/>
            </p:cNvSpPr>
            <p:nvPr/>
          </p:nvSpPr>
          <p:spPr bwMode="auto">
            <a:xfrm>
              <a:off x="7492154" y="6413358"/>
              <a:ext cx="46019" cy="48931"/>
            </a:xfrm>
            <a:custGeom>
              <a:avLst/>
              <a:gdLst>
                <a:gd name="T0" fmla="*/ 30679 w 144"/>
                <a:gd name="T1" fmla="*/ 32733 h 145"/>
                <a:gd name="T2" fmla="*/ 30679 w 144"/>
                <a:gd name="T3" fmla="*/ 48931 h 145"/>
                <a:gd name="T4" fmla="*/ 15340 w 144"/>
                <a:gd name="T5" fmla="*/ 48931 h 145"/>
                <a:gd name="T6" fmla="*/ 15340 w 144"/>
                <a:gd name="T7" fmla="*/ 32733 h 145"/>
                <a:gd name="T8" fmla="*/ 0 w 144"/>
                <a:gd name="T9" fmla="*/ 32733 h 145"/>
                <a:gd name="T10" fmla="*/ 0 w 144"/>
                <a:gd name="T11" fmla="*/ 16535 h 145"/>
                <a:gd name="T12" fmla="*/ 15340 w 144"/>
                <a:gd name="T13" fmla="*/ 16535 h 145"/>
                <a:gd name="T14" fmla="*/ 15340 w 144"/>
                <a:gd name="T15" fmla="*/ 0 h 145"/>
                <a:gd name="T16" fmla="*/ 30679 w 144"/>
                <a:gd name="T17" fmla="*/ 0 h 145"/>
                <a:gd name="T18" fmla="*/ 30679 w 144"/>
                <a:gd name="T19" fmla="*/ 16535 h 145"/>
                <a:gd name="T20" fmla="*/ 46019 w 144"/>
                <a:gd name="T21" fmla="*/ 16535 h 145"/>
                <a:gd name="T22" fmla="*/ 46019 w 144"/>
                <a:gd name="T23" fmla="*/ 32733 h 145"/>
                <a:gd name="T24" fmla="*/ 30679 w 144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3" name="Freeform 125"/>
            <p:cNvSpPr>
              <a:spLocks/>
            </p:cNvSpPr>
            <p:nvPr/>
          </p:nvSpPr>
          <p:spPr bwMode="auto">
            <a:xfrm>
              <a:off x="7676229" y="6230401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4" name="Freeform 126"/>
            <p:cNvSpPr>
              <a:spLocks/>
            </p:cNvSpPr>
            <p:nvPr/>
          </p:nvSpPr>
          <p:spPr bwMode="auto">
            <a:xfrm>
              <a:off x="7676229" y="6321880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5" name="Freeform 127"/>
            <p:cNvSpPr>
              <a:spLocks/>
            </p:cNvSpPr>
            <p:nvPr/>
          </p:nvSpPr>
          <p:spPr bwMode="auto">
            <a:xfrm>
              <a:off x="7676229" y="6413358"/>
              <a:ext cx="46019" cy="48931"/>
            </a:xfrm>
            <a:custGeom>
              <a:avLst/>
              <a:gdLst>
                <a:gd name="T0" fmla="*/ 30785 w 145"/>
                <a:gd name="T1" fmla="*/ 32733 h 145"/>
                <a:gd name="T2" fmla="*/ 30785 w 145"/>
                <a:gd name="T3" fmla="*/ 48931 h 145"/>
                <a:gd name="T4" fmla="*/ 15551 w 145"/>
                <a:gd name="T5" fmla="*/ 48931 h 145"/>
                <a:gd name="T6" fmla="*/ 15551 w 145"/>
                <a:gd name="T7" fmla="*/ 32733 h 145"/>
                <a:gd name="T8" fmla="*/ 0 w 145"/>
                <a:gd name="T9" fmla="*/ 32733 h 145"/>
                <a:gd name="T10" fmla="*/ 0 w 145"/>
                <a:gd name="T11" fmla="*/ 16535 h 145"/>
                <a:gd name="T12" fmla="*/ 15551 w 145"/>
                <a:gd name="T13" fmla="*/ 16535 h 145"/>
                <a:gd name="T14" fmla="*/ 15551 w 145"/>
                <a:gd name="T15" fmla="*/ 0 h 145"/>
                <a:gd name="T16" fmla="*/ 30785 w 145"/>
                <a:gd name="T17" fmla="*/ 0 h 145"/>
                <a:gd name="T18" fmla="*/ 30785 w 145"/>
                <a:gd name="T19" fmla="*/ 16535 h 145"/>
                <a:gd name="T20" fmla="*/ 46019 w 145"/>
                <a:gd name="T21" fmla="*/ 16535 h 145"/>
                <a:gd name="T22" fmla="*/ 46019 w 145"/>
                <a:gd name="T23" fmla="*/ 32733 h 145"/>
                <a:gd name="T24" fmla="*/ 30785 w 145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6" name="Freeform 128"/>
            <p:cNvSpPr>
              <a:spLocks/>
            </p:cNvSpPr>
            <p:nvPr/>
          </p:nvSpPr>
          <p:spPr bwMode="auto">
            <a:xfrm>
              <a:off x="7554180" y="6349536"/>
              <a:ext cx="106042" cy="142537"/>
            </a:xfrm>
            <a:custGeom>
              <a:avLst/>
              <a:gdLst>
                <a:gd name="T0" fmla="*/ 0 w 320"/>
                <a:gd name="T1" fmla="*/ 2963 h 433"/>
                <a:gd name="T2" fmla="*/ 11930 w 320"/>
                <a:gd name="T3" fmla="*/ 36540 h 433"/>
                <a:gd name="T4" fmla="*/ 42417 w 320"/>
                <a:gd name="T5" fmla="*/ 54645 h 433"/>
                <a:gd name="T6" fmla="*/ 43411 w 320"/>
                <a:gd name="T7" fmla="*/ 63533 h 433"/>
                <a:gd name="T8" fmla="*/ 37446 w 320"/>
                <a:gd name="T9" fmla="*/ 105997 h 433"/>
                <a:gd name="T10" fmla="*/ 13918 w 320"/>
                <a:gd name="T11" fmla="*/ 139574 h 433"/>
                <a:gd name="T12" fmla="*/ 13255 w 320"/>
                <a:gd name="T13" fmla="*/ 140891 h 433"/>
                <a:gd name="T14" fmla="*/ 15244 w 320"/>
                <a:gd name="T15" fmla="*/ 142537 h 433"/>
                <a:gd name="T16" fmla="*/ 90798 w 320"/>
                <a:gd name="T17" fmla="*/ 142537 h 433"/>
                <a:gd name="T18" fmla="*/ 92787 w 320"/>
                <a:gd name="T19" fmla="*/ 140891 h 433"/>
                <a:gd name="T20" fmla="*/ 92124 w 320"/>
                <a:gd name="T21" fmla="*/ 139574 h 433"/>
                <a:gd name="T22" fmla="*/ 67933 w 320"/>
                <a:gd name="T23" fmla="*/ 105997 h 433"/>
                <a:gd name="T24" fmla="*/ 62300 w 320"/>
                <a:gd name="T25" fmla="*/ 63533 h 433"/>
                <a:gd name="T26" fmla="*/ 63625 w 320"/>
                <a:gd name="T27" fmla="*/ 54645 h 433"/>
                <a:gd name="T28" fmla="*/ 93781 w 320"/>
                <a:gd name="T29" fmla="*/ 36540 h 433"/>
                <a:gd name="T30" fmla="*/ 106042 w 320"/>
                <a:gd name="T31" fmla="*/ 2963 h 433"/>
                <a:gd name="T32" fmla="*/ 106042 w 320"/>
                <a:gd name="T33" fmla="*/ 988 h 433"/>
                <a:gd name="T34" fmla="*/ 104054 w 320"/>
                <a:gd name="T35" fmla="*/ 0 h 433"/>
                <a:gd name="T36" fmla="*/ 1657 w 320"/>
                <a:gd name="T37" fmla="*/ 0 h 433"/>
                <a:gd name="T38" fmla="*/ 0 w 320"/>
                <a:gd name="T39" fmla="*/ 988 h 433"/>
                <a:gd name="T40" fmla="*/ 0 w 320"/>
                <a:gd name="T41" fmla="*/ 2963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7" name="Oval 129"/>
            <p:cNvSpPr>
              <a:spLocks noChangeArrowheads="1"/>
            </p:cNvSpPr>
            <p:nvPr/>
          </p:nvSpPr>
          <p:spPr bwMode="auto">
            <a:xfrm>
              <a:off x="7580190" y="6292097"/>
              <a:ext cx="52021" cy="51058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8" name="Freeform 130"/>
            <p:cNvSpPr>
              <a:spLocks/>
            </p:cNvSpPr>
            <p:nvPr/>
          </p:nvSpPr>
          <p:spPr bwMode="auto">
            <a:xfrm>
              <a:off x="7584192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9" name="Freeform 131"/>
            <p:cNvSpPr>
              <a:spLocks/>
            </p:cNvSpPr>
            <p:nvPr/>
          </p:nvSpPr>
          <p:spPr bwMode="auto">
            <a:xfrm>
              <a:off x="7600198" y="6136795"/>
              <a:ext cx="14006" cy="12764"/>
            </a:xfrm>
            <a:custGeom>
              <a:avLst/>
              <a:gdLst>
                <a:gd name="T0" fmla="*/ 4335 w 42"/>
                <a:gd name="T1" fmla="*/ 0 h 40"/>
                <a:gd name="T2" fmla="*/ 4335 w 42"/>
                <a:gd name="T3" fmla="*/ 3829 h 40"/>
                <a:gd name="T4" fmla="*/ 0 w 42"/>
                <a:gd name="T5" fmla="*/ 3829 h 40"/>
                <a:gd name="T6" fmla="*/ 0 w 42"/>
                <a:gd name="T7" fmla="*/ 8616 h 40"/>
                <a:gd name="T8" fmla="*/ 4335 w 42"/>
                <a:gd name="T9" fmla="*/ 8616 h 40"/>
                <a:gd name="T10" fmla="*/ 4335 w 42"/>
                <a:gd name="T11" fmla="*/ 12764 h 40"/>
                <a:gd name="T12" fmla="*/ 9671 w 42"/>
                <a:gd name="T13" fmla="*/ 12764 h 40"/>
                <a:gd name="T14" fmla="*/ 9671 w 42"/>
                <a:gd name="T15" fmla="*/ 8616 h 40"/>
                <a:gd name="T16" fmla="*/ 14006 w 42"/>
                <a:gd name="T17" fmla="*/ 8616 h 40"/>
                <a:gd name="T18" fmla="*/ 14006 w 42"/>
                <a:gd name="T19" fmla="*/ 3829 h 40"/>
                <a:gd name="T20" fmla="*/ 9671 w 42"/>
                <a:gd name="T21" fmla="*/ 3829 h 40"/>
                <a:gd name="T22" fmla="*/ 9671 w 42"/>
                <a:gd name="T23" fmla="*/ 0 h 40"/>
                <a:gd name="T24" fmla="*/ 4335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0" name="Freeform 132"/>
            <p:cNvSpPr>
              <a:spLocks/>
            </p:cNvSpPr>
            <p:nvPr/>
          </p:nvSpPr>
          <p:spPr bwMode="auto">
            <a:xfrm>
              <a:off x="7550179" y="6151688"/>
              <a:ext cx="114046" cy="48930"/>
            </a:xfrm>
            <a:custGeom>
              <a:avLst/>
              <a:gdLst>
                <a:gd name="T0" fmla="*/ 12525 w 346"/>
                <a:gd name="T1" fmla="*/ 48930 h 147"/>
                <a:gd name="T2" fmla="*/ 21095 w 346"/>
                <a:gd name="T3" fmla="*/ 48930 h 147"/>
                <a:gd name="T4" fmla="*/ 8900 w 346"/>
                <a:gd name="T5" fmla="*/ 31621 h 147"/>
                <a:gd name="T6" fmla="*/ 6592 w 346"/>
                <a:gd name="T7" fmla="*/ 23966 h 147"/>
                <a:gd name="T8" fmla="*/ 10218 w 346"/>
                <a:gd name="T9" fmla="*/ 14646 h 147"/>
                <a:gd name="T10" fmla="*/ 20436 w 346"/>
                <a:gd name="T11" fmla="*/ 10319 h 147"/>
                <a:gd name="T12" fmla="*/ 25380 w 346"/>
                <a:gd name="T13" fmla="*/ 10984 h 147"/>
                <a:gd name="T14" fmla="*/ 23403 w 346"/>
                <a:gd name="T15" fmla="*/ 20304 h 147"/>
                <a:gd name="T16" fmla="*/ 26039 w 346"/>
                <a:gd name="T17" fmla="*/ 30623 h 147"/>
                <a:gd name="T18" fmla="*/ 36257 w 346"/>
                <a:gd name="T19" fmla="*/ 48930 h 147"/>
                <a:gd name="T20" fmla="*/ 44168 w 346"/>
                <a:gd name="T21" fmla="*/ 48930 h 147"/>
                <a:gd name="T22" fmla="*/ 31972 w 346"/>
                <a:gd name="T23" fmla="*/ 27627 h 147"/>
                <a:gd name="T24" fmla="*/ 29995 w 346"/>
                <a:gd name="T25" fmla="*/ 20304 h 147"/>
                <a:gd name="T26" fmla="*/ 33620 w 346"/>
                <a:gd name="T27" fmla="*/ 10984 h 147"/>
                <a:gd name="T28" fmla="*/ 43509 w 346"/>
                <a:gd name="T29" fmla="*/ 6657 h 147"/>
                <a:gd name="T30" fmla="*/ 53727 w 346"/>
                <a:gd name="T31" fmla="*/ 11650 h 147"/>
                <a:gd name="T32" fmla="*/ 53727 w 346"/>
                <a:gd name="T33" fmla="*/ 48930 h 147"/>
                <a:gd name="T34" fmla="*/ 60319 w 346"/>
                <a:gd name="T35" fmla="*/ 48930 h 147"/>
                <a:gd name="T36" fmla="*/ 60319 w 346"/>
                <a:gd name="T37" fmla="*/ 11650 h 147"/>
                <a:gd name="T38" fmla="*/ 70537 w 346"/>
                <a:gd name="T39" fmla="*/ 6657 h 147"/>
                <a:gd name="T40" fmla="*/ 79437 w 346"/>
                <a:gd name="T41" fmla="*/ 10984 h 147"/>
                <a:gd name="T42" fmla="*/ 83722 w 346"/>
                <a:gd name="T43" fmla="*/ 20304 h 147"/>
                <a:gd name="T44" fmla="*/ 82074 w 346"/>
                <a:gd name="T45" fmla="*/ 27627 h 147"/>
                <a:gd name="T46" fmla="*/ 69878 w 346"/>
                <a:gd name="T47" fmla="*/ 48930 h 147"/>
                <a:gd name="T48" fmla="*/ 77789 w 346"/>
                <a:gd name="T49" fmla="*/ 48930 h 147"/>
                <a:gd name="T50" fmla="*/ 88007 w 346"/>
                <a:gd name="T51" fmla="*/ 30623 h 147"/>
                <a:gd name="T52" fmla="*/ 90314 w 346"/>
                <a:gd name="T53" fmla="*/ 20304 h 147"/>
                <a:gd name="T54" fmla="*/ 88666 w 346"/>
                <a:gd name="T55" fmla="*/ 10984 h 147"/>
                <a:gd name="T56" fmla="*/ 93610 w 346"/>
                <a:gd name="T57" fmla="*/ 10319 h 147"/>
                <a:gd name="T58" fmla="*/ 103169 w 346"/>
                <a:gd name="T59" fmla="*/ 14646 h 147"/>
                <a:gd name="T60" fmla="*/ 107454 w 346"/>
                <a:gd name="T61" fmla="*/ 23966 h 147"/>
                <a:gd name="T62" fmla="*/ 104817 w 346"/>
                <a:gd name="T63" fmla="*/ 31621 h 147"/>
                <a:gd name="T64" fmla="*/ 92951 w 346"/>
                <a:gd name="T65" fmla="*/ 48930 h 147"/>
                <a:gd name="T66" fmla="*/ 101191 w 346"/>
                <a:gd name="T67" fmla="*/ 48930 h 147"/>
                <a:gd name="T68" fmla="*/ 110420 w 346"/>
                <a:gd name="T69" fmla="*/ 35283 h 147"/>
                <a:gd name="T70" fmla="*/ 114046 w 346"/>
                <a:gd name="T71" fmla="*/ 23966 h 147"/>
                <a:gd name="T72" fmla="*/ 107783 w 346"/>
                <a:gd name="T73" fmla="*/ 9653 h 147"/>
                <a:gd name="T74" fmla="*/ 93610 w 346"/>
                <a:gd name="T75" fmla="*/ 3661 h 147"/>
                <a:gd name="T76" fmla="*/ 84381 w 346"/>
                <a:gd name="T77" fmla="*/ 5659 h 147"/>
                <a:gd name="T78" fmla="*/ 70537 w 346"/>
                <a:gd name="T79" fmla="*/ 0 h 147"/>
                <a:gd name="T80" fmla="*/ 57353 w 346"/>
                <a:gd name="T81" fmla="*/ 4993 h 147"/>
                <a:gd name="T82" fmla="*/ 43509 w 346"/>
                <a:gd name="T83" fmla="*/ 0 h 147"/>
                <a:gd name="T84" fmla="*/ 29665 w 346"/>
                <a:gd name="T85" fmla="*/ 5659 h 147"/>
                <a:gd name="T86" fmla="*/ 20436 w 346"/>
                <a:gd name="T87" fmla="*/ 3661 h 147"/>
                <a:gd name="T88" fmla="*/ 5933 w 346"/>
                <a:gd name="T89" fmla="*/ 9653 h 147"/>
                <a:gd name="T90" fmla="*/ 0 w 346"/>
                <a:gd name="T91" fmla="*/ 23966 h 147"/>
                <a:gd name="T92" fmla="*/ 3626 w 346"/>
                <a:gd name="T93" fmla="*/ 35283 h 147"/>
                <a:gd name="T94" fmla="*/ 12525 w 346"/>
                <a:gd name="T95" fmla="*/ 48930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1" name="Freeform 133"/>
            <p:cNvSpPr>
              <a:spLocks/>
            </p:cNvSpPr>
            <p:nvPr/>
          </p:nvSpPr>
          <p:spPr bwMode="auto">
            <a:xfrm>
              <a:off x="7566185" y="6207000"/>
              <a:ext cx="82033" cy="6382"/>
            </a:xfrm>
            <a:custGeom>
              <a:avLst/>
              <a:gdLst>
                <a:gd name="T0" fmla="*/ 0 w 254"/>
                <a:gd name="T1" fmla="*/ 0 h 20"/>
                <a:gd name="T2" fmla="*/ 969 w 254"/>
                <a:gd name="T3" fmla="*/ 6382 h 20"/>
                <a:gd name="T4" fmla="*/ 80741 w 254"/>
                <a:gd name="T5" fmla="*/ 6382 h 20"/>
                <a:gd name="T6" fmla="*/ 82033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2" name="Freeform 134"/>
            <p:cNvSpPr>
              <a:spLocks/>
            </p:cNvSpPr>
            <p:nvPr/>
          </p:nvSpPr>
          <p:spPr bwMode="auto">
            <a:xfrm>
              <a:off x="8216449" y="6151688"/>
              <a:ext cx="106044" cy="131899"/>
            </a:xfrm>
            <a:custGeom>
              <a:avLst/>
              <a:gdLst>
                <a:gd name="T0" fmla="*/ 89730 w 325"/>
                <a:gd name="T1" fmla="*/ 18420 h 401"/>
                <a:gd name="T2" fmla="*/ 76025 w 325"/>
                <a:gd name="T3" fmla="*/ 17762 h 401"/>
                <a:gd name="T4" fmla="*/ 62321 w 325"/>
                <a:gd name="T5" fmla="*/ 17762 h 401"/>
                <a:gd name="T6" fmla="*/ 62321 w 325"/>
                <a:gd name="T7" fmla="*/ 92099 h 401"/>
                <a:gd name="T8" fmla="*/ 63626 w 325"/>
                <a:gd name="T9" fmla="*/ 112163 h 401"/>
                <a:gd name="T10" fmla="*/ 68847 w 325"/>
                <a:gd name="T11" fmla="*/ 131899 h 401"/>
                <a:gd name="T12" fmla="*/ 37197 w 325"/>
                <a:gd name="T13" fmla="*/ 131899 h 401"/>
                <a:gd name="T14" fmla="*/ 42744 w 325"/>
                <a:gd name="T15" fmla="*/ 112163 h 401"/>
                <a:gd name="T16" fmla="*/ 43723 w 325"/>
                <a:gd name="T17" fmla="*/ 92099 h 401"/>
                <a:gd name="T18" fmla="*/ 43723 w 325"/>
                <a:gd name="T19" fmla="*/ 17762 h 401"/>
                <a:gd name="T20" fmla="*/ 30019 w 325"/>
                <a:gd name="T21" fmla="*/ 17762 h 401"/>
                <a:gd name="T22" fmla="*/ 16641 w 325"/>
                <a:gd name="T23" fmla="*/ 18420 h 401"/>
                <a:gd name="T24" fmla="*/ 0 w 325"/>
                <a:gd name="T25" fmla="*/ 23354 h 401"/>
                <a:gd name="T26" fmla="*/ 0 w 325"/>
                <a:gd name="T27" fmla="*/ 0 h 401"/>
                <a:gd name="T28" fmla="*/ 106044 w 325"/>
                <a:gd name="T29" fmla="*/ 0 h 401"/>
                <a:gd name="T30" fmla="*/ 106044 w 325"/>
                <a:gd name="T31" fmla="*/ 23354 h 401"/>
                <a:gd name="T32" fmla="*/ 89730 w 325"/>
                <a:gd name="T33" fmla="*/ 1842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3" name="Freeform 135"/>
            <p:cNvSpPr>
              <a:spLocks/>
            </p:cNvSpPr>
            <p:nvPr/>
          </p:nvSpPr>
          <p:spPr bwMode="auto">
            <a:xfrm>
              <a:off x="8084395" y="6151688"/>
              <a:ext cx="120049" cy="131899"/>
            </a:xfrm>
            <a:custGeom>
              <a:avLst/>
              <a:gdLst>
                <a:gd name="T0" fmla="*/ 113123 w 364"/>
                <a:gd name="T1" fmla="*/ 39800 h 401"/>
                <a:gd name="T2" fmla="*/ 113123 w 364"/>
                <a:gd name="T3" fmla="*/ 108874 h 401"/>
                <a:gd name="T4" fmla="*/ 113783 w 364"/>
                <a:gd name="T5" fmla="*/ 119400 h 401"/>
                <a:gd name="T6" fmla="*/ 117081 w 364"/>
                <a:gd name="T7" fmla="*/ 131899 h 401"/>
                <a:gd name="T8" fmla="*/ 95314 w 364"/>
                <a:gd name="T9" fmla="*/ 131899 h 401"/>
                <a:gd name="T10" fmla="*/ 85090 w 364"/>
                <a:gd name="T11" fmla="*/ 115453 h 401"/>
                <a:gd name="T12" fmla="*/ 25065 w 364"/>
                <a:gd name="T13" fmla="*/ 33550 h 401"/>
                <a:gd name="T14" fmla="*/ 25065 w 364"/>
                <a:gd name="T15" fmla="*/ 92099 h 401"/>
                <a:gd name="T16" fmla="*/ 26384 w 364"/>
                <a:gd name="T17" fmla="*/ 112163 h 401"/>
                <a:gd name="T18" fmla="*/ 31991 w 364"/>
                <a:gd name="T19" fmla="*/ 131899 h 401"/>
                <a:gd name="T20" fmla="*/ 0 w 364"/>
                <a:gd name="T21" fmla="*/ 131899 h 401"/>
                <a:gd name="T22" fmla="*/ 5277 w 364"/>
                <a:gd name="T23" fmla="*/ 112163 h 401"/>
                <a:gd name="T24" fmla="*/ 6596 w 364"/>
                <a:gd name="T25" fmla="*/ 92099 h 401"/>
                <a:gd name="T26" fmla="*/ 6596 w 364"/>
                <a:gd name="T27" fmla="*/ 23025 h 401"/>
                <a:gd name="T28" fmla="*/ 5936 w 364"/>
                <a:gd name="T29" fmla="*/ 12499 h 401"/>
                <a:gd name="T30" fmla="*/ 2968 w 364"/>
                <a:gd name="T31" fmla="*/ 0 h 401"/>
                <a:gd name="T32" fmla="*/ 25725 w 364"/>
                <a:gd name="T33" fmla="*/ 0 h 401"/>
                <a:gd name="T34" fmla="*/ 35949 w 364"/>
                <a:gd name="T35" fmla="*/ 16446 h 401"/>
                <a:gd name="T36" fmla="*/ 94654 w 364"/>
                <a:gd name="T37" fmla="*/ 97033 h 401"/>
                <a:gd name="T38" fmla="*/ 94654 w 364"/>
                <a:gd name="T39" fmla="*/ 39800 h 401"/>
                <a:gd name="T40" fmla="*/ 93335 w 364"/>
                <a:gd name="T41" fmla="*/ 19736 h 401"/>
                <a:gd name="T42" fmla="*/ 88058 w 364"/>
                <a:gd name="T43" fmla="*/ 0 h 401"/>
                <a:gd name="T44" fmla="*/ 120049 w 364"/>
                <a:gd name="T45" fmla="*/ 0 h 401"/>
                <a:gd name="T46" fmla="*/ 114442 w 364"/>
                <a:gd name="T47" fmla="*/ 19736 h 401"/>
                <a:gd name="T48" fmla="*/ 113123 w 364"/>
                <a:gd name="T49" fmla="*/ 39800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4" name="Freeform 136"/>
            <p:cNvSpPr>
              <a:spLocks/>
            </p:cNvSpPr>
            <p:nvPr/>
          </p:nvSpPr>
          <p:spPr bwMode="auto">
            <a:xfrm>
              <a:off x="7960345" y="6151688"/>
              <a:ext cx="110045" cy="134026"/>
            </a:xfrm>
            <a:custGeom>
              <a:avLst/>
              <a:gdLst>
                <a:gd name="T0" fmla="*/ 6512 w 338"/>
                <a:gd name="T1" fmla="*/ 39846 h 407"/>
                <a:gd name="T2" fmla="*/ 5535 w 338"/>
                <a:gd name="T3" fmla="*/ 19758 h 407"/>
                <a:gd name="T4" fmla="*/ 0 w 338"/>
                <a:gd name="T5" fmla="*/ 0 h 407"/>
                <a:gd name="T6" fmla="*/ 31581 w 338"/>
                <a:gd name="T7" fmla="*/ 0 h 407"/>
                <a:gd name="T8" fmla="*/ 26372 w 338"/>
                <a:gd name="T9" fmla="*/ 19758 h 407"/>
                <a:gd name="T10" fmla="*/ 25069 w 338"/>
                <a:gd name="T11" fmla="*/ 39846 h 407"/>
                <a:gd name="T12" fmla="*/ 25069 w 338"/>
                <a:gd name="T13" fmla="*/ 52030 h 407"/>
                <a:gd name="T14" fmla="*/ 25069 w 338"/>
                <a:gd name="T15" fmla="*/ 84960 h 407"/>
                <a:gd name="T16" fmla="*/ 55023 w 338"/>
                <a:gd name="T17" fmla="*/ 115256 h 407"/>
                <a:gd name="T18" fmla="*/ 84976 w 338"/>
                <a:gd name="T19" fmla="*/ 84960 h 407"/>
                <a:gd name="T20" fmla="*/ 84976 w 338"/>
                <a:gd name="T21" fmla="*/ 52030 h 407"/>
                <a:gd name="T22" fmla="*/ 84976 w 338"/>
                <a:gd name="T23" fmla="*/ 39846 h 407"/>
                <a:gd name="T24" fmla="*/ 83673 w 338"/>
                <a:gd name="T25" fmla="*/ 19758 h 407"/>
                <a:gd name="T26" fmla="*/ 78464 w 338"/>
                <a:gd name="T27" fmla="*/ 0 h 407"/>
                <a:gd name="T28" fmla="*/ 110045 w 338"/>
                <a:gd name="T29" fmla="*/ 0 h 407"/>
                <a:gd name="T30" fmla="*/ 104510 w 338"/>
                <a:gd name="T31" fmla="*/ 19758 h 407"/>
                <a:gd name="T32" fmla="*/ 103208 w 338"/>
                <a:gd name="T33" fmla="*/ 39846 h 407"/>
                <a:gd name="T34" fmla="*/ 103208 w 338"/>
                <a:gd name="T35" fmla="*/ 52030 h 407"/>
                <a:gd name="T36" fmla="*/ 103208 w 338"/>
                <a:gd name="T37" fmla="*/ 84960 h 407"/>
                <a:gd name="T38" fmla="*/ 55023 w 338"/>
                <a:gd name="T39" fmla="*/ 134026 h 407"/>
                <a:gd name="T40" fmla="*/ 6512 w 338"/>
                <a:gd name="T41" fmla="*/ 84960 h 407"/>
                <a:gd name="T42" fmla="*/ 6512 w 338"/>
                <a:gd name="T43" fmla="*/ 52030 h 407"/>
                <a:gd name="T44" fmla="*/ 6512 w 338"/>
                <a:gd name="T45" fmla="*/ 39846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5" name="Freeform 137"/>
            <p:cNvSpPr>
              <a:spLocks/>
            </p:cNvSpPr>
            <p:nvPr/>
          </p:nvSpPr>
          <p:spPr bwMode="auto">
            <a:xfrm>
              <a:off x="7834294" y="6151688"/>
              <a:ext cx="120049" cy="131899"/>
            </a:xfrm>
            <a:custGeom>
              <a:avLst/>
              <a:gdLst>
                <a:gd name="T0" fmla="*/ 1308 w 367"/>
                <a:gd name="T1" fmla="*/ 0 h 401"/>
                <a:gd name="T2" fmla="*/ 32711 w 367"/>
                <a:gd name="T3" fmla="*/ 0 h 401"/>
                <a:gd name="T4" fmla="*/ 34346 w 367"/>
                <a:gd name="T5" fmla="*/ 7565 h 401"/>
                <a:gd name="T6" fmla="*/ 40889 w 367"/>
                <a:gd name="T7" fmla="*/ 20064 h 401"/>
                <a:gd name="T8" fmla="*/ 59534 w 367"/>
                <a:gd name="T9" fmla="*/ 47036 h 401"/>
                <a:gd name="T10" fmla="*/ 76871 w 367"/>
                <a:gd name="T11" fmla="*/ 20064 h 401"/>
                <a:gd name="T12" fmla="*/ 82104 w 367"/>
                <a:gd name="T13" fmla="*/ 10855 h 401"/>
                <a:gd name="T14" fmla="*/ 84394 w 367"/>
                <a:gd name="T15" fmla="*/ 0 h 401"/>
                <a:gd name="T16" fmla="*/ 113180 w 367"/>
                <a:gd name="T17" fmla="*/ 0 h 401"/>
                <a:gd name="T18" fmla="*/ 101077 w 367"/>
                <a:gd name="T19" fmla="*/ 16775 h 401"/>
                <a:gd name="T20" fmla="*/ 70983 w 367"/>
                <a:gd name="T21" fmla="*/ 63154 h 401"/>
                <a:gd name="T22" fmla="*/ 105983 w 367"/>
                <a:gd name="T23" fmla="*/ 115124 h 401"/>
                <a:gd name="T24" fmla="*/ 120049 w 367"/>
                <a:gd name="T25" fmla="*/ 131899 h 401"/>
                <a:gd name="T26" fmla="*/ 84721 w 367"/>
                <a:gd name="T27" fmla="*/ 131899 h 401"/>
                <a:gd name="T28" fmla="*/ 81777 w 367"/>
                <a:gd name="T29" fmla="*/ 116111 h 401"/>
                <a:gd name="T30" fmla="*/ 59534 w 367"/>
                <a:gd name="T31" fmla="*/ 79929 h 401"/>
                <a:gd name="T32" fmla="*/ 42851 w 367"/>
                <a:gd name="T33" fmla="*/ 103611 h 401"/>
                <a:gd name="T34" fmla="*/ 30094 w 367"/>
                <a:gd name="T35" fmla="*/ 131899 h 401"/>
                <a:gd name="T36" fmla="*/ 0 w 367"/>
                <a:gd name="T37" fmla="*/ 131899 h 401"/>
                <a:gd name="T38" fmla="*/ 27477 w 367"/>
                <a:gd name="T39" fmla="*/ 95717 h 401"/>
                <a:gd name="T40" fmla="*/ 48412 w 367"/>
                <a:gd name="T41" fmla="*/ 63811 h 401"/>
                <a:gd name="T42" fmla="*/ 22571 w 367"/>
                <a:gd name="T43" fmla="*/ 26972 h 401"/>
                <a:gd name="T44" fmla="*/ 1308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6" name="Freeform 138"/>
            <p:cNvSpPr>
              <a:spLocks noEditPoints="1"/>
            </p:cNvSpPr>
            <p:nvPr/>
          </p:nvSpPr>
          <p:spPr bwMode="auto">
            <a:xfrm>
              <a:off x="8318491" y="6149560"/>
              <a:ext cx="108044" cy="134027"/>
            </a:xfrm>
            <a:custGeom>
              <a:avLst/>
              <a:gdLst>
                <a:gd name="T0" fmla="*/ 107714 w 327"/>
                <a:gd name="T1" fmla="*/ 132710 h 407"/>
                <a:gd name="T2" fmla="*/ 108044 w 327"/>
                <a:gd name="T3" fmla="*/ 134027 h 407"/>
                <a:gd name="T4" fmla="*/ 81942 w 327"/>
                <a:gd name="T5" fmla="*/ 134027 h 407"/>
                <a:gd name="T6" fmla="*/ 84915 w 327"/>
                <a:gd name="T7" fmla="*/ 121513 h 407"/>
                <a:gd name="T8" fmla="*/ 85576 w 327"/>
                <a:gd name="T9" fmla="*/ 110976 h 407"/>
                <a:gd name="T10" fmla="*/ 85576 w 327"/>
                <a:gd name="T11" fmla="*/ 77716 h 407"/>
                <a:gd name="T12" fmla="*/ 25442 w 327"/>
                <a:gd name="T13" fmla="*/ 77716 h 407"/>
                <a:gd name="T14" fmla="*/ 25442 w 327"/>
                <a:gd name="T15" fmla="*/ 99450 h 407"/>
                <a:gd name="T16" fmla="*/ 25442 w 327"/>
                <a:gd name="T17" fmla="*/ 111305 h 407"/>
                <a:gd name="T18" fmla="*/ 27424 w 327"/>
                <a:gd name="T19" fmla="*/ 134027 h 407"/>
                <a:gd name="T20" fmla="*/ 0 w 327"/>
                <a:gd name="T21" fmla="*/ 134027 h 407"/>
                <a:gd name="T22" fmla="*/ 5617 w 327"/>
                <a:gd name="T23" fmla="*/ 114269 h 407"/>
                <a:gd name="T24" fmla="*/ 6608 w 327"/>
                <a:gd name="T25" fmla="*/ 94181 h 407"/>
                <a:gd name="T26" fmla="*/ 6608 w 327"/>
                <a:gd name="T27" fmla="*/ 81009 h 407"/>
                <a:gd name="T28" fmla="*/ 6608 w 327"/>
                <a:gd name="T29" fmla="*/ 76728 h 407"/>
                <a:gd name="T30" fmla="*/ 6608 w 327"/>
                <a:gd name="T31" fmla="*/ 61580 h 407"/>
                <a:gd name="T32" fmla="*/ 23459 w 327"/>
                <a:gd name="T33" fmla="*/ 17453 h 407"/>
                <a:gd name="T34" fmla="*/ 70047 w 327"/>
                <a:gd name="T35" fmla="*/ 0 h 407"/>
                <a:gd name="T36" fmla="*/ 83924 w 327"/>
                <a:gd name="T37" fmla="*/ 659 h 407"/>
                <a:gd name="T38" fmla="*/ 104409 w 327"/>
                <a:gd name="T39" fmla="*/ 3293 h 407"/>
                <a:gd name="T40" fmla="*/ 104409 w 327"/>
                <a:gd name="T41" fmla="*/ 110976 h 407"/>
                <a:gd name="T42" fmla="*/ 105070 w 327"/>
                <a:gd name="T43" fmla="*/ 121513 h 407"/>
                <a:gd name="T44" fmla="*/ 107714 w 327"/>
                <a:gd name="T45" fmla="*/ 132710 h 407"/>
                <a:gd name="T46" fmla="*/ 85576 w 327"/>
                <a:gd name="T47" fmla="*/ 19758 h 407"/>
                <a:gd name="T48" fmla="*/ 71699 w 327"/>
                <a:gd name="T49" fmla="*/ 18112 h 407"/>
                <a:gd name="T50" fmla="*/ 38658 w 327"/>
                <a:gd name="T51" fmla="*/ 29637 h 407"/>
                <a:gd name="T52" fmla="*/ 25442 w 327"/>
                <a:gd name="T53" fmla="*/ 59933 h 407"/>
                <a:gd name="T54" fmla="*/ 85576 w 327"/>
                <a:gd name="T55" fmla="*/ 59933 h 407"/>
                <a:gd name="T56" fmla="*/ 85576 w 327"/>
                <a:gd name="T57" fmla="*/ 197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7" name="Freeform 139"/>
            <p:cNvSpPr>
              <a:spLocks noEditPoints="1"/>
            </p:cNvSpPr>
            <p:nvPr/>
          </p:nvSpPr>
          <p:spPr bwMode="auto">
            <a:xfrm>
              <a:off x="8694644" y="6328262"/>
              <a:ext cx="108044" cy="134027"/>
            </a:xfrm>
            <a:custGeom>
              <a:avLst/>
              <a:gdLst>
                <a:gd name="T0" fmla="*/ 107713 w 326"/>
                <a:gd name="T1" fmla="*/ 132710 h 407"/>
                <a:gd name="T2" fmla="*/ 108044 w 326"/>
                <a:gd name="T3" fmla="*/ 134027 h 407"/>
                <a:gd name="T4" fmla="*/ 82193 w 326"/>
                <a:gd name="T5" fmla="*/ 134027 h 407"/>
                <a:gd name="T6" fmla="*/ 85176 w 326"/>
                <a:gd name="T7" fmla="*/ 121843 h 407"/>
                <a:gd name="T8" fmla="*/ 85839 w 326"/>
                <a:gd name="T9" fmla="*/ 110976 h 407"/>
                <a:gd name="T10" fmla="*/ 85839 w 326"/>
                <a:gd name="T11" fmla="*/ 77716 h 407"/>
                <a:gd name="T12" fmla="*/ 25188 w 326"/>
                <a:gd name="T13" fmla="*/ 77716 h 407"/>
                <a:gd name="T14" fmla="*/ 25188 w 326"/>
                <a:gd name="T15" fmla="*/ 99450 h 407"/>
                <a:gd name="T16" fmla="*/ 25188 w 326"/>
                <a:gd name="T17" fmla="*/ 111305 h 407"/>
                <a:gd name="T18" fmla="*/ 27177 w 326"/>
                <a:gd name="T19" fmla="*/ 134027 h 407"/>
                <a:gd name="T20" fmla="*/ 0 w 326"/>
                <a:gd name="T21" fmla="*/ 134027 h 407"/>
                <a:gd name="T22" fmla="*/ 5303 w 326"/>
                <a:gd name="T23" fmla="*/ 114269 h 407"/>
                <a:gd name="T24" fmla="*/ 6628 w 326"/>
                <a:gd name="T25" fmla="*/ 94181 h 407"/>
                <a:gd name="T26" fmla="*/ 6628 w 326"/>
                <a:gd name="T27" fmla="*/ 81338 h 407"/>
                <a:gd name="T28" fmla="*/ 6628 w 326"/>
                <a:gd name="T29" fmla="*/ 76728 h 407"/>
                <a:gd name="T30" fmla="*/ 6628 w 326"/>
                <a:gd name="T31" fmla="*/ 61909 h 407"/>
                <a:gd name="T32" fmla="*/ 23200 w 326"/>
                <a:gd name="T33" fmla="*/ 17782 h 407"/>
                <a:gd name="T34" fmla="*/ 70262 w 326"/>
                <a:gd name="T35" fmla="*/ 0 h 407"/>
                <a:gd name="T36" fmla="*/ 83850 w 326"/>
                <a:gd name="T37" fmla="*/ 659 h 407"/>
                <a:gd name="T38" fmla="*/ 104398 w 326"/>
                <a:gd name="T39" fmla="*/ 3293 h 407"/>
                <a:gd name="T40" fmla="*/ 104398 w 326"/>
                <a:gd name="T41" fmla="*/ 110976 h 407"/>
                <a:gd name="T42" fmla="*/ 105061 w 326"/>
                <a:gd name="T43" fmla="*/ 121843 h 407"/>
                <a:gd name="T44" fmla="*/ 107713 w 326"/>
                <a:gd name="T45" fmla="*/ 132710 h 407"/>
                <a:gd name="T46" fmla="*/ 85839 w 326"/>
                <a:gd name="T47" fmla="*/ 20088 h 407"/>
                <a:gd name="T48" fmla="*/ 71587 w 326"/>
                <a:gd name="T49" fmla="*/ 18112 h 407"/>
                <a:gd name="T50" fmla="*/ 38445 w 326"/>
                <a:gd name="T51" fmla="*/ 29637 h 407"/>
                <a:gd name="T52" fmla="*/ 25188 w 326"/>
                <a:gd name="T53" fmla="*/ 59933 h 407"/>
                <a:gd name="T54" fmla="*/ 85839 w 326"/>
                <a:gd name="T55" fmla="*/ 59933 h 407"/>
                <a:gd name="T56" fmla="*/ 85839 w 326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8" name="Freeform 140"/>
            <p:cNvSpPr>
              <a:spLocks/>
            </p:cNvSpPr>
            <p:nvPr/>
          </p:nvSpPr>
          <p:spPr bwMode="auto">
            <a:xfrm>
              <a:off x="8646625" y="6330390"/>
              <a:ext cx="32013" cy="131899"/>
            </a:xfrm>
            <a:custGeom>
              <a:avLst/>
              <a:gdLst>
                <a:gd name="T0" fmla="*/ 25412 w 97"/>
                <a:gd name="T1" fmla="*/ 39570 h 400"/>
                <a:gd name="T2" fmla="*/ 25412 w 97"/>
                <a:gd name="T3" fmla="*/ 92329 h 400"/>
                <a:gd name="T4" fmla="*/ 26402 w 97"/>
                <a:gd name="T5" fmla="*/ 112444 h 400"/>
                <a:gd name="T6" fmla="*/ 32013 w 97"/>
                <a:gd name="T7" fmla="*/ 131899 h 400"/>
                <a:gd name="T8" fmla="*/ 0 w 97"/>
                <a:gd name="T9" fmla="*/ 131899 h 400"/>
                <a:gd name="T10" fmla="*/ 5280 w 97"/>
                <a:gd name="T11" fmla="*/ 112114 h 400"/>
                <a:gd name="T12" fmla="*/ 6601 w 97"/>
                <a:gd name="T13" fmla="*/ 92329 h 400"/>
                <a:gd name="T14" fmla="*/ 6601 w 97"/>
                <a:gd name="T15" fmla="*/ 39570 h 400"/>
                <a:gd name="T16" fmla="*/ 5280 w 97"/>
                <a:gd name="T17" fmla="*/ 19455 h 400"/>
                <a:gd name="T18" fmla="*/ 0 w 97"/>
                <a:gd name="T19" fmla="*/ 0 h 400"/>
                <a:gd name="T20" fmla="*/ 32013 w 97"/>
                <a:gd name="T21" fmla="*/ 0 h 400"/>
                <a:gd name="T22" fmla="*/ 26402 w 97"/>
                <a:gd name="T23" fmla="*/ 19455 h 400"/>
                <a:gd name="T24" fmla="*/ 25412 w 97"/>
                <a:gd name="T25" fmla="*/ 39570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9" name="Freeform 141"/>
            <p:cNvSpPr>
              <a:spLocks/>
            </p:cNvSpPr>
            <p:nvPr/>
          </p:nvSpPr>
          <p:spPr bwMode="auto">
            <a:xfrm>
              <a:off x="8460548" y="6330390"/>
              <a:ext cx="30013" cy="131899"/>
            </a:xfrm>
            <a:custGeom>
              <a:avLst/>
              <a:gdLst>
                <a:gd name="T0" fmla="*/ 23825 w 97"/>
                <a:gd name="T1" fmla="*/ 39800 h 401"/>
                <a:gd name="T2" fmla="*/ 23825 w 97"/>
                <a:gd name="T3" fmla="*/ 92099 h 401"/>
                <a:gd name="T4" fmla="*/ 25062 w 97"/>
                <a:gd name="T5" fmla="*/ 112492 h 401"/>
                <a:gd name="T6" fmla="*/ 30013 w 97"/>
                <a:gd name="T7" fmla="*/ 131899 h 401"/>
                <a:gd name="T8" fmla="*/ 0 w 97"/>
                <a:gd name="T9" fmla="*/ 131899 h 401"/>
                <a:gd name="T10" fmla="*/ 5260 w 97"/>
                <a:gd name="T11" fmla="*/ 112163 h 401"/>
                <a:gd name="T12" fmla="*/ 6188 w 97"/>
                <a:gd name="T13" fmla="*/ 92099 h 401"/>
                <a:gd name="T14" fmla="*/ 6188 w 97"/>
                <a:gd name="T15" fmla="*/ 39800 h 401"/>
                <a:gd name="T16" fmla="*/ 5260 w 97"/>
                <a:gd name="T17" fmla="*/ 19736 h 401"/>
                <a:gd name="T18" fmla="*/ 0 w 97"/>
                <a:gd name="T19" fmla="*/ 0 h 401"/>
                <a:gd name="T20" fmla="*/ 30013 w 97"/>
                <a:gd name="T21" fmla="*/ 0 h 401"/>
                <a:gd name="T22" fmla="*/ 25062 w 97"/>
                <a:gd name="T23" fmla="*/ 19736 h 401"/>
                <a:gd name="T24" fmla="*/ 23825 w 97"/>
                <a:gd name="T25" fmla="*/ 3980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0" name="Freeform 142"/>
            <p:cNvSpPr>
              <a:spLocks/>
            </p:cNvSpPr>
            <p:nvPr/>
          </p:nvSpPr>
          <p:spPr bwMode="auto">
            <a:xfrm>
              <a:off x="8368511" y="6330390"/>
              <a:ext cx="76031" cy="131899"/>
            </a:xfrm>
            <a:custGeom>
              <a:avLst/>
              <a:gdLst>
                <a:gd name="T0" fmla="*/ 24393 w 240"/>
                <a:gd name="T1" fmla="*/ 39800 h 401"/>
                <a:gd name="T2" fmla="*/ 24393 w 240"/>
                <a:gd name="T3" fmla="*/ 113479 h 401"/>
                <a:gd name="T4" fmla="*/ 37699 w 240"/>
                <a:gd name="T5" fmla="*/ 113479 h 401"/>
                <a:gd name="T6" fmla="*/ 57023 w 240"/>
                <a:gd name="T7" fmla="*/ 112163 h 401"/>
                <a:gd name="T8" fmla="*/ 76031 w 240"/>
                <a:gd name="T9" fmla="*/ 106901 h 401"/>
                <a:gd name="T10" fmla="*/ 76031 w 240"/>
                <a:gd name="T11" fmla="*/ 131899 h 401"/>
                <a:gd name="T12" fmla="*/ 0 w 240"/>
                <a:gd name="T13" fmla="*/ 131899 h 401"/>
                <a:gd name="T14" fmla="*/ 5386 w 240"/>
                <a:gd name="T15" fmla="*/ 112163 h 401"/>
                <a:gd name="T16" fmla="*/ 6336 w 240"/>
                <a:gd name="T17" fmla="*/ 92099 h 401"/>
                <a:gd name="T18" fmla="*/ 6336 w 240"/>
                <a:gd name="T19" fmla="*/ 39800 h 401"/>
                <a:gd name="T20" fmla="*/ 5386 w 240"/>
                <a:gd name="T21" fmla="*/ 19736 h 401"/>
                <a:gd name="T22" fmla="*/ 0 w 240"/>
                <a:gd name="T23" fmla="*/ 0 h 401"/>
                <a:gd name="T24" fmla="*/ 30729 w 240"/>
                <a:gd name="T25" fmla="*/ 0 h 401"/>
                <a:gd name="T26" fmla="*/ 25344 w 240"/>
                <a:gd name="T27" fmla="*/ 19736 h 401"/>
                <a:gd name="T28" fmla="*/ 24393 w 240"/>
                <a:gd name="T29" fmla="*/ 39800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1" name="Freeform 143"/>
            <p:cNvSpPr>
              <a:spLocks noEditPoints="1"/>
            </p:cNvSpPr>
            <p:nvPr/>
          </p:nvSpPr>
          <p:spPr bwMode="auto">
            <a:xfrm>
              <a:off x="8238459" y="6328262"/>
              <a:ext cx="106042" cy="134027"/>
            </a:xfrm>
            <a:custGeom>
              <a:avLst/>
              <a:gdLst>
                <a:gd name="T0" fmla="*/ 105393 w 327"/>
                <a:gd name="T1" fmla="*/ 132710 h 407"/>
                <a:gd name="T2" fmla="*/ 106042 w 327"/>
                <a:gd name="T3" fmla="*/ 134027 h 407"/>
                <a:gd name="T4" fmla="*/ 80423 w 327"/>
                <a:gd name="T5" fmla="*/ 134027 h 407"/>
                <a:gd name="T6" fmla="*/ 83342 w 327"/>
                <a:gd name="T7" fmla="*/ 121843 h 407"/>
                <a:gd name="T8" fmla="*/ 83990 w 327"/>
                <a:gd name="T9" fmla="*/ 110976 h 407"/>
                <a:gd name="T10" fmla="*/ 83990 w 327"/>
                <a:gd name="T11" fmla="*/ 77716 h 407"/>
                <a:gd name="T12" fmla="*/ 24970 w 327"/>
                <a:gd name="T13" fmla="*/ 77716 h 407"/>
                <a:gd name="T14" fmla="*/ 24970 w 327"/>
                <a:gd name="T15" fmla="*/ 99450 h 407"/>
                <a:gd name="T16" fmla="*/ 24970 w 327"/>
                <a:gd name="T17" fmla="*/ 111305 h 407"/>
                <a:gd name="T18" fmla="*/ 26592 w 327"/>
                <a:gd name="T19" fmla="*/ 134027 h 407"/>
                <a:gd name="T20" fmla="*/ 0 w 327"/>
                <a:gd name="T21" fmla="*/ 134027 h 407"/>
                <a:gd name="T22" fmla="*/ 5189 w 327"/>
                <a:gd name="T23" fmla="*/ 114269 h 407"/>
                <a:gd name="T24" fmla="*/ 6486 w 327"/>
                <a:gd name="T25" fmla="*/ 94181 h 407"/>
                <a:gd name="T26" fmla="*/ 6486 w 327"/>
                <a:gd name="T27" fmla="*/ 81338 h 407"/>
                <a:gd name="T28" fmla="*/ 6486 w 327"/>
                <a:gd name="T29" fmla="*/ 76728 h 407"/>
                <a:gd name="T30" fmla="*/ 6486 w 327"/>
                <a:gd name="T31" fmla="*/ 61909 h 407"/>
                <a:gd name="T32" fmla="*/ 22700 w 327"/>
                <a:gd name="T33" fmla="*/ 17782 h 407"/>
                <a:gd name="T34" fmla="*/ 68749 w 327"/>
                <a:gd name="T35" fmla="*/ 0 h 407"/>
                <a:gd name="T36" fmla="*/ 82369 w 327"/>
                <a:gd name="T37" fmla="*/ 659 h 407"/>
                <a:gd name="T38" fmla="*/ 102475 w 327"/>
                <a:gd name="T39" fmla="*/ 3293 h 407"/>
                <a:gd name="T40" fmla="*/ 102475 w 327"/>
                <a:gd name="T41" fmla="*/ 110976 h 407"/>
                <a:gd name="T42" fmla="*/ 102799 w 327"/>
                <a:gd name="T43" fmla="*/ 121843 h 407"/>
                <a:gd name="T44" fmla="*/ 105393 w 327"/>
                <a:gd name="T45" fmla="*/ 132710 h 407"/>
                <a:gd name="T46" fmla="*/ 83990 w 327"/>
                <a:gd name="T47" fmla="*/ 20088 h 407"/>
                <a:gd name="T48" fmla="*/ 70370 w 327"/>
                <a:gd name="T49" fmla="*/ 18112 h 407"/>
                <a:gd name="T50" fmla="*/ 37942 w 327"/>
                <a:gd name="T51" fmla="*/ 29637 h 407"/>
                <a:gd name="T52" fmla="*/ 24970 w 327"/>
                <a:gd name="T53" fmla="*/ 59933 h 407"/>
                <a:gd name="T54" fmla="*/ 83990 w 327"/>
                <a:gd name="T55" fmla="*/ 59933 h 407"/>
                <a:gd name="T56" fmla="*/ 83990 w 327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2" name="Freeform 144"/>
            <p:cNvSpPr>
              <a:spLocks/>
            </p:cNvSpPr>
            <p:nvPr/>
          </p:nvSpPr>
          <p:spPr bwMode="auto">
            <a:xfrm>
              <a:off x="8098402" y="6324007"/>
              <a:ext cx="126051" cy="138282"/>
            </a:xfrm>
            <a:custGeom>
              <a:avLst/>
              <a:gdLst>
                <a:gd name="T0" fmla="*/ 71569 w 391"/>
                <a:gd name="T1" fmla="*/ 62033 h 428"/>
                <a:gd name="T2" fmla="*/ 93813 w 391"/>
                <a:gd name="T3" fmla="*/ 63648 h 428"/>
                <a:gd name="T4" fmla="*/ 105419 w 391"/>
                <a:gd name="T5" fmla="*/ 63648 h 428"/>
                <a:gd name="T6" fmla="*/ 126051 w 391"/>
                <a:gd name="T7" fmla="*/ 63648 h 428"/>
                <a:gd name="T8" fmla="*/ 126051 w 391"/>
                <a:gd name="T9" fmla="*/ 74310 h 428"/>
                <a:gd name="T10" fmla="*/ 65443 w 391"/>
                <a:gd name="T11" fmla="*/ 138282 h 428"/>
                <a:gd name="T12" fmla="*/ 0 w 391"/>
                <a:gd name="T13" fmla="*/ 71726 h 428"/>
                <a:gd name="T14" fmla="*/ 76404 w 391"/>
                <a:gd name="T15" fmla="*/ 5493 h 428"/>
                <a:gd name="T16" fmla="*/ 117347 w 391"/>
                <a:gd name="T17" fmla="*/ 27786 h 428"/>
                <a:gd name="T18" fmla="*/ 107031 w 391"/>
                <a:gd name="T19" fmla="*/ 49109 h 428"/>
                <a:gd name="T20" fmla="*/ 65443 w 391"/>
                <a:gd name="T21" fmla="*/ 23909 h 428"/>
                <a:gd name="T22" fmla="*/ 18376 w 391"/>
                <a:gd name="T23" fmla="*/ 71726 h 428"/>
                <a:gd name="T24" fmla="*/ 65443 w 391"/>
                <a:gd name="T25" fmla="*/ 119543 h 428"/>
                <a:gd name="T26" fmla="*/ 107353 w 391"/>
                <a:gd name="T27" fmla="*/ 81095 h 428"/>
                <a:gd name="T28" fmla="*/ 104774 w 391"/>
                <a:gd name="T29" fmla="*/ 81095 h 428"/>
                <a:gd name="T30" fmla="*/ 101228 w 391"/>
                <a:gd name="T31" fmla="*/ 81095 h 428"/>
                <a:gd name="T32" fmla="*/ 88010 w 391"/>
                <a:gd name="T33" fmla="*/ 81741 h 428"/>
                <a:gd name="T34" fmla="*/ 71569 w 391"/>
                <a:gd name="T35" fmla="*/ 86588 h 428"/>
                <a:gd name="T36" fmla="*/ 71569 w 391"/>
                <a:gd name="T37" fmla="*/ 62033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3" name="Freeform 145"/>
            <p:cNvSpPr>
              <a:spLocks/>
            </p:cNvSpPr>
            <p:nvPr/>
          </p:nvSpPr>
          <p:spPr bwMode="auto">
            <a:xfrm>
              <a:off x="7954343" y="6330390"/>
              <a:ext cx="88036" cy="131899"/>
            </a:xfrm>
            <a:custGeom>
              <a:avLst/>
              <a:gdLst>
                <a:gd name="T0" fmla="*/ 72422 w 265"/>
                <a:gd name="T1" fmla="*/ 54273 h 401"/>
                <a:gd name="T2" fmla="*/ 72422 w 265"/>
                <a:gd name="T3" fmla="*/ 79271 h 401"/>
                <a:gd name="T4" fmla="*/ 59798 w 265"/>
                <a:gd name="T5" fmla="*/ 76311 h 401"/>
                <a:gd name="T6" fmla="*/ 50164 w 265"/>
                <a:gd name="T7" fmla="*/ 75653 h 401"/>
                <a:gd name="T8" fmla="*/ 25580 w 265"/>
                <a:gd name="T9" fmla="*/ 75653 h 401"/>
                <a:gd name="T10" fmla="*/ 25580 w 265"/>
                <a:gd name="T11" fmla="*/ 113150 h 401"/>
                <a:gd name="T12" fmla="*/ 58801 w 265"/>
                <a:gd name="T13" fmla="*/ 113150 h 401"/>
                <a:gd name="T14" fmla="*/ 71093 w 265"/>
                <a:gd name="T15" fmla="*/ 112821 h 401"/>
                <a:gd name="T16" fmla="*/ 88036 w 265"/>
                <a:gd name="T17" fmla="*/ 107887 h 401"/>
                <a:gd name="T18" fmla="*/ 88036 w 265"/>
                <a:gd name="T19" fmla="*/ 131899 h 401"/>
                <a:gd name="T20" fmla="*/ 0 w 265"/>
                <a:gd name="T21" fmla="*/ 131899 h 401"/>
                <a:gd name="T22" fmla="*/ 5648 w 265"/>
                <a:gd name="T23" fmla="*/ 112163 h 401"/>
                <a:gd name="T24" fmla="*/ 6644 w 265"/>
                <a:gd name="T25" fmla="*/ 92428 h 401"/>
                <a:gd name="T26" fmla="*/ 6644 w 265"/>
                <a:gd name="T27" fmla="*/ 39800 h 401"/>
                <a:gd name="T28" fmla="*/ 5648 w 265"/>
                <a:gd name="T29" fmla="*/ 19736 h 401"/>
                <a:gd name="T30" fmla="*/ 0 w 265"/>
                <a:gd name="T31" fmla="*/ 0 h 401"/>
                <a:gd name="T32" fmla="*/ 88036 w 265"/>
                <a:gd name="T33" fmla="*/ 0 h 401"/>
                <a:gd name="T34" fmla="*/ 88036 w 265"/>
                <a:gd name="T35" fmla="*/ 24340 h 401"/>
                <a:gd name="T36" fmla="*/ 71093 w 265"/>
                <a:gd name="T37" fmla="*/ 19407 h 401"/>
                <a:gd name="T38" fmla="*/ 57473 w 265"/>
                <a:gd name="T39" fmla="*/ 18749 h 401"/>
                <a:gd name="T40" fmla="*/ 25580 w 265"/>
                <a:gd name="T41" fmla="*/ 18749 h 401"/>
                <a:gd name="T42" fmla="*/ 25580 w 265"/>
                <a:gd name="T43" fmla="*/ 57891 h 401"/>
                <a:gd name="T44" fmla="*/ 49167 w 265"/>
                <a:gd name="T45" fmla="*/ 57891 h 401"/>
                <a:gd name="T46" fmla="*/ 59798 w 265"/>
                <a:gd name="T47" fmla="*/ 57233 h 401"/>
                <a:gd name="T48" fmla="*/ 72422 w 265"/>
                <a:gd name="T49" fmla="*/ 5427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4" name="Freeform 146"/>
            <p:cNvSpPr>
              <a:spLocks noEditPoints="1"/>
            </p:cNvSpPr>
            <p:nvPr/>
          </p:nvSpPr>
          <p:spPr bwMode="auto">
            <a:xfrm>
              <a:off x="7836294" y="6330390"/>
              <a:ext cx="102042" cy="131899"/>
            </a:xfrm>
            <a:custGeom>
              <a:avLst/>
              <a:gdLst>
                <a:gd name="T0" fmla="*/ 5490 w 316"/>
                <a:gd name="T1" fmla="*/ 112163 h 401"/>
                <a:gd name="T2" fmla="*/ 6458 w 316"/>
                <a:gd name="T3" fmla="*/ 92428 h 401"/>
                <a:gd name="T4" fmla="*/ 6458 w 316"/>
                <a:gd name="T5" fmla="*/ 39800 h 401"/>
                <a:gd name="T6" fmla="*/ 5490 w 316"/>
                <a:gd name="T7" fmla="*/ 19736 h 401"/>
                <a:gd name="T8" fmla="*/ 0 w 316"/>
                <a:gd name="T9" fmla="*/ 0 h 401"/>
                <a:gd name="T10" fmla="*/ 40042 w 316"/>
                <a:gd name="T11" fmla="*/ 0 h 401"/>
                <a:gd name="T12" fmla="*/ 102042 w 316"/>
                <a:gd name="T13" fmla="*/ 66114 h 401"/>
                <a:gd name="T14" fmla="*/ 40365 w 316"/>
                <a:gd name="T15" fmla="*/ 131899 h 401"/>
                <a:gd name="T16" fmla="*/ 39073 w 316"/>
                <a:gd name="T17" fmla="*/ 131899 h 401"/>
                <a:gd name="T18" fmla="*/ 0 w 316"/>
                <a:gd name="T19" fmla="*/ 131899 h 401"/>
                <a:gd name="T20" fmla="*/ 5490 w 316"/>
                <a:gd name="T21" fmla="*/ 112163 h 401"/>
                <a:gd name="T22" fmla="*/ 24865 w 316"/>
                <a:gd name="T23" fmla="*/ 113150 h 401"/>
                <a:gd name="T24" fmla="*/ 40042 w 316"/>
                <a:gd name="T25" fmla="*/ 113150 h 401"/>
                <a:gd name="T26" fmla="*/ 83959 w 316"/>
                <a:gd name="T27" fmla="*/ 66114 h 401"/>
                <a:gd name="T28" fmla="*/ 40365 w 316"/>
                <a:gd name="T29" fmla="*/ 18749 h 401"/>
                <a:gd name="T30" fmla="*/ 24865 w 316"/>
                <a:gd name="T31" fmla="*/ 18749 h 401"/>
                <a:gd name="T32" fmla="*/ 24865 w 316"/>
                <a:gd name="T33" fmla="*/ 11315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5" name="Freeform 147"/>
            <p:cNvSpPr>
              <a:spLocks/>
            </p:cNvSpPr>
            <p:nvPr/>
          </p:nvSpPr>
          <p:spPr bwMode="auto">
            <a:xfrm>
              <a:off x="8506568" y="6324007"/>
              <a:ext cx="120049" cy="144664"/>
            </a:xfrm>
            <a:custGeom>
              <a:avLst/>
              <a:gdLst>
                <a:gd name="T0" fmla="*/ 66950 w 364"/>
                <a:gd name="T1" fmla="*/ 120553 h 444"/>
                <a:gd name="T2" fmla="*/ 109495 w 364"/>
                <a:gd name="T3" fmla="*/ 94814 h 444"/>
                <a:gd name="T4" fmla="*/ 120049 w 364"/>
                <a:gd name="T5" fmla="*/ 116643 h 444"/>
                <a:gd name="T6" fmla="*/ 77834 w 364"/>
                <a:gd name="T7" fmla="*/ 138799 h 444"/>
                <a:gd name="T8" fmla="*/ 0 w 364"/>
                <a:gd name="T9" fmla="*/ 72332 h 444"/>
                <a:gd name="T10" fmla="*/ 77834 w 364"/>
                <a:gd name="T11" fmla="*/ 5539 h 444"/>
                <a:gd name="T12" fmla="*/ 120049 w 364"/>
                <a:gd name="T13" fmla="*/ 28021 h 444"/>
                <a:gd name="T14" fmla="*/ 109495 w 364"/>
                <a:gd name="T15" fmla="*/ 49525 h 444"/>
                <a:gd name="T16" fmla="*/ 66950 w 364"/>
                <a:gd name="T17" fmla="*/ 24111 h 444"/>
                <a:gd name="T18" fmla="*/ 18469 w 364"/>
                <a:gd name="T19" fmla="*/ 72332 h 444"/>
                <a:gd name="T20" fmla="*/ 66950 w 364"/>
                <a:gd name="T21" fmla="*/ 120553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36" name="34 Grupo"/>
          <p:cNvGrpSpPr>
            <a:grpSpLocks/>
          </p:cNvGrpSpPr>
          <p:nvPr/>
        </p:nvGrpSpPr>
        <p:grpSpPr bwMode="auto">
          <a:xfrm>
            <a:off x="336550" y="6346825"/>
            <a:ext cx="665163" cy="322263"/>
            <a:chOff x="336550" y="6148858"/>
            <a:chExt cx="933451" cy="450850"/>
          </a:xfrm>
        </p:grpSpPr>
        <p:sp>
          <p:nvSpPr>
            <p:cNvPr id="37" name="Rectangle 176"/>
            <p:cNvSpPr>
              <a:spLocks noChangeArrowheads="1"/>
            </p:cNvSpPr>
            <p:nvPr/>
          </p:nvSpPr>
          <p:spPr bwMode="auto">
            <a:xfrm>
              <a:off x="837807" y="6148858"/>
              <a:ext cx="22278" cy="179896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8" name="Rectangle 177"/>
            <p:cNvSpPr>
              <a:spLocks noChangeArrowheads="1"/>
            </p:cNvSpPr>
            <p:nvPr/>
          </p:nvSpPr>
          <p:spPr bwMode="auto">
            <a:xfrm>
              <a:off x="902412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9" name="Freeform 178"/>
            <p:cNvSpPr>
              <a:spLocks/>
            </p:cNvSpPr>
            <p:nvPr/>
          </p:nvSpPr>
          <p:spPr bwMode="auto">
            <a:xfrm>
              <a:off x="955880" y="6204382"/>
              <a:ext cx="91341" cy="126592"/>
            </a:xfrm>
            <a:custGeom>
              <a:avLst/>
              <a:gdLst>
                <a:gd name="T0" fmla="*/ 89341 w 274"/>
                <a:gd name="T1" fmla="*/ 101077 h 387"/>
                <a:gd name="T2" fmla="*/ 91341 w 274"/>
                <a:gd name="T3" fmla="*/ 120377 h 387"/>
                <a:gd name="T4" fmla="*/ 55005 w 274"/>
                <a:gd name="T5" fmla="*/ 126592 h 387"/>
                <a:gd name="T6" fmla="*/ 0 w 274"/>
                <a:gd name="T7" fmla="*/ 67385 h 387"/>
                <a:gd name="T8" fmla="*/ 62339 w 274"/>
                <a:gd name="T9" fmla="*/ 0 h 387"/>
                <a:gd name="T10" fmla="*/ 91008 w 274"/>
                <a:gd name="T11" fmla="*/ 3925 h 387"/>
                <a:gd name="T12" fmla="*/ 88341 w 274"/>
                <a:gd name="T13" fmla="*/ 23552 h 387"/>
                <a:gd name="T14" fmla="*/ 61338 w 274"/>
                <a:gd name="T15" fmla="*/ 18318 h 387"/>
                <a:gd name="T16" fmla="*/ 24002 w 274"/>
                <a:gd name="T17" fmla="*/ 64441 h 387"/>
                <a:gd name="T18" fmla="*/ 59672 w 274"/>
                <a:gd name="T19" fmla="*/ 107620 h 387"/>
                <a:gd name="T20" fmla="*/ 89341 w 274"/>
                <a:gd name="T21" fmla="*/ 101077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0" name="Rectangle 179"/>
            <p:cNvSpPr>
              <a:spLocks noChangeArrowheads="1"/>
            </p:cNvSpPr>
            <p:nvPr/>
          </p:nvSpPr>
          <p:spPr bwMode="auto">
            <a:xfrm>
              <a:off x="1073954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1" name="Freeform 180"/>
            <p:cNvSpPr>
              <a:spLocks noEditPoints="1"/>
            </p:cNvSpPr>
            <p:nvPr/>
          </p:nvSpPr>
          <p:spPr bwMode="auto">
            <a:xfrm>
              <a:off x="692999" y="6184393"/>
              <a:ext cx="115846" cy="146582"/>
            </a:xfrm>
            <a:custGeom>
              <a:avLst/>
              <a:gdLst>
                <a:gd name="T0" fmla="*/ 59569 w 352"/>
                <a:gd name="T1" fmla="*/ 20567 h 449"/>
                <a:gd name="T2" fmla="*/ 50024 w 352"/>
                <a:gd name="T3" fmla="*/ 20567 h 449"/>
                <a:gd name="T4" fmla="*/ 24025 w 352"/>
                <a:gd name="T5" fmla="*/ 1306 h 449"/>
                <a:gd name="T6" fmla="*/ 24025 w 352"/>
                <a:gd name="T7" fmla="*/ 0 h 449"/>
                <a:gd name="T8" fmla="*/ 4278 w 352"/>
                <a:gd name="T9" fmla="*/ 17303 h 449"/>
                <a:gd name="T10" fmla="*/ 43771 w 352"/>
                <a:gd name="T11" fmla="*/ 39176 h 449"/>
                <a:gd name="T12" fmla="*/ 66809 w 352"/>
                <a:gd name="T13" fmla="*/ 39176 h 449"/>
                <a:gd name="T14" fmla="*/ 87872 w 352"/>
                <a:gd name="T15" fmla="*/ 48643 h 449"/>
                <a:gd name="T16" fmla="*/ 79973 w 352"/>
                <a:gd name="T17" fmla="*/ 58763 h 449"/>
                <a:gd name="T18" fmla="*/ 64176 w 352"/>
                <a:gd name="T19" fmla="*/ 57131 h 449"/>
                <a:gd name="T20" fmla="*/ 10531 w 352"/>
                <a:gd name="T21" fmla="*/ 102836 h 449"/>
                <a:gd name="T22" fmla="*/ 20734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2126 w 352"/>
                <a:gd name="T29" fmla="*/ 144623 h 449"/>
                <a:gd name="T30" fmla="*/ 61543 w 352"/>
                <a:gd name="T31" fmla="*/ 146582 h 449"/>
                <a:gd name="T32" fmla="*/ 115846 w 352"/>
                <a:gd name="T33" fmla="*/ 99245 h 449"/>
                <a:gd name="T34" fmla="*/ 97416 w 352"/>
                <a:gd name="T35" fmla="*/ 64313 h 449"/>
                <a:gd name="T36" fmla="*/ 111568 w 352"/>
                <a:gd name="T37" fmla="*/ 43746 h 449"/>
                <a:gd name="T38" fmla="*/ 93796 w 352"/>
                <a:gd name="T39" fmla="*/ 23505 h 449"/>
                <a:gd name="T40" fmla="*/ 59569 w 352"/>
                <a:gd name="T41" fmla="*/ 20567 h 449"/>
                <a:gd name="T42" fmla="*/ 63189 w 352"/>
                <a:gd name="T43" fmla="*/ 73454 h 449"/>
                <a:gd name="T44" fmla="*/ 63189 w 352"/>
                <a:gd name="T45" fmla="*/ 73454 h 449"/>
                <a:gd name="T46" fmla="*/ 93796 w 352"/>
                <a:gd name="T47" fmla="*/ 101530 h 449"/>
                <a:gd name="T48" fmla="*/ 62531 w 352"/>
                <a:gd name="T49" fmla="*/ 130259 h 449"/>
                <a:gd name="T50" fmla="*/ 32582 w 352"/>
                <a:gd name="T51" fmla="*/ 101530 h 449"/>
                <a:gd name="T52" fmla="*/ 63189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2" name="Freeform 181"/>
            <p:cNvSpPr>
              <a:spLocks noEditPoints="1"/>
            </p:cNvSpPr>
            <p:nvPr/>
          </p:nvSpPr>
          <p:spPr bwMode="auto">
            <a:xfrm>
              <a:off x="1125193" y="6184393"/>
              <a:ext cx="113619" cy="146582"/>
            </a:xfrm>
            <a:custGeom>
              <a:avLst/>
              <a:gdLst>
                <a:gd name="T0" fmla="*/ 58423 w 352"/>
                <a:gd name="T1" fmla="*/ 20567 h 449"/>
                <a:gd name="T2" fmla="*/ 49386 w 352"/>
                <a:gd name="T3" fmla="*/ 20567 h 449"/>
                <a:gd name="T4" fmla="*/ 23886 w 352"/>
                <a:gd name="T5" fmla="*/ 1306 h 449"/>
                <a:gd name="T6" fmla="*/ 23886 w 352"/>
                <a:gd name="T7" fmla="*/ 0 h 449"/>
                <a:gd name="T8" fmla="*/ 4196 w 352"/>
                <a:gd name="T9" fmla="*/ 17303 h 449"/>
                <a:gd name="T10" fmla="*/ 43253 w 352"/>
                <a:gd name="T11" fmla="*/ 39176 h 449"/>
                <a:gd name="T12" fmla="*/ 65525 w 352"/>
                <a:gd name="T13" fmla="*/ 39176 h 449"/>
                <a:gd name="T14" fmla="*/ 86505 w 352"/>
                <a:gd name="T15" fmla="*/ 48643 h 449"/>
                <a:gd name="T16" fmla="*/ 78436 w 352"/>
                <a:gd name="T17" fmla="*/ 58763 h 449"/>
                <a:gd name="T18" fmla="*/ 63265 w 352"/>
                <a:gd name="T19" fmla="*/ 57131 h 449"/>
                <a:gd name="T20" fmla="*/ 10329 w 352"/>
                <a:gd name="T21" fmla="*/ 102836 h 449"/>
                <a:gd name="T22" fmla="*/ 20658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1316 w 352"/>
                <a:gd name="T29" fmla="*/ 144623 h 449"/>
                <a:gd name="T30" fmla="*/ 60360 w 352"/>
                <a:gd name="T31" fmla="*/ 146582 h 449"/>
                <a:gd name="T32" fmla="*/ 113619 w 352"/>
                <a:gd name="T33" fmla="*/ 99245 h 449"/>
                <a:gd name="T34" fmla="*/ 95866 w 352"/>
                <a:gd name="T35" fmla="*/ 64313 h 449"/>
                <a:gd name="T36" fmla="*/ 109746 w 352"/>
                <a:gd name="T37" fmla="*/ 43746 h 449"/>
                <a:gd name="T38" fmla="*/ 92315 w 352"/>
                <a:gd name="T39" fmla="*/ 23505 h 449"/>
                <a:gd name="T40" fmla="*/ 58423 w 352"/>
                <a:gd name="T41" fmla="*/ 20567 h 449"/>
                <a:gd name="T42" fmla="*/ 62297 w 352"/>
                <a:gd name="T43" fmla="*/ 73454 h 449"/>
                <a:gd name="T44" fmla="*/ 62297 w 352"/>
                <a:gd name="T45" fmla="*/ 73454 h 449"/>
                <a:gd name="T46" fmla="*/ 92315 w 352"/>
                <a:gd name="T47" fmla="*/ 101530 h 449"/>
                <a:gd name="T48" fmla="*/ 61651 w 352"/>
                <a:gd name="T49" fmla="*/ 130259 h 449"/>
                <a:gd name="T50" fmla="*/ 32278 w 352"/>
                <a:gd name="T51" fmla="*/ 101530 h 449"/>
                <a:gd name="T52" fmla="*/ 62297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3" name="Freeform 182"/>
            <p:cNvSpPr>
              <a:spLocks noEditPoints="1"/>
            </p:cNvSpPr>
            <p:nvPr/>
          </p:nvSpPr>
          <p:spPr bwMode="auto">
            <a:xfrm>
              <a:off x="336550" y="6204382"/>
              <a:ext cx="329715" cy="242081"/>
            </a:xfrm>
            <a:custGeom>
              <a:avLst/>
              <a:gdLst>
                <a:gd name="T0" fmla="*/ 329715 w 1008"/>
                <a:gd name="T1" fmla="*/ 2293 h 739"/>
                <a:gd name="T2" fmla="*/ 287846 w 1008"/>
                <a:gd name="T3" fmla="*/ 2293 h 739"/>
                <a:gd name="T4" fmla="*/ 268548 w 1008"/>
                <a:gd name="T5" fmla="*/ 0 h 739"/>
                <a:gd name="T6" fmla="*/ 214576 w 1008"/>
                <a:gd name="T7" fmla="*/ 47499 h 739"/>
                <a:gd name="T8" fmla="*/ 232894 w 1008"/>
                <a:gd name="T9" fmla="*/ 82878 h 739"/>
                <a:gd name="T10" fmla="*/ 218829 w 1008"/>
                <a:gd name="T11" fmla="*/ 103515 h 739"/>
                <a:gd name="T12" fmla="*/ 227006 w 1008"/>
                <a:gd name="T13" fmla="*/ 119239 h 739"/>
                <a:gd name="T14" fmla="*/ 236492 w 1008"/>
                <a:gd name="T15" fmla="*/ 123825 h 739"/>
                <a:gd name="T16" fmla="*/ 198876 w 1008"/>
                <a:gd name="T17" fmla="*/ 173945 h 739"/>
                <a:gd name="T18" fmla="*/ 198876 w 1008"/>
                <a:gd name="T19" fmla="*/ 174272 h 739"/>
                <a:gd name="T20" fmla="*/ 178596 w 1008"/>
                <a:gd name="T21" fmla="*/ 192289 h 739"/>
                <a:gd name="T22" fmla="*/ 174016 w 1008"/>
                <a:gd name="T23" fmla="*/ 195892 h 739"/>
                <a:gd name="T24" fmla="*/ 173689 w 1008"/>
                <a:gd name="T25" fmla="*/ 196220 h 739"/>
                <a:gd name="T26" fmla="*/ 155372 w 1008"/>
                <a:gd name="T27" fmla="*/ 207685 h 739"/>
                <a:gd name="T28" fmla="*/ 154063 w 1008"/>
                <a:gd name="T29" fmla="*/ 208340 h 739"/>
                <a:gd name="T30" fmla="*/ 151446 w 1008"/>
                <a:gd name="T31" fmla="*/ 209651 h 739"/>
                <a:gd name="T32" fmla="*/ 103690 w 1008"/>
                <a:gd name="T33" fmla="*/ 220788 h 739"/>
                <a:gd name="T34" fmla="*/ 103690 w 1008"/>
                <a:gd name="T35" fmla="*/ 220461 h 739"/>
                <a:gd name="T36" fmla="*/ 0 w 1008"/>
                <a:gd name="T37" fmla="*/ 190651 h 739"/>
                <a:gd name="T38" fmla="*/ 0 w 1008"/>
                <a:gd name="T39" fmla="*/ 217185 h 739"/>
                <a:gd name="T40" fmla="*/ 102055 w 1008"/>
                <a:gd name="T41" fmla="*/ 240771 h 739"/>
                <a:gd name="T42" fmla="*/ 102055 w 1008"/>
                <a:gd name="T43" fmla="*/ 240771 h 739"/>
                <a:gd name="T44" fmla="*/ 250230 w 1008"/>
                <a:gd name="T45" fmla="*/ 137911 h 739"/>
                <a:gd name="T46" fmla="*/ 270510 w 1008"/>
                <a:gd name="T47" fmla="*/ 126773 h 739"/>
                <a:gd name="T48" fmla="*/ 279996 w 1008"/>
                <a:gd name="T49" fmla="*/ 126773 h 739"/>
                <a:gd name="T50" fmla="*/ 305837 w 1008"/>
                <a:gd name="T51" fmla="*/ 146100 h 739"/>
                <a:gd name="T52" fmla="*/ 305837 w 1008"/>
                <a:gd name="T53" fmla="*/ 147411 h 739"/>
                <a:gd name="T54" fmla="*/ 325790 w 1008"/>
                <a:gd name="T55" fmla="*/ 129721 h 739"/>
                <a:gd name="T56" fmla="*/ 286211 w 1008"/>
                <a:gd name="T57" fmla="*/ 108101 h 739"/>
                <a:gd name="T58" fmla="*/ 263314 w 1008"/>
                <a:gd name="T59" fmla="*/ 108101 h 739"/>
                <a:gd name="T60" fmla="*/ 242380 w 1008"/>
                <a:gd name="T61" fmla="*/ 98601 h 739"/>
                <a:gd name="T62" fmla="*/ 250230 w 1008"/>
                <a:gd name="T63" fmla="*/ 88119 h 739"/>
                <a:gd name="T64" fmla="*/ 265931 w 1008"/>
                <a:gd name="T65" fmla="*/ 89757 h 739"/>
                <a:gd name="T66" fmla="*/ 319575 w 1008"/>
                <a:gd name="T67" fmla="*/ 43896 h 739"/>
                <a:gd name="T68" fmla="*/ 309108 w 1008"/>
                <a:gd name="T69" fmla="*/ 19982 h 739"/>
                <a:gd name="T70" fmla="*/ 329715 w 1008"/>
                <a:gd name="T71" fmla="*/ 19982 h 739"/>
                <a:gd name="T72" fmla="*/ 329715 w 1008"/>
                <a:gd name="T73" fmla="*/ 2293 h 739"/>
                <a:gd name="T74" fmla="*/ 266912 w 1008"/>
                <a:gd name="T75" fmla="*/ 73705 h 739"/>
                <a:gd name="T76" fmla="*/ 266912 w 1008"/>
                <a:gd name="T77" fmla="*/ 73705 h 739"/>
                <a:gd name="T78" fmla="*/ 236492 w 1008"/>
                <a:gd name="T79" fmla="*/ 45206 h 739"/>
                <a:gd name="T80" fmla="*/ 267566 w 1008"/>
                <a:gd name="T81" fmla="*/ 16707 h 739"/>
                <a:gd name="T82" fmla="*/ 297332 w 1008"/>
                <a:gd name="T83" fmla="*/ 45206 h 739"/>
                <a:gd name="T84" fmla="*/ 266912 w 1008"/>
                <a:gd name="T85" fmla="*/ 7370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4" name="Rectangle 183"/>
            <p:cNvSpPr>
              <a:spLocks noChangeArrowheads="1"/>
            </p:cNvSpPr>
            <p:nvPr/>
          </p:nvSpPr>
          <p:spPr bwMode="auto">
            <a:xfrm>
              <a:off x="488041" y="6488661"/>
              <a:ext cx="111390" cy="111047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5" name="Rectangle 184"/>
            <p:cNvSpPr>
              <a:spLocks noChangeArrowheads="1"/>
            </p:cNvSpPr>
            <p:nvPr/>
          </p:nvSpPr>
          <p:spPr bwMode="auto">
            <a:xfrm>
              <a:off x="599431" y="6488661"/>
              <a:ext cx="111390" cy="111047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6" name="Rectangle 185"/>
            <p:cNvSpPr>
              <a:spLocks noChangeArrowheads="1"/>
            </p:cNvSpPr>
            <p:nvPr/>
          </p:nvSpPr>
          <p:spPr bwMode="auto">
            <a:xfrm>
              <a:off x="710821" y="6488661"/>
              <a:ext cx="111390" cy="111047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7" name="Rectangle 186"/>
            <p:cNvSpPr>
              <a:spLocks noChangeArrowheads="1"/>
            </p:cNvSpPr>
            <p:nvPr/>
          </p:nvSpPr>
          <p:spPr bwMode="auto">
            <a:xfrm>
              <a:off x="822211" y="6488661"/>
              <a:ext cx="113619" cy="111047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8" name="Rectangle 187"/>
            <p:cNvSpPr>
              <a:spLocks noChangeArrowheads="1"/>
            </p:cNvSpPr>
            <p:nvPr/>
          </p:nvSpPr>
          <p:spPr bwMode="auto">
            <a:xfrm>
              <a:off x="935830" y="6488661"/>
              <a:ext cx="111390" cy="111047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9" name="Rectangle 188"/>
            <p:cNvSpPr>
              <a:spLocks noChangeArrowheads="1"/>
            </p:cNvSpPr>
            <p:nvPr/>
          </p:nvSpPr>
          <p:spPr bwMode="auto">
            <a:xfrm>
              <a:off x="1047220" y="6488661"/>
              <a:ext cx="109162" cy="111047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50" name="Rectangle 189"/>
            <p:cNvSpPr>
              <a:spLocks noChangeArrowheads="1"/>
            </p:cNvSpPr>
            <p:nvPr/>
          </p:nvSpPr>
          <p:spPr bwMode="auto">
            <a:xfrm>
              <a:off x="1156382" y="6488661"/>
              <a:ext cx="113619" cy="111047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267200" y="1600200"/>
            <a:ext cx="3657600" cy="21859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267200" y="3938588"/>
            <a:ext cx="3657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1" name="5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52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53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34EFDD8-E7AC-4ABA-A7FF-398D554B6FD8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0"/>
      <p:bldP spid="4" grpId="0" build="p" autoUpdateAnimBg="0" advAuto="0"/>
      <p:bldP spid="5" grpId="0" build="p" autoUpdateAnimBg="0" advAuto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49 Redondear rectángulo de esquina sencilla"/>
          <p:cNvSpPr/>
          <p:nvPr/>
        </p:nvSpPr>
        <p:spPr>
          <a:xfrm>
            <a:off x="0" y="6237288"/>
            <a:ext cx="9144000" cy="620712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5000"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dondear rectángulo de esquina sencilla"/>
          <p:cNvSpPr/>
          <p:nvPr/>
        </p:nvSpPr>
        <p:spPr>
          <a:xfrm flipH="1" flipV="1">
            <a:off x="-6350" y="-6350"/>
            <a:ext cx="9144000" cy="1484313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4000"/>
                </a:schemeClr>
              </a:gs>
              <a:gs pos="73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pSp>
        <p:nvGrpSpPr>
          <p:cNvPr id="5" name="6 Grupo"/>
          <p:cNvGrpSpPr>
            <a:grpSpLocks/>
          </p:cNvGrpSpPr>
          <p:nvPr/>
        </p:nvGrpSpPr>
        <p:grpSpPr bwMode="auto">
          <a:xfrm>
            <a:off x="7729538" y="6356350"/>
            <a:ext cx="1073150" cy="312738"/>
            <a:chOff x="7450138" y="6115521"/>
            <a:chExt cx="1352550" cy="419100"/>
          </a:xfrm>
        </p:grpSpPr>
        <p:sp>
          <p:nvSpPr>
            <p:cNvPr id="6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127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7" name="Freeform 122"/>
            <p:cNvSpPr>
              <a:spLocks/>
            </p:cNvSpPr>
            <p:nvPr/>
          </p:nvSpPr>
          <p:spPr bwMode="auto">
            <a:xfrm>
              <a:off x="7492154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8" name="Freeform 123"/>
            <p:cNvSpPr>
              <a:spLocks/>
            </p:cNvSpPr>
            <p:nvPr/>
          </p:nvSpPr>
          <p:spPr bwMode="auto">
            <a:xfrm>
              <a:off x="7492154" y="6321880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9" name="Freeform 124"/>
            <p:cNvSpPr>
              <a:spLocks/>
            </p:cNvSpPr>
            <p:nvPr/>
          </p:nvSpPr>
          <p:spPr bwMode="auto">
            <a:xfrm>
              <a:off x="7492154" y="6413358"/>
              <a:ext cx="46019" cy="48931"/>
            </a:xfrm>
            <a:custGeom>
              <a:avLst/>
              <a:gdLst>
                <a:gd name="T0" fmla="*/ 30679 w 144"/>
                <a:gd name="T1" fmla="*/ 32733 h 145"/>
                <a:gd name="T2" fmla="*/ 30679 w 144"/>
                <a:gd name="T3" fmla="*/ 48931 h 145"/>
                <a:gd name="T4" fmla="*/ 15340 w 144"/>
                <a:gd name="T5" fmla="*/ 48931 h 145"/>
                <a:gd name="T6" fmla="*/ 15340 w 144"/>
                <a:gd name="T7" fmla="*/ 32733 h 145"/>
                <a:gd name="T8" fmla="*/ 0 w 144"/>
                <a:gd name="T9" fmla="*/ 32733 h 145"/>
                <a:gd name="T10" fmla="*/ 0 w 144"/>
                <a:gd name="T11" fmla="*/ 16535 h 145"/>
                <a:gd name="T12" fmla="*/ 15340 w 144"/>
                <a:gd name="T13" fmla="*/ 16535 h 145"/>
                <a:gd name="T14" fmla="*/ 15340 w 144"/>
                <a:gd name="T15" fmla="*/ 0 h 145"/>
                <a:gd name="T16" fmla="*/ 30679 w 144"/>
                <a:gd name="T17" fmla="*/ 0 h 145"/>
                <a:gd name="T18" fmla="*/ 30679 w 144"/>
                <a:gd name="T19" fmla="*/ 16535 h 145"/>
                <a:gd name="T20" fmla="*/ 46019 w 144"/>
                <a:gd name="T21" fmla="*/ 16535 h 145"/>
                <a:gd name="T22" fmla="*/ 46019 w 144"/>
                <a:gd name="T23" fmla="*/ 32733 h 145"/>
                <a:gd name="T24" fmla="*/ 30679 w 144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" name="Freeform 125"/>
            <p:cNvSpPr>
              <a:spLocks/>
            </p:cNvSpPr>
            <p:nvPr/>
          </p:nvSpPr>
          <p:spPr bwMode="auto">
            <a:xfrm>
              <a:off x="7676229" y="6230401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1" name="Freeform 126"/>
            <p:cNvSpPr>
              <a:spLocks/>
            </p:cNvSpPr>
            <p:nvPr/>
          </p:nvSpPr>
          <p:spPr bwMode="auto">
            <a:xfrm>
              <a:off x="7676229" y="6321880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2" name="Freeform 127"/>
            <p:cNvSpPr>
              <a:spLocks/>
            </p:cNvSpPr>
            <p:nvPr/>
          </p:nvSpPr>
          <p:spPr bwMode="auto">
            <a:xfrm>
              <a:off x="7676229" y="6413358"/>
              <a:ext cx="46019" cy="48931"/>
            </a:xfrm>
            <a:custGeom>
              <a:avLst/>
              <a:gdLst>
                <a:gd name="T0" fmla="*/ 30785 w 145"/>
                <a:gd name="T1" fmla="*/ 32733 h 145"/>
                <a:gd name="T2" fmla="*/ 30785 w 145"/>
                <a:gd name="T3" fmla="*/ 48931 h 145"/>
                <a:gd name="T4" fmla="*/ 15551 w 145"/>
                <a:gd name="T5" fmla="*/ 48931 h 145"/>
                <a:gd name="T6" fmla="*/ 15551 w 145"/>
                <a:gd name="T7" fmla="*/ 32733 h 145"/>
                <a:gd name="T8" fmla="*/ 0 w 145"/>
                <a:gd name="T9" fmla="*/ 32733 h 145"/>
                <a:gd name="T10" fmla="*/ 0 w 145"/>
                <a:gd name="T11" fmla="*/ 16535 h 145"/>
                <a:gd name="T12" fmla="*/ 15551 w 145"/>
                <a:gd name="T13" fmla="*/ 16535 h 145"/>
                <a:gd name="T14" fmla="*/ 15551 w 145"/>
                <a:gd name="T15" fmla="*/ 0 h 145"/>
                <a:gd name="T16" fmla="*/ 30785 w 145"/>
                <a:gd name="T17" fmla="*/ 0 h 145"/>
                <a:gd name="T18" fmla="*/ 30785 w 145"/>
                <a:gd name="T19" fmla="*/ 16535 h 145"/>
                <a:gd name="T20" fmla="*/ 46019 w 145"/>
                <a:gd name="T21" fmla="*/ 16535 h 145"/>
                <a:gd name="T22" fmla="*/ 46019 w 145"/>
                <a:gd name="T23" fmla="*/ 32733 h 145"/>
                <a:gd name="T24" fmla="*/ 30785 w 145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3" name="Freeform 128"/>
            <p:cNvSpPr>
              <a:spLocks/>
            </p:cNvSpPr>
            <p:nvPr/>
          </p:nvSpPr>
          <p:spPr bwMode="auto">
            <a:xfrm>
              <a:off x="7554180" y="6349536"/>
              <a:ext cx="106042" cy="142537"/>
            </a:xfrm>
            <a:custGeom>
              <a:avLst/>
              <a:gdLst>
                <a:gd name="T0" fmla="*/ 0 w 320"/>
                <a:gd name="T1" fmla="*/ 2963 h 433"/>
                <a:gd name="T2" fmla="*/ 11930 w 320"/>
                <a:gd name="T3" fmla="*/ 36540 h 433"/>
                <a:gd name="T4" fmla="*/ 42417 w 320"/>
                <a:gd name="T5" fmla="*/ 54645 h 433"/>
                <a:gd name="T6" fmla="*/ 43411 w 320"/>
                <a:gd name="T7" fmla="*/ 63533 h 433"/>
                <a:gd name="T8" fmla="*/ 37446 w 320"/>
                <a:gd name="T9" fmla="*/ 105997 h 433"/>
                <a:gd name="T10" fmla="*/ 13918 w 320"/>
                <a:gd name="T11" fmla="*/ 139574 h 433"/>
                <a:gd name="T12" fmla="*/ 13255 w 320"/>
                <a:gd name="T13" fmla="*/ 140891 h 433"/>
                <a:gd name="T14" fmla="*/ 15244 w 320"/>
                <a:gd name="T15" fmla="*/ 142537 h 433"/>
                <a:gd name="T16" fmla="*/ 90798 w 320"/>
                <a:gd name="T17" fmla="*/ 142537 h 433"/>
                <a:gd name="T18" fmla="*/ 92787 w 320"/>
                <a:gd name="T19" fmla="*/ 140891 h 433"/>
                <a:gd name="T20" fmla="*/ 92124 w 320"/>
                <a:gd name="T21" fmla="*/ 139574 h 433"/>
                <a:gd name="T22" fmla="*/ 67933 w 320"/>
                <a:gd name="T23" fmla="*/ 105997 h 433"/>
                <a:gd name="T24" fmla="*/ 62300 w 320"/>
                <a:gd name="T25" fmla="*/ 63533 h 433"/>
                <a:gd name="T26" fmla="*/ 63625 w 320"/>
                <a:gd name="T27" fmla="*/ 54645 h 433"/>
                <a:gd name="T28" fmla="*/ 93781 w 320"/>
                <a:gd name="T29" fmla="*/ 36540 h 433"/>
                <a:gd name="T30" fmla="*/ 106042 w 320"/>
                <a:gd name="T31" fmla="*/ 2963 h 433"/>
                <a:gd name="T32" fmla="*/ 106042 w 320"/>
                <a:gd name="T33" fmla="*/ 988 h 433"/>
                <a:gd name="T34" fmla="*/ 104054 w 320"/>
                <a:gd name="T35" fmla="*/ 0 h 433"/>
                <a:gd name="T36" fmla="*/ 1657 w 320"/>
                <a:gd name="T37" fmla="*/ 0 h 433"/>
                <a:gd name="T38" fmla="*/ 0 w 320"/>
                <a:gd name="T39" fmla="*/ 988 h 433"/>
                <a:gd name="T40" fmla="*/ 0 w 320"/>
                <a:gd name="T41" fmla="*/ 2963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4" name="Oval 129"/>
            <p:cNvSpPr>
              <a:spLocks noChangeArrowheads="1"/>
            </p:cNvSpPr>
            <p:nvPr/>
          </p:nvSpPr>
          <p:spPr bwMode="auto">
            <a:xfrm>
              <a:off x="7580190" y="6292097"/>
              <a:ext cx="52021" cy="51058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5" name="Freeform 130"/>
            <p:cNvSpPr>
              <a:spLocks/>
            </p:cNvSpPr>
            <p:nvPr/>
          </p:nvSpPr>
          <p:spPr bwMode="auto">
            <a:xfrm>
              <a:off x="7584192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6" name="Freeform 131"/>
            <p:cNvSpPr>
              <a:spLocks/>
            </p:cNvSpPr>
            <p:nvPr/>
          </p:nvSpPr>
          <p:spPr bwMode="auto">
            <a:xfrm>
              <a:off x="7600198" y="6136795"/>
              <a:ext cx="14006" cy="12764"/>
            </a:xfrm>
            <a:custGeom>
              <a:avLst/>
              <a:gdLst>
                <a:gd name="T0" fmla="*/ 4335 w 42"/>
                <a:gd name="T1" fmla="*/ 0 h 40"/>
                <a:gd name="T2" fmla="*/ 4335 w 42"/>
                <a:gd name="T3" fmla="*/ 3829 h 40"/>
                <a:gd name="T4" fmla="*/ 0 w 42"/>
                <a:gd name="T5" fmla="*/ 3829 h 40"/>
                <a:gd name="T6" fmla="*/ 0 w 42"/>
                <a:gd name="T7" fmla="*/ 8616 h 40"/>
                <a:gd name="T8" fmla="*/ 4335 w 42"/>
                <a:gd name="T9" fmla="*/ 8616 h 40"/>
                <a:gd name="T10" fmla="*/ 4335 w 42"/>
                <a:gd name="T11" fmla="*/ 12764 h 40"/>
                <a:gd name="T12" fmla="*/ 9671 w 42"/>
                <a:gd name="T13" fmla="*/ 12764 h 40"/>
                <a:gd name="T14" fmla="*/ 9671 w 42"/>
                <a:gd name="T15" fmla="*/ 8616 h 40"/>
                <a:gd name="T16" fmla="*/ 14006 w 42"/>
                <a:gd name="T17" fmla="*/ 8616 h 40"/>
                <a:gd name="T18" fmla="*/ 14006 w 42"/>
                <a:gd name="T19" fmla="*/ 3829 h 40"/>
                <a:gd name="T20" fmla="*/ 9671 w 42"/>
                <a:gd name="T21" fmla="*/ 3829 h 40"/>
                <a:gd name="T22" fmla="*/ 9671 w 42"/>
                <a:gd name="T23" fmla="*/ 0 h 40"/>
                <a:gd name="T24" fmla="*/ 4335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7" name="Freeform 132"/>
            <p:cNvSpPr>
              <a:spLocks/>
            </p:cNvSpPr>
            <p:nvPr/>
          </p:nvSpPr>
          <p:spPr bwMode="auto">
            <a:xfrm>
              <a:off x="7550179" y="6151688"/>
              <a:ext cx="114046" cy="48930"/>
            </a:xfrm>
            <a:custGeom>
              <a:avLst/>
              <a:gdLst>
                <a:gd name="T0" fmla="*/ 12525 w 346"/>
                <a:gd name="T1" fmla="*/ 48930 h 147"/>
                <a:gd name="T2" fmla="*/ 21095 w 346"/>
                <a:gd name="T3" fmla="*/ 48930 h 147"/>
                <a:gd name="T4" fmla="*/ 8900 w 346"/>
                <a:gd name="T5" fmla="*/ 31621 h 147"/>
                <a:gd name="T6" fmla="*/ 6592 w 346"/>
                <a:gd name="T7" fmla="*/ 23966 h 147"/>
                <a:gd name="T8" fmla="*/ 10218 w 346"/>
                <a:gd name="T9" fmla="*/ 14646 h 147"/>
                <a:gd name="T10" fmla="*/ 20436 w 346"/>
                <a:gd name="T11" fmla="*/ 10319 h 147"/>
                <a:gd name="T12" fmla="*/ 25380 w 346"/>
                <a:gd name="T13" fmla="*/ 10984 h 147"/>
                <a:gd name="T14" fmla="*/ 23403 w 346"/>
                <a:gd name="T15" fmla="*/ 20304 h 147"/>
                <a:gd name="T16" fmla="*/ 26039 w 346"/>
                <a:gd name="T17" fmla="*/ 30623 h 147"/>
                <a:gd name="T18" fmla="*/ 36257 w 346"/>
                <a:gd name="T19" fmla="*/ 48930 h 147"/>
                <a:gd name="T20" fmla="*/ 44168 w 346"/>
                <a:gd name="T21" fmla="*/ 48930 h 147"/>
                <a:gd name="T22" fmla="*/ 31972 w 346"/>
                <a:gd name="T23" fmla="*/ 27627 h 147"/>
                <a:gd name="T24" fmla="*/ 29995 w 346"/>
                <a:gd name="T25" fmla="*/ 20304 h 147"/>
                <a:gd name="T26" fmla="*/ 33620 w 346"/>
                <a:gd name="T27" fmla="*/ 10984 h 147"/>
                <a:gd name="T28" fmla="*/ 43509 w 346"/>
                <a:gd name="T29" fmla="*/ 6657 h 147"/>
                <a:gd name="T30" fmla="*/ 53727 w 346"/>
                <a:gd name="T31" fmla="*/ 11650 h 147"/>
                <a:gd name="T32" fmla="*/ 53727 w 346"/>
                <a:gd name="T33" fmla="*/ 48930 h 147"/>
                <a:gd name="T34" fmla="*/ 60319 w 346"/>
                <a:gd name="T35" fmla="*/ 48930 h 147"/>
                <a:gd name="T36" fmla="*/ 60319 w 346"/>
                <a:gd name="T37" fmla="*/ 11650 h 147"/>
                <a:gd name="T38" fmla="*/ 70537 w 346"/>
                <a:gd name="T39" fmla="*/ 6657 h 147"/>
                <a:gd name="T40" fmla="*/ 79437 w 346"/>
                <a:gd name="T41" fmla="*/ 10984 h 147"/>
                <a:gd name="T42" fmla="*/ 83722 w 346"/>
                <a:gd name="T43" fmla="*/ 20304 h 147"/>
                <a:gd name="T44" fmla="*/ 82074 w 346"/>
                <a:gd name="T45" fmla="*/ 27627 h 147"/>
                <a:gd name="T46" fmla="*/ 69878 w 346"/>
                <a:gd name="T47" fmla="*/ 48930 h 147"/>
                <a:gd name="T48" fmla="*/ 77789 w 346"/>
                <a:gd name="T49" fmla="*/ 48930 h 147"/>
                <a:gd name="T50" fmla="*/ 88007 w 346"/>
                <a:gd name="T51" fmla="*/ 30623 h 147"/>
                <a:gd name="T52" fmla="*/ 90314 w 346"/>
                <a:gd name="T53" fmla="*/ 20304 h 147"/>
                <a:gd name="T54" fmla="*/ 88666 w 346"/>
                <a:gd name="T55" fmla="*/ 10984 h 147"/>
                <a:gd name="T56" fmla="*/ 93610 w 346"/>
                <a:gd name="T57" fmla="*/ 10319 h 147"/>
                <a:gd name="T58" fmla="*/ 103169 w 346"/>
                <a:gd name="T59" fmla="*/ 14646 h 147"/>
                <a:gd name="T60" fmla="*/ 107454 w 346"/>
                <a:gd name="T61" fmla="*/ 23966 h 147"/>
                <a:gd name="T62" fmla="*/ 104817 w 346"/>
                <a:gd name="T63" fmla="*/ 31621 h 147"/>
                <a:gd name="T64" fmla="*/ 92951 w 346"/>
                <a:gd name="T65" fmla="*/ 48930 h 147"/>
                <a:gd name="T66" fmla="*/ 101191 w 346"/>
                <a:gd name="T67" fmla="*/ 48930 h 147"/>
                <a:gd name="T68" fmla="*/ 110420 w 346"/>
                <a:gd name="T69" fmla="*/ 35283 h 147"/>
                <a:gd name="T70" fmla="*/ 114046 w 346"/>
                <a:gd name="T71" fmla="*/ 23966 h 147"/>
                <a:gd name="T72" fmla="*/ 107783 w 346"/>
                <a:gd name="T73" fmla="*/ 9653 h 147"/>
                <a:gd name="T74" fmla="*/ 93610 w 346"/>
                <a:gd name="T75" fmla="*/ 3661 h 147"/>
                <a:gd name="T76" fmla="*/ 84381 w 346"/>
                <a:gd name="T77" fmla="*/ 5659 h 147"/>
                <a:gd name="T78" fmla="*/ 70537 w 346"/>
                <a:gd name="T79" fmla="*/ 0 h 147"/>
                <a:gd name="T80" fmla="*/ 57353 w 346"/>
                <a:gd name="T81" fmla="*/ 4993 h 147"/>
                <a:gd name="T82" fmla="*/ 43509 w 346"/>
                <a:gd name="T83" fmla="*/ 0 h 147"/>
                <a:gd name="T84" fmla="*/ 29665 w 346"/>
                <a:gd name="T85" fmla="*/ 5659 h 147"/>
                <a:gd name="T86" fmla="*/ 20436 w 346"/>
                <a:gd name="T87" fmla="*/ 3661 h 147"/>
                <a:gd name="T88" fmla="*/ 5933 w 346"/>
                <a:gd name="T89" fmla="*/ 9653 h 147"/>
                <a:gd name="T90" fmla="*/ 0 w 346"/>
                <a:gd name="T91" fmla="*/ 23966 h 147"/>
                <a:gd name="T92" fmla="*/ 3626 w 346"/>
                <a:gd name="T93" fmla="*/ 35283 h 147"/>
                <a:gd name="T94" fmla="*/ 12525 w 346"/>
                <a:gd name="T95" fmla="*/ 48930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8" name="Freeform 133"/>
            <p:cNvSpPr>
              <a:spLocks/>
            </p:cNvSpPr>
            <p:nvPr/>
          </p:nvSpPr>
          <p:spPr bwMode="auto">
            <a:xfrm>
              <a:off x="7566185" y="6207000"/>
              <a:ext cx="82033" cy="6382"/>
            </a:xfrm>
            <a:custGeom>
              <a:avLst/>
              <a:gdLst>
                <a:gd name="T0" fmla="*/ 0 w 254"/>
                <a:gd name="T1" fmla="*/ 0 h 20"/>
                <a:gd name="T2" fmla="*/ 969 w 254"/>
                <a:gd name="T3" fmla="*/ 6382 h 20"/>
                <a:gd name="T4" fmla="*/ 80741 w 254"/>
                <a:gd name="T5" fmla="*/ 6382 h 20"/>
                <a:gd name="T6" fmla="*/ 82033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9" name="Freeform 134"/>
            <p:cNvSpPr>
              <a:spLocks/>
            </p:cNvSpPr>
            <p:nvPr/>
          </p:nvSpPr>
          <p:spPr bwMode="auto">
            <a:xfrm>
              <a:off x="8216449" y="6151688"/>
              <a:ext cx="106044" cy="131899"/>
            </a:xfrm>
            <a:custGeom>
              <a:avLst/>
              <a:gdLst>
                <a:gd name="T0" fmla="*/ 89730 w 325"/>
                <a:gd name="T1" fmla="*/ 18420 h 401"/>
                <a:gd name="T2" fmla="*/ 76025 w 325"/>
                <a:gd name="T3" fmla="*/ 17762 h 401"/>
                <a:gd name="T4" fmla="*/ 62321 w 325"/>
                <a:gd name="T5" fmla="*/ 17762 h 401"/>
                <a:gd name="T6" fmla="*/ 62321 w 325"/>
                <a:gd name="T7" fmla="*/ 92099 h 401"/>
                <a:gd name="T8" fmla="*/ 63626 w 325"/>
                <a:gd name="T9" fmla="*/ 112163 h 401"/>
                <a:gd name="T10" fmla="*/ 68847 w 325"/>
                <a:gd name="T11" fmla="*/ 131899 h 401"/>
                <a:gd name="T12" fmla="*/ 37197 w 325"/>
                <a:gd name="T13" fmla="*/ 131899 h 401"/>
                <a:gd name="T14" fmla="*/ 42744 w 325"/>
                <a:gd name="T15" fmla="*/ 112163 h 401"/>
                <a:gd name="T16" fmla="*/ 43723 w 325"/>
                <a:gd name="T17" fmla="*/ 92099 h 401"/>
                <a:gd name="T18" fmla="*/ 43723 w 325"/>
                <a:gd name="T19" fmla="*/ 17762 h 401"/>
                <a:gd name="T20" fmla="*/ 30019 w 325"/>
                <a:gd name="T21" fmla="*/ 17762 h 401"/>
                <a:gd name="T22" fmla="*/ 16641 w 325"/>
                <a:gd name="T23" fmla="*/ 18420 h 401"/>
                <a:gd name="T24" fmla="*/ 0 w 325"/>
                <a:gd name="T25" fmla="*/ 23354 h 401"/>
                <a:gd name="T26" fmla="*/ 0 w 325"/>
                <a:gd name="T27" fmla="*/ 0 h 401"/>
                <a:gd name="T28" fmla="*/ 106044 w 325"/>
                <a:gd name="T29" fmla="*/ 0 h 401"/>
                <a:gd name="T30" fmla="*/ 106044 w 325"/>
                <a:gd name="T31" fmla="*/ 23354 h 401"/>
                <a:gd name="T32" fmla="*/ 89730 w 325"/>
                <a:gd name="T33" fmla="*/ 1842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0" name="Freeform 135"/>
            <p:cNvSpPr>
              <a:spLocks/>
            </p:cNvSpPr>
            <p:nvPr/>
          </p:nvSpPr>
          <p:spPr bwMode="auto">
            <a:xfrm>
              <a:off x="8084395" y="6151688"/>
              <a:ext cx="120049" cy="131899"/>
            </a:xfrm>
            <a:custGeom>
              <a:avLst/>
              <a:gdLst>
                <a:gd name="T0" fmla="*/ 113123 w 364"/>
                <a:gd name="T1" fmla="*/ 39800 h 401"/>
                <a:gd name="T2" fmla="*/ 113123 w 364"/>
                <a:gd name="T3" fmla="*/ 108874 h 401"/>
                <a:gd name="T4" fmla="*/ 113783 w 364"/>
                <a:gd name="T5" fmla="*/ 119400 h 401"/>
                <a:gd name="T6" fmla="*/ 117081 w 364"/>
                <a:gd name="T7" fmla="*/ 131899 h 401"/>
                <a:gd name="T8" fmla="*/ 95314 w 364"/>
                <a:gd name="T9" fmla="*/ 131899 h 401"/>
                <a:gd name="T10" fmla="*/ 85090 w 364"/>
                <a:gd name="T11" fmla="*/ 115453 h 401"/>
                <a:gd name="T12" fmla="*/ 25065 w 364"/>
                <a:gd name="T13" fmla="*/ 33550 h 401"/>
                <a:gd name="T14" fmla="*/ 25065 w 364"/>
                <a:gd name="T15" fmla="*/ 92099 h 401"/>
                <a:gd name="T16" fmla="*/ 26384 w 364"/>
                <a:gd name="T17" fmla="*/ 112163 h 401"/>
                <a:gd name="T18" fmla="*/ 31991 w 364"/>
                <a:gd name="T19" fmla="*/ 131899 h 401"/>
                <a:gd name="T20" fmla="*/ 0 w 364"/>
                <a:gd name="T21" fmla="*/ 131899 h 401"/>
                <a:gd name="T22" fmla="*/ 5277 w 364"/>
                <a:gd name="T23" fmla="*/ 112163 h 401"/>
                <a:gd name="T24" fmla="*/ 6596 w 364"/>
                <a:gd name="T25" fmla="*/ 92099 h 401"/>
                <a:gd name="T26" fmla="*/ 6596 w 364"/>
                <a:gd name="T27" fmla="*/ 23025 h 401"/>
                <a:gd name="T28" fmla="*/ 5936 w 364"/>
                <a:gd name="T29" fmla="*/ 12499 h 401"/>
                <a:gd name="T30" fmla="*/ 2968 w 364"/>
                <a:gd name="T31" fmla="*/ 0 h 401"/>
                <a:gd name="T32" fmla="*/ 25725 w 364"/>
                <a:gd name="T33" fmla="*/ 0 h 401"/>
                <a:gd name="T34" fmla="*/ 35949 w 364"/>
                <a:gd name="T35" fmla="*/ 16446 h 401"/>
                <a:gd name="T36" fmla="*/ 94654 w 364"/>
                <a:gd name="T37" fmla="*/ 97033 h 401"/>
                <a:gd name="T38" fmla="*/ 94654 w 364"/>
                <a:gd name="T39" fmla="*/ 39800 h 401"/>
                <a:gd name="T40" fmla="*/ 93335 w 364"/>
                <a:gd name="T41" fmla="*/ 19736 h 401"/>
                <a:gd name="T42" fmla="*/ 88058 w 364"/>
                <a:gd name="T43" fmla="*/ 0 h 401"/>
                <a:gd name="T44" fmla="*/ 120049 w 364"/>
                <a:gd name="T45" fmla="*/ 0 h 401"/>
                <a:gd name="T46" fmla="*/ 114442 w 364"/>
                <a:gd name="T47" fmla="*/ 19736 h 401"/>
                <a:gd name="T48" fmla="*/ 113123 w 364"/>
                <a:gd name="T49" fmla="*/ 39800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1" name="Freeform 136"/>
            <p:cNvSpPr>
              <a:spLocks/>
            </p:cNvSpPr>
            <p:nvPr/>
          </p:nvSpPr>
          <p:spPr bwMode="auto">
            <a:xfrm>
              <a:off x="7960345" y="6151688"/>
              <a:ext cx="110045" cy="134026"/>
            </a:xfrm>
            <a:custGeom>
              <a:avLst/>
              <a:gdLst>
                <a:gd name="T0" fmla="*/ 6512 w 338"/>
                <a:gd name="T1" fmla="*/ 39846 h 407"/>
                <a:gd name="T2" fmla="*/ 5535 w 338"/>
                <a:gd name="T3" fmla="*/ 19758 h 407"/>
                <a:gd name="T4" fmla="*/ 0 w 338"/>
                <a:gd name="T5" fmla="*/ 0 h 407"/>
                <a:gd name="T6" fmla="*/ 31581 w 338"/>
                <a:gd name="T7" fmla="*/ 0 h 407"/>
                <a:gd name="T8" fmla="*/ 26372 w 338"/>
                <a:gd name="T9" fmla="*/ 19758 h 407"/>
                <a:gd name="T10" fmla="*/ 25069 w 338"/>
                <a:gd name="T11" fmla="*/ 39846 h 407"/>
                <a:gd name="T12" fmla="*/ 25069 w 338"/>
                <a:gd name="T13" fmla="*/ 52030 h 407"/>
                <a:gd name="T14" fmla="*/ 25069 w 338"/>
                <a:gd name="T15" fmla="*/ 84960 h 407"/>
                <a:gd name="T16" fmla="*/ 55023 w 338"/>
                <a:gd name="T17" fmla="*/ 115256 h 407"/>
                <a:gd name="T18" fmla="*/ 84976 w 338"/>
                <a:gd name="T19" fmla="*/ 84960 h 407"/>
                <a:gd name="T20" fmla="*/ 84976 w 338"/>
                <a:gd name="T21" fmla="*/ 52030 h 407"/>
                <a:gd name="T22" fmla="*/ 84976 w 338"/>
                <a:gd name="T23" fmla="*/ 39846 h 407"/>
                <a:gd name="T24" fmla="*/ 83673 w 338"/>
                <a:gd name="T25" fmla="*/ 19758 h 407"/>
                <a:gd name="T26" fmla="*/ 78464 w 338"/>
                <a:gd name="T27" fmla="*/ 0 h 407"/>
                <a:gd name="T28" fmla="*/ 110045 w 338"/>
                <a:gd name="T29" fmla="*/ 0 h 407"/>
                <a:gd name="T30" fmla="*/ 104510 w 338"/>
                <a:gd name="T31" fmla="*/ 19758 h 407"/>
                <a:gd name="T32" fmla="*/ 103208 w 338"/>
                <a:gd name="T33" fmla="*/ 39846 h 407"/>
                <a:gd name="T34" fmla="*/ 103208 w 338"/>
                <a:gd name="T35" fmla="*/ 52030 h 407"/>
                <a:gd name="T36" fmla="*/ 103208 w 338"/>
                <a:gd name="T37" fmla="*/ 84960 h 407"/>
                <a:gd name="T38" fmla="*/ 55023 w 338"/>
                <a:gd name="T39" fmla="*/ 134026 h 407"/>
                <a:gd name="T40" fmla="*/ 6512 w 338"/>
                <a:gd name="T41" fmla="*/ 84960 h 407"/>
                <a:gd name="T42" fmla="*/ 6512 w 338"/>
                <a:gd name="T43" fmla="*/ 52030 h 407"/>
                <a:gd name="T44" fmla="*/ 6512 w 338"/>
                <a:gd name="T45" fmla="*/ 39846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2" name="Freeform 137"/>
            <p:cNvSpPr>
              <a:spLocks/>
            </p:cNvSpPr>
            <p:nvPr/>
          </p:nvSpPr>
          <p:spPr bwMode="auto">
            <a:xfrm>
              <a:off x="7834294" y="6151688"/>
              <a:ext cx="120049" cy="131899"/>
            </a:xfrm>
            <a:custGeom>
              <a:avLst/>
              <a:gdLst>
                <a:gd name="T0" fmla="*/ 1308 w 367"/>
                <a:gd name="T1" fmla="*/ 0 h 401"/>
                <a:gd name="T2" fmla="*/ 32711 w 367"/>
                <a:gd name="T3" fmla="*/ 0 h 401"/>
                <a:gd name="T4" fmla="*/ 34346 w 367"/>
                <a:gd name="T5" fmla="*/ 7565 h 401"/>
                <a:gd name="T6" fmla="*/ 40889 w 367"/>
                <a:gd name="T7" fmla="*/ 20064 h 401"/>
                <a:gd name="T8" fmla="*/ 59534 w 367"/>
                <a:gd name="T9" fmla="*/ 47036 h 401"/>
                <a:gd name="T10" fmla="*/ 76871 w 367"/>
                <a:gd name="T11" fmla="*/ 20064 h 401"/>
                <a:gd name="T12" fmla="*/ 82104 w 367"/>
                <a:gd name="T13" fmla="*/ 10855 h 401"/>
                <a:gd name="T14" fmla="*/ 84394 w 367"/>
                <a:gd name="T15" fmla="*/ 0 h 401"/>
                <a:gd name="T16" fmla="*/ 113180 w 367"/>
                <a:gd name="T17" fmla="*/ 0 h 401"/>
                <a:gd name="T18" fmla="*/ 101077 w 367"/>
                <a:gd name="T19" fmla="*/ 16775 h 401"/>
                <a:gd name="T20" fmla="*/ 70983 w 367"/>
                <a:gd name="T21" fmla="*/ 63154 h 401"/>
                <a:gd name="T22" fmla="*/ 105983 w 367"/>
                <a:gd name="T23" fmla="*/ 115124 h 401"/>
                <a:gd name="T24" fmla="*/ 120049 w 367"/>
                <a:gd name="T25" fmla="*/ 131899 h 401"/>
                <a:gd name="T26" fmla="*/ 84721 w 367"/>
                <a:gd name="T27" fmla="*/ 131899 h 401"/>
                <a:gd name="T28" fmla="*/ 81777 w 367"/>
                <a:gd name="T29" fmla="*/ 116111 h 401"/>
                <a:gd name="T30" fmla="*/ 59534 w 367"/>
                <a:gd name="T31" fmla="*/ 79929 h 401"/>
                <a:gd name="T32" fmla="*/ 42851 w 367"/>
                <a:gd name="T33" fmla="*/ 103611 h 401"/>
                <a:gd name="T34" fmla="*/ 30094 w 367"/>
                <a:gd name="T35" fmla="*/ 131899 h 401"/>
                <a:gd name="T36" fmla="*/ 0 w 367"/>
                <a:gd name="T37" fmla="*/ 131899 h 401"/>
                <a:gd name="T38" fmla="*/ 27477 w 367"/>
                <a:gd name="T39" fmla="*/ 95717 h 401"/>
                <a:gd name="T40" fmla="*/ 48412 w 367"/>
                <a:gd name="T41" fmla="*/ 63811 h 401"/>
                <a:gd name="T42" fmla="*/ 22571 w 367"/>
                <a:gd name="T43" fmla="*/ 26972 h 401"/>
                <a:gd name="T44" fmla="*/ 1308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3" name="Freeform 138"/>
            <p:cNvSpPr>
              <a:spLocks noEditPoints="1"/>
            </p:cNvSpPr>
            <p:nvPr/>
          </p:nvSpPr>
          <p:spPr bwMode="auto">
            <a:xfrm>
              <a:off x="8318491" y="6149560"/>
              <a:ext cx="108044" cy="134027"/>
            </a:xfrm>
            <a:custGeom>
              <a:avLst/>
              <a:gdLst>
                <a:gd name="T0" fmla="*/ 107714 w 327"/>
                <a:gd name="T1" fmla="*/ 132710 h 407"/>
                <a:gd name="T2" fmla="*/ 108044 w 327"/>
                <a:gd name="T3" fmla="*/ 134027 h 407"/>
                <a:gd name="T4" fmla="*/ 81942 w 327"/>
                <a:gd name="T5" fmla="*/ 134027 h 407"/>
                <a:gd name="T6" fmla="*/ 84915 w 327"/>
                <a:gd name="T7" fmla="*/ 121513 h 407"/>
                <a:gd name="T8" fmla="*/ 85576 w 327"/>
                <a:gd name="T9" fmla="*/ 110976 h 407"/>
                <a:gd name="T10" fmla="*/ 85576 w 327"/>
                <a:gd name="T11" fmla="*/ 77716 h 407"/>
                <a:gd name="T12" fmla="*/ 25442 w 327"/>
                <a:gd name="T13" fmla="*/ 77716 h 407"/>
                <a:gd name="T14" fmla="*/ 25442 w 327"/>
                <a:gd name="T15" fmla="*/ 99450 h 407"/>
                <a:gd name="T16" fmla="*/ 25442 w 327"/>
                <a:gd name="T17" fmla="*/ 111305 h 407"/>
                <a:gd name="T18" fmla="*/ 27424 w 327"/>
                <a:gd name="T19" fmla="*/ 134027 h 407"/>
                <a:gd name="T20" fmla="*/ 0 w 327"/>
                <a:gd name="T21" fmla="*/ 134027 h 407"/>
                <a:gd name="T22" fmla="*/ 5617 w 327"/>
                <a:gd name="T23" fmla="*/ 114269 h 407"/>
                <a:gd name="T24" fmla="*/ 6608 w 327"/>
                <a:gd name="T25" fmla="*/ 94181 h 407"/>
                <a:gd name="T26" fmla="*/ 6608 w 327"/>
                <a:gd name="T27" fmla="*/ 81009 h 407"/>
                <a:gd name="T28" fmla="*/ 6608 w 327"/>
                <a:gd name="T29" fmla="*/ 76728 h 407"/>
                <a:gd name="T30" fmla="*/ 6608 w 327"/>
                <a:gd name="T31" fmla="*/ 61580 h 407"/>
                <a:gd name="T32" fmla="*/ 23459 w 327"/>
                <a:gd name="T33" fmla="*/ 17453 h 407"/>
                <a:gd name="T34" fmla="*/ 70047 w 327"/>
                <a:gd name="T35" fmla="*/ 0 h 407"/>
                <a:gd name="T36" fmla="*/ 83924 w 327"/>
                <a:gd name="T37" fmla="*/ 659 h 407"/>
                <a:gd name="T38" fmla="*/ 104409 w 327"/>
                <a:gd name="T39" fmla="*/ 3293 h 407"/>
                <a:gd name="T40" fmla="*/ 104409 w 327"/>
                <a:gd name="T41" fmla="*/ 110976 h 407"/>
                <a:gd name="T42" fmla="*/ 105070 w 327"/>
                <a:gd name="T43" fmla="*/ 121513 h 407"/>
                <a:gd name="T44" fmla="*/ 107714 w 327"/>
                <a:gd name="T45" fmla="*/ 132710 h 407"/>
                <a:gd name="T46" fmla="*/ 85576 w 327"/>
                <a:gd name="T47" fmla="*/ 19758 h 407"/>
                <a:gd name="T48" fmla="*/ 71699 w 327"/>
                <a:gd name="T49" fmla="*/ 18112 h 407"/>
                <a:gd name="T50" fmla="*/ 38658 w 327"/>
                <a:gd name="T51" fmla="*/ 29637 h 407"/>
                <a:gd name="T52" fmla="*/ 25442 w 327"/>
                <a:gd name="T53" fmla="*/ 59933 h 407"/>
                <a:gd name="T54" fmla="*/ 85576 w 327"/>
                <a:gd name="T55" fmla="*/ 59933 h 407"/>
                <a:gd name="T56" fmla="*/ 85576 w 327"/>
                <a:gd name="T57" fmla="*/ 197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4" name="Freeform 139"/>
            <p:cNvSpPr>
              <a:spLocks noEditPoints="1"/>
            </p:cNvSpPr>
            <p:nvPr/>
          </p:nvSpPr>
          <p:spPr bwMode="auto">
            <a:xfrm>
              <a:off x="8694644" y="6328262"/>
              <a:ext cx="108044" cy="134027"/>
            </a:xfrm>
            <a:custGeom>
              <a:avLst/>
              <a:gdLst>
                <a:gd name="T0" fmla="*/ 107713 w 326"/>
                <a:gd name="T1" fmla="*/ 132710 h 407"/>
                <a:gd name="T2" fmla="*/ 108044 w 326"/>
                <a:gd name="T3" fmla="*/ 134027 h 407"/>
                <a:gd name="T4" fmla="*/ 82193 w 326"/>
                <a:gd name="T5" fmla="*/ 134027 h 407"/>
                <a:gd name="T6" fmla="*/ 85176 w 326"/>
                <a:gd name="T7" fmla="*/ 121843 h 407"/>
                <a:gd name="T8" fmla="*/ 85839 w 326"/>
                <a:gd name="T9" fmla="*/ 110976 h 407"/>
                <a:gd name="T10" fmla="*/ 85839 w 326"/>
                <a:gd name="T11" fmla="*/ 77716 h 407"/>
                <a:gd name="T12" fmla="*/ 25188 w 326"/>
                <a:gd name="T13" fmla="*/ 77716 h 407"/>
                <a:gd name="T14" fmla="*/ 25188 w 326"/>
                <a:gd name="T15" fmla="*/ 99450 h 407"/>
                <a:gd name="T16" fmla="*/ 25188 w 326"/>
                <a:gd name="T17" fmla="*/ 111305 h 407"/>
                <a:gd name="T18" fmla="*/ 27177 w 326"/>
                <a:gd name="T19" fmla="*/ 134027 h 407"/>
                <a:gd name="T20" fmla="*/ 0 w 326"/>
                <a:gd name="T21" fmla="*/ 134027 h 407"/>
                <a:gd name="T22" fmla="*/ 5303 w 326"/>
                <a:gd name="T23" fmla="*/ 114269 h 407"/>
                <a:gd name="T24" fmla="*/ 6628 w 326"/>
                <a:gd name="T25" fmla="*/ 94181 h 407"/>
                <a:gd name="T26" fmla="*/ 6628 w 326"/>
                <a:gd name="T27" fmla="*/ 81338 h 407"/>
                <a:gd name="T28" fmla="*/ 6628 w 326"/>
                <a:gd name="T29" fmla="*/ 76728 h 407"/>
                <a:gd name="T30" fmla="*/ 6628 w 326"/>
                <a:gd name="T31" fmla="*/ 61909 h 407"/>
                <a:gd name="T32" fmla="*/ 23200 w 326"/>
                <a:gd name="T33" fmla="*/ 17782 h 407"/>
                <a:gd name="T34" fmla="*/ 70262 w 326"/>
                <a:gd name="T35" fmla="*/ 0 h 407"/>
                <a:gd name="T36" fmla="*/ 83850 w 326"/>
                <a:gd name="T37" fmla="*/ 659 h 407"/>
                <a:gd name="T38" fmla="*/ 104398 w 326"/>
                <a:gd name="T39" fmla="*/ 3293 h 407"/>
                <a:gd name="T40" fmla="*/ 104398 w 326"/>
                <a:gd name="T41" fmla="*/ 110976 h 407"/>
                <a:gd name="T42" fmla="*/ 105061 w 326"/>
                <a:gd name="T43" fmla="*/ 121843 h 407"/>
                <a:gd name="T44" fmla="*/ 107713 w 326"/>
                <a:gd name="T45" fmla="*/ 132710 h 407"/>
                <a:gd name="T46" fmla="*/ 85839 w 326"/>
                <a:gd name="T47" fmla="*/ 20088 h 407"/>
                <a:gd name="T48" fmla="*/ 71587 w 326"/>
                <a:gd name="T49" fmla="*/ 18112 h 407"/>
                <a:gd name="T50" fmla="*/ 38445 w 326"/>
                <a:gd name="T51" fmla="*/ 29637 h 407"/>
                <a:gd name="T52" fmla="*/ 25188 w 326"/>
                <a:gd name="T53" fmla="*/ 59933 h 407"/>
                <a:gd name="T54" fmla="*/ 85839 w 326"/>
                <a:gd name="T55" fmla="*/ 59933 h 407"/>
                <a:gd name="T56" fmla="*/ 85839 w 326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5" name="Freeform 140"/>
            <p:cNvSpPr>
              <a:spLocks/>
            </p:cNvSpPr>
            <p:nvPr/>
          </p:nvSpPr>
          <p:spPr bwMode="auto">
            <a:xfrm>
              <a:off x="8646625" y="6330390"/>
              <a:ext cx="32013" cy="131899"/>
            </a:xfrm>
            <a:custGeom>
              <a:avLst/>
              <a:gdLst>
                <a:gd name="T0" fmla="*/ 25412 w 97"/>
                <a:gd name="T1" fmla="*/ 39570 h 400"/>
                <a:gd name="T2" fmla="*/ 25412 w 97"/>
                <a:gd name="T3" fmla="*/ 92329 h 400"/>
                <a:gd name="T4" fmla="*/ 26402 w 97"/>
                <a:gd name="T5" fmla="*/ 112444 h 400"/>
                <a:gd name="T6" fmla="*/ 32013 w 97"/>
                <a:gd name="T7" fmla="*/ 131899 h 400"/>
                <a:gd name="T8" fmla="*/ 0 w 97"/>
                <a:gd name="T9" fmla="*/ 131899 h 400"/>
                <a:gd name="T10" fmla="*/ 5280 w 97"/>
                <a:gd name="T11" fmla="*/ 112114 h 400"/>
                <a:gd name="T12" fmla="*/ 6601 w 97"/>
                <a:gd name="T13" fmla="*/ 92329 h 400"/>
                <a:gd name="T14" fmla="*/ 6601 w 97"/>
                <a:gd name="T15" fmla="*/ 39570 h 400"/>
                <a:gd name="T16" fmla="*/ 5280 w 97"/>
                <a:gd name="T17" fmla="*/ 19455 h 400"/>
                <a:gd name="T18" fmla="*/ 0 w 97"/>
                <a:gd name="T19" fmla="*/ 0 h 400"/>
                <a:gd name="T20" fmla="*/ 32013 w 97"/>
                <a:gd name="T21" fmla="*/ 0 h 400"/>
                <a:gd name="T22" fmla="*/ 26402 w 97"/>
                <a:gd name="T23" fmla="*/ 19455 h 400"/>
                <a:gd name="T24" fmla="*/ 25412 w 97"/>
                <a:gd name="T25" fmla="*/ 39570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6" name="Freeform 141"/>
            <p:cNvSpPr>
              <a:spLocks/>
            </p:cNvSpPr>
            <p:nvPr/>
          </p:nvSpPr>
          <p:spPr bwMode="auto">
            <a:xfrm>
              <a:off x="8460548" y="6330390"/>
              <a:ext cx="30013" cy="131899"/>
            </a:xfrm>
            <a:custGeom>
              <a:avLst/>
              <a:gdLst>
                <a:gd name="T0" fmla="*/ 23825 w 97"/>
                <a:gd name="T1" fmla="*/ 39800 h 401"/>
                <a:gd name="T2" fmla="*/ 23825 w 97"/>
                <a:gd name="T3" fmla="*/ 92099 h 401"/>
                <a:gd name="T4" fmla="*/ 25062 w 97"/>
                <a:gd name="T5" fmla="*/ 112492 h 401"/>
                <a:gd name="T6" fmla="*/ 30013 w 97"/>
                <a:gd name="T7" fmla="*/ 131899 h 401"/>
                <a:gd name="T8" fmla="*/ 0 w 97"/>
                <a:gd name="T9" fmla="*/ 131899 h 401"/>
                <a:gd name="T10" fmla="*/ 5260 w 97"/>
                <a:gd name="T11" fmla="*/ 112163 h 401"/>
                <a:gd name="T12" fmla="*/ 6188 w 97"/>
                <a:gd name="T13" fmla="*/ 92099 h 401"/>
                <a:gd name="T14" fmla="*/ 6188 w 97"/>
                <a:gd name="T15" fmla="*/ 39800 h 401"/>
                <a:gd name="T16" fmla="*/ 5260 w 97"/>
                <a:gd name="T17" fmla="*/ 19736 h 401"/>
                <a:gd name="T18" fmla="*/ 0 w 97"/>
                <a:gd name="T19" fmla="*/ 0 h 401"/>
                <a:gd name="T20" fmla="*/ 30013 w 97"/>
                <a:gd name="T21" fmla="*/ 0 h 401"/>
                <a:gd name="T22" fmla="*/ 25062 w 97"/>
                <a:gd name="T23" fmla="*/ 19736 h 401"/>
                <a:gd name="T24" fmla="*/ 23825 w 97"/>
                <a:gd name="T25" fmla="*/ 3980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7" name="Freeform 142"/>
            <p:cNvSpPr>
              <a:spLocks/>
            </p:cNvSpPr>
            <p:nvPr/>
          </p:nvSpPr>
          <p:spPr bwMode="auto">
            <a:xfrm>
              <a:off x="8368511" y="6330390"/>
              <a:ext cx="76031" cy="131899"/>
            </a:xfrm>
            <a:custGeom>
              <a:avLst/>
              <a:gdLst>
                <a:gd name="T0" fmla="*/ 24393 w 240"/>
                <a:gd name="T1" fmla="*/ 39800 h 401"/>
                <a:gd name="T2" fmla="*/ 24393 w 240"/>
                <a:gd name="T3" fmla="*/ 113479 h 401"/>
                <a:gd name="T4" fmla="*/ 37699 w 240"/>
                <a:gd name="T5" fmla="*/ 113479 h 401"/>
                <a:gd name="T6" fmla="*/ 57023 w 240"/>
                <a:gd name="T7" fmla="*/ 112163 h 401"/>
                <a:gd name="T8" fmla="*/ 76031 w 240"/>
                <a:gd name="T9" fmla="*/ 106901 h 401"/>
                <a:gd name="T10" fmla="*/ 76031 w 240"/>
                <a:gd name="T11" fmla="*/ 131899 h 401"/>
                <a:gd name="T12" fmla="*/ 0 w 240"/>
                <a:gd name="T13" fmla="*/ 131899 h 401"/>
                <a:gd name="T14" fmla="*/ 5386 w 240"/>
                <a:gd name="T15" fmla="*/ 112163 h 401"/>
                <a:gd name="T16" fmla="*/ 6336 w 240"/>
                <a:gd name="T17" fmla="*/ 92099 h 401"/>
                <a:gd name="T18" fmla="*/ 6336 w 240"/>
                <a:gd name="T19" fmla="*/ 39800 h 401"/>
                <a:gd name="T20" fmla="*/ 5386 w 240"/>
                <a:gd name="T21" fmla="*/ 19736 h 401"/>
                <a:gd name="T22" fmla="*/ 0 w 240"/>
                <a:gd name="T23" fmla="*/ 0 h 401"/>
                <a:gd name="T24" fmla="*/ 30729 w 240"/>
                <a:gd name="T25" fmla="*/ 0 h 401"/>
                <a:gd name="T26" fmla="*/ 25344 w 240"/>
                <a:gd name="T27" fmla="*/ 19736 h 401"/>
                <a:gd name="T28" fmla="*/ 24393 w 240"/>
                <a:gd name="T29" fmla="*/ 39800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8" name="Freeform 143"/>
            <p:cNvSpPr>
              <a:spLocks noEditPoints="1"/>
            </p:cNvSpPr>
            <p:nvPr/>
          </p:nvSpPr>
          <p:spPr bwMode="auto">
            <a:xfrm>
              <a:off x="8238459" y="6328262"/>
              <a:ext cx="106042" cy="134027"/>
            </a:xfrm>
            <a:custGeom>
              <a:avLst/>
              <a:gdLst>
                <a:gd name="T0" fmla="*/ 105393 w 327"/>
                <a:gd name="T1" fmla="*/ 132710 h 407"/>
                <a:gd name="T2" fmla="*/ 106042 w 327"/>
                <a:gd name="T3" fmla="*/ 134027 h 407"/>
                <a:gd name="T4" fmla="*/ 80423 w 327"/>
                <a:gd name="T5" fmla="*/ 134027 h 407"/>
                <a:gd name="T6" fmla="*/ 83342 w 327"/>
                <a:gd name="T7" fmla="*/ 121843 h 407"/>
                <a:gd name="T8" fmla="*/ 83990 w 327"/>
                <a:gd name="T9" fmla="*/ 110976 h 407"/>
                <a:gd name="T10" fmla="*/ 83990 w 327"/>
                <a:gd name="T11" fmla="*/ 77716 h 407"/>
                <a:gd name="T12" fmla="*/ 24970 w 327"/>
                <a:gd name="T13" fmla="*/ 77716 h 407"/>
                <a:gd name="T14" fmla="*/ 24970 w 327"/>
                <a:gd name="T15" fmla="*/ 99450 h 407"/>
                <a:gd name="T16" fmla="*/ 24970 w 327"/>
                <a:gd name="T17" fmla="*/ 111305 h 407"/>
                <a:gd name="T18" fmla="*/ 26592 w 327"/>
                <a:gd name="T19" fmla="*/ 134027 h 407"/>
                <a:gd name="T20" fmla="*/ 0 w 327"/>
                <a:gd name="T21" fmla="*/ 134027 h 407"/>
                <a:gd name="T22" fmla="*/ 5189 w 327"/>
                <a:gd name="T23" fmla="*/ 114269 h 407"/>
                <a:gd name="T24" fmla="*/ 6486 w 327"/>
                <a:gd name="T25" fmla="*/ 94181 h 407"/>
                <a:gd name="T26" fmla="*/ 6486 w 327"/>
                <a:gd name="T27" fmla="*/ 81338 h 407"/>
                <a:gd name="T28" fmla="*/ 6486 w 327"/>
                <a:gd name="T29" fmla="*/ 76728 h 407"/>
                <a:gd name="T30" fmla="*/ 6486 w 327"/>
                <a:gd name="T31" fmla="*/ 61909 h 407"/>
                <a:gd name="T32" fmla="*/ 22700 w 327"/>
                <a:gd name="T33" fmla="*/ 17782 h 407"/>
                <a:gd name="T34" fmla="*/ 68749 w 327"/>
                <a:gd name="T35" fmla="*/ 0 h 407"/>
                <a:gd name="T36" fmla="*/ 82369 w 327"/>
                <a:gd name="T37" fmla="*/ 659 h 407"/>
                <a:gd name="T38" fmla="*/ 102475 w 327"/>
                <a:gd name="T39" fmla="*/ 3293 h 407"/>
                <a:gd name="T40" fmla="*/ 102475 w 327"/>
                <a:gd name="T41" fmla="*/ 110976 h 407"/>
                <a:gd name="T42" fmla="*/ 102799 w 327"/>
                <a:gd name="T43" fmla="*/ 121843 h 407"/>
                <a:gd name="T44" fmla="*/ 105393 w 327"/>
                <a:gd name="T45" fmla="*/ 132710 h 407"/>
                <a:gd name="T46" fmla="*/ 83990 w 327"/>
                <a:gd name="T47" fmla="*/ 20088 h 407"/>
                <a:gd name="T48" fmla="*/ 70370 w 327"/>
                <a:gd name="T49" fmla="*/ 18112 h 407"/>
                <a:gd name="T50" fmla="*/ 37942 w 327"/>
                <a:gd name="T51" fmla="*/ 29637 h 407"/>
                <a:gd name="T52" fmla="*/ 24970 w 327"/>
                <a:gd name="T53" fmla="*/ 59933 h 407"/>
                <a:gd name="T54" fmla="*/ 83990 w 327"/>
                <a:gd name="T55" fmla="*/ 59933 h 407"/>
                <a:gd name="T56" fmla="*/ 83990 w 327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9" name="Freeform 144"/>
            <p:cNvSpPr>
              <a:spLocks/>
            </p:cNvSpPr>
            <p:nvPr/>
          </p:nvSpPr>
          <p:spPr bwMode="auto">
            <a:xfrm>
              <a:off x="8098402" y="6324007"/>
              <a:ext cx="126051" cy="138282"/>
            </a:xfrm>
            <a:custGeom>
              <a:avLst/>
              <a:gdLst>
                <a:gd name="T0" fmla="*/ 71569 w 391"/>
                <a:gd name="T1" fmla="*/ 62033 h 428"/>
                <a:gd name="T2" fmla="*/ 93813 w 391"/>
                <a:gd name="T3" fmla="*/ 63648 h 428"/>
                <a:gd name="T4" fmla="*/ 105419 w 391"/>
                <a:gd name="T5" fmla="*/ 63648 h 428"/>
                <a:gd name="T6" fmla="*/ 126051 w 391"/>
                <a:gd name="T7" fmla="*/ 63648 h 428"/>
                <a:gd name="T8" fmla="*/ 126051 w 391"/>
                <a:gd name="T9" fmla="*/ 74310 h 428"/>
                <a:gd name="T10" fmla="*/ 65443 w 391"/>
                <a:gd name="T11" fmla="*/ 138282 h 428"/>
                <a:gd name="T12" fmla="*/ 0 w 391"/>
                <a:gd name="T13" fmla="*/ 71726 h 428"/>
                <a:gd name="T14" fmla="*/ 76404 w 391"/>
                <a:gd name="T15" fmla="*/ 5493 h 428"/>
                <a:gd name="T16" fmla="*/ 117347 w 391"/>
                <a:gd name="T17" fmla="*/ 27786 h 428"/>
                <a:gd name="T18" fmla="*/ 107031 w 391"/>
                <a:gd name="T19" fmla="*/ 49109 h 428"/>
                <a:gd name="T20" fmla="*/ 65443 w 391"/>
                <a:gd name="T21" fmla="*/ 23909 h 428"/>
                <a:gd name="T22" fmla="*/ 18376 w 391"/>
                <a:gd name="T23" fmla="*/ 71726 h 428"/>
                <a:gd name="T24" fmla="*/ 65443 w 391"/>
                <a:gd name="T25" fmla="*/ 119543 h 428"/>
                <a:gd name="T26" fmla="*/ 107353 w 391"/>
                <a:gd name="T27" fmla="*/ 81095 h 428"/>
                <a:gd name="T28" fmla="*/ 104774 w 391"/>
                <a:gd name="T29" fmla="*/ 81095 h 428"/>
                <a:gd name="T30" fmla="*/ 101228 w 391"/>
                <a:gd name="T31" fmla="*/ 81095 h 428"/>
                <a:gd name="T32" fmla="*/ 88010 w 391"/>
                <a:gd name="T33" fmla="*/ 81741 h 428"/>
                <a:gd name="T34" fmla="*/ 71569 w 391"/>
                <a:gd name="T35" fmla="*/ 86588 h 428"/>
                <a:gd name="T36" fmla="*/ 71569 w 391"/>
                <a:gd name="T37" fmla="*/ 62033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0" name="Freeform 145"/>
            <p:cNvSpPr>
              <a:spLocks/>
            </p:cNvSpPr>
            <p:nvPr/>
          </p:nvSpPr>
          <p:spPr bwMode="auto">
            <a:xfrm>
              <a:off x="7954343" y="6330390"/>
              <a:ext cx="88036" cy="131899"/>
            </a:xfrm>
            <a:custGeom>
              <a:avLst/>
              <a:gdLst>
                <a:gd name="T0" fmla="*/ 72422 w 265"/>
                <a:gd name="T1" fmla="*/ 54273 h 401"/>
                <a:gd name="T2" fmla="*/ 72422 w 265"/>
                <a:gd name="T3" fmla="*/ 79271 h 401"/>
                <a:gd name="T4" fmla="*/ 59798 w 265"/>
                <a:gd name="T5" fmla="*/ 76311 h 401"/>
                <a:gd name="T6" fmla="*/ 50164 w 265"/>
                <a:gd name="T7" fmla="*/ 75653 h 401"/>
                <a:gd name="T8" fmla="*/ 25580 w 265"/>
                <a:gd name="T9" fmla="*/ 75653 h 401"/>
                <a:gd name="T10" fmla="*/ 25580 w 265"/>
                <a:gd name="T11" fmla="*/ 113150 h 401"/>
                <a:gd name="T12" fmla="*/ 58801 w 265"/>
                <a:gd name="T13" fmla="*/ 113150 h 401"/>
                <a:gd name="T14" fmla="*/ 71093 w 265"/>
                <a:gd name="T15" fmla="*/ 112821 h 401"/>
                <a:gd name="T16" fmla="*/ 88036 w 265"/>
                <a:gd name="T17" fmla="*/ 107887 h 401"/>
                <a:gd name="T18" fmla="*/ 88036 w 265"/>
                <a:gd name="T19" fmla="*/ 131899 h 401"/>
                <a:gd name="T20" fmla="*/ 0 w 265"/>
                <a:gd name="T21" fmla="*/ 131899 h 401"/>
                <a:gd name="T22" fmla="*/ 5648 w 265"/>
                <a:gd name="T23" fmla="*/ 112163 h 401"/>
                <a:gd name="T24" fmla="*/ 6644 w 265"/>
                <a:gd name="T25" fmla="*/ 92428 h 401"/>
                <a:gd name="T26" fmla="*/ 6644 w 265"/>
                <a:gd name="T27" fmla="*/ 39800 h 401"/>
                <a:gd name="T28" fmla="*/ 5648 w 265"/>
                <a:gd name="T29" fmla="*/ 19736 h 401"/>
                <a:gd name="T30" fmla="*/ 0 w 265"/>
                <a:gd name="T31" fmla="*/ 0 h 401"/>
                <a:gd name="T32" fmla="*/ 88036 w 265"/>
                <a:gd name="T33" fmla="*/ 0 h 401"/>
                <a:gd name="T34" fmla="*/ 88036 w 265"/>
                <a:gd name="T35" fmla="*/ 24340 h 401"/>
                <a:gd name="T36" fmla="*/ 71093 w 265"/>
                <a:gd name="T37" fmla="*/ 19407 h 401"/>
                <a:gd name="T38" fmla="*/ 57473 w 265"/>
                <a:gd name="T39" fmla="*/ 18749 h 401"/>
                <a:gd name="T40" fmla="*/ 25580 w 265"/>
                <a:gd name="T41" fmla="*/ 18749 h 401"/>
                <a:gd name="T42" fmla="*/ 25580 w 265"/>
                <a:gd name="T43" fmla="*/ 57891 h 401"/>
                <a:gd name="T44" fmla="*/ 49167 w 265"/>
                <a:gd name="T45" fmla="*/ 57891 h 401"/>
                <a:gd name="T46" fmla="*/ 59798 w 265"/>
                <a:gd name="T47" fmla="*/ 57233 h 401"/>
                <a:gd name="T48" fmla="*/ 72422 w 265"/>
                <a:gd name="T49" fmla="*/ 5427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1" name="Freeform 146"/>
            <p:cNvSpPr>
              <a:spLocks noEditPoints="1"/>
            </p:cNvSpPr>
            <p:nvPr/>
          </p:nvSpPr>
          <p:spPr bwMode="auto">
            <a:xfrm>
              <a:off x="7836294" y="6330390"/>
              <a:ext cx="102042" cy="131899"/>
            </a:xfrm>
            <a:custGeom>
              <a:avLst/>
              <a:gdLst>
                <a:gd name="T0" fmla="*/ 5490 w 316"/>
                <a:gd name="T1" fmla="*/ 112163 h 401"/>
                <a:gd name="T2" fmla="*/ 6458 w 316"/>
                <a:gd name="T3" fmla="*/ 92428 h 401"/>
                <a:gd name="T4" fmla="*/ 6458 w 316"/>
                <a:gd name="T5" fmla="*/ 39800 h 401"/>
                <a:gd name="T6" fmla="*/ 5490 w 316"/>
                <a:gd name="T7" fmla="*/ 19736 h 401"/>
                <a:gd name="T8" fmla="*/ 0 w 316"/>
                <a:gd name="T9" fmla="*/ 0 h 401"/>
                <a:gd name="T10" fmla="*/ 40042 w 316"/>
                <a:gd name="T11" fmla="*/ 0 h 401"/>
                <a:gd name="T12" fmla="*/ 102042 w 316"/>
                <a:gd name="T13" fmla="*/ 66114 h 401"/>
                <a:gd name="T14" fmla="*/ 40365 w 316"/>
                <a:gd name="T15" fmla="*/ 131899 h 401"/>
                <a:gd name="T16" fmla="*/ 39073 w 316"/>
                <a:gd name="T17" fmla="*/ 131899 h 401"/>
                <a:gd name="T18" fmla="*/ 0 w 316"/>
                <a:gd name="T19" fmla="*/ 131899 h 401"/>
                <a:gd name="T20" fmla="*/ 5490 w 316"/>
                <a:gd name="T21" fmla="*/ 112163 h 401"/>
                <a:gd name="T22" fmla="*/ 24865 w 316"/>
                <a:gd name="T23" fmla="*/ 113150 h 401"/>
                <a:gd name="T24" fmla="*/ 40042 w 316"/>
                <a:gd name="T25" fmla="*/ 113150 h 401"/>
                <a:gd name="T26" fmla="*/ 83959 w 316"/>
                <a:gd name="T27" fmla="*/ 66114 h 401"/>
                <a:gd name="T28" fmla="*/ 40365 w 316"/>
                <a:gd name="T29" fmla="*/ 18749 h 401"/>
                <a:gd name="T30" fmla="*/ 24865 w 316"/>
                <a:gd name="T31" fmla="*/ 18749 h 401"/>
                <a:gd name="T32" fmla="*/ 24865 w 316"/>
                <a:gd name="T33" fmla="*/ 11315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2" name="Freeform 147"/>
            <p:cNvSpPr>
              <a:spLocks/>
            </p:cNvSpPr>
            <p:nvPr/>
          </p:nvSpPr>
          <p:spPr bwMode="auto">
            <a:xfrm>
              <a:off x="8506568" y="6324007"/>
              <a:ext cx="120049" cy="144664"/>
            </a:xfrm>
            <a:custGeom>
              <a:avLst/>
              <a:gdLst>
                <a:gd name="T0" fmla="*/ 66950 w 364"/>
                <a:gd name="T1" fmla="*/ 120553 h 444"/>
                <a:gd name="T2" fmla="*/ 109495 w 364"/>
                <a:gd name="T3" fmla="*/ 94814 h 444"/>
                <a:gd name="T4" fmla="*/ 120049 w 364"/>
                <a:gd name="T5" fmla="*/ 116643 h 444"/>
                <a:gd name="T6" fmla="*/ 77834 w 364"/>
                <a:gd name="T7" fmla="*/ 138799 h 444"/>
                <a:gd name="T8" fmla="*/ 0 w 364"/>
                <a:gd name="T9" fmla="*/ 72332 h 444"/>
                <a:gd name="T10" fmla="*/ 77834 w 364"/>
                <a:gd name="T11" fmla="*/ 5539 h 444"/>
                <a:gd name="T12" fmla="*/ 120049 w 364"/>
                <a:gd name="T13" fmla="*/ 28021 h 444"/>
                <a:gd name="T14" fmla="*/ 109495 w 364"/>
                <a:gd name="T15" fmla="*/ 49525 h 444"/>
                <a:gd name="T16" fmla="*/ 66950 w 364"/>
                <a:gd name="T17" fmla="*/ 24111 h 444"/>
                <a:gd name="T18" fmla="*/ 18469 w 364"/>
                <a:gd name="T19" fmla="*/ 72332 h 444"/>
                <a:gd name="T20" fmla="*/ 66950 w 364"/>
                <a:gd name="T21" fmla="*/ 120553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33" name="34 Grupo"/>
          <p:cNvGrpSpPr>
            <a:grpSpLocks/>
          </p:cNvGrpSpPr>
          <p:nvPr/>
        </p:nvGrpSpPr>
        <p:grpSpPr bwMode="auto">
          <a:xfrm>
            <a:off x="336550" y="6346825"/>
            <a:ext cx="665163" cy="322263"/>
            <a:chOff x="336550" y="6148858"/>
            <a:chExt cx="933451" cy="450850"/>
          </a:xfrm>
        </p:grpSpPr>
        <p:sp>
          <p:nvSpPr>
            <p:cNvPr id="34" name="Rectangle 176"/>
            <p:cNvSpPr>
              <a:spLocks noChangeArrowheads="1"/>
            </p:cNvSpPr>
            <p:nvPr/>
          </p:nvSpPr>
          <p:spPr bwMode="auto">
            <a:xfrm>
              <a:off x="837807" y="6148858"/>
              <a:ext cx="22278" cy="179896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5" name="Rectangle 177"/>
            <p:cNvSpPr>
              <a:spLocks noChangeArrowheads="1"/>
            </p:cNvSpPr>
            <p:nvPr/>
          </p:nvSpPr>
          <p:spPr bwMode="auto">
            <a:xfrm>
              <a:off x="902412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6" name="Freeform 178"/>
            <p:cNvSpPr>
              <a:spLocks/>
            </p:cNvSpPr>
            <p:nvPr/>
          </p:nvSpPr>
          <p:spPr bwMode="auto">
            <a:xfrm>
              <a:off x="955880" y="6204382"/>
              <a:ext cx="91341" cy="126592"/>
            </a:xfrm>
            <a:custGeom>
              <a:avLst/>
              <a:gdLst>
                <a:gd name="T0" fmla="*/ 89341 w 274"/>
                <a:gd name="T1" fmla="*/ 101077 h 387"/>
                <a:gd name="T2" fmla="*/ 91341 w 274"/>
                <a:gd name="T3" fmla="*/ 120377 h 387"/>
                <a:gd name="T4" fmla="*/ 55005 w 274"/>
                <a:gd name="T5" fmla="*/ 126592 h 387"/>
                <a:gd name="T6" fmla="*/ 0 w 274"/>
                <a:gd name="T7" fmla="*/ 67385 h 387"/>
                <a:gd name="T8" fmla="*/ 62339 w 274"/>
                <a:gd name="T9" fmla="*/ 0 h 387"/>
                <a:gd name="T10" fmla="*/ 91008 w 274"/>
                <a:gd name="T11" fmla="*/ 3925 h 387"/>
                <a:gd name="T12" fmla="*/ 88341 w 274"/>
                <a:gd name="T13" fmla="*/ 23552 h 387"/>
                <a:gd name="T14" fmla="*/ 61338 w 274"/>
                <a:gd name="T15" fmla="*/ 18318 h 387"/>
                <a:gd name="T16" fmla="*/ 24002 w 274"/>
                <a:gd name="T17" fmla="*/ 64441 h 387"/>
                <a:gd name="T18" fmla="*/ 59672 w 274"/>
                <a:gd name="T19" fmla="*/ 107620 h 387"/>
                <a:gd name="T20" fmla="*/ 89341 w 274"/>
                <a:gd name="T21" fmla="*/ 101077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7" name="Rectangle 179"/>
            <p:cNvSpPr>
              <a:spLocks noChangeArrowheads="1"/>
            </p:cNvSpPr>
            <p:nvPr/>
          </p:nvSpPr>
          <p:spPr bwMode="auto">
            <a:xfrm>
              <a:off x="1073954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8" name="Freeform 180"/>
            <p:cNvSpPr>
              <a:spLocks noEditPoints="1"/>
            </p:cNvSpPr>
            <p:nvPr/>
          </p:nvSpPr>
          <p:spPr bwMode="auto">
            <a:xfrm>
              <a:off x="692999" y="6184393"/>
              <a:ext cx="115846" cy="146582"/>
            </a:xfrm>
            <a:custGeom>
              <a:avLst/>
              <a:gdLst>
                <a:gd name="T0" fmla="*/ 59569 w 352"/>
                <a:gd name="T1" fmla="*/ 20567 h 449"/>
                <a:gd name="T2" fmla="*/ 50024 w 352"/>
                <a:gd name="T3" fmla="*/ 20567 h 449"/>
                <a:gd name="T4" fmla="*/ 24025 w 352"/>
                <a:gd name="T5" fmla="*/ 1306 h 449"/>
                <a:gd name="T6" fmla="*/ 24025 w 352"/>
                <a:gd name="T7" fmla="*/ 0 h 449"/>
                <a:gd name="T8" fmla="*/ 4278 w 352"/>
                <a:gd name="T9" fmla="*/ 17303 h 449"/>
                <a:gd name="T10" fmla="*/ 43771 w 352"/>
                <a:gd name="T11" fmla="*/ 39176 h 449"/>
                <a:gd name="T12" fmla="*/ 66809 w 352"/>
                <a:gd name="T13" fmla="*/ 39176 h 449"/>
                <a:gd name="T14" fmla="*/ 87872 w 352"/>
                <a:gd name="T15" fmla="*/ 48643 h 449"/>
                <a:gd name="T16" fmla="*/ 79973 w 352"/>
                <a:gd name="T17" fmla="*/ 58763 h 449"/>
                <a:gd name="T18" fmla="*/ 64176 w 352"/>
                <a:gd name="T19" fmla="*/ 57131 h 449"/>
                <a:gd name="T20" fmla="*/ 10531 w 352"/>
                <a:gd name="T21" fmla="*/ 102836 h 449"/>
                <a:gd name="T22" fmla="*/ 20734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2126 w 352"/>
                <a:gd name="T29" fmla="*/ 144623 h 449"/>
                <a:gd name="T30" fmla="*/ 61543 w 352"/>
                <a:gd name="T31" fmla="*/ 146582 h 449"/>
                <a:gd name="T32" fmla="*/ 115846 w 352"/>
                <a:gd name="T33" fmla="*/ 99245 h 449"/>
                <a:gd name="T34" fmla="*/ 97416 w 352"/>
                <a:gd name="T35" fmla="*/ 64313 h 449"/>
                <a:gd name="T36" fmla="*/ 111568 w 352"/>
                <a:gd name="T37" fmla="*/ 43746 h 449"/>
                <a:gd name="T38" fmla="*/ 93796 w 352"/>
                <a:gd name="T39" fmla="*/ 23505 h 449"/>
                <a:gd name="T40" fmla="*/ 59569 w 352"/>
                <a:gd name="T41" fmla="*/ 20567 h 449"/>
                <a:gd name="T42" fmla="*/ 63189 w 352"/>
                <a:gd name="T43" fmla="*/ 73454 h 449"/>
                <a:gd name="T44" fmla="*/ 63189 w 352"/>
                <a:gd name="T45" fmla="*/ 73454 h 449"/>
                <a:gd name="T46" fmla="*/ 93796 w 352"/>
                <a:gd name="T47" fmla="*/ 101530 h 449"/>
                <a:gd name="T48" fmla="*/ 62531 w 352"/>
                <a:gd name="T49" fmla="*/ 130259 h 449"/>
                <a:gd name="T50" fmla="*/ 32582 w 352"/>
                <a:gd name="T51" fmla="*/ 101530 h 449"/>
                <a:gd name="T52" fmla="*/ 63189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9" name="Freeform 181"/>
            <p:cNvSpPr>
              <a:spLocks noEditPoints="1"/>
            </p:cNvSpPr>
            <p:nvPr/>
          </p:nvSpPr>
          <p:spPr bwMode="auto">
            <a:xfrm>
              <a:off x="1125193" y="6184393"/>
              <a:ext cx="113619" cy="146582"/>
            </a:xfrm>
            <a:custGeom>
              <a:avLst/>
              <a:gdLst>
                <a:gd name="T0" fmla="*/ 58423 w 352"/>
                <a:gd name="T1" fmla="*/ 20567 h 449"/>
                <a:gd name="T2" fmla="*/ 49386 w 352"/>
                <a:gd name="T3" fmla="*/ 20567 h 449"/>
                <a:gd name="T4" fmla="*/ 23886 w 352"/>
                <a:gd name="T5" fmla="*/ 1306 h 449"/>
                <a:gd name="T6" fmla="*/ 23886 w 352"/>
                <a:gd name="T7" fmla="*/ 0 h 449"/>
                <a:gd name="T8" fmla="*/ 4196 w 352"/>
                <a:gd name="T9" fmla="*/ 17303 h 449"/>
                <a:gd name="T10" fmla="*/ 43253 w 352"/>
                <a:gd name="T11" fmla="*/ 39176 h 449"/>
                <a:gd name="T12" fmla="*/ 65525 w 352"/>
                <a:gd name="T13" fmla="*/ 39176 h 449"/>
                <a:gd name="T14" fmla="*/ 86505 w 352"/>
                <a:gd name="T15" fmla="*/ 48643 h 449"/>
                <a:gd name="T16" fmla="*/ 78436 w 352"/>
                <a:gd name="T17" fmla="*/ 58763 h 449"/>
                <a:gd name="T18" fmla="*/ 63265 w 352"/>
                <a:gd name="T19" fmla="*/ 57131 h 449"/>
                <a:gd name="T20" fmla="*/ 10329 w 352"/>
                <a:gd name="T21" fmla="*/ 102836 h 449"/>
                <a:gd name="T22" fmla="*/ 20658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1316 w 352"/>
                <a:gd name="T29" fmla="*/ 144623 h 449"/>
                <a:gd name="T30" fmla="*/ 60360 w 352"/>
                <a:gd name="T31" fmla="*/ 146582 h 449"/>
                <a:gd name="T32" fmla="*/ 113619 w 352"/>
                <a:gd name="T33" fmla="*/ 99245 h 449"/>
                <a:gd name="T34" fmla="*/ 95866 w 352"/>
                <a:gd name="T35" fmla="*/ 64313 h 449"/>
                <a:gd name="T36" fmla="*/ 109746 w 352"/>
                <a:gd name="T37" fmla="*/ 43746 h 449"/>
                <a:gd name="T38" fmla="*/ 92315 w 352"/>
                <a:gd name="T39" fmla="*/ 23505 h 449"/>
                <a:gd name="T40" fmla="*/ 58423 w 352"/>
                <a:gd name="T41" fmla="*/ 20567 h 449"/>
                <a:gd name="T42" fmla="*/ 62297 w 352"/>
                <a:gd name="T43" fmla="*/ 73454 h 449"/>
                <a:gd name="T44" fmla="*/ 62297 w 352"/>
                <a:gd name="T45" fmla="*/ 73454 h 449"/>
                <a:gd name="T46" fmla="*/ 92315 w 352"/>
                <a:gd name="T47" fmla="*/ 101530 h 449"/>
                <a:gd name="T48" fmla="*/ 61651 w 352"/>
                <a:gd name="T49" fmla="*/ 130259 h 449"/>
                <a:gd name="T50" fmla="*/ 32278 w 352"/>
                <a:gd name="T51" fmla="*/ 101530 h 449"/>
                <a:gd name="T52" fmla="*/ 62297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0" name="Freeform 182"/>
            <p:cNvSpPr>
              <a:spLocks noEditPoints="1"/>
            </p:cNvSpPr>
            <p:nvPr/>
          </p:nvSpPr>
          <p:spPr bwMode="auto">
            <a:xfrm>
              <a:off x="336550" y="6204382"/>
              <a:ext cx="329715" cy="242081"/>
            </a:xfrm>
            <a:custGeom>
              <a:avLst/>
              <a:gdLst>
                <a:gd name="T0" fmla="*/ 329715 w 1008"/>
                <a:gd name="T1" fmla="*/ 2293 h 739"/>
                <a:gd name="T2" fmla="*/ 287846 w 1008"/>
                <a:gd name="T3" fmla="*/ 2293 h 739"/>
                <a:gd name="T4" fmla="*/ 268548 w 1008"/>
                <a:gd name="T5" fmla="*/ 0 h 739"/>
                <a:gd name="T6" fmla="*/ 214576 w 1008"/>
                <a:gd name="T7" fmla="*/ 47499 h 739"/>
                <a:gd name="T8" fmla="*/ 232894 w 1008"/>
                <a:gd name="T9" fmla="*/ 82878 h 739"/>
                <a:gd name="T10" fmla="*/ 218829 w 1008"/>
                <a:gd name="T11" fmla="*/ 103515 h 739"/>
                <a:gd name="T12" fmla="*/ 227006 w 1008"/>
                <a:gd name="T13" fmla="*/ 119239 h 739"/>
                <a:gd name="T14" fmla="*/ 236492 w 1008"/>
                <a:gd name="T15" fmla="*/ 123825 h 739"/>
                <a:gd name="T16" fmla="*/ 198876 w 1008"/>
                <a:gd name="T17" fmla="*/ 173945 h 739"/>
                <a:gd name="T18" fmla="*/ 198876 w 1008"/>
                <a:gd name="T19" fmla="*/ 174272 h 739"/>
                <a:gd name="T20" fmla="*/ 178596 w 1008"/>
                <a:gd name="T21" fmla="*/ 192289 h 739"/>
                <a:gd name="T22" fmla="*/ 174016 w 1008"/>
                <a:gd name="T23" fmla="*/ 195892 h 739"/>
                <a:gd name="T24" fmla="*/ 173689 w 1008"/>
                <a:gd name="T25" fmla="*/ 196220 h 739"/>
                <a:gd name="T26" fmla="*/ 155372 w 1008"/>
                <a:gd name="T27" fmla="*/ 207685 h 739"/>
                <a:gd name="T28" fmla="*/ 154063 w 1008"/>
                <a:gd name="T29" fmla="*/ 208340 h 739"/>
                <a:gd name="T30" fmla="*/ 151446 w 1008"/>
                <a:gd name="T31" fmla="*/ 209651 h 739"/>
                <a:gd name="T32" fmla="*/ 103690 w 1008"/>
                <a:gd name="T33" fmla="*/ 220788 h 739"/>
                <a:gd name="T34" fmla="*/ 103690 w 1008"/>
                <a:gd name="T35" fmla="*/ 220461 h 739"/>
                <a:gd name="T36" fmla="*/ 0 w 1008"/>
                <a:gd name="T37" fmla="*/ 190651 h 739"/>
                <a:gd name="T38" fmla="*/ 0 w 1008"/>
                <a:gd name="T39" fmla="*/ 217185 h 739"/>
                <a:gd name="T40" fmla="*/ 102055 w 1008"/>
                <a:gd name="T41" fmla="*/ 240771 h 739"/>
                <a:gd name="T42" fmla="*/ 102055 w 1008"/>
                <a:gd name="T43" fmla="*/ 240771 h 739"/>
                <a:gd name="T44" fmla="*/ 250230 w 1008"/>
                <a:gd name="T45" fmla="*/ 137911 h 739"/>
                <a:gd name="T46" fmla="*/ 270510 w 1008"/>
                <a:gd name="T47" fmla="*/ 126773 h 739"/>
                <a:gd name="T48" fmla="*/ 279996 w 1008"/>
                <a:gd name="T49" fmla="*/ 126773 h 739"/>
                <a:gd name="T50" fmla="*/ 305837 w 1008"/>
                <a:gd name="T51" fmla="*/ 146100 h 739"/>
                <a:gd name="T52" fmla="*/ 305837 w 1008"/>
                <a:gd name="T53" fmla="*/ 147411 h 739"/>
                <a:gd name="T54" fmla="*/ 325790 w 1008"/>
                <a:gd name="T55" fmla="*/ 129721 h 739"/>
                <a:gd name="T56" fmla="*/ 286211 w 1008"/>
                <a:gd name="T57" fmla="*/ 108101 h 739"/>
                <a:gd name="T58" fmla="*/ 263314 w 1008"/>
                <a:gd name="T59" fmla="*/ 108101 h 739"/>
                <a:gd name="T60" fmla="*/ 242380 w 1008"/>
                <a:gd name="T61" fmla="*/ 98601 h 739"/>
                <a:gd name="T62" fmla="*/ 250230 w 1008"/>
                <a:gd name="T63" fmla="*/ 88119 h 739"/>
                <a:gd name="T64" fmla="*/ 265931 w 1008"/>
                <a:gd name="T65" fmla="*/ 89757 h 739"/>
                <a:gd name="T66" fmla="*/ 319575 w 1008"/>
                <a:gd name="T67" fmla="*/ 43896 h 739"/>
                <a:gd name="T68" fmla="*/ 309108 w 1008"/>
                <a:gd name="T69" fmla="*/ 19982 h 739"/>
                <a:gd name="T70" fmla="*/ 329715 w 1008"/>
                <a:gd name="T71" fmla="*/ 19982 h 739"/>
                <a:gd name="T72" fmla="*/ 329715 w 1008"/>
                <a:gd name="T73" fmla="*/ 2293 h 739"/>
                <a:gd name="T74" fmla="*/ 266912 w 1008"/>
                <a:gd name="T75" fmla="*/ 73705 h 739"/>
                <a:gd name="T76" fmla="*/ 266912 w 1008"/>
                <a:gd name="T77" fmla="*/ 73705 h 739"/>
                <a:gd name="T78" fmla="*/ 236492 w 1008"/>
                <a:gd name="T79" fmla="*/ 45206 h 739"/>
                <a:gd name="T80" fmla="*/ 267566 w 1008"/>
                <a:gd name="T81" fmla="*/ 16707 h 739"/>
                <a:gd name="T82" fmla="*/ 297332 w 1008"/>
                <a:gd name="T83" fmla="*/ 45206 h 739"/>
                <a:gd name="T84" fmla="*/ 266912 w 1008"/>
                <a:gd name="T85" fmla="*/ 7370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1" name="Rectangle 183"/>
            <p:cNvSpPr>
              <a:spLocks noChangeArrowheads="1"/>
            </p:cNvSpPr>
            <p:nvPr/>
          </p:nvSpPr>
          <p:spPr bwMode="auto">
            <a:xfrm>
              <a:off x="488041" y="6488661"/>
              <a:ext cx="111390" cy="111047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2" name="Rectangle 184"/>
            <p:cNvSpPr>
              <a:spLocks noChangeArrowheads="1"/>
            </p:cNvSpPr>
            <p:nvPr/>
          </p:nvSpPr>
          <p:spPr bwMode="auto">
            <a:xfrm>
              <a:off x="599431" y="6488661"/>
              <a:ext cx="111390" cy="111047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3" name="Rectangle 185"/>
            <p:cNvSpPr>
              <a:spLocks noChangeArrowheads="1"/>
            </p:cNvSpPr>
            <p:nvPr/>
          </p:nvSpPr>
          <p:spPr bwMode="auto">
            <a:xfrm>
              <a:off x="710821" y="6488661"/>
              <a:ext cx="111390" cy="111047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4" name="Rectangle 186"/>
            <p:cNvSpPr>
              <a:spLocks noChangeArrowheads="1"/>
            </p:cNvSpPr>
            <p:nvPr/>
          </p:nvSpPr>
          <p:spPr bwMode="auto">
            <a:xfrm>
              <a:off x="822211" y="6488661"/>
              <a:ext cx="113619" cy="111047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5" name="Rectangle 187"/>
            <p:cNvSpPr>
              <a:spLocks noChangeArrowheads="1"/>
            </p:cNvSpPr>
            <p:nvPr/>
          </p:nvSpPr>
          <p:spPr bwMode="auto">
            <a:xfrm>
              <a:off x="935830" y="6488661"/>
              <a:ext cx="111390" cy="111047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6" name="Rectangle 188"/>
            <p:cNvSpPr>
              <a:spLocks noChangeArrowheads="1"/>
            </p:cNvSpPr>
            <p:nvPr/>
          </p:nvSpPr>
          <p:spPr bwMode="auto">
            <a:xfrm>
              <a:off x="1047220" y="6488661"/>
              <a:ext cx="109162" cy="111047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7" name="Rectangle 189"/>
            <p:cNvSpPr>
              <a:spLocks noChangeArrowheads="1"/>
            </p:cNvSpPr>
            <p:nvPr/>
          </p:nvSpPr>
          <p:spPr bwMode="auto">
            <a:xfrm>
              <a:off x="1156382" y="6488661"/>
              <a:ext cx="113619" cy="111047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7324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8" name="Marcador de fecha 9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3EDC148-A434-430B-8F72-250D44B6578A}" type="datetime1">
              <a:rPr lang="es-ES_tradnl"/>
              <a:pPr>
                <a:defRPr/>
              </a:pPr>
              <a:t>09/03/2016</a:t>
            </a:fld>
            <a:endParaRPr lang="es-ES_tradnl"/>
          </a:p>
        </p:txBody>
      </p:sp>
      <p:sp>
        <p:nvSpPr>
          <p:cNvPr id="49" name="Marcador de pie de página 21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0" name="Marcador de número de diapositiva 17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45FE08D-1FA1-4264-845C-B81DC71DC46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fourObj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9 Redondear rectángulo de esquina sencilla"/>
          <p:cNvSpPr/>
          <p:nvPr/>
        </p:nvSpPr>
        <p:spPr>
          <a:xfrm>
            <a:off x="0" y="6237288"/>
            <a:ext cx="9144000" cy="620712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5000"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8" name="3 Redondear rectángulo de esquina sencilla"/>
          <p:cNvSpPr/>
          <p:nvPr/>
        </p:nvSpPr>
        <p:spPr>
          <a:xfrm flipH="1" flipV="1">
            <a:off x="-6350" y="-6350"/>
            <a:ext cx="9144000" cy="1484313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4000"/>
                </a:schemeClr>
              </a:gs>
              <a:gs pos="73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pSp>
        <p:nvGrpSpPr>
          <p:cNvPr id="9" name="6 Grupo"/>
          <p:cNvGrpSpPr>
            <a:grpSpLocks/>
          </p:cNvGrpSpPr>
          <p:nvPr/>
        </p:nvGrpSpPr>
        <p:grpSpPr bwMode="auto">
          <a:xfrm>
            <a:off x="7729538" y="6356350"/>
            <a:ext cx="1073150" cy="312738"/>
            <a:chOff x="7450138" y="6115521"/>
            <a:chExt cx="1352550" cy="419100"/>
          </a:xfrm>
        </p:grpSpPr>
        <p:sp>
          <p:nvSpPr>
            <p:cNvPr id="10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127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1" name="Freeform 122"/>
            <p:cNvSpPr>
              <a:spLocks/>
            </p:cNvSpPr>
            <p:nvPr/>
          </p:nvSpPr>
          <p:spPr bwMode="auto">
            <a:xfrm>
              <a:off x="7492154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2" name="Freeform 123"/>
            <p:cNvSpPr>
              <a:spLocks/>
            </p:cNvSpPr>
            <p:nvPr/>
          </p:nvSpPr>
          <p:spPr bwMode="auto">
            <a:xfrm>
              <a:off x="7492154" y="6321880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3" name="Freeform 124"/>
            <p:cNvSpPr>
              <a:spLocks/>
            </p:cNvSpPr>
            <p:nvPr/>
          </p:nvSpPr>
          <p:spPr bwMode="auto">
            <a:xfrm>
              <a:off x="7492154" y="6413358"/>
              <a:ext cx="46019" cy="48931"/>
            </a:xfrm>
            <a:custGeom>
              <a:avLst/>
              <a:gdLst>
                <a:gd name="T0" fmla="*/ 30679 w 144"/>
                <a:gd name="T1" fmla="*/ 32733 h 145"/>
                <a:gd name="T2" fmla="*/ 30679 w 144"/>
                <a:gd name="T3" fmla="*/ 48931 h 145"/>
                <a:gd name="T4" fmla="*/ 15340 w 144"/>
                <a:gd name="T5" fmla="*/ 48931 h 145"/>
                <a:gd name="T6" fmla="*/ 15340 w 144"/>
                <a:gd name="T7" fmla="*/ 32733 h 145"/>
                <a:gd name="T8" fmla="*/ 0 w 144"/>
                <a:gd name="T9" fmla="*/ 32733 h 145"/>
                <a:gd name="T10" fmla="*/ 0 w 144"/>
                <a:gd name="T11" fmla="*/ 16535 h 145"/>
                <a:gd name="T12" fmla="*/ 15340 w 144"/>
                <a:gd name="T13" fmla="*/ 16535 h 145"/>
                <a:gd name="T14" fmla="*/ 15340 w 144"/>
                <a:gd name="T15" fmla="*/ 0 h 145"/>
                <a:gd name="T16" fmla="*/ 30679 w 144"/>
                <a:gd name="T17" fmla="*/ 0 h 145"/>
                <a:gd name="T18" fmla="*/ 30679 w 144"/>
                <a:gd name="T19" fmla="*/ 16535 h 145"/>
                <a:gd name="T20" fmla="*/ 46019 w 144"/>
                <a:gd name="T21" fmla="*/ 16535 h 145"/>
                <a:gd name="T22" fmla="*/ 46019 w 144"/>
                <a:gd name="T23" fmla="*/ 32733 h 145"/>
                <a:gd name="T24" fmla="*/ 30679 w 144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4" name="Freeform 125"/>
            <p:cNvSpPr>
              <a:spLocks/>
            </p:cNvSpPr>
            <p:nvPr/>
          </p:nvSpPr>
          <p:spPr bwMode="auto">
            <a:xfrm>
              <a:off x="7676229" y="6230401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5" name="Freeform 126"/>
            <p:cNvSpPr>
              <a:spLocks/>
            </p:cNvSpPr>
            <p:nvPr/>
          </p:nvSpPr>
          <p:spPr bwMode="auto">
            <a:xfrm>
              <a:off x="7676229" y="6321880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6" name="Freeform 127"/>
            <p:cNvSpPr>
              <a:spLocks/>
            </p:cNvSpPr>
            <p:nvPr/>
          </p:nvSpPr>
          <p:spPr bwMode="auto">
            <a:xfrm>
              <a:off x="7676229" y="6413358"/>
              <a:ext cx="46019" cy="48931"/>
            </a:xfrm>
            <a:custGeom>
              <a:avLst/>
              <a:gdLst>
                <a:gd name="T0" fmla="*/ 30785 w 145"/>
                <a:gd name="T1" fmla="*/ 32733 h 145"/>
                <a:gd name="T2" fmla="*/ 30785 w 145"/>
                <a:gd name="T3" fmla="*/ 48931 h 145"/>
                <a:gd name="T4" fmla="*/ 15551 w 145"/>
                <a:gd name="T5" fmla="*/ 48931 h 145"/>
                <a:gd name="T6" fmla="*/ 15551 w 145"/>
                <a:gd name="T7" fmla="*/ 32733 h 145"/>
                <a:gd name="T8" fmla="*/ 0 w 145"/>
                <a:gd name="T9" fmla="*/ 32733 h 145"/>
                <a:gd name="T10" fmla="*/ 0 w 145"/>
                <a:gd name="T11" fmla="*/ 16535 h 145"/>
                <a:gd name="T12" fmla="*/ 15551 w 145"/>
                <a:gd name="T13" fmla="*/ 16535 h 145"/>
                <a:gd name="T14" fmla="*/ 15551 w 145"/>
                <a:gd name="T15" fmla="*/ 0 h 145"/>
                <a:gd name="T16" fmla="*/ 30785 w 145"/>
                <a:gd name="T17" fmla="*/ 0 h 145"/>
                <a:gd name="T18" fmla="*/ 30785 w 145"/>
                <a:gd name="T19" fmla="*/ 16535 h 145"/>
                <a:gd name="T20" fmla="*/ 46019 w 145"/>
                <a:gd name="T21" fmla="*/ 16535 h 145"/>
                <a:gd name="T22" fmla="*/ 46019 w 145"/>
                <a:gd name="T23" fmla="*/ 32733 h 145"/>
                <a:gd name="T24" fmla="*/ 30785 w 145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7" name="Freeform 128"/>
            <p:cNvSpPr>
              <a:spLocks/>
            </p:cNvSpPr>
            <p:nvPr/>
          </p:nvSpPr>
          <p:spPr bwMode="auto">
            <a:xfrm>
              <a:off x="7554180" y="6349536"/>
              <a:ext cx="106042" cy="142537"/>
            </a:xfrm>
            <a:custGeom>
              <a:avLst/>
              <a:gdLst>
                <a:gd name="T0" fmla="*/ 0 w 320"/>
                <a:gd name="T1" fmla="*/ 2963 h 433"/>
                <a:gd name="T2" fmla="*/ 11930 w 320"/>
                <a:gd name="T3" fmla="*/ 36540 h 433"/>
                <a:gd name="T4" fmla="*/ 42417 w 320"/>
                <a:gd name="T5" fmla="*/ 54645 h 433"/>
                <a:gd name="T6" fmla="*/ 43411 w 320"/>
                <a:gd name="T7" fmla="*/ 63533 h 433"/>
                <a:gd name="T8" fmla="*/ 37446 w 320"/>
                <a:gd name="T9" fmla="*/ 105997 h 433"/>
                <a:gd name="T10" fmla="*/ 13918 w 320"/>
                <a:gd name="T11" fmla="*/ 139574 h 433"/>
                <a:gd name="T12" fmla="*/ 13255 w 320"/>
                <a:gd name="T13" fmla="*/ 140891 h 433"/>
                <a:gd name="T14" fmla="*/ 15244 w 320"/>
                <a:gd name="T15" fmla="*/ 142537 h 433"/>
                <a:gd name="T16" fmla="*/ 90798 w 320"/>
                <a:gd name="T17" fmla="*/ 142537 h 433"/>
                <a:gd name="T18" fmla="*/ 92787 w 320"/>
                <a:gd name="T19" fmla="*/ 140891 h 433"/>
                <a:gd name="T20" fmla="*/ 92124 w 320"/>
                <a:gd name="T21" fmla="*/ 139574 h 433"/>
                <a:gd name="T22" fmla="*/ 67933 w 320"/>
                <a:gd name="T23" fmla="*/ 105997 h 433"/>
                <a:gd name="T24" fmla="*/ 62300 w 320"/>
                <a:gd name="T25" fmla="*/ 63533 h 433"/>
                <a:gd name="T26" fmla="*/ 63625 w 320"/>
                <a:gd name="T27" fmla="*/ 54645 h 433"/>
                <a:gd name="T28" fmla="*/ 93781 w 320"/>
                <a:gd name="T29" fmla="*/ 36540 h 433"/>
                <a:gd name="T30" fmla="*/ 106042 w 320"/>
                <a:gd name="T31" fmla="*/ 2963 h 433"/>
                <a:gd name="T32" fmla="*/ 106042 w 320"/>
                <a:gd name="T33" fmla="*/ 988 h 433"/>
                <a:gd name="T34" fmla="*/ 104054 w 320"/>
                <a:gd name="T35" fmla="*/ 0 h 433"/>
                <a:gd name="T36" fmla="*/ 1657 w 320"/>
                <a:gd name="T37" fmla="*/ 0 h 433"/>
                <a:gd name="T38" fmla="*/ 0 w 320"/>
                <a:gd name="T39" fmla="*/ 988 h 433"/>
                <a:gd name="T40" fmla="*/ 0 w 320"/>
                <a:gd name="T41" fmla="*/ 2963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8" name="Oval 129"/>
            <p:cNvSpPr>
              <a:spLocks noChangeArrowheads="1"/>
            </p:cNvSpPr>
            <p:nvPr/>
          </p:nvSpPr>
          <p:spPr bwMode="auto">
            <a:xfrm>
              <a:off x="7580190" y="6292097"/>
              <a:ext cx="52021" cy="51058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9" name="Freeform 130"/>
            <p:cNvSpPr>
              <a:spLocks/>
            </p:cNvSpPr>
            <p:nvPr/>
          </p:nvSpPr>
          <p:spPr bwMode="auto">
            <a:xfrm>
              <a:off x="7584192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0" name="Freeform 131"/>
            <p:cNvSpPr>
              <a:spLocks/>
            </p:cNvSpPr>
            <p:nvPr/>
          </p:nvSpPr>
          <p:spPr bwMode="auto">
            <a:xfrm>
              <a:off x="7600198" y="6136795"/>
              <a:ext cx="14006" cy="12764"/>
            </a:xfrm>
            <a:custGeom>
              <a:avLst/>
              <a:gdLst>
                <a:gd name="T0" fmla="*/ 4335 w 42"/>
                <a:gd name="T1" fmla="*/ 0 h 40"/>
                <a:gd name="T2" fmla="*/ 4335 w 42"/>
                <a:gd name="T3" fmla="*/ 3829 h 40"/>
                <a:gd name="T4" fmla="*/ 0 w 42"/>
                <a:gd name="T5" fmla="*/ 3829 h 40"/>
                <a:gd name="T6" fmla="*/ 0 w 42"/>
                <a:gd name="T7" fmla="*/ 8616 h 40"/>
                <a:gd name="T8" fmla="*/ 4335 w 42"/>
                <a:gd name="T9" fmla="*/ 8616 h 40"/>
                <a:gd name="T10" fmla="*/ 4335 w 42"/>
                <a:gd name="T11" fmla="*/ 12764 h 40"/>
                <a:gd name="T12" fmla="*/ 9671 w 42"/>
                <a:gd name="T13" fmla="*/ 12764 h 40"/>
                <a:gd name="T14" fmla="*/ 9671 w 42"/>
                <a:gd name="T15" fmla="*/ 8616 h 40"/>
                <a:gd name="T16" fmla="*/ 14006 w 42"/>
                <a:gd name="T17" fmla="*/ 8616 h 40"/>
                <a:gd name="T18" fmla="*/ 14006 w 42"/>
                <a:gd name="T19" fmla="*/ 3829 h 40"/>
                <a:gd name="T20" fmla="*/ 9671 w 42"/>
                <a:gd name="T21" fmla="*/ 3829 h 40"/>
                <a:gd name="T22" fmla="*/ 9671 w 42"/>
                <a:gd name="T23" fmla="*/ 0 h 40"/>
                <a:gd name="T24" fmla="*/ 4335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1" name="Freeform 132"/>
            <p:cNvSpPr>
              <a:spLocks/>
            </p:cNvSpPr>
            <p:nvPr/>
          </p:nvSpPr>
          <p:spPr bwMode="auto">
            <a:xfrm>
              <a:off x="7550179" y="6151688"/>
              <a:ext cx="114046" cy="48930"/>
            </a:xfrm>
            <a:custGeom>
              <a:avLst/>
              <a:gdLst>
                <a:gd name="T0" fmla="*/ 12525 w 346"/>
                <a:gd name="T1" fmla="*/ 48930 h 147"/>
                <a:gd name="T2" fmla="*/ 21095 w 346"/>
                <a:gd name="T3" fmla="*/ 48930 h 147"/>
                <a:gd name="T4" fmla="*/ 8900 w 346"/>
                <a:gd name="T5" fmla="*/ 31621 h 147"/>
                <a:gd name="T6" fmla="*/ 6592 w 346"/>
                <a:gd name="T7" fmla="*/ 23966 h 147"/>
                <a:gd name="T8" fmla="*/ 10218 w 346"/>
                <a:gd name="T9" fmla="*/ 14646 h 147"/>
                <a:gd name="T10" fmla="*/ 20436 w 346"/>
                <a:gd name="T11" fmla="*/ 10319 h 147"/>
                <a:gd name="T12" fmla="*/ 25380 w 346"/>
                <a:gd name="T13" fmla="*/ 10984 h 147"/>
                <a:gd name="T14" fmla="*/ 23403 w 346"/>
                <a:gd name="T15" fmla="*/ 20304 h 147"/>
                <a:gd name="T16" fmla="*/ 26039 w 346"/>
                <a:gd name="T17" fmla="*/ 30623 h 147"/>
                <a:gd name="T18" fmla="*/ 36257 w 346"/>
                <a:gd name="T19" fmla="*/ 48930 h 147"/>
                <a:gd name="T20" fmla="*/ 44168 w 346"/>
                <a:gd name="T21" fmla="*/ 48930 h 147"/>
                <a:gd name="T22" fmla="*/ 31972 w 346"/>
                <a:gd name="T23" fmla="*/ 27627 h 147"/>
                <a:gd name="T24" fmla="*/ 29995 w 346"/>
                <a:gd name="T25" fmla="*/ 20304 h 147"/>
                <a:gd name="T26" fmla="*/ 33620 w 346"/>
                <a:gd name="T27" fmla="*/ 10984 h 147"/>
                <a:gd name="T28" fmla="*/ 43509 w 346"/>
                <a:gd name="T29" fmla="*/ 6657 h 147"/>
                <a:gd name="T30" fmla="*/ 53727 w 346"/>
                <a:gd name="T31" fmla="*/ 11650 h 147"/>
                <a:gd name="T32" fmla="*/ 53727 w 346"/>
                <a:gd name="T33" fmla="*/ 48930 h 147"/>
                <a:gd name="T34" fmla="*/ 60319 w 346"/>
                <a:gd name="T35" fmla="*/ 48930 h 147"/>
                <a:gd name="T36" fmla="*/ 60319 w 346"/>
                <a:gd name="T37" fmla="*/ 11650 h 147"/>
                <a:gd name="T38" fmla="*/ 70537 w 346"/>
                <a:gd name="T39" fmla="*/ 6657 h 147"/>
                <a:gd name="T40" fmla="*/ 79437 w 346"/>
                <a:gd name="T41" fmla="*/ 10984 h 147"/>
                <a:gd name="T42" fmla="*/ 83722 w 346"/>
                <a:gd name="T43" fmla="*/ 20304 h 147"/>
                <a:gd name="T44" fmla="*/ 82074 w 346"/>
                <a:gd name="T45" fmla="*/ 27627 h 147"/>
                <a:gd name="T46" fmla="*/ 69878 w 346"/>
                <a:gd name="T47" fmla="*/ 48930 h 147"/>
                <a:gd name="T48" fmla="*/ 77789 w 346"/>
                <a:gd name="T49" fmla="*/ 48930 h 147"/>
                <a:gd name="T50" fmla="*/ 88007 w 346"/>
                <a:gd name="T51" fmla="*/ 30623 h 147"/>
                <a:gd name="T52" fmla="*/ 90314 w 346"/>
                <a:gd name="T53" fmla="*/ 20304 h 147"/>
                <a:gd name="T54" fmla="*/ 88666 w 346"/>
                <a:gd name="T55" fmla="*/ 10984 h 147"/>
                <a:gd name="T56" fmla="*/ 93610 w 346"/>
                <a:gd name="T57" fmla="*/ 10319 h 147"/>
                <a:gd name="T58" fmla="*/ 103169 w 346"/>
                <a:gd name="T59" fmla="*/ 14646 h 147"/>
                <a:gd name="T60" fmla="*/ 107454 w 346"/>
                <a:gd name="T61" fmla="*/ 23966 h 147"/>
                <a:gd name="T62" fmla="*/ 104817 w 346"/>
                <a:gd name="T63" fmla="*/ 31621 h 147"/>
                <a:gd name="T64" fmla="*/ 92951 w 346"/>
                <a:gd name="T65" fmla="*/ 48930 h 147"/>
                <a:gd name="T66" fmla="*/ 101191 w 346"/>
                <a:gd name="T67" fmla="*/ 48930 h 147"/>
                <a:gd name="T68" fmla="*/ 110420 w 346"/>
                <a:gd name="T69" fmla="*/ 35283 h 147"/>
                <a:gd name="T70" fmla="*/ 114046 w 346"/>
                <a:gd name="T71" fmla="*/ 23966 h 147"/>
                <a:gd name="T72" fmla="*/ 107783 w 346"/>
                <a:gd name="T73" fmla="*/ 9653 h 147"/>
                <a:gd name="T74" fmla="*/ 93610 w 346"/>
                <a:gd name="T75" fmla="*/ 3661 h 147"/>
                <a:gd name="T76" fmla="*/ 84381 w 346"/>
                <a:gd name="T77" fmla="*/ 5659 h 147"/>
                <a:gd name="T78" fmla="*/ 70537 w 346"/>
                <a:gd name="T79" fmla="*/ 0 h 147"/>
                <a:gd name="T80" fmla="*/ 57353 w 346"/>
                <a:gd name="T81" fmla="*/ 4993 h 147"/>
                <a:gd name="T82" fmla="*/ 43509 w 346"/>
                <a:gd name="T83" fmla="*/ 0 h 147"/>
                <a:gd name="T84" fmla="*/ 29665 w 346"/>
                <a:gd name="T85" fmla="*/ 5659 h 147"/>
                <a:gd name="T86" fmla="*/ 20436 w 346"/>
                <a:gd name="T87" fmla="*/ 3661 h 147"/>
                <a:gd name="T88" fmla="*/ 5933 w 346"/>
                <a:gd name="T89" fmla="*/ 9653 h 147"/>
                <a:gd name="T90" fmla="*/ 0 w 346"/>
                <a:gd name="T91" fmla="*/ 23966 h 147"/>
                <a:gd name="T92" fmla="*/ 3626 w 346"/>
                <a:gd name="T93" fmla="*/ 35283 h 147"/>
                <a:gd name="T94" fmla="*/ 12525 w 346"/>
                <a:gd name="T95" fmla="*/ 48930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2" name="Freeform 133"/>
            <p:cNvSpPr>
              <a:spLocks/>
            </p:cNvSpPr>
            <p:nvPr/>
          </p:nvSpPr>
          <p:spPr bwMode="auto">
            <a:xfrm>
              <a:off x="7566185" y="6207000"/>
              <a:ext cx="82033" cy="6382"/>
            </a:xfrm>
            <a:custGeom>
              <a:avLst/>
              <a:gdLst>
                <a:gd name="T0" fmla="*/ 0 w 254"/>
                <a:gd name="T1" fmla="*/ 0 h 20"/>
                <a:gd name="T2" fmla="*/ 969 w 254"/>
                <a:gd name="T3" fmla="*/ 6382 h 20"/>
                <a:gd name="T4" fmla="*/ 80741 w 254"/>
                <a:gd name="T5" fmla="*/ 6382 h 20"/>
                <a:gd name="T6" fmla="*/ 82033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3" name="Freeform 134"/>
            <p:cNvSpPr>
              <a:spLocks/>
            </p:cNvSpPr>
            <p:nvPr/>
          </p:nvSpPr>
          <p:spPr bwMode="auto">
            <a:xfrm>
              <a:off x="8216449" y="6151688"/>
              <a:ext cx="106044" cy="131899"/>
            </a:xfrm>
            <a:custGeom>
              <a:avLst/>
              <a:gdLst>
                <a:gd name="T0" fmla="*/ 89730 w 325"/>
                <a:gd name="T1" fmla="*/ 18420 h 401"/>
                <a:gd name="T2" fmla="*/ 76025 w 325"/>
                <a:gd name="T3" fmla="*/ 17762 h 401"/>
                <a:gd name="T4" fmla="*/ 62321 w 325"/>
                <a:gd name="T5" fmla="*/ 17762 h 401"/>
                <a:gd name="T6" fmla="*/ 62321 w 325"/>
                <a:gd name="T7" fmla="*/ 92099 h 401"/>
                <a:gd name="T8" fmla="*/ 63626 w 325"/>
                <a:gd name="T9" fmla="*/ 112163 h 401"/>
                <a:gd name="T10" fmla="*/ 68847 w 325"/>
                <a:gd name="T11" fmla="*/ 131899 h 401"/>
                <a:gd name="T12" fmla="*/ 37197 w 325"/>
                <a:gd name="T13" fmla="*/ 131899 h 401"/>
                <a:gd name="T14" fmla="*/ 42744 w 325"/>
                <a:gd name="T15" fmla="*/ 112163 h 401"/>
                <a:gd name="T16" fmla="*/ 43723 w 325"/>
                <a:gd name="T17" fmla="*/ 92099 h 401"/>
                <a:gd name="T18" fmla="*/ 43723 w 325"/>
                <a:gd name="T19" fmla="*/ 17762 h 401"/>
                <a:gd name="T20" fmla="*/ 30019 w 325"/>
                <a:gd name="T21" fmla="*/ 17762 h 401"/>
                <a:gd name="T22" fmla="*/ 16641 w 325"/>
                <a:gd name="T23" fmla="*/ 18420 h 401"/>
                <a:gd name="T24" fmla="*/ 0 w 325"/>
                <a:gd name="T25" fmla="*/ 23354 h 401"/>
                <a:gd name="T26" fmla="*/ 0 w 325"/>
                <a:gd name="T27" fmla="*/ 0 h 401"/>
                <a:gd name="T28" fmla="*/ 106044 w 325"/>
                <a:gd name="T29" fmla="*/ 0 h 401"/>
                <a:gd name="T30" fmla="*/ 106044 w 325"/>
                <a:gd name="T31" fmla="*/ 23354 h 401"/>
                <a:gd name="T32" fmla="*/ 89730 w 325"/>
                <a:gd name="T33" fmla="*/ 1842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4" name="Freeform 135"/>
            <p:cNvSpPr>
              <a:spLocks/>
            </p:cNvSpPr>
            <p:nvPr/>
          </p:nvSpPr>
          <p:spPr bwMode="auto">
            <a:xfrm>
              <a:off x="8084395" y="6151688"/>
              <a:ext cx="120049" cy="131899"/>
            </a:xfrm>
            <a:custGeom>
              <a:avLst/>
              <a:gdLst>
                <a:gd name="T0" fmla="*/ 113123 w 364"/>
                <a:gd name="T1" fmla="*/ 39800 h 401"/>
                <a:gd name="T2" fmla="*/ 113123 w 364"/>
                <a:gd name="T3" fmla="*/ 108874 h 401"/>
                <a:gd name="T4" fmla="*/ 113783 w 364"/>
                <a:gd name="T5" fmla="*/ 119400 h 401"/>
                <a:gd name="T6" fmla="*/ 117081 w 364"/>
                <a:gd name="T7" fmla="*/ 131899 h 401"/>
                <a:gd name="T8" fmla="*/ 95314 w 364"/>
                <a:gd name="T9" fmla="*/ 131899 h 401"/>
                <a:gd name="T10" fmla="*/ 85090 w 364"/>
                <a:gd name="T11" fmla="*/ 115453 h 401"/>
                <a:gd name="T12" fmla="*/ 25065 w 364"/>
                <a:gd name="T13" fmla="*/ 33550 h 401"/>
                <a:gd name="T14" fmla="*/ 25065 w 364"/>
                <a:gd name="T15" fmla="*/ 92099 h 401"/>
                <a:gd name="T16" fmla="*/ 26384 w 364"/>
                <a:gd name="T17" fmla="*/ 112163 h 401"/>
                <a:gd name="T18" fmla="*/ 31991 w 364"/>
                <a:gd name="T19" fmla="*/ 131899 h 401"/>
                <a:gd name="T20" fmla="*/ 0 w 364"/>
                <a:gd name="T21" fmla="*/ 131899 h 401"/>
                <a:gd name="T22" fmla="*/ 5277 w 364"/>
                <a:gd name="T23" fmla="*/ 112163 h 401"/>
                <a:gd name="T24" fmla="*/ 6596 w 364"/>
                <a:gd name="T25" fmla="*/ 92099 h 401"/>
                <a:gd name="T26" fmla="*/ 6596 w 364"/>
                <a:gd name="T27" fmla="*/ 23025 h 401"/>
                <a:gd name="T28" fmla="*/ 5936 w 364"/>
                <a:gd name="T29" fmla="*/ 12499 h 401"/>
                <a:gd name="T30" fmla="*/ 2968 w 364"/>
                <a:gd name="T31" fmla="*/ 0 h 401"/>
                <a:gd name="T32" fmla="*/ 25725 w 364"/>
                <a:gd name="T33" fmla="*/ 0 h 401"/>
                <a:gd name="T34" fmla="*/ 35949 w 364"/>
                <a:gd name="T35" fmla="*/ 16446 h 401"/>
                <a:gd name="T36" fmla="*/ 94654 w 364"/>
                <a:gd name="T37" fmla="*/ 97033 h 401"/>
                <a:gd name="T38" fmla="*/ 94654 w 364"/>
                <a:gd name="T39" fmla="*/ 39800 h 401"/>
                <a:gd name="T40" fmla="*/ 93335 w 364"/>
                <a:gd name="T41" fmla="*/ 19736 h 401"/>
                <a:gd name="T42" fmla="*/ 88058 w 364"/>
                <a:gd name="T43" fmla="*/ 0 h 401"/>
                <a:gd name="T44" fmla="*/ 120049 w 364"/>
                <a:gd name="T45" fmla="*/ 0 h 401"/>
                <a:gd name="T46" fmla="*/ 114442 w 364"/>
                <a:gd name="T47" fmla="*/ 19736 h 401"/>
                <a:gd name="T48" fmla="*/ 113123 w 364"/>
                <a:gd name="T49" fmla="*/ 39800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5" name="Freeform 136"/>
            <p:cNvSpPr>
              <a:spLocks/>
            </p:cNvSpPr>
            <p:nvPr/>
          </p:nvSpPr>
          <p:spPr bwMode="auto">
            <a:xfrm>
              <a:off x="7960345" y="6151688"/>
              <a:ext cx="110045" cy="134026"/>
            </a:xfrm>
            <a:custGeom>
              <a:avLst/>
              <a:gdLst>
                <a:gd name="T0" fmla="*/ 6512 w 338"/>
                <a:gd name="T1" fmla="*/ 39846 h 407"/>
                <a:gd name="T2" fmla="*/ 5535 w 338"/>
                <a:gd name="T3" fmla="*/ 19758 h 407"/>
                <a:gd name="T4" fmla="*/ 0 w 338"/>
                <a:gd name="T5" fmla="*/ 0 h 407"/>
                <a:gd name="T6" fmla="*/ 31581 w 338"/>
                <a:gd name="T7" fmla="*/ 0 h 407"/>
                <a:gd name="T8" fmla="*/ 26372 w 338"/>
                <a:gd name="T9" fmla="*/ 19758 h 407"/>
                <a:gd name="T10" fmla="*/ 25069 w 338"/>
                <a:gd name="T11" fmla="*/ 39846 h 407"/>
                <a:gd name="T12" fmla="*/ 25069 w 338"/>
                <a:gd name="T13" fmla="*/ 52030 h 407"/>
                <a:gd name="T14" fmla="*/ 25069 w 338"/>
                <a:gd name="T15" fmla="*/ 84960 h 407"/>
                <a:gd name="T16" fmla="*/ 55023 w 338"/>
                <a:gd name="T17" fmla="*/ 115256 h 407"/>
                <a:gd name="T18" fmla="*/ 84976 w 338"/>
                <a:gd name="T19" fmla="*/ 84960 h 407"/>
                <a:gd name="T20" fmla="*/ 84976 w 338"/>
                <a:gd name="T21" fmla="*/ 52030 h 407"/>
                <a:gd name="T22" fmla="*/ 84976 w 338"/>
                <a:gd name="T23" fmla="*/ 39846 h 407"/>
                <a:gd name="T24" fmla="*/ 83673 w 338"/>
                <a:gd name="T25" fmla="*/ 19758 h 407"/>
                <a:gd name="T26" fmla="*/ 78464 w 338"/>
                <a:gd name="T27" fmla="*/ 0 h 407"/>
                <a:gd name="T28" fmla="*/ 110045 w 338"/>
                <a:gd name="T29" fmla="*/ 0 h 407"/>
                <a:gd name="T30" fmla="*/ 104510 w 338"/>
                <a:gd name="T31" fmla="*/ 19758 h 407"/>
                <a:gd name="T32" fmla="*/ 103208 w 338"/>
                <a:gd name="T33" fmla="*/ 39846 h 407"/>
                <a:gd name="T34" fmla="*/ 103208 w 338"/>
                <a:gd name="T35" fmla="*/ 52030 h 407"/>
                <a:gd name="T36" fmla="*/ 103208 w 338"/>
                <a:gd name="T37" fmla="*/ 84960 h 407"/>
                <a:gd name="T38" fmla="*/ 55023 w 338"/>
                <a:gd name="T39" fmla="*/ 134026 h 407"/>
                <a:gd name="T40" fmla="*/ 6512 w 338"/>
                <a:gd name="T41" fmla="*/ 84960 h 407"/>
                <a:gd name="T42" fmla="*/ 6512 w 338"/>
                <a:gd name="T43" fmla="*/ 52030 h 407"/>
                <a:gd name="T44" fmla="*/ 6512 w 338"/>
                <a:gd name="T45" fmla="*/ 39846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6" name="Freeform 137"/>
            <p:cNvSpPr>
              <a:spLocks/>
            </p:cNvSpPr>
            <p:nvPr/>
          </p:nvSpPr>
          <p:spPr bwMode="auto">
            <a:xfrm>
              <a:off x="7834294" y="6151688"/>
              <a:ext cx="120049" cy="131899"/>
            </a:xfrm>
            <a:custGeom>
              <a:avLst/>
              <a:gdLst>
                <a:gd name="T0" fmla="*/ 1308 w 367"/>
                <a:gd name="T1" fmla="*/ 0 h 401"/>
                <a:gd name="T2" fmla="*/ 32711 w 367"/>
                <a:gd name="T3" fmla="*/ 0 h 401"/>
                <a:gd name="T4" fmla="*/ 34346 w 367"/>
                <a:gd name="T5" fmla="*/ 7565 h 401"/>
                <a:gd name="T6" fmla="*/ 40889 w 367"/>
                <a:gd name="T7" fmla="*/ 20064 h 401"/>
                <a:gd name="T8" fmla="*/ 59534 w 367"/>
                <a:gd name="T9" fmla="*/ 47036 h 401"/>
                <a:gd name="T10" fmla="*/ 76871 w 367"/>
                <a:gd name="T11" fmla="*/ 20064 h 401"/>
                <a:gd name="T12" fmla="*/ 82104 w 367"/>
                <a:gd name="T13" fmla="*/ 10855 h 401"/>
                <a:gd name="T14" fmla="*/ 84394 w 367"/>
                <a:gd name="T15" fmla="*/ 0 h 401"/>
                <a:gd name="T16" fmla="*/ 113180 w 367"/>
                <a:gd name="T17" fmla="*/ 0 h 401"/>
                <a:gd name="T18" fmla="*/ 101077 w 367"/>
                <a:gd name="T19" fmla="*/ 16775 h 401"/>
                <a:gd name="T20" fmla="*/ 70983 w 367"/>
                <a:gd name="T21" fmla="*/ 63154 h 401"/>
                <a:gd name="T22" fmla="*/ 105983 w 367"/>
                <a:gd name="T23" fmla="*/ 115124 h 401"/>
                <a:gd name="T24" fmla="*/ 120049 w 367"/>
                <a:gd name="T25" fmla="*/ 131899 h 401"/>
                <a:gd name="T26" fmla="*/ 84721 w 367"/>
                <a:gd name="T27" fmla="*/ 131899 h 401"/>
                <a:gd name="T28" fmla="*/ 81777 w 367"/>
                <a:gd name="T29" fmla="*/ 116111 h 401"/>
                <a:gd name="T30" fmla="*/ 59534 w 367"/>
                <a:gd name="T31" fmla="*/ 79929 h 401"/>
                <a:gd name="T32" fmla="*/ 42851 w 367"/>
                <a:gd name="T33" fmla="*/ 103611 h 401"/>
                <a:gd name="T34" fmla="*/ 30094 w 367"/>
                <a:gd name="T35" fmla="*/ 131899 h 401"/>
                <a:gd name="T36" fmla="*/ 0 w 367"/>
                <a:gd name="T37" fmla="*/ 131899 h 401"/>
                <a:gd name="T38" fmla="*/ 27477 w 367"/>
                <a:gd name="T39" fmla="*/ 95717 h 401"/>
                <a:gd name="T40" fmla="*/ 48412 w 367"/>
                <a:gd name="T41" fmla="*/ 63811 h 401"/>
                <a:gd name="T42" fmla="*/ 22571 w 367"/>
                <a:gd name="T43" fmla="*/ 26972 h 401"/>
                <a:gd name="T44" fmla="*/ 1308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7" name="Freeform 138"/>
            <p:cNvSpPr>
              <a:spLocks noEditPoints="1"/>
            </p:cNvSpPr>
            <p:nvPr/>
          </p:nvSpPr>
          <p:spPr bwMode="auto">
            <a:xfrm>
              <a:off x="8318491" y="6149560"/>
              <a:ext cx="108044" cy="134027"/>
            </a:xfrm>
            <a:custGeom>
              <a:avLst/>
              <a:gdLst>
                <a:gd name="T0" fmla="*/ 107714 w 327"/>
                <a:gd name="T1" fmla="*/ 132710 h 407"/>
                <a:gd name="T2" fmla="*/ 108044 w 327"/>
                <a:gd name="T3" fmla="*/ 134027 h 407"/>
                <a:gd name="T4" fmla="*/ 81942 w 327"/>
                <a:gd name="T5" fmla="*/ 134027 h 407"/>
                <a:gd name="T6" fmla="*/ 84915 w 327"/>
                <a:gd name="T7" fmla="*/ 121513 h 407"/>
                <a:gd name="T8" fmla="*/ 85576 w 327"/>
                <a:gd name="T9" fmla="*/ 110976 h 407"/>
                <a:gd name="T10" fmla="*/ 85576 w 327"/>
                <a:gd name="T11" fmla="*/ 77716 h 407"/>
                <a:gd name="T12" fmla="*/ 25442 w 327"/>
                <a:gd name="T13" fmla="*/ 77716 h 407"/>
                <a:gd name="T14" fmla="*/ 25442 w 327"/>
                <a:gd name="T15" fmla="*/ 99450 h 407"/>
                <a:gd name="T16" fmla="*/ 25442 w 327"/>
                <a:gd name="T17" fmla="*/ 111305 h 407"/>
                <a:gd name="T18" fmla="*/ 27424 w 327"/>
                <a:gd name="T19" fmla="*/ 134027 h 407"/>
                <a:gd name="T20" fmla="*/ 0 w 327"/>
                <a:gd name="T21" fmla="*/ 134027 h 407"/>
                <a:gd name="T22" fmla="*/ 5617 w 327"/>
                <a:gd name="T23" fmla="*/ 114269 h 407"/>
                <a:gd name="T24" fmla="*/ 6608 w 327"/>
                <a:gd name="T25" fmla="*/ 94181 h 407"/>
                <a:gd name="T26" fmla="*/ 6608 w 327"/>
                <a:gd name="T27" fmla="*/ 81009 h 407"/>
                <a:gd name="T28" fmla="*/ 6608 w 327"/>
                <a:gd name="T29" fmla="*/ 76728 h 407"/>
                <a:gd name="T30" fmla="*/ 6608 w 327"/>
                <a:gd name="T31" fmla="*/ 61580 h 407"/>
                <a:gd name="T32" fmla="*/ 23459 w 327"/>
                <a:gd name="T33" fmla="*/ 17453 h 407"/>
                <a:gd name="T34" fmla="*/ 70047 w 327"/>
                <a:gd name="T35" fmla="*/ 0 h 407"/>
                <a:gd name="T36" fmla="*/ 83924 w 327"/>
                <a:gd name="T37" fmla="*/ 659 h 407"/>
                <a:gd name="T38" fmla="*/ 104409 w 327"/>
                <a:gd name="T39" fmla="*/ 3293 h 407"/>
                <a:gd name="T40" fmla="*/ 104409 w 327"/>
                <a:gd name="T41" fmla="*/ 110976 h 407"/>
                <a:gd name="T42" fmla="*/ 105070 w 327"/>
                <a:gd name="T43" fmla="*/ 121513 h 407"/>
                <a:gd name="T44" fmla="*/ 107714 w 327"/>
                <a:gd name="T45" fmla="*/ 132710 h 407"/>
                <a:gd name="T46" fmla="*/ 85576 w 327"/>
                <a:gd name="T47" fmla="*/ 19758 h 407"/>
                <a:gd name="T48" fmla="*/ 71699 w 327"/>
                <a:gd name="T49" fmla="*/ 18112 h 407"/>
                <a:gd name="T50" fmla="*/ 38658 w 327"/>
                <a:gd name="T51" fmla="*/ 29637 h 407"/>
                <a:gd name="T52" fmla="*/ 25442 w 327"/>
                <a:gd name="T53" fmla="*/ 59933 h 407"/>
                <a:gd name="T54" fmla="*/ 85576 w 327"/>
                <a:gd name="T55" fmla="*/ 59933 h 407"/>
                <a:gd name="T56" fmla="*/ 85576 w 327"/>
                <a:gd name="T57" fmla="*/ 197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8" name="Freeform 139"/>
            <p:cNvSpPr>
              <a:spLocks noEditPoints="1"/>
            </p:cNvSpPr>
            <p:nvPr/>
          </p:nvSpPr>
          <p:spPr bwMode="auto">
            <a:xfrm>
              <a:off x="8694644" y="6328262"/>
              <a:ext cx="108044" cy="134027"/>
            </a:xfrm>
            <a:custGeom>
              <a:avLst/>
              <a:gdLst>
                <a:gd name="T0" fmla="*/ 107713 w 326"/>
                <a:gd name="T1" fmla="*/ 132710 h 407"/>
                <a:gd name="T2" fmla="*/ 108044 w 326"/>
                <a:gd name="T3" fmla="*/ 134027 h 407"/>
                <a:gd name="T4" fmla="*/ 82193 w 326"/>
                <a:gd name="T5" fmla="*/ 134027 h 407"/>
                <a:gd name="T6" fmla="*/ 85176 w 326"/>
                <a:gd name="T7" fmla="*/ 121843 h 407"/>
                <a:gd name="T8" fmla="*/ 85839 w 326"/>
                <a:gd name="T9" fmla="*/ 110976 h 407"/>
                <a:gd name="T10" fmla="*/ 85839 w 326"/>
                <a:gd name="T11" fmla="*/ 77716 h 407"/>
                <a:gd name="T12" fmla="*/ 25188 w 326"/>
                <a:gd name="T13" fmla="*/ 77716 h 407"/>
                <a:gd name="T14" fmla="*/ 25188 w 326"/>
                <a:gd name="T15" fmla="*/ 99450 h 407"/>
                <a:gd name="T16" fmla="*/ 25188 w 326"/>
                <a:gd name="T17" fmla="*/ 111305 h 407"/>
                <a:gd name="T18" fmla="*/ 27177 w 326"/>
                <a:gd name="T19" fmla="*/ 134027 h 407"/>
                <a:gd name="T20" fmla="*/ 0 w 326"/>
                <a:gd name="T21" fmla="*/ 134027 h 407"/>
                <a:gd name="T22" fmla="*/ 5303 w 326"/>
                <a:gd name="T23" fmla="*/ 114269 h 407"/>
                <a:gd name="T24" fmla="*/ 6628 w 326"/>
                <a:gd name="T25" fmla="*/ 94181 h 407"/>
                <a:gd name="T26" fmla="*/ 6628 w 326"/>
                <a:gd name="T27" fmla="*/ 81338 h 407"/>
                <a:gd name="T28" fmla="*/ 6628 w 326"/>
                <a:gd name="T29" fmla="*/ 76728 h 407"/>
                <a:gd name="T30" fmla="*/ 6628 w 326"/>
                <a:gd name="T31" fmla="*/ 61909 h 407"/>
                <a:gd name="T32" fmla="*/ 23200 w 326"/>
                <a:gd name="T33" fmla="*/ 17782 h 407"/>
                <a:gd name="T34" fmla="*/ 70262 w 326"/>
                <a:gd name="T35" fmla="*/ 0 h 407"/>
                <a:gd name="T36" fmla="*/ 83850 w 326"/>
                <a:gd name="T37" fmla="*/ 659 h 407"/>
                <a:gd name="T38" fmla="*/ 104398 w 326"/>
                <a:gd name="T39" fmla="*/ 3293 h 407"/>
                <a:gd name="T40" fmla="*/ 104398 w 326"/>
                <a:gd name="T41" fmla="*/ 110976 h 407"/>
                <a:gd name="T42" fmla="*/ 105061 w 326"/>
                <a:gd name="T43" fmla="*/ 121843 h 407"/>
                <a:gd name="T44" fmla="*/ 107713 w 326"/>
                <a:gd name="T45" fmla="*/ 132710 h 407"/>
                <a:gd name="T46" fmla="*/ 85839 w 326"/>
                <a:gd name="T47" fmla="*/ 20088 h 407"/>
                <a:gd name="T48" fmla="*/ 71587 w 326"/>
                <a:gd name="T49" fmla="*/ 18112 h 407"/>
                <a:gd name="T50" fmla="*/ 38445 w 326"/>
                <a:gd name="T51" fmla="*/ 29637 h 407"/>
                <a:gd name="T52" fmla="*/ 25188 w 326"/>
                <a:gd name="T53" fmla="*/ 59933 h 407"/>
                <a:gd name="T54" fmla="*/ 85839 w 326"/>
                <a:gd name="T55" fmla="*/ 59933 h 407"/>
                <a:gd name="T56" fmla="*/ 85839 w 326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9" name="Freeform 140"/>
            <p:cNvSpPr>
              <a:spLocks/>
            </p:cNvSpPr>
            <p:nvPr/>
          </p:nvSpPr>
          <p:spPr bwMode="auto">
            <a:xfrm>
              <a:off x="8646625" y="6330390"/>
              <a:ext cx="32013" cy="131899"/>
            </a:xfrm>
            <a:custGeom>
              <a:avLst/>
              <a:gdLst>
                <a:gd name="T0" fmla="*/ 25412 w 97"/>
                <a:gd name="T1" fmla="*/ 39570 h 400"/>
                <a:gd name="T2" fmla="*/ 25412 w 97"/>
                <a:gd name="T3" fmla="*/ 92329 h 400"/>
                <a:gd name="T4" fmla="*/ 26402 w 97"/>
                <a:gd name="T5" fmla="*/ 112444 h 400"/>
                <a:gd name="T6" fmla="*/ 32013 w 97"/>
                <a:gd name="T7" fmla="*/ 131899 h 400"/>
                <a:gd name="T8" fmla="*/ 0 w 97"/>
                <a:gd name="T9" fmla="*/ 131899 h 400"/>
                <a:gd name="T10" fmla="*/ 5280 w 97"/>
                <a:gd name="T11" fmla="*/ 112114 h 400"/>
                <a:gd name="T12" fmla="*/ 6601 w 97"/>
                <a:gd name="T13" fmla="*/ 92329 h 400"/>
                <a:gd name="T14" fmla="*/ 6601 w 97"/>
                <a:gd name="T15" fmla="*/ 39570 h 400"/>
                <a:gd name="T16" fmla="*/ 5280 w 97"/>
                <a:gd name="T17" fmla="*/ 19455 h 400"/>
                <a:gd name="T18" fmla="*/ 0 w 97"/>
                <a:gd name="T19" fmla="*/ 0 h 400"/>
                <a:gd name="T20" fmla="*/ 32013 w 97"/>
                <a:gd name="T21" fmla="*/ 0 h 400"/>
                <a:gd name="T22" fmla="*/ 26402 w 97"/>
                <a:gd name="T23" fmla="*/ 19455 h 400"/>
                <a:gd name="T24" fmla="*/ 25412 w 97"/>
                <a:gd name="T25" fmla="*/ 39570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0" name="Freeform 141"/>
            <p:cNvSpPr>
              <a:spLocks/>
            </p:cNvSpPr>
            <p:nvPr/>
          </p:nvSpPr>
          <p:spPr bwMode="auto">
            <a:xfrm>
              <a:off x="8460548" y="6330390"/>
              <a:ext cx="30013" cy="131899"/>
            </a:xfrm>
            <a:custGeom>
              <a:avLst/>
              <a:gdLst>
                <a:gd name="T0" fmla="*/ 23825 w 97"/>
                <a:gd name="T1" fmla="*/ 39800 h 401"/>
                <a:gd name="T2" fmla="*/ 23825 w 97"/>
                <a:gd name="T3" fmla="*/ 92099 h 401"/>
                <a:gd name="T4" fmla="*/ 25062 w 97"/>
                <a:gd name="T5" fmla="*/ 112492 h 401"/>
                <a:gd name="T6" fmla="*/ 30013 w 97"/>
                <a:gd name="T7" fmla="*/ 131899 h 401"/>
                <a:gd name="T8" fmla="*/ 0 w 97"/>
                <a:gd name="T9" fmla="*/ 131899 h 401"/>
                <a:gd name="T10" fmla="*/ 5260 w 97"/>
                <a:gd name="T11" fmla="*/ 112163 h 401"/>
                <a:gd name="T12" fmla="*/ 6188 w 97"/>
                <a:gd name="T13" fmla="*/ 92099 h 401"/>
                <a:gd name="T14" fmla="*/ 6188 w 97"/>
                <a:gd name="T15" fmla="*/ 39800 h 401"/>
                <a:gd name="T16" fmla="*/ 5260 w 97"/>
                <a:gd name="T17" fmla="*/ 19736 h 401"/>
                <a:gd name="T18" fmla="*/ 0 w 97"/>
                <a:gd name="T19" fmla="*/ 0 h 401"/>
                <a:gd name="T20" fmla="*/ 30013 w 97"/>
                <a:gd name="T21" fmla="*/ 0 h 401"/>
                <a:gd name="T22" fmla="*/ 25062 w 97"/>
                <a:gd name="T23" fmla="*/ 19736 h 401"/>
                <a:gd name="T24" fmla="*/ 23825 w 97"/>
                <a:gd name="T25" fmla="*/ 3980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1" name="Freeform 142"/>
            <p:cNvSpPr>
              <a:spLocks/>
            </p:cNvSpPr>
            <p:nvPr/>
          </p:nvSpPr>
          <p:spPr bwMode="auto">
            <a:xfrm>
              <a:off x="8368511" y="6330390"/>
              <a:ext cx="76031" cy="131899"/>
            </a:xfrm>
            <a:custGeom>
              <a:avLst/>
              <a:gdLst>
                <a:gd name="T0" fmla="*/ 24393 w 240"/>
                <a:gd name="T1" fmla="*/ 39800 h 401"/>
                <a:gd name="T2" fmla="*/ 24393 w 240"/>
                <a:gd name="T3" fmla="*/ 113479 h 401"/>
                <a:gd name="T4" fmla="*/ 37699 w 240"/>
                <a:gd name="T5" fmla="*/ 113479 h 401"/>
                <a:gd name="T6" fmla="*/ 57023 w 240"/>
                <a:gd name="T7" fmla="*/ 112163 h 401"/>
                <a:gd name="T8" fmla="*/ 76031 w 240"/>
                <a:gd name="T9" fmla="*/ 106901 h 401"/>
                <a:gd name="T10" fmla="*/ 76031 w 240"/>
                <a:gd name="T11" fmla="*/ 131899 h 401"/>
                <a:gd name="T12" fmla="*/ 0 w 240"/>
                <a:gd name="T13" fmla="*/ 131899 h 401"/>
                <a:gd name="T14" fmla="*/ 5386 w 240"/>
                <a:gd name="T15" fmla="*/ 112163 h 401"/>
                <a:gd name="T16" fmla="*/ 6336 w 240"/>
                <a:gd name="T17" fmla="*/ 92099 h 401"/>
                <a:gd name="T18" fmla="*/ 6336 w 240"/>
                <a:gd name="T19" fmla="*/ 39800 h 401"/>
                <a:gd name="T20" fmla="*/ 5386 w 240"/>
                <a:gd name="T21" fmla="*/ 19736 h 401"/>
                <a:gd name="T22" fmla="*/ 0 w 240"/>
                <a:gd name="T23" fmla="*/ 0 h 401"/>
                <a:gd name="T24" fmla="*/ 30729 w 240"/>
                <a:gd name="T25" fmla="*/ 0 h 401"/>
                <a:gd name="T26" fmla="*/ 25344 w 240"/>
                <a:gd name="T27" fmla="*/ 19736 h 401"/>
                <a:gd name="T28" fmla="*/ 24393 w 240"/>
                <a:gd name="T29" fmla="*/ 39800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2" name="Freeform 143"/>
            <p:cNvSpPr>
              <a:spLocks noEditPoints="1"/>
            </p:cNvSpPr>
            <p:nvPr/>
          </p:nvSpPr>
          <p:spPr bwMode="auto">
            <a:xfrm>
              <a:off x="8238459" y="6328262"/>
              <a:ext cx="106042" cy="134027"/>
            </a:xfrm>
            <a:custGeom>
              <a:avLst/>
              <a:gdLst>
                <a:gd name="T0" fmla="*/ 105393 w 327"/>
                <a:gd name="T1" fmla="*/ 132710 h 407"/>
                <a:gd name="T2" fmla="*/ 106042 w 327"/>
                <a:gd name="T3" fmla="*/ 134027 h 407"/>
                <a:gd name="T4" fmla="*/ 80423 w 327"/>
                <a:gd name="T5" fmla="*/ 134027 h 407"/>
                <a:gd name="T6" fmla="*/ 83342 w 327"/>
                <a:gd name="T7" fmla="*/ 121843 h 407"/>
                <a:gd name="T8" fmla="*/ 83990 w 327"/>
                <a:gd name="T9" fmla="*/ 110976 h 407"/>
                <a:gd name="T10" fmla="*/ 83990 w 327"/>
                <a:gd name="T11" fmla="*/ 77716 h 407"/>
                <a:gd name="T12" fmla="*/ 24970 w 327"/>
                <a:gd name="T13" fmla="*/ 77716 h 407"/>
                <a:gd name="T14" fmla="*/ 24970 w 327"/>
                <a:gd name="T15" fmla="*/ 99450 h 407"/>
                <a:gd name="T16" fmla="*/ 24970 w 327"/>
                <a:gd name="T17" fmla="*/ 111305 h 407"/>
                <a:gd name="T18" fmla="*/ 26592 w 327"/>
                <a:gd name="T19" fmla="*/ 134027 h 407"/>
                <a:gd name="T20" fmla="*/ 0 w 327"/>
                <a:gd name="T21" fmla="*/ 134027 h 407"/>
                <a:gd name="T22" fmla="*/ 5189 w 327"/>
                <a:gd name="T23" fmla="*/ 114269 h 407"/>
                <a:gd name="T24" fmla="*/ 6486 w 327"/>
                <a:gd name="T25" fmla="*/ 94181 h 407"/>
                <a:gd name="T26" fmla="*/ 6486 w 327"/>
                <a:gd name="T27" fmla="*/ 81338 h 407"/>
                <a:gd name="T28" fmla="*/ 6486 w 327"/>
                <a:gd name="T29" fmla="*/ 76728 h 407"/>
                <a:gd name="T30" fmla="*/ 6486 w 327"/>
                <a:gd name="T31" fmla="*/ 61909 h 407"/>
                <a:gd name="T32" fmla="*/ 22700 w 327"/>
                <a:gd name="T33" fmla="*/ 17782 h 407"/>
                <a:gd name="T34" fmla="*/ 68749 w 327"/>
                <a:gd name="T35" fmla="*/ 0 h 407"/>
                <a:gd name="T36" fmla="*/ 82369 w 327"/>
                <a:gd name="T37" fmla="*/ 659 h 407"/>
                <a:gd name="T38" fmla="*/ 102475 w 327"/>
                <a:gd name="T39" fmla="*/ 3293 h 407"/>
                <a:gd name="T40" fmla="*/ 102475 w 327"/>
                <a:gd name="T41" fmla="*/ 110976 h 407"/>
                <a:gd name="T42" fmla="*/ 102799 w 327"/>
                <a:gd name="T43" fmla="*/ 121843 h 407"/>
                <a:gd name="T44" fmla="*/ 105393 w 327"/>
                <a:gd name="T45" fmla="*/ 132710 h 407"/>
                <a:gd name="T46" fmla="*/ 83990 w 327"/>
                <a:gd name="T47" fmla="*/ 20088 h 407"/>
                <a:gd name="T48" fmla="*/ 70370 w 327"/>
                <a:gd name="T49" fmla="*/ 18112 h 407"/>
                <a:gd name="T50" fmla="*/ 37942 w 327"/>
                <a:gd name="T51" fmla="*/ 29637 h 407"/>
                <a:gd name="T52" fmla="*/ 24970 w 327"/>
                <a:gd name="T53" fmla="*/ 59933 h 407"/>
                <a:gd name="T54" fmla="*/ 83990 w 327"/>
                <a:gd name="T55" fmla="*/ 59933 h 407"/>
                <a:gd name="T56" fmla="*/ 83990 w 327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3" name="Freeform 144"/>
            <p:cNvSpPr>
              <a:spLocks/>
            </p:cNvSpPr>
            <p:nvPr/>
          </p:nvSpPr>
          <p:spPr bwMode="auto">
            <a:xfrm>
              <a:off x="8098402" y="6324007"/>
              <a:ext cx="126051" cy="138282"/>
            </a:xfrm>
            <a:custGeom>
              <a:avLst/>
              <a:gdLst>
                <a:gd name="T0" fmla="*/ 71569 w 391"/>
                <a:gd name="T1" fmla="*/ 62033 h 428"/>
                <a:gd name="T2" fmla="*/ 93813 w 391"/>
                <a:gd name="T3" fmla="*/ 63648 h 428"/>
                <a:gd name="T4" fmla="*/ 105419 w 391"/>
                <a:gd name="T5" fmla="*/ 63648 h 428"/>
                <a:gd name="T6" fmla="*/ 126051 w 391"/>
                <a:gd name="T7" fmla="*/ 63648 h 428"/>
                <a:gd name="T8" fmla="*/ 126051 w 391"/>
                <a:gd name="T9" fmla="*/ 74310 h 428"/>
                <a:gd name="T10" fmla="*/ 65443 w 391"/>
                <a:gd name="T11" fmla="*/ 138282 h 428"/>
                <a:gd name="T12" fmla="*/ 0 w 391"/>
                <a:gd name="T13" fmla="*/ 71726 h 428"/>
                <a:gd name="T14" fmla="*/ 76404 w 391"/>
                <a:gd name="T15" fmla="*/ 5493 h 428"/>
                <a:gd name="T16" fmla="*/ 117347 w 391"/>
                <a:gd name="T17" fmla="*/ 27786 h 428"/>
                <a:gd name="T18" fmla="*/ 107031 w 391"/>
                <a:gd name="T19" fmla="*/ 49109 h 428"/>
                <a:gd name="T20" fmla="*/ 65443 w 391"/>
                <a:gd name="T21" fmla="*/ 23909 h 428"/>
                <a:gd name="T22" fmla="*/ 18376 w 391"/>
                <a:gd name="T23" fmla="*/ 71726 h 428"/>
                <a:gd name="T24" fmla="*/ 65443 w 391"/>
                <a:gd name="T25" fmla="*/ 119543 h 428"/>
                <a:gd name="T26" fmla="*/ 107353 w 391"/>
                <a:gd name="T27" fmla="*/ 81095 h 428"/>
                <a:gd name="T28" fmla="*/ 104774 w 391"/>
                <a:gd name="T29" fmla="*/ 81095 h 428"/>
                <a:gd name="T30" fmla="*/ 101228 w 391"/>
                <a:gd name="T31" fmla="*/ 81095 h 428"/>
                <a:gd name="T32" fmla="*/ 88010 w 391"/>
                <a:gd name="T33" fmla="*/ 81741 h 428"/>
                <a:gd name="T34" fmla="*/ 71569 w 391"/>
                <a:gd name="T35" fmla="*/ 86588 h 428"/>
                <a:gd name="T36" fmla="*/ 71569 w 391"/>
                <a:gd name="T37" fmla="*/ 62033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4" name="Freeform 145"/>
            <p:cNvSpPr>
              <a:spLocks/>
            </p:cNvSpPr>
            <p:nvPr/>
          </p:nvSpPr>
          <p:spPr bwMode="auto">
            <a:xfrm>
              <a:off x="7954343" y="6330390"/>
              <a:ext cx="88036" cy="131899"/>
            </a:xfrm>
            <a:custGeom>
              <a:avLst/>
              <a:gdLst>
                <a:gd name="T0" fmla="*/ 72422 w 265"/>
                <a:gd name="T1" fmla="*/ 54273 h 401"/>
                <a:gd name="T2" fmla="*/ 72422 w 265"/>
                <a:gd name="T3" fmla="*/ 79271 h 401"/>
                <a:gd name="T4" fmla="*/ 59798 w 265"/>
                <a:gd name="T5" fmla="*/ 76311 h 401"/>
                <a:gd name="T6" fmla="*/ 50164 w 265"/>
                <a:gd name="T7" fmla="*/ 75653 h 401"/>
                <a:gd name="T8" fmla="*/ 25580 w 265"/>
                <a:gd name="T9" fmla="*/ 75653 h 401"/>
                <a:gd name="T10" fmla="*/ 25580 w 265"/>
                <a:gd name="T11" fmla="*/ 113150 h 401"/>
                <a:gd name="T12" fmla="*/ 58801 w 265"/>
                <a:gd name="T13" fmla="*/ 113150 h 401"/>
                <a:gd name="T14" fmla="*/ 71093 w 265"/>
                <a:gd name="T15" fmla="*/ 112821 h 401"/>
                <a:gd name="T16" fmla="*/ 88036 w 265"/>
                <a:gd name="T17" fmla="*/ 107887 h 401"/>
                <a:gd name="T18" fmla="*/ 88036 w 265"/>
                <a:gd name="T19" fmla="*/ 131899 h 401"/>
                <a:gd name="T20" fmla="*/ 0 w 265"/>
                <a:gd name="T21" fmla="*/ 131899 h 401"/>
                <a:gd name="T22" fmla="*/ 5648 w 265"/>
                <a:gd name="T23" fmla="*/ 112163 h 401"/>
                <a:gd name="T24" fmla="*/ 6644 w 265"/>
                <a:gd name="T25" fmla="*/ 92428 h 401"/>
                <a:gd name="T26" fmla="*/ 6644 w 265"/>
                <a:gd name="T27" fmla="*/ 39800 h 401"/>
                <a:gd name="T28" fmla="*/ 5648 w 265"/>
                <a:gd name="T29" fmla="*/ 19736 h 401"/>
                <a:gd name="T30" fmla="*/ 0 w 265"/>
                <a:gd name="T31" fmla="*/ 0 h 401"/>
                <a:gd name="T32" fmla="*/ 88036 w 265"/>
                <a:gd name="T33" fmla="*/ 0 h 401"/>
                <a:gd name="T34" fmla="*/ 88036 w 265"/>
                <a:gd name="T35" fmla="*/ 24340 h 401"/>
                <a:gd name="T36" fmla="*/ 71093 w 265"/>
                <a:gd name="T37" fmla="*/ 19407 h 401"/>
                <a:gd name="T38" fmla="*/ 57473 w 265"/>
                <a:gd name="T39" fmla="*/ 18749 h 401"/>
                <a:gd name="T40" fmla="*/ 25580 w 265"/>
                <a:gd name="T41" fmla="*/ 18749 h 401"/>
                <a:gd name="T42" fmla="*/ 25580 w 265"/>
                <a:gd name="T43" fmla="*/ 57891 h 401"/>
                <a:gd name="T44" fmla="*/ 49167 w 265"/>
                <a:gd name="T45" fmla="*/ 57891 h 401"/>
                <a:gd name="T46" fmla="*/ 59798 w 265"/>
                <a:gd name="T47" fmla="*/ 57233 h 401"/>
                <a:gd name="T48" fmla="*/ 72422 w 265"/>
                <a:gd name="T49" fmla="*/ 5427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5" name="Freeform 146"/>
            <p:cNvSpPr>
              <a:spLocks noEditPoints="1"/>
            </p:cNvSpPr>
            <p:nvPr/>
          </p:nvSpPr>
          <p:spPr bwMode="auto">
            <a:xfrm>
              <a:off x="7836294" y="6330390"/>
              <a:ext cx="102042" cy="131899"/>
            </a:xfrm>
            <a:custGeom>
              <a:avLst/>
              <a:gdLst>
                <a:gd name="T0" fmla="*/ 5490 w 316"/>
                <a:gd name="T1" fmla="*/ 112163 h 401"/>
                <a:gd name="T2" fmla="*/ 6458 w 316"/>
                <a:gd name="T3" fmla="*/ 92428 h 401"/>
                <a:gd name="T4" fmla="*/ 6458 w 316"/>
                <a:gd name="T5" fmla="*/ 39800 h 401"/>
                <a:gd name="T6" fmla="*/ 5490 w 316"/>
                <a:gd name="T7" fmla="*/ 19736 h 401"/>
                <a:gd name="T8" fmla="*/ 0 w 316"/>
                <a:gd name="T9" fmla="*/ 0 h 401"/>
                <a:gd name="T10" fmla="*/ 40042 w 316"/>
                <a:gd name="T11" fmla="*/ 0 h 401"/>
                <a:gd name="T12" fmla="*/ 102042 w 316"/>
                <a:gd name="T13" fmla="*/ 66114 h 401"/>
                <a:gd name="T14" fmla="*/ 40365 w 316"/>
                <a:gd name="T15" fmla="*/ 131899 h 401"/>
                <a:gd name="T16" fmla="*/ 39073 w 316"/>
                <a:gd name="T17" fmla="*/ 131899 h 401"/>
                <a:gd name="T18" fmla="*/ 0 w 316"/>
                <a:gd name="T19" fmla="*/ 131899 h 401"/>
                <a:gd name="T20" fmla="*/ 5490 w 316"/>
                <a:gd name="T21" fmla="*/ 112163 h 401"/>
                <a:gd name="T22" fmla="*/ 24865 w 316"/>
                <a:gd name="T23" fmla="*/ 113150 h 401"/>
                <a:gd name="T24" fmla="*/ 40042 w 316"/>
                <a:gd name="T25" fmla="*/ 113150 h 401"/>
                <a:gd name="T26" fmla="*/ 83959 w 316"/>
                <a:gd name="T27" fmla="*/ 66114 h 401"/>
                <a:gd name="T28" fmla="*/ 40365 w 316"/>
                <a:gd name="T29" fmla="*/ 18749 h 401"/>
                <a:gd name="T30" fmla="*/ 24865 w 316"/>
                <a:gd name="T31" fmla="*/ 18749 h 401"/>
                <a:gd name="T32" fmla="*/ 24865 w 316"/>
                <a:gd name="T33" fmla="*/ 11315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6" name="Freeform 147"/>
            <p:cNvSpPr>
              <a:spLocks/>
            </p:cNvSpPr>
            <p:nvPr/>
          </p:nvSpPr>
          <p:spPr bwMode="auto">
            <a:xfrm>
              <a:off x="8506568" y="6324007"/>
              <a:ext cx="120049" cy="144664"/>
            </a:xfrm>
            <a:custGeom>
              <a:avLst/>
              <a:gdLst>
                <a:gd name="T0" fmla="*/ 66950 w 364"/>
                <a:gd name="T1" fmla="*/ 120553 h 444"/>
                <a:gd name="T2" fmla="*/ 109495 w 364"/>
                <a:gd name="T3" fmla="*/ 94814 h 444"/>
                <a:gd name="T4" fmla="*/ 120049 w 364"/>
                <a:gd name="T5" fmla="*/ 116643 h 444"/>
                <a:gd name="T6" fmla="*/ 77834 w 364"/>
                <a:gd name="T7" fmla="*/ 138799 h 444"/>
                <a:gd name="T8" fmla="*/ 0 w 364"/>
                <a:gd name="T9" fmla="*/ 72332 h 444"/>
                <a:gd name="T10" fmla="*/ 77834 w 364"/>
                <a:gd name="T11" fmla="*/ 5539 h 444"/>
                <a:gd name="T12" fmla="*/ 120049 w 364"/>
                <a:gd name="T13" fmla="*/ 28021 h 444"/>
                <a:gd name="T14" fmla="*/ 109495 w 364"/>
                <a:gd name="T15" fmla="*/ 49525 h 444"/>
                <a:gd name="T16" fmla="*/ 66950 w 364"/>
                <a:gd name="T17" fmla="*/ 24111 h 444"/>
                <a:gd name="T18" fmla="*/ 18469 w 364"/>
                <a:gd name="T19" fmla="*/ 72332 h 444"/>
                <a:gd name="T20" fmla="*/ 66950 w 364"/>
                <a:gd name="T21" fmla="*/ 120553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37" name="34 Grupo"/>
          <p:cNvGrpSpPr>
            <a:grpSpLocks/>
          </p:cNvGrpSpPr>
          <p:nvPr/>
        </p:nvGrpSpPr>
        <p:grpSpPr bwMode="auto">
          <a:xfrm>
            <a:off x="336550" y="6346825"/>
            <a:ext cx="665163" cy="322263"/>
            <a:chOff x="336550" y="6148858"/>
            <a:chExt cx="933451" cy="450850"/>
          </a:xfrm>
        </p:grpSpPr>
        <p:sp>
          <p:nvSpPr>
            <p:cNvPr id="38" name="Rectangle 176"/>
            <p:cNvSpPr>
              <a:spLocks noChangeArrowheads="1"/>
            </p:cNvSpPr>
            <p:nvPr/>
          </p:nvSpPr>
          <p:spPr bwMode="auto">
            <a:xfrm>
              <a:off x="837807" y="6148858"/>
              <a:ext cx="22278" cy="179896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9" name="Rectangle 177"/>
            <p:cNvSpPr>
              <a:spLocks noChangeArrowheads="1"/>
            </p:cNvSpPr>
            <p:nvPr/>
          </p:nvSpPr>
          <p:spPr bwMode="auto">
            <a:xfrm>
              <a:off x="902412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0" name="Freeform 178"/>
            <p:cNvSpPr>
              <a:spLocks/>
            </p:cNvSpPr>
            <p:nvPr/>
          </p:nvSpPr>
          <p:spPr bwMode="auto">
            <a:xfrm>
              <a:off x="955880" y="6204382"/>
              <a:ext cx="91341" cy="126592"/>
            </a:xfrm>
            <a:custGeom>
              <a:avLst/>
              <a:gdLst>
                <a:gd name="T0" fmla="*/ 89341 w 274"/>
                <a:gd name="T1" fmla="*/ 101077 h 387"/>
                <a:gd name="T2" fmla="*/ 91341 w 274"/>
                <a:gd name="T3" fmla="*/ 120377 h 387"/>
                <a:gd name="T4" fmla="*/ 55005 w 274"/>
                <a:gd name="T5" fmla="*/ 126592 h 387"/>
                <a:gd name="T6" fmla="*/ 0 w 274"/>
                <a:gd name="T7" fmla="*/ 67385 h 387"/>
                <a:gd name="T8" fmla="*/ 62339 w 274"/>
                <a:gd name="T9" fmla="*/ 0 h 387"/>
                <a:gd name="T10" fmla="*/ 91008 w 274"/>
                <a:gd name="T11" fmla="*/ 3925 h 387"/>
                <a:gd name="T12" fmla="*/ 88341 w 274"/>
                <a:gd name="T13" fmla="*/ 23552 h 387"/>
                <a:gd name="T14" fmla="*/ 61338 w 274"/>
                <a:gd name="T15" fmla="*/ 18318 h 387"/>
                <a:gd name="T16" fmla="*/ 24002 w 274"/>
                <a:gd name="T17" fmla="*/ 64441 h 387"/>
                <a:gd name="T18" fmla="*/ 59672 w 274"/>
                <a:gd name="T19" fmla="*/ 107620 h 387"/>
                <a:gd name="T20" fmla="*/ 89341 w 274"/>
                <a:gd name="T21" fmla="*/ 101077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1" name="Rectangle 179"/>
            <p:cNvSpPr>
              <a:spLocks noChangeArrowheads="1"/>
            </p:cNvSpPr>
            <p:nvPr/>
          </p:nvSpPr>
          <p:spPr bwMode="auto">
            <a:xfrm>
              <a:off x="1073954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2" name="Freeform 180"/>
            <p:cNvSpPr>
              <a:spLocks noEditPoints="1"/>
            </p:cNvSpPr>
            <p:nvPr/>
          </p:nvSpPr>
          <p:spPr bwMode="auto">
            <a:xfrm>
              <a:off x="692999" y="6184393"/>
              <a:ext cx="115846" cy="146582"/>
            </a:xfrm>
            <a:custGeom>
              <a:avLst/>
              <a:gdLst>
                <a:gd name="T0" fmla="*/ 59569 w 352"/>
                <a:gd name="T1" fmla="*/ 20567 h 449"/>
                <a:gd name="T2" fmla="*/ 50024 w 352"/>
                <a:gd name="T3" fmla="*/ 20567 h 449"/>
                <a:gd name="T4" fmla="*/ 24025 w 352"/>
                <a:gd name="T5" fmla="*/ 1306 h 449"/>
                <a:gd name="T6" fmla="*/ 24025 w 352"/>
                <a:gd name="T7" fmla="*/ 0 h 449"/>
                <a:gd name="T8" fmla="*/ 4278 w 352"/>
                <a:gd name="T9" fmla="*/ 17303 h 449"/>
                <a:gd name="T10" fmla="*/ 43771 w 352"/>
                <a:gd name="T11" fmla="*/ 39176 h 449"/>
                <a:gd name="T12" fmla="*/ 66809 w 352"/>
                <a:gd name="T13" fmla="*/ 39176 h 449"/>
                <a:gd name="T14" fmla="*/ 87872 w 352"/>
                <a:gd name="T15" fmla="*/ 48643 h 449"/>
                <a:gd name="T16" fmla="*/ 79973 w 352"/>
                <a:gd name="T17" fmla="*/ 58763 h 449"/>
                <a:gd name="T18" fmla="*/ 64176 w 352"/>
                <a:gd name="T19" fmla="*/ 57131 h 449"/>
                <a:gd name="T20" fmla="*/ 10531 w 352"/>
                <a:gd name="T21" fmla="*/ 102836 h 449"/>
                <a:gd name="T22" fmla="*/ 20734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2126 w 352"/>
                <a:gd name="T29" fmla="*/ 144623 h 449"/>
                <a:gd name="T30" fmla="*/ 61543 w 352"/>
                <a:gd name="T31" fmla="*/ 146582 h 449"/>
                <a:gd name="T32" fmla="*/ 115846 w 352"/>
                <a:gd name="T33" fmla="*/ 99245 h 449"/>
                <a:gd name="T34" fmla="*/ 97416 w 352"/>
                <a:gd name="T35" fmla="*/ 64313 h 449"/>
                <a:gd name="T36" fmla="*/ 111568 w 352"/>
                <a:gd name="T37" fmla="*/ 43746 h 449"/>
                <a:gd name="T38" fmla="*/ 93796 w 352"/>
                <a:gd name="T39" fmla="*/ 23505 h 449"/>
                <a:gd name="T40" fmla="*/ 59569 w 352"/>
                <a:gd name="T41" fmla="*/ 20567 h 449"/>
                <a:gd name="T42" fmla="*/ 63189 w 352"/>
                <a:gd name="T43" fmla="*/ 73454 h 449"/>
                <a:gd name="T44" fmla="*/ 63189 w 352"/>
                <a:gd name="T45" fmla="*/ 73454 h 449"/>
                <a:gd name="T46" fmla="*/ 93796 w 352"/>
                <a:gd name="T47" fmla="*/ 101530 h 449"/>
                <a:gd name="T48" fmla="*/ 62531 w 352"/>
                <a:gd name="T49" fmla="*/ 130259 h 449"/>
                <a:gd name="T50" fmla="*/ 32582 w 352"/>
                <a:gd name="T51" fmla="*/ 101530 h 449"/>
                <a:gd name="T52" fmla="*/ 63189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3" name="Freeform 181"/>
            <p:cNvSpPr>
              <a:spLocks noEditPoints="1"/>
            </p:cNvSpPr>
            <p:nvPr/>
          </p:nvSpPr>
          <p:spPr bwMode="auto">
            <a:xfrm>
              <a:off x="1125193" y="6184393"/>
              <a:ext cx="113619" cy="146582"/>
            </a:xfrm>
            <a:custGeom>
              <a:avLst/>
              <a:gdLst>
                <a:gd name="T0" fmla="*/ 58423 w 352"/>
                <a:gd name="T1" fmla="*/ 20567 h 449"/>
                <a:gd name="T2" fmla="*/ 49386 w 352"/>
                <a:gd name="T3" fmla="*/ 20567 h 449"/>
                <a:gd name="T4" fmla="*/ 23886 w 352"/>
                <a:gd name="T5" fmla="*/ 1306 h 449"/>
                <a:gd name="T6" fmla="*/ 23886 w 352"/>
                <a:gd name="T7" fmla="*/ 0 h 449"/>
                <a:gd name="T8" fmla="*/ 4196 w 352"/>
                <a:gd name="T9" fmla="*/ 17303 h 449"/>
                <a:gd name="T10" fmla="*/ 43253 w 352"/>
                <a:gd name="T11" fmla="*/ 39176 h 449"/>
                <a:gd name="T12" fmla="*/ 65525 w 352"/>
                <a:gd name="T13" fmla="*/ 39176 h 449"/>
                <a:gd name="T14" fmla="*/ 86505 w 352"/>
                <a:gd name="T15" fmla="*/ 48643 h 449"/>
                <a:gd name="T16" fmla="*/ 78436 w 352"/>
                <a:gd name="T17" fmla="*/ 58763 h 449"/>
                <a:gd name="T18" fmla="*/ 63265 w 352"/>
                <a:gd name="T19" fmla="*/ 57131 h 449"/>
                <a:gd name="T20" fmla="*/ 10329 w 352"/>
                <a:gd name="T21" fmla="*/ 102836 h 449"/>
                <a:gd name="T22" fmla="*/ 20658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1316 w 352"/>
                <a:gd name="T29" fmla="*/ 144623 h 449"/>
                <a:gd name="T30" fmla="*/ 60360 w 352"/>
                <a:gd name="T31" fmla="*/ 146582 h 449"/>
                <a:gd name="T32" fmla="*/ 113619 w 352"/>
                <a:gd name="T33" fmla="*/ 99245 h 449"/>
                <a:gd name="T34" fmla="*/ 95866 w 352"/>
                <a:gd name="T35" fmla="*/ 64313 h 449"/>
                <a:gd name="T36" fmla="*/ 109746 w 352"/>
                <a:gd name="T37" fmla="*/ 43746 h 449"/>
                <a:gd name="T38" fmla="*/ 92315 w 352"/>
                <a:gd name="T39" fmla="*/ 23505 h 449"/>
                <a:gd name="T40" fmla="*/ 58423 w 352"/>
                <a:gd name="T41" fmla="*/ 20567 h 449"/>
                <a:gd name="T42" fmla="*/ 62297 w 352"/>
                <a:gd name="T43" fmla="*/ 73454 h 449"/>
                <a:gd name="T44" fmla="*/ 62297 w 352"/>
                <a:gd name="T45" fmla="*/ 73454 h 449"/>
                <a:gd name="T46" fmla="*/ 92315 w 352"/>
                <a:gd name="T47" fmla="*/ 101530 h 449"/>
                <a:gd name="T48" fmla="*/ 61651 w 352"/>
                <a:gd name="T49" fmla="*/ 130259 h 449"/>
                <a:gd name="T50" fmla="*/ 32278 w 352"/>
                <a:gd name="T51" fmla="*/ 101530 h 449"/>
                <a:gd name="T52" fmla="*/ 62297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4" name="Freeform 182"/>
            <p:cNvSpPr>
              <a:spLocks noEditPoints="1"/>
            </p:cNvSpPr>
            <p:nvPr/>
          </p:nvSpPr>
          <p:spPr bwMode="auto">
            <a:xfrm>
              <a:off x="336550" y="6204382"/>
              <a:ext cx="329715" cy="242081"/>
            </a:xfrm>
            <a:custGeom>
              <a:avLst/>
              <a:gdLst>
                <a:gd name="T0" fmla="*/ 329715 w 1008"/>
                <a:gd name="T1" fmla="*/ 2293 h 739"/>
                <a:gd name="T2" fmla="*/ 287846 w 1008"/>
                <a:gd name="T3" fmla="*/ 2293 h 739"/>
                <a:gd name="T4" fmla="*/ 268548 w 1008"/>
                <a:gd name="T5" fmla="*/ 0 h 739"/>
                <a:gd name="T6" fmla="*/ 214576 w 1008"/>
                <a:gd name="T7" fmla="*/ 47499 h 739"/>
                <a:gd name="T8" fmla="*/ 232894 w 1008"/>
                <a:gd name="T9" fmla="*/ 82878 h 739"/>
                <a:gd name="T10" fmla="*/ 218829 w 1008"/>
                <a:gd name="T11" fmla="*/ 103515 h 739"/>
                <a:gd name="T12" fmla="*/ 227006 w 1008"/>
                <a:gd name="T13" fmla="*/ 119239 h 739"/>
                <a:gd name="T14" fmla="*/ 236492 w 1008"/>
                <a:gd name="T15" fmla="*/ 123825 h 739"/>
                <a:gd name="T16" fmla="*/ 198876 w 1008"/>
                <a:gd name="T17" fmla="*/ 173945 h 739"/>
                <a:gd name="T18" fmla="*/ 198876 w 1008"/>
                <a:gd name="T19" fmla="*/ 174272 h 739"/>
                <a:gd name="T20" fmla="*/ 178596 w 1008"/>
                <a:gd name="T21" fmla="*/ 192289 h 739"/>
                <a:gd name="T22" fmla="*/ 174016 w 1008"/>
                <a:gd name="T23" fmla="*/ 195892 h 739"/>
                <a:gd name="T24" fmla="*/ 173689 w 1008"/>
                <a:gd name="T25" fmla="*/ 196220 h 739"/>
                <a:gd name="T26" fmla="*/ 155372 w 1008"/>
                <a:gd name="T27" fmla="*/ 207685 h 739"/>
                <a:gd name="T28" fmla="*/ 154063 w 1008"/>
                <a:gd name="T29" fmla="*/ 208340 h 739"/>
                <a:gd name="T30" fmla="*/ 151446 w 1008"/>
                <a:gd name="T31" fmla="*/ 209651 h 739"/>
                <a:gd name="T32" fmla="*/ 103690 w 1008"/>
                <a:gd name="T33" fmla="*/ 220788 h 739"/>
                <a:gd name="T34" fmla="*/ 103690 w 1008"/>
                <a:gd name="T35" fmla="*/ 220461 h 739"/>
                <a:gd name="T36" fmla="*/ 0 w 1008"/>
                <a:gd name="T37" fmla="*/ 190651 h 739"/>
                <a:gd name="T38" fmla="*/ 0 w 1008"/>
                <a:gd name="T39" fmla="*/ 217185 h 739"/>
                <a:gd name="T40" fmla="*/ 102055 w 1008"/>
                <a:gd name="T41" fmla="*/ 240771 h 739"/>
                <a:gd name="T42" fmla="*/ 102055 w 1008"/>
                <a:gd name="T43" fmla="*/ 240771 h 739"/>
                <a:gd name="T44" fmla="*/ 250230 w 1008"/>
                <a:gd name="T45" fmla="*/ 137911 h 739"/>
                <a:gd name="T46" fmla="*/ 270510 w 1008"/>
                <a:gd name="T47" fmla="*/ 126773 h 739"/>
                <a:gd name="T48" fmla="*/ 279996 w 1008"/>
                <a:gd name="T49" fmla="*/ 126773 h 739"/>
                <a:gd name="T50" fmla="*/ 305837 w 1008"/>
                <a:gd name="T51" fmla="*/ 146100 h 739"/>
                <a:gd name="T52" fmla="*/ 305837 w 1008"/>
                <a:gd name="T53" fmla="*/ 147411 h 739"/>
                <a:gd name="T54" fmla="*/ 325790 w 1008"/>
                <a:gd name="T55" fmla="*/ 129721 h 739"/>
                <a:gd name="T56" fmla="*/ 286211 w 1008"/>
                <a:gd name="T57" fmla="*/ 108101 h 739"/>
                <a:gd name="T58" fmla="*/ 263314 w 1008"/>
                <a:gd name="T59" fmla="*/ 108101 h 739"/>
                <a:gd name="T60" fmla="*/ 242380 w 1008"/>
                <a:gd name="T61" fmla="*/ 98601 h 739"/>
                <a:gd name="T62" fmla="*/ 250230 w 1008"/>
                <a:gd name="T63" fmla="*/ 88119 h 739"/>
                <a:gd name="T64" fmla="*/ 265931 w 1008"/>
                <a:gd name="T65" fmla="*/ 89757 h 739"/>
                <a:gd name="T66" fmla="*/ 319575 w 1008"/>
                <a:gd name="T67" fmla="*/ 43896 h 739"/>
                <a:gd name="T68" fmla="*/ 309108 w 1008"/>
                <a:gd name="T69" fmla="*/ 19982 h 739"/>
                <a:gd name="T70" fmla="*/ 329715 w 1008"/>
                <a:gd name="T71" fmla="*/ 19982 h 739"/>
                <a:gd name="T72" fmla="*/ 329715 w 1008"/>
                <a:gd name="T73" fmla="*/ 2293 h 739"/>
                <a:gd name="T74" fmla="*/ 266912 w 1008"/>
                <a:gd name="T75" fmla="*/ 73705 h 739"/>
                <a:gd name="T76" fmla="*/ 266912 w 1008"/>
                <a:gd name="T77" fmla="*/ 73705 h 739"/>
                <a:gd name="T78" fmla="*/ 236492 w 1008"/>
                <a:gd name="T79" fmla="*/ 45206 h 739"/>
                <a:gd name="T80" fmla="*/ 267566 w 1008"/>
                <a:gd name="T81" fmla="*/ 16707 h 739"/>
                <a:gd name="T82" fmla="*/ 297332 w 1008"/>
                <a:gd name="T83" fmla="*/ 45206 h 739"/>
                <a:gd name="T84" fmla="*/ 266912 w 1008"/>
                <a:gd name="T85" fmla="*/ 7370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5" name="Rectangle 183"/>
            <p:cNvSpPr>
              <a:spLocks noChangeArrowheads="1"/>
            </p:cNvSpPr>
            <p:nvPr/>
          </p:nvSpPr>
          <p:spPr bwMode="auto">
            <a:xfrm>
              <a:off x="488041" y="6488661"/>
              <a:ext cx="111390" cy="111047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6" name="Rectangle 184"/>
            <p:cNvSpPr>
              <a:spLocks noChangeArrowheads="1"/>
            </p:cNvSpPr>
            <p:nvPr/>
          </p:nvSpPr>
          <p:spPr bwMode="auto">
            <a:xfrm>
              <a:off x="599431" y="6488661"/>
              <a:ext cx="111390" cy="111047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7" name="Rectangle 185"/>
            <p:cNvSpPr>
              <a:spLocks noChangeArrowheads="1"/>
            </p:cNvSpPr>
            <p:nvPr/>
          </p:nvSpPr>
          <p:spPr bwMode="auto">
            <a:xfrm>
              <a:off x="710821" y="6488661"/>
              <a:ext cx="111390" cy="111047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8" name="Rectangle 186"/>
            <p:cNvSpPr>
              <a:spLocks noChangeArrowheads="1"/>
            </p:cNvSpPr>
            <p:nvPr/>
          </p:nvSpPr>
          <p:spPr bwMode="auto">
            <a:xfrm>
              <a:off x="822211" y="6488661"/>
              <a:ext cx="113619" cy="111047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9" name="Rectangle 187"/>
            <p:cNvSpPr>
              <a:spLocks noChangeArrowheads="1"/>
            </p:cNvSpPr>
            <p:nvPr/>
          </p:nvSpPr>
          <p:spPr bwMode="auto">
            <a:xfrm>
              <a:off x="935830" y="6488661"/>
              <a:ext cx="111390" cy="111047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50" name="Rectangle 188"/>
            <p:cNvSpPr>
              <a:spLocks noChangeArrowheads="1"/>
            </p:cNvSpPr>
            <p:nvPr/>
          </p:nvSpPr>
          <p:spPr bwMode="auto">
            <a:xfrm>
              <a:off x="1047220" y="6488661"/>
              <a:ext cx="109162" cy="111047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51" name="Rectangle 189"/>
            <p:cNvSpPr>
              <a:spLocks noChangeArrowheads="1"/>
            </p:cNvSpPr>
            <p:nvPr/>
          </p:nvSpPr>
          <p:spPr bwMode="auto">
            <a:xfrm>
              <a:off x="1156382" y="6488661"/>
              <a:ext cx="113619" cy="111047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481138"/>
            <a:ext cx="4038600" cy="21859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481138"/>
            <a:ext cx="4038600" cy="21859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57200" y="3819525"/>
            <a:ext cx="4038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8200" y="3819525"/>
            <a:ext cx="4038600" cy="21875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2" name="Marcador de fecha 9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FEF6B96-D4DD-4225-BB74-B57A3BE87A6E}" type="datetime1">
              <a:rPr lang="es-ES_tradnl"/>
              <a:pPr>
                <a:defRPr/>
              </a:pPr>
              <a:t>09/03/2016</a:t>
            </a:fld>
            <a:endParaRPr lang="es-ES_tradnl"/>
          </a:p>
        </p:txBody>
      </p:sp>
      <p:sp>
        <p:nvSpPr>
          <p:cNvPr id="53" name="Marcador de pie de página 21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4" name="Marcador de número de diapositiva 17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AD59FA1-3CB6-45A4-98C3-6657761DB18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0"/>
      <p:bldP spid="4" grpId="0" build="p" autoUpdateAnimBg="0" advAuto="0"/>
      <p:bldP spid="5" grpId="0" build="p" autoUpdateAnimBg="0" advAuto="0"/>
      <p:bldP spid="6" grpId="0" build="p" autoUpdateAnimBg="0" advAuto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00113" y="188913"/>
            <a:ext cx="7056437" cy="1277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gl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900113" y="1700213"/>
            <a:ext cx="7056437" cy="4248150"/>
          </a:xfrm>
        </p:spPr>
        <p:txBody>
          <a:bodyPr rtlCol="0">
            <a:normAutofit/>
          </a:bodyPr>
          <a:lstStyle/>
          <a:p>
            <a:pPr lvl="0"/>
            <a:endParaRPr lang="gl-ES" noProof="0"/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00113" y="188913"/>
            <a:ext cx="7056437" cy="1277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gl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900113" y="1700213"/>
            <a:ext cx="3451225" cy="42481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gl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03738" y="1700213"/>
            <a:ext cx="3452812" cy="42481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gl-E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9 Redondear rectángulo de esquina sencilla"/>
          <p:cNvSpPr/>
          <p:nvPr/>
        </p:nvSpPr>
        <p:spPr>
          <a:xfrm>
            <a:off x="0" y="6237288"/>
            <a:ext cx="9144000" cy="620712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5000"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3 Redondear rectángulo de esquina sencilla"/>
          <p:cNvSpPr/>
          <p:nvPr/>
        </p:nvSpPr>
        <p:spPr>
          <a:xfrm flipH="1" flipV="1">
            <a:off x="-6350" y="-6350"/>
            <a:ext cx="9144000" cy="1484313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4000"/>
                </a:schemeClr>
              </a:gs>
              <a:gs pos="73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pSp>
        <p:nvGrpSpPr>
          <p:cNvPr id="6" name="6 Grupo"/>
          <p:cNvGrpSpPr>
            <a:grpSpLocks/>
          </p:cNvGrpSpPr>
          <p:nvPr/>
        </p:nvGrpSpPr>
        <p:grpSpPr bwMode="auto">
          <a:xfrm>
            <a:off x="7729538" y="6356350"/>
            <a:ext cx="1073150" cy="312738"/>
            <a:chOff x="7450138" y="6115521"/>
            <a:chExt cx="1352550" cy="419100"/>
          </a:xfrm>
        </p:grpSpPr>
        <p:sp>
          <p:nvSpPr>
            <p:cNvPr id="7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127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8" name="Freeform 122"/>
            <p:cNvSpPr>
              <a:spLocks/>
            </p:cNvSpPr>
            <p:nvPr/>
          </p:nvSpPr>
          <p:spPr bwMode="auto">
            <a:xfrm>
              <a:off x="7492154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9" name="Freeform 123"/>
            <p:cNvSpPr>
              <a:spLocks/>
            </p:cNvSpPr>
            <p:nvPr/>
          </p:nvSpPr>
          <p:spPr bwMode="auto">
            <a:xfrm>
              <a:off x="7492154" y="6321880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" name="Freeform 124"/>
            <p:cNvSpPr>
              <a:spLocks/>
            </p:cNvSpPr>
            <p:nvPr/>
          </p:nvSpPr>
          <p:spPr bwMode="auto">
            <a:xfrm>
              <a:off x="7492154" y="6413358"/>
              <a:ext cx="46019" cy="48931"/>
            </a:xfrm>
            <a:custGeom>
              <a:avLst/>
              <a:gdLst>
                <a:gd name="T0" fmla="*/ 30679 w 144"/>
                <a:gd name="T1" fmla="*/ 32733 h 145"/>
                <a:gd name="T2" fmla="*/ 30679 w 144"/>
                <a:gd name="T3" fmla="*/ 48931 h 145"/>
                <a:gd name="T4" fmla="*/ 15340 w 144"/>
                <a:gd name="T5" fmla="*/ 48931 h 145"/>
                <a:gd name="T6" fmla="*/ 15340 w 144"/>
                <a:gd name="T7" fmla="*/ 32733 h 145"/>
                <a:gd name="T8" fmla="*/ 0 w 144"/>
                <a:gd name="T9" fmla="*/ 32733 h 145"/>
                <a:gd name="T10" fmla="*/ 0 w 144"/>
                <a:gd name="T11" fmla="*/ 16535 h 145"/>
                <a:gd name="T12" fmla="*/ 15340 w 144"/>
                <a:gd name="T13" fmla="*/ 16535 h 145"/>
                <a:gd name="T14" fmla="*/ 15340 w 144"/>
                <a:gd name="T15" fmla="*/ 0 h 145"/>
                <a:gd name="T16" fmla="*/ 30679 w 144"/>
                <a:gd name="T17" fmla="*/ 0 h 145"/>
                <a:gd name="T18" fmla="*/ 30679 w 144"/>
                <a:gd name="T19" fmla="*/ 16535 h 145"/>
                <a:gd name="T20" fmla="*/ 46019 w 144"/>
                <a:gd name="T21" fmla="*/ 16535 h 145"/>
                <a:gd name="T22" fmla="*/ 46019 w 144"/>
                <a:gd name="T23" fmla="*/ 32733 h 145"/>
                <a:gd name="T24" fmla="*/ 30679 w 144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1" name="Freeform 125"/>
            <p:cNvSpPr>
              <a:spLocks/>
            </p:cNvSpPr>
            <p:nvPr/>
          </p:nvSpPr>
          <p:spPr bwMode="auto">
            <a:xfrm>
              <a:off x="7676229" y="6230401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2" name="Freeform 126"/>
            <p:cNvSpPr>
              <a:spLocks/>
            </p:cNvSpPr>
            <p:nvPr/>
          </p:nvSpPr>
          <p:spPr bwMode="auto">
            <a:xfrm>
              <a:off x="7676229" y="6321880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3" name="Freeform 127"/>
            <p:cNvSpPr>
              <a:spLocks/>
            </p:cNvSpPr>
            <p:nvPr/>
          </p:nvSpPr>
          <p:spPr bwMode="auto">
            <a:xfrm>
              <a:off x="7676229" y="6413358"/>
              <a:ext cx="46019" cy="48931"/>
            </a:xfrm>
            <a:custGeom>
              <a:avLst/>
              <a:gdLst>
                <a:gd name="T0" fmla="*/ 30785 w 145"/>
                <a:gd name="T1" fmla="*/ 32733 h 145"/>
                <a:gd name="T2" fmla="*/ 30785 w 145"/>
                <a:gd name="T3" fmla="*/ 48931 h 145"/>
                <a:gd name="T4" fmla="*/ 15551 w 145"/>
                <a:gd name="T5" fmla="*/ 48931 h 145"/>
                <a:gd name="T6" fmla="*/ 15551 w 145"/>
                <a:gd name="T7" fmla="*/ 32733 h 145"/>
                <a:gd name="T8" fmla="*/ 0 w 145"/>
                <a:gd name="T9" fmla="*/ 32733 h 145"/>
                <a:gd name="T10" fmla="*/ 0 w 145"/>
                <a:gd name="T11" fmla="*/ 16535 h 145"/>
                <a:gd name="T12" fmla="*/ 15551 w 145"/>
                <a:gd name="T13" fmla="*/ 16535 h 145"/>
                <a:gd name="T14" fmla="*/ 15551 w 145"/>
                <a:gd name="T15" fmla="*/ 0 h 145"/>
                <a:gd name="T16" fmla="*/ 30785 w 145"/>
                <a:gd name="T17" fmla="*/ 0 h 145"/>
                <a:gd name="T18" fmla="*/ 30785 w 145"/>
                <a:gd name="T19" fmla="*/ 16535 h 145"/>
                <a:gd name="T20" fmla="*/ 46019 w 145"/>
                <a:gd name="T21" fmla="*/ 16535 h 145"/>
                <a:gd name="T22" fmla="*/ 46019 w 145"/>
                <a:gd name="T23" fmla="*/ 32733 h 145"/>
                <a:gd name="T24" fmla="*/ 30785 w 145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4" name="Freeform 128"/>
            <p:cNvSpPr>
              <a:spLocks/>
            </p:cNvSpPr>
            <p:nvPr/>
          </p:nvSpPr>
          <p:spPr bwMode="auto">
            <a:xfrm>
              <a:off x="7554180" y="6349536"/>
              <a:ext cx="106042" cy="142537"/>
            </a:xfrm>
            <a:custGeom>
              <a:avLst/>
              <a:gdLst>
                <a:gd name="T0" fmla="*/ 0 w 320"/>
                <a:gd name="T1" fmla="*/ 2963 h 433"/>
                <a:gd name="T2" fmla="*/ 11930 w 320"/>
                <a:gd name="T3" fmla="*/ 36540 h 433"/>
                <a:gd name="T4" fmla="*/ 42417 w 320"/>
                <a:gd name="T5" fmla="*/ 54645 h 433"/>
                <a:gd name="T6" fmla="*/ 43411 w 320"/>
                <a:gd name="T7" fmla="*/ 63533 h 433"/>
                <a:gd name="T8" fmla="*/ 37446 w 320"/>
                <a:gd name="T9" fmla="*/ 105997 h 433"/>
                <a:gd name="T10" fmla="*/ 13918 w 320"/>
                <a:gd name="T11" fmla="*/ 139574 h 433"/>
                <a:gd name="T12" fmla="*/ 13255 w 320"/>
                <a:gd name="T13" fmla="*/ 140891 h 433"/>
                <a:gd name="T14" fmla="*/ 15244 w 320"/>
                <a:gd name="T15" fmla="*/ 142537 h 433"/>
                <a:gd name="T16" fmla="*/ 90798 w 320"/>
                <a:gd name="T17" fmla="*/ 142537 h 433"/>
                <a:gd name="T18" fmla="*/ 92787 w 320"/>
                <a:gd name="T19" fmla="*/ 140891 h 433"/>
                <a:gd name="T20" fmla="*/ 92124 w 320"/>
                <a:gd name="T21" fmla="*/ 139574 h 433"/>
                <a:gd name="T22" fmla="*/ 67933 w 320"/>
                <a:gd name="T23" fmla="*/ 105997 h 433"/>
                <a:gd name="T24" fmla="*/ 62300 w 320"/>
                <a:gd name="T25" fmla="*/ 63533 h 433"/>
                <a:gd name="T26" fmla="*/ 63625 w 320"/>
                <a:gd name="T27" fmla="*/ 54645 h 433"/>
                <a:gd name="T28" fmla="*/ 93781 w 320"/>
                <a:gd name="T29" fmla="*/ 36540 h 433"/>
                <a:gd name="T30" fmla="*/ 106042 w 320"/>
                <a:gd name="T31" fmla="*/ 2963 h 433"/>
                <a:gd name="T32" fmla="*/ 106042 w 320"/>
                <a:gd name="T33" fmla="*/ 988 h 433"/>
                <a:gd name="T34" fmla="*/ 104054 w 320"/>
                <a:gd name="T35" fmla="*/ 0 h 433"/>
                <a:gd name="T36" fmla="*/ 1657 w 320"/>
                <a:gd name="T37" fmla="*/ 0 h 433"/>
                <a:gd name="T38" fmla="*/ 0 w 320"/>
                <a:gd name="T39" fmla="*/ 988 h 433"/>
                <a:gd name="T40" fmla="*/ 0 w 320"/>
                <a:gd name="T41" fmla="*/ 2963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5" name="Oval 129"/>
            <p:cNvSpPr>
              <a:spLocks noChangeArrowheads="1"/>
            </p:cNvSpPr>
            <p:nvPr/>
          </p:nvSpPr>
          <p:spPr bwMode="auto">
            <a:xfrm>
              <a:off x="7580190" y="6292097"/>
              <a:ext cx="52021" cy="51058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6" name="Freeform 130"/>
            <p:cNvSpPr>
              <a:spLocks/>
            </p:cNvSpPr>
            <p:nvPr/>
          </p:nvSpPr>
          <p:spPr bwMode="auto">
            <a:xfrm>
              <a:off x="7584192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7" name="Freeform 131"/>
            <p:cNvSpPr>
              <a:spLocks/>
            </p:cNvSpPr>
            <p:nvPr/>
          </p:nvSpPr>
          <p:spPr bwMode="auto">
            <a:xfrm>
              <a:off x="7600198" y="6136795"/>
              <a:ext cx="14006" cy="12764"/>
            </a:xfrm>
            <a:custGeom>
              <a:avLst/>
              <a:gdLst>
                <a:gd name="T0" fmla="*/ 4335 w 42"/>
                <a:gd name="T1" fmla="*/ 0 h 40"/>
                <a:gd name="T2" fmla="*/ 4335 w 42"/>
                <a:gd name="T3" fmla="*/ 3829 h 40"/>
                <a:gd name="T4" fmla="*/ 0 w 42"/>
                <a:gd name="T5" fmla="*/ 3829 h 40"/>
                <a:gd name="T6" fmla="*/ 0 w 42"/>
                <a:gd name="T7" fmla="*/ 8616 h 40"/>
                <a:gd name="T8" fmla="*/ 4335 w 42"/>
                <a:gd name="T9" fmla="*/ 8616 h 40"/>
                <a:gd name="T10" fmla="*/ 4335 w 42"/>
                <a:gd name="T11" fmla="*/ 12764 h 40"/>
                <a:gd name="T12" fmla="*/ 9671 w 42"/>
                <a:gd name="T13" fmla="*/ 12764 h 40"/>
                <a:gd name="T14" fmla="*/ 9671 w 42"/>
                <a:gd name="T15" fmla="*/ 8616 h 40"/>
                <a:gd name="T16" fmla="*/ 14006 w 42"/>
                <a:gd name="T17" fmla="*/ 8616 h 40"/>
                <a:gd name="T18" fmla="*/ 14006 w 42"/>
                <a:gd name="T19" fmla="*/ 3829 h 40"/>
                <a:gd name="T20" fmla="*/ 9671 w 42"/>
                <a:gd name="T21" fmla="*/ 3829 h 40"/>
                <a:gd name="T22" fmla="*/ 9671 w 42"/>
                <a:gd name="T23" fmla="*/ 0 h 40"/>
                <a:gd name="T24" fmla="*/ 4335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8" name="Freeform 132"/>
            <p:cNvSpPr>
              <a:spLocks/>
            </p:cNvSpPr>
            <p:nvPr/>
          </p:nvSpPr>
          <p:spPr bwMode="auto">
            <a:xfrm>
              <a:off x="7550179" y="6151688"/>
              <a:ext cx="114046" cy="48930"/>
            </a:xfrm>
            <a:custGeom>
              <a:avLst/>
              <a:gdLst>
                <a:gd name="T0" fmla="*/ 12525 w 346"/>
                <a:gd name="T1" fmla="*/ 48930 h 147"/>
                <a:gd name="T2" fmla="*/ 21095 w 346"/>
                <a:gd name="T3" fmla="*/ 48930 h 147"/>
                <a:gd name="T4" fmla="*/ 8900 w 346"/>
                <a:gd name="T5" fmla="*/ 31621 h 147"/>
                <a:gd name="T6" fmla="*/ 6592 w 346"/>
                <a:gd name="T7" fmla="*/ 23966 h 147"/>
                <a:gd name="T8" fmla="*/ 10218 w 346"/>
                <a:gd name="T9" fmla="*/ 14646 h 147"/>
                <a:gd name="T10" fmla="*/ 20436 w 346"/>
                <a:gd name="T11" fmla="*/ 10319 h 147"/>
                <a:gd name="T12" fmla="*/ 25380 w 346"/>
                <a:gd name="T13" fmla="*/ 10984 h 147"/>
                <a:gd name="T14" fmla="*/ 23403 w 346"/>
                <a:gd name="T15" fmla="*/ 20304 h 147"/>
                <a:gd name="T16" fmla="*/ 26039 w 346"/>
                <a:gd name="T17" fmla="*/ 30623 h 147"/>
                <a:gd name="T18" fmla="*/ 36257 w 346"/>
                <a:gd name="T19" fmla="*/ 48930 h 147"/>
                <a:gd name="T20" fmla="*/ 44168 w 346"/>
                <a:gd name="T21" fmla="*/ 48930 h 147"/>
                <a:gd name="T22" fmla="*/ 31972 w 346"/>
                <a:gd name="T23" fmla="*/ 27627 h 147"/>
                <a:gd name="T24" fmla="*/ 29995 w 346"/>
                <a:gd name="T25" fmla="*/ 20304 h 147"/>
                <a:gd name="T26" fmla="*/ 33620 w 346"/>
                <a:gd name="T27" fmla="*/ 10984 h 147"/>
                <a:gd name="T28" fmla="*/ 43509 w 346"/>
                <a:gd name="T29" fmla="*/ 6657 h 147"/>
                <a:gd name="T30" fmla="*/ 53727 w 346"/>
                <a:gd name="T31" fmla="*/ 11650 h 147"/>
                <a:gd name="T32" fmla="*/ 53727 w 346"/>
                <a:gd name="T33" fmla="*/ 48930 h 147"/>
                <a:gd name="T34" fmla="*/ 60319 w 346"/>
                <a:gd name="T35" fmla="*/ 48930 h 147"/>
                <a:gd name="T36" fmla="*/ 60319 w 346"/>
                <a:gd name="T37" fmla="*/ 11650 h 147"/>
                <a:gd name="T38" fmla="*/ 70537 w 346"/>
                <a:gd name="T39" fmla="*/ 6657 h 147"/>
                <a:gd name="T40" fmla="*/ 79437 w 346"/>
                <a:gd name="T41" fmla="*/ 10984 h 147"/>
                <a:gd name="T42" fmla="*/ 83722 w 346"/>
                <a:gd name="T43" fmla="*/ 20304 h 147"/>
                <a:gd name="T44" fmla="*/ 82074 w 346"/>
                <a:gd name="T45" fmla="*/ 27627 h 147"/>
                <a:gd name="T46" fmla="*/ 69878 w 346"/>
                <a:gd name="T47" fmla="*/ 48930 h 147"/>
                <a:gd name="T48" fmla="*/ 77789 w 346"/>
                <a:gd name="T49" fmla="*/ 48930 h 147"/>
                <a:gd name="T50" fmla="*/ 88007 w 346"/>
                <a:gd name="T51" fmla="*/ 30623 h 147"/>
                <a:gd name="T52" fmla="*/ 90314 w 346"/>
                <a:gd name="T53" fmla="*/ 20304 h 147"/>
                <a:gd name="T54" fmla="*/ 88666 w 346"/>
                <a:gd name="T55" fmla="*/ 10984 h 147"/>
                <a:gd name="T56" fmla="*/ 93610 w 346"/>
                <a:gd name="T57" fmla="*/ 10319 h 147"/>
                <a:gd name="T58" fmla="*/ 103169 w 346"/>
                <a:gd name="T59" fmla="*/ 14646 h 147"/>
                <a:gd name="T60" fmla="*/ 107454 w 346"/>
                <a:gd name="T61" fmla="*/ 23966 h 147"/>
                <a:gd name="T62" fmla="*/ 104817 w 346"/>
                <a:gd name="T63" fmla="*/ 31621 h 147"/>
                <a:gd name="T64" fmla="*/ 92951 w 346"/>
                <a:gd name="T65" fmla="*/ 48930 h 147"/>
                <a:gd name="T66" fmla="*/ 101191 w 346"/>
                <a:gd name="T67" fmla="*/ 48930 h 147"/>
                <a:gd name="T68" fmla="*/ 110420 w 346"/>
                <a:gd name="T69" fmla="*/ 35283 h 147"/>
                <a:gd name="T70" fmla="*/ 114046 w 346"/>
                <a:gd name="T71" fmla="*/ 23966 h 147"/>
                <a:gd name="T72" fmla="*/ 107783 w 346"/>
                <a:gd name="T73" fmla="*/ 9653 h 147"/>
                <a:gd name="T74" fmla="*/ 93610 w 346"/>
                <a:gd name="T75" fmla="*/ 3661 h 147"/>
                <a:gd name="T76" fmla="*/ 84381 w 346"/>
                <a:gd name="T77" fmla="*/ 5659 h 147"/>
                <a:gd name="T78" fmla="*/ 70537 w 346"/>
                <a:gd name="T79" fmla="*/ 0 h 147"/>
                <a:gd name="T80" fmla="*/ 57353 w 346"/>
                <a:gd name="T81" fmla="*/ 4993 h 147"/>
                <a:gd name="T82" fmla="*/ 43509 w 346"/>
                <a:gd name="T83" fmla="*/ 0 h 147"/>
                <a:gd name="T84" fmla="*/ 29665 w 346"/>
                <a:gd name="T85" fmla="*/ 5659 h 147"/>
                <a:gd name="T86" fmla="*/ 20436 w 346"/>
                <a:gd name="T87" fmla="*/ 3661 h 147"/>
                <a:gd name="T88" fmla="*/ 5933 w 346"/>
                <a:gd name="T89" fmla="*/ 9653 h 147"/>
                <a:gd name="T90" fmla="*/ 0 w 346"/>
                <a:gd name="T91" fmla="*/ 23966 h 147"/>
                <a:gd name="T92" fmla="*/ 3626 w 346"/>
                <a:gd name="T93" fmla="*/ 35283 h 147"/>
                <a:gd name="T94" fmla="*/ 12525 w 346"/>
                <a:gd name="T95" fmla="*/ 48930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9" name="Freeform 133"/>
            <p:cNvSpPr>
              <a:spLocks/>
            </p:cNvSpPr>
            <p:nvPr/>
          </p:nvSpPr>
          <p:spPr bwMode="auto">
            <a:xfrm>
              <a:off x="7566185" y="6207000"/>
              <a:ext cx="82033" cy="6382"/>
            </a:xfrm>
            <a:custGeom>
              <a:avLst/>
              <a:gdLst>
                <a:gd name="T0" fmla="*/ 0 w 254"/>
                <a:gd name="T1" fmla="*/ 0 h 20"/>
                <a:gd name="T2" fmla="*/ 969 w 254"/>
                <a:gd name="T3" fmla="*/ 6382 h 20"/>
                <a:gd name="T4" fmla="*/ 80741 w 254"/>
                <a:gd name="T5" fmla="*/ 6382 h 20"/>
                <a:gd name="T6" fmla="*/ 82033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0" name="Freeform 134"/>
            <p:cNvSpPr>
              <a:spLocks/>
            </p:cNvSpPr>
            <p:nvPr/>
          </p:nvSpPr>
          <p:spPr bwMode="auto">
            <a:xfrm>
              <a:off x="8216449" y="6151688"/>
              <a:ext cx="106044" cy="131899"/>
            </a:xfrm>
            <a:custGeom>
              <a:avLst/>
              <a:gdLst>
                <a:gd name="T0" fmla="*/ 89730 w 325"/>
                <a:gd name="T1" fmla="*/ 18420 h 401"/>
                <a:gd name="T2" fmla="*/ 76025 w 325"/>
                <a:gd name="T3" fmla="*/ 17762 h 401"/>
                <a:gd name="T4" fmla="*/ 62321 w 325"/>
                <a:gd name="T5" fmla="*/ 17762 h 401"/>
                <a:gd name="T6" fmla="*/ 62321 w 325"/>
                <a:gd name="T7" fmla="*/ 92099 h 401"/>
                <a:gd name="T8" fmla="*/ 63626 w 325"/>
                <a:gd name="T9" fmla="*/ 112163 h 401"/>
                <a:gd name="T10" fmla="*/ 68847 w 325"/>
                <a:gd name="T11" fmla="*/ 131899 h 401"/>
                <a:gd name="T12" fmla="*/ 37197 w 325"/>
                <a:gd name="T13" fmla="*/ 131899 h 401"/>
                <a:gd name="T14" fmla="*/ 42744 w 325"/>
                <a:gd name="T15" fmla="*/ 112163 h 401"/>
                <a:gd name="T16" fmla="*/ 43723 w 325"/>
                <a:gd name="T17" fmla="*/ 92099 h 401"/>
                <a:gd name="T18" fmla="*/ 43723 w 325"/>
                <a:gd name="T19" fmla="*/ 17762 h 401"/>
                <a:gd name="T20" fmla="*/ 30019 w 325"/>
                <a:gd name="T21" fmla="*/ 17762 h 401"/>
                <a:gd name="T22" fmla="*/ 16641 w 325"/>
                <a:gd name="T23" fmla="*/ 18420 h 401"/>
                <a:gd name="T24" fmla="*/ 0 w 325"/>
                <a:gd name="T25" fmla="*/ 23354 h 401"/>
                <a:gd name="T26" fmla="*/ 0 w 325"/>
                <a:gd name="T27" fmla="*/ 0 h 401"/>
                <a:gd name="T28" fmla="*/ 106044 w 325"/>
                <a:gd name="T29" fmla="*/ 0 h 401"/>
                <a:gd name="T30" fmla="*/ 106044 w 325"/>
                <a:gd name="T31" fmla="*/ 23354 h 401"/>
                <a:gd name="T32" fmla="*/ 89730 w 325"/>
                <a:gd name="T33" fmla="*/ 1842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1" name="Freeform 135"/>
            <p:cNvSpPr>
              <a:spLocks/>
            </p:cNvSpPr>
            <p:nvPr/>
          </p:nvSpPr>
          <p:spPr bwMode="auto">
            <a:xfrm>
              <a:off x="8084395" y="6151688"/>
              <a:ext cx="120049" cy="131899"/>
            </a:xfrm>
            <a:custGeom>
              <a:avLst/>
              <a:gdLst>
                <a:gd name="T0" fmla="*/ 113123 w 364"/>
                <a:gd name="T1" fmla="*/ 39800 h 401"/>
                <a:gd name="T2" fmla="*/ 113123 w 364"/>
                <a:gd name="T3" fmla="*/ 108874 h 401"/>
                <a:gd name="T4" fmla="*/ 113783 w 364"/>
                <a:gd name="T5" fmla="*/ 119400 h 401"/>
                <a:gd name="T6" fmla="*/ 117081 w 364"/>
                <a:gd name="T7" fmla="*/ 131899 h 401"/>
                <a:gd name="T8" fmla="*/ 95314 w 364"/>
                <a:gd name="T9" fmla="*/ 131899 h 401"/>
                <a:gd name="T10" fmla="*/ 85090 w 364"/>
                <a:gd name="T11" fmla="*/ 115453 h 401"/>
                <a:gd name="T12" fmla="*/ 25065 w 364"/>
                <a:gd name="T13" fmla="*/ 33550 h 401"/>
                <a:gd name="T14" fmla="*/ 25065 w 364"/>
                <a:gd name="T15" fmla="*/ 92099 h 401"/>
                <a:gd name="T16" fmla="*/ 26384 w 364"/>
                <a:gd name="T17" fmla="*/ 112163 h 401"/>
                <a:gd name="T18" fmla="*/ 31991 w 364"/>
                <a:gd name="T19" fmla="*/ 131899 h 401"/>
                <a:gd name="T20" fmla="*/ 0 w 364"/>
                <a:gd name="T21" fmla="*/ 131899 h 401"/>
                <a:gd name="T22" fmla="*/ 5277 w 364"/>
                <a:gd name="T23" fmla="*/ 112163 h 401"/>
                <a:gd name="T24" fmla="*/ 6596 w 364"/>
                <a:gd name="T25" fmla="*/ 92099 h 401"/>
                <a:gd name="T26" fmla="*/ 6596 w 364"/>
                <a:gd name="T27" fmla="*/ 23025 h 401"/>
                <a:gd name="T28" fmla="*/ 5936 w 364"/>
                <a:gd name="T29" fmla="*/ 12499 h 401"/>
                <a:gd name="T30" fmla="*/ 2968 w 364"/>
                <a:gd name="T31" fmla="*/ 0 h 401"/>
                <a:gd name="T32" fmla="*/ 25725 w 364"/>
                <a:gd name="T33" fmla="*/ 0 h 401"/>
                <a:gd name="T34" fmla="*/ 35949 w 364"/>
                <a:gd name="T35" fmla="*/ 16446 h 401"/>
                <a:gd name="T36" fmla="*/ 94654 w 364"/>
                <a:gd name="T37" fmla="*/ 97033 h 401"/>
                <a:gd name="T38" fmla="*/ 94654 w 364"/>
                <a:gd name="T39" fmla="*/ 39800 h 401"/>
                <a:gd name="T40" fmla="*/ 93335 w 364"/>
                <a:gd name="T41" fmla="*/ 19736 h 401"/>
                <a:gd name="T42" fmla="*/ 88058 w 364"/>
                <a:gd name="T43" fmla="*/ 0 h 401"/>
                <a:gd name="T44" fmla="*/ 120049 w 364"/>
                <a:gd name="T45" fmla="*/ 0 h 401"/>
                <a:gd name="T46" fmla="*/ 114442 w 364"/>
                <a:gd name="T47" fmla="*/ 19736 h 401"/>
                <a:gd name="T48" fmla="*/ 113123 w 364"/>
                <a:gd name="T49" fmla="*/ 39800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2" name="Freeform 136"/>
            <p:cNvSpPr>
              <a:spLocks/>
            </p:cNvSpPr>
            <p:nvPr/>
          </p:nvSpPr>
          <p:spPr bwMode="auto">
            <a:xfrm>
              <a:off x="7960345" y="6151688"/>
              <a:ext cx="110045" cy="134026"/>
            </a:xfrm>
            <a:custGeom>
              <a:avLst/>
              <a:gdLst>
                <a:gd name="T0" fmla="*/ 6512 w 338"/>
                <a:gd name="T1" fmla="*/ 39846 h 407"/>
                <a:gd name="T2" fmla="*/ 5535 w 338"/>
                <a:gd name="T3" fmla="*/ 19758 h 407"/>
                <a:gd name="T4" fmla="*/ 0 w 338"/>
                <a:gd name="T5" fmla="*/ 0 h 407"/>
                <a:gd name="T6" fmla="*/ 31581 w 338"/>
                <a:gd name="T7" fmla="*/ 0 h 407"/>
                <a:gd name="T8" fmla="*/ 26372 w 338"/>
                <a:gd name="T9" fmla="*/ 19758 h 407"/>
                <a:gd name="T10" fmla="*/ 25069 w 338"/>
                <a:gd name="T11" fmla="*/ 39846 h 407"/>
                <a:gd name="T12" fmla="*/ 25069 w 338"/>
                <a:gd name="T13" fmla="*/ 52030 h 407"/>
                <a:gd name="T14" fmla="*/ 25069 w 338"/>
                <a:gd name="T15" fmla="*/ 84960 h 407"/>
                <a:gd name="T16" fmla="*/ 55023 w 338"/>
                <a:gd name="T17" fmla="*/ 115256 h 407"/>
                <a:gd name="T18" fmla="*/ 84976 w 338"/>
                <a:gd name="T19" fmla="*/ 84960 h 407"/>
                <a:gd name="T20" fmla="*/ 84976 w 338"/>
                <a:gd name="T21" fmla="*/ 52030 h 407"/>
                <a:gd name="T22" fmla="*/ 84976 w 338"/>
                <a:gd name="T23" fmla="*/ 39846 h 407"/>
                <a:gd name="T24" fmla="*/ 83673 w 338"/>
                <a:gd name="T25" fmla="*/ 19758 h 407"/>
                <a:gd name="T26" fmla="*/ 78464 w 338"/>
                <a:gd name="T27" fmla="*/ 0 h 407"/>
                <a:gd name="T28" fmla="*/ 110045 w 338"/>
                <a:gd name="T29" fmla="*/ 0 h 407"/>
                <a:gd name="T30" fmla="*/ 104510 w 338"/>
                <a:gd name="T31" fmla="*/ 19758 h 407"/>
                <a:gd name="T32" fmla="*/ 103208 w 338"/>
                <a:gd name="T33" fmla="*/ 39846 h 407"/>
                <a:gd name="T34" fmla="*/ 103208 w 338"/>
                <a:gd name="T35" fmla="*/ 52030 h 407"/>
                <a:gd name="T36" fmla="*/ 103208 w 338"/>
                <a:gd name="T37" fmla="*/ 84960 h 407"/>
                <a:gd name="T38" fmla="*/ 55023 w 338"/>
                <a:gd name="T39" fmla="*/ 134026 h 407"/>
                <a:gd name="T40" fmla="*/ 6512 w 338"/>
                <a:gd name="T41" fmla="*/ 84960 h 407"/>
                <a:gd name="T42" fmla="*/ 6512 w 338"/>
                <a:gd name="T43" fmla="*/ 52030 h 407"/>
                <a:gd name="T44" fmla="*/ 6512 w 338"/>
                <a:gd name="T45" fmla="*/ 39846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3" name="Freeform 137"/>
            <p:cNvSpPr>
              <a:spLocks/>
            </p:cNvSpPr>
            <p:nvPr/>
          </p:nvSpPr>
          <p:spPr bwMode="auto">
            <a:xfrm>
              <a:off x="7834294" y="6151688"/>
              <a:ext cx="120049" cy="131899"/>
            </a:xfrm>
            <a:custGeom>
              <a:avLst/>
              <a:gdLst>
                <a:gd name="T0" fmla="*/ 1308 w 367"/>
                <a:gd name="T1" fmla="*/ 0 h 401"/>
                <a:gd name="T2" fmla="*/ 32711 w 367"/>
                <a:gd name="T3" fmla="*/ 0 h 401"/>
                <a:gd name="T4" fmla="*/ 34346 w 367"/>
                <a:gd name="T5" fmla="*/ 7565 h 401"/>
                <a:gd name="T6" fmla="*/ 40889 w 367"/>
                <a:gd name="T7" fmla="*/ 20064 h 401"/>
                <a:gd name="T8" fmla="*/ 59534 w 367"/>
                <a:gd name="T9" fmla="*/ 47036 h 401"/>
                <a:gd name="T10" fmla="*/ 76871 w 367"/>
                <a:gd name="T11" fmla="*/ 20064 h 401"/>
                <a:gd name="T12" fmla="*/ 82104 w 367"/>
                <a:gd name="T13" fmla="*/ 10855 h 401"/>
                <a:gd name="T14" fmla="*/ 84394 w 367"/>
                <a:gd name="T15" fmla="*/ 0 h 401"/>
                <a:gd name="T16" fmla="*/ 113180 w 367"/>
                <a:gd name="T17" fmla="*/ 0 h 401"/>
                <a:gd name="T18" fmla="*/ 101077 w 367"/>
                <a:gd name="T19" fmla="*/ 16775 h 401"/>
                <a:gd name="T20" fmla="*/ 70983 w 367"/>
                <a:gd name="T21" fmla="*/ 63154 h 401"/>
                <a:gd name="T22" fmla="*/ 105983 w 367"/>
                <a:gd name="T23" fmla="*/ 115124 h 401"/>
                <a:gd name="T24" fmla="*/ 120049 w 367"/>
                <a:gd name="T25" fmla="*/ 131899 h 401"/>
                <a:gd name="T26" fmla="*/ 84721 w 367"/>
                <a:gd name="T27" fmla="*/ 131899 h 401"/>
                <a:gd name="T28" fmla="*/ 81777 w 367"/>
                <a:gd name="T29" fmla="*/ 116111 h 401"/>
                <a:gd name="T30" fmla="*/ 59534 w 367"/>
                <a:gd name="T31" fmla="*/ 79929 h 401"/>
                <a:gd name="T32" fmla="*/ 42851 w 367"/>
                <a:gd name="T33" fmla="*/ 103611 h 401"/>
                <a:gd name="T34" fmla="*/ 30094 w 367"/>
                <a:gd name="T35" fmla="*/ 131899 h 401"/>
                <a:gd name="T36" fmla="*/ 0 w 367"/>
                <a:gd name="T37" fmla="*/ 131899 h 401"/>
                <a:gd name="T38" fmla="*/ 27477 w 367"/>
                <a:gd name="T39" fmla="*/ 95717 h 401"/>
                <a:gd name="T40" fmla="*/ 48412 w 367"/>
                <a:gd name="T41" fmla="*/ 63811 h 401"/>
                <a:gd name="T42" fmla="*/ 22571 w 367"/>
                <a:gd name="T43" fmla="*/ 26972 h 401"/>
                <a:gd name="T44" fmla="*/ 1308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4" name="Freeform 138"/>
            <p:cNvSpPr>
              <a:spLocks noEditPoints="1"/>
            </p:cNvSpPr>
            <p:nvPr/>
          </p:nvSpPr>
          <p:spPr bwMode="auto">
            <a:xfrm>
              <a:off x="8318491" y="6149560"/>
              <a:ext cx="108044" cy="134027"/>
            </a:xfrm>
            <a:custGeom>
              <a:avLst/>
              <a:gdLst>
                <a:gd name="T0" fmla="*/ 107714 w 327"/>
                <a:gd name="T1" fmla="*/ 132710 h 407"/>
                <a:gd name="T2" fmla="*/ 108044 w 327"/>
                <a:gd name="T3" fmla="*/ 134027 h 407"/>
                <a:gd name="T4" fmla="*/ 81942 w 327"/>
                <a:gd name="T5" fmla="*/ 134027 h 407"/>
                <a:gd name="T6" fmla="*/ 84915 w 327"/>
                <a:gd name="T7" fmla="*/ 121513 h 407"/>
                <a:gd name="T8" fmla="*/ 85576 w 327"/>
                <a:gd name="T9" fmla="*/ 110976 h 407"/>
                <a:gd name="T10" fmla="*/ 85576 w 327"/>
                <a:gd name="T11" fmla="*/ 77716 h 407"/>
                <a:gd name="T12" fmla="*/ 25442 w 327"/>
                <a:gd name="T13" fmla="*/ 77716 h 407"/>
                <a:gd name="T14" fmla="*/ 25442 w 327"/>
                <a:gd name="T15" fmla="*/ 99450 h 407"/>
                <a:gd name="T16" fmla="*/ 25442 w 327"/>
                <a:gd name="T17" fmla="*/ 111305 h 407"/>
                <a:gd name="T18" fmla="*/ 27424 w 327"/>
                <a:gd name="T19" fmla="*/ 134027 h 407"/>
                <a:gd name="T20" fmla="*/ 0 w 327"/>
                <a:gd name="T21" fmla="*/ 134027 h 407"/>
                <a:gd name="T22" fmla="*/ 5617 w 327"/>
                <a:gd name="T23" fmla="*/ 114269 h 407"/>
                <a:gd name="T24" fmla="*/ 6608 w 327"/>
                <a:gd name="T25" fmla="*/ 94181 h 407"/>
                <a:gd name="T26" fmla="*/ 6608 w 327"/>
                <a:gd name="T27" fmla="*/ 81009 h 407"/>
                <a:gd name="T28" fmla="*/ 6608 w 327"/>
                <a:gd name="T29" fmla="*/ 76728 h 407"/>
                <a:gd name="T30" fmla="*/ 6608 w 327"/>
                <a:gd name="T31" fmla="*/ 61580 h 407"/>
                <a:gd name="T32" fmla="*/ 23459 w 327"/>
                <a:gd name="T33" fmla="*/ 17453 h 407"/>
                <a:gd name="T34" fmla="*/ 70047 w 327"/>
                <a:gd name="T35" fmla="*/ 0 h 407"/>
                <a:gd name="T36" fmla="*/ 83924 w 327"/>
                <a:gd name="T37" fmla="*/ 659 h 407"/>
                <a:gd name="T38" fmla="*/ 104409 w 327"/>
                <a:gd name="T39" fmla="*/ 3293 h 407"/>
                <a:gd name="T40" fmla="*/ 104409 w 327"/>
                <a:gd name="T41" fmla="*/ 110976 h 407"/>
                <a:gd name="T42" fmla="*/ 105070 w 327"/>
                <a:gd name="T43" fmla="*/ 121513 h 407"/>
                <a:gd name="T44" fmla="*/ 107714 w 327"/>
                <a:gd name="T45" fmla="*/ 132710 h 407"/>
                <a:gd name="T46" fmla="*/ 85576 w 327"/>
                <a:gd name="T47" fmla="*/ 19758 h 407"/>
                <a:gd name="T48" fmla="*/ 71699 w 327"/>
                <a:gd name="T49" fmla="*/ 18112 h 407"/>
                <a:gd name="T50" fmla="*/ 38658 w 327"/>
                <a:gd name="T51" fmla="*/ 29637 h 407"/>
                <a:gd name="T52" fmla="*/ 25442 w 327"/>
                <a:gd name="T53" fmla="*/ 59933 h 407"/>
                <a:gd name="T54" fmla="*/ 85576 w 327"/>
                <a:gd name="T55" fmla="*/ 59933 h 407"/>
                <a:gd name="T56" fmla="*/ 85576 w 327"/>
                <a:gd name="T57" fmla="*/ 197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5" name="Freeform 139"/>
            <p:cNvSpPr>
              <a:spLocks noEditPoints="1"/>
            </p:cNvSpPr>
            <p:nvPr/>
          </p:nvSpPr>
          <p:spPr bwMode="auto">
            <a:xfrm>
              <a:off x="8694644" y="6328262"/>
              <a:ext cx="108044" cy="134027"/>
            </a:xfrm>
            <a:custGeom>
              <a:avLst/>
              <a:gdLst>
                <a:gd name="T0" fmla="*/ 107713 w 326"/>
                <a:gd name="T1" fmla="*/ 132710 h 407"/>
                <a:gd name="T2" fmla="*/ 108044 w 326"/>
                <a:gd name="T3" fmla="*/ 134027 h 407"/>
                <a:gd name="T4" fmla="*/ 82193 w 326"/>
                <a:gd name="T5" fmla="*/ 134027 h 407"/>
                <a:gd name="T6" fmla="*/ 85176 w 326"/>
                <a:gd name="T7" fmla="*/ 121843 h 407"/>
                <a:gd name="T8" fmla="*/ 85839 w 326"/>
                <a:gd name="T9" fmla="*/ 110976 h 407"/>
                <a:gd name="T10" fmla="*/ 85839 w 326"/>
                <a:gd name="T11" fmla="*/ 77716 h 407"/>
                <a:gd name="T12" fmla="*/ 25188 w 326"/>
                <a:gd name="T13" fmla="*/ 77716 h 407"/>
                <a:gd name="T14" fmla="*/ 25188 w 326"/>
                <a:gd name="T15" fmla="*/ 99450 h 407"/>
                <a:gd name="T16" fmla="*/ 25188 w 326"/>
                <a:gd name="T17" fmla="*/ 111305 h 407"/>
                <a:gd name="T18" fmla="*/ 27177 w 326"/>
                <a:gd name="T19" fmla="*/ 134027 h 407"/>
                <a:gd name="T20" fmla="*/ 0 w 326"/>
                <a:gd name="T21" fmla="*/ 134027 h 407"/>
                <a:gd name="T22" fmla="*/ 5303 w 326"/>
                <a:gd name="T23" fmla="*/ 114269 h 407"/>
                <a:gd name="T24" fmla="*/ 6628 w 326"/>
                <a:gd name="T25" fmla="*/ 94181 h 407"/>
                <a:gd name="T26" fmla="*/ 6628 w 326"/>
                <a:gd name="T27" fmla="*/ 81338 h 407"/>
                <a:gd name="T28" fmla="*/ 6628 w 326"/>
                <a:gd name="T29" fmla="*/ 76728 h 407"/>
                <a:gd name="T30" fmla="*/ 6628 w 326"/>
                <a:gd name="T31" fmla="*/ 61909 h 407"/>
                <a:gd name="T32" fmla="*/ 23200 w 326"/>
                <a:gd name="T33" fmla="*/ 17782 h 407"/>
                <a:gd name="T34" fmla="*/ 70262 w 326"/>
                <a:gd name="T35" fmla="*/ 0 h 407"/>
                <a:gd name="T36" fmla="*/ 83850 w 326"/>
                <a:gd name="T37" fmla="*/ 659 h 407"/>
                <a:gd name="T38" fmla="*/ 104398 w 326"/>
                <a:gd name="T39" fmla="*/ 3293 h 407"/>
                <a:gd name="T40" fmla="*/ 104398 w 326"/>
                <a:gd name="T41" fmla="*/ 110976 h 407"/>
                <a:gd name="T42" fmla="*/ 105061 w 326"/>
                <a:gd name="T43" fmla="*/ 121843 h 407"/>
                <a:gd name="T44" fmla="*/ 107713 w 326"/>
                <a:gd name="T45" fmla="*/ 132710 h 407"/>
                <a:gd name="T46" fmla="*/ 85839 w 326"/>
                <a:gd name="T47" fmla="*/ 20088 h 407"/>
                <a:gd name="T48" fmla="*/ 71587 w 326"/>
                <a:gd name="T49" fmla="*/ 18112 h 407"/>
                <a:gd name="T50" fmla="*/ 38445 w 326"/>
                <a:gd name="T51" fmla="*/ 29637 h 407"/>
                <a:gd name="T52" fmla="*/ 25188 w 326"/>
                <a:gd name="T53" fmla="*/ 59933 h 407"/>
                <a:gd name="T54" fmla="*/ 85839 w 326"/>
                <a:gd name="T55" fmla="*/ 59933 h 407"/>
                <a:gd name="T56" fmla="*/ 85839 w 326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6" name="Freeform 140"/>
            <p:cNvSpPr>
              <a:spLocks/>
            </p:cNvSpPr>
            <p:nvPr/>
          </p:nvSpPr>
          <p:spPr bwMode="auto">
            <a:xfrm>
              <a:off x="8646625" y="6330390"/>
              <a:ext cx="32013" cy="131899"/>
            </a:xfrm>
            <a:custGeom>
              <a:avLst/>
              <a:gdLst>
                <a:gd name="T0" fmla="*/ 25412 w 97"/>
                <a:gd name="T1" fmla="*/ 39570 h 400"/>
                <a:gd name="T2" fmla="*/ 25412 w 97"/>
                <a:gd name="T3" fmla="*/ 92329 h 400"/>
                <a:gd name="T4" fmla="*/ 26402 w 97"/>
                <a:gd name="T5" fmla="*/ 112444 h 400"/>
                <a:gd name="T6" fmla="*/ 32013 w 97"/>
                <a:gd name="T7" fmla="*/ 131899 h 400"/>
                <a:gd name="T8" fmla="*/ 0 w 97"/>
                <a:gd name="T9" fmla="*/ 131899 h 400"/>
                <a:gd name="T10" fmla="*/ 5280 w 97"/>
                <a:gd name="T11" fmla="*/ 112114 h 400"/>
                <a:gd name="T12" fmla="*/ 6601 w 97"/>
                <a:gd name="T13" fmla="*/ 92329 h 400"/>
                <a:gd name="T14" fmla="*/ 6601 w 97"/>
                <a:gd name="T15" fmla="*/ 39570 h 400"/>
                <a:gd name="T16" fmla="*/ 5280 w 97"/>
                <a:gd name="T17" fmla="*/ 19455 h 400"/>
                <a:gd name="T18" fmla="*/ 0 w 97"/>
                <a:gd name="T19" fmla="*/ 0 h 400"/>
                <a:gd name="T20" fmla="*/ 32013 w 97"/>
                <a:gd name="T21" fmla="*/ 0 h 400"/>
                <a:gd name="T22" fmla="*/ 26402 w 97"/>
                <a:gd name="T23" fmla="*/ 19455 h 400"/>
                <a:gd name="T24" fmla="*/ 25412 w 97"/>
                <a:gd name="T25" fmla="*/ 39570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7" name="Freeform 141"/>
            <p:cNvSpPr>
              <a:spLocks/>
            </p:cNvSpPr>
            <p:nvPr/>
          </p:nvSpPr>
          <p:spPr bwMode="auto">
            <a:xfrm>
              <a:off x="8460548" y="6330390"/>
              <a:ext cx="30013" cy="131899"/>
            </a:xfrm>
            <a:custGeom>
              <a:avLst/>
              <a:gdLst>
                <a:gd name="T0" fmla="*/ 23825 w 97"/>
                <a:gd name="T1" fmla="*/ 39800 h 401"/>
                <a:gd name="T2" fmla="*/ 23825 w 97"/>
                <a:gd name="T3" fmla="*/ 92099 h 401"/>
                <a:gd name="T4" fmla="*/ 25062 w 97"/>
                <a:gd name="T5" fmla="*/ 112492 h 401"/>
                <a:gd name="T6" fmla="*/ 30013 w 97"/>
                <a:gd name="T7" fmla="*/ 131899 h 401"/>
                <a:gd name="T8" fmla="*/ 0 w 97"/>
                <a:gd name="T9" fmla="*/ 131899 h 401"/>
                <a:gd name="T10" fmla="*/ 5260 w 97"/>
                <a:gd name="T11" fmla="*/ 112163 h 401"/>
                <a:gd name="T12" fmla="*/ 6188 w 97"/>
                <a:gd name="T13" fmla="*/ 92099 h 401"/>
                <a:gd name="T14" fmla="*/ 6188 w 97"/>
                <a:gd name="T15" fmla="*/ 39800 h 401"/>
                <a:gd name="T16" fmla="*/ 5260 w 97"/>
                <a:gd name="T17" fmla="*/ 19736 h 401"/>
                <a:gd name="T18" fmla="*/ 0 w 97"/>
                <a:gd name="T19" fmla="*/ 0 h 401"/>
                <a:gd name="T20" fmla="*/ 30013 w 97"/>
                <a:gd name="T21" fmla="*/ 0 h 401"/>
                <a:gd name="T22" fmla="*/ 25062 w 97"/>
                <a:gd name="T23" fmla="*/ 19736 h 401"/>
                <a:gd name="T24" fmla="*/ 23825 w 97"/>
                <a:gd name="T25" fmla="*/ 3980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8" name="Freeform 142"/>
            <p:cNvSpPr>
              <a:spLocks/>
            </p:cNvSpPr>
            <p:nvPr/>
          </p:nvSpPr>
          <p:spPr bwMode="auto">
            <a:xfrm>
              <a:off x="8368511" y="6330390"/>
              <a:ext cx="76031" cy="131899"/>
            </a:xfrm>
            <a:custGeom>
              <a:avLst/>
              <a:gdLst>
                <a:gd name="T0" fmla="*/ 24393 w 240"/>
                <a:gd name="T1" fmla="*/ 39800 h 401"/>
                <a:gd name="T2" fmla="*/ 24393 w 240"/>
                <a:gd name="T3" fmla="*/ 113479 h 401"/>
                <a:gd name="T4" fmla="*/ 37699 w 240"/>
                <a:gd name="T5" fmla="*/ 113479 h 401"/>
                <a:gd name="T6" fmla="*/ 57023 w 240"/>
                <a:gd name="T7" fmla="*/ 112163 h 401"/>
                <a:gd name="T8" fmla="*/ 76031 w 240"/>
                <a:gd name="T9" fmla="*/ 106901 h 401"/>
                <a:gd name="T10" fmla="*/ 76031 w 240"/>
                <a:gd name="T11" fmla="*/ 131899 h 401"/>
                <a:gd name="T12" fmla="*/ 0 w 240"/>
                <a:gd name="T13" fmla="*/ 131899 h 401"/>
                <a:gd name="T14" fmla="*/ 5386 w 240"/>
                <a:gd name="T15" fmla="*/ 112163 h 401"/>
                <a:gd name="T16" fmla="*/ 6336 w 240"/>
                <a:gd name="T17" fmla="*/ 92099 h 401"/>
                <a:gd name="T18" fmla="*/ 6336 w 240"/>
                <a:gd name="T19" fmla="*/ 39800 h 401"/>
                <a:gd name="T20" fmla="*/ 5386 w 240"/>
                <a:gd name="T21" fmla="*/ 19736 h 401"/>
                <a:gd name="T22" fmla="*/ 0 w 240"/>
                <a:gd name="T23" fmla="*/ 0 h 401"/>
                <a:gd name="T24" fmla="*/ 30729 w 240"/>
                <a:gd name="T25" fmla="*/ 0 h 401"/>
                <a:gd name="T26" fmla="*/ 25344 w 240"/>
                <a:gd name="T27" fmla="*/ 19736 h 401"/>
                <a:gd name="T28" fmla="*/ 24393 w 240"/>
                <a:gd name="T29" fmla="*/ 39800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9" name="Freeform 143"/>
            <p:cNvSpPr>
              <a:spLocks noEditPoints="1"/>
            </p:cNvSpPr>
            <p:nvPr/>
          </p:nvSpPr>
          <p:spPr bwMode="auto">
            <a:xfrm>
              <a:off x="8238459" y="6328262"/>
              <a:ext cx="106042" cy="134027"/>
            </a:xfrm>
            <a:custGeom>
              <a:avLst/>
              <a:gdLst>
                <a:gd name="T0" fmla="*/ 105393 w 327"/>
                <a:gd name="T1" fmla="*/ 132710 h 407"/>
                <a:gd name="T2" fmla="*/ 106042 w 327"/>
                <a:gd name="T3" fmla="*/ 134027 h 407"/>
                <a:gd name="T4" fmla="*/ 80423 w 327"/>
                <a:gd name="T5" fmla="*/ 134027 h 407"/>
                <a:gd name="T6" fmla="*/ 83342 w 327"/>
                <a:gd name="T7" fmla="*/ 121843 h 407"/>
                <a:gd name="T8" fmla="*/ 83990 w 327"/>
                <a:gd name="T9" fmla="*/ 110976 h 407"/>
                <a:gd name="T10" fmla="*/ 83990 w 327"/>
                <a:gd name="T11" fmla="*/ 77716 h 407"/>
                <a:gd name="T12" fmla="*/ 24970 w 327"/>
                <a:gd name="T13" fmla="*/ 77716 h 407"/>
                <a:gd name="T14" fmla="*/ 24970 w 327"/>
                <a:gd name="T15" fmla="*/ 99450 h 407"/>
                <a:gd name="T16" fmla="*/ 24970 w 327"/>
                <a:gd name="T17" fmla="*/ 111305 h 407"/>
                <a:gd name="T18" fmla="*/ 26592 w 327"/>
                <a:gd name="T19" fmla="*/ 134027 h 407"/>
                <a:gd name="T20" fmla="*/ 0 w 327"/>
                <a:gd name="T21" fmla="*/ 134027 h 407"/>
                <a:gd name="T22" fmla="*/ 5189 w 327"/>
                <a:gd name="T23" fmla="*/ 114269 h 407"/>
                <a:gd name="T24" fmla="*/ 6486 w 327"/>
                <a:gd name="T25" fmla="*/ 94181 h 407"/>
                <a:gd name="T26" fmla="*/ 6486 w 327"/>
                <a:gd name="T27" fmla="*/ 81338 h 407"/>
                <a:gd name="T28" fmla="*/ 6486 w 327"/>
                <a:gd name="T29" fmla="*/ 76728 h 407"/>
                <a:gd name="T30" fmla="*/ 6486 w 327"/>
                <a:gd name="T31" fmla="*/ 61909 h 407"/>
                <a:gd name="T32" fmla="*/ 22700 w 327"/>
                <a:gd name="T33" fmla="*/ 17782 h 407"/>
                <a:gd name="T34" fmla="*/ 68749 w 327"/>
                <a:gd name="T35" fmla="*/ 0 h 407"/>
                <a:gd name="T36" fmla="*/ 82369 w 327"/>
                <a:gd name="T37" fmla="*/ 659 h 407"/>
                <a:gd name="T38" fmla="*/ 102475 w 327"/>
                <a:gd name="T39" fmla="*/ 3293 h 407"/>
                <a:gd name="T40" fmla="*/ 102475 w 327"/>
                <a:gd name="T41" fmla="*/ 110976 h 407"/>
                <a:gd name="T42" fmla="*/ 102799 w 327"/>
                <a:gd name="T43" fmla="*/ 121843 h 407"/>
                <a:gd name="T44" fmla="*/ 105393 w 327"/>
                <a:gd name="T45" fmla="*/ 132710 h 407"/>
                <a:gd name="T46" fmla="*/ 83990 w 327"/>
                <a:gd name="T47" fmla="*/ 20088 h 407"/>
                <a:gd name="T48" fmla="*/ 70370 w 327"/>
                <a:gd name="T49" fmla="*/ 18112 h 407"/>
                <a:gd name="T50" fmla="*/ 37942 w 327"/>
                <a:gd name="T51" fmla="*/ 29637 h 407"/>
                <a:gd name="T52" fmla="*/ 24970 w 327"/>
                <a:gd name="T53" fmla="*/ 59933 h 407"/>
                <a:gd name="T54" fmla="*/ 83990 w 327"/>
                <a:gd name="T55" fmla="*/ 59933 h 407"/>
                <a:gd name="T56" fmla="*/ 83990 w 327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0" name="Freeform 144"/>
            <p:cNvSpPr>
              <a:spLocks/>
            </p:cNvSpPr>
            <p:nvPr/>
          </p:nvSpPr>
          <p:spPr bwMode="auto">
            <a:xfrm>
              <a:off x="8098402" y="6324007"/>
              <a:ext cx="126051" cy="138282"/>
            </a:xfrm>
            <a:custGeom>
              <a:avLst/>
              <a:gdLst>
                <a:gd name="T0" fmla="*/ 71569 w 391"/>
                <a:gd name="T1" fmla="*/ 62033 h 428"/>
                <a:gd name="T2" fmla="*/ 93813 w 391"/>
                <a:gd name="T3" fmla="*/ 63648 h 428"/>
                <a:gd name="T4" fmla="*/ 105419 w 391"/>
                <a:gd name="T5" fmla="*/ 63648 h 428"/>
                <a:gd name="T6" fmla="*/ 126051 w 391"/>
                <a:gd name="T7" fmla="*/ 63648 h 428"/>
                <a:gd name="T8" fmla="*/ 126051 w 391"/>
                <a:gd name="T9" fmla="*/ 74310 h 428"/>
                <a:gd name="T10" fmla="*/ 65443 w 391"/>
                <a:gd name="T11" fmla="*/ 138282 h 428"/>
                <a:gd name="T12" fmla="*/ 0 w 391"/>
                <a:gd name="T13" fmla="*/ 71726 h 428"/>
                <a:gd name="T14" fmla="*/ 76404 w 391"/>
                <a:gd name="T15" fmla="*/ 5493 h 428"/>
                <a:gd name="T16" fmla="*/ 117347 w 391"/>
                <a:gd name="T17" fmla="*/ 27786 h 428"/>
                <a:gd name="T18" fmla="*/ 107031 w 391"/>
                <a:gd name="T19" fmla="*/ 49109 h 428"/>
                <a:gd name="T20" fmla="*/ 65443 w 391"/>
                <a:gd name="T21" fmla="*/ 23909 h 428"/>
                <a:gd name="T22" fmla="*/ 18376 w 391"/>
                <a:gd name="T23" fmla="*/ 71726 h 428"/>
                <a:gd name="T24" fmla="*/ 65443 w 391"/>
                <a:gd name="T25" fmla="*/ 119543 h 428"/>
                <a:gd name="T26" fmla="*/ 107353 w 391"/>
                <a:gd name="T27" fmla="*/ 81095 h 428"/>
                <a:gd name="T28" fmla="*/ 104774 w 391"/>
                <a:gd name="T29" fmla="*/ 81095 h 428"/>
                <a:gd name="T30" fmla="*/ 101228 w 391"/>
                <a:gd name="T31" fmla="*/ 81095 h 428"/>
                <a:gd name="T32" fmla="*/ 88010 w 391"/>
                <a:gd name="T33" fmla="*/ 81741 h 428"/>
                <a:gd name="T34" fmla="*/ 71569 w 391"/>
                <a:gd name="T35" fmla="*/ 86588 h 428"/>
                <a:gd name="T36" fmla="*/ 71569 w 391"/>
                <a:gd name="T37" fmla="*/ 62033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1" name="Freeform 145"/>
            <p:cNvSpPr>
              <a:spLocks/>
            </p:cNvSpPr>
            <p:nvPr/>
          </p:nvSpPr>
          <p:spPr bwMode="auto">
            <a:xfrm>
              <a:off x="7954343" y="6330390"/>
              <a:ext cx="88036" cy="131899"/>
            </a:xfrm>
            <a:custGeom>
              <a:avLst/>
              <a:gdLst>
                <a:gd name="T0" fmla="*/ 72422 w 265"/>
                <a:gd name="T1" fmla="*/ 54273 h 401"/>
                <a:gd name="T2" fmla="*/ 72422 w 265"/>
                <a:gd name="T3" fmla="*/ 79271 h 401"/>
                <a:gd name="T4" fmla="*/ 59798 w 265"/>
                <a:gd name="T5" fmla="*/ 76311 h 401"/>
                <a:gd name="T6" fmla="*/ 50164 w 265"/>
                <a:gd name="T7" fmla="*/ 75653 h 401"/>
                <a:gd name="T8" fmla="*/ 25580 w 265"/>
                <a:gd name="T9" fmla="*/ 75653 h 401"/>
                <a:gd name="T10" fmla="*/ 25580 w 265"/>
                <a:gd name="T11" fmla="*/ 113150 h 401"/>
                <a:gd name="T12" fmla="*/ 58801 w 265"/>
                <a:gd name="T13" fmla="*/ 113150 h 401"/>
                <a:gd name="T14" fmla="*/ 71093 w 265"/>
                <a:gd name="T15" fmla="*/ 112821 h 401"/>
                <a:gd name="T16" fmla="*/ 88036 w 265"/>
                <a:gd name="T17" fmla="*/ 107887 h 401"/>
                <a:gd name="T18" fmla="*/ 88036 w 265"/>
                <a:gd name="T19" fmla="*/ 131899 h 401"/>
                <a:gd name="T20" fmla="*/ 0 w 265"/>
                <a:gd name="T21" fmla="*/ 131899 h 401"/>
                <a:gd name="T22" fmla="*/ 5648 w 265"/>
                <a:gd name="T23" fmla="*/ 112163 h 401"/>
                <a:gd name="T24" fmla="*/ 6644 w 265"/>
                <a:gd name="T25" fmla="*/ 92428 h 401"/>
                <a:gd name="T26" fmla="*/ 6644 w 265"/>
                <a:gd name="T27" fmla="*/ 39800 h 401"/>
                <a:gd name="T28" fmla="*/ 5648 w 265"/>
                <a:gd name="T29" fmla="*/ 19736 h 401"/>
                <a:gd name="T30" fmla="*/ 0 w 265"/>
                <a:gd name="T31" fmla="*/ 0 h 401"/>
                <a:gd name="T32" fmla="*/ 88036 w 265"/>
                <a:gd name="T33" fmla="*/ 0 h 401"/>
                <a:gd name="T34" fmla="*/ 88036 w 265"/>
                <a:gd name="T35" fmla="*/ 24340 h 401"/>
                <a:gd name="T36" fmla="*/ 71093 w 265"/>
                <a:gd name="T37" fmla="*/ 19407 h 401"/>
                <a:gd name="T38" fmla="*/ 57473 w 265"/>
                <a:gd name="T39" fmla="*/ 18749 h 401"/>
                <a:gd name="T40" fmla="*/ 25580 w 265"/>
                <a:gd name="T41" fmla="*/ 18749 h 401"/>
                <a:gd name="T42" fmla="*/ 25580 w 265"/>
                <a:gd name="T43" fmla="*/ 57891 h 401"/>
                <a:gd name="T44" fmla="*/ 49167 w 265"/>
                <a:gd name="T45" fmla="*/ 57891 h 401"/>
                <a:gd name="T46" fmla="*/ 59798 w 265"/>
                <a:gd name="T47" fmla="*/ 57233 h 401"/>
                <a:gd name="T48" fmla="*/ 72422 w 265"/>
                <a:gd name="T49" fmla="*/ 5427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2" name="Freeform 146"/>
            <p:cNvSpPr>
              <a:spLocks noEditPoints="1"/>
            </p:cNvSpPr>
            <p:nvPr/>
          </p:nvSpPr>
          <p:spPr bwMode="auto">
            <a:xfrm>
              <a:off x="7836294" y="6330390"/>
              <a:ext cx="102042" cy="131899"/>
            </a:xfrm>
            <a:custGeom>
              <a:avLst/>
              <a:gdLst>
                <a:gd name="T0" fmla="*/ 5490 w 316"/>
                <a:gd name="T1" fmla="*/ 112163 h 401"/>
                <a:gd name="T2" fmla="*/ 6458 w 316"/>
                <a:gd name="T3" fmla="*/ 92428 h 401"/>
                <a:gd name="T4" fmla="*/ 6458 w 316"/>
                <a:gd name="T5" fmla="*/ 39800 h 401"/>
                <a:gd name="T6" fmla="*/ 5490 w 316"/>
                <a:gd name="T7" fmla="*/ 19736 h 401"/>
                <a:gd name="T8" fmla="*/ 0 w 316"/>
                <a:gd name="T9" fmla="*/ 0 h 401"/>
                <a:gd name="T10" fmla="*/ 40042 w 316"/>
                <a:gd name="T11" fmla="*/ 0 h 401"/>
                <a:gd name="T12" fmla="*/ 102042 w 316"/>
                <a:gd name="T13" fmla="*/ 66114 h 401"/>
                <a:gd name="T14" fmla="*/ 40365 w 316"/>
                <a:gd name="T15" fmla="*/ 131899 h 401"/>
                <a:gd name="T16" fmla="*/ 39073 w 316"/>
                <a:gd name="T17" fmla="*/ 131899 h 401"/>
                <a:gd name="T18" fmla="*/ 0 w 316"/>
                <a:gd name="T19" fmla="*/ 131899 h 401"/>
                <a:gd name="T20" fmla="*/ 5490 w 316"/>
                <a:gd name="T21" fmla="*/ 112163 h 401"/>
                <a:gd name="T22" fmla="*/ 24865 w 316"/>
                <a:gd name="T23" fmla="*/ 113150 h 401"/>
                <a:gd name="T24" fmla="*/ 40042 w 316"/>
                <a:gd name="T25" fmla="*/ 113150 h 401"/>
                <a:gd name="T26" fmla="*/ 83959 w 316"/>
                <a:gd name="T27" fmla="*/ 66114 h 401"/>
                <a:gd name="T28" fmla="*/ 40365 w 316"/>
                <a:gd name="T29" fmla="*/ 18749 h 401"/>
                <a:gd name="T30" fmla="*/ 24865 w 316"/>
                <a:gd name="T31" fmla="*/ 18749 h 401"/>
                <a:gd name="T32" fmla="*/ 24865 w 316"/>
                <a:gd name="T33" fmla="*/ 11315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3" name="Freeform 147"/>
            <p:cNvSpPr>
              <a:spLocks/>
            </p:cNvSpPr>
            <p:nvPr/>
          </p:nvSpPr>
          <p:spPr bwMode="auto">
            <a:xfrm>
              <a:off x="8506568" y="6324007"/>
              <a:ext cx="120049" cy="144664"/>
            </a:xfrm>
            <a:custGeom>
              <a:avLst/>
              <a:gdLst>
                <a:gd name="T0" fmla="*/ 66950 w 364"/>
                <a:gd name="T1" fmla="*/ 120553 h 444"/>
                <a:gd name="T2" fmla="*/ 109495 w 364"/>
                <a:gd name="T3" fmla="*/ 94814 h 444"/>
                <a:gd name="T4" fmla="*/ 120049 w 364"/>
                <a:gd name="T5" fmla="*/ 116643 h 444"/>
                <a:gd name="T6" fmla="*/ 77834 w 364"/>
                <a:gd name="T7" fmla="*/ 138799 h 444"/>
                <a:gd name="T8" fmla="*/ 0 w 364"/>
                <a:gd name="T9" fmla="*/ 72332 h 444"/>
                <a:gd name="T10" fmla="*/ 77834 w 364"/>
                <a:gd name="T11" fmla="*/ 5539 h 444"/>
                <a:gd name="T12" fmla="*/ 120049 w 364"/>
                <a:gd name="T13" fmla="*/ 28021 h 444"/>
                <a:gd name="T14" fmla="*/ 109495 w 364"/>
                <a:gd name="T15" fmla="*/ 49525 h 444"/>
                <a:gd name="T16" fmla="*/ 66950 w 364"/>
                <a:gd name="T17" fmla="*/ 24111 h 444"/>
                <a:gd name="T18" fmla="*/ 18469 w 364"/>
                <a:gd name="T19" fmla="*/ 72332 h 444"/>
                <a:gd name="T20" fmla="*/ 66950 w 364"/>
                <a:gd name="T21" fmla="*/ 120553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34" name="34 Grupo"/>
          <p:cNvGrpSpPr>
            <a:grpSpLocks/>
          </p:cNvGrpSpPr>
          <p:nvPr/>
        </p:nvGrpSpPr>
        <p:grpSpPr bwMode="auto">
          <a:xfrm>
            <a:off x="336550" y="6346825"/>
            <a:ext cx="665163" cy="322263"/>
            <a:chOff x="336550" y="6148858"/>
            <a:chExt cx="933451" cy="450850"/>
          </a:xfrm>
        </p:grpSpPr>
        <p:sp>
          <p:nvSpPr>
            <p:cNvPr id="35" name="Rectangle 176"/>
            <p:cNvSpPr>
              <a:spLocks noChangeArrowheads="1"/>
            </p:cNvSpPr>
            <p:nvPr/>
          </p:nvSpPr>
          <p:spPr bwMode="auto">
            <a:xfrm>
              <a:off x="837807" y="6148858"/>
              <a:ext cx="22278" cy="179896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6" name="Rectangle 177"/>
            <p:cNvSpPr>
              <a:spLocks noChangeArrowheads="1"/>
            </p:cNvSpPr>
            <p:nvPr/>
          </p:nvSpPr>
          <p:spPr bwMode="auto">
            <a:xfrm>
              <a:off x="902412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7" name="Freeform 178"/>
            <p:cNvSpPr>
              <a:spLocks/>
            </p:cNvSpPr>
            <p:nvPr/>
          </p:nvSpPr>
          <p:spPr bwMode="auto">
            <a:xfrm>
              <a:off x="955880" y="6204382"/>
              <a:ext cx="91341" cy="126592"/>
            </a:xfrm>
            <a:custGeom>
              <a:avLst/>
              <a:gdLst>
                <a:gd name="T0" fmla="*/ 89341 w 274"/>
                <a:gd name="T1" fmla="*/ 101077 h 387"/>
                <a:gd name="T2" fmla="*/ 91341 w 274"/>
                <a:gd name="T3" fmla="*/ 120377 h 387"/>
                <a:gd name="T4" fmla="*/ 55005 w 274"/>
                <a:gd name="T5" fmla="*/ 126592 h 387"/>
                <a:gd name="T6" fmla="*/ 0 w 274"/>
                <a:gd name="T7" fmla="*/ 67385 h 387"/>
                <a:gd name="T8" fmla="*/ 62339 w 274"/>
                <a:gd name="T9" fmla="*/ 0 h 387"/>
                <a:gd name="T10" fmla="*/ 91008 w 274"/>
                <a:gd name="T11" fmla="*/ 3925 h 387"/>
                <a:gd name="T12" fmla="*/ 88341 w 274"/>
                <a:gd name="T13" fmla="*/ 23552 h 387"/>
                <a:gd name="T14" fmla="*/ 61338 w 274"/>
                <a:gd name="T15" fmla="*/ 18318 h 387"/>
                <a:gd name="T16" fmla="*/ 24002 w 274"/>
                <a:gd name="T17" fmla="*/ 64441 h 387"/>
                <a:gd name="T18" fmla="*/ 59672 w 274"/>
                <a:gd name="T19" fmla="*/ 107620 h 387"/>
                <a:gd name="T20" fmla="*/ 89341 w 274"/>
                <a:gd name="T21" fmla="*/ 101077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8" name="Rectangle 179"/>
            <p:cNvSpPr>
              <a:spLocks noChangeArrowheads="1"/>
            </p:cNvSpPr>
            <p:nvPr/>
          </p:nvSpPr>
          <p:spPr bwMode="auto">
            <a:xfrm>
              <a:off x="1073954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9" name="Freeform 180"/>
            <p:cNvSpPr>
              <a:spLocks noEditPoints="1"/>
            </p:cNvSpPr>
            <p:nvPr/>
          </p:nvSpPr>
          <p:spPr bwMode="auto">
            <a:xfrm>
              <a:off x="692999" y="6184393"/>
              <a:ext cx="115846" cy="146582"/>
            </a:xfrm>
            <a:custGeom>
              <a:avLst/>
              <a:gdLst>
                <a:gd name="T0" fmla="*/ 59569 w 352"/>
                <a:gd name="T1" fmla="*/ 20567 h 449"/>
                <a:gd name="T2" fmla="*/ 50024 w 352"/>
                <a:gd name="T3" fmla="*/ 20567 h 449"/>
                <a:gd name="T4" fmla="*/ 24025 w 352"/>
                <a:gd name="T5" fmla="*/ 1306 h 449"/>
                <a:gd name="T6" fmla="*/ 24025 w 352"/>
                <a:gd name="T7" fmla="*/ 0 h 449"/>
                <a:gd name="T8" fmla="*/ 4278 w 352"/>
                <a:gd name="T9" fmla="*/ 17303 h 449"/>
                <a:gd name="T10" fmla="*/ 43771 w 352"/>
                <a:gd name="T11" fmla="*/ 39176 h 449"/>
                <a:gd name="T12" fmla="*/ 66809 w 352"/>
                <a:gd name="T13" fmla="*/ 39176 h 449"/>
                <a:gd name="T14" fmla="*/ 87872 w 352"/>
                <a:gd name="T15" fmla="*/ 48643 h 449"/>
                <a:gd name="T16" fmla="*/ 79973 w 352"/>
                <a:gd name="T17" fmla="*/ 58763 h 449"/>
                <a:gd name="T18" fmla="*/ 64176 w 352"/>
                <a:gd name="T19" fmla="*/ 57131 h 449"/>
                <a:gd name="T20" fmla="*/ 10531 w 352"/>
                <a:gd name="T21" fmla="*/ 102836 h 449"/>
                <a:gd name="T22" fmla="*/ 20734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2126 w 352"/>
                <a:gd name="T29" fmla="*/ 144623 h 449"/>
                <a:gd name="T30" fmla="*/ 61543 w 352"/>
                <a:gd name="T31" fmla="*/ 146582 h 449"/>
                <a:gd name="T32" fmla="*/ 115846 w 352"/>
                <a:gd name="T33" fmla="*/ 99245 h 449"/>
                <a:gd name="T34" fmla="*/ 97416 w 352"/>
                <a:gd name="T35" fmla="*/ 64313 h 449"/>
                <a:gd name="T36" fmla="*/ 111568 w 352"/>
                <a:gd name="T37" fmla="*/ 43746 h 449"/>
                <a:gd name="T38" fmla="*/ 93796 w 352"/>
                <a:gd name="T39" fmla="*/ 23505 h 449"/>
                <a:gd name="T40" fmla="*/ 59569 w 352"/>
                <a:gd name="T41" fmla="*/ 20567 h 449"/>
                <a:gd name="T42" fmla="*/ 63189 w 352"/>
                <a:gd name="T43" fmla="*/ 73454 h 449"/>
                <a:gd name="T44" fmla="*/ 63189 w 352"/>
                <a:gd name="T45" fmla="*/ 73454 h 449"/>
                <a:gd name="T46" fmla="*/ 93796 w 352"/>
                <a:gd name="T47" fmla="*/ 101530 h 449"/>
                <a:gd name="T48" fmla="*/ 62531 w 352"/>
                <a:gd name="T49" fmla="*/ 130259 h 449"/>
                <a:gd name="T50" fmla="*/ 32582 w 352"/>
                <a:gd name="T51" fmla="*/ 101530 h 449"/>
                <a:gd name="T52" fmla="*/ 63189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0" name="Freeform 181"/>
            <p:cNvSpPr>
              <a:spLocks noEditPoints="1"/>
            </p:cNvSpPr>
            <p:nvPr/>
          </p:nvSpPr>
          <p:spPr bwMode="auto">
            <a:xfrm>
              <a:off x="1125193" y="6184393"/>
              <a:ext cx="113619" cy="146582"/>
            </a:xfrm>
            <a:custGeom>
              <a:avLst/>
              <a:gdLst>
                <a:gd name="T0" fmla="*/ 58423 w 352"/>
                <a:gd name="T1" fmla="*/ 20567 h 449"/>
                <a:gd name="T2" fmla="*/ 49386 w 352"/>
                <a:gd name="T3" fmla="*/ 20567 h 449"/>
                <a:gd name="T4" fmla="*/ 23886 w 352"/>
                <a:gd name="T5" fmla="*/ 1306 h 449"/>
                <a:gd name="T6" fmla="*/ 23886 w 352"/>
                <a:gd name="T7" fmla="*/ 0 h 449"/>
                <a:gd name="T8" fmla="*/ 4196 w 352"/>
                <a:gd name="T9" fmla="*/ 17303 h 449"/>
                <a:gd name="T10" fmla="*/ 43253 w 352"/>
                <a:gd name="T11" fmla="*/ 39176 h 449"/>
                <a:gd name="T12" fmla="*/ 65525 w 352"/>
                <a:gd name="T13" fmla="*/ 39176 h 449"/>
                <a:gd name="T14" fmla="*/ 86505 w 352"/>
                <a:gd name="T15" fmla="*/ 48643 h 449"/>
                <a:gd name="T16" fmla="*/ 78436 w 352"/>
                <a:gd name="T17" fmla="*/ 58763 h 449"/>
                <a:gd name="T18" fmla="*/ 63265 w 352"/>
                <a:gd name="T19" fmla="*/ 57131 h 449"/>
                <a:gd name="T20" fmla="*/ 10329 w 352"/>
                <a:gd name="T21" fmla="*/ 102836 h 449"/>
                <a:gd name="T22" fmla="*/ 20658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1316 w 352"/>
                <a:gd name="T29" fmla="*/ 144623 h 449"/>
                <a:gd name="T30" fmla="*/ 60360 w 352"/>
                <a:gd name="T31" fmla="*/ 146582 h 449"/>
                <a:gd name="T32" fmla="*/ 113619 w 352"/>
                <a:gd name="T33" fmla="*/ 99245 h 449"/>
                <a:gd name="T34" fmla="*/ 95866 w 352"/>
                <a:gd name="T35" fmla="*/ 64313 h 449"/>
                <a:gd name="T36" fmla="*/ 109746 w 352"/>
                <a:gd name="T37" fmla="*/ 43746 h 449"/>
                <a:gd name="T38" fmla="*/ 92315 w 352"/>
                <a:gd name="T39" fmla="*/ 23505 h 449"/>
                <a:gd name="T40" fmla="*/ 58423 w 352"/>
                <a:gd name="T41" fmla="*/ 20567 h 449"/>
                <a:gd name="T42" fmla="*/ 62297 w 352"/>
                <a:gd name="T43" fmla="*/ 73454 h 449"/>
                <a:gd name="T44" fmla="*/ 62297 w 352"/>
                <a:gd name="T45" fmla="*/ 73454 h 449"/>
                <a:gd name="T46" fmla="*/ 92315 w 352"/>
                <a:gd name="T47" fmla="*/ 101530 h 449"/>
                <a:gd name="T48" fmla="*/ 61651 w 352"/>
                <a:gd name="T49" fmla="*/ 130259 h 449"/>
                <a:gd name="T50" fmla="*/ 32278 w 352"/>
                <a:gd name="T51" fmla="*/ 101530 h 449"/>
                <a:gd name="T52" fmla="*/ 62297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1" name="Freeform 182"/>
            <p:cNvSpPr>
              <a:spLocks noEditPoints="1"/>
            </p:cNvSpPr>
            <p:nvPr/>
          </p:nvSpPr>
          <p:spPr bwMode="auto">
            <a:xfrm>
              <a:off x="336550" y="6204382"/>
              <a:ext cx="329715" cy="242081"/>
            </a:xfrm>
            <a:custGeom>
              <a:avLst/>
              <a:gdLst>
                <a:gd name="T0" fmla="*/ 329715 w 1008"/>
                <a:gd name="T1" fmla="*/ 2293 h 739"/>
                <a:gd name="T2" fmla="*/ 287846 w 1008"/>
                <a:gd name="T3" fmla="*/ 2293 h 739"/>
                <a:gd name="T4" fmla="*/ 268548 w 1008"/>
                <a:gd name="T5" fmla="*/ 0 h 739"/>
                <a:gd name="T6" fmla="*/ 214576 w 1008"/>
                <a:gd name="T7" fmla="*/ 47499 h 739"/>
                <a:gd name="T8" fmla="*/ 232894 w 1008"/>
                <a:gd name="T9" fmla="*/ 82878 h 739"/>
                <a:gd name="T10" fmla="*/ 218829 w 1008"/>
                <a:gd name="T11" fmla="*/ 103515 h 739"/>
                <a:gd name="T12" fmla="*/ 227006 w 1008"/>
                <a:gd name="T13" fmla="*/ 119239 h 739"/>
                <a:gd name="T14" fmla="*/ 236492 w 1008"/>
                <a:gd name="T15" fmla="*/ 123825 h 739"/>
                <a:gd name="T16" fmla="*/ 198876 w 1008"/>
                <a:gd name="T17" fmla="*/ 173945 h 739"/>
                <a:gd name="T18" fmla="*/ 198876 w 1008"/>
                <a:gd name="T19" fmla="*/ 174272 h 739"/>
                <a:gd name="T20" fmla="*/ 178596 w 1008"/>
                <a:gd name="T21" fmla="*/ 192289 h 739"/>
                <a:gd name="T22" fmla="*/ 174016 w 1008"/>
                <a:gd name="T23" fmla="*/ 195892 h 739"/>
                <a:gd name="T24" fmla="*/ 173689 w 1008"/>
                <a:gd name="T25" fmla="*/ 196220 h 739"/>
                <a:gd name="T26" fmla="*/ 155372 w 1008"/>
                <a:gd name="T27" fmla="*/ 207685 h 739"/>
                <a:gd name="T28" fmla="*/ 154063 w 1008"/>
                <a:gd name="T29" fmla="*/ 208340 h 739"/>
                <a:gd name="T30" fmla="*/ 151446 w 1008"/>
                <a:gd name="T31" fmla="*/ 209651 h 739"/>
                <a:gd name="T32" fmla="*/ 103690 w 1008"/>
                <a:gd name="T33" fmla="*/ 220788 h 739"/>
                <a:gd name="T34" fmla="*/ 103690 w 1008"/>
                <a:gd name="T35" fmla="*/ 220461 h 739"/>
                <a:gd name="T36" fmla="*/ 0 w 1008"/>
                <a:gd name="T37" fmla="*/ 190651 h 739"/>
                <a:gd name="T38" fmla="*/ 0 w 1008"/>
                <a:gd name="T39" fmla="*/ 217185 h 739"/>
                <a:gd name="T40" fmla="*/ 102055 w 1008"/>
                <a:gd name="T41" fmla="*/ 240771 h 739"/>
                <a:gd name="T42" fmla="*/ 102055 w 1008"/>
                <a:gd name="T43" fmla="*/ 240771 h 739"/>
                <a:gd name="T44" fmla="*/ 250230 w 1008"/>
                <a:gd name="T45" fmla="*/ 137911 h 739"/>
                <a:gd name="T46" fmla="*/ 270510 w 1008"/>
                <a:gd name="T47" fmla="*/ 126773 h 739"/>
                <a:gd name="T48" fmla="*/ 279996 w 1008"/>
                <a:gd name="T49" fmla="*/ 126773 h 739"/>
                <a:gd name="T50" fmla="*/ 305837 w 1008"/>
                <a:gd name="T51" fmla="*/ 146100 h 739"/>
                <a:gd name="T52" fmla="*/ 305837 w 1008"/>
                <a:gd name="T53" fmla="*/ 147411 h 739"/>
                <a:gd name="T54" fmla="*/ 325790 w 1008"/>
                <a:gd name="T55" fmla="*/ 129721 h 739"/>
                <a:gd name="T56" fmla="*/ 286211 w 1008"/>
                <a:gd name="T57" fmla="*/ 108101 h 739"/>
                <a:gd name="T58" fmla="*/ 263314 w 1008"/>
                <a:gd name="T59" fmla="*/ 108101 h 739"/>
                <a:gd name="T60" fmla="*/ 242380 w 1008"/>
                <a:gd name="T61" fmla="*/ 98601 h 739"/>
                <a:gd name="T62" fmla="*/ 250230 w 1008"/>
                <a:gd name="T63" fmla="*/ 88119 h 739"/>
                <a:gd name="T64" fmla="*/ 265931 w 1008"/>
                <a:gd name="T65" fmla="*/ 89757 h 739"/>
                <a:gd name="T66" fmla="*/ 319575 w 1008"/>
                <a:gd name="T67" fmla="*/ 43896 h 739"/>
                <a:gd name="T68" fmla="*/ 309108 w 1008"/>
                <a:gd name="T69" fmla="*/ 19982 h 739"/>
                <a:gd name="T70" fmla="*/ 329715 w 1008"/>
                <a:gd name="T71" fmla="*/ 19982 h 739"/>
                <a:gd name="T72" fmla="*/ 329715 w 1008"/>
                <a:gd name="T73" fmla="*/ 2293 h 739"/>
                <a:gd name="T74" fmla="*/ 266912 w 1008"/>
                <a:gd name="T75" fmla="*/ 73705 h 739"/>
                <a:gd name="T76" fmla="*/ 266912 w 1008"/>
                <a:gd name="T77" fmla="*/ 73705 h 739"/>
                <a:gd name="T78" fmla="*/ 236492 w 1008"/>
                <a:gd name="T79" fmla="*/ 45206 h 739"/>
                <a:gd name="T80" fmla="*/ 267566 w 1008"/>
                <a:gd name="T81" fmla="*/ 16707 h 739"/>
                <a:gd name="T82" fmla="*/ 297332 w 1008"/>
                <a:gd name="T83" fmla="*/ 45206 h 739"/>
                <a:gd name="T84" fmla="*/ 266912 w 1008"/>
                <a:gd name="T85" fmla="*/ 7370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2" name="Rectangle 183"/>
            <p:cNvSpPr>
              <a:spLocks noChangeArrowheads="1"/>
            </p:cNvSpPr>
            <p:nvPr/>
          </p:nvSpPr>
          <p:spPr bwMode="auto">
            <a:xfrm>
              <a:off x="488041" y="6488661"/>
              <a:ext cx="111390" cy="111047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3" name="Rectangle 184"/>
            <p:cNvSpPr>
              <a:spLocks noChangeArrowheads="1"/>
            </p:cNvSpPr>
            <p:nvPr/>
          </p:nvSpPr>
          <p:spPr bwMode="auto">
            <a:xfrm>
              <a:off x="599431" y="6488661"/>
              <a:ext cx="111390" cy="111047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4" name="Rectangle 185"/>
            <p:cNvSpPr>
              <a:spLocks noChangeArrowheads="1"/>
            </p:cNvSpPr>
            <p:nvPr/>
          </p:nvSpPr>
          <p:spPr bwMode="auto">
            <a:xfrm>
              <a:off x="710821" y="6488661"/>
              <a:ext cx="111390" cy="111047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5" name="Rectangle 186"/>
            <p:cNvSpPr>
              <a:spLocks noChangeArrowheads="1"/>
            </p:cNvSpPr>
            <p:nvPr/>
          </p:nvSpPr>
          <p:spPr bwMode="auto">
            <a:xfrm>
              <a:off x="822211" y="6488661"/>
              <a:ext cx="113619" cy="111047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6" name="Rectangle 187"/>
            <p:cNvSpPr>
              <a:spLocks noChangeArrowheads="1"/>
            </p:cNvSpPr>
            <p:nvPr/>
          </p:nvSpPr>
          <p:spPr bwMode="auto">
            <a:xfrm>
              <a:off x="935830" y="6488661"/>
              <a:ext cx="111390" cy="111047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7" name="Rectangle 188"/>
            <p:cNvSpPr>
              <a:spLocks noChangeArrowheads="1"/>
            </p:cNvSpPr>
            <p:nvPr/>
          </p:nvSpPr>
          <p:spPr bwMode="auto">
            <a:xfrm>
              <a:off x="1047220" y="6488661"/>
              <a:ext cx="109162" cy="111047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8" name="Rectangle 189"/>
            <p:cNvSpPr>
              <a:spLocks noChangeArrowheads="1"/>
            </p:cNvSpPr>
            <p:nvPr/>
          </p:nvSpPr>
          <p:spPr bwMode="auto">
            <a:xfrm>
              <a:off x="1156382" y="6488661"/>
              <a:ext cx="113619" cy="111047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 advAuto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7649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7649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contenido"/>
          <p:cNvSpPr>
            <a:spLocks noGrp="1"/>
          </p:cNvSpPr>
          <p:nvPr>
            <p:ph sz="half" idx="10"/>
          </p:nvPr>
        </p:nvSpPr>
        <p:spPr>
          <a:xfrm>
            <a:off x="468313" y="4509120"/>
            <a:ext cx="8208144" cy="16127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6589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20887"/>
            <a:ext cx="4040188" cy="3705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4008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20887"/>
            <a:ext cx="4041775" cy="3705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49 Redondear rectángulo de esquina sencilla"/>
          <p:cNvSpPr/>
          <p:nvPr/>
        </p:nvSpPr>
        <p:spPr>
          <a:xfrm>
            <a:off x="0" y="6237288"/>
            <a:ext cx="9144000" cy="620712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5000"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dondear rectángulo de esquina sencilla"/>
          <p:cNvSpPr/>
          <p:nvPr/>
        </p:nvSpPr>
        <p:spPr>
          <a:xfrm flipH="1" flipV="1">
            <a:off x="-6350" y="-6350"/>
            <a:ext cx="9144000" cy="1484313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4000"/>
                </a:schemeClr>
              </a:gs>
              <a:gs pos="73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grpSp>
        <p:nvGrpSpPr>
          <p:cNvPr id="5" name="6 Grupo"/>
          <p:cNvGrpSpPr>
            <a:grpSpLocks/>
          </p:cNvGrpSpPr>
          <p:nvPr/>
        </p:nvGrpSpPr>
        <p:grpSpPr bwMode="auto">
          <a:xfrm>
            <a:off x="7729538" y="6356350"/>
            <a:ext cx="1073150" cy="312738"/>
            <a:chOff x="7450138" y="6115521"/>
            <a:chExt cx="1352550" cy="419100"/>
          </a:xfrm>
        </p:grpSpPr>
        <p:sp>
          <p:nvSpPr>
            <p:cNvPr id="6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127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7" name="Freeform 122"/>
            <p:cNvSpPr>
              <a:spLocks/>
            </p:cNvSpPr>
            <p:nvPr/>
          </p:nvSpPr>
          <p:spPr bwMode="auto">
            <a:xfrm>
              <a:off x="7492154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8" name="Freeform 123"/>
            <p:cNvSpPr>
              <a:spLocks/>
            </p:cNvSpPr>
            <p:nvPr/>
          </p:nvSpPr>
          <p:spPr bwMode="auto">
            <a:xfrm>
              <a:off x="7492154" y="6321880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9" name="Freeform 124"/>
            <p:cNvSpPr>
              <a:spLocks/>
            </p:cNvSpPr>
            <p:nvPr/>
          </p:nvSpPr>
          <p:spPr bwMode="auto">
            <a:xfrm>
              <a:off x="7492154" y="6413358"/>
              <a:ext cx="46019" cy="48931"/>
            </a:xfrm>
            <a:custGeom>
              <a:avLst/>
              <a:gdLst>
                <a:gd name="T0" fmla="*/ 30679 w 144"/>
                <a:gd name="T1" fmla="*/ 32733 h 145"/>
                <a:gd name="T2" fmla="*/ 30679 w 144"/>
                <a:gd name="T3" fmla="*/ 48931 h 145"/>
                <a:gd name="T4" fmla="*/ 15340 w 144"/>
                <a:gd name="T5" fmla="*/ 48931 h 145"/>
                <a:gd name="T6" fmla="*/ 15340 w 144"/>
                <a:gd name="T7" fmla="*/ 32733 h 145"/>
                <a:gd name="T8" fmla="*/ 0 w 144"/>
                <a:gd name="T9" fmla="*/ 32733 h 145"/>
                <a:gd name="T10" fmla="*/ 0 w 144"/>
                <a:gd name="T11" fmla="*/ 16535 h 145"/>
                <a:gd name="T12" fmla="*/ 15340 w 144"/>
                <a:gd name="T13" fmla="*/ 16535 h 145"/>
                <a:gd name="T14" fmla="*/ 15340 w 144"/>
                <a:gd name="T15" fmla="*/ 0 h 145"/>
                <a:gd name="T16" fmla="*/ 30679 w 144"/>
                <a:gd name="T17" fmla="*/ 0 h 145"/>
                <a:gd name="T18" fmla="*/ 30679 w 144"/>
                <a:gd name="T19" fmla="*/ 16535 h 145"/>
                <a:gd name="T20" fmla="*/ 46019 w 144"/>
                <a:gd name="T21" fmla="*/ 16535 h 145"/>
                <a:gd name="T22" fmla="*/ 46019 w 144"/>
                <a:gd name="T23" fmla="*/ 32733 h 145"/>
                <a:gd name="T24" fmla="*/ 30679 w 144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" name="Freeform 125"/>
            <p:cNvSpPr>
              <a:spLocks/>
            </p:cNvSpPr>
            <p:nvPr/>
          </p:nvSpPr>
          <p:spPr bwMode="auto">
            <a:xfrm>
              <a:off x="7676229" y="6230401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1" name="Freeform 126"/>
            <p:cNvSpPr>
              <a:spLocks/>
            </p:cNvSpPr>
            <p:nvPr/>
          </p:nvSpPr>
          <p:spPr bwMode="auto">
            <a:xfrm>
              <a:off x="7676229" y="6321880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2" name="Freeform 127"/>
            <p:cNvSpPr>
              <a:spLocks/>
            </p:cNvSpPr>
            <p:nvPr/>
          </p:nvSpPr>
          <p:spPr bwMode="auto">
            <a:xfrm>
              <a:off x="7676229" y="6413358"/>
              <a:ext cx="46019" cy="48931"/>
            </a:xfrm>
            <a:custGeom>
              <a:avLst/>
              <a:gdLst>
                <a:gd name="T0" fmla="*/ 30785 w 145"/>
                <a:gd name="T1" fmla="*/ 32733 h 145"/>
                <a:gd name="T2" fmla="*/ 30785 w 145"/>
                <a:gd name="T3" fmla="*/ 48931 h 145"/>
                <a:gd name="T4" fmla="*/ 15551 w 145"/>
                <a:gd name="T5" fmla="*/ 48931 h 145"/>
                <a:gd name="T6" fmla="*/ 15551 w 145"/>
                <a:gd name="T7" fmla="*/ 32733 h 145"/>
                <a:gd name="T8" fmla="*/ 0 w 145"/>
                <a:gd name="T9" fmla="*/ 32733 h 145"/>
                <a:gd name="T10" fmla="*/ 0 w 145"/>
                <a:gd name="T11" fmla="*/ 16535 h 145"/>
                <a:gd name="T12" fmla="*/ 15551 w 145"/>
                <a:gd name="T13" fmla="*/ 16535 h 145"/>
                <a:gd name="T14" fmla="*/ 15551 w 145"/>
                <a:gd name="T15" fmla="*/ 0 h 145"/>
                <a:gd name="T16" fmla="*/ 30785 w 145"/>
                <a:gd name="T17" fmla="*/ 0 h 145"/>
                <a:gd name="T18" fmla="*/ 30785 w 145"/>
                <a:gd name="T19" fmla="*/ 16535 h 145"/>
                <a:gd name="T20" fmla="*/ 46019 w 145"/>
                <a:gd name="T21" fmla="*/ 16535 h 145"/>
                <a:gd name="T22" fmla="*/ 46019 w 145"/>
                <a:gd name="T23" fmla="*/ 32733 h 145"/>
                <a:gd name="T24" fmla="*/ 30785 w 145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3" name="Freeform 128"/>
            <p:cNvSpPr>
              <a:spLocks/>
            </p:cNvSpPr>
            <p:nvPr/>
          </p:nvSpPr>
          <p:spPr bwMode="auto">
            <a:xfrm>
              <a:off x="7554180" y="6349536"/>
              <a:ext cx="106042" cy="142537"/>
            </a:xfrm>
            <a:custGeom>
              <a:avLst/>
              <a:gdLst>
                <a:gd name="T0" fmla="*/ 0 w 320"/>
                <a:gd name="T1" fmla="*/ 2963 h 433"/>
                <a:gd name="T2" fmla="*/ 11930 w 320"/>
                <a:gd name="T3" fmla="*/ 36540 h 433"/>
                <a:gd name="T4" fmla="*/ 42417 w 320"/>
                <a:gd name="T5" fmla="*/ 54645 h 433"/>
                <a:gd name="T6" fmla="*/ 43411 w 320"/>
                <a:gd name="T7" fmla="*/ 63533 h 433"/>
                <a:gd name="T8" fmla="*/ 37446 w 320"/>
                <a:gd name="T9" fmla="*/ 105997 h 433"/>
                <a:gd name="T10" fmla="*/ 13918 w 320"/>
                <a:gd name="T11" fmla="*/ 139574 h 433"/>
                <a:gd name="T12" fmla="*/ 13255 w 320"/>
                <a:gd name="T13" fmla="*/ 140891 h 433"/>
                <a:gd name="T14" fmla="*/ 15244 w 320"/>
                <a:gd name="T15" fmla="*/ 142537 h 433"/>
                <a:gd name="T16" fmla="*/ 90798 w 320"/>
                <a:gd name="T17" fmla="*/ 142537 h 433"/>
                <a:gd name="T18" fmla="*/ 92787 w 320"/>
                <a:gd name="T19" fmla="*/ 140891 h 433"/>
                <a:gd name="T20" fmla="*/ 92124 w 320"/>
                <a:gd name="T21" fmla="*/ 139574 h 433"/>
                <a:gd name="T22" fmla="*/ 67933 w 320"/>
                <a:gd name="T23" fmla="*/ 105997 h 433"/>
                <a:gd name="T24" fmla="*/ 62300 w 320"/>
                <a:gd name="T25" fmla="*/ 63533 h 433"/>
                <a:gd name="T26" fmla="*/ 63625 w 320"/>
                <a:gd name="T27" fmla="*/ 54645 h 433"/>
                <a:gd name="T28" fmla="*/ 93781 w 320"/>
                <a:gd name="T29" fmla="*/ 36540 h 433"/>
                <a:gd name="T30" fmla="*/ 106042 w 320"/>
                <a:gd name="T31" fmla="*/ 2963 h 433"/>
                <a:gd name="T32" fmla="*/ 106042 w 320"/>
                <a:gd name="T33" fmla="*/ 988 h 433"/>
                <a:gd name="T34" fmla="*/ 104054 w 320"/>
                <a:gd name="T35" fmla="*/ 0 h 433"/>
                <a:gd name="T36" fmla="*/ 1657 w 320"/>
                <a:gd name="T37" fmla="*/ 0 h 433"/>
                <a:gd name="T38" fmla="*/ 0 w 320"/>
                <a:gd name="T39" fmla="*/ 988 h 433"/>
                <a:gd name="T40" fmla="*/ 0 w 320"/>
                <a:gd name="T41" fmla="*/ 2963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4" name="Oval 129"/>
            <p:cNvSpPr>
              <a:spLocks noChangeArrowheads="1"/>
            </p:cNvSpPr>
            <p:nvPr/>
          </p:nvSpPr>
          <p:spPr bwMode="auto">
            <a:xfrm>
              <a:off x="7580190" y="6292097"/>
              <a:ext cx="52021" cy="51058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5" name="Freeform 130"/>
            <p:cNvSpPr>
              <a:spLocks/>
            </p:cNvSpPr>
            <p:nvPr/>
          </p:nvSpPr>
          <p:spPr bwMode="auto">
            <a:xfrm>
              <a:off x="7584192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6" name="Freeform 131"/>
            <p:cNvSpPr>
              <a:spLocks/>
            </p:cNvSpPr>
            <p:nvPr/>
          </p:nvSpPr>
          <p:spPr bwMode="auto">
            <a:xfrm>
              <a:off x="7600198" y="6136795"/>
              <a:ext cx="14006" cy="12764"/>
            </a:xfrm>
            <a:custGeom>
              <a:avLst/>
              <a:gdLst>
                <a:gd name="T0" fmla="*/ 4335 w 42"/>
                <a:gd name="T1" fmla="*/ 0 h 40"/>
                <a:gd name="T2" fmla="*/ 4335 w 42"/>
                <a:gd name="T3" fmla="*/ 3829 h 40"/>
                <a:gd name="T4" fmla="*/ 0 w 42"/>
                <a:gd name="T5" fmla="*/ 3829 h 40"/>
                <a:gd name="T6" fmla="*/ 0 w 42"/>
                <a:gd name="T7" fmla="*/ 8616 h 40"/>
                <a:gd name="T8" fmla="*/ 4335 w 42"/>
                <a:gd name="T9" fmla="*/ 8616 h 40"/>
                <a:gd name="T10" fmla="*/ 4335 w 42"/>
                <a:gd name="T11" fmla="*/ 12764 h 40"/>
                <a:gd name="T12" fmla="*/ 9671 w 42"/>
                <a:gd name="T13" fmla="*/ 12764 h 40"/>
                <a:gd name="T14" fmla="*/ 9671 w 42"/>
                <a:gd name="T15" fmla="*/ 8616 h 40"/>
                <a:gd name="T16" fmla="*/ 14006 w 42"/>
                <a:gd name="T17" fmla="*/ 8616 h 40"/>
                <a:gd name="T18" fmla="*/ 14006 w 42"/>
                <a:gd name="T19" fmla="*/ 3829 h 40"/>
                <a:gd name="T20" fmla="*/ 9671 w 42"/>
                <a:gd name="T21" fmla="*/ 3829 h 40"/>
                <a:gd name="T22" fmla="*/ 9671 w 42"/>
                <a:gd name="T23" fmla="*/ 0 h 40"/>
                <a:gd name="T24" fmla="*/ 4335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7" name="Freeform 132"/>
            <p:cNvSpPr>
              <a:spLocks/>
            </p:cNvSpPr>
            <p:nvPr/>
          </p:nvSpPr>
          <p:spPr bwMode="auto">
            <a:xfrm>
              <a:off x="7550179" y="6151688"/>
              <a:ext cx="114046" cy="48930"/>
            </a:xfrm>
            <a:custGeom>
              <a:avLst/>
              <a:gdLst>
                <a:gd name="T0" fmla="*/ 12525 w 346"/>
                <a:gd name="T1" fmla="*/ 48930 h 147"/>
                <a:gd name="T2" fmla="*/ 21095 w 346"/>
                <a:gd name="T3" fmla="*/ 48930 h 147"/>
                <a:gd name="T4" fmla="*/ 8900 w 346"/>
                <a:gd name="T5" fmla="*/ 31621 h 147"/>
                <a:gd name="T6" fmla="*/ 6592 w 346"/>
                <a:gd name="T7" fmla="*/ 23966 h 147"/>
                <a:gd name="T8" fmla="*/ 10218 w 346"/>
                <a:gd name="T9" fmla="*/ 14646 h 147"/>
                <a:gd name="T10" fmla="*/ 20436 w 346"/>
                <a:gd name="T11" fmla="*/ 10319 h 147"/>
                <a:gd name="T12" fmla="*/ 25380 w 346"/>
                <a:gd name="T13" fmla="*/ 10984 h 147"/>
                <a:gd name="T14" fmla="*/ 23403 w 346"/>
                <a:gd name="T15" fmla="*/ 20304 h 147"/>
                <a:gd name="T16" fmla="*/ 26039 w 346"/>
                <a:gd name="T17" fmla="*/ 30623 h 147"/>
                <a:gd name="T18" fmla="*/ 36257 w 346"/>
                <a:gd name="T19" fmla="*/ 48930 h 147"/>
                <a:gd name="T20" fmla="*/ 44168 w 346"/>
                <a:gd name="T21" fmla="*/ 48930 h 147"/>
                <a:gd name="T22" fmla="*/ 31972 w 346"/>
                <a:gd name="T23" fmla="*/ 27627 h 147"/>
                <a:gd name="T24" fmla="*/ 29995 w 346"/>
                <a:gd name="T25" fmla="*/ 20304 h 147"/>
                <a:gd name="T26" fmla="*/ 33620 w 346"/>
                <a:gd name="T27" fmla="*/ 10984 h 147"/>
                <a:gd name="T28" fmla="*/ 43509 w 346"/>
                <a:gd name="T29" fmla="*/ 6657 h 147"/>
                <a:gd name="T30" fmla="*/ 53727 w 346"/>
                <a:gd name="T31" fmla="*/ 11650 h 147"/>
                <a:gd name="T32" fmla="*/ 53727 w 346"/>
                <a:gd name="T33" fmla="*/ 48930 h 147"/>
                <a:gd name="T34" fmla="*/ 60319 w 346"/>
                <a:gd name="T35" fmla="*/ 48930 h 147"/>
                <a:gd name="T36" fmla="*/ 60319 w 346"/>
                <a:gd name="T37" fmla="*/ 11650 h 147"/>
                <a:gd name="T38" fmla="*/ 70537 w 346"/>
                <a:gd name="T39" fmla="*/ 6657 h 147"/>
                <a:gd name="T40" fmla="*/ 79437 w 346"/>
                <a:gd name="T41" fmla="*/ 10984 h 147"/>
                <a:gd name="T42" fmla="*/ 83722 w 346"/>
                <a:gd name="T43" fmla="*/ 20304 h 147"/>
                <a:gd name="T44" fmla="*/ 82074 w 346"/>
                <a:gd name="T45" fmla="*/ 27627 h 147"/>
                <a:gd name="T46" fmla="*/ 69878 w 346"/>
                <a:gd name="T47" fmla="*/ 48930 h 147"/>
                <a:gd name="T48" fmla="*/ 77789 w 346"/>
                <a:gd name="T49" fmla="*/ 48930 h 147"/>
                <a:gd name="T50" fmla="*/ 88007 w 346"/>
                <a:gd name="T51" fmla="*/ 30623 h 147"/>
                <a:gd name="T52" fmla="*/ 90314 w 346"/>
                <a:gd name="T53" fmla="*/ 20304 h 147"/>
                <a:gd name="T54" fmla="*/ 88666 w 346"/>
                <a:gd name="T55" fmla="*/ 10984 h 147"/>
                <a:gd name="T56" fmla="*/ 93610 w 346"/>
                <a:gd name="T57" fmla="*/ 10319 h 147"/>
                <a:gd name="T58" fmla="*/ 103169 w 346"/>
                <a:gd name="T59" fmla="*/ 14646 h 147"/>
                <a:gd name="T60" fmla="*/ 107454 w 346"/>
                <a:gd name="T61" fmla="*/ 23966 h 147"/>
                <a:gd name="T62" fmla="*/ 104817 w 346"/>
                <a:gd name="T63" fmla="*/ 31621 h 147"/>
                <a:gd name="T64" fmla="*/ 92951 w 346"/>
                <a:gd name="T65" fmla="*/ 48930 h 147"/>
                <a:gd name="T66" fmla="*/ 101191 w 346"/>
                <a:gd name="T67" fmla="*/ 48930 h 147"/>
                <a:gd name="T68" fmla="*/ 110420 w 346"/>
                <a:gd name="T69" fmla="*/ 35283 h 147"/>
                <a:gd name="T70" fmla="*/ 114046 w 346"/>
                <a:gd name="T71" fmla="*/ 23966 h 147"/>
                <a:gd name="T72" fmla="*/ 107783 w 346"/>
                <a:gd name="T73" fmla="*/ 9653 h 147"/>
                <a:gd name="T74" fmla="*/ 93610 w 346"/>
                <a:gd name="T75" fmla="*/ 3661 h 147"/>
                <a:gd name="T76" fmla="*/ 84381 w 346"/>
                <a:gd name="T77" fmla="*/ 5659 h 147"/>
                <a:gd name="T78" fmla="*/ 70537 w 346"/>
                <a:gd name="T79" fmla="*/ 0 h 147"/>
                <a:gd name="T80" fmla="*/ 57353 w 346"/>
                <a:gd name="T81" fmla="*/ 4993 h 147"/>
                <a:gd name="T82" fmla="*/ 43509 w 346"/>
                <a:gd name="T83" fmla="*/ 0 h 147"/>
                <a:gd name="T84" fmla="*/ 29665 w 346"/>
                <a:gd name="T85" fmla="*/ 5659 h 147"/>
                <a:gd name="T86" fmla="*/ 20436 w 346"/>
                <a:gd name="T87" fmla="*/ 3661 h 147"/>
                <a:gd name="T88" fmla="*/ 5933 w 346"/>
                <a:gd name="T89" fmla="*/ 9653 h 147"/>
                <a:gd name="T90" fmla="*/ 0 w 346"/>
                <a:gd name="T91" fmla="*/ 23966 h 147"/>
                <a:gd name="T92" fmla="*/ 3626 w 346"/>
                <a:gd name="T93" fmla="*/ 35283 h 147"/>
                <a:gd name="T94" fmla="*/ 12525 w 346"/>
                <a:gd name="T95" fmla="*/ 48930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8" name="Freeform 133"/>
            <p:cNvSpPr>
              <a:spLocks/>
            </p:cNvSpPr>
            <p:nvPr/>
          </p:nvSpPr>
          <p:spPr bwMode="auto">
            <a:xfrm>
              <a:off x="7566185" y="6207000"/>
              <a:ext cx="82033" cy="6382"/>
            </a:xfrm>
            <a:custGeom>
              <a:avLst/>
              <a:gdLst>
                <a:gd name="T0" fmla="*/ 0 w 254"/>
                <a:gd name="T1" fmla="*/ 0 h 20"/>
                <a:gd name="T2" fmla="*/ 969 w 254"/>
                <a:gd name="T3" fmla="*/ 6382 h 20"/>
                <a:gd name="T4" fmla="*/ 80741 w 254"/>
                <a:gd name="T5" fmla="*/ 6382 h 20"/>
                <a:gd name="T6" fmla="*/ 82033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9" name="Freeform 134"/>
            <p:cNvSpPr>
              <a:spLocks/>
            </p:cNvSpPr>
            <p:nvPr/>
          </p:nvSpPr>
          <p:spPr bwMode="auto">
            <a:xfrm>
              <a:off x="8216449" y="6151688"/>
              <a:ext cx="106044" cy="131899"/>
            </a:xfrm>
            <a:custGeom>
              <a:avLst/>
              <a:gdLst>
                <a:gd name="T0" fmla="*/ 89730 w 325"/>
                <a:gd name="T1" fmla="*/ 18420 h 401"/>
                <a:gd name="T2" fmla="*/ 76025 w 325"/>
                <a:gd name="T3" fmla="*/ 17762 h 401"/>
                <a:gd name="T4" fmla="*/ 62321 w 325"/>
                <a:gd name="T5" fmla="*/ 17762 h 401"/>
                <a:gd name="T6" fmla="*/ 62321 w 325"/>
                <a:gd name="T7" fmla="*/ 92099 h 401"/>
                <a:gd name="T8" fmla="*/ 63626 w 325"/>
                <a:gd name="T9" fmla="*/ 112163 h 401"/>
                <a:gd name="T10" fmla="*/ 68847 w 325"/>
                <a:gd name="T11" fmla="*/ 131899 h 401"/>
                <a:gd name="T12" fmla="*/ 37197 w 325"/>
                <a:gd name="T13" fmla="*/ 131899 h 401"/>
                <a:gd name="T14" fmla="*/ 42744 w 325"/>
                <a:gd name="T15" fmla="*/ 112163 h 401"/>
                <a:gd name="T16" fmla="*/ 43723 w 325"/>
                <a:gd name="T17" fmla="*/ 92099 h 401"/>
                <a:gd name="T18" fmla="*/ 43723 w 325"/>
                <a:gd name="T19" fmla="*/ 17762 h 401"/>
                <a:gd name="T20" fmla="*/ 30019 w 325"/>
                <a:gd name="T21" fmla="*/ 17762 h 401"/>
                <a:gd name="T22" fmla="*/ 16641 w 325"/>
                <a:gd name="T23" fmla="*/ 18420 h 401"/>
                <a:gd name="T24" fmla="*/ 0 w 325"/>
                <a:gd name="T25" fmla="*/ 23354 h 401"/>
                <a:gd name="T26" fmla="*/ 0 w 325"/>
                <a:gd name="T27" fmla="*/ 0 h 401"/>
                <a:gd name="T28" fmla="*/ 106044 w 325"/>
                <a:gd name="T29" fmla="*/ 0 h 401"/>
                <a:gd name="T30" fmla="*/ 106044 w 325"/>
                <a:gd name="T31" fmla="*/ 23354 h 401"/>
                <a:gd name="T32" fmla="*/ 89730 w 325"/>
                <a:gd name="T33" fmla="*/ 1842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0" name="Freeform 135"/>
            <p:cNvSpPr>
              <a:spLocks/>
            </p:cNvSpPr>
            <p:nvPr/>
          </p:nvSpPr>
          <p:spPr bwMode="auto">
            <a:xfrm>
              <a:off x="8084395" y="6151688"/>
              <a:ext cx="120049" cy="131899"/>
            </a:xfrm>
            <a:custGeom>
              <a:avLst/>
              <a:gdLst>
                <a:gd name="T0" fmla="*/ 113123 w 364"/>
                <a:gd name="T1" fmla="*/ 39800 h 401"/>
                <a:gd name="T2" fmla="*/ 113123 w 364"/>
                <a:gd name="T3" fmla="*/ 108874 h 401"/>
                <a:gd name="T4" fmla="*/ 113783 w 364"/>
                <a:gd name="T5" fmla="*/ 119400 h 401"/>
                <a:gd name="T6" fmla="*/ 117081 w 364"/>
                <a:gd name="T7" fmla="*/ 131899 h 401"/>
                <a:gd name="T8" fmla="*/ 95314 w 364"/>
                <a:gd name="T9" fmla="*/ 131899 h 401"/>
                <a:gd name="T10" fmla="*/ 85090 w 364"/>
                <a:gd name="T11" fmla="*/ 115453 h 401"/>
                <a:gd name="T12" fmla="*/ 25065 w 364"/>
                <a:gd name="T13" fmla="*/ 33550 h 401"/>
                <a:gd name="T14" fmla="*/ 25065 w 364"/>
                <a:gd name="T15" fmla="*/ 92099 h 401"/>
                <a:gd name="T16" fmla="*/ 26384 w 364"/>
                <a:gd name="T17" fmla="*/ 112163 h 401"/>
                <a:gd name="T18" fmla="*/ 31991 w 364"/>
                <a:gd name="T19" fmla="*/ 131899 h 401"/>
                <a:gd name="T20" fmla="*/ 0 w 364"/>
                <a:gd name="T21" fmla="*/ 131899 h 401"/>
                <a:gd name="T22" fmla="*/ 5277 w 364"/>
                <a:gd name="T23" fmla="*/ 112163 h 401"/>
                <a:gd name="T24" fmla="*/ 6596 w 364"/>
                <a:gd name="T25" fmla="*/ 92099 h 401"/>
                <a:gd name="T26" fmla="*/ 6596 w 364"/>
                <a:gd name="T27" fmla="*/ 23025 h 401"/>
                <a:gd name="T28" fmla="*/ 5936 w 364"/>
                <a:gd name="T29" fmla="*/ 12499 h 401"/>
                <a:gd name="T30" fmla="*/ 2968 w 364"/>
                <a:gd name="T31" fmla="*/ 0 h 401"/>
                <a:gd name="T32" fmla="*/ 25725 w 364"/>
                <a:gd name="T33" fmla="*/ 0 h 401"/>
                <a:gd name="T34" fmla="*/ 35949 w 364"/>
                <a:gd name="T35" fmla="*/ 16446 h 401"/>
                <a:gd name="T36" fmla="*/ 94654 w 364"/>
                <a:gd name="T37" fmla="*/ 97033 h 401"/>
                <a:gd name="T38" fmla="*/ 94654 w 364"/>
                <a:gd name="T39" fmla="*/ 39800 h 401"/>
                <a:gd name="T40" fmla="*/ 93335 w 364"/>
                <a:gd name="T41" fmla="*/ 19736 h 401"/>
                <a:gd name="T42" fmla="*/ 88058 w 364"/>
                <a:gd name="T43" fmla="*/ 0 h 401"/>
                <a:gd name="T44" fmla="*/ 120049 w 364"/>
                <a:gd name="T45" fmla="*/ 0 h 401"/>
                <a:gd name="T46" fmla="*/ 114442 w 364"/>
                <a:gd name="T47" fmla="*/ 19736 h 401"/>
                <a:gd name="T48" fmla="*/ 113123 w 364"/>
                <a:gd name="T49" fmla="*/ 39800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1" name="Freeform 136"/>
            <p:cNvSpPr>
              <a:spLocks/>
            </p:cNvSpPr>
            <p:nvPr/>
          </p:nvSpPr>
          <p:spPr bwMode="auto">
            <a:xfrm>
              <a:off x="7960345" y="6151688"/>
              <a:ext cx="110045" cy="134026"/>
            </a:xfrm>
            <a:custGeom>
              <a:avLst/>
              <a:gdLst>
                <a:gd name="T0" fmla="*/ 6512 w 338"/>
                <a:gd name="T1" fmla="*/ 39846 h 407"/>
                <a:gd name="T2" fmla="*/ 5535 w 338"/>
                <a:gd name="T3" fmla="*/ 19758 h 407"/>
                <a:gd name="T4" fmla="*/ 0 w 338"/>
                <a:gd name="T5" fmla="*/ 0 h 407"/>
                <a:gd name="T6" fmla="*/ 31581 w 338"/>
                <a:gd name="T7" fmla="*/ 0 h 407"/>
                <a:gd name="T8" fmla="*/ 26372 w 338"/>
                <a:gd name="T9" fmla="*/ 19758 h 407"/>
                <a:gd name="T10" fmla="*/ 25069 w 338"/>
                <a:gd name="T11" fmla="*/ 39846 h 407"/>
                <a:gd name="T12" fmla="*/ 25069 w 338"/>
                <a:gd name="T13" fmla="*/ 52030 h 407"/>
                <a:gd name="T14" fmla="*/ 25069 w 338"/>
                <a:gd name="T15" fmla="*/ 84960 h 407"/>
                <a:gd name="T16" fmla="*/ 55023 w 338"/>
                <a:gd name="T17" fmla="*/ 115256 h 407"/>
                <a:gd name="T18" fmla="*/ 84976 w 338"/>
                <a:gd name="T19" fmla="*/ 84960 h 407"/>
                <a:gd name="T20" fmla="*/ 84976 w 338"/>
                <a:gd name="T21" fmla="*/ 52030 h 407"/>
                <a:gd name="T22" fmla="*/ 84976 w 338"/>
                <a:gd name="T23" fmla="*/ 39846 h 407"/>
                <a:gd name="T24" fmla="*/ 83673 w 338"/>
                <a:gd name="T25" fmla="*/ 19758 h 407"/>
                <a:gd name="T26" fmla="*/ 78464 w 338"/>
                <a:gd name="T27" fmla="*/ 0 h 407"/>
                <a:gd name="T28" fmla="*/ 110045 w 338"/>
                <a:gd name="T29" fmla="*/ 0 h 407"/>
                <a:gd name="T30" fmla="*/ 104510 w 338"/>
                <a:gd name="T31" fmla="*/ 19758 h 407"/>
                <a:gd name="T32" fmla="*/ 103208 w 338"/>
                <a:gd name="T33" fmla="*/ 39846 h 407"/>
                <a:gd name="T34" fmla="*/ 103208 w 338"/>
                <a:gd name="T35" fmla="*/ 52030 h 407"/>
                <a:gd name="T36" fmla="*/ 103208 w 338"/>
                <a:gd name="T37" fmla="*/ 84960 h 407"/>
                <a:gd name="T38" fmla="*/ 55023 w 338"/>
                <a:gd name="T39" fmla="*/ 134026 h 407"/>
                <a:gd name="T40" fmla="*/ 6512 w 338"/>
                <a:gd name="T41" fmla="*/ 84960 h 407"/>
                <a:gd name="T42" fmla="*/ 6512 w 338"/>
                <a:gd name="T43" fmla="*/ 52030 h 407"/>
                <a:gd name="T44" fmla="*/ 6512 w 338"/>
                <a:gd name="T45" fmla="*/ 39846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2" name="Freeform 137"/>
            <p:cNvSpPr>
              <a:spLocks/>
            </p:cNvSpPr>
            <p:nvPr/>
          </p:nvSpPr>
          <p:spPr bwMode="auto">
            <a:xfrm>
              <a:off x="7834294" y="6151688"/>
              <a:ext cx="120049" cy="131899"/>
            </a:xfrm>
            <a:custGeom>
              <a:avLst/>
              <a:gdLst>
                <a:gd name="T0" fmla="*/ 1308 w 367"/>
                <a:gd name="T1" fmla="*/ 0 h 401"/>
                <a:gd name="T2" fmla="*/ 32711 w 367"/>
                <a:gd name="T3" fmla="*/ 0 h 401"/>
                <a:gd name="T4" fmla="*/ 34346 w 367"/>
                <a:gd name="T5" fmla="*/ 7565 h 401"/>
                <a:gd name="T6" fmla="*/ 40889 w 367"/>
                <a:gd name="T7" fmla="*/ 20064 h 401"/>
                <a:gd name="T8" fmla="*/ 59534 w 367"/>
                <a:gd name="T9" fmla="*/ 47036 h 401"/>
                <a:gd name="T10" fmla="*/ 76871 w 367"/>
                <a:gd name="T11" fmla="*/ 20064 h 401"/>
                <a:gd name="T12" fmla="*/ 82104 w 367"/>
                <a:gd name="T13" fmla="*/ 10855 h 401"/>
                <a:gd name="T14" fmla="*/ 84394 w 367"/>
                <a:gd name="T15" fmla="*/ 0 h 401"/>
                <a:gd name="T16" fmla="*/ 113180 w 367"/>
                <a:gd name="T17" fmla="*/ 0 h 401"/>
                <a:gd name="T18" fmla="*/ 101077 w 367"/>
                <a:gd name="T19" fmla="*/ 16775 h 401"/>
                <a:gd name="T20" fmla="*/ 70983 w 367"/>
                <a:gd name="T21" fmla="*/ 63154 h 401"/>
                <a:gd name="T22" fmla="*/ 105983 w 367"/>
                <a:gd name="T23" fmla="*/ 115124 h 401"/>
                <a:gd name="T24" fmla="*/ 120049 w 367"/>
                <a:gd name="T25" fmla="*/ 131899 h 401"/>
                <a:gd name="T26" fmla="*/ 84721 w 367"/>
                <a:gd name="T27" fmla="*/ 131899 h 401"/>
                <a:gd name="T28" fmla="*/ 81777 w 367"/>
                <a:gd name="T29" fmla="*/ 116111 h 401"/>
                <a:gd name="T30" fmla="*/ 59534 w 367"/>
                <a:gd name="T31" fmla="*/ 79929 h 401"/>
                <a:gd name="T32" fmla="*/ 42851 w 367"/>
                <a:gd name="T33" fmla="*/ 103611 h 401"/>
                <a:gd name="T34" fmla="*/ 30094 w 367"/>
                <a:gd name="T35" fmla="*/ 131899 h 401"/>
                <a:gd name="T36" fmla="*/ 0 w 367"/>
                <a:gd name="T37" fmla="*/ 131899 h 401"/>
                <a:gd name="T38" fmla="*/ 27477 w 367"/>
                <a:gd name="T39" fmla="*/ 95717 h 401"/>
                <a:gd name="T40" fmla="*/ 48412 w 367"/>
                <a:gd name="T41" fmla="*/ 63811 h 401"/>
                <a:gd name="T42" fmla="*/ 22571 w 367"/>
                <a:gd name="T43" fmla="*/ 26972 h 401"/>
                <a:gd name="T44" fmla="*/ 1308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3" name="Freeform 138"/>
            <p:cNvSpPr>
              <a:spLocks noEditPoints="1"/>
            </p:cNvSpPr>
            <p:nvPr/>
          </p:nvSpPr>
          <p:spPr bwMode="auto">
            <a:xfrm>
              <a:off x="8318491" y="6149560"/>
              <a:ext cx="108044" cy="134027"/>
            </a:xfrm>
            <a:custGeom>
              <a:avLst/>
              <a:gdLst>
                <a:gd name="T0" fmla="*/ 107714 w 327"/>
                <a:gd name="T1" fmla="*/ 132710 h 407"/>
                <a:gd name="T2" fmla="*/ 108044 w 327"/>
                <a:gd name="T3" fmla="*/ 134027 h 407"/>
                <a:gd name="T4" fmla="*/ 81942 w 327"/>
                <a:gd name="T5" fmla="*/ 134027 h 407"/>
                <a:gd name="T6" fmla="*/ 84915 w 327"/>
                <a:gd name="T7" fmla="*/ 121513 h 407"/>
                <a:gd name="T8" fmla="*/ 85576 w 327"/>
                <a:gd name="T9" fmla="*/ 110976 h 407"/>
                <a:gd name="T10" fmla="*/ 85576 w 327"/>
                <a:gd name="T11" fmla="*/ 77716 h 407"/>
                <a:gd name="T12" fmla="*/ 25442 w 327"/>
                <a:gd name="T13" fmla="*/ 77716 h 407"/>
                <a:gd name="T14" fmla="*/ 25442 w 327"/>
                <a:gd name="T15" fmla="*/ 99450 h 407"/>
                <a:gd name="T16" fmla="*/ 25442 w 327"/>
                <a:gd name="T17" fmla="*/ 111305 h 407"/>
                <a:gd name="T18" fmla="*/ 27424 w 327"/>
                <a:gd name="T19" fmla="*/ 134027 h 407"/>
                <a:gd name="T20" fmla="*/ 0 w 327"/>
                <a:gd name="T21" fmla="*/ 134027 h 407"/>
                <a:gd name="T22" fmla="*/ 5617 w 327"/>
                <a:gd name="T23" fmla="*/ 114269 h 407"/>
                <a:gd name="T24" fmla="*/ 6608 w 327"/>
                <a:gd name="T25" fmla="*/ 94181 h 407"/>
                <a:gd name="T26" fmla="*/ 6608 w 327"/>
                <a:gd name="T27" fmla="*/ 81009 h 407"/>
                <a:gd name="T28" fmla="*/ 6608 w 327"/>
                <a:gd name="T29" fmla="*/ 76728 h 407"/>
                <a:gd name="T30" fmla="*/ 6608 w 327"/>
                <a:gd name="T31" fmla="*/ 61580 h 407"/>
                <a:gd name="T32" fmla="*/ 23459 w 327"/>
                <a:gd name="T33" fmla="*/ 17453 h 407"/>
                <a:gd name="T34" fmla="*/ 70047 w 327"/>
                <a:gd name="T35" fmla="*/ 0 h 407"/>
                <a:gd name="T36" fmla="*/ 83924 w 327"/>
                <a:gd name="T37" fmla="*/ 659 h 407"/>
                <a:gd name="T38" fmla="*/ 104409 w 327"/>
                <a:gd name="T39" fmla="*/ 3293 h 407"/>
                <a:gd name="T40" fmla="*/ 104409 w 327"/>
                <a:gd name="T41" fmla="*/ 110976 h 407"/>
                <a:gd name="T42" fmla="*/ 105070 w 327"/>
                <a:gd name="T43" fmla="*/ 121513 h 407"/>
                <a:gd name="T44" fmla="*/ 107714 w 327"/>
                <a:gd name="T45" fmla="*/ 132710 h 407"/>
                <a:gd name="T46" fmla="*/ 85576 w 327"/>
                <a:gd name="T47" fmla="*/ 19758 h 407"/>
                <a:gd name="T48" fmla="*/ 71699 w 327"/>
                <a:gd name="T49" fmla="*/ 18112 h 407"/>
                <a:gd name="T50" fmla="*/ 38658 w 327"/>
                <a:gd name="T51" fmla="*/ 29637 h 407"/>
                <a:gd name="T52" fmla="*/ 25442 w 327"/>
                <a:gd name="T53" fmla="*/ 59933 h 407"/>
                <a:gd name="T54" fmla="*/ 85576 w 327"/>
                <a:gd name="T55" fmla="*/ 59933 h 407"/>
                <a:gd name="T56" fmla="*/ 85576 w 327"/>
                <a:gd name="T57" fmla="*/ 197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4" name="Freeform 139"/>
            <p:cNvSpPr>
              <a:spLocks noEditPoints="1"/>
            </p:cNvSpPr>
            <p:nvPr/>
          </p:nvSpPr>
          <p:spPr bwMode="auto">
            <a:xfrm>
              <a:off x="8694644" y="6328262"/>
              <a:ext cx="108044" cy="134027"/>
            </a:xfrm>
            <a:custGeom>
              <a:avLst/>
              <a:gdLst>
                <a:gd name="T0" fmla="*/ 107713 w 326"/>
                <a:gd name="T1" fmla="*/ 132710 h 407"/>
                <a:gd name="T2" fmla="*/ 108044 w 326"/>
                <a:gd name="T3" fmla="*/ 134027 h 407"/>
                <a:gd name="T4" fmla="*/ 82193 w 326"/>
                <a:gd name="T5" fmla="*/ 134027 h 407"/>
                <a:gd name="T6" fmla="*/ 85176 w 326"/>
                <a:gd name="T7" fmla="*/ 121843 h 407"/>
                <a:gd name="T8" fmla="*/ 85839 w 326"/>
                <a:gd name="T9" fmla="*/ 110976 h 407"/>
                <a:gd name="T10" fmla="*/ 85839 w 326"/>
                <a:gd name="T11" fmla="*/ 77716 h 407"/>
                <a:gd name="T12" fmla="*/ 25188 w 326"/>
                <a:gd name="T13" fmla="*/ 77716 h 407"/>
                <a:gd name="T14" fmla="*/ 25188 w 326"/>
                <a:gd name="T15" fmla="*/ 99450 h 407"/>
                <a:gd name="T16" fmla="*/ 25188 w 326"/>
                <a:gd name="T17" fmla="*/ 111305 h 407"/>
                <a:gd name="T18" fmla="*/ 27177 w 326"/>
                <a:gd name="T19" fmla="*/ 134027 h 407"/>
                <a:gd name="T20" fmla="*/ 0 w 326"/>
                <a:gd name="T21" fmla="*/ 134027 h 407"/>
                <a:gd name="T22" fmla="*/ 5303 w 326"/>
                <a:gd name="T23" fmla="*/ 114269 h 407"/>
                <a:gd name="T24" fmla="*/ 6628 w 326"/>
                <a:gd name="T25" fmla="*/ 94181 h 407"/>
                <a:gd name="T26" fmla="*/ 6628 w 326"/>
                <a:gd name="T27" fmla="*/ 81338 h 407"/>
                <a:gd name="T28" fmla="*/ 6628 w 326"/>
                <a:gd name="T29" fmla="*/ 76728 h 407"/>
                <a:gd name="T30" fmla="*/ 6628 w 326"/>
                <a:gd name="T31" fmla="*/ 61909 h 407"/>
                <a:gd name="T32" fmla="*/ 23200 w 326"/>
                <a:gd name="T33" fmla="*/ 17782 h 407"/>
                <a:gd name="T34" fmla="*/ 70262 w 326"/>
                <a:gd name="T35" fmla="*/ 0 h 407"/>
                <a:gd name="T36" fmla="*/ 83850 w 326"/>
                <a:gd name="T37" fmla="*/ 659 h 407"/>
                <a:gd name="T38" fmla="*/ 104398 w 326"/>
                <a:gd name="T39" fmla="*/ 3293 h 407"/>
                <a:gd name="T40" fmla="*/ 104398 w 326"/>
                <a:gd name="T41" fmla="*/ 110976 h 407"/>
                <a:gd name="T42" fmla="*/ 105061 w 326"/>
                <a:gd name="T43" fmla="*/ 121843 h 407"/>
                <a:gd name="T44" fmla="*/ 107713 w 326"/>
                <a:gd name="T45" fmla="*/ 132710 h 407"/>
                <a:gd name="T46" fmla="*/ 85839 w 326"/>
                <a:gd name="T47" fmla="*/ 20088 h 407"/>
                <a:gd name="T48" fmla="*/ 71587 w 326"/>
                <a:gd name="T49" fmla="*/ 18112 h 407"/>
                <a:gd name="T50" fmla="*/ 38445 w 326"/>
                <a:gd name="T51" fmla="*/ 29637 h 407"/>
                <a:gd name="T52" fmla="*/ 25188 w 326"/>
                <a:gd name="T53" fmla="*/ 59933 h 407"/>
                <a:gd name="T54" fmla="*/ 85839 w 326"/>
                <a:gd name="T55" fmla="*/ 59933 h 407"/>
                <a:gd name="T56" fmla="*/ 85839 w 326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5" name="Freeform 140"/>
            <p:cNvSpPr>
              <a:spLocks/>
            </p:cNvSpPr>
            <p:nvPr/>
          </p:nvSpPr>
          <p:spPr bwMode="auto">
            <a:xfrm>
              <a:off x="8646625" y="6330390"/>
              <a:ext cx="32013" cy="131899"/>
            </a:xfrm>
            <a:custGeom>
              <a:avLst/>
              <a:gdLst>
                <a:gd name="T0" fmla="*/ 25412 w 97"/>
                <a:gd name="T1" fmla="*/ 39570 h 400"/>
                <a:gd name="T2" fmla="*/ 25412 w 97"/>
                <a:gd name="T3" fmla="*/ 92329 h 400"/>
                <a:gd name="T4" fmla="*/ 26402 w 97"/>
                <a:gd name="T5" fmla="*/ 112444 h 400"/>
                <a:gd name="T6" fmla="*/ 32013 w 97"/>
                <a:gd name="T7" fmla="*/ 131899 h 400"/>
                <a:gd name="T8" fmla="*/ 0 w 97"/>
                <a:gd name="T9" fmla="*/ 131899 h 400"/>
                <a:gd name="T10" fmla="*/ 5280 w 97"/>
                <a:gd name="T11" fmla="*/ 112114 h 400"/>
                <a:gd name="T12" fmla="*/ 6601 w 97"/>
                <a:gd name="T13" fmla="*/ 92329 h 400"/>
                <a:gd name="T14" fmla="*/ 6601 w 97"/>
                <a:gd name="T15" fmla="*/ 39570 h 400"/>
                <a:gd name="T16" fmla="*/ 5280 w 97"/>
                <a:gd name="T17" fmla="*/ 19455 h 400"/>
                <a:gd name="T18" fmla="*/ 0 w 97"/>
                <a:gd name="T19" fmla="*/ 0 h 400"/>
                <a:gd name="T20" fmla="*/ 32013 w 97"/>
                <a:gd name="T21" fmla="*/ 0 h 400"/>
                <a:gd name="T22" fmla="*/ 26402 w 97"/>
                <a:gd name="T23" fmla="*/ 19455 h 400"/>
                <a:gd name="T24" fmla="*/ 25412 w 97"/>
                <a:gd name="T25" fmla="*/ 39570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6" name="Freeform 141"/>
            <p:cNvSpPr>
              <a:spLocks/>
            </p:cNvSpPr>
            <p:nvPr/>
          </p:nvSpPr>
          <p:spPr bwMode="auto">
            <a:xfrm>
              <a:off x="8460548" y="6330390"/>
              <a:ext cx="30013" cy="131899"/>
            </a:xfrm>
            <a:custGeom>
              <a:avLst/>
              <a:gdLst>
                <a:gd name="T0" fmla="*/ 23825 w 97"/>
                <a:gd name="T1" fmla="*/ 39800 h 401"/>
                <a:gd name="T2" fmla="*/ 23825 w 97"/>
                <a:gd name="T3" fmla="*/ 92099 h 401"/>
                <a:gd name="T4" fmla="*/ 25062 w 97"/>
                <a:gd name="T5" fmla="*/ 112492 h 401"/>
                <a:gd name="T6" fmla="*/ 30013 w 97"/>
                <a:gd name="T7" fmla="*/ 131899 h 401"/>
                <a:gd name="T8" fmla="*/ 0 w 97"/>
                <a:gd name="T9" fmla="*/ 131899 h 401"/>
                <a:gd name="T10" fmla="*/ 5260 w 97"/>
                <a:gd name="T11" fmla="*/ 112163 h 401"/>
                <a:gd name="T12" fmla="*/ 6188 w 97"/>
                <a:gd name="T13" fmla="*/ 92099 h 401"/>
                <a:gd name="T14" fmla="*/ 6188 w 97"/>
                <a:gd name="T15" fmla="*/ 39800 h 401"/>
                <a:gd name="T16" fmla="*/ 5260 w 97"/>
                <a:gd name="T17" fmla="*/ 19736 h 401"/>
                <a:gd name="T18" fmla="*/ 0 w 97"/>
                <a:gd name="T19" fmla="*/ 0 h 401"/>
                <a:gd name="T20" fmla="*/ 30013 w 97"/>
                <a:gd name="T21" fmla="*/ 0 h 401"/>
                <a:gd name="T22" fmla="*/ 25062 w 97"/>
                <a:gd name="T23" fmla="*/ 19736 h 401"/>
                <a:gd name="T24" fmla="*/ 23825 w 97"/>
                <a:gd name="T25" fmla="*/ 3980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7" name="Freeform 142"/>
            <p:cNvSpPr>
              <a:spLocks/>
            </p:cNvSpPr>
            <p:nvPr/>
          </p:nvSpPr>
          <p:spPr bwMode="auto">
            <a:xfrm>
              <a:off x="8368511" y="6330390"/>
              <a:ext cx="76031" cy="131899"/>
            </a:xfrm>
            <a:custGeom>
              <a:avLst/>
              <a:gdLst>
                <a:gd name="T0" fmla="*/ 24393 w 240"/>
                <a:gd name="T1" fmla="*/ 39800 h 401"/>
                <a:gd name="T2" fmla="*/ 24393 w 240"/>
                <a:gd name="T3" fmla="*/ 113479 h 401"/>
                <a:gd name="T4" fmla="*/ 37699 w 240"/>
                <a:gd name="T5" fmla="*/ 113479 h 401"/>
                <a:gd name="T6" fmla="*/ 57023 w 240"/>
                <a:gd name="T7" fmla="*/ 112163 h 401"/>
                <a:gd name="T8" fmla="*/ 76031 w 240"/>
                <a:gd name="T9" fmla="*/ 106901 h 401"/>
                <a:gd name="T10" fmla="*/ 76031 w 240"/>
                <a:gd name="T11" fmla="*/ 131899 h 401"/>
                <a:gd name="T12" fmla="*/ 0 w 240"/>
                <a:gd name="T13" fmla="*/ 131899 h 401"/>
                <a:gd name="T14" fmla="*/ 5386 w 240"/>
                <a:gd name="T15" fmla="*/ 112163 h 401"/>
                <a:gd name="T16" fmla="*/ 6336 w 240"/>
                <a:gd name="T17" fmla="*/ 92099 h 401"/>
                <a:gd name="T18" fmla="*/ 6336 w 240"/>
                <a:gd name="T19" fmla="*/ 39800 h 401"/>
                <a:gd name="T20" fmla="*/ 5386 w 240"/>
                <a:gd name="T21" fmla="*/ 19736 h 401"/>
                <a:gd name="T22" fmla="*/ 0 w 240"/>
                <a:gd name="T23" fmla="*/ 0 h 401"/>
                <a:gd name="T24" fmla="*/ 30729 w 240"/>
                <a:gd name="T25" fmla="*/ 0 h 401"/>
                <a:gd name="T26" fmla="*/ 25344 w 240"/>
                <a:gd name="T27" fmla="*/ 19736 h 401"/>
                <a:gd name="T28" fmla="*/ 24393 w 240"/>
                <a:gd name="T29" fmla="*/ 39800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8" name="Freeform 143"/>
            <p:cNvSpPr>
              <a:spLocks noEditPoints="1"/>
            </p:cNvSpPr>
            <p:nvPr/>
          </p:nvSpPr>
          <p:spPr bwMode="auto">
            <a:xfrm>
              <a:off x="8238459" y="6328262"/>
              <a:ext cx="106042" cy="134027"/>
            </a:xfrm>
            <a:custGeom>
              <a:avLst/>
              <a:gdLst>
                <a:gd name="T0" fmla="*/ 105393 w 327"/>
                <a:gd name="T1" fmla="*/ 132710 h 407"/>
                <a:gd name="T2" fmla="*/ 106042 w 327"/>
                <a:gd name="T3" fmla="*/ 134027 h 407"/>
                <a:gd name="T4" fmla="*/ 80423 w 327"/>
                <a:gd name="T5" fmla="*/ 134027 h 407"/>
                <a:gd name="T6" fmla="*/ 83342 w 327"/>
                <a:gd name="T7" fmla="*/ 121843 h 407"/>
                <a:gd name="T8" fmla="*/ 83990 w 327"/>
                <a:gd name="T9" fmla="*/ 110976 h 407"/>
                <a:gd name="T10" fmla="*/ 83990 w 327"/>
                <a:gd name="T11" fmla="*/ 77716 h 407"/>
                <a:gd name="T12" fmla="*/ 24970 w 327"/>
                <a:gd name="T13" fmla="*/ 77716 h 407"/>
                <a:gd name="T14" fmla="*/ 24970 w 327"/>
                <a:gd name="T15" fmla="*/ 99450 h 407"/>
                <a:gd name="T16" fmla="*/ 24970 w 327"/>
                <a:gd name="T17" fmla="*/ 111305 h 407"/>
                <a:gd name="T18" fmla="*/ 26592 w 327"/>
                <a:gd name="T19" fmla="*/ 134027 h 407"/>
                <a:gd name="T20" fmla="*/ 0 w 327"/>
                <a:gd name="T21" fmla="*/ 134027 h 407"/>
                <a:gd name="T22" fmla="*/ 5189 w 327"/>
                <a:gd name="T23" fmla="*/ 114269 h 407"/>
                <a:gd name="T24" fmla="*/ 6486 w 327"/>
                <a:gd name="T25" fmla="*/ 94181 h 407"/>
                <a:gd name="T26" fmla="*/ 6486 w 327"/>
                <a:gd name="T27" fmla="*/ 81338 h 407"/>
                <a:gd name="T28" fmla="*/ 6486 w 327"/>
                <a:gd name="T29" fmla="*/ 76728 h 407"/>
                <a:gd name="T30" fmla="*/ 6486 w 327"/>
                <a:gd name="T31" fmla="*/ 61909 h 407"/>
                <a:gd name="T32" fmla="*/ 22700 w 327"/>
                <a:gd name="T33" fmla="*/ 17782 h 407"/>
                <a:gd name="T34" fmla="*/ 68749 w 327"/>
                <a:gd name="T35" fmla="*/ 0 h 407"/>
                <a:gd name="T36" fmla="*/ 82369 w 327"/>
                <a:gd name="T37" fmla="*/ 659 h 407"/>
                <a:gd name="T38" fmla="*/ 102475 w 327"/>
                <a:gd name="T39" fmla="*/ 3293 h 407"/>
                <a:gd name="T40" fmla="*/ 102475 w 327"/>
                <a:gd name="T41" fmla="*/ 110976 h 407"/>
                <a:gd name="T42" fmla="*/ 102799 w 327"/>
                <a:gd name="T43" fmla="*/ 121843 h 407"/>
                <a:gd name="T44" fmla="*/ 105393 w 327"/>
                <a:gd name="T45" fmla="*/ 132710 h 407"/>
                <a:gd name="T46" fmla="*/ 83990 w 327"/>
                <a:gd name="T47" fmla="*/ 20088 h 407"/>
                <a:gd name="T48" fmla="*/ 70370 w 327"/>
                <a:gd name="T49" fmla="*/ 18112 h 407"/>
                <a:gd name="T50" fmla="*/ 37942 w 327"/>
                <a:gd name="T51" fmla="*/ 29637 h 407"/>
                <a:gd name="T52" fmla="*/ 24970 w 327"/>
                <a:gd name="T53" fmla="*/ 59933 h 407"/>
                <a:gd name="T54" fmla="*/ 83990 w 327"/>
                <a:gd name="T55" fmla="*/ 59933 h 407"/>
                <a:gd name="T56" fmla="*/ 83990 w 327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29" name="Freeform 144"/>
            <p:cNvSpPr>
              <a:spLocks/>
            </p:cNvSpPr>
            <p:nvPr/>
          </p:nvSpPr>
          <p:spPr bwMode="auto">
            <a:xfrm>
              <a:off x="8098402" y="6324007"/>
              <a:ext cx="126051" cy="138282"/>
            </a:xfrm>
            <a:custGeom>
              <a:avLst/>
              <a:gdLst>
                <a:gd name="T0" fmla="*/ 71569 w 391"/>
                <a:gd name="T1" fmla="*/ 62033 h 428"/>
                <a:gd name="T2" fmla="*/ 93813 w 391"/>
                <a:gd name="T3" fmla="*/ 63648 h 428"/>
                <a:gd name="T4" fmla="*/ 105419 w 391"/>
                <a:gd name="T5" fmla="*/ 63648 h 428"/>
                <a:gd name="T6" fmla="*/ 126051 w 391"/>
                <a:gd name="T7" fmla="*/ 63648 h 428"/>
                <a:gd name="T8" fmla="*/ 126051 w 391"/>
                <a:gd name="T9" fmla="*/ 74310 h 428"/>
                <a:gd name="T10" fmla="*/ 65443 w 391"/>
                <a:gd name="T11" fmla="*/ 138282 h 428"/>
                <a:gd name="T12" fmla="*/ 0 w 391"/>
                <a:gd name="T13" fmla="*/ 71726 h 428"/>
                <a:gd name="T14" fmla="*/ 76404 w 391"/>
                <a:gd name="T15" fmla="*/ 5493 h 428"/>
                <a:gd name="T16" fmla="*/ 117347 w 391"/>
                <a:gd name="T17" fmla="*/ 27786 h 428"/>
                <a:gd name="T18" fmla="*/ 107031 w 391"/>
                <a:gd name="T19" fmla="*/ 49109 h 428"/>
                <a:gd name="T20" fmla="*/ 65443 w 391"/>
                <a:gd name="T21" fmla="*/ 23909 h 428"/>
                <a:gd name="T22" fmla="*/ 18376 w 391"/>
                <a:gd name="T23" fmla="*/ 71726 h 428"/>
                <a:gd name="T24" fmla="*/ 65443 w 391"/>
                <a:gd name="T25" fmla="*/ 119543 h 428"/>
                <a:gd name="T26" fmla="*/ 107353 w 391"/>
                <a:gd name="T27" fmla="*/ 81095 h 428"/>
                <a:gd name="T28" fmla="*/ 104774 w 391"/>
                <a:gd name="T29" fmla="*/ 81095 h 428"/>
                <a:gd name="T30" fmla="*/ 101228 w 391"/>
                <a:gd name="T31" fmla="*/ 81095 h 428"/>
                <a:gd name="T32" fmla="*/ 88010 w 391"/>
                <a:gd name="T33" fmla="*/ 81741 h 428"/>
                <a:gd name="T34" fmla="*/ 71569 w 391"/>
                <a:gd name="T35" fmla="*/ 86588 h 428"/>
                <a:gd name="T36" fmla="*/ 71569 w 391"/>
                <a:gd name="T37" fmla="*/ 62033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0" name="Freeform 145"/>
            <p:cNvSpPr>
              <a:spLocks/>
            </p:cNvSpPr>
            <p:nvPr/>
          </p:nvSpPr>
          <p:spPr bwMode="auto">
            <a:xfrm>
              <a:off x="7954343" y="6330390"/>
              <a:ext cx="88036" cy="131899"/>
            </a:xfrm>
            <a:custGeom>
              <a:avLst/>
              <a:gdLst>
                <a:gd name="T0" fmla="*/ 72422 w 265"/>
                <a:gd name="T1" fmla="*/ 54273 h 401"/>
                <a:gd name="T2" fmla="*/ 72422 w 265"/>
                <a:gd name="T3" fmla="*/ 79271 h 401"/>
                <a:gd name="T4" fmla="*/ 59798 w 265"/>
                <a:gd name="T5" fmla="*/ 76311 h 401"/>
                <a:gd name="T6" fmla="*/ 50164 w 265"/>
                <a:gd name="T7" fmla="*/ 75653 h 401"/>
                <a:gd name="T8" fmla="*/ 25580 w 265"/>
                <a:gd name="T9" fmla="*/ 75653 h 401"/>
                <a:gd name="T10" fmla="*/ 25580 w 265"/>
                <a:gd name="T11" fmla="*/ 113150 h 401"/>
                <a:gd name="T12" fmla="*/ 58801 w 265"/>
                <a:gd name="T13" fmla="*/ 113150 h 401"/>
                <a:gd name="T14" fmla="*/ 71093 w 265"/>
                <a:gd name="T15" fmla="*/ 112821 h 401"/>
                <a:gd name="T16" fmla="*/ 88036 w 265"/>
                <a:gd name="T17" fmla="*/ 107887 h 401"/>
                <a:gd name="T18" fmla="*/ 88036 w 265"/>
                <a:gd name="T19" fmla="*/ 131899 h 401"/>
                <a:gd name="T20" fmla="*/ 0 w 265"/>
                <a:gd name="T21" fmla="*/ 131899 h 401"/>
                <a:gd name="T22" fmla="*/ 5648 w 265"/>
                <a:gd name="T23" fmla="*/ 112163 h 401"/>
                <a:gd name="T24" fmla="*/ 6644 w 265"/>
                <a:gd name="T25" fmla="*/ 92428 h 401"/>
                <a:gd name="T26" fmla="*/ 6644 w 265"/>
                <a:gd name="T27" fmla="*/ 39800 h 401"/>
                <a:gd name="T28" fmla="*/ 5648 w 265"/>
                <a:gd name="T29" fmla="*/ 19736 h 401"/>
                <a:gd name="T30" fmla="*/ 0 w 265"/>
                <a:gd name="T31" fmla="*/ 0 h 401"/>
                <a:gd name="T32" fmla="*/ 88036 w 265"/>
                <a:gd name="T33" fmla="*/ 0 h 401"/>
                <a:gd name="T34" fmla="*/ 88036 w 265"/>
                <a:gd name="T35" fmla="*/ 24340 h 401"/>
                <a:gd name="T36" fmla="*/ 71093 w 265"/>
                <a:gd name="T37" fmla="*/ 19407 h 401"/>
                <a:gd name="T38" fmla="*/ 57473 w 265"/>
                <a:gd name="T39" fmla="*/ 18749 h 401"/>
                <a:gd name="T40" fmla="*/ 25580 w 265"/>
                <a:gd name="T41" fmla="*/ 18749 h 401"/>
                <a:gd name="T42" fmla="*/ 25580 w 265"/>
                <a:gd name="T43" fmla="*/ 57891 h 401"/>
                <a:gd name="T44" fmla="*/ 49167 w 265"/>
                <a:gd name="T45" fmla="*/ 57891 h 401"/>
                <a:gd name="T46" fmla="*/ 59798 w 265"/>
                <a:gd name="T47" fmla="*/ 57233 h 401"/>
                <a:gd name="T48" fmla="*/ 72422 w 265"/>
                <a:gd name="T49" fmla="*/ 5427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1" name="Freeform 146"/>
            <p:cNvSpPr>
              <a:spLocks noEditPoints="1"/>
            </p:cNvSpPr>
            <p:nvPr/>
          </p:nvSpPr>
          <p:spPr bwMode="auto">
            <a:xfrm>
              <a:off x="7836294" y="6330390"/>
              <a:ext cx="102042" cy="131899"/>
            </a:xfrm>
            <a:custGeom>
              <a:avLst/>
              <a:gdLst>
                <a:gd name="T0" fmla="*/ 5490 w 316"/>
                <a:gd name="T1" fmla="*/ 112163 h 401"/>
                <a:gd name="T2" fmla="*/ 6458 w 316"/>
                <a:gd name="T3" fmla="*/ 92428 h 401"/>
                <a:gd name="T4" fmla="*/ 6458 w 316"/>
                <a:gd name="T5" fmla="*/ 39800 h 401"/>
                <a:gd name="T6" fmla="*/ 5490 w 316"/>
                <a:gd name="T7" fmla="*/ 19736 h 401"/>
                <a:gd name="T8" fmla="*/ 0 w 316"/>
                <a:gd name="T9" fmla="*/ 0 h 401"/>
                <a:gd name="T10" fmla="*/ 40042 w 316"/>
                <a:gd name="T11" fmla="*/ 0 h 401"/>
                <a:gd name="T12" fmla="*/ 102042 w 316"/>
                <a:gd name="T13" fmla="*/ 66114 h 401"/>
                <a:gd name="T14" fmla="*/ 40365 w 316"/>
                <a:gd name="T15" fmla="*/ 131899 h 401"/>
                <a:gd name="T16" fmla="*/ 39073 w 316"/>
                <a:gd name="T17" fmla="*/ 131899 h 401"/>
                <a:gd name="T18" fmla="*/ 0 w 316"/>
                <a:gd name="T19" fmla="*/ 131899 h 401"/>
                <a:gd name="T20" fmla="*/ 5490 w 316"/>
                <a:gd name="T21" fmla="*/ 112163 h 401"/>
                <a:gd name="T22" fmla="*/ 24865 w 316"/>
                <a:gd name="T23" fmla="*/ 113150 h 401"/>
                <a:gd name="T24" fmla="*/ 40042 w 316"/>
                <a:gd name="T25" fmla="*/ 113150 h 401"/>
                <a:gd name="T26" fmla="*/ 83959 w 316"/>
                <a:gd name="T27" fmla="*/ 66114 h 401"/>
                <a:gd name="T28" fmla="*/ 40365 w 316"/>
                <a:gd name="T29" fmla="*/ 18749 h 401"/>
                <a:gd name="T30" fmla="*/ 24865 w 316"/>
                <a:gd name="T31" fmla="*/ 18749 h 401"/>
                <a:gd name="T32" fmla="*/ 24865 w 316"/>
                <a:gd name="T33" fmla="*/ 11315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2" name="Freeform 147"/>
            <p:cNvSpPr>
              <a:spLocks/>
            </p:cNvSpPr>
            <p:nvPr/>
          </p:nvSpPr>
          <p:spPr bwMode="auto">
            <a:xfrm>
              <a:off x="8506568" y="6324007"/>
              <a:ext cx="120049" cy="144664"/>
            </a:xfrm>
            <a:custGeom>
              <a:avLst/>
              <a:gdLst>
                <a:gd name="T0" fmla="*/ 66950 w 364"/>
                <a:gd name="T1" fmla="*/ 120553 h 444"/>
                <a:gd name="T2" fmla="*/ 109495 w 364"/>
                <a:gd name="T3" fmla="*/ 94814 h 444"/>
                <a:gd name="T4" fmla="*/ 120049 w 364"/>
                <a:gd name="T5" fmla="*/ 116643 h 444"/>
                <a:gd name="T6" fmla="*/ 77834 w 364"/>
                <a:gd name="T7" fmla="*/ 138799 h 444"/>
                <a:gd name="T8" fmla="*/ 0 w 364"/>
                <a:gd name="T9" fmla="*/ 72332 h 444"/>
                <a:gd name="T10" fmla="*/ 77834 w 364"/>
                <a:gd name="T11" fmla="*/ 5539 h 444"/>
                <a:gd name="T12" fmla="*/ 120049 w 364"/>
                <a:gd name="T13" fmla="*/ 28021 h 444"/>
                <a:gd name="T14" fmla="*/ 109495 w 364"/>
                <a:gd name="T15" fmla="*/ 49525 h 444"/>
                <a:gd name="T16" fmla="*/ 66950 w 364"/>
                <a:gd name="T17" fmla="*/ 24111 h 444"/>
                <a:gd name="T18" fmla="*/ 18469 w 364"/>
                <a:gd name="T19" fmla="*/ 72332 h 444"/>
                <a:gd name="T20" fmla="*/ 66950 w 364"/>
                <a:gd name="T21" fmla="*/ 120553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33" name="34 Grupo"/>
          <p:cNvGrpSpPr>
            <a:grpSpLocks/>
          </p:cNvGrpSpPr>
          <p:nvPr/>
        </p:nvGrpSpPr>
        <p:grpSpPr bwMode="auto">
          <a:xfrm>
            <a:off x="336550" y="6346825"/>
            <a:ext cx="665163" cy="322263"/>
            <a:chOff x="336550" y="6148858"/>
            <a:chExt cx="933451" cy="450850"/>
          </a:xfrm>
        </p:grpSpPr>
        <p:sp>
          <p:nvSpPr>
            <p:cNvPr id="34" name="Rectangle 176"/>
            <p:cNvSpPr>
              <a:spLocks noChangeArrowheads="1"/>
            </p:cNvSpPr>
            <p:nvPr/>
          </p:nvSpPr>
          <p:spPr bwMode="auto">
            <a:xfrm>
              <a:off x="837807" y="6148858"/>
              <a:ext cx="22278" cy="179896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5" name="Rectangle 177"/>
            <p:cNvSpPr>
              <a:spLocks noChangeArrowheads="1"/>
            </p:cNvSpPr>
            <p:nvPr/>
          </p:nvSpPr>
          <p:spPr bwMode="auto">
            <a:xfrm>
              <a:off x="902412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6" name="Freeform 178"/>
            <p:cNvSpPr>
              <a:spLocks/>
            </p:cNvSpPr>
            <p:nvPr/>
          </p:nvSpPr>
          <p:spPr bwMode="auto">
            <a:xfrm>
              <a:off x="955880" y="6204382"/>
              <a:ext cx="91341" cy="126592"/>
            </a:xfrm>
            <a:custGeom>
              <a:avLst/>
              <a:gdLst>
                <a:gd name="T0" fmla="*/ 89341 w 274"/>
                <a:gd name="T1" fmla="*/ 101077 h 387"/>
                <a:gd name="T2" fmla="*/ 91341 w 274"/>
                <a:gd name="T3" fmla="*/ 120377 h 387"/>
                <a:gd name="T4" fmla="*/ 55005 w 274"/>
                <a:gd name="T5" fmla="*/ 126592 h 387"/>
                <a:gd name="T6" fmla="*/ 0 w 274"/>
                <a:gd name="T7" fmla="*/ 67385 h 387"/>
                <a:gd name="T8" fmla="*/ 62339 w 274"/>
                <a:gd name="T9" fmla="*/ 0 h 387"/>
                <a:gd name="T10" fmla="*/ 91008 w 274"/>
                <a:gd name="T11" fmla="*/ 3925 h 387"/>
                <a:gd name="T12" fmla="*/ 88341 w 274"/>
                <a:gd name="T13" fmla="*/ 23552 h 387"/>
                <a:gd name="T14" fmla="*/ 61338 w 274"/>
                <a:gd name="T15" fmla="*/ 18318 h 387"/>
                <a:gd name="T16" fmla="*/ 24002 w 274"/>
                <a:gd name="T17" fmla="*/ 64441 h 387"/>
                <a:gd name="T18" fmla="*/ 59672 w 274"/>
                <a:gd name="T19" fmla="*/ 107620 h 387"/>
                <a:gd name="T20" fmla="*/ 89341 w 274"/>
                <a:gd name="T21" fmla="*/ 101077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7" name="Rectangle 179"/>
            <p:cNvSpPr>
              <a:spLocks noChangeArrowheads="1"/>
            </p:cNvSpPr>
            <p:nvPr/>
          </p:nvSpPr>
          <p:spPr bwMode="auto">
            <a:xfrm>
              <a:off x="1073954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38" name="Freeform 180"/>
            <p:cNvSpPr>
              <a:spLocks noEditPoints="1"/>
            </p:cNvSpPr>
            <p:nvPr/>
          </p:nvSpPr>
          <p:spPr bwMode="auto">
            <a:xfrm>
              <a:off x="692999" y="6184393"/>
              <a:ext cx="115846" cy="146582"/>
            </a:xfrm>
            <a:custGeom>
              <a:avLst/>
              <a:gdLst>
                <a:gd name="T0" fmla="*/ 59569 w 352"/>
                <a:gd name="T1" fmla="*/ 20567 h 449"/>
                <a:gd name="T2" fmla="*/ 50024 w 352"/>
                <a:gd name="T3" fmla="*/ 20567 h 449"/>
                <a:gd name="T4" fmla="*/ 24025 w 352"/>
                <a:gd name="T5" fmla="*/ 1306 h 449"/>
                <a:gd name="T6" fmla="*/ 24025 w 352"/>
                <a:gd name="T7" fmla="*/ 0 h 449"/>
                <a:gd name="T8" fmla="*/ 4278 w 352"/>
                <a:gd name="T9" fmla="*/ 17303 h 449"/>
                <a:gd name="T10" fmla="*/ 43771 w 352"/>
                <a:gd name="T11" fmla="*/ 39176 h 449"/>
                <a:gd name="T12" fmla="*/ 66809 w 352"/>
                <a:gd name="T13" fmla="*/ 39176 h 449"/>
                <a:gd name="T14" fmla="*/ 87872 w 352"/>
                <a:gd name="T15" fmla="*/ 48643 h 449"/>
                <a:gd name="T16" fmla="*/ 79973 w 352"/>
                <a:gd name="T17" fmla="*/ 58763 h 449"/>
                <a:gd name="T18" fmla="*/ 64176 w 352"/>
                <a:gd name="T19" fmla="*/ 57131 h 449"/>
                <a:gd name="T20" fmla="*/ 10531 w 352"/>
                <a:gd name="T21" fmla="*/ 102836 h 449"/>
                <a:gd name="T22" fmla="*/ 20734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2126 w 352"/>
                <a:gd name="T29" fmla="*/ 144623 h 449"/>
                <a:gd name="T30" fmla="*/ 61543 w 352"/>
                <a:gd name="T31" fmla="*/ 146582 h 449"/>
                <a:gd name="T32" fmla="*/ 115846 w 352"/>
                <a:gd name="T33" fmla="*/ 99245 h 449"/>
                <a:gd name="T34" fmla="*/ 97416 w 352"/>
                <a:gd name="T35" fmla="*/ 64313 h 449"/>
                <a:gd name="T36" fmla="*/ 111568 w 352"/>
                <a:gd name="T37" fmla="*/ 43746 h 449"/>
                <a:gd name="T38" fmla="*/ 93796 w 352"/>
                <a:gd name="T39" fmla="*/ 23505 h 449"/>
                <a:gd name="T40" fmla="*/ 59569 w 352"/>
                <a:gd name="T41" fmla="*/ 20567 h 449"/>
                <a:gd name="T42" fmla="*/ 63189 w 352"/>
                <a:gd name="T43" fmla="*/ 73454 h 449"/>
                <a:gd name="T44" fmla="*/ 63189 w 352"/>
                <a:gd name="T45" fmla="*/ 73454 h 449"/>
                <a:gd name="T46" fmla="*/ 93796 w 352"/>
                <a:gd name="T47" fmla="*/ 101530 h 449"/>
                <a:gd name="T48" fmla="*/ 62531 w 352"/>
                <a:gd name="T49" fmla="*/ 130259 h 449"/>
                <a:gd name="T50" fmla="*/ 32582 w 352"/>
                <a:gd name="T51" fmla="*/ 101530 h 449"/>
                <a:gd name="T52" fmla="*/ 63189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39" name="Freeform 181"/>
            <p:cNvSpPr>
              <a:spLocks noEditPoints="1"/>
            </p:cNvSpPr>
            <p:nvPr/>
          </p:nvSpPr>
          <p:spPr bwMode="auto">
            <a:xfrm>
              <a:off x="1125193" y="6184393"/>
              <a:ext cx="113619" cy="146582"/>
            </a:xfrm>
            <a:custGeom>
              <a:avLst/>
              <a:gdLst>
                <a:gd name="T0" fmla="*/ 58423 w 352"/>
                <a:gd name="T1" fmla="*/ 20567 h 449"/>
                <a:gd name="T2" fmla="*/ 49386 w 352"/>
                <a:gd name="T3" fmla="*/ 20567 h 449"/>
                <a:gd name="T4" fmla="*/ 23886 w 352"/>
                <a:gd name="T5" fmla="*/ 1306 h 449"/>
                <a:gd name="T6" fmla="*/ 23886 w 352"/>
                <a:gd name="T7" fmla="*/ 0 h 449"/>
                <a:gd name="T8" fmla="*/ 4196 w 352"/>
                <a:gd name="T9" fmla="*/ 17303 h 449"/>
                <a:gd name="T10" fmla="*/ 43253 w 352"/>
                <a:gd name="T11" fmla="*/ 39176 h 449"/>
                <a:gd name="T12" fmla="*/ 65525 w 352"/>
                <a:gd name="T13" fmla="*/ 39176 h 449"/>
                <a:gd name="T14" fmla="*/ 86505 w 352"/>
                <a:gd name="T15" fmla="*/ 48643 h 449"/>
                <a:gd name="T16" fmla="*/ 78436 w 352"/>
                <a:gd name="T17" fmla="*/ 58763 h 449"/>
                <a:gd name="T18" fmla="*/ 63265 w 352"/>
                <a:gd name="T19" fmla="*/ 57131 h 449"/>
                <a:gd name="T20" fmla="*/ 10329 w 352"/>
                <a:gd name="T21" fmla="*/ 102836 h 449"/>
                <a:gd name="T22" fmla="*/ 20658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1316 w 352"/>
                <a:gd name="T29" fmla="*/ 144623 h 449"/>
                <a:gd name="T30" fmla="*/ 60360 w 352"/>
                <a:gd name="T31" fmla="*/ 146582 h 449"/>
                <a:gd name="T32" fmla="*/ 113619 w 352"/>
                <a:gd name="T33" fmla="*/ 99245 h 449"/>
                <a:gd name="T34" fmla="*/ 95866 w 352"/>
                <a:gd name="T35" fmla="*/ 64313 h 449"/>
                <a:gd name="T36" fmla="*/ 109746 w 352"/>
                <a:gd name="T37" fmla="*/ 43746 h 449"/>
                <a:gd name="T38" fmla="*/ 92315 w 352"/>
                <a:gd name="T39" fmla="*/ 23505 h 449"/>
                <a:gd name="T40" fmla="*/ 58423 w 352"/>
                <a:gd name="T41" fmla="*/ 20567 h 449"/>
                <a:gd name="T42" fmla="*/ 62297 w 352"/>
                <a:gd name="T43" fmla="*/ 73454 h 449"/>
                <a:gd name="T44" fmla="*/ 62297 w 352"/>
                <a:gd name="T45" fmla="*/ 73454 h 449"/>
                <a:gd name="T46" fmla="*/ 92315 w 352"/>
                <a:gd name="T47" fmla="*/ 101530 h 449"/>
                <a:gd name="T48" fmla="*/ 61651 w 352"/>
                <a:gd name="T49" fmla="*/ 130259 h 449"/>
                <a:gd name="T50" fmla="*/ 32278 w 352"/>
                <a:gd name="T51" fmla="*/ 101530 h 449"/>
                <a:gd name="T52" fmla="*/ 62297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0" name="Freeform 182"/>
            <p:cNvSpPr>
              <a:spLocks noEditPoints="1"/>
            </p:cNvSpPr>
            <p:nvPr/>
          </p:nvSpPr>
          <p:spPr bwMode="auto">
            <a:xfrm>
              <a:off x="336550" y="6204382"/>
              <a:ext cx="329715" cy="242081"/>
            </a:xfrm>
            <a:custGeom>
              <a:avLst/>
              <a:gdLst>
                <a:gd name="T0" fmla="*/ 329715 w 1008"/>
                <a:gd name="T1" fmla="*/ 2293 h 739"/>
                <a:gd name="T2" fmla="*/ 287846 w 1008"/>
                <a:gd name="T3" fmla="*/ 2293 h 739"/>
                <a:gd name="T4" fmla="*/ 268548 w 1008"/>
                <a:gd name="T5" fmla="*/ 0 h 739"/>
                <a:gd name="T6" fmla="*/ 214576 w 1008"/>
                <a:gd name="T7" fmla="*/ 47499 h 739"/>
                <a:gd name="T8" fmla="*/ 232894 w 1008"/>
                <a:gd name="T9" fmla="*/ 82878 h 739"/>
                <a:gd name="T10" fmla="*/ 218829 w 1008"/>
                <a:gd name="T11" fmla="*/ 103515 h 739"/>
                <a:gd name="T12" fmla="*/ 227006 w 1008"/>
                <a:gd name="T13" fmla="*/ 119239 h 739"/>
                <a:gd name="T14" fmla="*/ 236492 w 1008"/>
                <a:gd name="T15" fmla="*/ 123825 h 739"/>
                <a:gd name="T16" fmla="*/ 198876 w 1008"/>
                <a:gd name="T17" fmla="*/ 173945 h 739"/>
                <a:gd name="T18" fmla="*/ 198876 w 1008"/>
                <a:gd name="T19" fmla="*/ 174272 h 739"/>
                <a:gd name="T20" fmla="*/ 178596 w 1008"/>
                <a:gd name="T21" fmla="*/ 192289 h 739"/>
                <a:gd name="T22" fmla="*/ 174016 w 1008"/>
                <a:gd name="T23" fmla="*/ 195892 h 739"/>
                <a:gd name="T24" fmla="*/ 173689 w 1008"/>
                <a:gd name="T25" fmla="*/ 196220 h 739"/>
                <a:gd name="T26" fmla="*/ 155372 w 1008"/>
                <a:gd name="T27" fmla="*/ 207685 h 739"/>
                <a:gd name="T28" fmla="*/ 154063 w 1008"/>
                <a:gd name="T29" fmla="*/ 208340 h 739"/>
                <a:gd name="T30" fmla="*/ 151446 w 1008"/>
                <a:gd name="T31" fmla="*/ 209651 h 739"/>
                <a:gd name="T32" fmla="*/ 103690 w 1008"/>
                <a:gd name="T33" fmla="*/ 220788 h 739"/>
                <a:gd name="T34" fmla="*/ 103690 w 1008"/>
                <a:gd name="T35" fmla="*/ 220461 h 739"/>
                <a:gd name="T36" fmla="*/ 0 w 1008"/>
                <a:gd name="T37" fmla="*/ 190651 h 739"/>
                <a:gd name="T38" fmla="*/ 0 w 1008"/>
                <a:gd name="T39" fmla="*/ 217185 h 739"/>
                <a:gd name="T40" fmla="*/ 102055 w 1008"/>
                <a:gd name="T41" fmla="*/ 240771 h 739"/>
                <a:gd name="T42" fmla="*/ 102055 w 1008"/>
                <a:gd name="T43" fmla="*/ 240771 h 739"/>
                <a:gd name="T44" fmla="*/ 250230 w 1008"/>
                <a:gd name="T45" fmla="*/ 137911 h 739"/>
                <a:gd name="T46" fmla="*/ 270510 w 1008"/>
                <a:gd name="T47" fmla="*/ 126773 h 739"/>
                <a:gd name="T48" fmla="*/ 279996 w 1008"/>
                <a:gd name="T49" fmla="*/ 126773 h 739"/>
                <a:gd name="T50" fmla="*/ 305837 w 1008"/>
                <a:gd name="T51" fmla="*/ 146100 h 739"/>
                <a:gd name="T52" fmla="*/ 305837 w 1008"/>
                <a:gd name="T53" fmla="*/ 147411 h 739"/>
                <a:gd name="T54" fmla="*/ 325790 w 1008"/>
                <a:gd name="T55" fmla="*/ 129721 h 739"/>
                <a:gd name="T56" fmla="*/ 286211 w 1008"/>
                <a:gd name="T57" fmla="*/ 108101 h 739"/>
                <a:gd name="T58" fmla="*/ 263314 w 1008"/>
                <a:gd name="T59" fmla="*/ 108101 h 739"/>
                <a:gd name="T60" fmla="*/ 242380 w 1008"/>
                <a:gd name="T61" fmla="*/ 98601 h 739"/>
                <a:gd name="T62" fmla="*/ 250230 w 1008"/>
                <a:gd name="T63" fmla="*/ 88119 h 739"/>
                <a:gd name="T64" fmla="*/ 265931 w 1008"/>
                <a:gd name="T65" fmla="*/ 89757 h 739"/>
                <a:gd name="T66" fmla="*/ 319575 w 1008"/>
                <a:gd name="T67" fmla="*/ 43896 h 739"/>
                <a:gd name="T68" fmla="*/ 309108 w 1008"/>
                <a:gd name="T69" fmla="*/ 19982 h 739"/>
                <a:gd name="T70" fmla="*/ 329715 w 1008"/>
                <a:gd name="T71" fmla="*/ 19982 h 739"/>
                <a:gd name="T72" fmla="*/ 329715 w 1008"/>
                <a:gd name="T73" fmla="*/ 2293 h 739"/>
                <a:gd name="T74" fmla="*/ 266912 w 1008"/>
                <a:gd name="T75" fmla="*/ 73705 h 739"/>
                <a:gd name="T76" fmla="*/ 266912 w 1008"/>
                <a:gd name="T77" fmla="*/ 73705 h 739"/>
                <a:gd name="T78" fmla="*/ 236492 w 1008"/>
                <a:gd name="T79" fmla="*/ 45206 h 739"/>
                <a:gd name="T80" fmla="*/ 267566 w 1008"/>
                <a:gd name="T81" fmla="*/ 16707 h 739"/>
                <a:gd name="T82" fmla="*/ 297332 w 1008"/>
                <a:gd name="T83" fmla="*/ 45206 h 739"/>
                <a:gd name="T84" fmla="*/ 266912 w 1008"/>
                <a:gd name="T85" fmla="*/ 7370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41" name="Rectangle 183"/>
            <p:cNvSpPr>
              <a:spLocks noChangeArrowheads="1"/>
            </p:cNvSpPr>
            <p:nvPr/>
          </p:nvSpPr>
          <p:spPr bwMode="auto">
            <a:xfrm>
              <a:off x="488041" y="6488661"/>
              <a:ext cx="111390" cy="111047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2" name="Rectangle 184"/>
            <p:cNvSpPr>
              <a:spLocks noChangeArrowheads="1"/>
            </p:cNvSpPr>
            <p:nvPr/>
          </p:nvSpPr>
          <p:spPr bwMode="auto">
            <a:xfrm>
              <a:off x="599431" y="6488661"/>
              <a:ext cx="111390" cy="111047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3" name="Rectangle 185"/>
            <p:cNvSpPr>
              <a:spLocks noChangeArrowheads="1"/>
            </p:cNvSpPr>
            <p:nvPr/>
          </p:nvSpPr>
          <p:spPr bwMode="auto">
            <a:xfrm>
              <a:off x="710821" y="6488661"/>
              <a:ext cx="111390" cy="111047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4" name="Rectangle 186"/>
            <p:cNvSpPr>
              <a:spLocks noChangeArrowheads="1"/>
            </p:cNvSpPr>
            <p:nvPr/>
          </p:nvSpPr>
          <p:spPr bwMode="auto">
            <a:xfrm>
              <a:off x="822211" y="6488661"/>
              <a:ext cx="113619" cy="111047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5" name="Rectangle 187"/>
            <p:cNvSpPr>
              <a:spLocks noChangeArrowheads="1"/>
            </p:cNvSpPr>
            <p:nvPr/>
          </p:nvSpPr>
          <p:spPr bwMode="auto">
            <a:xfrm>
              <a:off x="935830" y="6488661"/>
              <a:ext cx="111390" cy="111047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6" name="Rectangle 188"/>
            <p:cNvSpPr>
              <a:spLocks noChangeArrowheads="1"/>
            </p:cNvSpPr>
            <p:nvPr/>
          </p:nvSpPr>
          <p:spPr bwMode="auto">
            <a:xfrm>
              <a:off x="1047220" y="6488661"/>
              <a:ext cx="109162" cy="111047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47" name="Rectangle 189"/>
            <p:cNvSpPr>
              <a:spLocks noChangeArrowheads="1"/>
            </p:cNvSpPr>
            <p:nvPr/>
          </p:nvSpPr>
          <p:spPr bwMode="auto">
            <a:xfrm>
              <a:off x="1156382" y="6488661"/>
              <a:ext cx="113619" cy="111047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  <p:sp>
        <p:nvSpPr>
          <p:cNvPr id="48" name="2 Redondear rectángulo de esquina sencilla"/>
          <p:cNvSpPr/>
          <p:nvPr userDrawn="1"/>
        </p:nvSpPr>
        <p:spPr>
          <a:xfrm flipH="1" flipV="1">
            <a:off x="0" y="0"/>
            <a:ext cx="9144000" cy="2655888"/>
          </a:xfrm>
          <a:prstGeom prst="round1Rect">
            <a:avLst>
              <a:gd name="adj" fmla="val 9331"/>
            </a:avLst>
          </a:prstGeom>
          <a:gradFill>
            <a:gsLst>
              <a:gs pos="0">
                <a:schemeClr val="bg1">
                  <a:alpha val="32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gl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97434"/>
            <a:ext cx="4834880" cy="2815541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196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Redondear rectángulo de esquina sencilla"/>
          <p:cNvSpPr/>
          <p:nvPr/>
        </p:nvSpPr>
        <p:spPr>
          <a:xfrm>
            <a:off x="0" y="6237288"/>
            <a:ext cx="9144000" cy="620712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5000"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dondear rectángulo de esquina sencilla"/>
          <p:cNvSpPr/>
          <p:nvPr/>
        </p:nvSpPr>
        <p:spPr>
          <a:xfrm flipH="1" flipV="1">
            <a:off x="-6350" y="-6350"/>
            <a:ext cx="9144000" cy="1484313"/>
          </a:xfrm>
          <a:prstGeom prst="round1Rect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24000"/>
                </a:schemeClr>
              </a:gs>
              <a:gs pos="73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30188"/>
            <a:ext cx="82296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703388"/>
            <a:ext cx="82915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grpSp>
        <p:nvGrpSpPr>
          <p:cNvPr id="1030" name="6 Grupo"/>
          <p:cNvGrpSpPr>
            <a:grpSpLocks/>
          </p:cNvGrpSpPr>
          <p:nvPr/>
        </p:nvGrpSpPr>
        <p:grpSpPr bwMode="auto">
          <a:xfrm>
            <a:off x="7729538" y="6356350"/>
            <a:ext cx="1073150" cy="312738"/>
            <a:chOff x="7450138" y="6115521"/>
            <a:chExt cx="1352550" cy="419100"/>
          </a:xfrm>
        </p:grpSpPr>
        <p:sp>
          <p:nvSpPr>
            <p:cNvPr id="1046" name="Rectangle 121"/>
            <p:cNvSpPr>
              <a:spLocks noChangeArrowheads="1"/>
            </p:cNvSpPr>
            <p:nvPr/>
          </p:nvSpPr>
          <p:spPr bwMode="auto">
            <a:xfrm>
              <a:off x="7450138" y="6115521"/>
              <a:ext cx="314127" cy="419100"/>
            </a:xfrm>
            <a:prstGeom prst="rect">
              <a:avLst/>
            </a:prstGeom>
            <a:solidFill>
              <a:srgbClr val="03A6D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47" name="Freeform 122"/>
            <p:cNvSpPr>
              <a:spLocks/>
            </p:cNvSpPr>
            <p:nvPr/>
          </p:nvSpPr>
          <p:spPr bwMode="auto">
            <a:xfrm>
              <a:off x="7492154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48" name="Freeform 123"/>
            <p:cNvSpPr>
              <a:spLocks/>
            </p:cNvSpPr>
            <p:nvPr/>
          </p:nvSpPr>
          <p:spPr bwMode="auto">
            <a:xfrm>
              <a:off x="7492154" y="6321880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49" name="Freeform 124"/>
            <p:cNvSpPr>
              <a:spLocks/>
            </p:cNvSpPr>
            <p:nvPr/>
          </p:nvSpPr>
          <p:spPr bwMode="auto">
            <a:xfrm>
              <a:off x="7492154" y="6413358"/>
              <a:ext cx="46019" cy="48931"/>
            </a:xfrm>
            <a:custGeom>
              <a:avLst/>
              <a:gdLst>
                <a:gd name="T0" fmla="*/ 30679 w 144"/>
                <a:gd name="T1" fmla="*/ 32733 h 145"/>
                <a:gd name="T2" fmla="*/ 30679 w 144"/>
                <a:gd name="T3" fmla="*/ 48931 h 145"/>
                <a:gd name="T4" fmla="*/ 15340 w 144"/>
                <a:gd name="T5" fmla="*/ 48931 h 145"/>
                <a:gd name="T6" fmla="*/ 15340 w 144"/>
                <a:gd name="T7" fmla="*/ 32733 h 145"/>
                <a:gd name="T8" fmla="*/ 0 w 144"/>
                <a:gd name="T9" fmla="*/ 32733 h 145"/>
                <a:gd name="T10" fmla="*/ 0 w 144"/>
                <a:gd name="T11" fmla="*/ 16535 h 145"/>
                <a:gd name="T12" fmla="*/ 15340 w 144"/>
                <a:gd name="T13" fmla="*/ 16535 h 145"/>
                <a:gd name="T14" fmla="*/ 15340 w 144"/>
                <a:gd name="T15" fmla="*/ 0 h 145"/>
                <a:gd name="T16" fmla="*/ 30679 w 144"/>
                <a:gd name="T17" fmla="*/ 0 h 145"/>
                <a:gd name="T18" fmla="*/ 30679 w 144"/>
                <a:gd name="T19" fmla="*/ 16535 h 145"/>
                <a:gd name="T20" fmla="*/ 46019 w 144"/>
                <a:gd name="T21" fmla="*/ 16535 h 145"/>
                <a:gd name="T22" fmla="*/ 46019 w 144"/>
                <a:gd name="T23" fmla="*/ 32733 h 145"/>
                <a:gd name="T24" fmla="*/ 30679 w 144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5">
                  <a:moveTo>
                    <a:pt x="96" y="97"/>
                  </a:moveTo>
                  <a:lnTo>
                    <a:pt x="96" y="145"/>
                  </a:lnTo>
                  <a:lnTo>
                    <a:pt x="48" y="145"/>
                  </a:lnTo>
                  <a:lnTo>
                    <a:pt x="48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8" y="49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9"/>
                  </a:lnTo>
                  <a:lnTo>
                    <a:pt x="144" y="49"/>
                  </a:lnTo>
                  <a:lnTo>
                    <a:pt x="144" y="97"/>
                  </a:lnTo>
                  <a:lnTo>
                    <a:pt x="96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0" name="Freeform 125"/>
            <p:cNvSpPr>
              <a:spLocks/>
            </p:cNvSpPr>
            <p:nvPr/>
          </p:nvSpPr>
          <p:spPr bwMode="auto">
            <a:xfrm>
              <a:off x="7676229" y="6230401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1" name="Freeform 126"/>
            <p:cNvSpPr>
              <a:spLocks/>
            </p:cNvSpPr>
            <p:nvPr/>
          </p:nvSpPr>
          <p:spPr bwMode="auto">
            <a:xfrm>
              <a:off x="7676229" y="6321880"/>
              <a:ext cx="46019" cy="46803"/>
            </a:xfrm>
            <a:custGeom>
              <a:avLst/>
              <a:gdLst>
                <a:gd name="T0" fmla="*/ 30785 w 145"/>
                <a:gd name="T1" fmla="*/ 31202 h 144"/>
                <a:gd name="T2" fmla="*/ 30785 w 145"/>
                <a:gd name="T3" fmla="*/ 46803 h 144"/>
                <a:gd name="T4" fmla="*/ 15551 w 145"/>
                <a:gd name="T5" fmla="*/ 46803 h 144"/>
                <a:gd name="T6" fmla="*/ 15551 w 145"/>
                <a:gd name="T7" fmla="*/ 31202 h 144"/>
                <a:gd name="T8" fmla="*/ 0 w 145"/>
                <a:gd name="T9" fmla="*/ 31202 h 144"/>
                <a:gd name="T10" fmla="*/ 0 w 145"/>
                <a:gd name="T11" fmla="*/ 15601 h 144"/>
                <a:gd name="T12" fmla="*/ 15551 w 145"/>
                <a:gd name="T13" fmla="*/ 15601 h 144"/>
                <a:gd name="T14" fmla="*/ 15551 w 145"/>
                <a:gd name="T15" fmla="*/ 0 h 144"/>
                <a:gd name="T16" fmla="*/ 30785 w 145"/>
                <a:gd name="T17" fmla="*/ 0 h 144"/>
                <a:gd name="T18" fmla="*/ 30785 w 145"/>
                <a:gd name="T19" fmla="*/ 15601 h 144"/>
                <a:gd name="T20" fmla="*/ 46019 w 145"/>
                <a:gd name="T21" fmla="*/ 15601 h 144"/>
                <a:gd name="T22" fmla="*/ 46019 w 145"/>
                <a:gd name="T23" fmla="*/ 31202 h 144"/>
                <a:gd name="T24" fmla="*/ 30785 w 145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4">
                  <a:moveTo>
                    <a:pt x="97" y="96"/>
                  </a:moveTo>
                  <a:lnTo>
                    <a:pt x="97" y="144"/>
                  </a:lnTo>
                  <a:lnTo>
                    <a:pt x="49" y="144"/>
                  </a:lnTo>
                  <a:lnTo>
                    <a:pt x="49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9" y="48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8"/>
                  </a:lnTo>
                  <a:lnTo>
                    <a:pt x="145" y="48"/>
                  </a:lnTo>
                  <a:lnTo>
                    <a:pt x="145" y="96"/>
                  </a:lnTo>
                  <a:lnTo>
                    <a:pt x="97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2" name="Freeform 127"/>
            <p:cNvSpPr>
              <a:spLocks/>
            </p:cNvSpPr>
            <p:nvPr/>
          </p:nvSpPr>
          <p:spPr bwMode="auto">
            <a:xfrm>
              <a:off x="7676229" y="6413358"/>
              <a:ext cx="46019" cy="48931"/>
            </a:xfrm>
            <a:custGeom>
              <a:avLst/>
              <a:gdLst>
                <a:gd name="T0" fmla="*/ 30785 w 145"/>
                <a:gd name="T1" fmla="*/ 32733 h 145"/>
                <a:gd name="T2" fmla="*/ 30785 w 145"/>
                <a:gd name="T3" fmla="*/ 48931 h 145"/>
                <a:gd name="T4" fmla="*/ 15551 w 145"/>
                <a:gd name="T5" fmla="*/ 48931 h 145"/>
                <a:gd name="T6" fmla="*/ 15551 w 145"/>
                <a:gd name="T7" fmla="*/ 32733 h 145"/>
                <a:gd name="T8" fmla="*/ 0 w 145"/>
                <a:gd name="T9" fmla="*/ 32733 h 145"/>
                <a:gd name="T10" fmla="*/ 0 w 145"/>
                <a:gd name="T11" fmla="*/ 16535 h 145"/>
                <a:gd name="T12" fmla="*/ 15551 w 145"/>
                <a:gd name="T13" fmla="*/ 16535 h 145"/>
                <a:gd name="T14" fmla="*/ 15551 w 145"/>
                <a:gd name="T15" fmla="*/ 0 h 145"/>
                <a:gd name="T16" fmla="*/ 30785 w 145"/>
                <a:gd name="T17" fmla="*/ 0 h 145"/>
                <a:gd name="T18" fmla="*/ 30785 w 145"/>
                <a:gd name="T19" fmla="*/ 16535 h 145"/>
                <a:gd name="T20" fmla="*/ 46019 w 145"/>
                <a:gd name="T21" fmla="*/ 16535 h 145"/>
                <a:gd name="T22" fmla="*/ 46019 w 145"/>
                <a:gd name="T23" fmla="*/ 32733 h 145"/>
                <a:gd name="T24" fmla="*/ 30785 w 145"/>
                <a:gd name="T25" fmla="*/ 32733 h 1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5" h="145">
                  <a:moveTo>
                    <a:pt x="97" y="97"/>
                  </a:moveTo>
                  <a:lnTo>
                    <a:pt x="97" y="145"/>
                  </a:lnTo>
                  <a:lnTo>
                    <a:pt x="49" y="145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49" y="49"/>
                  </a:lnTo>
                  <a:lnTo>
                    <a:pt x="49" y="0"/>
                  </a:lnTo>
                  <a:lnTo>
                    <a:pt x="97" y="0"/>
                  </a:lnTo>
                  <a:lnTo>
                    <a:pt x="97" y="49"/>
                  </a:lnTo>
                  <a:lnTo>
                    <a:pt x="145" y="49"/>
                  </a:lnTo>
                  <a:lnTo>
                    <a:pt x="145" y="97"/>
                  </a:lnTo>
                  <a:lnTo>
                    <a:pt x="97" y="9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3" name="Freeform 128"/>
            <p:cNvSpPr>
              <a:spLocks/>
            </p:cNvSpPr>
            <p:nvPr/>
          </p:nvSpPr>
          <p:spPr bwMode="auto">
            <a:xfrm>
              <a:off x="7554180" y="6349536"/>
              <a:ext cx="106042" cy="142537"/>
            </a:xfrm>
            <a:custGeom>
              <a:avLst/>
              <a:gdLst>
                <a:gd name="T0" fmla="*/ 0 w 320"/>
                <a:gd name="T1" fmla="*/ 2963 h 433"/>
                <a:gd name="T2" fmla="*/ 11930 w 320"/>
                <a:gd name="T3" fmla="*/ 36540 h 433"/>
                <a:gd name="T4" fmla="*/ 42417 w 320"/>
                <a:gd name="T5" fmla="*/ 54645 h 433"/>
                <a:gd name="T6" fmla="*/ 43411 w 320"/>
                <a:gd name="T7" fmla="*/ 63533 h 433"/>
                <a:gd name="T8" fmla="*/ 37446 w 320"/>
                <a:gd name="T9" fmla="*/ 105997 h 433"/>
                <a:gd name="T10" fmla="*/ 13918 w 320"/>
                <a:gd name="T11" fmla="*/ 139574 h 433"/>
                <a:gd name="T12" fmla="*/ 13255 w 320"/>
                <a:gd name="T13" fmla="*/ 140891 h 433"/>
                <a:gd name="T14" fmla="*/ 15244 w 320"/>
                <a:gd name="T15" fmla="*/ 142537 h 433"/>
                <a:gd name="T16" fmla="*/ 90798 w 320"/>
                <a:gd name="T17" fmla="*/ 142537 h 433"/>
                <a:gd name="T18" fmla="*/ 92787 w 320"/>
                <a:gd name="T19" fmla="*/ 140891 h 433"/>
                <a:gd name="T20" fmla="*/ 92124 w 320"/>
                <a:gd name="T21" fmla="*/ 139574 h 433"/>
                <a:gd name="T22" fmla="*/ 67933 w 320"/>
                <a:gd name="T23" fmla="*/ 105997 h 433"/>
                <a:gd name="T24" fmla="*/ 62300 w 320"/>
                <a:gd name="T25" fmla="*/ 63533 h 433"/>
                <a:gd name="T26" fmla="*/ 63625 w 320"/>
                <a:gd name="T27" fmla="*/ 54645 h 433"/>
                <a:gd name="T28" fmla="*/ 93781 w 320"/>
                <a:gd name="T29" fmla="*/ 36540 h 433"/>
                <a:gd name="T30" fmla="*/ 106042 w 320"/>
                <a:gd name="T31" fmla="*/ 2963 h 433"/>
                <a:gd name="T32" fmla="*/ 106042 w 320"/>
                <a:gd name="T33" fmla="*/ 988 h 433"/>
                <a:gd name="T34" fmla="*/ 104054 w 320"/>
                <a:gd name="T35" fmla="*/ 0 h 433"/>
                <a:gd name="T36" fmla="*/ 1657 w 320"/>
                <a:gd name="T37" fmla="*/ 0 h 433"/>
                <a:gd name="T38" fmla="*/ 0 w 320"/>
                <a:gd name="T39" fmla="*/ 988 h 433"/>
                <a:gd name="T40" fmla="*/ 0 w 320"/>
                <a:gd name="T41" fmla="*/ 2963 h 43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433">
                  <a:moveTo>
                    <a:pt x="0" y="9"/>
                  </a:moveTo>
                  <a:cubicBezTo>
                    <a:pt x="0" y="48"/>
                    <a:pt x="12" y="82"/>
                    <a:pt x="36" y="111"/>
                  </a:cubicBezTo>
                  <a:cubicBezTo>
                    <a:pt x="61" y="140"/>
                    <a:pt x="91" y="159"/>
                    <a:pt x="128" y="166"/>
                  </a:cubicBezTo>
                  <a:cubicBezTo>
                    <a:pt x="130" y="178"/>
                    <a:pt x="131" y="187"/>
                    <a:pt x="131" y="193"/>
                  </a:cubicBezTo>
                  <a:cubicBezTo>
                    <a:pt x="136" y="239"/>
                    <a:pt x="130" y="281"/>
                    <a:pt x="113" y="322"/>
                  </a:cubicBezTo>
                  <a:cubicBezTo>
                    <a:pt x="97" y="362"/>
                    <a:pt x="74" y="396"/>
                    <a:pt x="42" y="424"/>
                  </a:cubicBezTo>
                  <a:cubicBezTo>
                    <a:pt x="41" y="424"/>
                    <a:pt x="40" y="425"/>
                    <a:pt x="40" y="428"/>
                  </a:cubicBezTo>
                  <a:cubicBezTo>
                    <a:pt x="40" y="431"/>
                    <a:pt x="42" y="433"/>
                    <a:pt x="46" y="433"/>
                  </a:cubicBezTo>
                  <a:lnTo>
                    <a:pt x="274" y="433"/>
                  </a:lnTo>
                  <a:cubicBezTo>
                    <a:pt x="278" y="433"/>
                    <a:pt x="280" y="431"/>
                    <a:pt x="280" y="428"/>
                  </a:cubicBezTo>
                  <a:cubicBezTo>
                    <a:pt x="280" y="425"/>
                    <a:pt x="279" y="424"/>
                    <a:pt x="278" y="424"/>
                  </a:cubicBezTo>
                  <a:cubicBezTo>
                    <a:pt x="246" y="396"/>
                    <a:pt x="222" y="362"/>
                    <a:pt x="205" y="322"/>
                  </a:cubicBezTo>
                  <a:cubicBezTo>
                    <a:pt x="189" y="281"/>
                    <a:pt x="183" y="239"/>
                    <a:pt x="188" y="193"/>
                  </a:cubicBezTo>
                  <a:cubicBezTo>
                    <a:pt x="188" y="187"/>
                    <a:pt x="189" y="178"/>
                    <a:pt x="192" y="166"/>
                  </a:cubicBezTo>
                  <a:cubicBezTo>
                    <a:pt x="228" y="159"/>
                    <a:pt x="259" y="140"/>
                    <a:pt x="283" y="111"/>
                  </a:cubicBezTo>
                  <a:cubicBezTo>
                    <a:pt x="308" y="82"/>
                    <a:pt x="320" y="48"/>
                    <a:pt x="320" y="9"/>
                  </a:cubicBezTo>
                  <a:lnTo>
                    <a:pt x="320" y="3"/>
                  </a:lnTo>
                  <a:cubicBezTo>
                    <a:pt x="320" y="1"/>
                    <a:pt x="318" y="0"/>
                    <a:pt x="314" y="0"/>
                  </a:cubicBezTo>
                  <a:lnTo>
                    <a:pt x="5" y="0"/>
                  </a:lnTo>
                  <a:cubicBezTo>
                    <a:pt x="2" y="0"/>
                    <a:pt x="0" y="1"/>
                    <a:pt x="0" y="3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4" name="Oval 129"/>
            <p:cNvSpPr>
              <a:spLocks noChangeArrowheads="1"/>
            </p:cNvSpPr>
            <p:nvPr/>
          </p:nvSpPr>
          <p:spPr bwMode="auto">
            <a:xfrm>
              <a:off x="7580190" y="6292097"/>
              <a:ext cx="52021" cy="51058"/>
            </a:xfrm>
            <a:prstGeom prst="ellipse">
              <a:avLst/>
            </a:pr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55" name="Freeform 130"/>
            <p:cNvSpPr>
              <a:spLocks/>
            </p:cNvSpPr>
            <p:nvPr/>
          </p:nvSpPr>
          <p:spPr bwMode="auto">
            <a:xfrm>
              <a:off x="7584192" y="6230401"/>
              <a:ext cx="46019" cy="46803"/>
            </a:xfrm>
            <a:custGeom>
              <a:avLst/>
              <a:gdLst>
                <a:gd name="T0" fmla="*/ 30679 w 144"/>
                <a:gd name="T1" fmla="*/ 31202 h 144"/>
                <a:gd name="T2" fmla="*/ 30679 w 144"/>
                <a:gd name="T3" fmla="*/ 46803 h 144"/>
                <a:gd name="T4" fmla="*/ 15340 w 144"/>
                <a:gd name="T5" fmla="*/ 46803 h 144"/>
                <a:gd name="T6" fmla="*/ 15340 w 144"/>
                <a:gd name="T7" fmla="*/ 31202 h 144"/>
                <a:gd name="T8" fmla="*/ 0 w 144"/>
                <a:gd name="T9" fmla="*/ 31202 h 144"/>
                <a:gd name="T10" fmla="*/ 0 w 144"/>
                <a:gd name="T11" fmla="*/ 15601 h 144"/>
                <a:gd name="T12" fmla="*/ 15340 w 144"/>
                <a:gd name="T13" fmla="*/ 15601 h 144"/>
                <a:gd name="T14" fmla="*/ 15340 w 144"/>
                <a:gd name="T15" fmla="*/ 0 h 144"/>
                <a:gd name="T16" fmla="*/ 30679 w 144"/>
                <a:gd name="T17" fmla="*/ 0 h 144"/>
                <a:gd name="T18" fmla="*/ 30679 w 144"/>
                <a:gd name="T19" fmla="*/ 15601 h 144"/>
                <a:gd name="T20" fmla="*/ 46019 w 144"/>
                <a:gd name="T21" fmla="*/ 15601 h 144"/>
                <a:gd name="T22" fmla="*/ 46019 w 144"/>
                <a:gd name="T23" fmla="*/ 31202 h 144"/>
                <a:gd name="T24" fmla="*/ 30679 w 144"/>
                <a:gd name="T25" fmla="*/ 31202 h 14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4" h="144">
                  <a:moveTo>
                    <a:pt x="96" y="96"/>
                  </a:moveTo>
                  <a:lnTo>
                    <a:pt x="9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0" y="9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96" y="48"/>
                  </a:lnTo>
                  <a:lnTo>
                    <a:pt x="144" y="48"/>
                  </a:lnTo>
                  <a:lnTo>
                    <a:pt x="144" y="96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6" name="Freeform 131"/>
            <p:cNvSpPr>
              <a:spLocks/>
            </p:cNvSpPr>
            <p:nvPr/>
          </p:nvSpPr>
          <p:spPr bwMode="auto">
            <a:xfrm>
              <a:off x="7600198" y="6136795"/>
              <a:ext cx="14006" cy="12764"/>
            </a:xfrm>
            <a:custGeom>
              <a:avLst/>
              <a:gdLst>
                <a:gd name="T0" fmla="*/ 4335 w 42"/>
                <a:gd name="T1" fmla="*/ 0 h 40"/>
                <a:gd name="T2" fmla="*/ 4335 w 42"/>
                <a:gd name="T3" fmla="*/ 3829 h 40"/>
                <a:gd name="T4" fmla="*/ 0 w 42"/>
                <a:gd name="T5" fmla="*/ 3829 h 40"/>
                <a:gd name="T6" fmla="*/ 0 w 42"/>
                <a:gd name="T7" fmla="*/ 8616 h 40"/>
                <a:gd name="T8" fmla="*/ 4335 w 42"/>
                <a:gd name="T9" fmla="*/ 8616 h 40"/>
                <a:gd name="T10" fmla="*/ 4335 w 42"/>
                <a:gd name="T11" fmla="*/ 12764 h 40"/>
                <a:gd name="T12" fmla="*/ 9671 w 42"/>
                <a:gd name="T13" fmla="*/ 12764 h 40"/>
                <a:gd name="T14" fmla="*/ 9671 w 42"/>
                <a:gd name="T15" fmla="*/ 8616 h 40"/>
                <a:gd name="T16" fmla="*/ 14006 w 42"/>
                <a:gd name="T17" fmla="*/ 8616 h 40"/>
                <a:gd name="T18" fmla="*/ 14006 w 42"/>
                <a:gd name="T19" fmla="*/ 3829 h 40"/>
                <a:gd name="T20" fmla="*/ 9671 w 42"/>
                <a:gd name="T21" fmla="*/ 3829 h 40"/>
                <a:gd name="T22" fmla="*/ 9671 w 42"/>
                <a:gd name="T23" fmla="*/ 0 h 40"/>
                <a:gd name="T24" fmla="*/ 4335 w 42"/>
                <a:gd name="T25" fmla="*/ 0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40">
                  <a:moveTo>
                    <a:pt x="13" y="0"/>
                  </a:moveTo>
                  <a:lnTo>
                    <a:pt x="13" y="12"/>
                  </a:lnTo>
                  <a:lnTo>
                    <a:pt x="0" y="12"/>
                  </a:lnTo>
                  <a:lnTo>
                    <a:pt x="0" y="27"/>
                  </a:lnTo>
                  <a:lnTo>
                    <a:pt x="13" y="27"/>
                  </a:lnTo>
                  <a:lnTo>
                    <a:pt x="13" y="40"/>
                  </a:lnTo>
                  <a:lnTo>
                    <a:pt x="29" y="40"/>
                  </a:lnTo>
                  <a:lnTo>
                    <a:pt x="29" y="27"/>
                  </a:lnTo>
                  <a:lnTo>
                    <a:pt x="42" y="27"/>
                  </a:lnTo>
                  <a:lnTo>
                    <a:pt x="42" y="12"/>
                  </a:lnTo>
                  <a:lnTo>
                    <a:pt x="29" y="12"/>
                  </a:lnTo>
                  <a:lnTo>
                    <a:pt x="2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7" name="Freeform 132"/>
            <p:cNvSpPr>
              <a:spLocks/>
            </p:cNvSpPr>
            <p:nvPr/>
          </p:nvSpPr>
          <p:spPr bwMode="auto">
            <a:xfrm>
              <a:off x="7550179" y="6151688"/>
              <a:ext cx="114046" cy="48930"/>
            </a:xfrm>
            <a:custGeom>
              <a:avLst/>
              <a:gdLst>
                <a:gd name="T0" fmla="*/ 12525 w 346"/>
                <a:gd name="T1" fmla="*/ 48930 h 147"/>
                <a:gd name="T2" fmla="*/ 21095 w 346"/>
                <a:gd name="T3" fmla="*/ 48930 h 147"/>
                <a:gd name="T4" fmla="*/ 8900 w 346"/>
                <a:gd name="T5" fmla="*/ 31621 h 147"/>
                <a:gd name="T6" fmla="*/ 6592 w 346"/>
                <a:gd name="T7" fmla="*/ 23966 h 147"/>
                <a:gd name="T8" fmla="*/ 10218 w 346"/>
                <a:gd name="T9" fmla="*/ 14646 h 147"/>
                <a:gd name="T10" fmla="*/ 20436 w 346"/>
                <a:gd name="T11" fmla="*/ 10319 h 147"/>
                <a:gd name="T12" fmla="*/ 25380 w 346"/>
                <a:gd name="T13" fmla="*/ 10984 h 147"/>
                <a:gd name="T14" fmla="*/ 23403 w 346"/>
                <a:gd name="T15" fmla="*/ 20304 h 147"/>
                <a:gd name="T16" fmla="*/ 26039 w 346"/>
                <a:gd name="T17" fmla="*/ 30623 h 147"/>
                <a:gd name="T18" fmla="*/ 36257 w 346"/>
                <a:gd name="T19" fmla="*/ 48930 h 147"/>
                <a:gd name="T20" fmla="*/ 44168 w 346"/>
                <a:gd name="T21" fmla="*/ 48930 h 147"/>
                <a:gd name="T22" fmla="*/ 31972 w 346"/>
                <a:gd name="T23" fmla="*/ 27627 h 147"/>
                <a:gd name="T24" fmla="*/ 29995 w 346"/>
                <a:gd name="T25" fmla="*/ 20304 h 147"/>
                <a:gd name="T26" fmla="*/ 33620 w 346"/>
                <a:gd name="T27" fmla="*/ 10984 h 147"/>
                <a:gd name="T28" fmla="*/ 43509 w 346"/>
                <a:gd name="T29" fmla="*/ 6657 h 147"/>
                <a:gd name="T30" fmla="*/ 53727 w 346"/>
                <a:gd name="T31" fmla="*/ 11650 h 147"/>
                <a:gd name="T32" fmla="*/ 53727 w 346"/>
                <a:gd name="T33" fmla="*/ 48930 h 147"/>
                <a:gd name="T34" fmla="*/ 60319 w 346"/>
                <a:gd name="T35" fmla="*/ 48930 h 147"/>
                <a:gd name="T36" fmla="*/ 60319 w 346"/>
                <a:gd name="T37" fmla="*/ 11650 h 147"/>
                <a:gd name="T38" fmla="*/ 70537 w 346"/>
                <a:gd name="T39" fmla="*/ 6657 h 147"/>
                <a:gd name="T40" fmla="*/ 79437 w 346"/>
                <a:gd name="T41" fmla="*/ 10984 h 147"/>
                <a:gd name="T42" fmla="*/ 83722 w 346"/>
                <a:gd name="T43" fmla="*/ 20304 h 147"/>
                <a:gd name="T44" fmla="*/ 82074 w 346"/>
                <a:gd name="T45" fmla="*/ 27627 h 147"/>
                <a:gd name="T46" fmla="*/ 69878 w 346"/>
                <a:gd name="T47" fmla="*/ 48930 h 147"/>
                <a:gd name="T48" fmla="*/ 77789 w 346"/>
                <a:gd name="T49" fmla="*/ 48930 h 147"/>
                <a:gd name="T50" fmla="*/ 88007 w 346"/>
                <a:gd name="T51" fmla="*/ 30623 h 147"/>
                <a:gd name="T52" fmla="*/ 90314 w 346"/>
                <a:gd name="T53" fmla="*/ 20304 h 147"/>
                <a:gd name="T54" fmla="*/ 88666 w 346"/>
                <a:gd name="T55" fmla="*/ 10984 h 147"/>
                <a:gd name="T56" fmla="*/ 93610 w 346"/>
                <a:gd name="T57" fmla="*/ 10319 h 147"/>
                <a:gd name="T58" fmla="*/ 103169 w 346"/>
                <a:gd name="T59" fmla="*/ 14646 h 147"/>
                <a:gd name="T60" fmla="*/ 107454 w 346"/>
                <a:gd name="T61" fmla="*/ 23966 h 147"/>
                <a:gd name="T62" fmla="*/ 104817 w 346"/>
                <a:gd name="T63" fmla="*/ 31621 h 147"/>
                <a:gd name="T64" fmla="*/ 92951 w 346"/>
                <a:gd name="T65" fmla="*/ 48930 h 147"/>
                <a:gd name="T66" fmla="*/ 101191 w 346"/>
                <a:gd name="T67" fmla="*/ 48930 h 147"/>
                <a:gd name="T68" fmla="*/ 110420 w 346"/>
                <a:gd name="T69" fmla="*/ 35283 h 147"/>
                <a:gd name="T70" fmla="*/ 114046 w 346"/>
                <a:gd name="T71" fmla="*/ 23966 h 147"/>
                <a:gd name="T72" fmla="*/ 107783 w 346"/>
                <a:gd name="T73" fmla="*/ 9653 h 147"/>
                <a:gd name="T74" fmla="*/ 93610 w 346"/>
                <a:gd name="T75" fmla="*/ 3661 h 147"/>
                <a:gd name="T76" fmla="*/ 84381 w 346"/>
                <a:gd name="T77" fmla="*/ 5659 h 147"/>
                <a:gd name="T78" fmla="*/ 70537 w 346"/>
                <a:gd name="T79" fmla="*/ 0 h 147"/>
                <a:gd name="T80" fmla="*/ 57353 w 346"/>
                <a:gd name="T81" fmla="*/ 4993 h 147"/>
                <a:gd name="T82" fmla="*/ 43509 w 346"/>
                <a:gd name="T83" fmla="*/ 0 h 147"/>
                <a:gd name="T84" fmla="*/ 29665 w 346"/>
                <a:gd name="T85" fmla="*/ 5659 h 147"/>
                <a:gd name="T86" fmla="*/ 20436 w 346"/>
                <a:gd name="T87" fmla="*/ 3661 h 147"/>
                <a:gd name="T88" fmla="*/ 5933 w 346"/>
                <a:gd name="T89" fmla="*/ 9653 h 147"/>
                <a:gd name="T90" fmla="*/ 0 w 346"/>
                <a:gd name="T91" fmla="*/ 23966 h 147"/>
                <a:gd name="T92" fmla="*/ 3626 w 346"/>
                <a:gd name="T93" fmla="*/ 35283 h 147"/>
                <a:gd name="T94" fmla="*/ 12525 w 346"/>
                <a:gd name="T95" fmla="*/ 48930 h 14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46" h="147">
                  <a:moveTo>
                    <a:pt x="38" y="147"/>
                  </a:moveTo>
                  <a:lnTo>
                    <a:pt x="64" y="147"/>
                  </a:lnTo>
                  <a:lnTo>
                    <a:pt x="27" y="95"/>
                  </a:lnTo>
                  <a:cubicBezTo>
                    <a:pt x="23" y="86"/>
                    <a:pt x="20" y="78"/>
                    <a:pt x="20" y="72"/>
                  </a:cubicBezTo>
                  <a:cubicBezTo>
                    <a:pt x="20" y="61"/>
                    <a:pt x="24" y="51"/>
                    <a:pt x="31" y="44"/>
                  </a:cubicBezTo>
                  <a:cubicBezTo>
                    <a:pt x="40" y="36"/>
                    <a:pt x="50" y="31"/>
                    <a:pt x="62" y="31"/>
                  </a:cubicBezTo>
                  <a:cubicBezTo>
                    <a:pt x="69" y="31"/>
                    <a:pt x="74" y="32"/>
                    <a:pt x="77" y="33"/>
                  </a:cubicBezTo>
                  <a:cubicBezTo>
                    <a:pt x="73" y="43"/>
                    <a:pt x="71" y="52"/>
                    <a:pt x="71" y="61"/>
                  </a:cubicBezTo>
                  <a:cubicBezTo>
                    <a:pt x="71" y="73"/>
                    <a:pt x="74" y="83"/>
                    <a:pt x="79" y="92"/>
                  </a:cubicBezTo>
                  <a:lnTo>
                    <a:pt x="110" y="147"/>
                  </a:lnTo>
                  <a:lnTo>
                    <a:pt x="134" y="147"/>
                  </a:lnTo>
                  <a:lnTo>
                    <a:pt x="97" y="83"/>
                  </a:lnTo>
                  <a:cubicBezTo>
                    <a:pt x="93" y="75"/>
                    <a:pt x="91" y="68"/>
                    <a:pt x="91" y="61"/>
                  </a:cubicBezTo>
                  <a:cubicBezTo>
                    <a:pt x="91" y="50"/>
                    <a:pt x="95" y="40"/>
                    <a:pt x="102" y="33"/>
                  </a:cubicBezTo>
                  <a:cubicBezTo>
                    <a:pt x="111" y="25"/>
                    <a:pt x="121" y="20"/>
                    <a:pt x="132" y="20"/>
                  </a:cubicBezTo>
                  <a:cubicBezTo>
                    <a:pt x="145" y="20"/>
                    <a:pt x="155" y="25"/>
                    <a:pt x="163" y="35"/>
                  </a:cubicBezTo>
                  <a:lnTo>
                    <a:pt x="163" y="147"/>
                  </a:lnTo>
                  <a:lnTo>
                    <a:pt x="183" y="147"/>
                  </a:lnTo>
                  <a:lnTo>
                    <a:pt x="183" y="35"/>
                  </a:lnTo>
                  <a:cubicBezTo>
                    <a:pt x="190" y="25"/>
                    <a:pt x="201" y="20"/>
                    <a:pt x="214" y="20"/>
                  </a:cubicBezTo>
                  <a:cubicBezTo>
                    <a:pt x="225" y="20"/>
                    <a:pt x="234" y="25"/>
                    <a:pt x="241" y="33"/>
                  </a:cubicBezTo>
                  <a:cubicBezTo>
                    <a:pt x="250" y="40"/>
                    <a:pt x="254" y="50"/>
                    <a:pt x="254" y="61"/>
                  </a:cubicBezTo>
                  <a:cubicBezTo>
                    <a:pt x="254" y="68"/>
                    <a:pt x="252" y="75"/>
                    <a:pt x="249" y="83"/>
                  </a:cubicBezTo>
                  <a:lnTo>
                    <a:pt x="212" y="147"/>
                  </a:lnTo>
                  <a:lnTo>
                    <a:pt x="236" y="147"/>
                  </a:lnTo>
                  <a:lnTo>
                    <a:pt x="267" y="92"/>
                  </a:lnTo>
                  <a:cubicBezTo>
                    <a:pt x="272" y="83"/>
                    <a:pt x="274" y="73"/>
                    <a:pt x="274" y="61"/>
                  </a:cubicBezTo>
                  <a:cubicBezTo>
                    <a:pt x="274" y="52"/>
                    <a:pt x="273" y="43"/>
                    <a:pt x="269" y="33"/>
                  </a:cubicBezTo>
                  <a:cubicBezTo>
                    <a:pt x="273" y="32"/>
                    <a:pt x="277" y="31"/>
                    <a:pt x="284" y="31"/>
                  </a:cubicBezTo>
                  <a:cubicBezTo>
                    <a:pt x="296" y="31"/>
                    <a:pt x="306" y="36"/>
                    <a:pt x="313" y="44"/>
                  </a:cubicBezTo>
                  <a:cubicBezTo>
                    <a:pt x="321" y="51"/>
                    <a:pt x="326" y="61"/>
                    <a:pt x="326" y="72"/>
                  </a:cubicBezTo>
                  <a:cubicBezTo>
                    <a:pt x="326" y="78"/>
                    <a:pt x="323" y="86"/>
                    <a:pt x="318" y="95"/>
                  </a:cubicBezTo>
                  <a:lnTo>
                    <a:pt x="282" y="147"/>
                  </a:lnTo>
                  <a:lnTo>
                    <a:pt x="307" y="147"/>
                  </a:lnTo>
                  <a:lnTo>
                    <a:pt x="335" y="106"/>
                  </a:lnTo>
                  <a:cubicBezTo>
                    <a:pt x="342" y="98"/>
                    <a:pt x="346" y="86"/>
                    <a:pt x="346" y="72"/>
                  </a:cubicBezTo>
                  <a:cubicBezTo>
                    <a:pt x="346" y="54"/>
                    <a:pt x="340" y="40"/>
                    <a:pt x="327" y="29"/>
                  </a:cubicBezTo>
                  <a:cubicBezTo>
                    <a:pt x="315" y="17"/>
                    <a:pt x="301" y="11"/>
                    <a:pt x="284" y="11"/>
                  </a:cubicBezTo>
                  <a:cubicBezTo>
                    <a:pt x="274" y="11"/>
                    <a:pt x="265" y="13"/>
                    <a:pt x="256" y="17"/>
                  </a:cubicBezTo>
                  <a:cubicBezTo>
                    <a:pt x="245" y="6"/>
                    <a:pt x="231" y="0"/>
                    <a:pt x="214" y="0"/>
                  </a:cubicBezTo>
                  <a:cubicBezTo>
                    <a:pt x="197" y="0"/>
                    <a:pt x="184" y="5"/>
                    <a:pt x="174" y="15"/>
                  </a:cubicBezTo>
                  <a:cubicBezTo>
                    <a:pt x="162" y="5"/>
                    <a:pt x="148" y="0"/>
                    <a:pt x="132" y="0"/>
                  </a:cubicBezTo>
                  <a:cubicBezTo>
                    <a:pt x="115" y="0"/>
                    <a:pt x="101" y="6"/>
                    <a:pt x="90" y="17"/>
                  </a:cubicBezTo>
                  <a:cubicBezTo>
                    <a:pt x="80" y="13"/>
                    <a:pt x="71" y="11"/>
                    <a:pt x="62" y="11"/>
                  </a:cubicBezTo>
                  <a:cubicBezTo>
                    <a:pt x="45" y="11"/>
                    <a:pt x="30" y="17"/>
                    <a:pt x="18" y="29"/>
                  </a:cubicBezTo>
                  <a:cubicBezTo>
                    <a:pt x="6" y="40"/>
                    <a:pt x="0" y="54"/>
                    <a:pt x="0" y="72"/>
                  </a:cubicBezTo>
                  <a:cubicBezTo>
                    <a:pt x="0" y="86"/>
                    <a:pt x="4" y="98"/>
                    <a:pt x="11" y="106"/>
                  </a:cubicBezTo>
                  <a:lnTo>
                    <a:pt x="38" y="147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8" name="Freeform 133"/>
            <p:cNvSpPr>
              <a:spLocks/>
            </p:cNvSpPr>
            <p:nvPr/>
          </p:nvSpPr>
          <p:spPr bwMode="auto">
            <a:xfrm>
              <a:off x="7566185" y="6207000"/>
              <a:ext cx="82033" cy="6382"/>
            </a:xfrm>
            <a:custGeom>
              <a:avLst/>
              <a:gdLst>
                <a:gd name="T0" fmla="*/ 0 w 254"/>
                <a:gd name="T1" fmla="*/ 0 h 20"/>
                <a:gd name="T2" fmla="*/ 969 w 254"/>
                <a:gd name="T3" fmla="*/ 6382 h 20"/>
                <a:gd name="T4" fmla="*/ 80741 w 254"/>
                <a:gd name="T5" fmla="*/ 6382 h 20"/>
                <a:gd name="T6" fmla="*/ 82033 w 254"/>
                <a:gd name="T7" fmla="*/ 0 h 20"/>
                <a:gd name="T8" fmla="*/ 0 w 25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20">
                  <a:moveTo>
                    <a:pt x="0" y="0"/>
                  </a:moveTo>
                  <a:lnTo>
                    <a:pt x="3" y="20"/>
                  </a:lnTo>
                  <a:lnTo>
                    <a:pt x="250" y="20"/>
                  </a:lnTo>
                  <a:lnTo>
                    <a:pt x="2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59" name="Freeform 134"/>
            <p:cNvSpPr>
              <a:spLocks/>
            </p:cNvSpPr>
            <p:nvPr/>
          </p:nvSpPr>
          <p:spPr bwMode="auto">
            <a:xfrm>
              <a:off x="8216449" y="6151688"/>
              <a:ext cx="106044" cy="131899"/>
            </a:xfrm>
            <a:custGeom>
              <a:avLst/>
              <a:gdLst>
                <a:gd name="T0" fmla="*/ 89730 w 325"/>
                <a:gd name="T1" fmla="*/ 18420 h 401"/>
                <a:gd name="T2" fmla="*/ 76025 w 325"/>
                <a:gd name="T3" fmla="*/ 17762 h 401"/>
                <a:gd name="T4" fmla="*/ 62321 w 325"/>
                <a:gd name="T5" fmla="*/ 17762 h 401"/>
                <a:gd name="T6" fmla="*/ 62321 w 325"/>
                <a:gd name="T7" fmla="*/ 92099 h 401"/>
                <a:gd name="T8" fmla="*/ 63626 w 325"/>
                <a:gd name="T9" fmla="*/ 112163 h 401"/>
                <a:gd name="T10" fmla="*/ 68847 w 325"/>
                <a:gd name="T11" fmla="*/ 131899 h 401"/>
                <a:gd name="T12" fmla="*/ 37197 w 325"/>
                <a:gd name="T13" fmla="*/ 131899 h 401"/>
                <a:gd name="T14" fmla="*/ 42744 w 325"/>
                <a:gd name="T15" fmla="*/ 112163 h 401"/>
                <a:gd name="T16" fmla="*/ 43723 w 325"/>
                <a:gd name="T17" fmla="*/ 92099 h 401"/>
                <a:gd name="T18" fmla="*/ 43723 w 325"/>
                <a:gd name="T19" fmla="*/ 17762 h 401"/>
                <a:gd name="T20" fmla="*/ 30019 w 325"/>
                <a:gd name="T21" fmla="*/ 17762 h 401"/>
                <a:gd name="T22" fmla="*/ 16641 w 325"/>
                <a:gd name="T23" fmla="*/ 18420 h 401"/>
                <a:gd name="T24" fmla="*/ 0 w 325"/>
                <a:gd name="T25" fmla="*/ 23354 h 401"/>
                <a:gd name="T26" fmla="*/ 0 w 325"/>
                <a:gd name="T27" fmla="*/ 0 h 401"/>
                <a:gd name="T28" fmla="*/ 106044 w 325"/>
                <a:gd name="T29" fmla="*/ 0 h 401"/>
                <a:gd name="T30" fmla="*/ 106044 w 325"/>
                <a:gd name="T31" fmla="*/ 23354 h 401"/>
                <a:gd name="T32" fmla="*/ 89730 w 325"/>
                <a:gd name="T33" fmla="*/ 1842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5" h="401">
                  <a:moveTo>
                    <a:pt x="275" y="56"/>
                  </a:moveTo>
                  <a:cubicBezTo>
                    <a:pt x="263" y="55"/>
                    <a:pt x="249" y="54"/>
                    <a:pt x="233" y="54"/>
                  </a:cubicBezTo>
                  <a:lnTo>
                    <a:pt x="191" y="54"/>
                  </a:lnTo>
                  <a:lnTo>
                    <a:pt x="191" y="280"/>
                  </a:lnTo>
                  <a:cubicBezTo>
                    <a:pt x="191" y="301"/>
                    <a:pt x="192" y="321"/>
                    <a:pt x="195" y="341"/>
                  </a:cubicBezTo>
                  <a:cubicBezTo>
                    <a:pt x="199" y="363"/>
                    <a:pt x="204" y="380"/>
                    <a:pt x="211" y="401"/>
                  </a:cubicBezTo>
                  <a:lnTo>
                    <a:pt x="114" y="401"/>
                  </a:lnTo>
                  <a:cubicBezTo>
                    <a:pt x="122" y="380"/>
                    <a:pt x="127" y="363"/>
                    <a:pt x="131" y="341"/>
                  </a:cubicBezTo>
                  <a:cubicBezTo>
                    <a:pt x="133" y="321"/>
                    <a:pt x="134" y="301"/>
                    <a:pt x="134" y="280"/>
                  </a:cubicBezTo>
                  <a:lnTo>
                    <a:pt x="134" y="54"/>
                  </a:lnTo>
                  <a:lnTo>
                    <a:pt x="92" y="54"/>
                  </a:lnTo>
                  <a:cubicBezTo>
                    <a:pt x="76" y="54"/>
                    <a:pt x="63" y="55"/>
                    <a:pt x="51" y="56"/>
                  </a:cubicBezTo>
                  <a:cubicBezTo>
                    <a:pt x="33" y="58"/>
                    <a:pt x="17" y="64"/>
                    <a:pt x="0" y="71"/>
                  </a:cubicBezTo>
                  <a:lnTo>
                    <a:pt x="0" y="0"/>
                  </a:lnTo>
                  <a:lnTo>
                    <a:pt x="325" y="0"/>
                  </a:lnTo>
                  <a:lnTo>
                    <a:pt x="325" y="71"/>
                  </a:lnTo>
                  <a:cubicBezTo>
                    <a:pt x="309" y="64"/>
                    <a:pt x="292" y="58"/>
                    <a:pt x="275" y="56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0" name="Freeform 135"/>
            <p:cNvSpPr>
              <a:spLocks/>
            </p:cNvSpPr>
            <p:nvPr/>
          </p:nvSpPr>
          <p:spPr bwMode="auto">
            <a:xfrm>
              <a:off x="8084395" y="6151688"/>
              <a:ext cx="120049" cy="131899"/>
            </a:xfrm>
            <a:custGeom>
              <a:avLst/>
              <a:gdLst>
                <a:gd name="T0" fmla="*/ 113123 w 364"/>
                <a:gd name="T1" fmla="*/ 39800 h 401"/>
                <a:gd name="T2" fmla="*/ 113123 w 364"/>
                <a:gd name="T3" fmla="*/ 108874 h 401"/>
                <a:gd name="T4" fmla="*/ 113783 w 364"/>
                <a:gd name="T5" fmla="*/ 119400 h 401"/>
                <a:gd name="T6" fmla="*/ 117081 w 364"/>
                <a:gd name="T7" fmla="*/ 131899 h 401"/>
                <a:gd name="T8" fmla="*/ 95314 w 364"/>
                <a:gd name="T9" fmla="*/ 131899 h 401"/>
                <a:gd name="T10" fmla="*/ 85090 w 364"/>
                <a:gd name="T11" fmla="*/ 115453 h 401"/>
                <a:gd name="T12" fmla="*/ 25065 w 364"/>
                <a:gd name="T13" fmla="*/ 33550 h 401"/>
                <a:gd name="T14" fmla="*/ 25065 w 364"/>
                <a:gd name="T15" fmla="*/ 92099 h 401"/>
                <a:gd name="T16" fmla="*/ 26384 w 364"/>
                <a:gd name="T17" fmla="*/ 112163 h 401"/>
                <a:gd name="T18" fmla="*/ 31991 w 364"/>
                <a:gd name="T19" fmla="*/ 131899 h 401"/>
                <a:gd name="T20" fmla="*/ 0 w 364"/>
                <a:gd name="T21" fmla="*/ 131899 h 401"/>
                <a:gd name="T22" fmla="*/ 5277 w 364"/>
                <a:gd name="T23" fmla="*/ 112163 h 401"/>
                <a:gd name="T24" fmla="*/ 6596 w 364"/>
                <a:gd name="T25" fmla="*/ 92099 h 401"/>
                <a:gd name="T26" fmla="*/ 6596 w 364"/>
                <a:gd name="T27" fmla="*/ 23025 h 401"/>
                <a:gd name="T28" fmla="*/ 5936 w 364"/>
                <a:gd name="T29" fmla="*/ 12499 h 401"/>
                <a:gd name="T30" fmla="*/ 2968 w 364"/>
                <a:gd name="T31" fmla="*/ 0 h 401"/>
                <a:gd name="T32" fmla="*/ 25725 w 364"/>
                <a:gd name="T33" fmla="*/ 0 h 401"/>
                <a:gd name="T34" fmla="*/ 35949 w 364"/>
                <a:gd name="T35" fmla="*/ 16446 h 401"/>
                <a:gd name="T36" fmla="*/ 94654 w 364"/>
                <a:gd name="T37" fmla="*/ 97033 h 401"/>
                <a:gd name="T38" fmla="*/ 94654 w 364"/>
                <a:gd name="T39" fmla="*/ 39800 h 401"/>
                <a:gd name="T40" fmla="*/ 93335 w 364"/>
                <a:gd name="T41" fmla="*/ 19736 h 401"/>
                <a:gd name="T42" fmla="*/ 88058 w 364"/>
                <a:gd name="T43" fmla="*/ 0 h 401"/>
                <a:gd name="T44" fmla="*/ 120049 w 364"/>
                <a:gd name="T45" fmla="*/ 0 h 401"/>
                <a:gd name="T46" fmla="*/ 114442 w 364"/>
                <a:gd name="T47" fmla="*/ 19736 h 401"/>
                <a:gd name="T48" fmla="*/ 113123 w 364"/>
                <a:gd name="T49" fmla="*/ 39800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4" h="401">
                  <a:moveTo>
                    <a:pt x="343" y="121"/>
                  </a:moveTo>
                  <a:lnTo>
                    <a:pt x="343" y="331"/>
                  </a:lnTo>
                  <a:cubicBezTo>
                    <a:pt x="343" y="339"/>
                    <a:pt x="344" y="350"/>
                    <a:pt x="345" y="363"/>
                  </a:cubicBezTo>
                  <a:cubicBezTo>
                    <a:pt x="347" y="378"/>
                    <a:pt x="349" y="387"/>
                    <a:pt x="355" y="401"/>
                  </a:cubicBezTo>
                  <a:lnTo>
                    <a:pt x="289" y="401"/>
                  </a:lnTo>
                  <a:cubicBezTo>
                    <a:pt x="281" y="384"/>
                    <a:pt x="269" y="366"/>
                    <a:pt x="258" y="351"/>
                  </a:cubicBezTo>
                  <a:lnTo>
                    <a:pt x="76" y="102"/>
                  </a:lnTo>
                  <a:lnTo>
                    <a:pt x="76" y="280"/>
                  </a:lnTo>
                  <a:cubicBezTo>
                    <a:pt x="76" y="301"/>
                    <a:pt x="78" y="321"/>
                    <a:pt x="80" y="341"/>
                  </a:cubicBezTo>
                  <a:cubicBezTo>
                    <a:pt x="84" y="363"/>
                    <a:pt x="89" y="380"/>
                    <a:pt x="97" y="401"/>
                  </a:cubicBezTo>
                  <a:lnTo>
                    <a:pt x="0" y="401"/>
                  </a:lnTo>
                  <a:cubicBezTo>
                    <a:pt x="7" y="380"/>
                    <a:pt x="12" y="363"/>
                    <a:pt x="16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70"/>
                  </a:lnTo>
                  <a:cubicBezTo>
                    <a:pt x="20" y="62"/>
                    <a:pt x="19" y="51"/>
                    <a:pt x="18" y="38"/>
                  </a:cubicBezTo>
                  <a:cubicBezTo>
                    <a:pt x="16" y="23"/>
                    <a:pt x="14" y="14"/>
                    <a:pt x="9" y="0"/>
                  </a:cubicBezTo>
                  <a:lnTo>
                    <a:pt x="78" y="0"/>
                  </a:lnTo>
                  <a:cubicBezTo>
                    <a:pt x="86" y="17"/>
                    <a:pt x="98" y="35"/>
                    <a:pt x="109" y="50"/>
                  </a:cubicBezTo>
                  <a:lnTo>
                    <a:pt x="287" y="295"/>
                  </a:lnTo>
                  <a:lnTo>
                    <a:pt x="287" y="121"/>
                  </a:lnTo>
                  <a:cubicBezTo>
                    <a:pt x="287" y="100"/>
                    <a:pt x="286" y="80"/>
                    <a:pt x="283" y="60"/>
                  </a:cubicBezTo>
                  <a:cubicBezTo>
                    <a:pt x="279" y="38"/>
                    <a:pt x="274" y="21"/>
                    <a:pt x="267" y="0"/>
                  </a:cubicBezTo>
                  <a:lnTo>
                    <a:pt x="364" y="0"/>
                  </a:lnTo>
                  <a:cubicBezTo>
                    <a:pt x="356" y="21"/>
                    <a:pt x="351" y="38"/>
                    <a:pt x="347" y="60"/>
                  </a:cubicBezTo>
                  <a:cubicBezTo>
                    <a:pt x="345" y="80"/>
                    <a:pt x="343" y="100"/>
                    <a:pt x="343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1" name="Freeform 136"/>
            <p:cNvSpPr>
              <a:spLocks/>
            </p:cNvSpPr>
            <p:nvPr/>
          </p:nvSpPr>
          <p:spPr bwMode="auto">
            <a:xfrm>
              <a:off x="7960345" y="6151688"/>
              <a:ext cx="110045" cy="134026"/>
            </a:xfrm>
            <a:custGeom>
              <a:avLst/>
              <a:gdLst>
                <a:gd name="T0" fmla="*/ 6512 w 338"/>
                <a:gd name="T1" fmla="*/ 39846 h 407"/>
                <a:gd name="T2" fmla="*/ 5535 w 338"/>
                <a:gd name="T3" fmla="*/ 19758 h 407"/>
                <a:gd name="T4" fmla="*/ 0 w 338"/>
                <a:gd name="T5" fmla="*/ 0 h 407"/>
                <a:gd name="T6" fmla="*/ 31581 w 338"/>
                <a:gd name="T7" fmla="*/ 0 h 407"/>
                <a:gd name="T8" fmla="*/ 26372 w 338"/>
                <a:gd name="T9" fmla="*/ 19758 h 407"/>
                <a:gd name="T10" fmla="*/ 25069 w 338"/>
                <a:gd name="T11" fmla="*/ 39846 h 407"/>
                <a:gd name="T12" fmla="*/ 25069 w 338"/>
                <a:gd name="T13" fmla="*/ 52030 h 407"/>
                <a:gd name="T14" fmla="*/ 25069 w 338"/>
                <a:gd name="T15" fmla="*/ 84960 h 407"/>
                <a:gd name="T16" fmla="*/ 55023 w 338"/>
                <a:gd name="T17" fmla="*/ 115256 h 407"/>
                <a:gd name="T18" fmla="*/ 84976 w 338"/>
                <a:gd name="T19" fmla="*/ 84960 h 407"/>
                <a:gd name="T20" fmla="*/ 84976 w 338"/>
                <a:gd name="T21" fmla="*/ 52030 h 407"/>
                <a:gd name="T22" fmla="*/ 84976 w 338"/>
                <a:gd name="T23" fmla="*/ 39846 h 407"/>
                <a:gd name="T24" fmla="*/ 83673 w 338"/>
                <a:gd name="T25" fmla="*/ 19758 h 407"/>
                <a:gd name="T26" fmla="*/ 78464 w 338"/>
                <a:gd name="T27" fmla="*/ 0 h 407"/>
                <a:gd name="T28" fmla="*/ 110045 w 338"/>
                <a:gd name="T29" fmla="*/ 0 h 407"/>
                <a:gd name="T30" fmla="*/ 104510 w 338"/>
                <a:gd name="T31" fmla="*/ 19758 h 407"/>
                <a:gd name="T32" fmla="*/ 103208 w 338"/>
                <a:gd name="T33" fmla="*/ 39846 h 407"/>
                <a:gd name="T34" fmla="*/ 103208 w 338"/>
                <a:gd name="T35" fmla="*/ 52030 h 407"/>
                <a:gd name="T36" fmla="*/ 103208 w 338"/>
                <a:gd name="T37" fmla="*/ 84960 h 407"/>
                <a:gd name="T38" fmla="*/ 55023 w 338"/>
                <a:gd name="T39" fmla="*/ 134026 h 407"/>
                <a:gd name="T40" fmla="*/ 6512 w 338"/>
                <a:gd name="T41" fmla="*/ 84960 h 407"/>
                <a:gd name="T42" fmla="*/ 6512 w 338"/>
                <a:gd name="T43" fmla="*/ 52030 h 407"/>
                <a:gd name="T44" fmla="*/ 6512 w 338"/>
                <a:gd name="T45" fmla="*/ 39846 h 40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38" h="407">
                  <a:moveTo>
                    <a:pt x="20" y="121"/>
                  </a:moveTo>
                  <a:cubicBezTo>
                    <a:pt x="20" y="100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8"/>
                    <a:pt x="81" y="60"/>
                  </a:cubicBezTo>
                  <a:cubicBezTo>
                    <a:pt x="78" y="80"/>
                    <a:pt x="77" y="100"/>
                    <a:pt x="77" y="121"/>
                  </a:cubicBezTo>
                  <a:lnTo>
                    <a:pt x="77" y="158"/>
                  </a:lnTo>
                  <a:lnTo>
                    <a:pt x="77" y="258"/>
                  </a:lnTo>
                  <a:cubicBezTo>
                    <a:pt x="77" y="309"/>
                    <a:pt x="118" y="350"/>
                    <a:pt x="169" y="350"/>
                  </a:cubicBezTo>
                  <a:cubicBezTo>
                    <a:pt x="220" y="350"/>
                    <a:pt x="261" y="309"/>
                    <a:pt x="261" y="258"/>
                  </a:cubicBezTo>
                  <a:lnTo>
                    <a:pt x="261" y="158"/>
                  </a:lnTo>
                  <a:lnTo>
                    <a:pt x="261" y="121"/>
                  </a:lnTo>
                  <a:cubicBezTo>
                    <a:pt x="261" y="100"/>
                    <a:pt x="260" y="80"/>
                    <a:pt x="257" y="60"/>
                  </a:cubicBezTo>
                  <a:cubicBezTo>
                    <a:pt x="253" y="38"/>
                    <a:pt x="248" y="21"/>
                    <a:pt x="241" y="0"/>
                  </a:cubicBezTo>
                  <a:lnTo>
                    <a:pt x="338" y="0"/>
                  </a:lnTo>
                  <a:cubicBezTo>
                    <a:pt x="330" y="21"/>
                    <a:pt x="325" y="38"/>
                    <a:pt x="321" y="60"/>
                  </a:cubicBezTo>
                  <a:cubicBezTo>
                    <a:pt x="319" y="80"/>
                    <a:pt x="317" y="100"/>
                    <a:pt x="317" y="121"/>
                  </a:cubicBezTo>
                  <a:lnTo>
                    <a:pt x="317" y="158"/>
                  </a:lnTo>
                  <a:lnTo>
                    <a:pt x="317" y="258"/>
                  </a:lnTo>
                  <a:cubicBezTo>
                    <a:pt x="317" y="340"/>
                    <a:pt x="251" y="407"/>
                    <a:pt x="169" y="407"/>
                  </a:cubicBezTo>
                  <a:cubicBezTo>
                    <a:pt x="87" y="407"/>
                    <a:pt x="20" y="340"/>
                    <a:pt x="20" y="258"/>
                  </a:cubicBezTo>
                  <a:lnTo>
                    <a:pt x="20" y="158"/>
                  </a:lnTo>
                  <a:lnTo>
                    <a:pt x="20" y="12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2" name="Freeform 137"/>
            <p:cNvSpPr>
              <a:spLocks/>
            </p:cNvSpPr>
            <p:nvPr/>
          </p:nvSpPr>
          <p:spPr bwMode="auto">
            <a:xfrm>
              <a:off x="7834294" y="6151688"/>
              <a:ext cx="120049" cy="131899"/>
            </a:xfrm>
            <a:custGeom>
              <a:avLst/>
              <a:gdLst>
                <a:gd name="T0" fmla="*/ 1308 w 367"/>
                <a:gd name="T1" fmla="*/ 0 h 401"/>
                <a:gd name="T2" fmla="*/ 32711 w 367"/>
                <a:gd name="T3" fmla="*/ 0 h 401"/>
                <a:gd name="T4" fmla="*/ 34346 w 367"/>
                <a:gd name="T5" fmla="*/ 7565 h 401"/>
                <a:gd name="T6" fmla="*/ 40889 w 367"/>
                <a:gd name="T7" fmla="*/ 20064 h 401"/>
                <a:gd name="T8" fmla="*/ 59534 w 367"/>
                <a:gd name="T9" fmla="*/ 47036 h 401"/>
                <a:gd name="T10" fmla="*/ 76871 w 367"/>
                <a:gd name="T11" fmla="*/ 20064 h 401"/>
                <a:gd name="T12" fmla="*/ 82104 w 367"/>
                <a:gd name="T13" fmla="*/ 10855 h 401"/>
                <a:gd name="T14" fmla="*/ 84394 w 367"/>
                <a:gd name="T15" fmla="*/ 0 h 401"/>
                <a:gd name="T16" fmla="*/ 113180 w 367"/>
                <a:gd name="T17" fmla="*/ 0 h 401"/>
                <a:gd name="T18" fmla="*/ 101077 w 367"/>
                <a:gd name="T19" fmla="*/ 16775 h 401"/>
                <a:gd name="T20" fmla="*/ 70983 w 367"/>
                <a:gd name="T21" fmla="*/ 63154 h 401"/>
                <a:gd name="T22" fmla="*/ 105983 w 367"/>
                <a:gd name="T23" fmla="*/ 115124 h 401"/>
                <a:gd name="T24" fmla="*/ 120049 w 367"/>
                <a:gd name="T25" fmla="*/ 131899 h 401"/>
                <a:gd name="T26" fmla="*/ 84721 w 367"/>
                <a:gd name="T27" fmla="*/ 131899 h 401"/>
                <a:gd name="T28" fmla="*/ 81777 w 367"/>
                <a:gd name="T29" fmla="*/ 116111 h 401"/>
                <a:gd name="T30" fmla="*/ 59534 w 367"/>
                <a:gd name="T31" fmla="*/ 79929 h 401"/>
                <a:gd name="T32" fmla="*/ 42851 w 367"/>
                <a:gd name="T33" fmla="*/ 103611 h 401"/>
                <a:gd name="T34" fmla="*/ 30094 w 367"/>
                <a:gd name="T35" fmla="*/ 131899 h 401"/>
                <a:gd name="T36" fmla="*/ 0 w 367"/>
                <a:gd name="T37" fmla="*/ 131899 h 401"/>
                <a:gd name="T38" fmla="*/ 27477 w 367"/>
                <a:gd name="T39" fmla="*/ 95717 h 401"/>
                <a:gd name="T40" fmla="*/ 48412 w 367"/>
                <a:gd name="T41" fmla="*/ 63811 h 401"/>
                <a:gd name="T42" fmla="*/ 22571 w 367"/>
                <a:gd name="T43" fmla="*/ 26972 h 401"/>
                <a:gd name="T44" fmla="*/ 1308 w 367"/>
                <a:gd name="T45" fmla="*/ 0 h 4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67" h="401">
                  <a:moveTo>
                    <a:pt x="4" y="0"/>
                  </a:moveTo>
                  <a:lnTo>
                    <a:pt x="100" y="0"/>
                  </a:lnTo>
                  <a:cubicBezTo>
                    <a:pt x="101" y="8"/>
                    <a:pt x="103" y="15"/>
                    <a:pt x="105" y="23"/>
                  </a:cubicBezTo>
                  <a:cubicBezTo>
                    <a:pt x="108" y="32"/>
                    <a:pt x="112" y="40"/>
                    <a:pt x="125" y="61"/>
                  </a:cubicBezTo>
                  <a:cubicBezTo>
                    <a:pt x="137" y="79"/>
                    <a:pt x="171" y="127"/>
                    <a:pt x="182" y="143"/>
                  </a:cubicBezTo>
                  <a:lnTo>
                    <a:pt x="235" y="61"/>
                  </a:lnTo>
                  <a:cubicBezTo>
                    <a:pt x="243" y="49"/>
                    <a:pt x="248" y="40"/>
                    <a:pt x="251" y="33"/>
                  </a:cubicBezTo>
                  <a:cubicBezTo>
                    <a:pt x="255" y="23"/>
                    <a:pt x="257" y="11"/>
                    <a:pt x="258" y="0"/>
                  </a:cubicBezTo>
                  <a:lnTo>
                    <a:pt x="346" y="0"/>
                  </a:lnTo>
                  <a:cubicBezTo>
                    <a:pt x="333" y="16"/>
                    <a:pt x="320" y="33"/>
                    <a:pt x="309" y="51"/>
                  </a:cubicBezTo>
                  <a:cubicBezTo>
                    <a:pt x="309" y="51"/>
                    <a:pt x="236" y="163"/>
                    <a:pt x="217" y="192"/>
                  </a:cubicBezTo>
                  <a:lnTo>
                    <a:pt x="324" y="350"/>
                  </a:lnTo>
                  <a:cubicBezTo>
                    <a:pt x="344" y="377"/>
                    <a:pt x="367" y="401"/>
                    <a:pt x="367" y="401"/>
                  </a:cubicBezTo>
                  <a:lnTo>
                    <a:pt x="259" y="401"/>
                  </a:lnTo>
                  <a:cubicBezTo>
                    <a:pt x="261" y="382"/>
                    <a:pt x="262" y="371"/>
                    <a:pt x="250" y="353"/>
                  </a:cubicBezTo>
                  <a:cubicBezTo>
                    <a:pt x="249" y="351"/>
                    <a:pt x="182" y="243"/>
                    <a:pt x="182" y="243"/>
                  </a:cubicBezTo>
                  <a:lnTo>
                    <a:pt x="131" y="315"/>
                  </a:lnTo>
                  <a:cubicBezTo>
                    <a:pt x="112" y="345"/>
                    <a:pt x="101" y="366"/>
                    <a:pt x="92" y="401"/>
                  </a:cubicBezTo>
                  <a:lnTo>
                    <a:pt x="0" y="401"/>
                  </a:lnTo>
                  <a:cubicBezTo>
                    <a:pt x="32" y="367"/>
                    <a:pt x="59" y="330"/>
                    <a:pt x="84" y="291"/>
                  </a:cubicBezTo>
                  <a:lnTo>
                    <a:pt x="148" y="194"/>
                  </a:lnTo>
                  <a:lnTo>
                    <a:pt x="69" y="82"/>
                  </a:lnTo>
                  <a:cubicBezTo>
                    <a:pt x="38" y="36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3" name="Freeform 138"/>
            <p:cNvSpPr>
              <a:spLocks noEditPoints="1"/>
            </p:cNvSpPr>
            <p:nvPr/>
          </p:nvSpPr>
          <p:spPr bwMode="auto">
            <a:xfrm>
              <a:off x="8318491" y="6149560"/>
              <a:ext cx="108044" cy="134027"/>
            </a:xfrm>
            <a:custGeom>
              <a:avLst/>
              <a:gdLst>
                <a:gd name="T0" fmla="*/ 107714 w 327"/>
                <a:gd name="T1" fmla="*/ 132710 h 407"/>
                <a:gd name="T2" fmla="*/ 108044 w 327"/>
                <a:gd name="T3" fmla="*/ 134027 h 407"/>
                <a:gd name="T4" fmla="*/ 81942 w 327"/>
                <a:gd name="T5" fmla="*/ 134027 h 407"/>
                <a:gd name="T6" fmla="*/ 84915 w 327"/>
                <a:gd name="T7" fmla="*/ 121513 h 407"/>
                <a:gd name="T8" fmla="*/ 85576 w 327"/>
                <a:gd name="T9" fmla="*/ 110976 h 407"/>
                <a:gd name="T10" fmla="*/ 85576 w 327"/>
                <a:gd name="T11" fmla="*/ 77716 h 407"/>
                <a:gd name="T12" fmla="*/ 25442 w 327"/>
                <a:gd name="T13" fmla="*/ 77716 h 407"/>
                <a:gd name="T14" fmla="*/ 25442 w 327"/>
                <a:gd name="T15" fmla="*/ 99450 h 407"/>
                <a:gd name="T16" fmla="*/ 25442 w 327"/>
                <a:gd name="T17" fmla="*/ 111305 h 407"/>
                <a:gd name="T18" fmla="*/ 27424 w 327"/>
                <a:gd name="T19" fmla="*/ 134027 h 407"/>
                <a:gd name="T20" fmla="*/ 0 w 327"/>
                <a:gd name="T21" fmla="*/ 134027 h 407"/>
                <a:gd name="T22" fmla="*/ 5617 w 327"/>
                <a:gd name="T23" fmla="*/ 114269 h 407"/>
                <a:gd name="T24" fmla="*/ 6608 w 327"/>
                <a:gd name="T25" fmla="*/ 94181 h 407"/>
                <a:gd name="T26" fmla="*/ 6608 w 327"/>
                <a:gd name="T27" fmla="*/ 81009 h 407"/>
                <a:gd name="T28" fmla="*/ 6608 w 327"/>
                <a:gd name="T29" fmla="*/ 76728 h 407"/>
                <a:gd name="T30" fmla="*/ 6608 w 327"/>
                <a:gd name="T31" fmla="*/ 61580 h 407"/>
                <a:gd name="T32" fmla="*/ 23459 w 327"/>
                <a:gd name="T33" fmla="*/ 17453 h 407"/>
                <a:gd name="T34" fmla="*/ 70047 w 327"/>
                <a:gd name="T35" fmla="*/ 0 h 407"/>
                <a:gd name="T36" fmla="*/ 83924 w 327"/>
                <a:gd name="T37" fmla="*/ 659 h 407"/>
                <a:gd name="T38" fmla="*/ 104409 w 327"/>
                <a:gd name="T39" fmla="*/ 3293 h 407"/>
                <a:gd name="T40" fmla="*/ 104409 w 327"/>
                <a:gd name="T41" fmla="*/ 110976 h 407"/>
                <a:gd name="T42" fmla="*/ 105070 w 327"/>
                <a:gd name="T43" fmla="*/ 121513 h 407"/>
                <a:gd name="T44" fmla="*/ 107714 w 327"/>
                <a:gd name="T45" fmla="*/ 132710 h 407"/>
                <a:gd name="T46" fmla="*/ 85576 w 327"/>
                <a:gd name="T47" fmla="*/ 19758 h 407"/>
                <a:gd name="T48" fmla="*/ 71699 w 327"/>
                <a:gd name="T49" fmla="*/ 18112 h 407"/>
                <a:gd name="T50" fmla="*/ 38658 w 327"/>
                <a:gd name="T51" fmla="*/ 29637 h 407"/>
                <a:gd name="T52" fmla="*/ 25442 w 327"/>
                <a:gd name="T53" fmla="*/ 59933 h 407"/>
                <a:gd name="T54" fmla="*/ 85576 w 327"/>
                <a:gd name="T55" fmla="*/ 59933 h 407"/>
                <a:gd name="T56" fmla="*/ 85576 w 327"/>
                <a:gd name="T57" fmla="*/ 1975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6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69"/>
                  </a:cubicBezTo>
                  <a:cubicBezTo>
                    <a:pt x="259" y="356"/>
                    <a:pt x="259" y="345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8" y="361"/>
                    <a:pt x="80" y="384"/>
                    <a:pt x="83" y="407"/>
                  </a:cubicBezTo>
                  <a:lnTo>
                    <a:pt x="0" y="407"/>
                  </a:lnTo>
                  <a:cubicBezTo>
                    <a:pt x="8" y="386"/>
                    <a:pt x="13" y="369"/>
                    <a:pt x="17" y="347"/>
                  </a:cubicBezTo>
                  <a:cubicBezTo>
                    <a:pt x="19" y="327"/>
                    <a:pt x="20" y="306"/>
                    <a:pt x="20" y="286"/>
                  </a:cubicBezTo>
                  <a:lnTo>
                    <a:pt x="20" y="246"/>
                  </a:lnTo>
                  <a:lnTo>
                    <a:pt x="20" y="233"/>
                  </a:lnTo>
                  <a:lnTo>
                    <a:pt x="20" y="187"/>
                  </a:lnTo>
                  <a:cubicBezTo>
                    <a:pt x="20" y="133"/>
                    <a:pt x="37" y="88"/>
                    <a:pt x="71" y="53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0"/>
                    <a:pt x="254" y="2"/>
                  </a:cubicBezTo>
                  <a:cubicBezTo>
                    <a:pt x="275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5"/>
                    <a:pt x="317" y="356"/>
                    <a:pt x="318" y="369"/>
                  </a:cubicBezTo>
                  <a:cubicBezTo>
                    <a:pt x="319" y="382"/>
                    <a:pt x="321" y="391"/>
                    <a:pt x="326" y="403"/>
                  </a:cubicBezTo>
                  <a:close/>
                  <a:moveTo>
                    <a:pt x="259" y="60"/>
                  </a:moveTo>
                  <a:cubicBezTo>
                    <a:pt x="250" y="57"/>
                    <a:pt x="233" y="55"/>
                    <a:pt x="217" y="55"/>
                  </a:cubicBezTo>
                  <a:cubicBezTo>
                    <a:pt x="176" y="55"/>
                    <a:pt x="144" y="66"/>
                    <a:pt x="117" y="90"/>
                  </a:cubicBezTo>
                  <a:cubicBezTo>
                    <a:pt x="93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0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4" name="Freeform 139"/>
            <p:cNvSpPr>
              <a:spLocks noEditPoints="1"/>
            </p:cNvSpPr>
            <p:nvPr/>
          </p:nvSpPr>
          <p:spPr bwMode="auto">
            <a:xfrm>
              <a:off x="8694644" y="6328262"/>
              <a:ext cx="108044" cy="134027"/>
            </a:xfrm>
            <a:custGeom>
              <a:avLst/>
              <a:gdLst>
                <a:gd name="T0" fmla="*/ 107713 w 326"/>
                <a:gd name="T1" fmla="*/ 132710 h 407"/>
                <a:gd name="T2" fmla="*/ 108044 w 326"/>
                <a:gd name="T3" fmla="*/ 134027 h 407"/>
                <a:gd name="T4" fmla="*/ 82193 w 326"/>
                <a:gd name="T5" fmla="*/ 134027 h 407"/>
                <a:gd name="T6" fmla="*/ 85176 w 326"/>
                <a:gd name="T7" fmla="*/ 121843 h 407"/>
                <a:gd name="T8" fmla="*/ 85839 w 326"/>
                <a:gd name="T9" fmla="*/ 110976 h 407"/>
                <a:gd name="T10" fmla="*/ 85839 w 326"/>
                <a:gd name="T11" fmla="*/ 77716 h 407"/>
                <a:gd name="T12" fmla="*/ 25188 w 326"/>
                <a:gd name="T13" fmla="*/ 77716 h 407"/>
                <a:gd name="T14" fmla="*/ 25188 w 326"/>
                <a:gd name="T15" fmla="*/ 99450 h 407"/>
                <a:gd name="T16" fmla="*/ 25188 w 326"/>
                <a:gd name="T17" fmla="*/ 111305 h 407"/>
                <a:gd name="T18" fmla="*/ 27177 w 326"/>
                <a:gd name="T19" fmla="*/ 134027 h 407"/>
                <a:gd name="T20" fmla="*/ 0 w 326"/>
                <a:gd name="T21" fmla="*/ 134027 h 407"/>
                <a:gd name="T22" fmla="*/ 5303 w 326"/>
                <a:gd name="T23" fmla="*/ 114269 h 407"/>
                <a:gd name="T24" fmla="*/ 6628 w 326"/>
                <a:gd name="T25" fmla="*/ 94181 h 407"/>
                <a:gd name="T26" fmla="*/ 6628 w 326"/>
                <a:gd name="T27" fmla="*/ 81338 h 407"/>
                <a:gd name="T28" fmla="*/ 6628 w 326"/>
                <a:gd name="T29" fmla="*/ 76728 h 407"/>
                <a:gd name="T30" fmla="*/ 6628 w 326"/>
                <a:gd name="T31" fmla="*/ 61909 h 407"/>
                <a:gd name="T32" fmla="*/ 23200 w 326"/>
                <a:gd name="T33" fmla="*/ 17782 h 407"/>
                <a:gd name="T34" fmla="*/ 70262 w 326"/>
                <a:gd name="T35" fmla="*/ 0 h 407"/>
                <a:gd name="T36" fmla="*/ 83850 w 326"/>
                <a:gd name="T37" fmla="*/ 659 h 407"/>
                <a:gd name="T38" fmla="*/ 104398 w 326"/>
                <a:gd name="T39" fmla="*/ 3293 h 407"/>
                <a:gd name="T40" fmla="*/ 104398 w 326"/>
                <a:gd name="T41" fmla="*/ 110976 h 407"/>
                <a:gd name="T42" fmla="*/ 105061 w 326"/>
                <a:gd name="T43" fmla="*/ 121843 h 407"/>
                <a:gd name="T44" fmla="*/ 107713 w 326"/>
                <a:gd name="T45" fmla="*/ 132710 h 407"/>
                <a:gd name="T46" fmla="*/ 85839 w 326"/>
                <a:gd name="T47" fmla="*/ 20088 h 407"/>
                <a:gd name="T48" fmla="*/ 71587 w 326"/>
                <a:gd name="T49" fmla="*/ 18112 h 407"/>
                <a:gd name="T50" fmla="*/ 38445 w 326"/>
                <a:gd name="T51" fmla="*/ 29637 h 407"/>
                <a:gd name="T52" fmla="*/ 25188 w 326"/>
                <a:gd name="T53" fmla="*/ 59933 h 407"/>
                <a:gd name="T54" fmla="*/ 85839 w 326"/>
                <a:gd name="T55" fmla="*/ 59933 h 407"/>
                <a:gd name="T56" fmla="*/ 85839 w 326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6" h="407">
                  <a:moveTo>
                    <a:pt x="325" y="403"/>
                  </a:moveTo>
                  <a:lnTo>
                    <a:pt x="326" y="407"/>
                  </a:lnTo>
                  <a:lnTo>
                    <a:pt x="248" y="407"/>
                  </a:lnTo>
                  <a:cubicBezTo>
                    <a:pt x="253" y="393"/>
                    <a:pt x="255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6" y="236"/>
                  </a:lnTo>
                  <a:lnTo>
                    <a:pt x="76" y="302"/>
                  </a:lnTo>
                  <a:lnTo>
                    <a:pt x="76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8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6" y="89"/>
                    <a:pt x="70" y="54"/>
                  </a:cubicBezTo>
                  <a:cubicBezTo>
                    <a:pt x="105" y="19"/>
                    <a:pt x="151" y="0"/>
                    <a:pt x="212" y="0"/>
                  </a:cubicBezTo>
                  <a:cubicBezTo>
                    <a:pt x="227" y="0"/>
                    <a:pt x="238" y="1"/>
                    <a:pt x="253" y="2"/>
                  </a:cubicBezTo>
                  <a:cubicBezTo>
                    <a:pt x="274" y="4"/>
                    <a:pt x="295" y="7"/>
                    <a:pt x="315" y="10"/>
                  </a:cubicBezTo>
                  <a:lnTo>
                    <a:pt x="315" y="337"/>
                  </a:lnTo>
                  <a:cubicBezTo>
                    <a:pt x="315" y="346"/>
                    <a:pt x="316" y="356"/>
                    <a:pt x="317" y="370"/>
                  </a:cubicBezTo>
                  <a:cubicBezTo>
                    <a:pt x="318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6" y="55"/>
                  </a:cubicBezTo>
                  <a:cubicBezTo>
                    <a:pt x="175" y="55"/>
                    <a:pt x="143" y="67"/>
                    <a:pt x="116" y="90"/>
                  </a:cubicBezTo>
                  <a:cubicBezTo>
                    <a:pt x="92" y="111"/>
                    <a:pt x="77" y="140"/>
                    <a:pt x="76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5" name="Freeform 140"/>
            <p:cNvSpPr>
              <a:spLocks/>
            </p:cNvSpPr>
            <p:nvPr/>
          </p:nvSpPr>
          <p:spPr bwMode="auto">
            <a:xfrm>
              <a:off x="8646625" y="6330390"/>
              <a:ext cx="32013" cy="131899"/>
            </a:xfrm>
            <a:custGeom>
              <a:avLst/>
              <a:gdLst>
                <a:gd name="T0" fmla="*/ 25412 w 97"/>
                <a:gd name="T1" fmla="*/ 39570 h 400"/>
                <a:gd name="T2" fmla="*/ 25412 w 97"/>
                <a:gd name="T3" fmla="*/ 92329 h 400"/>
                <a:gd name="T4" fmla="*/ 26402 w 97"/>
                <a:gd name="T5" fmla="*/ 112444 h 400"/>
                <a:gd name="T6" fmla="*/ 32013 w 97"/>
                <a:gd name="T7" fmla="*/ 131899 h 400"/>
                <a:gd name="T8" fmla="*/ 0 w 97"/>
                <a:gd name="T9" fmla="*/ 131899 h 400"/>
                <a:gd name="T10" fmla="*/ 5280 w 97"/>
                <a:gd name="T11" fmla="*/ 112114 h 400"/>
                <a:gd name="T12" fmla="*/ 6601 w 97"/>
                <a:gd name="T13" fmla="*/ 92329 h 400"/>
                <a:gd name="T14" fmla="*/ 6601 w 97"/>
                <a:gd name="T15" fmla="*/ 39570 h 400"/>
                <a:gd name="T16" fmla="*/ 5280 w 97"/>
                <a:gd name="T17" fmla="*/ 19455 h 400"/>
                <a:gd name="T18" fmla="*/ 0 w 97"/>
                <a:gd name="T19" fmla="*/ 0 h 400"/>
                <a:gd name="T20" fmla="*/ 32013 w 97"/>
                <a:gd name="T21" fmla="*/ 0 h 400"/>
                <a:gd name="T22" fmla="*/ 26402 w 97"/>
                <a:gd name="T23" fmla="*/ 19455 h 400"/>
                <a:gd name="T24" fmla="*/ 25412 w 97"/>
                <a:gd name="T25" fmla="*/ 39570 h 4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0">
                  <a:moveTo>
                    <a:pt x="77" y="120"/>
                  </a:moveTo>
                  <a:lnTo>
                    <a:pt x="77" y="280"/>
                  </a:lnTo>
                  <a:cubicBezTo>
                    <a:pt x="77" y="300"/>
                    <a:pt x="78" y="320"/>
                    <a:pt x="80" y="341"/>
                  </a:cubicBezTo>
                  <a:cubicBezTo>
                    <a:pt x="84" y="362"/>
                    <a:pt x="89" y="379"/>
                    <a:pt x="97" y="400"/>
                  </a:cubicBezTo>
                  <a:lnTo>
                    <a:pt x="0" y="400"/>
                  </a:lnTo>
                  <a:cubicBezTo>
                    <a:pt x="7" y="379"/>
                    <a:pt x="12" y="362"/>
                    <a:pt x="16" y="340"/>
                  </a:cubicBezTo>
                  <a:cubicBezTo>
                    <a:pt x="19" y="320"/>
                    <a:pt x="20" y="300"/>
                    <a:pt x="20" y="280"/>
                  </a:cubicBezTo>
                  <a:lnTo>
                    <a:pt x="20" y="120"/>
                  </a:lnTo>
                  <a:cubicBezTo>
                    <a:pt x="20" y="100"/>
                    <a:pt x="19" y="79"/>
                    <a:pt x="16" y="59"/>
                  </a:cubicBezTo>
                  <a:cubicBezTo>
                    <a:pt x="12" y="37"/>
                    <a:pt x="7" y="20"/>
                    <a:pt x="0" y="0"/>
                  </a:cubicBezTo>
                  <a:lnTo>
                    <a:pt x="97" y="0"/>
                  </a:lnTo>
                  <a:cubicBezTo>
                    <a:pt x="89" y="20"/>
                    <a:pt x="84" y="38"/>
                    <a:pt x="80" y="59"/>
                  </a:cubicBezTo>
                  <a:cubicBezTo>
                    <a:pt x="78" y="80"/>
                    <a:pt x="77" y="100"/>
                    <a:pt x="77" y="12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6" name="Freeform 141"/>
            <p:cNvSpPr>
              <a:spLocks/>
            </p:cNvSpPr>
            <p:nvPr/>
          </p:nvSpPr>
          <p:spPr bwMode="auto">
            <a:xfrm>
              <a:off x="8460548" y="6330390"/>
              <a:ext cx="30013" cy="131899"/>
            </a:xfrm>
            <a:custGeom>
              <a:avLst/>
              <a:gdLst>
                <a:gd name="T0" fmla="*/ 23825 w 97"/>
                <a:gd name="T1" fmla="*/ 39800 h 401"/>
                <a:gd name="T2" fmla="*/ 23825 w 97"/>
                <a:gd name="T3" fmla="*/ 92099 h 401"/>
                <a:gd name="T4" fmla="*/ 25062 w 97"/>
                <a:gd name="T5" fmla="*/ 112492 h 401"/>
                <a:gd name="T6" fmla="*/ 30013 w 97"/>
                <a:gd name="T7" fmla="*/ 131899 h 401"/>
                <a:gd name="T8" fmla="*/ 0 w 97"/>
                <a:gd name="T9" fmla="*/ 131899 h 401"/>
                <a:gd name="T10" fmla="*/ 5260 w 97"/>
                <a:gd name="T11" fmla="*/ 112163 h 401"/>
                <a:gd name="T12" fmla="*/ 6188 w 97"/>
                <a:gd name="T13" fmla="*/ 92099 h 401"/>
                <a:gd name="T14" fmla="*/ 6188 w 97"/>
                <a:gd name="T15" fmla="*/ 39800 h 401"/>
                <a:gd name="T16" fmla="*/ 5260 w 97"/>
                <a:gd name="T17" fmla="*/ 19736 h 401"/>
                <a:gd name="T18" fmla="*/ 0 w 97"/>
                <a:gd name="T19" fmla="*/ 0 h 401"/>
                <a:gd name="T20" fmla="*/ 30013 w 97"/>
                <a:gd name="T21" fmla="*/ 0 h 401"/>
                <a:gd name="T22" fmla="*/ 25062 w 97"/>
                <a:gd name="T23" fmla="*/ 19736 h 401"/>
                <a:gd name="T24" fmla="*/ 23825 w 97"/>
                <a:gd name="T25" fmla="*/ 39800 h 40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7" h="401">
                  <a:moveTo>
                    <a:pt x="77" y="121"/>
                  </a:moveTo>
                  <a:lnTo>
                    <a:pt x="77" y="280"/>
                  </a:lnTo>
                  <a:cubicBezTo>
                    <a:pt x="77" y="301"/>
                    <a:pt x="78" y="321"/>
                    <a:pt x="81" y="342"/>
                  </a:cubicBezTo>
                  <a:cubicBezTo>
                    <a:pt x="85" y="363"/>
                    <a:pt x="90" y="380"/>
                    <a:pt x="97" y="401"/>
                  </a:cubicBez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97" y="0"/>
                  </a:lnTo>
                  <a:cubicBezTo>
                    <a:pt x="90" y="21"/>
                    <a:pt x="85" y="39"/>
                    <a:pt x="81" y="60"/>
                  </a:cubicBezTo>
                  <a:cubicBezTo>
                    <a:pt x="78" y="81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7" name="Freeform 142"/>
            <p:cNvSpPr>
              <a:spLocks/>
            </p:cNvSpPr>
            <p:nvPr/>
          </p:nvSpPr>
          <p:spPr bwMode="auto">
            <a:xfrm>
              <a:off x="8368511" y="6330390"/>
              <a:ext cx="76031" cy="131899"/>
            </a:xfrm>
            <a:custGeom>
              <a:avLst/>
              <a:gdLst>
                <a:gd name="T0" fmla="*/ 24393 w 240"/>
                <a:gd name="T1" fmla="*/ 39800 h 401"/>
                <a:gd name="T2" fmla="*/ 24393 w 240"/>
                <a:gd name="T3" fmla="*/ 113479 h 401"/>
                <a:gd name="T4" fmla="*/ 37699 w 240"/>
                <a:gd name="T5" fmla="*/ 113479 h 401"/>
                <a:gd name="T6" fmla="*/ 57023 w 240"/>
                <a:gd name="T7" fmla="*/ 112163 h 401"/>
                <a:gd name="T8" fmla="*/ 76031 w 240"/>
                <a:gd name="T9" fmla="*/ 106901 h 401"/>
                <a:gd name="T10" fmla="*/ 76031 w 240"/>
                <a:gd name="T11" fmla="*/ 131899 h 401"/>
                <a:gd name="T12" fmla="*/ 0 w 240"/>
                <a:gd name="T13" fmla="*/ 131899 h 401"/>
                <a:gd name="T14" fmla="*/ 5386 w 240"/>
                <a:gd name="T15" fmla="*/ 112163 h 401"/>
                <a:gd name="T16" fmla="*/ 6336 w 240"/>
                <a:gd name="T17" fmla="*/ 92099 h 401"/>
                <a:gd name="T18" fmla="*/ 6336 w 240"/>
                <a:gd name="T19" fmla="*/ 39800 h 401"/>
                <a:gd name="T20" fmla="*/ 5386 w 240"/>
                <a:gd name="T21" fmla="*/ 19736 h 401"/>
                <a:gd name="T22" fmla="*/ 0 w 240"/>
                <a:gd name="T23" fmla="*/ 0 h 401"/>
                <a:gd name="T24" fmla="*/ 30729 w 240"/>
                <a:gd name="T25" fmla="*/ 0 h 401"/>
                <a:gd name="T26" fmla="*/ 25344 w 240"/>
                <a:gd name="T27" fmla="*/ 19736 h 401"/>
                <a:gd name="T28" fmla="*/ 24393 w 240"/>
                <a:gd name="T29" fmla="*/ 39800 h 40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40" h="401">
                  <a:moveTo>
                    <a:pt x="77" y="121"/>
                  </a:moveTo>
                  <a:lnTo>
                    <a:pt x="77" y="345"/>
                  </a:lnTo>
                  <a:lnTo>
                    <a:pt x="119" y="345"/>
                  </a:lnTo>
                  <a:cubicBezTo>
                    <a:pt x="139" y="345"/>
                    <a:pt x="160" y="344"/>
                    <a:pt x="180" y="341"/>
                  </a:cubicBezTo>
                  <a:cubicBezTo>
                    <a:pt x="202" y="337"/>
                    <a:pt x="219" y="332"/>
                    <a:pt x="240" y="325"/>
                  </a:cubicBezTo>
                  <a:lnTo>
                    <a:pt x="240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ubicBezTo>
                    <a:pt x="19" y="321"/>
                    <a:pt x="20" y="301"/>
                    <a:pt x="20" y="280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97" y="0"/>
                  </a:lnTo>
                  <a:cubicBezTo>
                    <a:pt x="89" y="21"/>
                    <a:pt x="85" y="38"/>
                    <a:pt x="80" y="60"/>
                  </a:cubicBezTo>
                  <a:cubicBezTo>
                    <a:pt x="78" y="80"/>
                    <a:pt x="77" y="101"/>
                    <a:pt x="77" y="121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8" name="Freeform 143"/>
            <p:cNvSpPr>
              <a:spLocks noEditPoints="1"/>
            </p:cNvSpPr>
            <p:nvPr/>
          </p:nvSpPr>
          <p:spPr bwMode="auto">
            <a:xfrm>
              <a:off x="8238459" y="6328262"/>
              <a:ext cx="106042" cy="134027"/>
            </a:xfrm>
            <a:custGeom>
              <a:avLst/>
              <a:gdLst>
                <a:gd name="T0" fmla="*/ 105393 w 327"/>
                <a:gd name="T1" fmla="*/ 132710 h 407"/>
                <a:gd name="T2" fmla="*/ 106042 w 327"/>
                <a:gd name="T3" fmla="*/ 134027 h 407"/>
                <a:gd name="T4" fmla="*/ 80423 w 327"/>
                <a:gd name="T5" fmla="*/ 134027 h 407"/>
                <a:gd name="T6" fmla="*/ 83342 w 327"/>
                <a:gd name="T7" fmla="*/ 121843 h 407"/>
                <a:gd name="T8" fmla="*/ 83990 w 327"/>
                <a:gd name="T9" fmla="*/ 110976 h 407"/>
                <a:gd name="T10" fmla="*/ 83990 w 327"/>
                <a:gd name="T11" fmla="*/ 77716 h 407"/>
                <a:gd name="T12" fmla="*/ 24970 w 327"/>
                <a:gd name="T13" fmla="*/ 77716 h 407"/>
                <a:gd name="T14" fmla="*/ 24970 w 327"/>
                <a:gd name="T15" fmla="*/ 99450 h 407"/>
                <a:gd name="T16" fmla="*/ 24970 w 327"/>
                <a:gd name="T17" fmla="*/ 111305 h 407"/>
                <a:gd name="T18" fmla="*/ 26592 w 327"/>
                <a:gd name="T19" fmla="*/ 134027 h 407"/>
                <a:gd name="T20" fmla="*/ 0 w 327"/>
                <a:gd name="T21" fmla="*/ 134027 h 407"/>
                <a:gd name="T22" fmla="*/ 5189 w 327"/>
                <a:gd name="T23" fmla="*/ 114269 h 407"/>
                <a:gd name="T24" fmla="*/ 6486 w 327"/>
                <a:gd name="T25" fmla="*/ 94181 h 407"/>
                <a:gd name="T26" fmla="*/ 6486 w 327"/>
                <a:gd name="T27" fmla="*/ 81338 h 407"/>
                <a:gd name="T28" fmla="*/ 6486 w 327"/>
                <a:gd name="T29" fmla="*/ 76728 h 407"/>
                <a:gd name="T30" fmla="*/ 6486 w 327"/>
                <a:gd name="T31" fmla="*/ 61909 h 407"/>
                <a:gd name="T32" fmla="*/ 22700 w 327"/>
                <a:gd name="T33" fmla="*/ 17782 h 407"/>
                <a:gd name="T34" fmla="*/ 68749 w 327"/>
                <a:gd name="T35" fmla="*/ 0 h 407"/>
                <a:gd name="T36" fmla="*/ 82369 w 327"/>
                <a:gd name="T37" fmla="*/ 659 h 407"/>
                <a:gd name="T38" fmla="*/ 102475 w 327"/>
                <a:gd name="T39" fmla="*/ 3293 h 407"/>
                <a:gd name="T40" fmla="*/ 102475 w 327"/>
                <a:gd name="T41" fmla="*/ 110976 h 407"/>
                <a:gd name="T42" fmla="*/ 102799 w 327"/>
                <a:gd name="T43" fmla="*/ 121843 h 407"/>
                <a:gd name="T44" fmla="*/ 105393 w 327"/>
                <a:gd name="T45" fmla="*/ 132710 h 407"/>
                <a:gd name="T46" fmla="*/ 83990 w 327"/>
                <a:gd name="T47" fmla="*/ 20088 h 407"/>
                <a:gd name="T48" fmla="*/ 70370 w 327"/>
                <a:gd name="T49" fmla="*/ 18112 h 407"/>
                <a:gd name="T50" fmla="*/ 37942 w 327"/>
                <a:gd name="T51" fmla="*/ 29637 h 407"/>
                <a:gd name="T52" fmla="*/ 24970 w 327"/>
                <a:gd name="T53" fmla="*/ 59933 h 407"/>
                <a:gd name="T54" fmla="*/ 83990 w 327"/>
                <a:gd name="T55" fmla="*/ 59933 h 407"/>
                <a:gd name="T56" fmla="*/ 83990 w 327"/>
                <a:gd name="T57" fmla="*/ 20088 h 4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27" h="407">
                  <a:moveTo>
                    <a:pt x="325" y="403"/>
                  </a:moveTo>
                  <a:lnTo>
                    <a:pt x="327" y="407"/>
                  </a:lnTo>
                  <a:lnTo>
                    <a:pt x="248" y="407"/>
                  </a:lnTo>
                  <a:cubicBezTo>
                    <a:pt x="253" y="393"/>
                    <a:pt x="256" y="384"/>
                    <a:pt x="257" y="370"/>
                  </a:cubicBezTo>
                  <a:cubicBezTo>
                    <a:pt x="258" y="356"/>
                    <a:pt x="259" y="346"/>
                    <a:pt x="259" y="337"/>
                  </a:cubicBezTo>
                  <a:lnTo>
                    <a:pt x="259" y="236"/>
                  </a:lnTo>
                  <a:lnTo>
                    <a:pt x="77" y="236"/>
                  </a:lnTo>
                  <a:lnTo>
                    <a:pt x="77" y="302"/>
                  </a:lnTo>
                  <a:lnTo>
                    <a:pt x="77" y="338"/>
                  </a:lnTo>
                  <a:cubicBezTo>
                    <a:pt x="77" y="361"/>
                    <a:pt x="79" y="384"/>
                    <a:pt x="82" y="407"/>
                  </a:cubicBezTo>
                  <a:lnTo>
                    <a:pt x="0" y="407"/>
                  </a:lnTo>
                  <a:cubicBezTo>
                    <a:pt x="7" y="386"/>
                    <a:pt x="12" y="369"/>
                    <a:pt x="16" y="347"/>
                  </a:cubicBezTo>
                  <a:cubicBezTo>
                    <a:pt x="19" y="327"/>
                    <a:pt x="20" y="307"/>
                    <a:pt x="20" y="286"/>
                  </a:cubicBezTo>
                  <a:lnTo>
                    <a:pt x="20" y="247"/>
                  </a:lnTo>
                  <a:lnTo>
                    <a:pt x="20" y="233"/>
                  </a:lnTo>
                  <a:lnTo>
                    <a:pt x="20" y="188"/>
                  </a:lnTo>
                  <a:cubicBezTo>
                    <a:pt x="20" y="133"/>
                    <a:pt x="37" y="89"/>
                    <a:pt x="70" y="54"/>
                  </a:cubicBezTo>
                  <a:cubicBezTo>
                    <a:pt x="105" y="19"/>
                    <a:pt x="152" y="0"/>
                    <a:pt x="212" y="0"/>
                  </a:cubicBezTo>
                  <a:cubicBezTo>
                    <a:pt x="227" y="0"/>
                    <a:pt x="239" y="1"/>
                    <a:pt x="254" y="2"/>
                  </a:cubicBezTo>
                  <a:cubicBezTo>
                    <a:pt x="274" y="4"/>
                    <a:pt x="295" y="7"/>
                    <a:pt x="316" y="10"/>
                  </a:cubicBezTo>
                  <a:lnTo>
                    <a:pt x="316" y="337"/>
                  </a:lnTo>
                  <a:cubicBezTo>
                    <a:pt x="316" y="346"/>
                    <a:pt x="316" y="356"/>
                    <a:pt x="317" y="370"/>
                  </a:cubicBezTo>
                  <a:cubicBezTo>
                    <a:pt x="319" y="382"/>
                    <a:pt x="321" y="392"/>
                    <a:pt x="325" y="403"/>
                  </a:cubicBezTo>
                  <a:close/>
                  <a:moveTo>
                    <a:pt x="259" y="61"/>
                  </a:moveTo>
                  <a:cubicBezTo>
                    <a:pt x="249" y="58"/>
                    <a:pt x="233" y="55"/>
                    <a:pt x="217" y="55"/>
                  </a:cubicBezTo>
                  <a:cubicBezTo>
                    <a:pt x="175" y="55"/>
                    <a:pt x="143" y="67"/>
                    <a:pt x="117" y="90"/>
                  </a:cubicBezTo>
                  <a:cubicBezTo>
                    <a:pt x="92" y="111"/>
                    <a:pt x="78" y="140"/>
                    <a:pt x="77" y="182"/>
                  </a:cubicBezTo>
                  <a:lnTo>
                    <a:pt x="259" y="182"/>
                  </a:lnTo>
                  <a:lnTo>
                    <a:pt x="259" y="61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69" name="Freeform 144"/>
            <p:cNvSpPr>
              <a:spLocks/>
            </p:cNvSpPr>
            <p:nvPr/>
          </p:nvSpPr>
          <p:spPr bwMode="auto">
            <a:xfrm>
              <a:off x="8098402" y="6324007"/>
              <a:ext cx="126051" cy="138282"/>
            </a:xfrm>
            <a:custGeom>
              <a:avLst/>
              <a:gdLst>
                <a:gd name="T0" fmla="*/ 71569 w 391"/>
                <a:gd name="T1" fmla="*/ 62033 h 428"/>
                <a:gd name="T2" fmla="*/ 93813 w 391"/>
                <a:gd name="T3" fmla="*/ 63648 h 428"/>
                <a:gd name="T4" fmla="*/ 105419 w 391"/>
                <a:gd name="T5" fmla="*/ 63648 h 428"/>
                <a:gd name="T6" fmla="*/ 126051 w 391"/>
                <a:gd name="T7" fmla="*/ 63648 h 428"/>
                <a:gd name="T8" fmla="*/ 126051 w 391"/>
                <a:gd name="T9" fmla="*/ 74310 h 428"/>
                <a:gd name="T10" fmla="*/ 65443 w 391"/>
                <a:gd name="T11" fmla="*/ 138282 h 428"/>
                <a:gd name="T12" fmla="*/ 0 w 391"/>
                <a:gd name="T13" fmla="*/ 71726 h 428"/>
                <a:gd name="T14" fmla="*/ 76404 w 391"/>
                <a:gd name="T15" fmla="*/ 5493 h 428"/>
                <a:gd name="T16" fmla="*/ 117347 w 391"/>
                <a:gd name="T17" fmla="*/ 27786 h 428"/>
                <a:gd name="T18" fmla="*/ 107031 w 391"/>
                <a:gd name="T19" fmla="*/ 49109 h 428"/>
                <a:gd name="T20" fmla="*/ 65443 w 391"/>
                <a:gd name="T21" fmla="*/ 23909 h 428"/>
                <a:gd name="T22" fmla="*/ 18376 w 391"/>
                <a:gd name="T23" fmla="*/ 71726 h 428"/>
                <a:gd name="T24" fmla="*/ 65443 w 391"/>
                <a:gd name="T25" fmla="*/ 119543 h 428"/>
                <a:gd name="T26" fmla="*/ 107353 w 391"/>
                <a:gd name="T27" fmla="*/ 81095 h 428"/>
                <a:gd name="T28" fmla="*/ 104774 w 391"/>
                <a:gd name="T29" fmla="*/ 81095 h 428"/>
                <a:gd name="T30" fmla="*/ 101228 w 391"/>
                <a:gd name="T31" fmla="*/ 81095 h 428"/>
                <a:gd name="T32" fmla="*/ 88010 w 391"/>
                <a:gd name="T33" fmla="*/ 81741 h 428"/>
                <a:gd name="T34" fmla="*/ 71569 w 391"/>
                <a:gd name="T35" fmla="*/ 86588 h 428"/>
                <a:gd name="T36" fmla="*/ 71569 w 391"/>
                <a:gd name="T37" fmla="*/ 62033 h 4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91" h="428">
                  <a:moveTo>
                    <a:pt x="222" y="192"/>
                  </a:moveTo>
                  <a:cubicBezTo>
                    <a:pt x="245" y="195"/>
                    <a:pt x="268" y="197"/>
                    <a:pt x="291" y="197"/>
                  </a:cubicBezTo>
                  <a:lnTo>
                    <a:pt x="327" y="197"/>
                  </a:lnTo>
                  <a:lnTo>
                    <a:pt x="391" y="197"/>
                  </a:lnTo>
                  <a:lnTo>
                    <a:pt x="391" y="230"/>
                  </a:lnTo>
                  <a:cubicBezTo>
                    <a:pt x="391" y="360"/>
                    <a:pt x="299" y="428"/>
                    <a:pt x="203" y="428"/>
                  </a:cubicBezTo>
                  <a:cubicBezTo>
                    <a:pt x="92" y="426"/>
                    <a:pt x="2" y="335"/>
                    <a:pt x="0" y="222"/>
                  </a:cubicBezTo>
                  <a:cubicBezTo>
                    <a:pt x="2" y="98"/>
                    <a:pt x="111" y="0"/>
                    <a:pt x="237" y="17"/>
                  </a:cubicBezTo>
                  <a:cubicBezTo>
                    <a:pt x="287" y="24"/>
                    <a:pt x="330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7" y="222"/>
                  </a:cubicBezTo>
                  <a:cubicBezTo>
                    <a:pt x="58" y="304"/>
                    <a:pt x="123" y="370"/>
                    <a:pt x="203" y="370"/>
                  </a:cubicBezTo>
                  <a:cubicBezTo>
                    <a:pt x="274" y="370"/>
                    <a:pt x="327" y="325"/>
                    <a:pt x="333" y="251"/>
                  </a:cubicBezTo>
                  <a:lnTo>
                    <a:pt x="325" y="251"/>
                  </a:lnTo>
                  <a:lnTo>
                    <a:pt x="314" y="251"/>
                  </a:lnTo>
                  <a:cubicBezTo>
                    <a:pt x="298" y="251"/>
                    <a:pt x="285" y="252"/>
                    <a:pt x="273" y="253"/>
                  </a:cubicBezTo>
                  <a:cubicBezTo>
                    <a:pt x="255" y="254"/>
                    <a:pt x="239" y="261"/>
                    <a:pt x="222" y="268"/>
                  </a:cubicBezTo>
                  <a:lnTo>
                    <a:pt x="222" y="192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70" name="Freeform 145"/>
            <p:cNvSpPr>
              <a:spLocks/>
            </p:cNvSpPr>
            <p:nvPr/>
          </p:nvSpPr>
          <p:spPr bwMode="auto">
            <a:xfrm>
              <a:off x="7954343" y="6330390"/>
              <a:ext cx="88036" cy="131899"/>
            </a:xfrm>
            <a:custGeom>
              <a:avLst/>
              <a:gdLst>
                <a:gd name="T0" fmla="*/ 72422 w 265"/>
                <a:gd name="T1" fmla="*/ 54273 h 401"/>
                <a:gd name="T2" fmla="*/ 72422 w 265"/>
                <a:gd name="T3" fmla="*/ 79271 h 401"/>
                <a:gd name="T4" fmla="*/ 59798 w 265"/>
                <a:gd name="T5" fmla="*/ 76311 h 401"/>
                <a:gd name="T6" fmla="*/ 50164 w 265"/>
                <a:gd name="T7" fmla="*/ 75653 h 401"/>
                <a:gd name="T8" fmla="*/ 25580 w 265"/>
                <a:gd name="T9" fmla="*/ 75653 h 401"/>
                <a:gd name="T10" fmla="*/ 25580 w 265"/>
                <a:gd name="T11" fmla="*/ 113150 h 401"/>
                <a:gd name="T12" fmla="*/ 58801 w 265"/>
                <a:gd name="T13" fmla="*/ 113150 h 401"/>
                <a:gd name="T14" fmla="*/ 71093 w 265"/>
                <a:gd name="T15" fmla="*/ 112821 h 401"/>
                <a:gd name="T16" fmla="*/ 88036 w 265"/>
                <a:gd name="T17" fmla="*/ 107887 h 401"/>
                <a:gd name="T18" fmla="*/ 88036 w 265"/>
                <a:gd name="T19" fmla="*/ 131899 h 401"/>
                <a:gd name="T20" fmla="*/ 0 w 265"/>
                <a:gd name="T21" fmla="*/ 131899 h 401"/>
                <a:gd name="T22" fmla="*/ 5648 w 265"/>
                <a:gd name="T23" fmla="*/ 112163 h 401"/>
                <a:gd name="T24" fmla="*/ 6644 w 265"/>
                <a:gd name="T25" fmla="*/ 92428 h 401"/>
                <a:gd name="T26" fmla="*/ 6644 w 265"/>
                <a:gd name="T27" fmla="*/ 39800 h 401"/>
                <a:gd name="T28" fmla="*/ 5648 w 265"/>
                <a:gd name="T29" fmla="*/ 19736 h 401"/>
                <a:gd name="T30" fmla="*/ 0 w 265"/>
                <a:gd name="T31" fmla="*/ 0 h 401"/>
                <a:gd name="T32" fmla="*/ 88036 w 265"/>
                <a:gd name="T33" fmla="*/ 0 h 401"/>
                <a:gd name="T34" fmla="*/ 88036 w 265"/>
                <a:gd name="T35" fmla="*/ 24340 h 401"/>
                <a:gd name="T36" fmla="*/ 71093 w 265"/>
                <a:gd name="T37" fmla="*/ 19407 h 401"/>
                <a:gd name="T38" fmla="*/ 57473 w 265"/>
                <a:gd name="T39" fmla="*/ 18749 h 401"/>
                <a:gd name="T40" fmla="*/ 25580 w 265"/>
                <a:gd name="T41" fmla="*/ 18749 h 401"/>
                <a:gd name="T42" fmla="*/ 25580 w 265"/>
                <a:gd name="T43" fmla="*/ 57891 h 401"/>
                <a:gd name="T44" fmla="*/ 49167 w 265"/>
                <a:gd name="T45" fmla="*/ 57891 h 401"/>
                <a:gd name="T46" fmla="*/ 59798 w 265"/>
                <a:gd name="T47" fmla="*/ 57233 h 401"/>
                <a:gd name="T48" fmla="*/ 72422 w 265"/>
                <a:gd name="T49" fmla="*/ 54273 h 4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65" h="401">
                  <a:moveTo>
                    <a:pt x="218" y="165"/>
                  </a:moveTo>
                  <a:lnTo>
                    <a:pt x="218" y="241"/>
                  </a:lnTo>
                  <a:cubicBezTo>
                    <a:pt x="204" y="236"/>
                    <a:pt x="195" y="233"/>
                    <a:pt x="180" y="232"/>
                  </a:cubicBezTo>
                  <a:cubicBezTo>
                    <a:pt x="169" y="231"/>
                    <a:pt x="159" y="230"/>
                    <a:pt x="151" y="230"/>
                  </a:cubicBezTo>
                  <a:lnTo>
                    <a:pt x="77" y="230"/>
                  </a:lnTo>
                  <a:lnTo>
                    <a:pt x="77" y="344"/>
                  </a:lnTo>
                  <a:lnTo>
                    <a:pt x="177" y="344"/>
                  </a:lnTo>
                  <a:cubicBezTo>
                    <a:pt x="191" y="344"/>
                    <a:pt x="203" y="344"/>
                    <a:pt x="214" y="343"/>
                  </a:cubicBezTo>
                  <a:cubicBezTo>
                    <a:pt x="232" y="341"/>
                    <a:pt x="249" y="335"/>
                    <a:pt x="265" y="328"/>
                  </a:cubicBezTo>
                  <a:lnTo>
                    <a:pt x="265" y="401"/>
                  </a:lnTo>
                  <a:lnTo>
                    <a:pt x="0" y="401"/>
                  </a:lnTo>
                  <a:cubicBezTo>
                    <a:pt x="8" y="380"/>
                    <a:pt x="12" y="363"/>
                    <a:pt x="17" y="341"/>
                  </a:cubicBez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2" y="38"/>
                    <a:pt x="7" y="21"/>
                    <a:pt x="0" y="0"/>
                  </a:cubicBezTo>
                  <a:lnTo>
                    <a:pt x="265" y="0"/>
                  </a:lnTo>
                  <a:lnTo>
                    <a:pt x="265" y="74"/>
                  </a:lnTo>
                  <a:cubicBezTo>
                    <a:pt x="249" y="67"/>
                    <a:pt x="232" y="61"/>
                    <a:pt x="214" y="59"/>
                  </a:cubicBezTo>
                  <a:cubicBezTo>
                    <a:pt x="203" y="58"/>
                    <a:pt x="189" y="57"/>
                    <a:pt x="173" y="57"/>
                  </a:cubicBezTo>
                  <a:lnTo>
                    <a:pt x="77" y="57"/>
                  </a:lnTo>
                  <a:lnTo>
                    <a:pt x="77" y="176"/>
                  </a:lnTo>
                  <a:lnTo>
                    <a:pt x="148" y="176"/>
                  </a:lnTo>
                  <a:cubicBezTo>
                    <a:pt x="156" y="176"/>
                    <a:pt x="167" y="175"/>
                    <a:pt x="180" y="174"/>
                  </a:cubicBezTo>
                  <a:cubicBezTo>
                    <a:pt x="200" y="173"/>
                    <a:pt x="218" y="165"/>
                    <a:pt x="218" y="165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71" name="Freeform 146"/>
            <p:cNvSpPr>
              <a:spLocks noEditPoints="1"/>
            </p:cNvSpPr>
            <p:nvPr/>
          </p:nvSpPr>
          <p:spPr bwMode="auto">
            <a:xfrm>
              <a:off x="7836294" y="6330390"/>
              <a:ext cx="102042" cy="131899"/>
            </a:xfrm>
            <a:custGeom>
              <a:avLst/>
              <a:gdLst>
                <a:gd name="T0" fmla="*/ 5490 w 316"/>
                <a:gd name="T1" fmla="*/ 112163 h 401"/>
                <a:gd name="T2" fmla="*/ 6458 w 316"/>
                <a:gd name="T3" fmla="*/ 92428 h 401"/>
                <a:gd name="T4" fmla="*/ 6458 w 316"/>
                <a:gd name="T5" fmla="*/ 39800 h 401"/>
                <a:gd name="T6" fmla="*/ 5490 w 316"/>
                <a:gd name="T7" fmla="*/ 19736 h 401"/>
                <a:gd name="T8" fmla="*/ 0 w 316"/>
                <a:gd name="T9" fmla="*/ 0 h 401"/>
                <a:gd name="T10" fmla="*/ 40042 w 316"/>
                <a:gd name="T11" fmla="*/ 0 h 401"/>
                <a:gd name="T12" fmla="*/ 102042 w 316"/>
                <a:gd name="T13" fmla="*/ 66114 h 401"/>
                <a:gd name="T14" fmla="*/ 40365 w 316"/>
                <a:gd name="T15" fmla="*/ 131899 h 401"/>
                <a:gd name="T16" fmla="*/ 39073 w 316"/>
                <a:gd name="T17" fmla="*/ 131899 h 401"/>
                <a:gd name="T18" fmla="*/ 0 w 316"/>
                <a:gd name="T19" fmla="*/ 131899 h 401"/>
                <a:gd name="T20" fmla="*/ 5490 w 316"/>
                <a:gd name="T21" fmla="*/ 112163 h 401"/>
                <a:gd name="T22" fmla="*/ 24865 w 316"/>
                <a:gd name="T23" fmla="*/ 113150 h 401"/>
                <a:gd name="T24" fmla="*/ 40042 w 316"/>
                <a:gd name="T25" fmla="*/ 113150 h 401"/>
                <a:gd name="T26" fmla="*/ 83959 w 316"/>
                <a:gd name="T27" fmla="*/ 66114 h 401"/>
                <a:gd name="T28" fmla="*/ 40365 w 316"/>
                <a:gd name="T29" fmla="*/ 18749 h 401"/>
                <a:gd name="T30" fmla="*/ 24865 w 316"/>
                <a:gd name="T31" fmla="*/ 18749 h 401"/>
                <a:gd name="T32" fmla="*/ 24865 w 316"/>
                <a:gd name="T33" fmla="*/ 113150 h 40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6" h="401">
                  <a:moveTo>
                    <a:pt x="17" y="341"/>
                  </a:moveTo>
                  <a:cubicBezTo>
                    <a:pt x="19" y="321"/>
                    <a:pt x="20" y="301"/>
                    <a:pt x="20" y="281"/>
                  </a:cubicBezTo>
                  <a:lnTo>
                    <a:pt x="20" y="121"/>
                  </a:lnTo>
                  <a:cubicBezTo>
                    <a:pt x="20" y="101"/>
                    <a:pt x="19" y="80"/>
                    <a:pt x="17" y="60"/>
                  </a:cubicBezTo>
                  <a:cubicBezTo>
                    <a:pt x="13" y="38"/>
                    <a:pt x="8" y="21"/>
                    <a:pt x="0" y="0"/>
                  </a:cubicBezTo>
                  <a:lnTo>
                    <a:pt x="124" y="0"/>
                  </a:lnTo>
                  <a:cubicBezTo>
                    <a:pt x="231" y="1"/>
                    <a:pt x="316" y="90"/>
                    <a:pt x="316" y="201"/>
                  </a:cubicBezTo>
                  <a:cubicBezTo>
                    <a:pt x="316" y="311"/>
                    <a:pt x="231" y="401"/>
                    <a:pt x="125" y="401"/>
                  </a:cubicBezTo>
                  <a:lnTo>
                    <a:pt x="121" y="401"/>
                  </a:lnTo>
                  <a:lnTo>
                    <a:pt x="0" y="401"/>
                  </a:lnTo>
                  <a:cubicBezTo>
                    <a:pt x="8" y="380"/>
                    <a:pt x="13" y="363"/>
                    <a:pt x="17" y="341"/>
                  </a:cubicBezTo>
                  <a:close/>
                  <a:moveTo>
                    <a:pt x="77" y="344"/>
                  </a:moveTo>
                  <a:lnTo>
                    <a:pt x="124" y="344"/>
                  </a:lnTo>
                  <a:cubicBezTo>
                    <a:pt x="199" y="345"/>
                    <a:pt x="260" y="281"/>
                    <a:pt x="260" y="201"/>
                  </a:cubicBezTo>
                  <a:cubicBezTo>
                    <a:pt x="260" y="121"/>
                    <a:pt x="199" y="57"/>
                    <a:pt x="125" y="57"/>
                  </a:cubicBezTo>
                  <a:lnTo>
                    <a:pt x="77" y="57"/>
                  </a:lnTo>
                  <a:lnTo>
                    <a:pt x="77" y="344"/>
                  </a:ln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72" name="Freeform 147"/>
            <p:cNvSpPr>
              <a:spLocks/>
            </p:cNvSpPr>
            <p:nvPr/>
          </p:nvSpPr>
          <p:spPr bwMode="auto">
            <a:xfrm>
              <a:off x="8506568" y="6324007"/>
              <a:ext cx="120049" cy="144664"/>
            </a:xfrm>
            <a:custGeom>
              <a:avLst/>
              <a:gdLst>
                <a:gd name="T0" fmla="*/ 66950 w 364"/>
                <a:gd name="T1" fmla="*/ 120553 h 444"/>
                <a:gd name="T2" fmla="*/ 109495 w 364"/>
                <a:gd name="T3" fmla="*/ 94814 h 444"/>
                <a:gd name="T4" fmla="*/ 120049 w 364"/>
                <a:gd name="T5" fmla="*/ 116643 h 444"/>
                <a:gd name="T6" fmla="*/ 77834 w 364"/>
                <a:gd name="T7" fmla="*/ 138799 h 444"/>
                <a:gd name="T8" fmla="*/ 0 w 364"/>
                <a:gd name="T9" fmla="*/ 72332 h 444"/>
                <a:gd name="T10" fmla="*/ 77834 w 364"/>
                <a:gd name="T11" fmla="*/ 5539 h 444"/>
                <a:gd name="T12" fmla="*/ 120049 w 364"/>
                <a:gd name="T13" fmla="*/ 28021 h 444"/>
                <a:gd name="T14" fmla="*/ 109495 w 364"/>
                <a:gd name="T15" fmla="*/ 49525 h 444"/>
                <a:gd name="T16" fmla="*/ 66950 w 364"/>
                <a:gd name="T17" fmla="*/ 24111 h 444"/>
                <a:gd name="T18" fmla="*/ 18469 w 364"/>
                <a:gd name="T19" fmla="*/ 72332 h 444"/>
                <a:gd name="T20" fmla="*/ 66950 w 364"/>
                <a:gd name="T21" fmla="*/ 120553 h 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4" h="444">
                  <a:moveTo>
                    <a:pt x="203" y="370"/>
                  </a:moveTo>
                  <a:cubicBezTo>
                    <a:pt x="261" y="370"/>
                    <a:pt x="303" y="339"/>
                    <a:pt x="332" y="291"/>
                  </a:cubicBezTo>
                  <a:lnTo>
                    <a:pt x="364" y="358"/>
                  </a:lnTo>
                  <a:cubicBezTo>
                    <a:pt x="329" y="395"/>
                    <a:pt x="287" y="419"/>
                    <a:pt x="236" y="426"/>
                  </a:cubicBezTo>
                  <a:cubicBezTo>
                    <a:pt x="110" y="444"/>
                    <a:pt x="1" y="346"/>
                    <a:pt x="0" y="222"/>
                  </a:cubicBezTo>
                  <a:cubicBezTo>
                    <a:pt x="1" y="98"/>
                    <a:pt x="110" y="0"/>
                    <a:pt x="236" y="17"/>
                  </a:cubicBezTo>
                  <a:cubicBezTo>
                    <a:pt x="287" y="24"/>
                    <a:pt x="329" y="48"/>
                    <a:pt x="364" y="86"/>
                  </a:cubicBezTo>
                  <a:lnTo>
                    <a:pt x="332" y="152"/>
                  </a:lnTo>
                  <a:cubicBezTo>
                    <a:pt x="303" y="105"/>
                    <a:pt x="261" y="74"/>
                    <a:pt x="203" y="74"/>
                  </a:cubicBezTo>
                  <a:cubicBezTo>
                    <a:pt x="123" y="74"/>
                    <a:pt x="58" y="140"/>
                    <a:pt x="56" y="222"/>
                  </a:cubicBezTo>
                  <a:cubicBezTo>
                    <a:pt x="58" y="304"/>
                    <a:pt x="123" y="370"/>
                    <a:pt x="203" y="370"/>
                  </a:cubicBezTo>
                  <a:close/>
                </a:path>
              </a:pathLst>
            </a:custGeom>
            <a:solidFill>
              <a:srgbClr val="14121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</p:grpSp>
      <p:grpSp>
        <p:nvGrpSpPr>
          <p:cNvPr id="1031" name="34 Grupo"/>
          <p:cNvGrpSpPr>
            <a:grpSpLocks/>
          </p:cNvGrpSpPr>
          <p:nvPr/>
        </p:nvGrpSpPr>
        <p:grpSpPr bwMode="auto">
          <a:xfrm>
            <a:off x="336550" y="6346825"/>
            <a:ext cx="665163" cy="322263"/>
            <a:chOff x="336550" y="6148858"/>
            <a:chExt cx="933451" cy="450850"/>
          </a:xfrm>
        </p:grpSpPr>
        <p:sp>
          <p:nvSpPr>
            <p:cNvPr id="1032" name="Rectangle 176"/>
            <p:cNvSpPr>
              <a:spLocks noChangeArrowheads="1"/>
            </p:cNvSpPr>
            <p:nvPr/>
          </p:nvSpPr>
          <p:spPr bwMode="auto">
            <a:xfrm>
              <a:off x="837807" y="6148858"/>
              <a:ext cx="22278" cy="179896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33" name="Rectangle 177"/>
            <p:cNvSpPr>
              <a:spLocks noChangeArrowheads="1"/>
            </p:cNvSpPr>
            <p:nvPr/>
          </p:nvSpPr>
          <p:spPr bwMode="auto">
            <a:xfrm>
              <a:off x="902412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34" name="Freeform 178"/>
            <p:cNvSpPr>
              <a:spLocks/>
            </p:cNvSpPr>
            <p:nvPr/>
          </p:nvSpPr>
          <p:spPr bwMode="auto">
            <a:xfrm>
              <a:off x="955880" y="6204382"/>
              <a:ext cx="91341" cy="126592"/>
            </a:xfrm>
            <a:custGeom>
              <a:avLst/>
              <a:gdLst>
                <a:gd name="T0" fmla="*/ 89341 w 274"/>
                <a:gd name="T1" fmla="*/ 101077 h 387"/>
                <a:gd name="T2" fmla="*/ 91341 w 274"/>
                <a:gd name="T3" fmla="*/ 120377 h 387"/>
                <a:gd name="T4" fmla="*/ 55005 w 274"/>
                <a:gd name="T5" fmla="*/ 126592 h 387"/>
                <a:gd name="T6" fmla="*/ 0 w 274"/>
                <a:gd name="T7" fmla="*/ 67385 h 387"/>
                <a:gd name="T8" fmla="*/ 62339 w 274"/>
                <a:gd name="T9" fmla="*/ 0 h 387"/>
                <a:gd name="T10" fmla="*/ 91008 w 274"/>
                <a:gd name="T11" fmla="*/ 3925 h 387"/>
                <a:gd name="T12" fmla="*/ 88341 w 274"/>
                <a:gd name="T13" fmla="*/ 23552 h 387"/>
                <a:gd name="T14" fmla="*/ 61338 w 274"/>
                <a:gd name="T15" fmla="*/ 18318 h 387"/>
                <a:gd name="T16" fmla="*/ 24002 w 274"/>
                <a:gd name="T17" fmla="*/ 64441 h 387"/>
                <a:gd name="T18" fmla="*/ 59672 w 274"/>
                <a:gd name="T19" fmla="*/ 107620 h 387"/>
                <a:gd name="T20" fmla="*/ 89341 w 274"/>
                <a:gd name="T21" fmla="*/ 101077 h 3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4" h="387">
                  <a:moveTo>
                    <a:pt x="268" y="309"/>
                  </a:moveTo>
                  <a:lnTo>
                    <a:pt x="274" y="368"/>
                  </a:lnTo>
                  <a:cubicBezTo>
                    <a:pt x="249" y="377"/>
                    <a:pt x="209" y="387"/>
                    <a:pt x="165" y="387"/>
                  </a:cubicBezTo>
                  <a:cubicBezTo>
                    <a:pt x="75" y="387"/>
                    <a:pt x="0" y="345"/>
                    <a:pt x="0" y="206"/>
                  </a:cubicBezTo>
                  <a:cubicBezTo>
                    <a:pt x="0" y="85"/>
                    <a:pt x="62" y="0"/>
                    <a:pt x="187" y="0"/>
                  </a:cubicBezTo>
                  <a:cubicBezTo>
                    <a:pt x="217" y="0"/>
                    <a:pt x="246" y="4"/>
                    <a:pt x="273" y="12"/>
                  </a:cubicBezTo>
                  <a:lnTo>
                    <a:pt x="265" y="72"/>
                  </a:lnTo>
                  <a:cubicBezTo>
                    <a:pt x="242" y="63"/>
                    <a:pt x="214" y="56"/>
                    <a:pt x="184" y="56"/>
                  </a:cubicBezTo>
                  <a:cubicBezTo>
                    <a:pt x="109" y="56"/>
                    <a:pt x="72" y="112"/>
                    <a:pt x="72" y="197"/>
                  </a:cubicBezTo>
                  <a:cubicBezTo>
                    <a:pt x="72" y="271"/>
                    <a:pt x="96" y="329"/>
                    <a:pt x="179" y="329"/>
                  </a:cubicBezTo>
                  <a:cubicBezTo>
                    <a:pt x="211" y="329"/>
                    <a:pt x="244" y="321"/>
                    <a:pt x="268" y="309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35" name="Rectangle 179"/>
            <p:cNvSpPr>
              <a:spLocks noChangeArrowheads="1"/>
            </p:cNvSpPr>
            <p:nvPr/>
          </p:nvSpPr>
          <p:spPr bwMode="auto">
            <a:xfrm>
              <a:off x="1073954" y="6206602"/>
              <a:ext cx="22278" cy="122152"/>
            </a:xfrm>
            <a:prstGeom prst="rect">
              <a:avLst/>
            </a:prstGeom>
            <a:solidFill>
              <a:srgbClr val="27292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36" name="Freeform 180"/>
            <p:cNvSpPr>
              <a:spLocks noEditPoints="1"/>
            </p:cNvSpPr>
            <p:nvPr/>
          </p:nvSpPr>
          <p:spPr bwMode="auto">
            <a:xfrm>
              <a:off x="692999" y="6184393"/>
              <a:ext cx="115846" cy="146582"/>
            </a:xfrm>
            <a:custGeom>
              <a:avLst/>
              <a:gdLst>
                <a:gd name="T0" fmla="*/ 59569 w 352"/>
                <a:gd name="T1" fmla="*/ 20567 h 449"/>
                <a:gd name="T2" fmla="*/ 50024 w 352"/>
                <a:gd name="T3" fmla="*/ 20567 h 449"/>
                <a:gd name="T4" fmla="*/ 24025 w 352"/>
                <a:gd name="T5" fmla="*/ 1306 h 449"/>
                <a:gd name="T6" fmla="*/ 24025 w 352"/>
                <a:gd name="T7" fmla="*/ 0 h 449"/>
                <a:gd name="T8" fmla="*/ 4278 w 352"/>
                <a:gd name="T9" fmla="*/ 17303 h 449"/>
                <a:gd name="T10" fmla="*/ 43771 w 352"/>
                <a:gd name="T11" fmla="*/ 39176 h 449"/>
                <a:gd name="T12" fmla="*/ 66809 w 352"/>
                <a:gd name="T13" fmla="*/ 39176 h 449"/>
                <a:gd name="T14" fmla="*/ 87872 w 352"/>
                <a:gd name="T15" fmla="*/ 48643 h 449"/>
                <a:gd name="T16" fmla="*/ 79973 w 352"/>
                <a:gd name="T17" fmla="*/ 58763 h 449"/>
                <a:gd name="T18" fmla="*/ 64176 w 352"/>
                <a:gd name="T19" fmla="*/ 57131 h 449"/>
                <a:gd name="T20" fmla="*/ 10531 w 352"/>
                <a:gd name="T21" fmla="*/ 102836 h 449"/>
                <a:gd name="T22" fmla="*/ 20734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2126 w 352"/>
                <a:gd name="T29" fmla="*/ 144623 h 449"/>
                <a:gd name="T30" fmla="*/ 61543 w 352"/>
                <a:gd name="T31" fmla="*/ 146582 h 449"/>
                <a:gd name="T32" fmla="*/ 115846 w 352"/>
                <a:gd name="T33" fmla="*/ 99245 h 449"/>
                <a:gd name="T34" fmla="*/ 97416 w 352"/>
                <a:gd name="T35" fmla="*/ 64313 h 449"/>
                <a:gd name="T36" fmla="*/ 111568 w 352"/>
                <a:gd name="T37" fmla="*/ 43746 h 449"/>
                <a:gd name="T38" fmla="*/ 93796 w 352"/>
                <a:gd name="T39" fmla="*/ 23505 h 449"/>
                <a:gd name="T40" fmla="*/ 59569 w 352"/>
                <a:gd name="T41" fmla="*/ 20567 h 449"/>
                <a:gd name="T42" fmla="*/ 63189 w 352"/>
                <a:gd name="T43" fmla="*/ 73454 h 449"/>
                <a:gd name="T44" fmla="*/ 63189 w 352"/>
                <a:gd name="T45" fmla="*/ 73454 h 449"/>
                <a:gd name="T46" fmla="*/ 93796 w 352"/>
                <a:gd name="T47" fmla="*/ 101530 h 449"/>
                <a:gd name="T48" fmla="*/ 62531 w 352"/>
                <a:gd name="T49" fmla="*/ 130259 h 449"/>
                <a:gd name="T50" fmla="*/ 32582 w 352"/>
                <a:gd name="T51" fmla="*/ 101530 h 449"/>
                <a:gd name="T52" fmla="*/ 63189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2" y="63"/>
                  </a:lnTo>
                  <a:cubicBezTo>
                    <a:pt x="99" y="63"/>
                    <a:pt x="73" y="40"/>
                    <a:pt x="73" y="4"/>
                  </a:cubicBezTo>
                  <a:cubicBezTo>
                    <a:pt x="73" y="2"/>
                    <a:pt x="73" y="1"/>
                    <a:pt x="73" y="0"/>
                  </a:cubicBezTo>
                  <a:cubicBezTo>
                    <a:pt x="73" y="0"/>
                    <a:pt x="14" y="49"/>
                    <a:pt x="13" y="53"/>
                  </a:cubicBezTo>
                  <a:cubicBezTo>
                    <a:pt x="28" y="96"/>
                    <a:pt x="70" y="120"/>
                    <a:pt x="133" y="120"/>
                  </a:cubicBezTo>
                  <a:lnTo>
                    <a:pt x="203" y="120"/>
                  </a:lnTo>
                  <a:cubicBezTo>
                    <a:pt x="248" y="120"/>
                    <a:pt x="267" y="128"/>
                    <a:pt x="267" y="149"/>
                  </a:cubicBezTo>
                  <a:cubicBezTo>
                    <a:pt x="267" y="161"/>
                    <a:pt x="259" y="173"/>
                    <a:pt x="243" y="180"/>
                  </a:cubicBezTo>
                  <a:cubicBezTo>
                    <a:pt x="230" y="178"/>
                    <a:pt x="211" y="175"/>
                    <a:pt x="195" y="175"/>
                  </a:cubicBezTo>
                  <a:cubicBezTo>
                    <a:pt x="87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3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7" y="447"/>
                    <a:pt x="165" y="449"/>
                    <a:pt x="187" y="449"/>
                  </a:cubicBezTo>
                  <a:cubicBezTo>
                    <a:pt x="292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6" y="197"/>
                  </a:cubicBezTo>
                  <a:cubicBezTo>
                    <a:pt x="323" y="185"/>
                    <a:pt x="339" y="160"/>
                    <a:pt x="339" y="134"/>
                  </a:cubicBezTo>
                  <a:cubicBezTo>
                    <a:pt x="339" y="114"/>
                    <a:pt x="319" y="83"/>
                    <a:pt x="285" y="72"/>
                  </a:cubicBezTo>
                  <a:cubicBezTo>
                    <a:pt x="255" y="62"/>
                    <a:pt x="181" y="63"/>
                    <a:pt x="181" y="63"/>
                  </a:cubicBezTo>
                  <a:close/>
                  <a:moveTo>
                    <a:pt x="192" y="225"/>
                  </a:moveTo>
                  <a:lnTo>
                    <a:pt x="192" y="225"/>
                  </a:lnTo>
                  <a:cubicBezTo>
                    <a:pt x="251" y="225"/>
                    <a:pt x="285" y="255"/>
                    <a:pt x="285" y="311"/>
                  </a:cubicBezTo>
                  <a:cubicBezTo>
                    <a:pt x="285" y="362"/>
                    <a:pt x="250" y="399"/>
                    <a:pt x="190" y="399"/>
                  </a:cubicBezTo>
                  <a:cubicBezTo>
                    <a:pt x="132" y="399"/>
                    <a:pt x="99" y="366"/>
                    <a:pt x="99" y="311"/>
                  </a:cubicBezTo>
                  <a:cubicBezTo>
                    <a:pt x="99" y="256"/>
                    <a:pt x="135" y="225"/>
                    <a:pt x="192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37" name="Freeform 181"/>
            <p:cNvSpPr>
              <a:spLocks noEditPoints="1"/>
            </p:cNvSpPr>
            <p:nvPr/>
          </p:nvSpPr>
          <p:spPr bwMode="auto">
            <a:xfrm>
              <a:off x="1125193" y="6184393"/>
              <a:ext cx="113619" cy="146582"/>
            </a:xfrm>
            <a:custGeom>
              <a:avLst/>
              <a:gdLst>
                <a:gd name="T0" fmla="*/ 58423 w 352"/>
                <a:gd name="T1" fmla="*/ 20567 h 449"/>
                <a:gd name="T2" fmla="*/ 49386 w 352"/>
                <a:gd name="T3" fmla="*/ 20567 h 449"/>
                <a:gd name="T4" fmla="*/ 23886 w 352"/>
                <a:gd name="T5" fmla="*/ 1306 h 449"/>
                <a:gd name="T6" fmla="*/ 23886 w 352"/>
                <a:gd name="T7" fmla="*/ 0 h 449"/>
                <a:gd name="T8" fmla="*/ 4196 w 352"/>
                <a:gd name="T9" fmla="*/ 17303 h 449"/>
                <a:gd name="T10" fmla="*/ 43253 w 352"/>
                <a:gd name="T11" fmla="*/ 39176 h 449"/>
                <a:gd name="T12" fmla="*/ 65525 w 352"/>
                <a:gd name="T13" fmla="*/ 39176 h 449"/>
                <a:gd name="T14" fmla="*/ 86505 w 352"/>
                <a:gd name="T15" fmla="*/ 48643 h 449"/>
                <a:gd name="T16" fmla="*/ 78436 w 352"/>
                <a:gd name="T17" fmla="*/ 58763 h 449"/>
                <a:gd name="T18" fmla="*/ 63265 w 352"/>
                <a:gd name="T19" fmla="*/ 57131 h 449"/>
                <a:gd name="T20" fmla="*/ 10329 w 352"/>
                <a:gd name="T21" fmla="*/ 102836 h 449"/>
                <a:gd name="T22" fmla="*/ 20658 w 352"/>
                <a:gd name="T23" fmla="*/ 126994 h 449"/>
                <a:gd name="T24" fmla="*/ 0 w 352"/>
                <a:gd name="T25" fmla="*/ 126994 h 449"/>
                <a:gd name="T26" fmla="*/ 0 w 352"/>
                <a:gd name="T27" fmla="*/ 144623 h 449"/>
                <a:gd name="T28" fmla="*/ 41316 w 352"/>
                <a:gd name="T29" fmla="*/ 144623 h 449"/>
                <a:gd name="T30" fmla="*/ 60360 w 352"/>
                <a:gd name="T31" fmla="*/ 146582 h 449"/>
                <a:gd name="T32" fmla="*/ 113619 w 352"/>
                <a:gd name="T33" fmla="*/ 99245 h 449"/>
                <a:gd name="T34" fmla="*/ 95866 w 352"/>
                <a:gd name="T35" fmla="*/ 64313 h 449"/>
                <a:gd name="T36" fmla="*/ 109746 w 352"/>
                <a:gd name="T37" fmla="*/ 43746 h 449"/>
                <a:gd name="T38" fmla="*/ 92315 w 352"/>
                <a:gd name="T39" fmla="*/ 23505 h 449"/>
                <a:gd name="T40" fmla="*/ 58423 w 352"/>
                <a:gd name="T41" fmla="*/ 20567 h 449"/>
                <a:gd name="T42" fmla="*/ 62297 w 352"/>
                <a:gd name="T43" fmla="*/ 73454 h 449"/>
                <a:gd name="T44" fmla="*/ 62297 w 352"/>
                <a:gd name="T45" fmla="*/ 73454 h 449"/>
                <a:gd name="T46" fmla="*/ 92315 w 352"/>
                <a:gd name="T47" fmla="*/ 101530 h 449"/>
                <a:gd name="T48" fmla="*/ 61651 w 352"/>
                <a:gd name="T49" fmla="*/ 130259 h 449"/>
                <a:gd name="T50" fmla="*/ 32278 w 352"/>
                <a:gd name="T51" fmla="*/ 101530 h 449"/>
                <a:gd name="T52" fmla="*/ 62297 w 352"/>
                <a:gd name="T53" fmla="*/ 73454 h 4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52" h="449">
                  <a:moveTo>
                    <a:pt x="181" y="63"/>
                  </a:moveTo>
                  <a:lnTo>
                    <a:pt x="153" y="63"/>
                  </a:lnTo>
                  <a:cubicBezTo>
                    <a:pt x="100" y="63"/>
                    <a:pt x="74" y="40"/>
                    <a:pt x="74" y="4"/>
                  </a:cubicBezTo>
                  <a:cubicBezTo>
                    <a:pt x="74" y="2"/>
                    <a:pt x="74" y="1"/>
                    <a:pt x="74" y="0"/>
                  </a:cubicBezTo>
                  <a:cubicBezTo>
                    <a:pt x="74" y="0"/>
                    <a:pt x="14" y="49"/>
                    <a:pt x="13" y="53"/>
                  </a:cubicBezTo>
                  <a:cubicBezTo>
                    <a:pt x="29" y="96"/>
                    <a:pt x="70" y="120"/>
                    <a:pt x="134" y="120"/>
                  </a:cubicBezTo>
                  <a:lnTo>
                    <a:pt x="203" y="120"/>
                  </a:lnTo>
                  <a:cubicBezTo>
                    <a:pt x="249" y="120"/>
                    <a:pt x="268" y="128"/>
                    <a:pt x="268" y="149"/>
                  </a:cubicBezTo>
                  <a:cubicBezTo>
                    <a:pt x="268" y="161"/>
                    <a:pt x="260" y="173"/>
                    <a:pt x="243" y="180"/>
                  </a:cubicBezTo>
                  <a:cubicBezTo>
                    <a:pt x="230" y="178"/>
                    <a:pt x="212" y="175"/>
                    <a:pt x="196" y="175"/>
                  </a:cubicBezTo>
                  <a:cubicBezTo>
                    <a:pt x="88" y="175"/>
                    <a:pt x="32" y="235"/>
                    <a:pt x="32" y="315"/>
                  </a:cubicBezTo>
                  <a:cubicBezTo>
                    <a:pt x="32" y="347"/>
                    <a:pt x="44" y="374"/>
                    <a:pt x="64" y="389"/>
                  </a:cubicBezTo>
                  <a:lnTo>
                    <a:pt x="0" y="389"/>
                  </a:lnTo>
                  <a:lnTo>
                    <a:pt x="0" y="443"/>
                  </a:lnTo>
                  <a:lnTo>
                    <a:pt x="128" y="443"/>
                  </a:lnTo>
                  <a:cubicBezTo>
                    <a:pt x="148" y="447"/>
                    <a:pt x="165" y="449"/>
                    <a:pt x="187" y="449"/>
                  </a:cubicBezTo>
                  <a:cubicBezTo>
                    <a:pt x="293" y="449"/>
                    <a:pt x="352" y="384"/>
                    <a:pt x="352" y="304"/>
                  </a:cubicBezTo>
                  <a:cubicBezTo>
                    <a:pt x="352" y="256"/>
                    <a:pt x="334" y="218"/>
                    <a:pt x="297" y="197"/>
                  </a:cubicBezTo>
                  <a:cubicBezTo>
                    <a:pt x="324" y="185"/>
                    <a:pt x="340" y="160"/>
                    <a:pt x="340" y="134"/>
                  </a:cubicBezTo>
                  <a:cubicBezTo>
                    <a:pt x="340" y="114"/>
                    <a:pt x="319" y="83"/>
                    <a:pt x="286" y="72"/>
                  </a:cubicBezTo>
                  <a:cubicBezTo>
                    <a:pt x="256" y="62"/>
                    <a:pt x="181" y="63"/>
                    <a:pt x="181" y="63"/>
                  </a:cubicBezTo>
                  <a:close/>
                  <a:moveTo>
                    <a:pt x="193" y="225"/>
                  </a:moveTo>
                  <a:lnTo>
                    <a:pt x="193" y="225"/>
                  </a:lnTo>
                  <a:cubicBezTo>
                    <a:pt x="252" y="225"/>
                    <a:pt x="286" y="255"/>
                    <a:pt x="286" y="311"/>
                  </a:cubicBezTo>
                  <a:cubicBezTo>
                    <a:pt x="286" y="362"/>
                    <a:pt x="250" y="399"/>
                    <a:pt x="191" y="399"/>
                  </a:cubicBezTo>
                  <a:cubicBezTo>
                    <a:pt x="133" y="399"/>
                    <a:pt x="100" y="366"/>
                    <a:pt x="100" y="311"/>
                  </a:cubicBezTo>
                  <a:cubicBezTo>
                    <a:pt x="100" y="256"/>
                    <a:pt x="136" y="225"/>
                    <a:pt x="193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38" name="Freeform 182"/>
            <p:cNvSpPr>
              <a:spLocks noEditPoints="1"/>
            </p:cNvSpPr>
            <p:nvPr/>
          </p:nvSpPr>
          <p:spPr bwMode="auto">
            <a:xfrm>
              <a:off x="336550" y="6204382"/>
              <a:ext cx="329715" cy="242081"/>
            </a:xfrm>
            <a:custGeom>
              <a:avLst/>
              <a:gdLst>
                <a:gd name="T0" fmla="*/ 329715 w 1008"/>
                <a:gd name="T1" fmla="*/ 2293 h 739"/>
                <a:gd name="T2" fmla="*/ 287846 w 1008"/>
                <a:gd name="T3" fmla="*/ 2293 h 739"/>
                <a:gd name="T4" fmla="*/ 268548 w 1008"/>
                <a:gd name="T5" fmla="*/ 0 h 739"/>
                <a:gd name="T6" fmla="*/ 214576 w 1008"/>
                <a:gd name="T7" fmla="*/ 47499 h 739"/>
                <a:gd name="T8" fmla="*/ 232894 w 1008"/>
                <a:gd name="T9" fmla="*/ 82878 h 739"/>
                <a:gd name="T10" fmla="*/ 218829 w 1008"/>
                <a:gd name="T11" fmla="*/ 103515 h 739"/>
                <a:gd name="T12" fmla="*/ 227006 w 1008"/>
                <a:gd name="T13" fmla="*/ 119239 h 739"/>
                <a:gd name="T14" fmla="*/ 236492 w 1008"/>
                <a:gd name="T15" fmla="*/ 123825 h 739"/>
                <a:gd name="T16" fmla="*/ 198876 w 1008"/>
                <a:gd name="T17" fmla="*/ 173945 h 739"/>
                <a:gd name="T18" fmla="*/ 198876 w 1008"/>
                <a:gd name="T19" fmla="*/ 174272 h 739"/>
                <a:gd name="T20" fmla="*/ 178596 w 1008"/>
                <a:gd name="T21" fmla="*/ 192289 h 739"/>
                <a:gd name="T22" fmla="*/ 174016 w 1008"/>
                <a:gd name="T23" fmla="*/ 195892 h 739"/>
                <a:gd name="T24" fmla="*/ 173689 w 1008"/>
                <a:gd name="T25" fmla="*/ 196220 h 739"/>
                <a:gd name="T26" fmla="*/ 155372 w 1008"/>
                <a:gd name="T27" fmla="*/ 207685 h 739"/>
                <a:gd name="T28" fmla="*/ 154063 w 1008"/>
                <a:gd name="T29" fmla="*/ 208340 h 739"/>
                <a:gd name="T30" fmla="*/ 151446 w 1008"/>
                <a:gd name="T31" fmla="*/ 209651 h 739"/>
                <a:gd name="T32" fmla="*/ 103690 w 1008"/>
                <a:gd name="T33" fmla="*/ 220788 h 739"/>
                <a:gd name="T34" fmla="*/ 103690 w 1008"/>
                <a:gd name="T35" fmla="*/ 220461 h 739"/>
                <a:gd name="T36" fmla="*/ 0 w 1008"/>
                <a:gd name="T37" fmla="*/ 190651 h 739"/>
                <a:gd name="T38" fmla="*/ 0 w 1008"/>
                <a:gd name="T39" fmla="*/ 217185 h 739"/>
                <a:gd name="T40" fmla="*/ 102055 w 1008"/>
                <a:gd name="T41" fmla="*/ 240771 h 739"/>
                <a:gd name="T42" fmla="*/ 102055 w 1008"/>
                <a:gd name="T43" fmla="*/ 240771 h 739"/>
                <a:gd name="T44" fmla="*/ 250230 w 1008"/>
                <a:gd name="T45" fmla="*/ 137911 h 739"/>
                <a:gd name="T46" fmla="*/ 270510 w 1008"/>
                <a:gd name="T47" fmla="*/ 126773 h 739"/>
                <a:gd name="T48" fmla="*/ 279996 w 1008"/>
                <a:gd name="T49" fmla="*/ 126773 h 739"/>
                <a:gd name="T50" fmla="*/ 305837 w 1008"/>
                <a:gd name="T51" fmla="*/ 146100 h 739"/>
                <a:gd name="T52" fmla="*/ 305837 w 1008"/>
                <a:gd name="T53" fmla="*/ 147411 h 739"/>
                <a:gd name="T54" fmla="*/ 325790 w 1008"/>
                <a:gd name="T55" fmla="*/ 129721 h 739"/>
                <a:gd name="T56" fmla="*/ 286211 w 1008"/>
                <a:gd name="T57" fmla="*/ 108101 h 739"/>
                <a:gd name="T58" fmla="*/ 263314 w 1008"/>
                <a:gd name="T59" fmla="*/ 108101 h 739"/>
                <a:gd name="T60" fmla="*/ 242380 w 1008"/>
                <a:gd name="T61" fmla="*/ 98601 h 739"/>
                <a:gd name="T62" fmla="*/ 250230 w 1008"/>
                <a:gd name="T63" fmla="*/ 88119 h 739"/>
                <a:gd name="T64" fmla="*/ 265931 w 1008"/>
                <a:gd name="T65" fmla="*/ 89757 h 739"/>
                <a:gd name="T66" fmla="*/ 319575 w 1008"/>
                <a:gd name="T67" fmla="*/ 43896 h 739"/>
                <a:gd name="T68" fmla="*/ 309108 w 1008"/>
                <a:gd name="T69" fmla="*/ 19982 h 739"/>
                <a:gd name="T70" fmla="*/ 329715 w 1008"/>
                <a:gd name="T71" fmla="*/ 19982 h 739"/>
                <a:gd name="T72" fmla="*/ 329715 w 1008"/>
                <a:gd name="T73" fmla="*/ 2293 h 739"/>
                <a:gd name="T74" fmla="*/ 266912 w 1008"/>
                <a:gd name="T75" fmla="*/ 73705 h 739"/>
                <a:gd name="T76" fmla="*/ 266912 w 1008"/>
                <a:gd name="T77" fmla="*/ 73705 h 739"/>
                <a:gd name="T78" fmla="*/ 236492 w 1008"/>
                <a:gd name="T79" fmla="*/ 45206 h 739"/>
                <a:gd name="T80" fmla="*/ 267566 w 1008"/>
                <a:gd name="T81" fmla="*/ 16707 h 739"/>
                <a:gd name="T82" fmla="*/ 297332 w 1008"/>
                <a:gd name="T83" fmla="*/ 45206 h 739"/>
                <a:gd name="T84" fmla="*/ 266912 w 1008"/>
                <a:gd name="T85" fmla="*/ 7370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8" h="739">
                  <a:moveTo>
                    <a:pt x="1008" y="7"/>
                  </a:moveTo>
                  <a:lnTo>
                    <a:pt x="880" y="7"/>
                  </a:lnTo>
                  <a:cubicBezTo>
                    <a:pt x="861" y="2"/>
                    <a:pt x="843" y="0"/>
                    <a:pt x="821" y="0"/>
                  </a:cubicBezTo>
                  <a:cubicBezTo>
                    <a:pt x="716" y="0"/>
                    <a:pt x="656" y="66"/>
                    <a:pt x="656" y="145"/>
                  </a:cubicBezTo>
                  <a:cubicBezTo>
                    <a:pt x="656" y="193"/>
                    <a:pt x="674" y="232"/>
                    <a:pt x="712" y="253"/>
                  </a:cubicBezTo>
                  <a:cubicBezTo>
                    <a:pt x="685" y="265"/>
                    <a:pt x="669" y="289"/>
                    <a:pt x="669" y="316"/>
                  </a:cubicBezTo>
                  <a:cubicBezTo>
                    <a:pt x="669" y="336"/>
                    <a:pt x="679" y="352"/>
                    <a:pt x="694" y="364"/>
                  </a:cubicBezTo>
                  <a:cubicBezTo>
                    <a:pt x="701" y="368"/>
                    <a:pt x="711" y="373"/>
                    <a:pt x="723" y="378"/>
                  </a:cubicBezTo>
                  <a:cubicBezTo>
                    <a:pt x="685" y="440"/>
                    <a:pt x="646" y="490"/>
                    <a:pt x="608" y="531"/>
                  </a:cubicBezTo>
                  <a:lnTo>
                    <a:pt x="608" y="532"/>
                  </a:lnTo>
                  <a:cubicBezTo>
                    <a:pt x="587" y="553"/>
                    <a:pt x="567" y="571"/>
                    <a:pt x="546" y="587"/>
                  </a:cubicBezTo>
                  <a:cubicBezTo>
                    <a:pt x="541" y="591"/>
                    <a:pt x="537" y="595"/>
                    <a:pt x="532" y="598"/>
                  </a:cubicBezTo>
                  <a:cubicBezTo>
                    <a:pt x="532" y="599"/>
                    <a:pt x="531" y="599"/>
                    <a:pt x="531" y="599"/>
                  </a:cubicBezTo>
                  <a:cubicBezTo>
                    <a:pt x="512" y="613"/>
                    <a:pt x="493" y="624"/>
                    <a:pt x="475" y="634"/>
                  </a:cubicBezTo>
                  <a:cubicBezTo>
                    <a:pt x="474" y="635"/>
                    <a:pt x="472" y="635"/>
                    <a:pt x="471" y="636"/>
                  </a:cubicBezTo>
                  <a:cubicBezTo>
                    <a:pt x="468" y="637"/>
                    <a:pt x="466" y="639"/>
                    <a:pt x="463" y="640"/>
                  </a:cubicBezTo>
                  <a:cubicBezTo>
                    <a:pt x="412" y="665"/>
                    <a:pt x="362" y="675"/>
                    <a:pt x="317" y="674"/>
                  </a:cubicBezTo>
                  <a:lnTo>
                    <a:pt x="317" y="673"/>
                  </a:lnTo>
                  <a:cubicBezTo>
                    <a:pt x="184" y="672"/>
                    <a:pt x="80" y="638"/>
                    <a:pt x="0" y="582"/>
                  </a:cubicBezTo>
                  <a:lnTo>
                    <a:pt x="0" y="663"/>
                  </a:lnTo>
                  <a:cubicBezTo>
                    <a:pt x="84" y="707"/>
                    <a:pt x="186" y="734"/>
                    <a:pt x="312" y="735"/>
                  </a:cubicBezTo>
                  <a:cubicBezTo>
                    <a:pt x="443" y="739"/>
                    <a:pt x="608" y="660"/>
                    <a:pt x="765" y="421"/>
                  </a:cubicBezTo>
                  <a:cubicBezTo>
                    <a:pt x="780" y="401"/>
                    <a:pt x="795" y="387"/>
                    <a:pt x="827" y="387"/>
                  </a:cubicBezTo>
                  <a:lnTo>
                    <a:pt x="856" y="387"/>
                  </a:lnTo>
                  <a:cubicBezTo>
                    <a:pt x="909" y="387"/>
                    <a:pt x="935" y="409"/>
                    <a:pt x="935" y="446"/>
                  </a:cubicBezTo>
                  <a:cubicBezTo>
                    <a:pt x="935" y="447"/>
                    <a:pt x="935" y="449"/>
                    <a:pt x="935" y="450"/>
                  </a:cubicBezTo>
                  <a:cubicBezTo>
                    <a:pt x="935" y="450"/>
                    <a:pt x="994" y="400"/>
                    <a:pt x="996" y="396"/>
                  </a:cubicBezTo>
                  <a:cubicBezTo>
                    <a:pt x="980" y="354"/>
                    <a:pt x="938" y="330"/>
                    <a:pt x="875" y="330"/>
                  </a:cubicBezTo>
                  <a:lnTo>
                    <a:pt x="805" y="330"/>
                  </a:lnTo>
                  <a:cubicBezTo>
                    <a:pt x="760" y="330"/>
                    <a:pt x="741" y="322"/>
                    <a:pt x="741" y="301"/>
                  </a:cubicBezTo>
                  <a:cubicBezTo>
                    <a:pt x="741" y="288"/>
                    <a:pt x="749" y="276"/>
                    <a:pt x="765" y="269"/>
                  </a:cubicBezTo>
                  <a:cubicBezTo>
                    <a:pt x="778" y="272"/>
                    <a:pt x="797" y="274"/>
                    <a:pt x="813" y="274"/>
                  </a:cubicBezTo>
                  <a:cubicBezTo>
                    <a:pt x="920" y="274"/>
                    <a:pt x="977" y="215"/>
                    <a:pt x="977" y="134"/>
                  </a:cubicBezTo>
                  <a:cubicBezTo>
                    <a:pt x="977" y="102"/>
                    <a:pt x="964" y="76"/>
                    <a:pt x="945" y="61"/>
                  </a:cubicBezTo>
                  <a:lnTo>
                    <a:pt x="1008" y="61"/>
                  </a:lnTo>
                  <a:lnTo>
                    <a:pt x="1008" y="7"/>
                  </a:lnTo>
                  <a:close/>
                  <a:moveTo>
                    <a:pt x="816" y="225"/>
                  </a:moveTo>
                  <a:lnTo>
                    <a:pt x="816" y="225"/>
                  </a:lnTo>
                  <a:cubicBezTo>
                    <a:pt x="757" y="225"/>
                    <a:pt x="723" y="195"/>
                    <a:pt x="723" y="138"/>
                  </a:cubicBezTo>
                  <a:cubicBezTo>
                    <a:pt x="723" y="88"/>
                    <a:pt x="759" y="51"/>
                    <a:pt x="818" y="51"/>
                  </a:cubicBezTo>
                  <a:cubicBezTo>
                    <a:pt x="876" y="51"/>
                    <a:pt x="909" y="83"/>
                    <a:pt x="909" y="138"/>
                  </a:cubicBezTo>
                  <a:cubicBezTo>
                    <a:pt x="909" y="194"/>
                    <a:pt x="873" y="225"/>
                    <a:pt x="816" y="225"/>
                  </a:cubicBezTo>
                  <a:close/>
                </a:path>
              </a:pathLst>
            </a:custGeom>
            <a:solidFill>
              <a:srgbClr val="2729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/>
            </a:p>
          </p:txBody>
        </p:sp>
        <p:sp>
          <p:nvSpPr>
            <p:cNvPr id="1039" name="Rectangle 183"/>
            <p:cNvSpPr>
              <a:spLocks noChangeArrowheads="1"/>
            </p:cNvSpPr>
            <p:nvPr/>
          </p:nvSpPr>
          <p:spPr bwMode="auto">
            <a:xfrm>
              <a:off x="488041" y="6488661"/>
              <a:ext cx="111390" cy="111047"/>
            </a:xfrm>
            <a:prstGeom prst="rect">
              <a:avLst/>
            </a:prstGeom>
            <a:solidFill>
              <a:srgbClr val="04723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40" name="Rectangle 184"/>
            <p:cNvSpPr>
              <a:spLocks noChangeArrowheads="1"/>
            </p:cNvSpPr>
            <p:nvPr/>
          </p:nvSpPr>
          <p:spPr bwMode="auto">
            <a:xfrm>
              <a:off x="599431" y="6488661"/>
              <a:ext cx="111390" cy="111047"/>
            </a:xfrm>
            <a:prstGeom prst="rect">
              <a:avLst/>
            </a:prstGeom>
            <a:solidFill>
              <a:srgbClr val="4CA70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41" name="Rectangle 185"/>
            <p:cNvSpPr>
              <a:spLocks noChangeArrowheads="1"/>
            </p:cNvSpPr>
            <p:nvPr/>
          </p:nvSpPr>
          <p:spPr bwMode="auto">
            <a:xfrm>
              <a:off x="710821" y="6488661"/>
              <a:ext cx="111390" cy="111047"/>
            </a:xfrm>
            <a:prstGeom prst="rect">
              <a:avLst/>
            </a:prstGeom>
            <a:solidFill>
              <a:srgbClr val="8CD5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42" name="Rectangle 186"/>
            <p:cNvSpPr>
              <a:spLocks noChangeArrowheads="1"/>
            </p:cNvSpPr>
            <p:nvPr/>
          </p:nvSpPr>
          <p:spPr bwMode="auto">
            <a:xfrm>
              <a:off x="822211" y="6488661"/>
              <a:ext cx="113619" cy="111047"/>
            </a:xfrm>
            <a:prstGeom prst="rect">
              <a:avLst/>
            </a:prstGeom>
            <a:solidFill>
              <a:srgbClr val="D2E30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43" name="Rectangle 187"/>
            <p:cNvSpPr>
              <a:spLocks noChangeArrowheads="1"/>
            </p:cNvSpPr>
            <p:nvPr/>
          </p:nvSpPr>
          <p:spPr bwMode="auto">
            <a:xfrm>
              <a:off x="935830" y="6488661"/>
              <a:ext cx="111390" cy="111047"/>
            </a:xfrm>
            <a:prstGeom prst="rect">
              <a:avLst/>
            </a:prstGeom>
            <a:solidFill>
              <a:srgbClr val="4DB5E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44" name="Rectangle 188"/>
            <p:cNvSpPr>
              <a:spLocks noChangeArrowheads="1"/>
            </p:cNvSpPr>
            <p:nvPr/>
          </p:nvSpPr>
          <p:spPr bwMode="auto">
            <a:xfrm>
              <a:off x="1047220" y="6488661"/>
              <a:ext cx="109162" cy="111047"/>
            </a:xfrm>
            <a:prstGeom prst="rect">
              <a:avLst/>
            </a:prstGeom>
            <a:solidFill>
              <a:srgbClr val="03A7E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  <p:sp>
          <p:nvSpPr>
            <p:cNvPr id="1045" name="Rectangle 189"/>
            <p:cNvSpPr>
              <a:spLocks noChangeArrowheads="1"/>
            </p:cNvSpPr>
            <p:nvPr/>
          </p:nvSpPr>
          <p:spPr bwMode="auto">
            <a:xfrm>
              <a:off x="1156382" y="6488661"/>
              <a:ext cx="113619" cy="111047"/>
            </a:xfrm>
            <a:prstGeom prst="rect">
              <a:avLst/>
            </a:prstGeom>
            <a:solidFill>
              <a:srgbClr val="087C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gl-ES">
                <a:latin typeface="Calibri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5" r:id="rId3"/>
    <p:sldLayoutId id="2147483664" r:id="rId4"/>
    <p:sldLayoutId id="2147483663" r:id="rId5"/>
    <p:sldLayoutId id="2147483662" r:id="rId6"/>
    <p:sldLayoutId id="2147483668" r:id="rId7"/>
    <p:sldLayoutId id="2147483661" r:id="rId8"/>
    <p:sldLayoutId id="2147483660" r:id="rId9"/>
    <p:sldLayoutId id="2147483659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58" r:id="rId16"/>
    <p:sldLayoutId id="2147483657" r:id="rId17"/>
  </p:sldLayoutIdLst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e.es/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.xunta.es/fp/itinerarios-adultos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.xunta.es/fp/validacion-modulos-profesionais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.xunta.es/fp/validacions-ciclos-superiores-fp-estudos-universitarios" TargetMode="External"/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.xunta.es/fp/familias-profesionais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.xunta.es/fp/centros-educativos" TargetMode="External"/><Relationship Id="rId2" Type="http://schemas.openxmlformats.org/officeDocument/2006/relationships/hyperlink" Target="http://www.edu.xunta.es/fp/centros-participantes-fp-distanci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du.xunta.es/fp/centros-educativos-modular" TargetMode="Externa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63" y="603250"/>
            <a:ext cx="8429625" cy="2214563"/>
          </a:xfrm>
        </p:spPr>
        <p:txBody>
          <a:bodyPr/>
          <a:lstStyle/>
          <a:p>
            <a:r>
              <a:rPr lang="gl-ES" altLang="gl-ES" sz="3600" dirty="0" smtClean="0"/>
              <a:t/>
            </a:r>
            <a:br>
              <a:rPr lang="gl-ES" altLang="gl-ES" sz="3600" dirty="0" smtClean="0"/>
            </a:br>
            <a:r>
              <a:rPr lang="gl-ES" altLang="gl-ES" sz="4800" b="1" dirty="0" smtClean="0"/>
              <a:t>Información e orientación profesional</a:t>
            </a:r>
            <a:endParaRPr lang="es-ES" altLang="gl-ES" sz="4000" b="1" dirty="0" smtClean="0"/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219450"/>
            <a:ext cx="7704138" cy="1752600"/>
          </a:xfrm>
        </p:spPr>
        <p:txBody>
          <a:bodyPr/>
          <a:lstStyle/>
          <a:p>
            <a:pPr eaLnBrk="1" hangingPunct="1"/>
            <a:r>
              <a:rPr lang="gl-ES" altLang="es-ES" sz="2800" b="1" dirty="0" smtClean="0"/>
              <a:t>Dirección Xeral de Educación, Formación Profesional e Innovación Educativa</a:t>
            </a:r>
          </a:p>
          <a:p>
            <a:pPr eaLnBrk="1" hangingPunct="1"/>
            <a:r>
              <a:rPr lang="gl-ES" altLang="gl-ES" sz="2800" dirty="0" smtClean="0">
                <a:solidFill>
                  <a:schemeClr val="tx1"/>
                </a:solidFill>
              </a:rPr>
              <a:t>Consellería de Cultura, Educación </a:t>
            </a:r>
            <a:br>
              <a:rPr lang="gl-ES" altLang="gl-ES" sz="2800" dirty="0" smtClean="0">
                <a:solidFill>
                  <a:schemeClr val="tx1"/>
                </a:solidFill>
              </a:rPr>
            </a:br>
            <a:r>
              <a:rPr lang="gl-ES" altLang="gl-ES" sz="2800" dirty="0" smtClean="0">
                <a:solidFill>
                  <a:schemeClr val="tx1"/>
                </a:solidFill>
              </a:rPr>
              <a:t>e Ordenación Universitaria</a:t>
            </a:r>
            <a:endParaRPr lang="es-ES" altLang="gl-E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smtClean="0"/>
              <a:t>Efectos</a:t>
            </a:r>
            <a:br>
              <a:rPr lang="gl-ES" altLang="gl-ES" sz="4000" smtClean="0"/>
            </a:br>
            <a:r>
              <a:rPr lang="gl-ES" altLang="gl-ES" sz="4000" b="1" smtClean="0"/>
              <a:t>Título profesional básico</a:t>
            </a:r>
          </a:p>
        </p:txBody>
      </p:sp>
      <p:sp>
        <p:nvSpPr>
          <p:cNvPr id="4710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38150"/>
            <a:r>
              <a:rPr lang="gl-ES" altLang="gl-ES" sz="2800" b="1" smtClean="0"/>
              <a:t>Valor académico e profesional</a:t>
            </a:r>
            <a:r>
              <a:rPr lang="gl-ES" altLang="gl-ES" sz="2800" smtClean="0"/>
              <a:t>.</a:t>
            </a:r>
          </a:p>
          <a:p>
            <a:pPr marL="495300" indent="-438150"/>
            <a:r>
              <a:rPr lang="gl-ES" altLang="gl-ES" sz="2800" b="1" smtClean="0"/>
              <a:t>Permitirá o acceso </a:t>
            </a:r>
            <a:r>
              <a:rPr lang="gl-ES" altLang="gl-ES" sz="2800" smtClean="0"/>
              <a:t>aos ciclos formativos de grao medio.</a:t>
            </a:r>
          </a:p>
          <a:p>
            <a:pPr marL="854075" lvl="1" indent="-339725"/>
            <a:r>
              <a:rPr lang="gl-ES" altLang="gl-ES" smtClean="0"/>
              <a:t>O perfil de cada título indicará os ciclos de grao medio con preferencia de acceso.</a:t>
            </a:r>
          </a:p>
          <a:p>
            <a:pPr marL="495300" indent="-438150"/>
            <a:r>
              <a:rPr lang="gl-ES" altLang="gl-ES" sz="2800" b="1" smtClean="0"/>
              <a:t>Mesmos efectos laborais </a:t>
            </a:r>
            <a:r>
              <a:rPr lang="gl-ES" altLang="gl-ES" sz="2800" smtClean="0"/>
              <a:t>que o título de ESO.</a:t>
            </a:r>
          </a:p>
          <a:p>
            <a:pPr marL="495300" indent="-438150"/>
            <a:r>
              <a:rPr lang="gl-ES" altLang="gl-ES" sz="2800" b="1" smtClean="0"/>
              <a:t>Capacitará para levar a cabo </a:t>
            </a:r>
            <a:r>
              <a:rPr lang="gl-ES" altLang="gl-ES" sz="2800" smtClean="0"/>
              <a:t>funcións de nivel básico de prevención.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sz="4000" dirty="0" smtClean="0"/>
              <a:t>Accións de </a:t>
            </a:r>
            <a:r>
              <a:rPr lang="gl-ES" sz="4000" dirty="0" err="1" smtClean="0"/>
              <a:t>AFD</a:t>
            </a:r>
            <a:r>
              <a:rPr lang="gl-ES" sz="4000" dirty="0" smtClean="0"/>
              <a:t/>
            </a:r>
            <a:br>
              <a:rPr lang="gl-ES" sz="4000" dirty="0" smtClean="0"/>
            </a:br>
            <a:r>
              <a:rPr lang="gl-ES" sz="4000" b="1" dirty="0" smtClean="0"/>
              <a:t>Cursos</a:t>
            </a:r>
            <a:endParaRPr lang="gl-ES" sz="4000" dirty="0" smtClean="0"/>
          </a:p>
        </p:txBody>
      </p:sp>
      <p:sp>
        <p:nvSpPr>
          <p:cNvPr id="96259" name="Rectangle 3"/>
          <p:cNvSpPr>
            <a:spLocks noGrp="1"/>
          </p:cNvSpPr>
          <p:nvPr>
            <p:ph type="body" sz="half" idx="4294967295"/>
          </p:nvPr>
        </p:nvSpPr>
        <p:spPr/>
        <p:txBody>
          <a:bodyPr/>
          <a:lstStyle/>
          <a:p>
            <a:r>
              <a:rPr lang="gl-ES" sz="2800" smtClean="0"/>
              <a:t>En centros dependentes da Consellería de Cultura, Educación e Ordenación Universitaria.</a:t>
            </a:r>
          </a:p>
          <a:p>
            <a:endParaRPr lang="gl-ES" sz="2800" smtClean="0"/>
          </a:p>
          <a:p>
            <a:endParaRPr lang="gl-ES" sz="2800" smtClean="0"/>
          </a:p>
          <a:p>
            <a:endParaRPr lang="gl-ES" sz="2800" smtClean="0"/>
          </a:p>
          <a:p>
            <a:endParaRPr lang="gl-ES" sz="2800" smtClean="0"/>
          </a:p>
          <a:p>
            <a:pPr lvl="1"/>
            <a:r>
              <a:rPr lang="gl-ES" sz="2400" smtClean="0"/>
              <a:t>Todos os cursos destinados a conseguir un certificado de profesionalidade.</a:t>
            </a:r>
          </a:p>
          <a:p>
            <a:endParaRPr lang="gl-ES" sz="2800" smtClean="0"/>
          </a:p>
        </p:txBody>
      </p:sp>
      <p:graphicFrame>
        <p:nvGraphicFramePr>
          <p:cNvPr id="123923" name="Group 19"/>
          <p:cNvGraphicFramePr>
            <a:graphicFrameLocks noGrp="1"/>
          </p:cNvGraphicFramePr>
          <p:nvPr>
            <p:ph sz="half" idx="4294967295"/>
          </p:nvPr>
        </p:nvGraphicFramePr>
        <p:xfrm>
          <a:off x="971550" y="2852936"/>
          <a:ext cx="7561263" cy="1554480"/>
        </p:xfrm>
        <a:graphic>
          <a:graphicData uri="http://schemas.openxmlformats.org/drawingml/2006/table">
            <a:tbl>
              <a:tblPr>
                <a:effectLst>
                  <a:outerShdw blurRad="330200" dist="2032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616575"/>
                <a:gridCol w="936625"/>
                <a:gridCol w="1008063"/>
              </a:tblGrid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gl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2014</a:t>
                      </a:r>
                      <a:endParaRPr kumimoji="0" lang="gl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2015</a:t>
                      </a:r>
                      <a:endParaRPr kumimoji="0" lang="gl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0000"/>
                      </a:schemeClr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Centros integrados de FP (</a:t>
                      </a: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CIFP</a:t>
                      </a: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  <a:endParaRPr kumimoji="0" lang="gl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46</a:t>
                      </a:r>
                      <a:endParaRPr kumimoji="0" lang="gl-E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49</a:t>
                      </a:r>
                      <a:endParaRPr kumimoji="0" lang="gl-E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0000"/>
                      </a:schemeClr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Institutos de ensinanza secundaria (</a:t>
                      </a: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IES</a:t>
                      </a:r>
                      <a:r>
                        <a:rPr kumimoji="0" lang="es-E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  <a:endParaRPr kumimoji="0" lang="gl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</a:t>
                      </a:r>
                      <a:endParaRPr kumimoji="0" lang="gl-E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s-E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</a:t>
                      </a:r>
                      <a:endParaRPr kumimoji="0" lang="gl-E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3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0" grpId="0" autoUpdateAnimBg="0"/>
      <p:bldP spid="96259" grpId="0" build="p" autoUpdateAnimBg="0" advAuto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err="1" smtClean="0"/>
              <a:t>Acreditación</a:t>
            </a:r>
            <a:r>
              <a:rPr lang="gl-ES" b="1" dirty="0" smtClean="0"/>
              <a:t/>
            </a:r>
            <a:br>
              <a:rPr lang="gl-ES" b="1" dirty="0" smtClean="0"/>
            </a:br>
            <a:r>
              <a:rPr lang="gl-ES" b="1" dirty="0" err="1" smtClean="0"/>
              <a:t>FP</a:t>
            </a:r>
            <a:r>
              <a:rPr lang="gl-ES" b="1" dirty="0" smtClean="0"/>
              <a:t> da Administración laboral</a:t>
            </a:r>
            <a:endParaRPr lang="gl-ES" dirty="0" smtClean="0"/>
          </a:p>
        </p:txBody>
      </p:sp>
      <p:sp>
        <p:nvSpPr>
          <p:cNvPr id="12800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O certificado de profesionalidade é o instrumento que permite acreditar a formación no ámbito laboral.</a:t>
            </a:r>
          </a:p>
          <a:p>
            <a:r>
              <a:rPr lang="gl-ES" smtClean="0"/>
              <a:t>Acredita unha cualificación profesional, aínda que con carácter excepcional, parte dunha cualificación.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2800" smtClean="0"/>
              <a:t>O Real decreto 34/2008, do 18 de xaneiro, polo que se regulan os certificados de profesionalidade.</a:t>
            </a:r>
          </a:p>
          <a:p>
            <a:pPr lvl="1">
              <a:lnSpc>
                <a:spcPct val="90000"/>
              </a:lnSpc>
            </a:pPr>
            <a:r>
              <a:rPr lang="gl-ES" sz="2400" smtClean="0"/>
              <a:t>Modificado polos reais decretos 1675/2010 e 189/2013.</a:t>
            </a:r>
          </a:p>
          <a:p>
            <a:pPr lvl="1">
              <a:lnSpc>
                <a:spcPct val="90000"/>
              </a:lnSpc>
            </a:pPr>
            <a:r>
              <a:rPr lang="gl-ES" sz="2400" smtClean="0"/>
              <a:t>Texto consolidado.  </a:t>
            </a:r>
            <a:r>
              <a:rPr lang="gl-ES" sz="2400" smtClean="0">
                <a:hlinkClick r:id="rId2"/>
              </a:rPr>
              <a:t>www.boe.es</a:t>
            </a:r>
            <a:endParaRPr lang="gl-ES" sz="2400" smtClean="0"/>
          </a:p>
          <a:p>
            <a:pPr>
              <a:lnSpc>
                <a:spcPct val="90000"/>
              </a:lnSpc>
            </a:pPr>
            <a:r>
              <a:rPr lang="gl-ES" smtClean="0"/>
              <a:t>Orde ESS/1897/2013, de 10 de outubro, pola que se desenvolve o Real decreto 34/2008, do 18 de xaneiro, polo que se regulan os certificados de profesionalidade e os reais decretos polos que se establecen os certificados ditados na súa aplicación.</a:t>
            </a:r>
          </a:p>
        </p:txBody>
      </p:sp>
      <p:sp>
        <p:nvSpPr>
          <p:cNvPr id="132100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gl-ES" dirty="0" smtClean="0"/>
              <a:t>Normativa</a:t>
            </a:r>
            <a:r>
              <a:rPr lang="gl-ES" b="1" dirty="0" smtClean="0"/>
              <a:t/>
            </a:r>
            <a:br>
              <a:rPr lang="gl-ES" b="1" dirty="0" smtClean="0"/>
            </a:br>
            <a:r>
              <a:rPr lang="gl-ES" b="1" dirty="0" smtClean="0"/>
              <a:t>Certificados de profesionalidade</a:t>
            </a:r>
            <a:endParaRPr lang="gl-ES" altLang="gl-ES" b="1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 autoUpdateAnimBg="0" advAuto="0"/>
      <p:bldP spid="132100" grpId="0" autoUpdateAnimBg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gl-ES" dirty="0" smtClean="0"/>
              <a:t>Estrutura</a:t>
            </a:r>
            <a:r>
              <a:rPr lang="gl-ES" sz="3200" b="1" dirty="0" smtClean="0"/>
              <a:t/>
            </a:r>
            <a:br>
              <a:rPr lang="gl-ES" sz="3200" b="1" dirty="0" smtClean="0"/>
            </a:br>
            <a:r>
              <a:rPr lang="gl-ES" sz="4000" b="1" dirty="0" smtClean="0"/>
              <a:t>Certificados de profesionalidade</a:t>
            </a:r>
            <a:endParaRPr lang="gl-ES" sz="4000" dirty="0" smtClean="0"/>
          </a:p>
        </p:txBody>
      </p:sp>
      <p:sp>
        <p:nvSpPr>
          <p:cNvPr id="613379" name="Rectangle 3"/>
          <p:cNvSpPr>
            <a:spLocks noChangeArrowheads="1"/>
          </p:cNvSpPr>
          <p:nvPr/>
        </p:nvSpPr>
        <p:spPr bwMode="auto">
          <a:xfrm>
            <a:off x="1331913" y="1773238"/>
            <a:ext cx="2425700" cy="50323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b="1">
                <a:solidFill>
                  <a:schemeClr val="bg1"/>
                </a:solidFill>
                <a:latin typeface="Arial Narrow" pitchFamily="34" charset="0"/>
              </a:rPr>
              <a:t>Datos de identificación</a:t>
            </a:r>
          </a:p>
        </p:txBody>
      </p:sp>
      <p:sp>
        <p:nvSpPr>
          <p:cNvPr id="613380" name="Rectangle 4"/>
          <p:cNvSpPr>
            <a:spLocks noChangeArrowheads="1"/>
          </p:cNvSpPr>
          <p:nvPr/>
        </p:nvSpPr>
        <p:spPr bwMode="auto">
          <a:xfrm>
            <a:off x="3829050" y="2493963"/>
            <a:ext cx="2425700" cy="360362"/>
          </a:xfrm>
          <a:prstGeom prst="rect">
            <a:avLst/>
          </a:prstGeom>
          <a:solidFill>
            <a:srgbClr val="5F5F5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400" b="1">
                <a:solidFill>
                  <a:schemeClr val="bg1"/>
                </a:solidFill>
                <a:latin typeface="Arial Narrow" pitchFamily="34" charset="0"/>
              </a:rPr>
              <a:t>Competencia xeral</a:t>
            </a:r>
          </a:p>
        </p:txBody>
      </p:sp>
      <p:sp>
        <p:nvSpPr>
          <p:cNvPr id="613381" name="Rectangle 5"/>
          <p:cNvSpPr>
            <a:spLocks noChangeArrowheads="1"/>
          </p:cNvSpPr>
          <p:nvPr/>
        </p:nvSpPr>
        <p:spPr bwMode="auto">
          <a:xfrm>
            <a:off x="1331913" y="3933825"/>
            <a:ext cx="2808287" cy="50323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b="1">
                <a:solidFill>
                  <a:schemeClr val="bg1"/>
                </a:solidFill>
                <a:latin typeface="Arial Narrow" pitchFamily="34" charset="0"/>
              </a:rPr>
              <a:t>Unidades de competencia</a:t>
            </a:r>
          </a:p>
        </p:txBody>
      </p:sp>
      <p:sp>
        <p:nvSpPr>
          <p:cNvPr id="613382" name="Rectangle 6"/>
          <p:cNvSpPr>
            <a:spLocks noChangeArrowheads="1"/>
          </p:cNvSpPr>
          <p:nvPr/>
        </p:nvSpPr>
        <p:spPr bwMode="auto">
          <a:xfrm>
            <a:off x="4859338" y="3930650"/>
            <a:ext cx="2881312" cy="50323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b="1">
                <a:solidFill>
                  <a:schemeClr val="bg1"/>
                </a:solidFill>
                <a:latin typeface="Arial Narrow" pitchFamily="34" charset="0"/>
              </a:rPr>
              <a:t>Formación asociada</a:t>
            </a:r>
          </a:p>
        </p:txBody>
      </p:sp>
      <p:sp>
        <p:nvSpPr>
          <p:cNvPr id="613383" name="Rectangle 7"/>
          <p:cNvSpPr>
            <a:spLocks noChangeArrowheads="1"/>
          </p:cNvSpPr>
          <p:nvPr/>
        </p:nvSpPr>
        <p:spPr bwMode="auto">
          <a:xfrm>
            <a:off x="3829050" y="2925763"/>
            <a:ext cx="2425700" cy="288925"/>
          </a:xfrm>
          <a:prstGeom prst="rect">
            <a:avLst/>
          </a:prstGeom>
          <a:solidFill>
            <a:srgbClr val="5F5F5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400" b="1">
                <a:solidFill>
                  <a:schemeClr val="bg1"/>
                </a:solidFill>
                <a:latin typeface="Arial Narrow" pitchFamily="34" charset="0"/>
              </a:rPr>
              <a:t>Contorno profesional</a:t>
            </a:r>
          </a:p>
        </p:txBody>
      </p:sp>
      <p:sp>
        <p:nvSpPr>
          <p:cNvPr id="613384" name="Rectangle 8"/>
          <p:cNvSpPr>
            <a:spLocks noChangeArrowheads="1"/>
          </p:cNvSpPr>
          <p:nvPr/>
        </p:nvSpPr>
        <p:spPr bwMode="auto">
          <a:xfrm>
            <a:off x="3829050" y="2133600"/>
            <a:ext cx="2425700" cy="288925"/>
          </a:xfrm>
          <a:prstGeom prst="rect">
            <a:avLst/>
          </a:prstGeom>
          <a:solidFill>
            <a:srgbClr val="5F5F5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400" b="1">
                <a:solidFill>
                  <a:schemeClr val="bg1"/>
                </a:solidFill>
                <a:latin typeface="Arial Narrow" pitchFamily="34" charset="0"/>
              </a:rPr>
              <a:t>Nivel</a:t>
            </a:r>
          </a:p>
        </p:txBody>
      </p:sp>
      <p:sp>
        <p:nvSpPr>
          <p:cNvPr id="613385" name="Rectangle 9"/>
          <p:cNvSpPr>
            <a:spLocks noChangeArrowheads="1"/>
          </p:cNvSpPr>
          <p:nvPr/>
        </p:nvSpPr>
        <p:spPr bwMode="auto">
          <a:xfrm>
            <a:off x="3829050" y="1773238"/>
            <a:ext cx="2425700" cy="288925"/>
          </a:xfrm>
          <a:prstGeom prst="rect">
            <a:avLst/>
          </a:prstGeom>
          <a:solidFill>
            <a:srgbClr val="5F5F5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400" b="1">
                <a:solidFill>
                  <a:schemeClr val="bg1"/>
                </a:solidFill>
                <a:latin typeface="Arial Narrow" pitchFamily="34" charset="0"/>
              </a:rPr>
              <a:t>Denominación</a:t>
            </a:r>
          </a:p>
        </p:txBody>
      </p:sp>
      <p:sp>
        <p:nvSpPr>
          <p:cNvPr id="613386" name="Rectangle 10"/>
          <p:cNvSpPr>
            <a:spLocks noChangeArrowheads="1"/>
          </p:cNvSpPr>
          <p:nvPr/>
        </p:nvSpPr>
        <p:spPr bwMode="auto">
          <a:xfrm>
            <a:off x="4859338" y="5443538"/>
            <a:ext cx="2881312" cy="360362"/>
          </a:xfrm>
          <a:prstGeom prst="rect">
            <a:avLst/>
          </a:prstGeom>
          <a:solidFill>
            <a:srgbClr val="5F5F5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400" b="1">
                <a:solidFill>
                  <a:schemeClr val="bg1"/>
                </a:solidFill>
                <a:latin typeface="Arial Narrow" pitchFamily="34" charset="0"/>
              </a:rPr>
              <a:t>Módulo formativo n</a:t>
            </a:r>
          </a:p>
        </p:txBody>
      </p:sp>
      <p:sp>
        <p:nvSpPr>
          <p:cNvPr id="613387" name="Rectangle 11"/>
          <p:cNvSpPr>
            <a:spLocks noChangeArrowheads="1"/>
          </p:cNvSpPr>
          <p:nvPr/>
        </p:nvSpPr>
        <p:spPr bwMode="auto">
          <a:xfrm>
            <a:off x="4859338" y="5011738"/>
            <a:ext cx="2881312" cy="360362"/>
          </a:xfrm>
          <a:prstGeom prst="rect">
            <a:avLst/>
          </a:prstGeom>
          <a:solidFill>
            <a:srgbClr val="5F5F5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400" b="1">
                <a:solidFill>
                  <a:schemeClr val="bg1"/>
                </a:solidFill>
                <a:latin typeface="Arial Narrow" pitchFamily="34" charset="0"/>
              </a:rPr>
              <a:t>Módulo formativo 2</a:t>
            </a:r>
          </a:p>
        </p:txBody>
      </p:sp>
      <p:sp>
        <p:nvSpPr>
          <p:cNvPr id="613388" name="Rectangle 12"/>
          <p:cNvSpPr>
            <a:spLocks noChangeArrowheads="1"/>
          </p:cNvSpPr>
          <p:nvPr/>
        </p:nvSpPr>
        <p:spPr bwMode="auto">
          <a:xfrm>
            <a:off x="4859338" y="4579938"/>
            <a:ext cx="2881312" cy="360362"/>
          </a:xfrm>
          <a:prstGeom prst="rect">
            <a:avLst/>
          </a:prstGeom>
          <a:solidFill>
            <a:srgbClr val="5F5F5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400" b="1">
                <a:solidFill>
                  <a:schemeClr val="bg1"/>
                </a:solidFill>
                <a:latin typeface="Arial Narrow" pitchFamily="34" charset="0"/>
              </a:rPr>
              <a:t>Módulo formativo 1</a:t>
            </a:r>
          </a:p>
        </p:txBody>
      </p:sp>
      <p:sp>
        <p:nvSpPr>
          <p:cNvPr id="613389" name="Rectangle 13"/>
          <p:cNvSpPr>
            <a:spLocks noChangeArrowheads="1"/>
          </p:cNvSpPr>
          <p:nvPr/>
        </p:nvSpPr>
        <p:spPr bwMode="auto">
          <a:xfrm>
            <a:off x="1331913" y="5445125"/>
            <a:ext cx="2808287" cy="360363"/>
          </a:xfrm>
          <a:prstGeom prst="rect">
            <a:avLst/>
          </a:prstGeom>
          <a:solidFill>
            <a:srgbClr val="A0969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400" b="1">
                <a:solidFill>
                  <a:schemeClr val="bg1"/>
                </a:solidFill>
                <a:latin typeface="Arial Narrow" pitchFamily="34" charset="0"/>
              </a:rPr>
              <a:t>Unidade de competencia n</a:t>
            </a:r>
          </a:p>
        </p:txBody>
      </p:sp>
      <p:sp>
        <p:nvSpPr>
          <p:cNvPr id="613390" name="Rectangle 14"/>
          <p:cNvSpPr>
            <a:spLocks noChangeArrowheads="1"/>
          </p:cNvSpPr>
          <p:nvPr/>
        </p:nvSpPr>
        <p:spPr bwMode="auto">
          <a:xfrm>
            <a:off x="1331913" y="4581525"/>
            <a:ext cx="2808287" cy="360363"/>
          </a:xfrm>
          <a:prstGeom prst="rect">
            <a:avLst/>
          </a:prstGeom>
          <a:solidFill>
            <a:srgbClr val="A0969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400" b="1">
                <a:solidFill>
                  <a:schemeClr val="bg1"/>
                </a:solidFill>
                <a:latin typeface="Arial Narrow" pitchFamily="34" charset="0"/>
              </a:rPr>
              <a:t>Unidade de competencia 1</a:t>
            </a:r>
          </a:p>
        </p:txBody>
      </p:sp>
      <p:sp>
        <p:nvSpPr>
          <p:cNvPr id="613391" name="Rectangle 15"/>
          <p:cNvSpPr>
            <a:spLocks noChangeArrowheads="1"/>
          </p:cNvSpPr>
          <p:nvPr/>
        </p:nvSpPr>
        <p:spPr bwMode="auto">
          <a:xfrm>
            <a:off x="1331913" y="5011738"/>
            <a:ext cx="2808287" cy="360362"/>
          </a:xfrm>
          <a:prstGeom prst="rect">
            <a:avLst/>
          </a:prstGeom>
          <a:solidFill>
            <a:srgbClr val="A0969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400" b="1">
                <a:solidFill>
                  <a:schemeClr val="bg1"/>
                </a:solidFill>
                <a:latin typeface="Arial Narrow" pitchFamily="34" charset="0"/>
              </a:rPr>
              <a:t>Unidade de competencia 2</a:t>
            </a:r>
          </a:p>
        </p:txBody>
      </p:sp>
      <p:sp>
        <p:nvSpPr>
          <p:cNvPr id="613392" name="Line 16"/>
          <p:cNvSpPr>
            <a:spLocks noChangeShapeType="1"/>
          </p:cNvSpPr>
          <p:nvPr/>
        </p:nvSpPr>
        <p:spPr bwMode="auto">
          <a:xfrm flipV="1">
            <a:off x="4140200" y="4795838"/>
            <a:ext cx="700088" cy="1587"/>
          </a:xfrm>
          <a:prstGeom prst="line">
            <a:avLst/>
          </a:prstGeom>
          <a:noFill/>
          <a:ln w="28575">
            <a:solidFill>
              <a:srgbClr val="A09696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13393" name="Line 17"/>
          <p:cNvSpPr>
            <a:spLocks noChangeShapeType="1"/>
          </p:cNvSpPr>
          <p:nvPr/>
        </p:nvSpPr>
        <p:spPr bwMode="auto">
          <a:xfrm flipV="1">
            <a:off x="4140200" y="5227638"/>
            <a:ext cx="700088" cy="1587"/>
          </a:xfrm>
          <a:prstGeom prst="line">
            <a:avLst/>
          </a:prstGeom>
          <a:noFill/>
          <a:ln w="28575">
            <a:solidFill>
              <a:srgbClr val="A09696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13394" name="Line 18"/>
          <p:cNvSpPr>
            <a:spLocks noChangeShapeType="1"/>
          </p:cNvSpPr>
          <p:nvPr/>
        </p:nvSpPr>
        <p:spPr bwMode="auto">
          <a:xfrm flipV="1">
            <a:off x="4140200" y="5659438"/>
            <a:ext cx="700088" cy="1587"/>
          </a:xfrm>
          <a:prstGeom prst="line">
            <a:avLst/>
          </a:prstGeom>
          <a:noFill/>
          <a:ln w="28575">
            <a:solidFill>
              <a:srgbClr val="A09696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13395" name="Rectangle 19"/>
          <p:cNvSpPr>
            <a:spLocks noChangeArrowheads="1"/>
          </p:cNvSpPr>
          <p:nvPr/>
        </p:nvSpPr>
        <p:spPr bwMode="auto">
          <a:xfrm>
            <a:off x="3832225" y="3284538"/>
            <a:ext cx="2425700" cy="288925"/>
          </a:xfrm>
          <a:prstGeom prst="rect">
            <a:avLst/>
          </a:prstGeom>
          <a:solidFill>
            <a:srgbClr val="5F5F5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400" b="1">
                <a:solidFill>
                  <a:schemeClr val="bg1"/>
                </a:solidFill>
                <a:latin typeface="Arial Narrow" pitchFamily="34" charset="0"/>
              </a:rPr>
              <a:t>Formación asociada</a:t>
            </a:r>
          </a:p>
        </p:txBody>
      </p:sp>
      <p:sp>
        <p:nvSpPr>
          <p:cNvPr id="613396" name="Rectangle 20"/>
          <p:cNvSpPr>
            <a:spLocks noChangeArrowheads="1"/>
          </p:cNvSpPr>
          <p:nvPr/>
        </p:nvSpPr>
        <p:spPr bwMode="auto">
          <a:xfrm>
            <a:off x="6443663" y="4652963"/>
            <a:ext cx="360362" cy="217487"/>
          </a:xfrm>
          <a:prstGeom prst="rect">
            <a:avLst/>
          </a:prstGeom>
          <a:solidFill>
            <a:srgbClr val="A0969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000" b="1">
                <a:solidFill>
                  <a:schemeClr val="bg1"/>
                </a:solidFill>
                <a:latin typeface="Arial Narrow" pitchFamily="34" charset="0"/>
              </a:rPr>
              <a:t>UF 1</a:t>
            </a:r>
          </a:p>
        </p:txBody>
      </p:sp>
      <p:sp>
        <p:nvSpPr>
          <p:cNvPr id="613397" name="Rectangle 21"/>
          <p:cNvSpPr>
            <a:spLocks noChangeArrowheads="1"/>
          </p:cNvSpPr>
          <p:nvPr/>
        </p:nvSpPr>
        <p:spPr bwMode="auto">
          <a:xfrm>
            <a:off x="6877050" y="4652963"/>
            <a:ext cx="358775" cy="217487"/>
          </a:xfrm>
          <a:prstGeom prst="rect">
            <a:avLst/>
          </a:prstGeom>
          <a:solidFill>
            <a:srgbClr val="A0969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000" b="1">
                <a:solidFill>
                  <a:schemeClr val="bg1"/>
                </a:solidFill>
                <a:latin typeface="Arial Narrow" pitchFamily="34" charset="0"/>
              </a:rPr>
              <a:t>UF 2</a:t>
            </a:r>
          </a:p>
        </p:txBody>
      </p:sp>
      <p:sp>
        <p:nvSpPr>
          <p:cNvPr id="613398" name="Rectangle 22"/>
          <p:cNvSpPr>
            <a:spLocks noChangeArrowheads="1"/>
          </p:cNvSpPr>
          <p:nvPr/>
        </p:nvSpPr>
        <p:spPr bwMode="auto">
          <a:xfrm>
            <a:off x="7308850" y="4652963"/>
            <a:ext cx="287338" cy="217487"/>
          </a:xfrm>
          <a:prstGeom prst="rect">
            <a:avLst/>
          </a:prstGeom>
          <a:solidFill>
            <a:srgbClr val="A0969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000" b="1">
                <a:solidFill>
                  <a:schemeClr val="bg1"/>
                </a:solidFill>
                <a:latin typeface="Arial Narrow" pitchFamily="34" charset="0"/>
              </a:rPr>
              <a:t>UF 3</a:t>
            </a:r>
          </a:p>
        </p:txBody>
      </p:sp>
      <p:sp>
        <p:nvSpPr>
          <p:cNvPr id="613399" name="Rectangle 23"/>
          <p:cNvSpPr>
            <a:spLocks noChangeArrowheads="1"/>
          </p:cNvSpPr>
          <p:nvPr/>
        </p:nvSpPr>
        <p:spPr bwMode="auto">
          <a:xfrm>
            <a:off x="6443663" y="5083175"/>
            <a:ext cx="360362" cy="217488"/>
          </a:xfrm>
          <a:prstGeom prst="rect">
            <a:avLst/>
          </a:prstGeom>
          <a:solidFill>
            <a:srgbClr val="A0969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000" b="1">
                <a:solidFill>
                  <a:schemeClr val="bg1"/>
                </a:solidFill>
                <a:latin typeface="Arial Narrow" pitchFamily="34" charset="0"/>
              </a:rPr>
              <a:t>UF 1</a:t>
            </a:r>
          </a:p>
        </p:txBody>
      </p:sp>
      <p:sp>
        <p:nvSpPr>
          <p:cNvPr id="613400" name="Rectangle 24"/>
          <p:cNvSpPr>
            <a:spLocks noChangeArrowheads="1"/>
          </p:cNvSpPr>
          <p:nvPr/>
        </p:nvSpPr>
        <p:spPr bwMode="auto">
          <a:xfrm>
            <a:off x="6877050" y="5083175"/>
            <a:ext cx="358775" cy="217488"/>
          </a:xfrm>
          <a:prstGeom prst="rect">
            <a:avLst/>
          </a:prstGeom>
          <a:solidFill>
            <a:srgbClr val="A0969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000" b="1">
                <a:solidFill>
                  <a:schemeClr val="bg1"/>
                </a:solidFill>
                <a:latin typeface="Arial Narrow" pitchFamily="34" charset="0"/>
              </a:rPr>
              <a:t>UF 2</a:t>
            </a:r>
          </a:p>
        </p:txBody>
      </p:sp>
      <p:sp>
        <p:nvSpPr>
          <p:cNvPr id="613402" name="Rectangle 26"/>
          <p:cNvSpPr>
            <a:spLocks noChangeArrowheads="1"/>
          </p:cNvSpPr>
          <p:nvPr/>
        </p:nvSpPr>
        <p:spPr bwMode="auto">
          <a:xfrm>
            <a:off x="6453188" y="5516563"/>
            <a:ext cx="360362" cy="217487"/>
          </a:xfrm>
          <a:prstGeom prst="rect">
            <a:avLst/>
          </a:prstGeom>
          <a:solidFill>
            <a:srgbClr val="A0969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000" b="1">
                <a:solidFill>
                  <a:schemeClr val="bg1"/>
                </a:solidFill>
                <a:latin typeface="Arial Narrow" pitchFamily="34" charset="0"/>
              </a:rPr>
              <a:t>UF 1</a:t>
            </a:r>
          </a:p>
        </p:txBody>
      </p:sp>
      <p:sp>
        <p:nvSpPr>
          <p:cNvPr id="613403" name="Rectangle 27"/>
          <p:cNvSpPr>
            <a:spLocks noChangeArrowheads="1"/>
          </p:cNvSpPr>
          <p:nvPr/>
        </p:nvSpPr>
        <p:spPr bwMode="auto">
          <a:xfrm>
            <a:off x="6886575" y="5516563"/>
            <a:ext cx="358775" cy="217487"/>
          </a:xfrm>
          <a:prstGeom prst="rect">
            <a:avLst/>
          </a:prstGeom>
          <a:solidFill>
            <a:srgbClr val="A0969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000" b="1">
                <a:solidFill>
                  <a:schemeClr val="bg1"/>
                </a:solidFill>
                <a:latin typeface="Arial Narrow" pitchFamily="34" charset="0"/>
              </a:rPr>
              <a:t>UF 2</a:t>
            </a:r>
          </a:p>
        </p:txBody>
      </p:sp>
      <p:sp>
        <p:nvSpPr>
          <p:cNvPr id="613404" name="Rectangle 28"/>
          <p:cNvSpPr>
            <a:spLocks noChangeArrowheads="1"/>
          </p:cNvSpPr>
          <p:nvPr/>
        </p:nvSpPr>
        <p:spPr bwMode="auto">
          <a:xfrm>
            <a:off x="7318375" y="5516563"/>
            <a:ext cx="287338" cy="217487"/>
          </a:xfrm>
          <a:prstGeom prst="rect">
            <a:avLst/>
          </a:prstGeom>
          <a:solidFill>
            <a:srgbClr val="A0969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" altLang="gl-ES" sz="1000" b="1">
                <a:solidFill>
                  <a:schemeClr val="bg1"/>
                </a:solidFill>
                <a:latin typeface="Arial Narrow" pitchFamily="34" charset="0"/>
              </a:rPr>
              <a:t>UF 3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8" grpId="0"/>
      <p:bldP spid="613379" grpId="0" animBg="1"/>
      <p:bldP spid="613380" grpId="0" animBg="1"/>
      <p:bldP spid="613381" grpId="0" animBg="1"/>
      <p:bldP spid="613382" grpId="0" animBg="1"/>
      <p:bldP spid="613383" grpId="0" animBg="1"/>
      <p:bldP spid="613384" grpId="0" animBg="1"/>
      <p:bldP spid="613385" grpId="0" animBg="1"/>
      <p:bldP spid="613386" grpId="0" animBg="1"/>
      <p:bldP spid="613387" grpId="0" animBg="1"/>
      <p:bldP spid="613388" grpId="0" animBg="1"/>
      <p:bldP spid="613389" grpId="0" animBg="1"/>
      <p:bldP spid="613390" grpId="0" animBg="1"/>
      <p:bldP spid="613391" grpId="0" animBg="1"/>
      <p:bldP spid="613392" grpId="0" animBg="1"/>
      <p:bldP spid="613393" grpId="0" animBg="1"/>
      <p:bldP spid="613394" grpId="0" animBg="1"/>
      <p:bldP spid="613395" grpId="0" animBg="1"/>
      <p:bldP spid="613396" grpId="0" animBg="1"/>
      <p:bldP spid="613397" grpId="0" animBg="1"/>
      <p:bldP spid="613398" grpId="0" animBg="1"/>
      <p:bldP spid="613399" grpId="0" animBg="1"/>
      <p:bldP spid="613400" grpId="0" animBg="1"/>
      <p:bldP spid="613402" grpId="0" animBg="1"/>
      <p:bldP spid="613403" grpId="0" animBg="1"/>
      <p:bldP spid="613404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Unidades formativas (UF)</a:t>
            </a:r>
            <a:br>
              <a:rPr lang="gl-ES" dirty="0" smtClean="0"/>
            </a:br>
            <a:r>
              <a:rPr lang="gl-ES" b="1" dirty="0" smtClean="0"/>
              <a:t>Certificados de profesionalidade</a:t>
            </a:r>
          </a:p>
        </p:txBody>
      </p:sp>
      <p:sp>
        <p:nvSpPr>
          <p:cNvPr id="13209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Co fin de promover a formación ao longo da vida, a impartición dos módulos formativos dun certificado de profesionalidade poderase organizar en unidades formativas de menor duración.</a:t>
            </a:r>
          </a:p>
          <a:p>
            <a:r>
              <a:rPr lang="gl-ES" smtClean="0"/>
              <a:t>A superación de todas as unidades formativas do módulo formativo dará dereito á certificación deste.</a:t>
            </a:r>
          </a:p>
          <a:p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Vías para a súa obtención</a:t>
            </a:r>
            <a:br>
              <a:rPr lang="gl-ES" dirty="0" smtClean="0"/>
            </a:br>
            <a:r>
              <a:rPr lang="gl-ES" b="1" dirty="0" smtClean="0"/>
              <a:t>Certificados de profesionalidade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gl-ES" dirty="0" smtClean="0"/>
              <a:t>Superación </a:t>
            </a:r>
            <a:r>
              <a:rPr lang="gl-ES" dirty="0"/>
              <a:t>de todos os módulos </a:t>
            </a:r>
            <a:r>
              <a:rPr lang="gl-ES" dirty="0" smtClean="0"/>
              <a:t>correspondentes </a:t>
            </a:r>
            <a:r>
              <a:rPr lang="gl-ES" dirty="0"/>
              <a:t>ao certificado de profesionalidade. </a:t>
            </a:r>
          </a:p>
          <a:p>
            <a:pPr>
              <a:defRPr/>
            </a:pPr>
            <a:r>
              <a:rPr lang="gl-ES" dirty="0" smtClean="0"/>
              <a:t>Mediante </a:t>
            </a:r>
            <a:r>
              <a:rPr lang="gl-ES" dirty="0"/>
              <a:t>o procedementos para a avaliación e a </a:t>
            </a:r>
            <a:r>
              <a:rPr lang="gl-ES" dirty="0" err="1"/>
              <a:t>acreditación</a:t>
            </a:r>
            <a:r>
              <a:rPr lang="gl-ES" dirty="0"/>
              <a:t> das competencias </a:t>
            </a:r>
            <a:r>
              <a:rPr lang="gl-ES" dirty="0" smtClean="0"/>
              <a:t>profesionais.</a:t>
            </a:r>
          </a:p>
          <a:p>
            <a:pPr>
              <a:defRPr/>
            </a:pPr>
            <a:r>
              <a:rPr lang="gl-ES" dirty="0" smtClean="0"/>
              <a:t>A </a:t>
            </a:r>
            <a:r>
              <a:rPr lang="gl-ES" dirty="0"/>
              <a:t>través das ensinanzas cursadas no sistema </a:t>
            </a:r>
            <a:r>
              <a:rPr lang="gl-ES" dirty="0" smtClean="0"/>
              <a:t>educativo, a quen posúa </a:t>
            </a:r>
            <a:r>
              <a:rPr lang="gl-ES" dirty="0"/>
              <a:t>a certificación académica que acredite que posúe todas as unidades de </a:t>
            </a:r>
            <a:r>
              <a:rPr lang="gl-ES" dirty="0" smtClean="0"/>
              <a:t>competencia </a:t>
            </a:r>
            <a:r>
              <a:rPr lang="gl-ES" dirty="0"/>
              <a:t>do certificado de profesionalidade. </a:t>
            </a:r>
            <a:r>
              <a:rPr lang="gl-ES" dirty="0" smtClean="0"/>
              <a:t> </a:t>
            </a:r>
            <a:endParaRPr lang="gl-ES" dirty="0"/>
          </a:p>
          <a:p>
            <a:pPr>
              <a:defRPr/>
            </a:pPr>
            <a:endParaRPr lang="gl-E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Certificación parcial de módulos</a:t>
            </a:r>
            <a:br>
              <a:rPr lang="gl-ES" dirty="0" smtClean="0"/>
            </a:br>
            <a:r>
              <a:rPr lang="gl-ES" b="1" dirty="0" smtClean="0"/>
              <a:t>Certificados de profesionalidade</a:t>
            </a:r>
          </a:p>
        </p:txBody>
      </p:sp>
      <p:sp>
        <p:nvSpPr>
          <p:cNvPr id="13414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Quen non supere a totalidade dos módulos e supere os módulos asociados a unha ou a varias unidades de competencia recibirá unha certificación dos módulos superados e das unidades de competencia acreditadas.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smtClean="0"/>
              <a:t>Requisitos de acceso (1/2)</a:t>
            </a:r>
            <a:br>
              <a:rPr lang="gl-ES" smtClean="0"/>
            </a:br>
            <a:r>
              <a:rPr lang="gl-ES" smtClean="0"/>
              <a:t>Certificados de profesionalidade</a:t>
            </a:r>
          </a:p>
        </p:txBody>
      </p:sp>
      <p:sp>
        <p:nvSpPr>
          <p:cNvPr id="13517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gl-ES" sz="2500" smtClean="0"/>
              <a:t>Nivel 1:</a:t>
            </a:r>
          </a:p>
          <a:p>
            <a:pPr lvl="1">
              <a:lnSpc>
                <a:spcPct val="80000"/>
              </a:lnSpc>
            </a:pPr>
            <a:r>
              <a:rPr lang="gl-ES" sz="2200" smtClean="0"/>
              <a:t>Ningún requisito.</a:t>
            </a:r>
          </a:p>
          <a:p>
            <a:pPr>
              <a:lnSpc>
                <a:spcPct val="80000"/>
              </a:lnSpc>
            </a:pPr>
            <a:r>
              <a:rPr lang="gl-ES" sz="2500" smtClean="0"/>
              <a:t>Nivel 2:</a:t>
            </a:r>
          </a:p>
          <a:p>
            <a:pPr lvl="1">
              <a:lnSpc>
                <a:spcPct val="80000"/>
              </a:lnSpc>
            </a:pPr>
            <a:r>
              <a:rPr lang="gl-ES" sz="2200" smtClean="0"/>
              <a:t>Título da ESO.</a:t>
            </a:r>
          </a:p>
          <a:p>
            <a:pPr lvl="1">
              <a:lnSpc>
                <a:spcPct val="80000"/>
              </a:lnSpc>
            </a:pPr>
            <a:r>
              <a:rPr lang="gl-ES" sz="2200" smtClean="0"/>
              <a:t>Requisito académico de acceso aos ciclos formativos de grao medio, incluíndo a proba de acceso.</a:t>
            </a:r>
          </a:p>
          <a:p>
            <a:pPr lvl="1">
              <a:lnSpc>
                <a:spcPct val="80000"/>
              </a:lnSpc>
            </a:pPr>
            <a:r>
              <a:rPr lang="gl-ES" sz="2200" smtClean="0"/>
              <a:t>Certificado de profesionalidade de nivel 2.</a:t>
            </a:r>
          </a:p>
          <a:p>
            <a:pPr lvl="1">
              <a:lnSpc>
                <a:spcPct val="80000"/>
              </a:lnSpc>
            </a:pPr>
            <a:r>
              <a:rPr lang="gl-ES" sz="2200" smtClean="0"/>
              <a:t>Certificado de profesionalidade de nivel 1 da mesma familia.</a:t>
            </a:r>
          </a:p>
          <a:p>
            <a:pPr lvl="1">
              <a:lnSpc>
                <a:spcPct val="80000"/>
              </a:lnSpc>
            </a:pPr>
            <a:r>
              <a:rPr lang="gl-ES" sz="2200" smtClean="0"/>
              <a:t>Ter superada a proba de acceso á universidade para maiores de 25 ou 45 anos.</a:t>
            </a:r>
          </a:p>
          <a:p>
            <a:pPr lvl="1">
              <a:lnSpc>
                <a:spcPct val="80000"/>
              </a:lnSpc>
            </a:pPr>
            <a:r>
              <a:rPr lang="gl-ES" sz="2200" smtClean="0"/>
              <a:t>Ter o certificado de apto nas probas de avaliación de competencias clave de nivel 2.</a:t>
            </a:r>
          </a:p>
          <a:p>
            <a:pPr lvl="1">
              <a:lnSpc>
                <a:spcPct val="80000"/>
              </a:lnSpc>
            </a:pPr>
            <a:endParaRPr lang="gl-ES" sz="2200" smtClean="0"/>
          </a:p>
          <a:p>
            <a:pPr>
              <a:lnSpc>
                <a:spcPct val="80000"/>
              </a:lnSpc>
            </a:pPr>
            <a:endParaRPr lang="gl-ES" sz="2500" smtClean="0"/>
          </a:p>
          <a:p>
            <a:pPr>
              <a:lnSpc>
                <a:spcPct val="80000"/>
              </a:lnSpc>
            </a:pPr>
            <a:endParaRPr lang="gl-ES" sz="25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smtClean="0"/>
              <a:t>Requisitos de acceso (2/2)</a:t>
            </a:r>
            <a:br>
              <a:rPr lang="gl-ES" smtClean="0"/>
            </a:br>
            <a:r>
              <a:rPr lang="gl-ES" b="1" smtClean="0"/>
              <a:t>Certificados de profesionalidade</a:t>
            </a:r>
            <a:endParaRPr lang="gl-ES" smtClean="0"/>
          </a:p>
        </p:txBody>
      </p:sp>
      <p:sp>
        <p:nvSpPr>
          <p:cNvPr id="13619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gl-ES" sz="3000" smtClean="0"/>
              <a:t>Nivel 3: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Título de bacharelato.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Requisito académico de acceso aos ciclos formativos de grao superior, incluíndo a proba de acceso.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Certificado de profesionalidade de nivel 3.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Certificado de profesionalidade de nivel 2 da mesma familia.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Ter superada a proba de acceso á universidade para maiores de 25 ou 45 anos.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Ter o certificado de apto nas probas de avaliación de competencias clave de nivel 3.</a:t>
            </a:r>
          </a:p>
          <a:p>
            <a:pPr lvl="1">
              <a:lnSpc>
                <a:spcPct val="80000"/>
              </a:lnSpc>
            </a:pPr>
            <a:endParaRPr lang="gl-ES" sz="2600" smtClean="0"/>
          </a:p>
          <a:p>
            <a:pPr>
              <a:lnSpc>
                <a:spcPct val="80000"/>
              </a:lnSpc>
            </a:pPr>
            <a:endParaRPr lang="gl-ES" sz="3000" smtClean="0"/>
          </a:p>
          <a:p>
            <a:pPr>
              <a:lnSpc>
                <a:spcPct val="80000"/>
              </a:lnSpc>
            </a:pPr>
            <a:endParaRPr lang="gl-ES" sz="30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Competencias clave</a:t>
            </a:r>
            <a:br>
              <a:rPr lang="gl-ES" dirty="0" smtClean="0"/>
            </a:br>
            <a:r>
              <a:rPr lang="gl-ES" b="1" dirty="0" smtClean="0"/>
              <a:t>Certificados de profesionalidade</a:t>
            </a:r>
            <a:endParaRPr lang="gl-ES" dirty="0" smtClean="0"/>
          </a:p>
        </p:txBody>
      </p:sp>
      <p:sp>
        <p:nvSpPr>
          <p:cNvPr id="13721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3000" smtClean="0"/>
              <a:t>Competencias en:</a:t>
            </a:r>
          </a:p>
          <a:p>
            <a:pPr lvl="1">
              <a:lnSpc>
                <a:spcPct val="90000"/>
              </a:lnSpc>
            </a:pPr>
            <a:r>
              <a:rPr lang="es-ES" sz="2600" smtClean="0"/>
              <a:t>Matemáticas.</a:t>
            </a:r>
          </a:p>
          <a:p>
            <a:pPr lvl="1">
              <a:lnSpc>
                <a:spcPct val="90000"/>
              </a:lnSpc>
            </a:pPr>
            <a:r>
              <a:rPr lang="es-ES" sz="2600" smtClean="0"/>
              <a:t>Comunicación en lingua castelá.</a:t>
            </a:r>
          </a:p>
          <a:p>
            <a:pPr lvl="1">
              <a:lnSpc>
                <a:spcPct val="90000"/>
              </a:lnSpc>
            </a:pPr>
            <a:r>
              <a:rPr lang="es-ES" sz="2600" smtClean="0"/>
              <a:t>Comunicación en lingua galega.</a:t>
            </a:r>
            <a:endParaRPr lang="gl-ES" sz="2600" smtClean="0"/>
          </a:p>
          <a:p>
            <a:pPr lvl="1">
              <a:lnSpc>
                <a:spcPct val="90000"/>
              </a:lnSpc>
            </a:pPr>
            <a:r>
              <a:rPr lang="es-ES" sz="2600" smtClean="0"/>
              <a:t>Comunicación en lingua estranxeira (só para os certificados que inclúan un módulo de lingua estranxeira).</a:t>
            </a:r>
          </a:p>
          <a:p>
            <a:pPr>
              <a:lnSpc>
                <a:spcPct val="90000"/>
              </a:lnSpc>
            </a:pPr>
            <a:r>
              <a:rPr lang="gl-ES" sz="3000" smtClean="0"/>
              <a:t>Para superar as competencias clave, o aspirante terá que realizar unha proba por cada competencia. </a:t>
            </a:r>
          </a:p>
          <a:p>
            <a:pPr lvl="1">
              <a:lnSpc>
                <a:spcPct val="90000"/>
              </a:lnSpc>
            </a:pPr>
            <a:endParaRPr lang="es-ES" sz="260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gl-ES" sz="3000" smtClean="0"/>
          </a:p>
          <a:p>
            <a:pPr lvl="1">
              <a:lnSpc>
                <a:spcPct val="90000"/>
              </a:lnSpc>
            </a:pPr>
            <a:endParaRPr lang="gl-ES" sz="2600" smtClean="0"/>
          </a:p>
          <a:p>
            <a:pPr>
              <a:lnSpc>
                <a:spcPct val="90000"/>
              </a:lnSpc>
            </a:pPr>
            <a:endParaRPr lang="gl-ES" sz="3000" smtClean="0"/>
          </a:p>
          <a:p>
            <a:pPr>
              <a:lnSpc>
                <a:spcPct val="90000"/>
              </a:lnSpc>
            </a:pPr>
            <a:endParaRPr lang="gl-ES" sz="30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96875"/>
            <a:ext cx="8229600" cy="1087438"/>
          </a:xfrm>
        </p:spPr>
        <p:txBody>
          <a:bodyPr/>
          <a:lstStyle/>
          <a:p>
            <a:r>
              <a:rPr lang="gl-ES" altLang="gl-ES" sz="4000" smtClean="0"/>
              <a:t>Principais modificacións. Bacharelato</a:t>
            </a:r>
            <a:br>
              <a:rPr lang="gl-ES" altLang="gl-ES" sz="4000" smtClean="0"/>
            </a:br>
            <a:r>
              <a:rPr lang="gl-ES" altLang="gl-ES" sz="4000" b="1" smtClean="0"/>
              <a:t>LOMCE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altLang="gl-ES" b="1" smtClean="0"/>
              <a:t>Avaliación final</a:t>
            </a:r>
            <a:r>
              <a:rPr lang="gl-ES" altLang="gl-ES" smtClean="0"/>
              <a:t>, para obter o título. </a:t>
            </a:r>
          </a:p>
          <a:p>
            <a:pPr lvl="1">
              <a:lnSpc>
                <a:spcPct val="90000"/>
              </a:lnSpc>
            </a:pPr>
            <a:r>
              <a:rPr lang="gl-ES" altLang="gl-ES" smtClean="0"/>
              <a:t>Cumprirá ter superadas todas as materias.</a:t>
            </a:r>
          </a:p>
          <a:p>
            <a:pPr lvl="1">
              <a:lnSpc>
                <a:spcPct val="90000"/>
              </a:lnSpc>
            </a:pPr>
            <a:r>
              <a:rPr lang="gl-ES" altLang="gl-ES" smtClean="0"/>
              <a:t>Poderase presentar a sucesivas convocatorias.</a:t>
            </a:r>
          </a:p>
          <a:p>
            <a:pPr>
              <a:lnSpc>
                <a:spcPct val="90000"/>
              </a:lnSpc>
            </a:pPr>
            <a:r>
              <a:rPr lang="gl-ES" altLang="gl-ES" b="1" smtClean="0"/>
              <a:t>Título</a:t>
            </a:r>
            <a:r>
              <a:rPr lang="gl-ES" altLang="gl-ES" smtClean="0"/>
              <a:t> de bacharel.</a:t>
            </a:r>
          </a:p>
          <a:p>
            <a:pPr lvl="1">
              <a:lnSpc>
                <a:spcPct val="90000"/>
              </a:lnSpc>
            </a:pPr>
            <a:r>
              <a:rPr lang="gl-ES" altLang="gl-ES" smtClean="0"/>
              <a:t>Puntuación superior a 5:</a:t>
            </a:r>
          </a:p>
          <a:p>
            <a:pPr lvl="2">
              <a:lnSpc>
                <a:spcPct val="90000"/>
              </a:lnSpc>
            </a:pPr>
            <a:r>
              <a:rPr lang="gl-ES" altLang="gl-ES" smtClean="0"/>
              <a:t>No bacharelato e na proba.</a:t>
            </a:r>
          </a:p>
          <a:p>
            <a:pPr lvl="1">
              <a:lnSpc>
                <a:spcPct val="90000"/>
              </a:lnSpc>
            </a:pPr>
            <a:r>
              <a:rPr lang="gl-ES" altLang="gl-ES" smtClean="0"/>
              <a:t>Cualificación final:</a:t>
            </a:r>
          </a:p>
          <a:p>
            <a:pPr lvl="2">
              <a:lnSpc>
                <a:spcPct val="90000"/>
              </a:lnSpc>
            </a:pPr>
            <a:r>
              <a:rPr lang="gl-ES" altLang="gl-ES" smtClean="0"/>
              <a:t>60 % nota de bacharelato.</a:t>
            </a:r>
          </a:p>
          <a:p>
            <a:pPr lvl="2">
              <a:lnSpc>
                <a:spcPct val="90000"/>
              </a:lnSpc>
            </a:pPr>
            <a:r>
              <a:rPr lang="gl-ES" altLang="gl-ES" smtClean="0"/>
              <a:t>40 % nota da proba.</a:t>
            </a: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0" y="3357563"/>
            <a:ext cx="3654425" cy="2586037"/>
          </a:xfrm>
          <a:prstGeom prst="rect">
            <a:avLst/>
          </a:prstGeom>
          <a:noFill/>
          <a:ln>
            <a:noFill/>
          </a:ln>
          <a:effectLst>
            <a:outerShdw blurRad="431800" dist="241300" dir="2700000" algn="ctr" rotWithShape="0">
              <a:schemeClr val="tx1">
                <a:alpha val="20000"/>
              </a:schemeClr>
            </a:outerShdw>
          </a:effectLst>
          <a:ex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Validacións. Nivel 2</a:t>
            </a:r>
            <a:r>
              <a:rPr lang="gl-ES" b="1" dirty="0" smtClean="0"/>
              <a:t/>
            </a:r>
            <a:br>
              <a:rPr lang="gl-ES" b="1" dirty="0" smtClean="0"/>
            </a:br>
            <a:r>
              <a:rPr lang="gl-ES" b="1" dirty="0" smtClean="0"/>
              <a:t>Competencias clave</a:t>
            </a:r>
            <a:endParaRPr lang="gl-ES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Font typeface="Arial" charset="0"/>
              <a:buNone/>
              <a:defRPr/>
            </a:pPr>
            <a:endParaRPr lang="es-ES" dirty="0"/>
          </a:p>
          <a:p>
            <a:pPr marL="0" indent="0">
              <a:buFont typeface="Arial" charset="0"/>
              <a:buNone/>
              <a:defRPr/>
            </a:pPr>
            <a:endParaRPr lang="gl-ES" dirty="0"/>
          </a:p>
          <a:p>
            <a:pPr lvl="1">
              <a:defRPr/>
            </a:pPr>
            <a:endParaRPr lang="gl-ES" dirty="0" smtClean="0"/>
          </a:p>
          <a:p>
            <a:pPr>
              <a:defRPr/>
            </a:pPr>
            <a:endParaRPr lang="gl-ES" dirty="0" smtClean="0"/>
          </a:p>
          <a:p>
            <a:pPr>
              <a:defRPr/>
            </a:pPr>
            <a:endParaRPr lang="gl-ES" dirty="0"/>
          </a:p>
        </p:txBody>
      </p:sp>
      <p:graphicFrame>
        <p:nvGraphicFramePr>
          <p:cNvPr id="4" name="4 Marcador de contenido"/>
          <p:cNvGraphicFramePr>
            <a:graphicFrameLocks/>
          </p:cNvGraphicFramePr>
          <p:nvPr/>
        </p:nvGraphicFramePr>
        <p:xfrm>
          <a:off x="457200" y="1703388"/>
          <a:ext cx="8003230" cy="3337942"/>
        </p:xfrm>
        <a:graphic>
          <a:graphicData uri="http://schemas.openxmlformats.org/drawingml/2006/table">
            <a:tbl>
              <a:tblPr firstRow="1" bandRow="1">
                <a:effectLst>
                  <a:outerShdw blurRad="622300" dist="1905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600646"/>
                <a:gridCol w="1600646"/>
                <a:gridCol w="1600646"/>
                <a:gridCol w="1600646"/>
                <a:gridCol w="1600646"/>
              </a:tblGrid>
              <a:tr h="537934">
                <a:tc>
                  <a:txBody>
                    <a:bodyPr/>
                    <a:lstStyle/>
                    <a:p>
                      <a:pPr algn="ctr" fontAlgn="b"/>
                      <a:endParaRPr lang="gl-ES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Lingua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galega</a:t>
                      </a:r>
                      <a:endParaRPr kumimoji="0" lang="gl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Lingua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s-E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castelá</a:t>
                      </a:r>
                      <a:endParaRPr kumimoji="0" lang="gl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Lingua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s-E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estranxeira</a:t>
                      </a:r>
                      <a:endParaRPr kumimoji="0" lang="gl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Matemática</a:t>
                      </a:r>
                      <a:endParaRPr lang="gl-ES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1982"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ESA</a:t>
                      </a:r>
                      <a:r>
                        <a:rPr lang="gl-ES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 </a:t>
                      </a:r>
                      <a:br>
                        <a:rPr lang="gl-ES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</a:br>
                      <a:r>
                        <a:rPr lang="gl-ES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Módulo </a:t>
                      </a:r>
                      <a:r>
                        <a:rPr lang="gl-E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IV.</a:t>
                      </a:r>
                      <a:endParaRPr lang="gl-ES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Ámbito </a:t>
                      </a: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 comunicación</a:t>
                      </a:r>
                      <a:endParaRPr lang="gl-ES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Ámbito científico-tecnolóxico</a:t>
                      </a:r>
                      <a:endParaRPr lang="gl-E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1982"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ESO</a:t>
                      </a:r>
                      <a:r>
                        <a:rPr lang="gl-ES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 </a:t>
                      </a:r>
                      <a:br>
                        <a:rPr lang="gl-ES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</a:br>
                      <a:r>
                        <a:rPr lang="gl-ES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Probas libres</a:t>
                      </a:r>
                      <a:endParaRPr lang="gl-ES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Ámbito </a:t>
                      </a: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 comunicación</a:t>
                      </a:r>
                      <a:endParaRPr lang="gl-ES" sz="1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40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Ámbito científico-tecnolóxico</a:t>
                      </a:r>
                      <a:endParaRPr lang="gl-ES" sz="1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1982"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ESO</a:t>
                      </a:r>
                      <a:r>
                        <a:rPr lang="gl-ES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gl-ES" sz="1400" b="1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br>
                        <a:rPr lang="gl-ES" sz="1400" b="1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</a:br>
                      <a:r>
                        <a:rPr lang="gl-ES" sz="1400" b="1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Materias 4º</a:t>
                      </a:r>
                      <a:endParaRPr lang="gl-ES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Lingua galega </a:t>
                      </a:r>
                      <a:r>
                        <a:rPr lang="gl-E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 literatura</a:t>
                      </a:r>
                      <a:endParaRPr lang="gl-E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Lingua castelá </a:t>
                      </a:r>
                      <a:r>
                        <a:rPr lang="gl-E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 literatura</a:t>
                      </a:r>
                      <a:endParaRPr lang="gl-E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1ª ou 2ª </a:t>
                      </a:r>
                      <a:r>
                        <a:rPr lang="pt-BR" sz="1400" b="0" i="0" u="none" strike="noStrike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lingua</a:t>
                      </a:r>
                      <a:r>
                        <a:rPr lang="pt-BR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estranxeira</a:t>
                      </a:r>
                      <a:endParaRPr lang="gl-ES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Mátemáticas</a:t>
                      </a:r>
                      <a:endParaRPr lang="gl-ES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1982"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BUP</a:t>
                      </a:r>
                      <a:r>
                        <a:rPr lang="gl-ES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 </a:t>
                      </a:r>
                      <a:br>
                        <a:rPr lang="gl-ES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</a:br>
                      <a:r>
                        <a:rPr lang="gl-ES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Materias 2º</a:t>
                      </a:r>
                      <a:endParaRPr lang="gl-ES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Lingua galega </a:t>
                      </a:r>
                      <a:r>
                        <a:rPr lang="gl-E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 literatura</a:t>
                      </a:r>
                      <a:endParaRPr lang="gl-E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Lingua castelá </a:t>
                      </a:r>
                      <a:r>
                        <a:rPr lang="gl-E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 literatura</a:t>
                      </a:r>
                      <a:endParaRPr lang="gl-E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Lingua</a:t>
                      </a:r>
                      <a:r>
                        <a:rPr lang="pt-BR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estranxeira</a:t>
                      </a:r>
                      <a:endParaRPr lang="gl-ES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Mátemáticas</a:t>
                      </a:r>
                      <a:endParaRPr lang="gl-ES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1982"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Probas de acceso a ciclos</a:t>
                      </a:r>
                      <a:r>
                        <a:rPr lang="gl-ES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de </a:t>
                      </a:r>
                      <a:r>
                        <a:rPr lang="gl-ES" sz="1400" b="1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grao medio</a:t>
                      </a:r>
                      <a:endParaRPr lang="gl-ES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Exención </a:t>
                      </a:r>
                      <a:r>
                        <a:rPr lang="es-E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ou</a:t>
                      </a:r>
                      <a:r>
                        <a:rPr lang="es-E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superación da </a:t>
                      </a:r>
                      <a:r>
                        <a:rPr lang="es-E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parte sociolingüística</a:t>
                      </a:r>
                      <a:endParaRPr lang="es-E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Exención </a:t>
                      </a:r>
                      <a:r>
                        <a:rPr lang="es-E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</a:t>
                      </a:r>
                      <a:r>
                        <a:rPr lang="es-E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superación da </a:t>
                      </a:r>
                      <a:r>
                        <a:rPr lang="es-ES" sz="140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parte sociolingüística</a:t>
                      </a:r>
                      <a:endParaRPr lang="gl-ES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gl-ES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Exención ou superación da </a:t>
                      </a:r>
                      <a:r>
                        <a:rPr lang="gl-E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parte mátematica</a:t>
                      </a:r>
                      <a:endParaRPr lang="gl-E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Validacións. Nivel 3</a:t>
            </a:r>
            <a:r>
              <a:rPr lang="gl-ES" b="1" dirty="0" smtClean="0"/>
              <a:t/>
            </a:r>
            <a:br>
              <a:rPr lang="gl-ES" b="1" dirty="0" smtClean="0"/>
            </a:br>
            <a:r>
              <a:rPr lang="gl-ES" b="1" dirty="0" smtClean="0"/>
              <a:t>Competencias clave</a:t>
            </a:r>
            <a:endParaRPr lang="gl-ES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Font typeface="Arial" charset="0"/>
              <a:buNone/>
              <a:defRPr/>
            </a:pPr>
            <a:endParaRPr lang="es-ES" dirty="0"/>
          </a:p>
          <a:p>
            <a:pPr marL="0" indent="0">
              <a:buFont typeface="Arial" charset="0"/>
              <a:buNone/>
              <a:defRPr/>
            </a:pPr>
            <a:endParaRPr lang="gl-ES" dirty="0"/>
          </a:p>
          <a:p>
            <a:pPr lvl="1">
              <a:defRPr/>
            </a:pPr>
            <a:endParaRPr lang="gl-ES" dirty="0" smtClean="0"/>
          </a:p>
          <a:p>
            <a:pPr>
              <a:defRPr/>
            </a:pPr>
            <a:endParaRPr lang="gl-ES" dirty="0" smtClean="0"/>
          </a:p>
          <a:p>
            <a:pPr>
              <a:defRPr/>
            </a:pPr>
            <a:endParaRPr lang="gl-ES" dirty="0"/>
          </a:p>
        </p:txBody>
      </p:sp>
      <p:graphicFrame>
        <p:nvGraphicFramePr>
          <p:cNvPr id="4" name="4 Marcador de contenido"/>
          <p:cNvGraphicFramePr>
            <a:graphicFrameLocks/>
          </p:cNvGraphicFramePr>
          <p:nvPr/>
        </p:nvGraphicFramePr>
        <p:xfrm>
          <a:off x="457200" y="1703388"/>
          <a:ext cx="8003230" cy="2697436"/>
        </p:xfrm>
        <a:graphic>
          <a:graphicData uri="http://schemas.openxmlformats.org/drawingml/2006/table">
            <a:tbl>
              <a:tblPr firstRow="1" bandRow="1">
                <a:effectLst>
                  <a:outerShdw blurRad="622300" dist="1905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600646"/>
                <a:gridCol w="1434034"/>
                <a:gridCol w="1584176"/>
                <a:gridCol w="1944216"/>
                <a:gridCol w="1440158"/>
              </a:tblGrid>
              <a:tr h="537934">
                <a:tc>
                  <a:txBody>
                    <a:bodyPr/>
                    <a:lstStyle/>
                    <a:p>
                      <a:pPr algn="ctr" fontAlgn="b"/>
                      <a:endParaRPr lang="gl-ES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Lingua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galega</a:t>
                      </a:r>
                      <a:endParaRPr kumimoji="0" lang="gl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Lingua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s-E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castelá</a:t>
                      </a:r>
                      <a:endParaRPr kumimoji="0" lang="gl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Lingua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s-E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estranxeira</a:t>
                      </a:r>
                      <a:endParaRPr kumimoji="0" lang="gl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Matemática</a:t>
                      </a:r>
                      <a:endParaRPr lang="gl-ES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1982"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BUP</a:t>
                      </a:r>
                      <a:r>
                        <a:rPr lang="gl-ES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 </a:t>
                      </a:r>
                      <a:br>
                        <a:rPr lang="gl-ES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</a:br>
                      <a:r>
                        <a:rPr lang="gl-ES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Materias 2º</a:t>
                      </a:r>
                      <a:endParaRPr lang="gl-ES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Lingua galega e literatura</a:t>
                      </a:r>
                      <a:r>
                        <a:rPr lang="gl-E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gl-E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II</a:t>
                      </a:r>
                      <a:endParaRPr lang="gl-E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Lingua castelá e </a:t>
                      </a:r>
                      <a:r>
                        <a:rPr lang="gl-E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literatura</a:t>
                      </a:r>
                      <a:r>
                        <a:rPr lang="gl-ES" sz="1400" b="0" i="0" u="none" strike="noStrike" baseline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gl-ES" sz="1400" b="0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II</a:t>
                      </a:r>
                      <a:endParaRPr lang="gl-E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Lingua</a:t>
                      </a:r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t-BR" sz="1400" b="0" i="0" u="none" strike="noStrike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estranxeira</a:t>
                      </a:r>
                      <a:r>
                        <a:rPr lang="pt-BR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II</a:t>
                      </a:r>
                      <a:endParaRPr lang="gl-ES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Matemáticas II ou matemáticas aplicadas ás </a:t>
                      </a:r>
                      <a:r>
                        <a:rPr lang="pt-BR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ciencias</a:t>
                      </a:r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t-BR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sociais II</a:t>
                      </a:r>
                      <a:endParaRPr lang="gl-ES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1982"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COU</a:t>
                      </a:r>
                      <a:r>
                        <a:rPr lang="gl-ES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 </a:t>
                      </a:r>
                      <a:br>
                        <a:rPr lang="gl-ES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</a:br>
                      <a:r>
                        <a:rPr lang="gl-ES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Materias</a:t>
                      </a:r>
                      <a:endParaRPr lang="gl-ES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Lingua</a:t>
                      </a:r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galega ou </a:t>
                      </a:r>
                      <a:r>
                        <a:rPr lang="pt-BR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literatura galega</a:t>
                      </a:r>
                      <a:endParaRPr lang="pt-BR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Lingua española</a:t>
                      </a:r>
                      <a:endParaRPr lang="gl-E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Lingua estranxeira</a:t>
                      </a:r>
                      <a:endParaRPr lang="gl-E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Matemáticas I ou </a:t>
                      </a:r>
                      <a:r>
                        <a:rPr lang="pt-BR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Matemáticas II</a:t>
                      </a:r>
                      <a:endParaRPr lang="pt-BR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1982">
                <a:tc>
                  <a:txBody>
                    <a:bodyPr/>
                    <a:lstStyle/>
                    <a:p>
                      <a:pPr algn="ctr" fontAlgn="b"/>
                      <a:r>
                        <a:rPr lang="gl-E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Probas de acceso a ciclos</a:t>
                      </a:r>
                      <a:r>
                        <a:rPr lang="gl-ES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de </a:t>
                      </a:r>
                      <a:r>
                        <a:rPr lang="gl-ES" sz="1400" b="1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grao superior</a:t>
                      </a:r>
                      <a:endParaRPr lang="gl-ES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Exención </a:t>
                      </a:r>
                      <a:r>
                        <a:rPr lang="es-E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ou</a:t>
                      </a:r>
                      <a:r>
                        <a:rPr lang="es-E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superación da </a:t>
                      </a:r>
                      <a:r>
                        <a:rPr lang="es-E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parte común</a:t>
                      </a:r>
                      <a:endParaRPr lang="es-E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Exención </a:t>
                      </a:r>
                      <a:r>
                        <a:rPr lang="es-E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</a:t>
                      </a:r>
                      <a:r>
                        <a:rPr lang="es-E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superación da </a:t>
                      </a:r>
                      <a:r>
                        <a:rPr lang="es-ES" sz="140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parte común</a:t>
                      </a:r>
                      <a:endParaRPr lang="gl-ES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Superación ou exención da parte específica (Opción A)</a:t>
                      </a:r>
                      <a:endParaRPr lang="es-E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Superación </a:t>
                      </a:r>
                      <a:r>
                        <a:rPr lang="es-E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ou</a:t>
                      </a:r>
                      <a:r>
                        <a:rPr lang="es-E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exención da </a:t>
                      </a:r>
                      <a:r>
                        <a:rPr lang="es-E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parte común</a:t>
                      </a:r>
                      <a:endParaRPr lang="gl-E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1 Título"/>
          <p:cNvSpPr>
            <a:spLocks noGrp="1"/>
          </p:cNvSpPr>
          <p:nvPr>
            <p:ph type="ctrTitle"/>
          </p:nvPr>
        </p:nvSpPr>
        <p:spPr>
          <a:xfrm>
            <a:off x="539750" y="484188"/>
            <a:ext cx="4537075" cy="2368550"/>
          </a:xfrm>
        </p:spPr>
        <p:txBody>
          <a:bodyPr/>
          <a:lstStyle/>
          <a:p>
            <a:r>
              <a:rPr lang="gl-ES" sz="6000" b="1" smtClean="0"/>
              <a:t>Itinerarios formativos</a:t>
            </a:r>
          </a:p>
        </p:txBody>
      </p:sp>
      <p:sp>
        <p:nvSpPr>
          <p:cNvPr id="140290" name="2 Subtítulo"/>
          <p:cNvSpPr>
            <a:spLocks noGrp="1"/>
          </p:cNvSpPr>
          <p:nvPr>
            <p:ph type="subTitle" idx="1"/>
          </p:nvPr>
        </p:nvSpPr>
        <p:spPr>
          <a:xfrm>
            <a:off x="539750" y="3201988"/>
            <a:ext cx="4537075" cy="1752600"/>
          </a:xfrm>
        </p:spPr>
        <p:txBody>
          <a:bodyPr/>
          <a:lstStyle/>
          <a:p>
            <a:r>
              <a:rPr lang="gl-ES" b="1" smtClean="0"/>
              <a:t>Réxime de persoas adultas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1 Título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gl-ES" dirty="0" smtClean="0"/>
              <a:t>Matrícula</a:t>
            </a:r>
            <a:r>
              <a:rPr lang="gl-ES" b="1" dirty="0" smtClean="0"/>
              <a:t/>
            </a:r>
            <a:br>
              <a:rPr lang="gl-ES" b="1" dirty="0" smtClean="0"/>
            </a:br>
            <a:r>
              <a:rPr lang="gl-ES" b="1" dirty="0" smtClean="0"/>
              <a:t>Réxime de persoas adultas</a:t>
            </a:r>
          </a:p>
        </p:txBody>
      </p:sp>
      <p:sp>
        <p:nvSpPr>
          <p:cNvPr id="14131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Por módulos soltos.</a:t>
            </a:r>
          </a:p>
          <a:p>
            <a:pPr lvl="1"/>
            <a:r>
              <a:rPr lang="gl-ES" smtClean="0"/>
              <a:t>As persoas poden deseñar os seus itinerarios formativos.</a:t>
            </a:r>
          </a:p>
          <a:p>
            <a:r>
              <a:rPr lang="gl-ES" smtClean="0"/>
              <a:t>Posibilidade de combinar o estudo e a formación coa:</a:t>
            </a:r>
          </a:p>
          <a:p>
            <a:pPr lvl="1"/>
            <a:r>
              <a:rPr lang="gl-ES" smtClean="0"/>
              <a:t>Actividade laboral, con cargas familiares ou con outras actividades.</a:t>
            </a:r>
          </a:p>
          <a:p>
            <a:pPr lvl="1"/>
            <a:r>
              <a:rPr lang="gl-ES" smtClean="0"/>
              <a:t>Responde ás necesidades e aos intereses persoais.</a:t>
            </a:r>
          </a:p>
          <a:p>
            <a:r>
              <a:rPr lang="gl-ES" smtClean="0"/>
              <a:t>Está moi ben valorada polo alumnado.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1 Título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gl-ES" dirty="0" smtClean="0"/>
              <a:t>Matrícula</a:t>
            </a:r>
            <a:r>
              <a:rPr lang="gl-ES" b="1" dirty="0" smtClean="0"/>
              <a:t/>
            </a:r>
            <a:br>
              <a:rPr lang="gl-ES" b="1" dirty="0" smtClean="0"/>
            </a:br>
            <a:r>
              <a:rPr lang="gl-ES" b="1" dirty="0" smtClean="0"/>
              <a:t>Réxime de persoas adultas</a:t>
            </a:r>
          </a:p>
        </p:txBody>
      </p:sp>
      <p:sp>
        <p:nvSpPr>
          <p:cNvPr id="14233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Pode provocar que algunhas persoas, ben por descoñecemento ou ben por falta de asesoramento, se matriculen:</a:t>
            </a:r>
          </a:p>
          <a:p>
            <a:pPr lvl="1"/>
            <a:r>
              <a:rPr lang="gl-ES" smtClean="0"/>
              <a:t>De máis módulos dos que poden asumir.</a:t>
            </a:r>
          </a:p>
          <a:p>
            <a:pPr lvl="1"/>
            <a:r>
              <a:rPr lang="gl-ES" smtClean="0"/>
              <a:t>Ou que dificilmente poden afrontar con éxito por non teren os coñecementos e as competencias mínimas requiridas.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1 Título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gl-ES" dirty="0" smtClean="0"/>
              <a:t>Finalidade</a:t>
            </a:r>
            <a:r>
              <a:rPr lang="gl-ES" b="1" dirty="0" smtClean="0"/>
              <a:t/>
            </a:r>
            <a:br>
              <a:rPr lang="gl-ES" b="1" dirty="0" smtClean="0"/>
            </a:br>
            <a:r>
              <a:rPr lang="gl-ES" b="1" dirty="0" smtClean="0"/>
              <a:t>Itinerarios formativos</a:t>
            </a:r>
            <a:endParaRPr lang="gl-ES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gl-ES" dirty="0" smtClean="0"/>
              <a:t>Que as persoas dispoñan de información e orientación no momento de realizar a matrícula:</a:t>
            </a:r>
          </a:p>
          <a:p>
            <a:pPr lvl="1">
              <a:defRPr/>
            </a:pPr>
            <a:r>
              <a:rPr lang="gl-ES" dirty="0" smtClean="0"/>
              <a:t>Da orde en que deben cursar os módulos.</a:t>
            </a:r>
          </a:p>
          <a:p>
            <a:pPr lvl="1">
              <a:defRPr/>
            </a:pPr>
            <a:r>
              <a:rPr lang="gl-ES" dirty="0" smtClean="0"/>
              <a:t>Do esforzo persoal que implica cada un deles.</a:t>
            </a:r>
          </a:p>
          <a:p>
            <a:pPr>
              <a:defRPr/>
            </a:pPr>
            <a:r>
              <a:rPr lang="gl-ES" dirty="0" smtClean="0"/>
              <a:t>Optimización dos recursos.</a:t>
            </a:r>
          </a:p>
          <a:p>
            <a:pPr lvl="1">
              <a:defRPr/>
            </a:pPr>
            <a:r>
              <a:rPr lang="gl-ES" dirty="0" smtClean="0"/>
              <a:t>Evita que se ocupen prazas en módulos onde as persoas matriculadas non teñen posibilidade de aprobar, mentres quedan persoas pendentes de matricularse.</a:t>
            </a:r>
            <a:endParaRPr lang="gl-E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1 Título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gl-ES" dirty="0" smtClean="0"/>
              <a:t>Tipos</a:t>
            </a:r>
            <a:r>
              <a:rPr lang="gl-ES" b="1" dirty="0" smtClean="0"/>
              <a:t/>
            </a:r>
            <a:br>
              <a:rPr lang="gl-ES" b="1" dirty="0" smtClean="0"/>
            </a:br>
            <a:r>
              <a:rPr lang="gl-ES" b="1" dirty="0" smtClean="0"/>
              <a:t>Itinerarios formativos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defRPr/>
            </a:pPr>
            <a:r>
              <a:rPr lang="gl-ES" b="1" dirty="0" smtClean="0"/>
              <a:t>Itinerario </a:t>
            </a:r>
            <a:r>
              <a:rPr lang="gl-ES" b="1" dirty="0"/>
              <a:t>1</a:t>
            </a:r>
            <a:r>
              <a:rPr lang="gl-ES" dirty="0"/>
              <a:t>: recomendado para as persoas con tempo suficiente para abordar as ensinanzas do ciclo en tres cursos académicos </a:t>
            </a:r>
            <a:r>
              <a:rPr lang="gl-ES" dirty="0" smtClean="0"/>
              <a:t>(2+FCT </a:t>
            </a:r>
            <a:r>
              <a:rPr lang="gl-ES" dirty="0"/>
              <a:t>e </a:t>
            </a:r>
            <a:r>
              <a:rPr lang="gl-ES" dirty="0" smtClean="0"/>
              <a:t>módulo </a:t>
            </a:r>
            <a:r>
              <a:rPr lang="gl-ES" dirty="0"/>
              <a:t>de </a:t>
            </a:r>
            <a:r>
              <a:rPr lang="gl-ES" dirty="0" smtClean="0"/>
              <a:t>Proxecto, no caso dos ciclos de grao superior).</a:t>
            </a:r>
            <a:endParaRPr lang="gl-ES" dirty="0"/>
          </a:p>
          <a:p>
            <a:pPr lvl="1">
              <a:defRPr/>
            </a:pPr>
            <a:r>
              <a:rPr lang="gl-ES" b="1" dirty="0"/>
              <a:t>Itinerario 2</a:t>
            </a:r>
            <a:r>
              <a:rPr lang="gl-ES" dirty="0"/>
              <a:t>: recomendado para as persoas </a:t>
            </a:r>
            <a:r>
              <a:rPr lang="gl-ES" dirty="0" smtClean="0"/>
              <a:t>que </a:t>
            </a:r>
            <a:r>
              <a:rPr lang="gl-ES" dirty="0"/>
              <a:t>poidan abordar as ensinanzas do ciclo en catro cursos académicos </a:t>
            </a:r>
            <a:r>
              <a:rPr lang="gl-ES" dirty="0" smtClean="0"/>
              <a:t>(3+FCT </a:t>
            </a:r>
            <a:r>
              <a:rPr lang="gl-ES" dirty="0"/>
              <a:t>e módulo de Proxecto</a:t>
            </a:r>
            <a:r>
              <a:rPr lang="gl-ES" dirty="0" smtClean="0"/>
              <a:t>).</a:t>
            </a:r>
            <a:endParaRPr lang="gl-ES" dirty="0"/>
          </a:p>
          <a:p>
            <a:pPr lvl="1">
              <a:defRPr/>
            </a:pPr>
            <a:r>
              <a:rPr lang="gl-ES" b="1" dirty="0" smtClean="0"/>
              <a:t>Itinerario </a:t>
            </a:r>
            <a:r>
              <a:rPr lang="gl-ES" b="1" dirty="0"/>
              <a:t>3: </a:t>
            </a:r>
            <a:r>
              <a:rPr lang="gl-ES" dirty="0"/>
              <a:t>recomendado para as persoas que dispoñan de moi pouco tempo para dedicar á súa formación. Neste caso, o itinerario abranguerá cinco cursos académicos </a:t>
            </a:r>
            <a:r>
              <a:rPr lang="gl-ES" dirty="0" smtClean="0"/>
              <a:t>(4+FCT </a:t>
            </a:r>
            <a:r>
              <a:rPr lang="gl-ES" dirty="0"/>
              <a:t>e módulo de Proxecto</a:t>
            </a:r>
            <a:r>
              <a:rPr lang="gl-ES" dirty="0" smtClean="0"/>
              <a:t>).</a:t>
            </a:r>
            <a:endParaRPr lang="gl-ES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1 Título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gl-ES" dirty="0" smtClean="0"/>
              <a:t>Relacións entre módulos</a:t>
            </a:r>
            <a:br>
              <a:rPr lang="gl-ES" dirty="0" smtClean="0"/>
            </a:br>
            <a:r>
              <a:rPr lang="gl-ES" b="1" dirty="0" smtClean="0"/>
              <a:t>Itinerarios formativos</a:t>
            </a:r>
          </a:p>
        </p:txBody>
      </p:sp>
      <p:sp>
        <p:nvSpPr>
          <p:cNvPr id="14541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Módulos profesionais que deben ser cursados:</a:t>
            </a:r>
          </a:p>
          <a:p>
            <a:pPr lvl="1"/>
            <a:r>
              <a:rPr lang="gl-ES" smtClean="0"/>
              <a:t>Con anterioridade a realizar a matrícula noutros módulos.</a:t>
            </a:r>
          </a:p>
          <a:p>
            <a:pPr lvl="1"/>
            <a:r>
              <a:rPr lang="gl-ES" smtClean="0"/>
              <a:t>De xeito simultáneo a outros, por incluíren contidos ou competencias que se complementan.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1 Título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gl-ES" dirty="0" smtClean="0"/>
              <a:t>Documentos</a:t>
            </a:r>
            <a:br>
              <a:rPr lang="gl-ES" dirty="0" smtClean="0"/>
            </a:br>
            <a:r>
              <a:rPr lang="gl-ES" b="1" dirty="0" smtClean="0"/>
              <a:t>Itinerarios formativos</a:t>
            </a:r>
          </a:p>
        </p:txBody>
      </p:sp>
      <p:sp>
        <p:nvSpPr>
          <p:cNvPr id="4403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gl-ES" dirty="0" smtClean="0"/>
              <a:t>Dispoñibles en</a:t>
            </a:r>
            <a:br>
              <a:rPr lang="gl-ES" dirty="0" smtClean="0"/>
            </a:br>
            <a:r>
              <a:rPr lang="gl-ES" dirty="0" smtClean="0"/>
              <a:t> </a:t>
            </a:r>
            <a:r>
              <a:rPr lang="gl-ES" dirty="0" smtClean="0">
                <a:hlinkClick r:id="rId2"/>
              </a:rPr>
              <a:t>www.</a:t>
            </a:r>
            <a:r>
              <a:rPr lang="gl-ES" dirty="0" err="1" smtClean="0">
                <a:hlinkClick r:id="rId2"/>
              </a:rPr>
              <a:t>edu</a:t>
            </a:r>
            <a:r>
              <a:rPr lang="gl-ES" dirty="0" smtClean="0">
                <a:hlinkClick r:id="rId2"/>
              </a:rPr>
              <a:t>.xunta.es/</a:t>
            </a:r>
            <a:r>
              <a:rPr lang="gl-ES" dirty="0" err="1" smtClean="0">
                <a:hlinkClick r:id="rId2"/>
              </a:rPr>
              <a:t>fp</a:t>
            </a:r>
            <a:r>
              <a:rPr lang="gl-ES" dirty="0" smtClean="0">
                <a:hlinkClick r:id="rId2"/>
              </a:rPr>
              <a:t>/</a:t>
            </a:r>
            <a:r>
              <a:rPr lang="gl-ES" dirty="0" err="1" smtClean="0">
                <a:hlinkClick r:id="rId2"/>
              </a:rPr>
              <a:t>itinerarios-adultos</a:t>
            </a:r>
            <a:endParaRPr lang="gl-ES" dirty="0" smtClean="0"/>
          </a:p>
          <a:p>
            <a:pPr marL="0" indent="0">
              <a:buFont typeface="Arial" charset="0"/>
              <a:buNone/>
              <a:defRPr/>
            </a:pPr>
            <a:endParaRPr lang="gl-E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1 Título"/>
          <p:cNvSpPr>
            <a:spLocks noGrp="1"/>
          </p:cNvSpPr>
          <p:nvPr>
            <p:ph type="ctrTitle"/>
          </p:nvPr>
        </p:nvSpPr>
        <p:spPr>
          <a:xfrm>
            <a:off x="539750" y="484188"/>
            <a:ext cx="4537075" cy="2368550"/>
          </a:xfrm>
        </p:spPr>
        <p:txBody>
          <a:bodyPr/>
          <a:lstStyle/>
          <a:p>
            <a:r>
              <a:rPr lang="gl-ES" b="1" smtClean="0"/>
              <a:t>Validacións de módulos</a:t>
            </a:r>
          </a:p>
        </p:txBody>
      </p:sp>
      <p:sp>
        <p:nvSpPr>
          <p:cNvPr id="147458" name="2 Subtítulo"/>
          <p:cNvSpPr>
            <a:spLocks noGrp="1"/>
          </p:cNvSpPr>
          <p:nvPr>
            <p:ph type="subTitle" idx="1"/>
          </p:nvPr>
        </p:nvSpPr>
        <p:spPr>
          <a:xfrm>
            <a:off x="539750" y="3201988"/>
            <a:ext cx="4537075" cy="1752600"/>
          </a:xfrm>
        </p:spPr>
        <p:txBody>
          <a:bodyPr/>
          <a:lstStyle/>
          <a:p>
            <a:endParaRPr lang="gl-ES" b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96875"/>
            <a:ext cx="8229600" cy="1143000"/>
          </a:xfrm>
        </p:spPr>
        <p:txBody>
          <a:bodyPr/>
          <a:lstStyle/>
          <a:p>
            <a:r>
              <a:rPr lang="gl-ES" altLang="gl-ES" sz="4000" smtClean="0"/>
              <a:t>Título de bacharel desde a FP</a:t>
            </a:r>
            <a:br>
              <a:rPr lang="gl-ES" altLang="gl-ES" sz="4000" smtClean="0"/>
            </a:br>
            <a:r>
              <a:rPr lang="gl-ES" altLang="gl-ES" sz="4000" b="1" smtClean="0"/>
              <a:t>LOMCE</a:t>
            </a:r>
            <a:endParaRPr lang="gl-ES" altLang="gl-ES" sz="4000" smtClean="0"/>
          </a:p>
        </p:txBody>
      </p:sp>
      <p:sp>
        <p:nvSpPr>
          <p:cNvPr id="57347" name="Rectangle 3"/>
          <p:cNvSpPr>
            <a:spLocks noGrp="1"/>
          </p:cNvSpPr>
          <p:nvPr>
            <p:ph idx="4294967295"/>
          </p:nvPr>
        </p:nvSpPr>
        <p:spPr>
          <a:xfrm>
            <a:off x="539750" y="17224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gl-ES" altLang="gl-ES" sz="3000" smtClean="0"/>
              <a:t>As persoas co título de </a:t>
            </a:r>
            <a:r>
              <a:rPr lang="gl-ES" altLang="gl-ES" sz="3000" b="1" smtClean="0"/>
              <a:t>técnico ou de técnico superior</a:t>
            </a:r>
            <a:r>
              <a:rPr lang="gl-ES" altLang="gl-ES" sz="3000" smtClean="0"/>
              <a:t> poderán obter o título de bacharel, superando a avaliación final de bacharelato:</a:t>
            </a:r>
          </a:p>
          <a:p>
            <a:pPr lvl="1">
              <a:lnSpc>
                <a:spcPct val="90000"/>
              </a:lnSpc>
            </a:pPr>
            <a:r>
              <a:rPr lang="gl-ES" altLang="gl-ES" sz="2600" smtClean="0"/>
              <a:t>Materias do bloque de materias troncais.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gl-ES" altLang="gl-ES" sz="30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1 Título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gl-ES" dirty="0" smtClean="0"/>
              <a:t>Competencia para resolver</a:t>
            </a:r>
            <a:br>
              <a:rPr lang="gl-ES" dirty="0" smtClean="0"/>
            </a:br>
            <a:r>
              <a:rPr lang="gl-ES" b="1" dirty="0" smtClean="0"/>
              <a:t>Validacións</a:t>
            </a:r>
          </a:p>
        </p:txBody>
      </p:sp>
      <p:sp>
        <p:nvSpPr>
          <p:cNvPr id="14848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Con carácter xeral, a resolución de validacións de módulos profesionais de títulos de formación profesional é competencia do Ministerio de Educación, Cultura e Deporte.</a:t>
            </a:r>
          </a:p>
          <a:p>
            <a:pPr lvl="1"/>
            <a:r>
              <a:rPr lang="gl-ES" smtClean="0"/>
              <a:t>Salvo:</a:t>
            </a:r>
          </a:p>
          <a:p>
            <a:pPr lvl="2"/>
            <a:r>
              <a:rPr lang="gl-ES" smtClean="0"/>
              <a:t>Módulos propios das comunidades autónomas.</a:t>
            </a:r>
          </a:p>
          <a:p>
            <a:r>
              <a:rPr lang="gl-ES" smtClean="0"/>
              <a:t>En certos casos, o ministerio delega a competencia da resolución nos centros educativos: Orde ECD/2159/2014.</a:t>
            </a:r>
          </a:p>
          <a:p>
            <a:endParaRPr lang="gl-ES" smtClean="0"/>
          </a:p>
          <a:p>
            <a:pPr lvl="1"/>
            <a:endParaRPr lang="gl-ES" smtClean="0"/>
          </a:p>
          <a:p>
            <a:pPr lvl="2"/>
            <a:endParaRPr lang="gl-ES" smtClean="0"/>
          </a:p>
          <a:p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1 Título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gl-ES" dirty="0" smtClean="0"/>
              <a:t>Normativa</a:t>
            </a:r>
            <a:r>
              <a:rPr lang="gl-ES" b="1" dirty="0" smtClean="0"/>
              <a:t/>
            </a:r>
            <a:br>
              <a:rPr lang="gl-ES" b="1" dirty="0" smtClean="0"/>
            </a:br>
            <a:r>
              <a:rPr lang="gl-ES" b="1" dirty="0" smtClean="0"/>
              <a:t>Validacións</a:t>
            </a:r>
          </a:p>
        </p:txBody>
      </p:sp>
      <p:sp>
        <p:nvSpPr>
          <p:cNvPr id="14950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gl-ES" sz="3000" smtClean="0"/>
              <a:t>Orde ECD/2159/2014, do 7 de novembro, pola que se establecen validacións entre módulos profesionais de formación do Sistema Educativo Español e medidas para a súa aplicación … 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De aplicación no curso 2014-2015, pero con intención de permanecer no tempo.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As validacións non incluídas nesta orde serán resoltas pola Subdirección Xeral de Orientación e Formación Profesional, do </a:t>
            </a:r>
            <a:r>
              <a:rPr lang="gl-ES" sz="2600" b="1" smtClean="0"/>
              <a:t>Ministerio de Educación, Cultura e Deporte</a:t>
            </a:r>
            <a:r>
              <a:rPr lang="gl-ES" sz="260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Os módulos profesionais validados cualificaranse </a:t>
            </a:r>
            <a:r>
              <a:rPr lang="gl-ES" sz="2600" b="1" smtClean="0"/>
              <a:t>cun 5</a:t>
            </a:r>
            <a:r>
              <a:rPr lang="gl-ES" sz="2600" smtClean="0"/>
              <a:t>, para os efectos da obtención da nota media.</a:t>
            </a:r>
          </a:p>
          <a:p>
            <a:pPr lvl="1">
              <a:lnSpc>
                <a:spcPct val="80000"/>
              </a:lnSpc>
            </a:pPr>
            <a:endParaRPr lang="gl-ES" sz="2600" smtClean="0"/>
          </a:p>
          <a:p>
            <a:pPr lvl="2">
              <a:lnSpc>
                <a:spcPct val="80000"/>
              </a:lnSpc>
            </a:pPr>
            <a:endParaRPr lang="gl-ES" sz="2200" smtClean="0"/>
          </a:p>
          <a:p>
            <a:pPr>
              <a:lnSpc>
                <a:spcPct val="80000"/>
              </a:lnSpc>
            </a:pPr>
            <a:endParaRPr lang="gl-ES" sz="30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1 Título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gl-ES" altLang="gl-ES" dirty="0" smtClean="0"/>
              <a:t>FOL. </a:t>
            </a:r>
            <a:r>
              <a:rPr lang="gl-ES" altLang="gl-ES" dirty="0" err="1" smtClean="0"/>
              <a:t>LOXSE-LOE</a:t>
            </a:r>
            <a:r>
              <a:rPr lang="gl-ES" altLang="gl-ES" dirty="0" smtClean="0"/>
              <a:t/>
            </a:r>
            <a:br>
              <a:rPr lang="gl-ES" altLang="gl-ES" dirty="0" smtClean="0"/>
            </a:br>
            <a:r>
              <a:rPr lang="gl-ES" b="1" dirty="0" smtClean="0"/>
              <a:t>Validacións. Casos especiais</a:t>
            </a:r>
          </a:p>
        </p:txBody>
      </p:sp>
      <p:sp>
        <p:nvSpPr>
          <p:cNvPr id="15053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3000" smtClean="0"/>
              <a:t>FOL (LOXSE) - FOL (LOE).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Acreditando a formación establecida para o desempeño das funcións de nivel básico da actividade preventiva (RD 39/1997), </a:t>
            </a:r>
            <a:r>
              <a:rPr lang="gl-ES" sz="2600" b="1" smtClean="0"/>
              <a:t>sempre que se indiquen expresamente os contidos superados.</a:t>
            </a:r>
          </a:p>
          <a:p>
            <a:pPr lvl="2">
              <a:lnSpc>
                <a:spcPct val="90000"/>
              </a:lnSpc>
            </a:pPr>
            <a:r>
              <a:rPr lang="gl-ES" sz="2200" smtClean="0"/>
              <a:t>Disposición adicional terceira da Orde ECD/2159/2014.</a:t>
            </a:r>
          </a:p>
          <a:p>
            <a:pPr lvl="2">
              <a:lnSpc>
                <a:spcPct val="90000"/>
              </a:lnSpc>
            </a:pPr>
            <a:r>
              <a:rPr lang="es-ES" sz="2000" b="1" smtClean="0"/>
              <a:t>A data de finalización desta formación debe ser anterior á formalización da matrícula</a:t>
            </a:r>
            <a:r>
              <a:rPr lang="es-ES" sz="2000" smtClean="0"/>
              <a:t> no módulo de FOL (Resolución do 27 de xullo de 2015).</a:t>
            </a:r>
          </a:p>
          <a:p>
            <a:pPr lvl="1">
              <a:lnSpc>
                <a:spcPct val="90000"/>
              </a:lnSpc>
            </a:pPr>
            <a:r>
              <a:rPr lang="gl-ES" sz="3000" smtClean="0"/>
              <a:t>Achegando o título de (FP) técnico superior de Prevención de Riscos Profesionais (LOXSE).</a:t>
            </a:r>
          </a:p>
          <a:p>
            <a:pPr>
              <a:lnSpc>
                <a:spcPct val="90000"/>
              </a:lnSpc>
            </a:pPr>
            <a:endParaRPr lang="gl-ES" sz="3000" smtClean="0"/>
          </a:p>
          <a:p>
            <a:pPr lvl="2">
              <a:lnSpc>
                <a:spcPct val="90000"/>
              </a:lnSpc>
            </a:pPr>
            <a:endParaRPr lang="gl-ES" sz="2200" smtClean="0"/>
          </a:p>
          <a:p>
            <a:pPr>
              <a:lnSpc>
                <a:spcPct val="90000"/>
              </a:lnSpc>
            </a:pPr>
            <a:endParaRPr lang="gl-ES" sz="30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1 Título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gl-ES" altLang="gl-ES" b="1" smtClean="0"/>
              <a:t>LOE-LOE</a:t>
            </a:r>
            <a:r>
              <a:rPr lang="gl-ES" smtClean="0"/>
              <a:t/>
            </a:r>
            <a:br>
              <a:rPr lang="gl-ES" smtClean="0"/>
            </a:br>
            <a:r>
              <a:rPr lang="gl-ES" b="1" smtClean="0"/>
              <a:t>Validacións. Casos especiais</a:t>
            </a:r>
          </a:p>
        </p:txBody>
      </p:sp>
      <p:sp>
        <p:nvSpPr>
          <p:cNvPr id="15155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FOL, e Empresa e iniciativa emprendedora:</a:t>
            </a:r>
          </a:p>
          <a:p>
            <a:pPr lvl="1"/>
            <a:r>
              <a:rPr lang="gl-ES" smtClean="0"/>
              <a:t>Validaranse con independencia do ciclo formativo de grao medio ou de grao superior ao que pertenzan.</a:t>
            </a:r>
          </a:p>
          <a:p>
            <a:pPr lvl="1"/>
            <a:endParaRPr lang="gl-ES" smtClean="0"/>
          </a:p>
          <a:p>
            <a:pPr lvl="2"/>
            <a:endParaRPr lang="gl-ES" smtClean="0"/>
          </a:p>
          <a:p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1 Título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gl-ES" altLang="gl-ES" dirty="0" smtClean="0"/>
              <a:t>FOL de títulos LOE</a:t>
            </a:r>
            <a:r>
              <a:rPr lang="gl-ES" b="1" dirty="0" smtClean="0"/>
              <a:t/>
            </a:r>
            <a:br>
              <a:rPr lang="gl-ES" b="1" dirty="0" smtClean="0"/>
            </a:br>
            <a:r>
              <a:rPr lang="gl-ES" b="1" dirty="0" smtClean="0"/>
              <a:t>Validacións. Casos especiais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gl-ES" dirty="0" smtClean="0"/>
              <a:t>FOL (LOE). Non incluída na Orde ECD/2159/2014.</a:t>
            </a:r>
          </a:p>
          <a:p>
            <a:pPr lvl="1">
              <a:defRPr/>
            </a:pPr>
            <a:r>
              <a:rPr lang="gl-ES" dirty="0" smtClean="0"/>
              <a:t>Quen teña acreditada todas as unidades de competencia dun título mediante o procedemento de </a:t>
            </a:r>
            <a:r>
              <a:rPr lang="gl-ES" dirty="0" err="1" smtClean="0"/>
              <a:t>acreditación</a:t>
            </a:r>
            <a:r>
              <a:rPr lang="gl-ES" dirty="0" smtClean="0"/>
              <a:t> das competencias profesionais adquiridas pola experiencia laboral, poderá validar o módulo de FOL sempre que:</a:t>
            </a:r>
          </a:p>
          <a:p>
            <a:pPr lvl="2">
              <a:defRPr/>
            </a:pPr>
            <a:r>
              <a:rPr lang="gl-ES" dirty="0" smtClean="0"/>
              <a:t>Acredite, polo menos un ano de experiencia laboral.</a:t>
            </a:r>
          </a:p>
          <a:p>
            <a:pPr lvl="2">
              <a:defRPr/>
            </a:pPr>
            <a:r>
              <a:rPr lang="gl-ES" dirty="0" smtClean="0"/>
              <a:t>Estea en posesión da </a:t>
            </a:r>
            <a:r>
              <a:rPr lang="gl-ES" dirty="0" err="1" smtClean="0"/>
              <a:t>acreditación</a:t>
            </a:r>
            <a:r>
              <a:rPr lang="gl-ES" dirty="0" smtClean="0"/>
              <a:t> da formación do nivel básico de prevención de riscos.</a:t>
            </a:r>
          </a:p>
          <a:p>
            <a:pPr lvl="3">
              <a:defRPr/>
            </a:pPr>
            <a:r>
              <a:rPr lang="gl-ES" dirty="0" smtClean="0"/>
              <a:t>Disposición incluída no RD 1538/2006 (derrogado).</a:t>
            </a:r>
          </a:p>
          <a:p>
            <a:pPr lvl="3">
              <a:defRPr/>
            </a:pPr>
            <a:r>
              <a:rPr lang="gl-ES" dirty="0" smtClean="0"/>
              <a:t>Non figura no RD 1147/2011.</a:t>
            </a:r>
          </a:p>
          <a:p>
            <a:pPr lvl="3">
              <a:defRPr/>
            </a:pPr>
            <a:r>
              <a:rPr lang="gl-ES" dirty="0" smtClean="0"/>
              <a:t>Inclúese nos reais decretos dos títulos a partir do 10.11.2011.</a:t>
            </a:r>
          </a:p>
          <a:p>
            <a:pPr lvl="3">
              <a:lnSpc>
                <a:spcPct val="90000"/>
              </a:lnSpc>
              <a:defRPr/>
            </a:pPr>
            <a:r>
              <a:rPr lang="es-ES" sz="1600" b="1" dirty="0"/>
              <a:t>A data de finalización </a:t>
            </a:r>
            <a:r>
              <a:rPr lang="es-ES" sz="1600" b="1" dirty="0" err="1"/>
              <a:t>desta</a:t>
            </a:r>
            <a:r>
              <a:rPr lang="es-ES" sz="1600" b="1" dirty="0"/>
              <a:t> formación debe ser anterior á formalización da matrícula</a:t>
            </a:r>
            <a:r>
              <a:rPr lang="es-ES" sz="1600" dirty="0"/>
              <a:t> no módulo de </a:t>
            </a:r>
            <a:r>
              <a:rPr lang="es-ES" sz="1600" dirty="0" err="1"/>
              <a:t>FOL</a:t>
            </a:r>
            <a:r>
              <a:rPr lang="es-ES" sz="1600" dirty="0"/>
              <a:t> (Resolución do 27 de </a:t>
            </a:r>
            <a:r>
              <a:rPr lang="es-ES" sz="1600" dirty="0" err="1"/>
              <a:t>xullo</a:t>
            </a:r>
            <a:r>
              <a:rPr lang="es-ES" sz="1600" dirty="0"/>
              <a:t> de 2015).</a:t>
            </a:r>
          </a:p>
          <a:p>
            <a:pPr lvl="3">
              <a:defRPr/>
            </a:pPr>
            <a:endParaRPr lang="gl-ES" dirty="0" smtClean="0"/>
          </a:p>
          <a:p>
            <a:pPr>
              <a:defRPr/>
            </a:pPr>
            <a:endParaRPr lang="gl-ES" dirty="0" smtClean="0"/>
          </a:p>
          <a:p>
            <a:pPr>
              <a:defRPr/>
            </a:pPr>
            <a:endParaRPr lang="gl-ES" dirty="0"/>
          </a:p>
          <a:p>
            <a:pPr lvl="1">
              <a:defRPr/>
            </a:pPr>
            <a:endParaRPr lang="gl-ES" dirty="0"/>
          </a:p>
          <a:p>
            <a:pPr lvl="2">
              <a:defRPr/>
            </a:pPr>
            <a:endParaRPr lang="gl-ES" dirty="0" smtClean="0"/>
          </a:p>
          <a:p>
            <a:pPr>
              <a:defRPr/>
            </a:pPr>
            <a:endParaRPr lang="gl-E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1 Título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gl-ES" altLang="gl-ES" dirty="0" smtClean="0"/>
              <a:t>Unidades de competencia</a:t>
            </a:r>
            <a:r>
              <a:rPr lang="gl-ES" dirty="0" smtClean="0"/>
              <a:t/>
            </a:r>
            <a:br>
              <a:rPr lang="gl-ES" dirty="0" smtClean="0"/>
            </a:br>
            <a:r>
              <a:rPr lang="gl-ES" b="1" dirty="0" smtClean="0"/>
              <a:t>Validacións. Casos especiais</a:t>
            </a:r>
          </a:p>
        </p:txBody>
      </p:sp>
      <p:sp>
        <p:nvSpPr>
          <p:cNvPr id="15360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2700" dirty="0" smtClean="0"/>
              <a:t>Validación de módulos profesionais </a:t>
            </a:r>
            <a:r>
              <a:rPr lang="gl-ES" sz="2700" b="1" dirty="0" smtClean="0"/>
              <a:t>por ter acreditada </a:t>
            </a:r>
            <a:r>
              <a:rPr lang="gl-ES" sz="2700" dirty="0" smtClean="0"/>
              <a:t>algunha </a:t>
            </a:r>
            <a:r>
              <a:rPr lang="gl-ES" sz="2700" b="1" dirty="0" smtClean="0"/>
              <a:t>unidade de competencia </a:t>
            </a:r>
            <a:r>
              <a:rPr lang="gl-ES" sz="2700" dirty="0" smtClean="0"/>
              <a:t>obtida mediante: </a:t>
            </a:r>
          </a:p>
          <a:p>
            <a:pPr lvl="1">
              <a:lnSpc>
                <a:spcPct val="90000"/>
              </a:lnSpc>
            </a:pPr>
            <a:r>
              <a:rPr lang="gl-ES" sz="2400" dirty="0" smtClean="0"/>
              <a:t>O procedemento de avaliación e </a:t>
            </a:r>
            <a:r>
              <a:rPr lang="gl-ES" sz="2400" b="1" dirty="0" err="1" smtClean="0"/>
              <a:t>acreditación</a:t>
            </a:r>
            <a:r>
              <a:rPr lang="gl-ES" sz="2400" b="1" dirty="0" smtClean="0"/>
              <a:t> das competencias profesionais</a:t>
            </a:r>
            <a:r>
              <a:rPr lang="gl-ES" sz="2400" dirty="0" smtClean="0"/>
              <a:t> (RD 1224/2009).</a:t>
            </a:r>
          </a:p>
          <a:p>
            <a:pPr lvl="1">
              <a:lnSpc>
                <a:spcPct val="90000"/>
              </a:lnSpc>
            </a:pPr>
            <a:r>
              <a:rPr lang="gl-ES" sz="2400" dirty="0" smtClean="0"/>
              <a:t>Un </a:t>
            </a:r>
            <a:r>
              <a:rPr lang="gl-ES" sz="2400" b="1" dirty="0" smtClean="0"/>
              <a:t>certificado de profesionalidade </a:t>
            </a:r>
            <a:r>
              <a:rPr lang="gl-ES" sz="2400" dirty="0" smtClean="0"/>
              <a:t>(RD 34/2008).</a:t>
            </a:r>
          </a:p>
          <a:p>
            <a:pPr lvl="2">
              <a:lnSpc>
                <a:spcPct val="90000"/>
              </a:lnSpc>
            </a:pPr>
            <a:r>
              <a:rPr lang="gl-ES" sz="2000" dirty="0" smtClean="0"/>
              <a:t>Artigo. 7 da Orde </a:t>
            </a:r>
            <a:r>
              <a:rPr lang="gl-ES" sz="2000" dirty="0" err="1" smtClean="0"/>
              <a:t>ECD</a:t>
            </a:r>
            <a:r>
              <a:rPr lang="gl-ES" sz="2000" dirty="0" smtClean="0"/>
              <a:t>/2159/2014</a:t>
            </a:r>
          </a:p>
          <a:p>
            <a:pPr>
              <a:lnSpc>
                <a:spcPct val="90000"/>
              </a:lnSpc>
            </a:pPr>
            <a:r>
              <a:rPr lang="gl-ES" sz="2700" dirty="0" smtClean="0"/>
              <a:t>Segundo isto, </a:t>
            </a:r>
            <a:r>
              <a:rPr lang="gl-ES" sz="2700" b="1" dirty="0" smtClean="0"/>
              <a:t>non é posible a validación </a:t>
            </a:r>
            <a:r>
              <a:rPr lang="gl-ES" sz="2700" dirty="0" smtClean="0"/>
              <a:t>de módulos achegando unha </a:t>
            </a:r>
            <a:r>
              <a:rPr lang="gl-ES" sz="2700" b="1" dirty="0" smtClean="0"/>
              <a:t>unidade de competencia obtida pola superación de módulos profesionais do sistema</a:t>
            </a:r>
            <a:r>
              <a:rPr lang="gl-ES" sz="2700" dirty="0" smtClean="0"/>
              <a:t> </a:t>
            </a:r>
            <a:r>
              <a:rPr lang="gl-ES" sz="2700" b="1" dirty="0" smtClean="0"/>
              <a:t>educativo</a:t>
            </a:r>
            <a:r>
              <a:rPr lang="gl-ES" sz="27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gl-ES" sz="2400" dirty="0" smtClean="0"/>
              <a:t>Neste caso, aplícanse as validacións de módulos </a:t>
            </a:r>
            <a:r>
              <a:rPr lang="gl-ES" sz="2400" dirty="0" err="1" smtClean="0"/>
              <a:t>LOE-LOE</a:t>
            </a:r>
            <a:r>
              <a:rPr lang="gl-ES" sz="2400" dirty="0" smtClean="0"/>
              <a:t>.</a:t>
            </a:r>
          </a:p>
          <a:p>
            <a:pPr lvl="1">
              <a:lnSpc>
                <a:spcPct val="90000"/>
              </a:lnSpc>
            </a:pPr>
            <a:endParaRPr lang="gl-ES" sz="2400" dirty="0" smtClean="0"/>
          </a:p>
          <a:p>
            <a:pPr>
              <a:lnSpc>
                <a:spcPct val="90000"/>
              </a:lnSpc>
            </a:pPr>
            <a:endParaRPr lang="gl-ES" sz="2700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1 Título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gl-ES" altLang="gl-ES" dirty="0" smtClean="0"/>
              <a:t>Módulos co mesmo código</a:t>
            </a:r>
            <a:r>
              <a:rPr lang="gl-ES" altLang="gl-ES" b="1" dirty="0" smtClean="0"/>
              <a:t/>
            </a:r>
            <a:br>
              <a:rPr lang="gl-ES" altLang="gl-ES" b="1" dirty="0" smtClean="0"/>
            </a:br>
            <a:r>
              <a:rPr lang="gl-ES" b="1" dirty="0" smtClean="0"/>
              <a:t>Validacións. Casos especiais</a:t>
            </a:r>
          </a:p>
        </p:txBody>
      </p:sp>
      <p:sp>
        <p:nvSpPr>
          <p:cNvPr id="15462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dirty="0" smtClean="0"/>
              <a:t>Non se validarán os módulos profesionais que teñan os mesmos códigos.</a:t>
            </a:r>
          </a:p>
          <a:p>
            <a:pPr lvl="1"/>
            <a:r>
              <a:rPr lang="gl-ES" dirty="0" smtClean="0"/>
              <a:t>Serán considerados módulos idénticos con independencia do ciclo ao que pertenzan. </a:t>
            </a:r>
          </a:p>
          <a:p>
            <a:pPr lvl="1"/>
            <a:r>
              <a:rPr lang="gl-ES" dirty="0" smtClean="0"/>
              <a:t>Trasladaranse as cualificacións. </a:t>
            </a:r>
          </a:p>
          <a:p>
            <a:pPr lvl="2"/>
            <a:r>
              <a:rPr lang="gl-ES" dirty="0" smtClean="0"/>
              <a:t>Xade xa o fai por defecto.</a:t>
            </a:r>
          </a:p>
          <a:p>
            <a:r>
              <a:rPr lang="gl-ES" dirty="0" smtClean="0"/>
              <a:t>Non se pode conceder unha validación se o solicitante achega como formación unha validación previa.</a:t>
            </a:r>
          </a:p>
          <a:p>
            <a:endParaRPr lang="gl-E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Títulos equivalentes</a:t>
            </a:r>
            <a:br>
              <a:rPr lang="gl-ES" dirty="0" smtClean="0"/>
            </a:br>
            <a:r>
              <a:rPr lang="gl-ES" b="1" dirty="0" smtClean="0"/>
              <a:t>Validacións. Casos especiais</a:t>
            </a:r>
          </a:p>
        </p:txBody>
      </p:sp>
      <p:sp>
        <p:nvSpPr>
          <p:cNvPr id="15565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z="2800" dirty="0" smtClean="0"/>
              <a:t>Os estudos que teñan concedida a equivalencia específica ou xenérica, para os efectos académicos e/ou profesionais, con títulos de formación profesional non poderán ser utilizados á súa vez para a validación de módulos profesionais.</a:t>
            </a:r>
          </a:p>
        </p:txBody>
      </p:sp>
      <p:sp>
        <p:nvSpPr>
          <p:cNvPr id="5" name="4 Rectángulo redondeado"/>
          <p:cNvSpPr/>
          <p:nvPr/>
        </p:nvSpPr>
        <p:spPr bwMode="auto">
          <a:xfrm>
            <a:off x="6767513" y="115888"/>
            <a:ext cx="2197100" cy="792162"/>
          </a:xfrm>
          <a:prstGeom prst="roundRect">
            <a:avLst>
              <a:gd name="adj" fmla="val 6954"/>
            </a:avLst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292100" dist="1397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gl-ES" sz="3600" b="1" dirty="0">
                <a:solidFill>
                  <a:schemeClr val="tx2"/>
                </a:solidFill>
              </a:rPr>
              <a:t>Novidade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1 Título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r>
              <a:rPr lang="gl-ES" altLang="gl-ES" dirty="0" smtClean="0"/>
              <a:t>Máis información</a:t>
            </a:r>
            <a:r>
              <a:rPr lang="gl-ES" altLang="gl-ES" b="1" dirty="0" smtClean="0"/>
              <a:t/>
            </a:r>
            <a:br>
              <a:rPr lang="gl-ES" altLang="gl-ES" b="1" dirty="0" smtClean="0"/>
            </a:br>
            <a:r>
              <a:rPr lang="gl-ES" b="1" dirty="0" smtClean="0"/>
              <a:t>Validacións </a:t>
            </a:r>
          </a:p>
        </p:txBody>
      </p:sp>
      <p:sp>
        <p:nvSpPr>
          <p:cNvPr id="15667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gl-ES" smtClean="0">
                <a:hlinkClick r:id="rId2"/>
              </a:rPr>
              <a:t>www.edu.xunta.es/fp/validacion-modulos-profesionais</a:t>
            </a:r>
            <a:endParaRPr lang="gl-ES" smtClean="0"/>
          </a:p>
          <a:p>
            <a:r>
              <a:rPr lang="gl-ES" smtClean="0"/>
              <a:t>Neste mesma páxina está dispoñible un documento actualizado con validacións non previstas na Orde ECD/2159/2014.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1 Título"/>
          <p:cNvSpPr>
            <a:spLocks noGrp="1"/>
          </p:cNvSpPr>
          <p:nvPr>
            <p:ph type="ctrTitle"/>
          </p:nvPr>
        </p:nvSpPr>
        <p:spPr>
          <a:xfrm>
            <a:off x="539750" y="484188"/>
            <a:ext cx="4537075" cy="2368550"/>
          </a:xfrm>
        </p:spPr>
        <p:txBody>
          <a:bodyPr/>
          <a:lstStyle/>
          <a:p>
            <a:r>
              <a:rPr lang="gl-ES" b="1" smtClean="0"/>
              <a:t>Ciclos co primeiro dos cursos común</a:t>
            </a:r>
          </a:p>
        </p:txBody>
      </p:sp>
      <p:sp>
        <p:nvSpPr>
          <p:cNvPr id="157698" name="2 Subtítulo"/>
          <p:cNvSpPr>
            <a:spLocks noGrp="1"/>
          </p:cNvSpPr>
          <p:nvPr>
            <p:ph type="subTitle" idx="1"/>
          </p:nvPr>
        </p:nvSpPr>
        <p:spPr>
          <a:xfrm>
            <a:off x="539750" y="3201988"/>
            <a:ext cx="4537075" cy="1752600"/>
          </a:xfrm>
        </p:spPr>
        <p:txBody>
          <a:bodyPr/>
          <a:lstStyle/>
          <a:p>
            <a:endParaRPr lang="gl-ES" b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smtClean="0"/>
              <a:t>Itinerarios</a:t>
            </a:r>
            <a:br>
              <a:rPr lang="gl-ES" altLang="gl-ES" sz="4000" smtClean="0"/>
            </a:br>
            <a:r>
              <a:rPr lang="gl-ES" altLang="gl-ES" sz="4000" b="1" smtClean="0"/>
              <a:t>LOMCE</a:t>
            </a:r>
            <a:endParaRPr lang="gl-ES" sz="400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250" y="1731963"/>
            <a:ext cx="7137400" cy="4452937"/>
          </a:xfrm>
          <a:prstGeom prst="rect">
            <a:avLst/>
          </a:prstGeom>
          <a:noFill/>
          <a:ln>
            <a:noFill/>
          </a:ln>
          <a:effectLst>
            <a:outerShdw blurRad="660400" dist="139700" dir="2700000" algn="ctr" rotWithShape="0">
              <a:schemeClr val="tx1">
                <a:alpha val="32000"/>
              </a:schemeClr>
            </a:outerShdw>
          </a:effectLst>
          <a:ex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1º curso común (1/2)</a:t>
            </a:r>
            <a:r>
              <a:rPr lang="gl-ES" altLang="gl-ES" dirty="0" smtClean="0"/>
              <a:t/>
            </a:r>
            <a:br>
              <a:rPr lang="gl-ES" altLang="gl-ES" dirty="0" smtClean="0"/>
            </a:br>
            <a:r>
              <a:rPr lang="gl-ES" altLang="gl-ES" dirty="0" smtClean="0"/>
              <a:t>Grao medio e grao superior</a:t>
            </a: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gl-ES" altLang="gl-ES" sz="3000" smtClean="0"/>
              <a:t>Grao medio:</a:t>
            </a:r>
          </a:p>
          <a:p>
            <a:pPr lvl="1">
              <a:lnSpc>
                <a:spcPct val="80000"/>
              </a:lnSpc>
            </a:pPr>
            <a:r>
              <a:rPr lang="gl-ES" altLang="gl-ES" sz="2600" smtClean="0"/>
              <a:t>Madeira, Moble e Cortiza: </a:t>
            </a:r>
          </a:p>
          <a:p>
            <a:pPr lvl="2">
              <a:lnSpc>
                <a:spcPct val="80000"/>
              </a:lnSpc>
            </a:pPr>
            <a:r>
              <a:rPr lang="gl-ES" altLang="gl-ES" sz="2200" smtClean="0"/>
              <a:t>Carpintaría e Moble, e Instalación e Amoblamento.</a:t>
            </a:r>
          </a:p>
          <a:p>
            <a:pPr>
              <a:lnSpc>
                <a:spcPct val="80000"/>
              </a:lnSpc>
            </a:pPr>
            <a:r>
              <a:rPr lang="gl-ES" altLang="gl-ES" sz="3000" smtClean="0"/>
              <a:t>Grao superior:</a:t>
            </a:r>
          </a:p>
          <a:p>
            <a:pPr lvl="1">
              <a:lnSpc>
                <a:spcPct val="80000"/>
              </a:lnSpc>
            </a:pPr>
            <a:r>
              <a:rPr lang="gl-ES" altLang="gl-ES" sz="2600" smtClean="0"/>
              <a:t>Administración e Xestión.</a:t>
            </a:r>
          </a:p>
          <a:p>
            <a:pPr lvl="2">
              <a:lnSpc>
                <a:spcPct val="80000"/>
              </a:lnSpc>
            </a:pPr>
            <a:r>
              <a:rPr lang="gl-ES" altLang="gl-ES" sz="2200" smtClean="0"/>
              <a:t>Administración e Finanzas, e Asistencia á Dirección.</a:t>
            </a:r>
          </a:p>
          <a:p>
            <a:pPr lvl="1">
              <a:lnSpc>
                <a:spcPct val="80000"/>
              </a:lnSpc>
            </a:pPr>
            <a:r>
              <a:rPr lang="gl-ES" altLang="gl-ES" sz="2600" smtClean="0"/>
              <a:t>Artes Gráficas: </a:t>
            </a:r>
          </a:p>
          <a:p>
            <a:pPr lvl="2">
              <a:lnSpc>
                <a:spcPct val="80000"/>
              </a:lnSpc>
            </a:pPr>
            <a:r>
              <a:rPr lang="gl-ES" altLang="gl-ES" sz="2200" smtClean="0"/>
              <a:t>Deseño e Xestión da Produción Gráfica, e Deseño e Edición de Publicacións Impresas e Multimedia.</a:t>
            </a:r>
          </a:p>
          <a:p>
            <a:pPr lvl="1">
              <a:lnSpc>
                <a:spcPct val="80000"/>
              </a:lnSpc>
            </a:pPr>
            <a:r>
              <a:rPr lang="gl-ES" altLang="gl-ES" sz="2600" smtClean="0"/>
              <a:t>Comercio e Márketing: </a:t>
            </a:r>
          </a:p>
          <a:p>
            <a:pPr lvl="2">
              <a:lnSpc>
                <a:spcPct val="80000"/>
              </a:lnSpc>
            </a:pPr>
            <a:r>
              <a:rPr lang="gl-ES" altLang="gl-ES" sz="2200" smtClean="0"/>
              <a:t>Xestión de Vendas e Espazos Comerciais, e Márketing e Publicidade.</a:t>
            </a:r>
          </a:p>
          <a:p>
            <a:pPr lvl="1">
              <a:lnSpc>
                <a:spcPct val="80000"/>
              </a:lnSpc>
            </a:pPr>
            <a:endParaRPr lang="gl-ES" altLang="gl-ES" sz="26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1º curso común (2/2)</a:t>
            </a:r>
            <a:r>
              <a:rPr lang="gl-ES" altLang="gl-ES" dirty="0" smtClean="0"/>
              <a:t/>
            </a:r>
            <a:br>
              <a:rPr lang="gl-ES" altLang="gl-ES" dirty="0" smtClean="0"/>
            </a:br>
            <a:r>
              <a:rPr lang="gl-ES" altLang="gl-ES" dirty="0" smtClean="0"/>
              <a:t>Grao medio e grao superior</a:t>
            </a: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altLang="gl-ES" sz="3000" smtClean="0"/>
              <a:t>Grao superior:</a:t>
            </a:r>
          </a:p>
          <a:p>
            <a:pPr lvl="1">
              <a:lnSpc>
                <a:spcPct val="90000"/>
              </a:lnSpc>
            </a:pPr>
            <a:r>
              <a:rPr lang="gl-ES" altLang="gl-ES" sz="2600" smtClean="0"/>
              <a:t>Informática e Comunicacións : </a:t>
            </a:r>
          </a:p>
          <a:p>
            <a:pPr lvl="2">
              <a:lnSpc>
                <a:spcPct val="90000"/>
              </a:lnSpc>
            </a:pPr>
            <a:r>
              <a:rPr lang="gl-ES" altLang="gl-ES" sz="2200" smtClean="0"/>
              <a:t>Desenvolvemento de Aplicacións Multiplataforma. Desenvolvemento de Aplicacións Web.</a:t>
            </a:r>
          </a:p>
          <a:p>
            <a:pPr lvl="1">
              <a:lnSpc>
                <a:spcPct val="90000"/>
              </a:lnSpc>
            </a:pPr>
            <a:r>
              <a:rPr lang="gl-ES" altLang="gl-ES" sz="2600" smtClean="0"/>
              <a:t>Instalación e Mantemento: </a:t>
            </a:r>
          </a:p>
          <a:p>
            <a:pPr lvl="2">
              <a:lnSpc>
                <a:spcPct val="90000"/>
              </a:lnSpc>
            </a:pPr>
            <a:r>
              <a:rPr lang="gl-ES" altLang="gl-ES" sz="2200" smtClean="0"/>
              <a:t>Desenvolvemento de Proxectos de Instalacións Térmicas e de Fluídos, e Mantemento de Instalacións Térmicas e de Fluídos.</a:t>
            </a:r>
          </a:p>
          <a:p>
            <a:pPr lvl="1">
              <a:lnSpc>
                <a:spcPct val="90000"/>
              </a:lnSpc>
            </a:pPr>
            <a:r>
              <a:rPr lang="gl-ES" altLang="gl-ES" sz="2600" smtClean="0"/>
              <a:t>Sanidade: </a:t>
            </a:r>
          </a:p>
          <a:p>
            <a:pPr lvl="2">
              <a:lnSpc>
                <a:spcPct val="90000"/>
              </a:lnSpc>
            </a:pPr>
            <a:r>
              <a:rPr lang="gl-ES" altLang="gl-ES" sz="2200" smtClean="0"/>
              <a:t>Imaxe para o Diagnóstico e Medicina Nuclear, e Radioterapia e Dosimetría.</a:t>
            </a:r>
          </a:p>
          <a:p>
            <a:pPr lvl="2">
              <a:lnSpc>
                <a:spcPct val="90000"/>
              </a:lnSpc>
            </a:pPr>
            <a:r>
              <a:rPr lang="gl-ES" altLang="gl-ES" sz="2200" smtClean="0"/>
              <a:t>Laboratorio Clínico e Biomédico, e Anatomía Patolóxica e Citodiagnóstico.</a:t>
            </a:r>
          </a:p>
          <a:p>
            <a:pPr lvl="1">
              <a:lnSpc>
                <a:spcPct val="90000"/>
              </a:lnSpc>
            </a:pPr>
            <a:endParaRPr lang="gl-ES" altLang="gl-ES" sz="2600" smtClean="0"/>
          </a:p>
          <a:p>
            <a:pPr lvl="1">
              <a:lnSpc>
                <a:spcPct val="90000"/>
              </a:lnSpc>
            </a:pPr>
            <a:endParaRPr lang="gl-ES" altLang="gl-ES" sz="26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Realización de dous ciclos</a:t>
            </a:r>
            <a:br>
              <a:rPr lang="gl-ES" dirty="0" smtClean="0"/>
            </a:br>
            <a:r>
              <a:rPr lang="gl-ES" altLang="gl-ES" b="1" dirty="0" smtClean="0"/>
              <a:t>Ciclos con módulos de 1º comúns</a:t>
            </a: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altLang="gl-ES" sz="2700" smtClean="0"/>
              <a:t>Ordinario:</a:t>
            </a:r>
          </a:p>
          <a:p>
            <a:pPr lvl="1">
              <a:lnSpc>
                <a:spcPct val="90000"/>
              </a:lnSpc>
            </a:pPr>
            <a:r>
              <a:rPr lang="gl-ES" altLang="gl-ES" sz="2400" smtClean="0"/>
              <a:t>1º e 2º ano: realización dun ciclo.</a:t>
            </a:r>
          </a:p>
          <a:p>
            <a:pPr lvl="1">
              <a:lnSpc>
                <a:spcPct val="90000"/>
              </a:lnSpc>
            </a:pPr>
            <a:r>
              <a:rPr lang="gl-ES" altLang="gl-ES" sz="2400" smtClean="0"/>
              <a:t>3º ano: 2º curso doutro ciclo. </a:t>
            </a:r>
          </a:p>
          <a:p>
            <a:pPr lvl="2">
              <a:lnSpc>
                <a:spcPct val="90000"/>
              </a:lnSpc>
            </a:pPr>
            <a:r>
              <a:rPr lang="gl-ES" altLang="gl-ES" sz="2000" smtClean="0"/>
              <a:t>Cómpre que se matricule tamén de 1º para validar FOL e trasladar as cualificacións dos outros módulos.</a:t>
            </a:r>
          </a:p>
          <a:p>
            <a:pPr>
              <a:lnSpc>
                <a:spcPct val="90000"/>
              </a:lnSpc>
            </a:pPr>
            <a:r>
              <a:rPr lang="gl-ES" altLang="gl-ES" sz="2700" smtClean="0"/>
              <a:t>Persoas adultas:</a:t>
            </a:r>
          </a:p>
          <a:p>
            <a:pPr lvl="1">
              <a:lnSpc>
                <a:spcPct val="90000"/>
              </a:lnSpc>
            </a:pPr>
            <a:r>
              <a:rPr lang="gl-ES" altLang="gl-ES" sz="2400" smtClean="0"/>
              <a:t>1º e 2º ano: realización dun ciclo.</a:t>
            </a:r>
          </a:p>
          <a:p>
            <a:pPr lvl="1">
              <a:lnSpc>
                <a:spcPct val="90000"/>
              </a:lnSpc>
            </a:pPr>
            <a:r>
              <a:rPr lang="gl-ES" altLang="gl-ES" sz="2400" smtClean="0"/>
              <a:t>3º ano: módulos distintos doutro ciclo.</a:t>
            </a:r>
          </a:p>
          <a:p>
            <a:pPr lvl="1">
              <a:lnSpc>
                <a:spcPct val="90000"/>
              </a:lnSpc>
            </a:pPr>
            <a:r>
              <a:rPr lang="gl-ES" altLang="gl-ES" sz="2400" smtClean="0"/>
              <a:t>4º ano: </a:t>
            </a:r>
          </a:p>
          <a:p>
            <a:pPr lvl="2">
              <a:lnSpc>
                <a:spcPct val="90000"/>
              </a:lnSpc>
            </a:pPr>
            <a:r>
              <a:rPr lang="gl-ES" altLang="gl-ES" sz="2000" smtClean="0"/>
              <a:t>FCT e Proxecto -de ser o caso- dun ciclo (de outubro a decembro).</a:t>
            </a:r>
          </a:p>
          <a:p>
            <a:pPr lvl="2">
              <a:lnSpc>
                <a:spcPct val="90000"/>
              </a:lnSpc>
            </a:pPr>
            <a:r>
              <a:rPr lang="gl-ES" altLang="gl-ES" sz="2000" smtClean="0"/>
              <a:t>FCT e Proxecto -de ser o caso- dun ciclo (de xaneiro a marzo).</a:t>
            </a:r>
          </a:p>
          <a:p>
            <a:pPr lvl="1">
              <a:lnSpc>
                <a:spcPct val="90000"/>
              </a:lnSpc>
            </a:pPr>
            <a:endParaRPr lang="gl-ES" altLang="gl-ES" sz="2400" smtClean="0"/>
          </a:p>
          <a:p>
            <a:pPr>
              <a:lnSpc>
                <a:spcPct val="90000"/>
              </a:lnSpc>
            </a:pPr>
            <a:endParaRPr lang="gl-ES" altLang="gl-ES" sz="2700" smtClean="0"/>
          </a:p>
          <a:p>
            <a:pPr>
              <a:lnSpc>
                <a:spcPct val="90000"/>
              </a:lnSpc>
            </a:pPr>
            <a:endParaRPr lang="gl-ES" altLang="gl-ES" sz="2700" smtClean="0"/>
          </a:p>
          <a:p>
            <a:pPr lvl="1">
              <a:lnSpc>
                <a:spcPct val="90000"/>
              </a:lnSpc>
            </a:pPr>
            <a:endParaRPr lang="gl-ES" altLang="gl-ES" sz="2400" smtClean="0"/>
          </a:p>
          <a:p>
            <a:pPr lvl="1">
              <a:lnSpc>
                <a:spcPct val="90000"/>
              </a:lnSpc>
            </a:pPr>
            <a:endParaRPr lang="gl-ES" altLang="gl-ES" sz="24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uiExpand="1" build="p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1 Título"/>
          <p:cNvSpPr>
            <a:spLocks noGrp="1"/>
          </p:cNvSpPr>
          <p:nvPr>
            <p:ph type="ctrTitle"/>
          </p:nvPr>
        </p:nvSpPr>
        <p:spPr>
          <a:xfrm>
            <a:off x="539750" y="484188"/>
            <a:ext cx="4537075" cy="2368550"/>
          </a:xfrm>
        </p:spPr>
        <p:txBody>
          <a:bodyPr/>
          <a:lstStyle/>
          <a:p>
            <a:r>
              <a:rPr lang="gl-ES" b="1" smtClean="0"/>
              <a:t>Probras libres para obtención de títulos</a:t>
            </a:r>
          </a:p>
        </p:txBody>
      </p:sp>
      <p:sp>
        <p:nvSpPr>
          <p:cNvPr id="161794" name="2 Subtítulo"/>
          <p:cNvSpPr>
            <a:spLocks noGrp="1"/>
          </p:cNvSpPr>
          <p:nvPr>
            <p:ph type="subTitle" idx="1"/>
          </p:nvPr>
        </p:nvSpPr>
        <p:spPr>
          <a:xfrm>
            <a:off x="539750" y="3201988"/>
            <a:ext cx="4537075" cy="1752600"/>
          </a:xfrm>
        </p:spPr>
        <p:txBody>
          <a:bodyPr/>
          <a:lstStyle/>
          <a:p>
            <a:endParaRPr lang="gl-ES" b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/>
              <a:t>Títulos LOE. </a:t>
            </a:r>
            <a:r>
              <a:rPr lang="gl-ES" dirty="0" smtClean="0"/>
              <a:t>Requisitos (1/2)</a:t>
            </a:r>
            <a:r>
              <a:rPr lang="gl-ES" altLang="gl-ES" dirty="0" smtClean="0"/>
              <a:t/>
            </a:r>
            <a:br>
              <a:rPr lang="gl-ES" altLang="gl-ES" dirty="0" smtClean="0"/>
            </a:br>
            <a:r>
              <a:rPr lang="gl-ES" altLang="gl-ES" b="1" dirty="0" smtClean="0"/>
              <a:t>Probas libres</a:t>
            </a:r>
          </a:p>
        </p:txBody>
      </p:sp>
      <p:sp>
        <p:nvSpPr>
          <p:cNvPr id="16281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gl-ES" altLang="gl-ES" sz="3000" smtClean="0"/>
              <a:t>Os mesmos requisitos académicos que para o acceso ás ensinanzas e, ademais: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Ter 18 anos, para optar aos títulos de técnico.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Ter 20 anos, para optar aos títulos de técnico superior, ou 19 anos no caso de posuír xa o título de técnico.</a:t>
            </a:r>
          </a:p>
          <a:p>
            <a:pPr>
              <a:lnSpc>
                <a:spcPct val="80000"/>
              </a:lnSpc>
            </a:pPr>
            <a:r>
              <a:rPr lang="gl-ES" sz="3000" smtClean="0"/>
              <a:t>Se houber prazas vacantes, nos módulos asociados a unidades de competencia: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Non cumprirá dispor de requisitos académicos.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É preciso dispor de experiencia laboral equivalente ao traballo a tempo completo de dous anos nunha actividade laboral directamente relacionada co sector profesional do ciclo formativo.</a:t>
            </a:r>
            <a:endParaRPr lang="gl-ES" altLang="gl-ES" sz="2600" smtClean="0"/>
          </a:p>
          <a:p>
            <a:pPr lvl="1">
              <a:lnSpc>
                <a:spcPct val="80000"/>
              </a:lnSpc>
            </a:pPr>
            <a:endParaRPr lang="gl-ES" altLang="gl-ES" sz="26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>
                <a:solidFill>
                  <a:srgbClr val="FFFFFF"/>
                </a:solidFill>
              </a:rPr>
              <a:t>Títulos LOE. </a:t>
            </a:r>
            <a:r>
              <a:rPr lang="gl-ES" dirty="0" smtClean="0"/>
              <a:t>Requisitos (2/2)</a:t>
            </a:r>
            <a:r>
              <a:rPr lang="gl-ES" altLang="gl-ES" dirty="0" smtClean="0">
                <a:solidFill>
                  <a:srgbClr val="FFFFFF"/>
                </a:solidFill>
              </a:rPr>
              <a:t/>
            </a:r>
            <a:br>
              <a:rPr lang="gl-ES" altLang="gl-ES" dirty="0" smtClean="0">
                <a:solidFill>
                  <a:srgbClr val="FFFFFF"/>
                </a:solidFill>
              </a:rPr>
            </a:br>
            <a:r>
              <a:rPr lang="gl-ES" altLang="gl-ES" b="1" dirty="0" smtClean="0">
                <a:solidFill>
                  <a:srgbClr val="FFFFFF"/>
                </a:solidFill>
              </a:rPr>
              <a:t>Probas libres</a:t>
            </a:r>
            <a:endParaRPr lang="gl-ES" altLang="gl-ES" dirty="0" smtClean="0"/>
          </a:p>
        </p:txBody>
      </p:sp>
      <p:sp>
        <p:nvSpPr>
          <p:cNvPr id="16384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gl-ES" sz="3000" smtClean="0"/>
              <a:t>Non estar matriculado/a en ciclos nin ter causado baixa no correspondente curso académico.</a:t>
            </a:r>
          </a:p>
          <a:p>
            <a:pPr>
              <a:lnSpc>
                <a:spcPct val="80000"/>
              </a:lnSpc>
            </a:pPr>
            <a:r>
              <a:rPr lang="es-ES" sz="3000" smtClean="0"/>
              <a:t>Non estar en posesión dun título de formación profesional declarado equivalente.</a:t>
            </a:r>
            <a:endParaRPr lang="gl-ES" sz="3000" smtClean="0"/>
          </a:p>
          <a:p>
            <a:pPr>
              <a:lnSpc>
                <a:spcPct val="80000"/>
              </a:lnSpc>
            </a:pPr>
            <a:r>
              <a:rPr lang="gl-ES" sz="3000" smtClean="0"/>
              <a:t>No caso de que haxa vacantes, poderán acceder á realización das probas: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As persoas matriculadas polo réxime de persoas adultas para a superación dos módulos profesionais do mesmo ciclo formativo, sempre que os teñan </a:t>
            </a:r>
            <a:r>
              <a:rPr lang="gl-ES" sz="2600" b="1" smtClean="0"/>
              <a:t>suspensos de cursos académicos </a:t>
            </a:r>
            <a:r>
              <a:rPr lang="gl-ES" sz="2600" smtClean="0"/>
              <a:t>anteriores e </a:t>
            </a:r>
            <a:r>
              <a:rPr lang="gl-ES" sz="2600" b="1" smtClean="0"/>
              <a:t>non estean matriculadas neles no curso académico</a:t>
            </a:r>
            <a:r>
              <a:rPr lang="gl-ES" sz="2600" smtClean="0"/>
              <a:t> de realización da proba.</a:t>
            </a:r>
            <a:endParaRPr lang="gl-ES" altLang="gl-ES" sz="2600" smtClean="0"/>
          </a:p>
          <a:p>
            <a:pPr lvl="1">
              <a:lnSpc>
                <a:spcPct val="80000"/>
              </a:lnSpc>
            </a:pPr>
            <a:endParaRPr lang="gl-ES" altLang="gl-ES" sz="26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>
                <a:solidFill>
                  <a:srgbClr val="FFFFFF"/>
                </a:solidFill>
              </a:rPr>
              <a:t>Títulos LOE</a:t>
            </a:r>
            <a:br>
              <a:rPr lang="gl-ES" altLang="gl-ES" dirty="0" smtClean="0">
                <a:solidFill>
                  <a:srgbClr val="FFFFFF"/>
                </a:solidFill>
              </a:rPr>
            </a:br>
            <a:r>
              <a:rPr lang="gl-ES" altLang="gl-ES" b="1" dirty="0" smtClean="0">
                <a:solidFill>
                  <a:srgbClr val="FFFFFF"/>
                </a:solidFill>
              </a:rPr>
              <a:t>Probas libres </a:t>
            </a:r>
            <a:endParaRPr lang="gl-ES" altLang="gl-ES" dirty="0" smtClean="0"/>
          </a:p>
        </p:txBody>
      </p:sp>
      <p:sp>
        <p:nvSpPr>
          <p:cNvPr id="16486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3000" b="1" smtClean="0"/>
              <a:t>Prazo de solicitude</a:t>
            </a:r>
            <a:r>
              <a:rPr lang="gl-ES" sz="3000" smtClean="0"/>
              <a:t>: os derradeiros dez días hábiles do mes de abril.</a:t>
            </a:r>
          </a:p>
          <a:p>
            <a:pPr>
              <a:lnSpc>
                <a:spcPct val="90000"/>
              </a:lnSpc>
            </a:pPr>
            <a:r>
              <a:rPr lang="gl-ES" sz="3000" b="1" smtClean="0"/>
              <a:t>Prazo de realización</a:t>
            </a:r>
            <a:r>
              <a:rPr lang="gl-ES" sz="3000" smtClean="0"/>
              <a:t>: xuño.</a:t>
            </a:r>
          </a:p>
          <a:p>
            <a:pPr>
              <a:lnSpc>
                <a:spcPct val="90000"/>
              </a:lnSpc>
            </a:pPr>
            <a:r>
              <a:rPr lang="gl-ES" altLang="gl-ES" sz="3000" b="1" smtClean="0"/>
              <a:t>Lugar</a:t>
            </a:r>
            <a:r>
              <a:rPr lang="gl-ES" altLang="gl-ES" sz="3000" smtClean="0"/>
              <a:t>: centros públicos con oferta de ciclos formativos autorizados no curso da convocatoria. </a:t>
            </a:r>
          </a:p>
          <a:p>
            <a:pPr>
              <a:lnSpc>
                <a:spcPct val="90000"/>
              </a:lnSpc>
            </a:pPr>
            <a:r>
              <a:rPr lang="gl-ES" altLang="gl-ES" sz="3000" b="1" smtClean="0"/>
              <a:t>Prazas: </a:t>
            </a:r>
            <a:r>
              <a:rPr lang="gl-ES" altLang="gl-ES" sz="3000" smtClean="0"/>
              <a:t>10 por cada por cada un dos grupos autorizados que conformen a oferta de cada módulo profesional do ciclo formativo</a:t>
            </a:r>
          </a:p>
          <a:p>
            <a:pPr>
              <a:lnSpc>
                <a:spcPct val="90000"/>
              </a:lnSpc>
            </a:pPr>
            <a:r>
              <a:rPr lang="gl-ES" altLang="gl-ES" sz="3000" b="1" smtClean="0"/>
              <a:t>Convocatorias</a:t>
            </a:r>
            <a:r>
              <a:rPr lang="gl-ES" altLang="gl-ES" sz="3000" smtClean="0"/>
              <a:t>: non se consume convocatoria.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>
                <a:solidFill>
                  <a:srgbClr val="FFFFFF"/>
                </a:solidFill>
              </a:rPr>
              <a:t>Títulos LOE</a:t>
            </a:r>
            <a:br>
              <a:rPr lang="gl-ES" altLang="gl-ES" dirty="0" smtClean="0">
                <a:solidFill>
                  <a:srgbClr val="FFFFFF"/>
                </a:solidFill>
              </a:rPr>
            </a:br>
            <a:r>
              <a:rPr lang="gl-ES" altLang="gl-ES" b="1" dirty="0" smtClean="0">
                <a:solidFill>
                  <a:srgbClr val="FFFFFF"/>
                </a:solidFill>
              </a:rPr>
              <a:t>Probas libres</a:t>
            </a:r>
            <a:endParaRPr lang="gl-ES" altLang="gl-ES" dirty="0" smtClean="0"/>
          </a:p>
        </p:txBody>
      </p:sp>
      <p:sp>
        <p:nvSpPr>
          <p:cNvPr id="16589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altLang="gl-ES" smtClean="0"/>
              <a:t>Curso 2015-2016:</a:t>
            </a:r>
          </a:p>
          <a:p>
            <a:pPr lvl="1"/>
            <a:r>
              <a:rPr lang="gl-ES" altLang="gl-ES" smtClean="0"/>
              <a:t>A próxima convocatoria de </a:t>
            </a:r>
            <a:r>
              <a:rPr lang="gl-ES" smtClean="0"/>
              <a:t>probas libres hai que entendela dentro do actual curso académico 2015-2016:</a:t>
            </a:r>
          </a:p>
          <a:p>
            <a:pPr lvl="2"/>
            <a:r>
              <a:rPr lang="gl-ES" smtClean="0"/>
              <a:t>Xa que logo, non é posible acceder a esta convocatoria co título de BUP nin co título de técnico.</a:t>
            </a:r>
            <a:endParaRPr lang="gl-ES" altLang="gl-ES" smtClean="0"/>
          </a:p>
          <a:p>
            <a:pPr lvl="1"/>
            <a:endParaRPr lang="gl-ES" altLang="gl-ES" smtClean="0"/>
          </a:p>
          <a:p>
            <a:pPr lvl="1"/>
            <a:endParaRPr lang="gl-ES" alt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>
                <a:solidFill>
                  <a:srgbClr val="FFFFFF"/>
                </a:solidFill>
              </a:rPr>
              <a:t>Título profesional básico</a:t>
            </a:r>
            <a:br>
              <a:rPr lang="gl-ES" altLang="gl-ES" dirty="0" smtClean="0">
                <a:solidFill>
                  <a:srgbClr val="FFFFFF"/>
                </a:solidFill>
              </a:rPr>
            </a:br>
            <a:r>
              <a:rPr lang="gl-ES" altLang="gl-ES" b="1" dirty="0" smtClean="0">
                <a:solidFill>
                  <a:srgbClr val="FFFFFF"/>
                </a:solidFill>
              </a:rPr>
              <a:t>Probas libres</a:t>
            </a:r>
            <a:endParaRPr lang="gl-ES" altLang="gl-ES" dirty="0" smtClean="0"/>
          </a:p>
        </p:txBody>
      </p:sp>
      <p:sp>
        <p:nvSpPr>
          <p:cNvPr id="16691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altLang="gl-ES" smtClean="0"/>
              <a:t>Requisitos das persoas:</a:t>
            </a:r>
          </a:p>
          <a:p>
            <a:pPr lvl="1"/>
            <a:r>
              <a:rPr lang="gl-ES" altLang="gl-ES" smtClean="0"/>
              <a:t>Ter feitos os 18 anos.</a:t>
            </a:r>
          </a:p>
          <a:p>
            <a:pPr lvl="1"/>
            <a:endParaRPr lang="gl-ES" altLang="gl-ES" smtClean="0"/>
          </a:p>
          <a:p>
            <a:pPr lvl="1"/>
            <a:endParaRPr lang="gl-ES" alt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>
                <a:solidFill>
                  <a:srgbClr val="FFFFFF"/>
                </a:solidFill>
              </a:rPr>
              <a:t>Títulos extinguidos</a:t>
            </a:r>
            <a:br>
              <a:rPr lang="gl-ES" altLang="gl-ES" dirty="0" smtClean="0">
                <a:solidFill>
                  <a:srgbClr val="FFFFFF"/>
                </a:solidFill>
              </a:rPr>
            </a:br>
            <a:r>
              <a:rPr lang="gl-ES" altLang="gl-ES" b="1" dirty="0" smtClean="0">
                <a:solidFill>
                  <a:srgbClr val="FFFFFF"/>
                </a:solidFill>
              </a:rPr>
              <a:t>Probas libres </a:t>
            </a:r>
            <a:r>
              <a:rPr lang="gl-ES" altLang="gl-ES" b="1" dirty="0" err="1" smtClean="0">
                <a:solidFill>
                  <a:srgbClr val="FFFFFF"/>
                </a:solidFill>
              </a:rPr>
              <a:t>2016-2017</a:t>
            </a:r>
            <a:endParaRPr lang="es-ES" dirty="0" smtClean="0"/>
          </a:p>
        </p:txBody>
      </p:sp>
      <p:sp>
        <p:nvSpPr>
          <p:cNvPr id="32770" name="2 Marcador de contenido"/>
          <p:cNvSpPr>
            <a:spLocks noGrp="1"/>
          </p:cNvSpPr>
          <p:nvPr>
            <p:ph idx="1"/>
          </p:nvPr>
        </p:nvSpPr>
        <p:spPr>
          <a:xfrm>
            <a:off x="395288" y="17732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gl-ES" dirty="0" smtClean="0"/>
              <a:t>Publicación da orde de convocatoria no mes de maio.</a:t>
            </a:r>
          </a:p>
          <a:p>
            <a:pPr lvl="1">
              <a:defRPr/>
            </a:pPr>
            <a:r>
              <a:rPr lang="gl-ES" dirty="0" smtClean="0"/>
              <a:t>Dúas </a:t>
            </a:r>
            <a:r>
              <a:rPr lang="gl-ES" dirty="0"/>
              <a:t>convocatorias terán lugar no curso académico seguinte ao da extinción definitiva da docencia do </a:t>
            </a:r>
            <a:r>
              <a:rPr lang="gl-ES" dirty="0" smtClean="0"/>
              <a:t>título:</a:t>
            </a:r>
          </a:p>
          <a:p>
            <a:pPr lvl="2">
              <a:defRPr/>
            </a:pPr>
            <a:r>
              <a:rPr lang="gl-ES" sz="2000" dirty="0" smtClean="0"/>
              <a:t>1ª convocatoria: </a:t>
            </a:r>
            <a:r>
              <a:rPr lang="gl-ES" sz="2000" dirty="0"/>
              <a:t>mes de </a:t>
            </a:r>
            <a:r>
              <a:rPr lang="gl-ES" sz="2000" dirty="0" smtClean="0"/>
              <a:t>setembro</a:t>
            </a:r>
            <a:r>
              <a:rPr lang="gl-ES" sz="2000" dirty="0"/>
              <a:t> </a:t>
            </a:r>
            <a:r>
              <a:rPr lang="gl-ES" sz="2000" dirty="0" smtClean="0"/>
              <a:t>de 2015.</a:t>
            </a:r>
          </a:p>
          <a:p>
            <a:pPr lvl="2">
              <a:defRPr/>
            </a:pPr>
            <a:r>
              <a:rPr lang="gl-ES" sz="2000" dirty="0" smtClean="0"/>
              <a:t>2ª convocatoria: </a:t>
            </a:r>
            <a:r>
              <a:rPr lang="gl-ES" sz="2000" dirty="0"/>
              <a:t>mes de </a:t>
            </a:r>
            <a:r>
              <a:rPr lang="gl-ES" sz="2000" dirty="0" smtClean="0"/>
              <a:t>xuño de 2017.</a:t>
            </a:r>
          </a:p>
          <a:p>
            <a:pPr lvl="1">
              <a:defRPr/>
            </a:pPr>
            <a:r>
              <a:rPr lang="gl-ES" dirty="0"/>
              <a:t>P</a:t>
            </a:r>
            <a:r>
              <a:rPr lang="gl-ES" dirty="0" smtClean="0"/>
              <a:t>razos </a:t>
            </a:r>
            <a:r>
              <a:rPr lang="gl-ES" dirty="0"/>
              <a:t>de presentación de </a:t>
            </a:r>
            <a:r>
              <a:rPr lang="gl-ES" dirty="0" smtClean="0"/>
              <a:t>solicitudes:</a:t>
            </a:r>
            <a:endParaRPr lang="gl-ES" dirty="0"/>
          </a:p>
          <a:p>
            <a:pPr lvl="2">
              <a:defRPr/>
            </a:pPr>
            <a:r>
              <a:rPr lang="gl-ES" dirty="0"/>
              <a:t>1ª convocatoria: </a:t>
            </a:r>
            <a:r>
              <a:rPr lang="gl-ES" dirty="0" smtClean="0"/>
              <a:t>principios de </a:t>
            </a:r>
            <a:r>
              <a:rPr lang="gl-ES" dirty="0"/>
              <a:t>xullo de </a:t>
            </a:r>
            <a:r>
              <a:rPr lang="gl-ES" dirty="0" smtClean="0"/>
              <a:t>2016.</a:t>
            </a:r>
            <a:endParaRPr lang="gl-ES" dirty="0"/>
          </a:p>
          <a:p>
            <a:pPr lvl="2">
              <a:defRPr/>
            </a:pPr>
            <a:r>
              <a:rPr lang="gl-ES" dirty="0"/>
              <a:t>2ª convocatoria: </a:t>
            </a:r>
            <a:r>
              <a:rPr lang="gl-ES" dirty="0" smtClean="0"/>
              <a:t>principios de maio </a:t>
            </a:r>
            <a:r>
              <a:rPr lang="gl-ES" dirty="0"/>
              <a:t>de </a:t>
            </a:r>
            <a:r>
              <a:rPr lang="gl-ES" dirty="0" smtClean="0"/>
              <a:t>2017.</a:t>
            </a:r>
            <a:endParaRPr lang="gl-ES" dirty="0"/>
          </a:p>
          <a:p>
            <a:pPr lvl="1">
              <a:defRPr/>
            </a:pPr>
            <a:endParaRPr lang="gl-ES" sz="2400" dirty="0" smtClean="0"/>
          </a:p>
          <a:p>
            <a:pPr>
              <a:defRPr/>
            </a:pPr>
            <a:endParaRPr lang="gl-ES" sz="2800" dirty="0"/>
          </a:p>
          <a:p>
            <a:pPr marL="457200" lvl="1" indent="0">
              <a:buFont typeface="Arial" charset="0"/>
              <a:buNone/>
              <a:defRPr/>
            </a:pPr>
            <a:endParaRPr lang="gl-E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gl-ES" sz="3900" smtClean="0"/>
              <a:t>Acceso á universidade. Técnico superior</a:t>
            </a:r>
            <a:br>
              <a:rPr lang="gl-ES" altLang="gl-ES" sz="3900" smtClean="0"/>
            </a:br>
            <a:r>
              <a:rPr lang="gl-ES" altLang="gl-ES" sz="3900" smtClean="0"/>
              <a:t> </a:t>
            </a:r>
            <a:r>
              <a:rPr lang="gl-ES" altLang="gl-ES" sz="4000" b="1" smtClean="0"/>
              <a:t>LOMCE. Real decreto 412/2014</a:t>
            </a:r>
          </a:p>
        </p:txBody>
      </p:sp>
      <p:sp>
        <p:nvSpPr>
          <p:cNvPr id="573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altLang="gl-ES" sz="2200" smtClean="0"/>
              <a:t>Logo da superación dun procedemento de admisión.</a:t>
            </a:r>
          </a:p>
          <a:p>
            <a:pPr lvl="1">
              <a:lnSpc>
                <a:spcPct val="90000"/>
              </a:lnSpc>
            </a:pPr>
            <a:r>
              <a:rPr lang="gl-ES" altLang="gl-ES" sz="1900" smtClean="0"/>
              <a:t>Principios de igualdade, non discriminación e mérito e capacidade, e utilizarán algúns dos seguintes criterios:</a:t>
            </a:r>
          </a:p>
          <a:p>
            <a:pPr lvl="2">
              <a:lnSpc>
                <a:spcPct val="90000"/>
              </a:lnSpc>
            </a:pPr>
            <a:r>
              <a:rPr lang="gl-ES" altLang="gl-ES" sz="1700" smtClean="0"/>
              <a:t>Cualificación final obtida nas ensinanzas cursadas e/ou módulos ou materias concretas.</a:t>
            </a:r>
          </a:p>
          <a:p>
            <a:pPr lvl="2">
              <a:lnSpc>
                <a:spcPct val="90000"/>
              </a:lnSpc>
            </a:pPr>
            <a:r>
              <a:rPr lang="gl-ES" altLang="gl-ES" sz="1700" smtClean="0"/>
              <a:t>Relación entre os currículos das titulacións anteriores e os títulos universitarios solicitados. </a:t>
            </a:r>
          </a:p>
          <a:p>
            <a:pPr lvl="3">
              <a:lnSpc>
                <a:spcPct val="90000"/>
              </a:lnSpc>
            </a:pPr>
            <a:r>
              <a:rPr lang="gl-ES" altLang="gl-ES" sz="1400" smtClean="0"/>
              <a:t>Adscrición ás ramas de coñecemento establecidas no RD 1618/2011.</a:t>
            </a:r>
          </a:p>
          <a:p>
            <a:pPr lvl="2">
              <a:lnSpc>
                <a:spcPct val="90000"/>
              </a:lnSpc>
            </a:pPr>
            <a:r>
              <a:rPr lang="gl-ES" altLang="gl-ES" sz="1700" smtClean="0"/>
              <a:t>Formación académica ou profesional complementaria.</a:t>
            </a:r>
          </a:p>
          <a:p>
            <a:pPr lvl="2">
              <a:lnSpc>
                <a:spcPct val="90000"/>
              </a:lnSpc>
            </a:pPr>
            <a:r>
              <a:rPr lang="gl-ES" altLang="gl-ES" sz="1700" smtClean="0"/>
              <a:t>Estudo superiores cursados con anterioridade.</a:t>
            </a:r>
          </a:p>
          <a:p>
            <a:pPr lvl="1">
              <a:lnSpc>
                <a:spcPct val="90000"/>
              </a:lnSpc>
            </a:pPr>
            <a:r>
              <a:rPr lang="gl-ES" altLang="gl-ES" sz="1900" smtClean="0"/>
              <a:t>De forma excepcional, avaliacións específicas de coñecementos e/ou competencias.</a:t>
            </a:r>
          </a:p>
          <a:p>
            <a:pPr lvl="1">
              <a:lnSpc>
                <a:spcPct val="90000"/>
              </a:lnSpc>
            </a:pPr>
            <a:r>
              <a:rPr lang="gl-ES" altLang="gl-ES" sz="1900" b="1" smtClean="0"/>
              <a:t>Calendario</a:t>
            </a:r>
            <a:r>
              <a:rPr lang="gl-ES" altLang="gl-ES" sz="1900" smtClean="0"/>
              <a:t>: a partir do curso 2014-2015.</a:t>
            </a:r>
          </a:p>
          <a:p>
            <a:pPr lvl="2">
              <a:lnSpc>
                <a:spcPct val="90000"/>
              </a:lnSpc>
            </a:pPr>
            <a:r>
              <a:rPr lang="gl-ES" altLang="gl-ES" sz="1700" smtClean="0"/>
              <a:t>Ata o curso 2016-2017 as universidades poderán utilizar como criterio de valoración, a proba de acceso á universidade.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>
                <a:solidFill>
                  <a:srgbClr val="FFFFFF"/>
                </a:solidFill>
              </a:rPr>
              <a:t>Títulos extinguidos</a:t>
            </a:r>
            <a:br>
              <a:rPr lang="gl-ES" altLang="gl-ES" dirty="0" smtClean="0">
                <a:solidFill>
                  <a:srgbClr val="FFFFFF"/>
                </a:solidFill>
              </a:rPr>
            </a:br>
            <a:r>
              <a:rPr lang="gl-ES" altLang="gl-ES" b="1" dirty="0" smtClean="0">
                <a:solidFill>
                  <a:srgbClr val="FFFFFF"/>
                </a:solidFill>
              </a:rPr>
              <a:t>Probas libres </a:t>
            </a:r>
            <a:r>
              <a:rPr lang="gl-ES" altLang="gl-ES" b="1" dirty="0" err="1" smtClean="0">
                <a:solidFill>
                  <a:srgbClr val="FFFFFF"/>
                </a:solidFill>
              </a:rPr>
              <a:t>2016-2017</a:t>
            </a:r>
            <a:endParaRPr lang="es-ES" dirty="0" smtClean="0"/>
          </a:p>
        </p:txBody>
      </p:sp>
      <p:graphicFrame>
        <p:nvGraphicFramePr>
          <p:cNvPr id="33906" name="Group 114"/>
          <p:cNvGraphicFramePr>
            <a:graphicFrameLocks noGrp="1"/>
          </p:cNvGraphicFramePr>
          <p:nvPr>
            <p:ph idx="1"/>
          </p:nvPr>
        </p:nvGraphicFramePr>
        <p:xfrm>
          <a:off x="611188" y="1819642"/>
          <a:ext cx="6913952" cy="3116880"/>
        </p:xfrm>
        <a:graphic>
          <a:graphicData uri="http://schemas.openxmlformats.org/drawingml/2006/table">
            <a:tbl>
              <a:tblPr>
                <a:effectLst>
                  <a:outerShdw blurRad="787400" dist="1778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974927"/>
                <a:gridCol w="4939025"/>
              </a:tblGrid>
              <a:tr h="2167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Código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Helvetica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Ciclo extinguido </a:t>
                      </a:r>
                      <a:r>
                        <a:rPr kumimoji="0" lang="es-E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LOXSE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Helvetica" pitchFamily="34" charset="0"/>
                      </a:endParaRPr>
                    </a:p>
                  </a:txBody>
                  <a:tcPr marL="36000" marR="36000" marT="36000" marB="36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9769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gl-ES" sz="1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S01001</a:t>
                      </a:r>
                      <a:endParaRPr kumimoji="0" lang="gl-E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Helvetica" pitchFamily="34" charset="0"/>
                      </a:endParaRPr>
                    </a:p>
                  </a:txBody>
                  <a:tcPr marL="36000" marR="36000" marT="36000" marB="36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s-ES" sz="1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Xestión</a:t>
                      </a:r>
                      <a:r>
                        <a:rPr kumimoji="0" lang="es-E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 e organización de empresas agropecuarias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6014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gl-E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S05001</a:t>
                      </a:r>
                    </a:p>
                  </a:txBody>
                  <a:tcPr marL="36000" marR="36000" marT="36000" marB="36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gl-E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Deseño e produción editorial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736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gl-E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S05002</a:t>
                      </a:r>
                    </a:p>
                  </a:txBody>
                  <a:tcPr marL="36000" marR="36000" marT="36000" marB="36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s-E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Produción en industrias de artes gráficas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736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gl-E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S06001</a:t>
                      </a:r>
                    </a:p>
                  </a:txBody>
                  <a:tcPr marL="36000" marR="36000" marT="36000" marB="36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gl-E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Comercio internacional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736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gl-E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S08003</a:t>
                      </a:r>
                    </a:p>
                  </a:txBody>
                  <a:tcPr marL="36000" marR="36000" marT="36000" marB="36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s-E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Realización e plans de obra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736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gl-E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S19001</a:t>
                      </a:r>
                    </a:p>
                  </a:txBody>
                  <a:tcPr marL="36000" marR="36000" marT="36000" marB="36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gl-E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Anatomía patolóxica e citoloxía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736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gl-E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S19006</a:t>
                      </a:r>
                    </a:p>
                  </a:txBody>
                  <a:tcPr marL="36000" marR="36000" marT="36000" marB="36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gl-ES" sz="1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Imaxe para o diagnóstico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736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gl-ES" sz="1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S19007</a:t>
                      </a:r>
                      <a:endParaRPr kumimoji="0" lang="gl-E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  <a:cs typeface="Helvetica" pitchFamily="34" charset="0"/>
                      </a:endParaRPr>
                    </a:p>
                  </a:txBody>
                  <a:tcPr marL="36000" marR="36000" marT="36000" marB="3600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gl-E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Mincho"/>
                          <a:cs typeface="Helvetica" pitchFamily="34" charset="0"/>
                        </a:rPr>
                        <a:t>Laboratorio de diagnóstico clínico</a:t>
                      </a: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1 Título"/>
          <p:cNvSpPr>
            <a:spLocks noGrp="1"/>
          </p:cNvSpPr>
          <p:nvPr>
            <p:ph type="ctrTitle"/>
          </p:nvPr>
        </p:nvSpPr>
        <p:spPr>
          <a:xfrm>
            <a:off x="539750" y="484188"/>
            <a:ext cx="4537075" cy="2368550"/>
          </a:xfrm>
        </p:spPr>
        <p:txBody>
          <a:bodyPr/>
          <a:lstStyle/>
          <a:p>
            <a:r>
              <a:rPr lang="gl-ES" smtClean="0"/>
              <a:t>Recoñecemento de estudos</a:t>
            </a:r>
            <a:endParaRPr lang="gl-ES" b="1" smtClean="0"/>
          </a:p>
        </p:txBody>
      </p:sp>
      <p:sp>
        <p:nvSpPr>
          <p:cNvPr id="169986" name="2 Subtítulo"/>
          <p:cNvSpPr>
            <a:spLocks noGrp="1"/>
          </p:cNvSpPr>
          <p:nvPr>
            <p:ph type="subTitle" idx="1"/>
          </p:nvPr>
        </p:nvSpPr>
        <p:spPr>
          <a:xfrm>
            <a:off x="539750" y="3201988"/>
            <a:ext cx="4537075" cy="1752600"/>
          </a:xfrm>
        </p:spPr>
        <p:txBody>
          <a:bodyPr/>
          <a:lstStyle/>
          <a:p>
            <a:r>
              <a:rPr lang="gl-ES" altLang="gl-ES" smtClean="0"/>
              <a:t>Á</a:t>
            </a:r>
            <a:r>
              <a:rPr lang="gl-ES" smtClean="0"/>
              <a:t>mbito da educación superior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>
                <a:solidFill>
                  <a:srgbClr val="FFFFFF"/>
                </a:solidFill>
              </a:rPr>
              <a:t>Validacións por ciclos superiores</a:t>
            </a:r>
            <a:br>
              <a:rPr lang="gl-ES" altLang="gl-ES" dirty="0" smtClean="0">
                <a:solidFill>
                  <a:srgbClr val="FFFFFF"/>
                </a:solidFill>
              </a:rPr>
            </a:br>
            <a:r>
              <a:rPr lang="gl-ES" altLang="gl-ES" b="1" dirty="0" smtClean="0">
                <a:solidFill>
                  <a:srgbClr val="FFFFFF"/>
                </a:solidFill>
              </a:rPr>
              <a:t>Estudos universitarios</a:t>
            </a:r>
            <a:endParaRPr lang="es-ES" dirty="0" smtClean="0"/>
          </a:p>
        </p:txBody>
      </p:sp>
      <p:sp>
        <p:nvSpPr>
          <p:cNvPr id="171010" name="2 Marcador de contenido"/>
          <p:cNvSpPr>
            <a:spLocks noGrp="1"/>
          </p:cNvSpPr>
          <p:nvPr>
            <p:ph idx="1"/>
          </p:nvPr>
        </p:nvSpPr>
        <p:spPr>
          <a:xfrm>
            <a:off x="395288" y="1773238"/>
            <a:ext cx="8229600" cy="4525962"/>
          </a:xfrm>
        </p:spPr>
        <p:txBody>
          <a:bodyPr/>
          <a:lstStyle/>
          <a:p>
            <a:r>
              <a:rPr lang="gl-ES" smtClean="0"/>
              <a:t>Lei orgánica 4/2011, do 11 de marzo, complementaria da lei de economía sustentable.</a:t>
            </a:r>
          </a:p>
          <a:p>
            <a:pPr lvl="1"/>
            <a:r>
              <a:rPr lang="gl-ES" sz="2000" smtClean="0"/>
              <a:t>As administracións educativas e as universidades determinarán:</a:t>
            </a:r>
          </a:p>
          <a:p>
            <a:pPr lvl="2"/>
            <a:r>
              <a:rPr lang="gl-ES" sz="1600" smtClean="0"/>
              <a:t>As validacións entre os que posúan o título de técnico superior, ou equivalente para efectos académicos, e cursen ensinanzas universitarias de grao relacionadas co dito título, tendo en conta que, polo menos, se validarán 30 créditos ECTS.</a:t>
            </a:r>
          </a:p>
          <a:p>
            <a:pPr lvl="1">
              <a:buFont typeface="Arial" charset="0"/>
              <a:buNone/>
            </a:pPr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Recoñecemento de estudos</a:t>
            </a:r>
            <a:r>
              <a:rPr lang="gl-ES" altLang="gl-ES" dirty="0" smtClean="0">
                <a:solidFill>
                  <a:srgbClr val="FFFFFF"/>
                </a:solidFill>
              </a:rPr>
              <a:t/>
            </a:r>
            <a:br>
              <a:rPr lang="gl-ES" altLang="gl-ES" dirty="0" smtClean="0">
                <a:solidFill>
                  <a:srgbClr val="FFFFFF"/>
                </a:solidFill>
              </a:rPr>
            </a:br>
            <a:r>
              <a:rPr lang="gl-ES" altLang="gl-ES" b="1" dirty="0" smtClean="0"/>
              <a:t>Á</a:t>
            </a:r>
            <a:r>
              <a:rPr lang="gl-ES" b="1" dirty="0" smtClean="0"/>
              <a:t>mbito da educación superior</a:t>
            </a:r>
            <a:endParaRPr lang="es-ES" b="1" dirty="0" smtClean="0"/>
          </a:p>
        </p:txBody>
      </p:sp>
      <p:sp>
        <p:nvSpPr>
          <p:cNvPr id="172034" name="2 Marcador de contenido"/>
          <p:cNvSpPr>
            <a:spLocks noGrp="1"/>
          </p:cNvSpPr>
          <p:nvPr>
            <p:ph idx="1"/>
          </p:nvPr>
        </p:nvSpPr>
        <p:spPr>
          <a:xfrm>
            <a:off x="395288" y="17732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gl-ES" smtClean="0"/>
              <a:t>Real decreto 1618/2011, do 14 de novembro, sobre recoñecemento de estudos no ámbito da educación superior.</a:t>
            </a:r>
          </a:p>
          <a:p>
            <a:pPr>
              <a:lnSpc>
                <a:spcPct val="90000"/>
              </a:lnSpc>
            </a:pPr>
            <a:r>
              <a:rPr lang="gl-ES" b="1" smtClean="0"/>
              <a:t>Obxecto de recoñecemento</a:t>
            </a:r>
            <a:r>
              <a:rPr lang="gl-ES" smtClean="0"/>
              <a:t>. Os estudos que conduzan á obtención dos seguintes títulos:</a:t>
            </a:r>
          </a:p>
          <a:p>
            <a:pPr lvl="1">
              <a:lnSpc>
                <a:spcPct val="90000"/>
              </a:lnSpc>
            </a:pPr>
            <a:r>
              <a:rPr lang="pt-BR" smtClean="0"/>
              <a:t>Graduado universitario.</a:t>
            </a:r>
          </a:p>
          <a:p>
            <a:pPr lvl="1">
              <a:lnSpc>
                <a:spcPct val="90000"/>
              </a:lnSpc>
            </a:pPr>
            <a:r>
              <a:rPr lang="pt-BR" smtClean="0"/>
              <a:t>Graduado en ensinanzas artísticas.</a:t>
            </a:r>
          </a:p>
          <a:p>
            <a:pPr lvl="1">
              <a:lnSpc>
                <a:spcPct val="90000"/>
              </a:lnSpc>
            </a:pPr>
            <a:r>
              <a:rPr lang="pt-BR" smtClean="0"/>
              <a:t>Técnico superior de formación profesional, de artes plásticas e deseño, e deportivo superior.</a:t>
            </a:r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/>
              <a:t>Validacións por ciclos superiores</a:t>
            </a:r>
            <a:br>
              <a:rPr lang="gl-ES" altLang="gl-ES" dirty="0" smtClean="0"/>
            </a:br>
            <a:r>
              <a:rPr lang="gl-ES" altLang="gl-ES" b="1" dirty="0" smtClean="0"/>
              <a:t>Estudos universitarios. Galicia</a:t>
            </a:r>
            <a:endParaRPr lang="es-ES" b="1" dirty="0" smtClean="0"/>
          </a:p>
        </p:txBody>
      </p:sp>
      <p:sp>
        <p:nvSpPr>
          <p:cNvPr id="17305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O recoñecemento no sistema universitario de Galicia, por ter cursado un ciclo formativo de grao superior, recóllense nun documento dispoñible en:</a:t>
            </a:r>
          </a:p>
          <a:p>
            <a:pPr marL="800100" lvl="2" indent="0">
              <a:buFont typeface="Arial" charset="0"/>
              <a:buNone/>
            </a:pPr>
            <a:r>
              <a:rPr lang="gl-ES" smtClean="0">
                <a:hlinkClick r:id="rId2"/>
              </a:rPr>
              <a:t>www.edu.xunta.es/fp/validacions-ciclos-superiores-fp-estudos-universitarios</a:t>
            </a:r>
          </a:p>
          <a:p>
            <a:r>
              <a:rPr lang="gl-ES" smtClean="0"/>
              <a:t>O recoñecemento realízase mediante validacións de materias de estudos universitarios.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3 Título"/>
          <p:cNvSpPr>
            <a:spLocks noGrp="1"/>
          </p:cNvSpPr>
          <p:nvPr>
            <p:ph type="ctrTitle"/>
          </p:nvPr>
        </p:nvSpPr>
        <p:spPr>
          <a:xfrm>
            <a:off x="539750" y="474663"/>
            <a:ext cx="5545138" cy="2368550"/>
          </a:xfrm>
        </p:spPr>
        <p:txBody>
          <a:bodyPr/>
          <a:lstStyle/>
          <a:p>
            <a:pPr eaLnBrk="1" hangingPunct="1"/>
            <a:r>
              <a:rPr lang="gl-ES" altLang="gl-ES" b="1" smtClean="0"/>
              <a:t>Grazas </a:t>
            </a:r>
            <a:r>
              <a:rPr lang="gl-ES" altLang="gl-ES" smtClean="0"/>
              <a:t/>
            </a:r>
            <a:br>
              <a:rPr lang="gl-ES" altLang="gl-ES" smtClean="0"/>
            </a:br>
            <a:r>
              <a:rPr lang="gl-ES" altLang="gl-ES" sz="4800" smtClean="0"/>
              <a:t>pola súa atención</a:t>
            </a:r>
          </a:p>
        </p:txBody>
      </p:sp>
      <p:sp>
        <p:nvSpPr>
          <p:cNvPr id="174082" name="4 Subtítulo"/>
          <p:cNvSpPr>
            <a:spLocks noGrp="1"/>
          </p:cNvSpPr>
          <p:nvPr>
            <p:ph type="subTitle" idx="1"/>
          </p:nvPr>
        </p:nvSpPr>
        <p:spPr>
          <a:xfrm>
            <a:off x="539750" y="3141663"/>
            <a:ext cx="7200900" cy="1666875"/>
          </a:xfrm>
        </p:spPr>
        <p:txBody>
          <a:bodyPr/>
          <a:lstStyle/>
          <a:p>
            <a:pPr eaLnBrk="1" hangingPunct="1"/>
            <a:r>
              <a:rPr lang="gl-ES" altLang="gl-ES" sz="2800" b="1" smtClean="0"/>
              <a:t>Dirección Xeral de Educación, Formación Profesional e Innovación Educativa</a:t>
            </a:r>
          </a:p>
          <a:p>
            <a:pPr eaLnBrk="1" hangingPunct="1"/>
            <a:r>
              <a:rPr lang="gl-ES" altLang="gl-ES" smtClean="0">
                <a:solidFill>
                  <a:schemeClr val="tx1"/>
                </a:solidFill>
              </a:rPr>
              <a:t>www.edu.xunta.es/fp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>
          <a:xfrm>
            <a:off x="414338" y="396875"/>
            <a:ext cx="8229600" cy="1143000"/>
          </a:xfrm>
        </p:spPr>
        <p:txBody>
          <a:bodyPr/>
          <a:lstStyle/>
          <a:p>
            <a:r>
              <a:rPr lang="gl-ES" altLang="gl-ES" sz="3900" smtClean="0"/>
              <a:t>Acceso á universidade. Bacharel</a:t>
            </a:r>
            <a:br>
              <a:rPr lang="gl-ES" altLang="gl-ES" sz="3900" smtClean="0"/>
            </a:br>
            <a:r>
              <a:rPr lang="gl-ES" altLang="gl-ES" sz="4000" b="1" smtClean="0"/>
              <a:t>LOMCE. Real decreto 412/2014</a:t>
            </a:r>
            <a:endParaRPr lang="gl-ES" sz="4000" b="1" smtClean="0"/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>
          <a:xfrm>
            <a:off x="414338" y="17224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gl-ES" altLang="gl-ES" sz="2600" smtClean="0"/>
              <a:t>Exclusivamente polo criterio da cualificación final obtida no bacharelato ou ben fixando procedementos de admisión </a:t>
            </a:r>
            <a:r>
              <a:rPr lang="gl-ES" altLang="gl-ES" sz="1800" smtClean="0"/>
              <a:t>(pendente de regular)</a:t>
            </a:r>
            <a:r>
              <a:rPr lang="gl-ES" altLang="gl-ES" sz="2600" smtClean="0"/>
              <a:t>.</a:t>
            </a:r>
            <a:endParaRPr lang="gl-ES" altLang="gl-ES" sz="1800" smtClean="0"/>
          </a:p>
          <a:p>
            <a:pPr lvl="1">
              <a:lnSpc>
                <a:spcPct val="90000"/>
              </a:lnSpc>
            </a:pPr>
            <a:r>
              <a:rPr lang="gl-ES" altLang="gl-ES" sz="2100" smtClean="0"/>
              <a:t>Principios de igualdade, non discriminación e mérito e capacidade, e utilizarán algúns dos seguintes criterios:</a:t>
            </a:r>
          </a:p>
          <a:p>
            <a:pPr lvl="2">
              <a:lnSpc>
                <a:spcPct val="90000"/>
              </a:lnSpc>
            </a:pPr>
            <a:r>
              <a:rPr lang="gl-ES" altLang="gl-ES" sz="1900" smtClean="0"/>
              <a:t>Cualificacións obtidas en materias concretas de bacharelato ou da avaliación final da etapa.</a:t>
            </a:r>
          </a:p>
          <a:p>
            <a:pPr lvl="2">
              <a:lnSpc>
                <a:spcPct val="90000"/>
              </a:lnSpc>
            </a:pPr>
            <a:r>
              <a:rPr lang="gl-ES" altLang="gl-ES" sz="1900" smtClean="0"/>
              <a:t>Modalidade e materias cursadas en relación coa titulación universitaria elixida.</a:t>
            </a:r>
          </a:p>
          <a:p>
            <a:pPr lvl="2">
              <a:lnSpc>
                <a:spcPct val="90000"/>
              </a:lnSpc>
            </a:pPr>
            <a:r>
              <a:rPr lang="gl-ES" altLang="gl-ES" sz="1900" smtClean="0"/>
              <a:t>Formación académica ou profesional complementaria.</a:t>
            </a:r>
          </a:p>
          <a:p>
            <a:pPr lvl="2">
              <a:lnSpc>
                <a:spcPct val="90000"/>
              </a:lnSpc>
            </a:pPr>
            <a:r>
              <a:rPr lang="gl-ES" altLang="gl-ES" sz="1900" smtClean="0"/>
              <a:t>Estudo superiores cursados con anterioridade.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>
          <a:xfrm>
            <a:off x="414338" y="396875"/>
            <a:ext cx="8229600" cy="1143000"/>
          </a:xfrm>
        </p:spPr>
        <p:txBody>
          <a:bodyPr/>
          <a:lstStyle/>
          <a:p>
            <a:r>
              <a:rPr lang="gl-ES" altLang="gl-ES" sz="3900" smtClean="0"/>
              <a:t>Acceso á universidade. Bacharel</a:t>
            </a:r>
            <a:br>
              <a:rPr lang="gl-ES" altLang="gl-ES" sz="3900" smtClean="0"/>
            </a:br>
            <a:r>
              <a:rPr lang="gl-ES" altLang="gl-ES" sz="4000" b="1" smtClean="0"/>
              <a:t>LOMCE. Real decreto 412/2014</a:t>
            </a:r>
            <a:endParaRPr lang="gl-ES" sz="4000" b="1" smtClean="0"/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>
          <a:xfrm>
            <a:off x="414338" y="1722438"/>
            <a:ext cx="8229600" cy="4525962"/>
          </a:xfrm>
        </p:spPr>
        <p:txBody>
          <a:bodyPr/>
          <a:lstStyle/>
          <a:p>
            <a:r>
              <a:rPr lang="gl-ES" altLang="gl-ES" sz="2600" smtClean="0"/>
              <a:t>De xeito excepcional, as universidades poderán establecer  avaliacións específicas de coñecementos e/ou competencias.</a:t>
            </a:r>
          </a:p>
          <a:p>
            <a:pPr lvl="1"/>
            <a:r>
              <a:rPr lang="gl-ES" sz="2400" smtClean="0"/>
              <a:t>Resultado final do procedemento de admisión:</a:t>
            </a:r>
          </a:p>
          <a:p>
            <a:pPr lvl="2"/>
            <a:r>
              <a:rPr lang="gl-ES" sz="2000" smtClean="0"/>
              <a:t>Mínimo do 60 %, cualificación do bacharelato.</a:t>
            </a:r>
          </a:p>
          <a:p>
            <a:pPr lvl="2"/>
            <a:r>
              <a:rPr lang="gl-ES" sz="2000" smtClean="0"/>
              <a:t>Máximo do 40 %, cualificación da avaliación específica.</a:t>
            </a:r>
          </a:p>
          <a:p>
            <a:pPr lvl="1"/>
            <a:r>
              <a:rPr lang="gl-ES" sz="2400" smtClean="0"/>
              <a:t>As universidades poderán acordar a realización conxunta de todo ou parte dos procedementos de admisión e o recoñecemento dos resultados das avaliacións realizadas.</a:t>
            </a:r>
          </a:p>
          <a:p>
            <a:pPr lvl="1"/>
            <a:r>
              <a:rPr lang="es-ES" sz="2400" b="1" smtClean="0"/>
              <a:t>Calendario</a:t>
            </a:r>
            <a:r>
              <a:rPr lang="es-ES" sz="2400" smtClean="0"/>
              <a:t>: </a:t>
            </a:r>
            <a:r>
              <a:rPr lang="gl-ES" altLang="gl-ES" sz="2100" smtClean="0"/>
              <a:t>a partir do curso 2017-2018.</a:t>
            </a:r>
            <a:endParaRPr lang="gl-ES" sz="24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smtClean="0"/>
              <a:t>Títulos e estudos anteriores</a:t>
            </a:r>
            <a:br>
              <a:rPr lang="gl-ES" altLang="gl-ES" sz="4000" smtClean="0"/>
            </a:br>
            <a:r>
              <a:rPr lang="gl-ES" altLang="gl-ES" sz="4000" b="1" smtClean="0"/>
              <a:t>LOMCE</a:t>
            </a:r>
          </a:p>
        </p:txBody>
      </p:sp>
      <p:sp>
        <p:nvSpPr>
          <p:cNvPr id="3993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38150"/>
            <a:r>
              <a:rPr lang="gl-ES" altLang="gl-ES" sz="2800" smtClean="0"/>
              <a:t>O </a:t>
            </a:r>
            <a:r>
              <a:rPr lang="gl-ES" altLang="gl-ES" sz="2800" b="1" smtClean="0"/>
              <a:t>título de ESO </a:t>
            </a:r>
            <a:r>
              <a:rPr lang="gl-ES" altLang="gl-ES" sz="2800" smtClean="0"/>
              <a:t>permitirá acceder a todas as ensinanzas postobrigatorias, sen o requisito de ter superada a avaliación final de ESO.</a:t>
            </a:r>
          </a:p>
          <a:p>
            <a:pPr marL="495300" indent="-438150"/>
            <a:r>
              <a:rPr lang="gl-ES" altLang="gl-ES" sz="2800" smtClean="0"/>
              <a:t>O </a:t>
            </a:r>
            <a:r>
              <a:rPr lang="gl-ES" altLang="gl-ES" sz="2800" b="1" smtClean="0"/>
              <a:t>alumnado de PCPI </a:t>
            </a:r>
            <a:r>
              <a:rPr lang="gl-ES" altLang="gl-ES" sz="2800" smtClean="0"/>
              <a:t>que teña superados todos os módulos obrigatorios poderá acceder aos ciclos de grao medio ou obter o título de ESO tras superar a avaliación final de ESO.</a:t>
            </a:r>
          </a:p>
          <a:p>
            <a:pPr marL="495300" indent="-438150"/>
            <a:r>
              <a:rPr lang="gl-ES" altLang="gl-ES" sz="2800" b="1" smtClean="0"/>
              <a:t>BUP</a:t>
            </a:r>
            <a:r>
              <a:rPr lang="gl-ES" altLang="gl-ES" sz="2800" smtClean="0"/>
              <a:t> (bacharelato unificado polivalente) equipárase ao bacharelato actual para o </a:t>
            </a:r>
            <a:r>
              <a:rPr lang="gl-ES" altLang="gl-ES" sz="2800" b="1" smtClean="0"/>
              <a:t>acceso aos ciclos de grao superior</a:t>
            </a:r>
            <a:r>
              <a:rPr lang="gl-ES" altLang="gl-ES" sz="2800" smtClean="0"/>
              <a:t>.</a:t>
            </a:r>
          </a:p>
          <a:p>
            <a:pPr marL="495300" indent="-438150"/>
            <a:endParaRPr lang="gl-ES" altLang="gl-ES" sz="28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1 Título"/>
          <p:cNvSpPr>
            <a:spLocks noGrp="1"/>
          </p:cNvSpPr>
          <p:nvPr>
            <p:ph type="ctrTitle"/>
          </p:nvPr>
        </p:nvSpPr>
        <p:spPr>
          <a:xfrm>
            <a:off x="539750" y="484188"/>
            <a:ext cx="4319588" cy="2368550"/>
          </a:xfrm>
        </p:spPr>
        <p:txBody>
          <a:bodyPr/>
          <a:lstStyle/>
          <a:p>
            <a:r>
              <a:rPr lang="gl-ES" b="1" smtClean="0"/>
              <a:t>Acceso e admisión a ciclos formativos</a:t>
            </a:r>
          </a:p>
        </p:txBody>
      </p:sp>
      <p:sp>
        <p:nvSpPr>
          <p:cNvPr id="40962" name="2 Subtítulo"/>
          <p:cNvSpPr>
            <a:spLocks noGrp="1"/>
          </p:cNvSpPr>
          <p:nvPr>
            <p:ph type="subTitle" idx="1"/>
          </p:nvPr>
        </p:nvSpPr>
        <p:spPr>
          <a:xfrm>
            <a:off x="539750" y="3201988"/>
            <a:ext cx="4537075" cy="1752600"/>
          </a:xfrm>
        </p:spPr>
        <p:txBody>
          <a:bodyPr/>
          <a:lstStyle/>
          <a:p>
            <a:r>
              <a:rPr lang="gl-ES" b="1" smtClean="0"/>
              <a:t>Curso 2016-2017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Título"/>
          <p:cNvSpPr>
            <a:spLocks noGrp="1"/>
          </p:cNvSpPr>
          <p:nvPr>
            <p:ph type="ctrTitle"/>
          </p:nvPr>
        </p:nvSpPr>
        <p:spPr>
          <a:xfrm>
            <a:off x="539750" y="484188"/>
            <a:ext cx="4537075" cy="2368550"/>
          </a:xfrm>
        </p:spPr>
        <p:txBody>
          <a:bodyPr/>
          <a:lstStyle/>
          <a:p>
            <a:r>
              <a:rPr lang="gl-ES" b="1" smtClean="0"/>
              <a:t>Acceso e admisión curso 2016-2017</a:t>
            </a:r>
          </a:p>
        </p:txBody>
      </p:sp>
      <p:sp>
        <p:nvSpPr>
          <p:cNvPr id="41986" name="2 Subtítulo"/>
          <p:cNvSpPr>
            <a:spLocks noGrp="1"/>
          </p:cNvSpPr>
          <p:nvPr>
            <p:ph type="subTitle" idx="1"/>
          </p:nvPr>
        </p:nvSpPr>
        <p:spPr>
          <a:xfrm>
            <a:off x="539750" y="3201988"/>
            <a:ext cx="4537075" cy="1752600"/>
          </a:xfrm>
        </p:spPr>
        <p:txBody>
          <a:bodyPr/>
          <a:lstStyle/>
          <a:p>
            <a:r>
              <a:rPr lang="gl-ES" b="1" smtClean="0"/>
              <a:t>Formación profesional</a:t>
            </a:r>
            <a:br>
              <a:rPr lang="gl-ES" b="1" smtClean="0"/>
            </a:br>
            <a:r>
              <a:rPr lang="gl-ES" b="1" smtClean="0"/>
              <a:t>básica</a:t>
            </a:r>
          </a:p>
          <a:p>
            <a:endParaRPr lang="gl-ES" b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414338" y="396875"/>
            <a:ext cx="8229600" cy="1143000"/>
          </a:xfrm>
        </p:spPr>
        <p:txBody>
          <a:bodyPr/>
          <a:lstStyle/>
          <a:p>
            <a:r>
              <a:rPr lang="gl-ES" altLang="gl-ES" sz="4000" b="1" dirty="0" smtClean="0"/>
              <a:t>Información e orientación profesional</a:t>
            </a:r>
            <a:endParaRPr lang="gl-ES" sz="4000" b="1" dirty="0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414338" y="1722438"/>
            <a:ext cx="8229600" cy="45259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s-ES" altLang="gl-ES" smtClean="0"/>
              <a:t>Obxectivos:</a:t>
            </a:r>
            <a:endParaRPr lang="gl-ES" altLang="gl-ES" smtClean="0"/>
          </a:p>
          <a:p>
            <a:pPr lvl="1">
              <a:defRPr/>
            </a:pPr>
            <a:r>
              <a:rPr lang="gl-ES" altLang="gl-ES" smtClean="0"/>
              <a:t>Primeira xornada.</a:t>
            </a:r>
          </a:p>
          <a:p>
            <a:pPr lvl="2">
              <a:defRPr/>
            </a:pPr>
            <a:r>
              <a:rPr lang="gl-ES" altLang="gl-ES" smtClean="0"/>
              <a:t>Normativa: aspectos destacados.</a:t>
            </a:r>
          </a:p>
          <a:p>
            <a:pPr lvl="2">
              <a:defRPr/>
            </a:pPr>
            <a:r>
              <a:rPr lang="gl-ES" altLang="gl-ES" smtClean="0"/>
              <a:t>Itinerarios académicos e profesionais.</a:t>
            </a:r>
          </a:p>
          <a:p>
            <a:pPr lvl="1">
              <a:defRPr/>
            </a:pPr>
            <a:r>
              <a:rPr lang="gl-ES" altLang="gl-ES" smtClean="0"/>
              <a:t>Segunda xornada.</a:t>
            </a:r>
          </a:p>
          <a:p>
            <a:pPr lvl="2">
              <a:defRPr/>
            </a:pPr>
            <a:r>
              <a:rPr lang="es-ES" smtClean="0"/>
              <a:t>Vías de inserción do alumnado</a:t>
            </a:r>
            <a:r>
              <a:rPr lang="gl-ES" altLang="gl-ES" smtClean="0"/>
              <a:t>.</a:t>
            </a:r>
          </a:p>
          <a:p>
            <a:pPr lvl="2">
              <a:defRPr/>
            </a:pPr>
            <a:r>
              <a:rPr lang="gl-ES" altLang="gl-ES" smtClean="0"/>
              <a:t>Aspectos técnicos para a orientación no procedemento de acreditación de competencias.</a:t>
            </a:r>
          </a:p>
          <a:p>
            <a:pPr lvl="2">
              <a:defRPr/>
            </a:pPr>
            <a:r>
              <a:rPr lang="pt-BR" smtClean="0"/>
              <a:t>Competencias para emprender: o emprendemento como saída profesional.</a:t>
            </a:r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sz="4000" dirty="0" smtClean="0"/>
              <a:t>Normativa</a:t>
            </a:r>
            <a:br>
              <a:rPr lang="gl-ES" sz="4000" dirty="0" smtClean="0"/>
            </a:b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</a:t>
            </a:r>
            <a:endParaRPr lang="gl-ES" sz="4000" dirty="0" smtClean="0"/>
          </a:p>
        </p:txBody>
      </p:sp>
      <p:sp>
        <p:nvSpPr>
          <p:cNvPr id="4301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gl-ES" sz="2800" b="1" smtClean="0"/>
              <a:t>Orde do 13 de xullo de 2015</a:t>
            </a:r>
            <a:r>
              <a:rPr lang="gl-ES" sz="2800" smtClean="0"/>
              <a:t> pola que se regulan as ensinanzas de formación profesional básica na Comunidade Autónoma de Galicia, así como o acceso e a admisión nestas ensinanzas (DOG do 22 de xullo).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Requisitos do alumnado</a:t>
            </a:r>
            <a:br>
              <a:rPr lang="gl-ES" altLang="gl-ES" sz="4000" dirty="0" smtClean="0"/>
            </a:br>
            <a:r>
              <a:rPr lang="gl-ES" altLang="gl-ES" sz="4000" b="1" dirty="0" smtClean="0"/>
              <a:t>Oferta obrigatoria da </a:t>
            </a: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</a:t>
            </a:r>
            <a:endParaRPr lang="gl-ES" sz="4000" dirty="0" smtClean="0"/>
          </a:p>
        </p:txBody>
      </p:sp>
      <p:sp>
        <p:nvSpPr>
          <p:cNvPr id="44034" name="2 Marcador de contenido"/>
          <p:cNvSpPr>
            <a:spLocks noGrp="1"/>
          </p:cNvSpPr>
          <p:nvPr>
            <p:ph idx="1"/>
          </p:nvPr>
        </p:nvSpPr>
        <p:spPr>
          <a:xfrm>
            <a:off x="457200" y="1722438"/>
            <a:ext cx="8578850" cy="4525962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gl-ES" altLang="gl-ES" sz="2800" smtClean="0"/>
              <a:t>Para o alumno que cumpra </a:t>
            </a:r>
            <a:r>
              <a:rPr lang="gl-ES" altLang="gl-ES" sz="2800" b="1" smtClean="0"/>
              <a:t>simultaneamente</a:t>
            </a:r>
            <a:r>
              <a:rPr lang="gl-ES" altLang="gl-ES" sz="2800" smtClean="0"/>
              <a:t>:</a:t>
            </a:r>
          </a:p>
          <a:p>
            <a:pPr marL="0" indent="0">
              <a:lnSpc>
                <a:spcPct val="90000"/>
              </a:lnSpc>
            </a:pPr>
            <a:r>
              <a:rPr lang="gl-ES" altLang="gl-ES" sz="2600" b="1" smtClean="0"/>
              <a:t> Ser maior de 15 e non superar os 17</a:t>
            </a:r>
            <a:r>
              <a:rPr lang="gl-ES" altLang="gl-ES" sz="2600" smtClean="0"/>
              <a:t>, no momento do acceso ou durante o ano natural en curso (facer 15 ou 16 anos no ano de inicio de ciclo).</a:t>
            </a:r>
          </a:p>
          <a:p>
            <a:pPr marL="0" indent="0">
              <a:lnSpc>
                <a:spcPct val="90000"/>
              </a:lnSpc>
            </a:pPr>
            <a:r>
              <a:rPr lang="gl-ES" altLang="gl-ES" sz="2600" b="1" smtClean="0"/>
              <a:t> Ter cursado </a:t>
            </a:r>
            <a:r>
              <a:rPr lang="gl-ES" altLang="gl-ES" sz="2600" smtClean="0"/>
              <a:t>o primeiro ciclo de ESO (3º de ESO) ou, </a:t>
            </a:r>
            <a:r>
              <a:rPr lang="gl-ES" altLang="gl-ES" sz="2600" b="1" smtClean="0">
                <a:solidFill>
                  <a:schemeClr val="tx2"/>
                </a:solidFill>
              </a:rPr>
              <a:t>excepcionalmente</a:t>
            </a:r>
            <a:r>
              <a:rPr lang="gl-ES" altLang="gl-ES" sz="2600" smtClean="0"/>
              <a:t>, ter cursado o 2º curso de ESO.</a:t>
            </a:r>
          </a:p>
          <a:p>
            <a:pPr marL="0" indent="0">
              <a:lnSpc>
                <a:spcPct val="90000"/>
              </a:lnSpc>
            </a:pPr>
            <a:r>
              <a:rPr lang="gl-ES" altLang="gl-ES" sz="2600" b="1" smtClean="0"/>
              <a:t> Ser proposto/a polo equipo docente </a:t>
            </a:r>
            <a:r>
              <a:rPr lang="gl-ES" altLang="gl-ES" sz="2600" smtClean="0"/>
              <a:t>ao pai, á nai ou aos/ás titores/as legais para a incorporación a un ciclo de formación profesional básica. </a:t>
            </a:r>
          </a:p>
          <a:p>
            <a:pPr marL="446088" lvl="1" indent="-266700">
              <a:lnSpc>
                <a:spcPct val="90000"/>
              </a:lnSpc>
            </a:pPr>
            <a:r>
              <a:rPr lang="gl-ES" altLang="gl-ES" sz="2600" smtClean="0"/>
              <a:t>Requírese o </a:t>
            </a:r>
            <a:r>
              <a:rPr lang="gl-ES" altLang="gl-ES" sz="2600" b="1" smtClean="0"/>
              <a:t>consentimento</a:t>
            </a:r>
            <a:r>
              <a:rPr lang="gl-ES" altLang="gl-ES" sz="2600" smtClean="0"/>
              <a:t> do pai, a nai ou os/as titores/as legais.</a:t>
            </a:r>
          </a:p>
          <a:p>
            <a:pPr marL="0" indent="0"/>
            <a:endParaRPr lang="gl-ES" sz="26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/>
              <a:t>Incorporación á oferta obrigatoria</a:t>
            </a:r>
            <a:br>
              <a:rPr lang="gl-ES" altLang="gl-ES" dirty="0" smtClean="0"/>
            </a:br>
            <a:r>
              <a:rPr lang="gl-ES" altLang="gl-ES" b="1" dirty="0" smtClean="0"/>
              <a:t>Oferta obrigatoria da </a:t>
            </a:r>
            <a:r>
              <a:rPr lang="gl-ES" altLang="gl-ES" b="1" dirty="0" err="1" smtClean="0"/>
              <a:t>FP</a:t>
            </a:r>
            <a:r>
              <a:rPr lang="gl-ES" altLang="gl-ES" b="1" dirty="0" smtClean="0"/>
              <a:t> básica</a:t>
            </a:r>
          </a:p>
        </p:txBody>
      </p:sp>
      <p:sp>
        <p:nvSpPr>
          <p:cNvPr id="5734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gl-ES" sz="3000" smtClean="0"/>
              <a:t>O equipo docente do alumnado (2 º ESO, 3º ESO e 4º de ESO?) xunto coa xefatura do departamento de orientación.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Analizarán a situación escolar do alumnado, nomeadamente de que grao de adquisición das competencias:</a:t>
            </a:r>
          </a:p>
          <a:p>
            <a:pPr lvl="2">
              <a:lnSpc>
                <a:spcPct val="80000"/>
              </a:lnSpc>
            </a:pPr>
            <a:r>
              <a:rPr lang="gl-ES" sz="2200" smtClean="0"/>
              <a:t>Non sexa o adecuado para obter o título de ESO.</a:t>
            </a:r>
          </a:p>
          <a:p>
            <a:pPr lvl="2">
              <a:lnSpc>
                <a:spcPct val="80000"/>
              </a:lnSpc>
            </a:pPr>
            <a:r>
              <a:rPr lang="gl-ES" sz="2200" smtClean="0"/>
              <a:t>Sexa o adecuado para que poida alcanzar o título profesional básico. 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Establecerán a relación do alumnado susceptible de se incorporar á FP básica. </a:t>
            </a:r>
          </a:p>
          <a:p>
            <a:pPr lvl="2">
              <a:lnSpc>
                <a:spcPct val="80000"/>
              </a:lnSpc>
            </a:pPr>
            <a:r>
              <a:rPr lang="gl-ES" sz="2200" smtClean="0"/>
              <a:t>Será asinada por todo o equipo docente e o/a xefe/a do departamento de orientación.</a:t>
            </a:r>
          </a:p>
          <a:p>
            <a:pPr lvl="1">
              <a:lnSpc>
                <a:spcPct val="80000"/>
              </a:lnSpc>
            </a:pPr>
            <a:endParaRPr lang="gl-ES" altLang="gl-ES" sz="26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755650" y="3133725"/>
            <a:ext cx="7700963" cy="2879725"/>
          </a:xfrm>
          <a:prstGeom prst="roundRect">
            <a:avLst>
              <a:gd name="adj" fmla="val 3916"/>
            </a:avLst>
          </a:prstGeom>
          <a:solidFill>
            <a:schemeClr val="bg1">
              <a:lumMod val="65000"/>
              <a:alpha val="55000"/>
            </a:schemeClr>
          </a:solidFill>
          <a:ln>
            <a:noFill/>
          </a:ln>
          <a:effectLst>
            <a:outerShdw blurRad="444500" dist="1905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algn="ctr">
              <a:defRPr/>
            </a:pPr>
            <a:r>
              <a:rPr lang="es-ES" sz="3600" b="1" dirty="0" err="1">
                <a:solidFill>
                  <a:schemeClr val="tx1"/>
                </a:solidFill>
              </a:rPr>
              <a:t>Ensinanza</a:t>
            </a:r>
            <a:r>
              <a:rPr lang="es-ES" sz="3600" b="1" dirty="0">
                <a:solidFill>
                  <a:schemeClr val="tx1"/>
                </a:solidFill>
              </a:rPr>
              <a:t> Secundaria </a:t>
            </a:r>
            <a:r>
              <a:rPr lang="es-ES" sz="3600" b="1" dirty="0" err="1">
                <a:solidFill>
                  <a:schemeClr val="tx1"/>
                </a:solidFill>
              </a:rPr>
              <a:t>Obrigatoria</a:t>
            </a:r>
            <a:endParaRPr lang="gl-ES" sz="3600" b="1" dirty="0">
              <a:solidFill>
                <a:schemeClr val="tx1"/>
              </a:solidFill>
            </a:endParaRPr>
          </a:p>
        </p:txBody>
      </p:sp>
      <p:sp>
        <p:nvSpPr>
          <p:cNvPr id="4608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err="1" smtClean="0"/>
              <a:t>ESO</a:t>
            </a:r>
            <a:r>
              <a:rPr lang="gl-ES" altLang="gl-ES" sz="4000" dirty="0" smtClean="0"/>
              <a:t> e </a:t>
            </a:r>
            <a:r>
              <a:rPr lang="gl-ES" altLang="gl-ES" sz="4000" dirty="0" err="1" smtClean="0"/>
              <a:t>PCPI</a:t>
            </a:r>
            <a:r>
              <a:rPr lang="gl-ES" altLang="gl-ES" sz="4000" dirty="0" smtClean="0"/>
              <a:t/>
            </a:r>
            <a:br>
              <a:rPr lang="gl-ES" altLang="gl-ES" sz="4000" dirty="0" smtClean="0"/>
            </a:br>
            <a:r>
              <a:rPr lang="gl-ES" altLang="gl-ES" sz="4000" b="1" dirty="0" smtClean="0"/>
              <a:t>LOE</a:t>
            </a:r>
            <a:endParaRPr lang="gl-ES" sz="4000" dirty="0" smtClean="0"/>
          </a:p>
        </p:txBody>
      </p:sp>
      <p:sp>
        <p:nvSpPr>
          <p:cNvPr id="4" name="3 Rectángulo redondeado"/>
          <p:cNvSpPr/>
          <p:nvPr/>
        </p:nvSpPr>
        <p:spPr>
          <a:xfrm>
            <a:off x="1476375" y="3349625"/>
            <a:ext cx="1871663" cy="1871663"/>
          </a:xfrm>
          <a:prstGeom prst="roundRect">
            <a:avLst>
              <a:gd name="adj" fmla="val 6954"/>
            </a:avLst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292100" dist="1397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sz="3600" b="1" dirty="0">
                <a:solidFill>
                  <a:schemeClr val="tx1"/>
                </a:solidFill>
              </a:rPr>
              <a:t>ESO</a:t>
            </a:r>
            <a:endParaRPr lang="gl-ES" sz="3600" b="1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58825" y="1773238"/>
            <a:ext cx="7700963" cy="647700"/>
          </a:xfrm>
          <a:prstGeom prst="roundRect">
            <a:avLst>
              <a:gd name="adj" fmla="val 10725"/>
            </a:avLst>
          </a:prstGeom>
          <a:solidFill>
            <a:schemeClr val="bg1">
              <a:alpha val="70000"/>
            </a:schemeClr>
          </a:solidFill>
          <a:ln w="28575"/>
          <a:effectLst>
            <a:outerShdw blurRad="355600" dist="152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algn="ctr">
              <a:defRPr/>
            </a:pPr>
            <a:r>
              <a:rPr lang="es-ES" sz="3200" b="1">
                <a:solidFill>
                  <a:schemeClr val="tx1"/>
                </a:solidFill>
              </a:rPr>
              <a:t>Título de graduado en ESO</a:t>
            </a:r>
            <a:endParaRPr lang="gl-ES" sz="3200" b="1">
              <a:solidFill>
                <a:schemeClr val="tx1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3419475" y="3062288"/>
            <a:ext cx="2447925" cy="863600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sz="1600" b="1" dirty="0">
                <a:solidFill>
                  <a:schemeClr val="tx1"/>
                </a:solidFill>
              </a:rPr>
              <a:t>Medida extraordinaria de atención á </a:t>
            </a:r>
            <a:r>
              <a:rPr lang="es-ES" sz="1600" b="1" dirty="0" err="1">
                <a:solidFill>
                  <a:schemeClr val="tx1"/>
                </a:solidFill>
              </a:rPr>
              <a:t>diversidade</a:t>
            </a:r>
            <a:endParaRPr lang="gl-ES" sz="1600" b="1" dirty="0">
              <a:solidFill>
                <a:schemeClr val="tx1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6011863" y="3349625"/>
            <a:ext cx="1728787" cy="936625"/>
          </a:xfrm>
          <a:prstGeom prst="roundRect">
            <a:avLst>
              <a:gd name="adj" fmla="val 10514"/>
            </a:avLst>
          </a:prstGeom>
          <a:solidFill>
            <a:schemeClr val="bg1">
              <a:alpha val="71000"/>
            </a:schemeClr>
          </a:solidFill>
          <a:ln>
            <a:noFill/>
          </a:ln>
          <a:effectLst>
            <a:outerShdw blurRad="406400" dist="2540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sz="3600" b="1" dirty="0">
                <a:solidFill>
                  <a:schemeClr val="tx1"/>
                </a:solidFill>
              </a:rPr>
              <a:t>PCPI</a:t>
            </a:r>
            <a:endParaRPr lang="gl-ES" sz="3600" b="1" dirty="0">
              <a:solidFill>
                <a:schemeClr val="tx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3527425" y="3925888"/>
            <a:ext cx="2232025" cy="576262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>
                <a:solidFill>
                  <a:schemeClr val="tx1"/>
                </a:solidFill>
              </a:rPr>
              <a:t>Decreto 229/2011</a:t>
            </a:r>
            <a:r>
              <a:rPr lang="es-ES" sz="1200" dirty="0">
                <a:solidFill>
                  <a:schemeClr val="tx1"/>
                </a:solidFill>
              </a:rPr>
              <a:t>, polo que se regula a atención á </a:t>
            </a:r>
            <a:r>
              <a:rPr lang="es-ES" sz="1200" dirty="0" err="1">
                <a:solidFill>
                  <a:schemeClr val="tx1"/>
                </a:solidFill>
              </a:rPr>
              <a:t>diversidade</a:t>
            </a:r>
            <a:r>
              <a:rPr lang="es-ES" sz="1200" dirty="0">
                <a:solidFill>
                  <a:schemeClr val="tx1"/>
                </a:solidFill>
              </a:rPr>
              <a:t> do alumnado</a:t>
            </a:r>
            <a:endParaRPr lang="gl-ES" sz="1200" dirty="0">
              <a:solidFill>
                <a:schemeClr val="tx1"/>
              </a:solidFill>
            </a:endParaRPr>
          </a:p>
        </p:txBody>
      </p:sp>
      <p:cxnSp>
        <p:nvCxnSpPr>
          <p:cNvPr id="3" name="2 Conector recto de flecha"/>
          <p:cNvCxnSpPr>
            <a:endCxn id="5" idx="1"/>
          </p:cNvCxnSpPr>
          <p:nvPr/>
        </p:nvCxnSpPr>
        <p:spPr>
          <a:xfrm>
            <a:off x="3348038" y="3817938"/>
            <a:ext cx="2663825" cy="0"/>
          </a:xfrm>
          <a:prstGeom prst="straightConnector1">
            <a:avLst/>
          </a:prstGeom>
          <a:ln w="38100">
            <a:solidFill>
              <a:schemeClr val="bg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4" idx="0"/>
          </p:cNvCxnSpPr>
          <p:nvPr/>
        </p:nvCxnSpPr>
        <p:spPr>
          <a:xfrm flipV="1">
            <a:off x="2411413" y="2420938"/>
            <a:ext cx="0" cy="928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V="1">
            <a:off x="6875463" y="2420938"/>
            <a:ext cx="0" cy="928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7" grpId="0" animBg="1"/>
      <p:bldP spid="8" grpId="0"/>
      <p:bldP spid="5" grpId="0" animBg="1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err="1" smtClean="0"/>
              <a:t>ESO</a:t>
            </a:r>
            <a:r>
              <a:rPr lang="gl-ES" altLang="gl-ES" sz="4000" dirty="0" smtClean="0"/>
              <a:t> e </a:t>
            </a:r>
            <a:r>
              <a:rPr lang="gl-ES" altLang="gl-ES" sz="4000" dirty="0" err="1" smtClean="0"/>
              <a:t>FP</a:t>
            </a:r>
            <a:r>
              <a:rPr lang="gl-ES" altLang="gl-ES" sz="4000" dirty="0" smtClean="0"/>
              <a:t> básica</a:t>
            </a:r>
            <a:br>
              <a:rPr lang="gl-ES" altLang="gl-ES" sz="4000" dirty="0" smtClean="0"/>
            </a:br>
            <a:r>
              <a:rPr lang="gl-ES" altLang="gl-ES" sz="4000" b="1" dirty="0" smtClean="0"/>
              <a:t>LOE</a:t>
            </a:r>
            <a:endParaRPr lang="gl-ES" sz="4000" dirty="0" smtClean="0"/>
          </a:p>
        </p:txBody>
      </p:sp>
      <p:grpSp>
        <p:nvGrpSpPr>
          <p:cNvPr id="31" name="30 Grupo"/>
          <p:cNvGrpSpPr>
            <a:grpSpLocks/>
          </p:cNvGrpSpPr>
          <p:nvPr/>
        </p:nvGrpSpPr>
        <p:grpSpPr bwMode="auto">
          <a:xfrm>
            <a:off x="5075238" y="2468563"/>
            <a:ext cx="3384550" cy="3527425"/>
            <a:chOff x="5075412" y="2468892"/>
            <a:chExt cx="3384376" cy="3526620"/>
          </a:xfrm>
        </p:grpSpPr>
        <p:sp>
          <p:nvSpPr>
            <p:cNvPr id="13" name="12 Rectángulo redondeado"/>
            <p:cNvSpPr/>
            <p:nvPr/>
          </p:nvSpPr>
          <p:spPr>
            <a:xfrm>
              <a:off x="5075412" y="3116444"/>
              <a:ext cx="3384376" cy="2879068"/>
            </a:xfrm>
            <a:prstGeom prst="roundRect">
              <a:avLst>
                <a:gd name="adj" fmla="val 3916"/>
              </a:avLst>
            </a:prstGeom>
            <a:solidFill>
              <a:schemeClr val="bg1">
                <a:lumMod val="65000"/>
                <a:alpha val="55000"/>
              </a:schemeClr>
            </a:solidFill>
            <a:ln>
              <a:noFill/>
            </a:ln>
            <a:effectLst>
              <a:outerShdw blurRad="444500" dist="190500" dir="27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sz="2400" b="1">
                  <a:solidFill>
                    <a:schemeClr val="tx1"/>
                  </a:solidFill>
                </a:rPr>
                <a:t>Formación Profesional</a:t>
              </a:r>
              <a:endParaRPr lang="gl-E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4 Rectángulo redondeado"/>
            <p:cNvSpPr/>
            <p:nvPr/>
          </p:nvSpPr>
          <p:spPr>
            <a:xfrm>
              <a:off x="5911981" y="3349753"/>
              <a:ext cx="1728699" cy="936411"/>
            </a:xfrm>
            <a:prstGeom prst="roundRect">
              <a:avLst>
                <a:gd name="adj" fmla="val 10514"/>
              </a:avLst>
            </a:prstGeom>
            <a:solidFill>
              <a:schemeClr val="bg1">
                <a:alpha val="71000"/>
              </a:schemeClr>
            </a:solidFill>
            <a:ln>
              <a:noFill/>
            </a:ln>
            <a:effectLst>
              <a:outerShdw blurRad="406400" dist="254000" dir="27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ts val="2400"/>
                </a:lnSpc>
                <a:defRPr/>
              </a:pPr>
              <a:r>
                <a:rPr lang="es-ES" sz="3600" b="1">
                  <a:solidFill>
                    <a:schemeClr val="tx1"/>
                  </a:solidFill>
                </a:rPr>
                <a:t>FP</a:t>
              </a:r>
              <a:br>
                <a:rPr lang="es-ES" sz="3600" b="1">
                  <a:solidFill>
                    <a:schemeClr val="tx1"/>
                  </a:solidFill>
                </a:rPr>
              </a:br>
              <a:r>
                <a:rPr lang="es-ES" sz="2800" b="1">
                  <a:solidFill>
                    <a:schemeClr val="tx1"/>
                  </a:solidFill>
                </a:rPr>
                <a:t>básica</a:t>
              </a:r>
              <a:endParaRPr lang="gl-ES" sz="2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17 Conector recto de flecha"/>
            <p:cNvCxnSpPr>
              <a:stCxn id="5" idx="0"/>
              <a:endCxn id="14" idx="2"/>
            </p:cNvCxnSpPr>
            <p:nvPr/>
          </p:nvCxnSpPr>
          <p:spPr>
            <a:xfrm flipH="1" flipV="1">
              <a:off x="6767600" y="2918051"/>
              <a:ext cx="7937" cy="43170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Rectángulo redondeado"/>
            <p:cNvSpPr/>
            <p:nvPr/>
          </p:nvSpPr>
          <p:spPr>
            <a:xfrm>
              <a:off x="5075412" y="2468892"/>
              <a:ext cx="3384376" cy="449159"/>
            </a:xfrm>
            <a:prstGeom prst="roundRect">
              <a:avLst>
                <a:gd name="adj" fmla="val 10725"/>
              </a:avLst>
            </a:prstGeom>
            <a:solidFill>
              <a:schemeClr val="bg1">
                <a:alpha val="70000"/>
              </a:schemeClr>
            </a:solidFill>
            <a:ln w="28575"/>
            <a:effectLst>
              <a:outerShdw blurRad="3556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sz="2400" b="1">
                  <a:solidFill>
                    <a:schemeClr val="tx1"/>
                  </a:solidFill>
                </a:rPr>
                <a:t>Título profesional básico</a:t>
              </a:r>
              <a:endParaRPr lang="gl-ES" sz="24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29 Grupo"/>
          <p:cNvGrpSpPr>
            <a:grpSpLocks/>
          </p:cNvGrpSpPr>
          <p:nvPr/>
        </p:nvGrpSpPr>
        <p:grpSpPr bwMode="auto">
          <a:xfrm>
            <a:off x="755650" y="1773238"/>
            <a:ext cx="3384550" cy="4240212"/>
            <a:chOff x="755577" y="1772816"/>
            <a:chExt cx="3384376" cy="4240633"/>
          </a:xfrm>
        </p:grpSpPr>
        <p:sp>
          <p:nvSpPr>
            <p:cNvPr id="6" name="5 Rectángulo redondeado"/>
            <p:cNvSpPr/>
            <p:nvPr/>
          </p:nvSpPr>
          <p:spPr>
            <a:xfrm>
              <a:off x="755577" y="3133438"/>
              <a:ext cx="3384376" cy="2880011"/>
            </a:xfrm>
            <a:prstGeom prst="roundRect">
              <a:avLst>
                <a:gd name="adj" fmla="val 3916"/>
              </a:avLst>
            </a:prstGeom>
            <a:solidFill>
              <a:schemeClr val="bg1">
                <a:lumMod val="65000"/>
                <a:alpha val="55000"/>
              </a:schemeClr>
            </a:solidFill>
            <a:ln>
              <a:noFill/>
            </a:ln>
            <a:effectLst>
              <a:outerShdw blurRad="444500" dist="190500" dir="27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sz="2400" b="1">
                  <a:solidFill>
                    <a:schemeClr val="tx1"/>
                  </a:solidFill>
                </a:rPr>
                <a:t>Secundaria </a:t>
              </a:r>
              <a:r>
                <a:rPr lang="es-ES" sz="2400" b="1" dirty="0" err="1">
                  <a:solidFill>
                    <a:schemeClr val="tx1"/>
                  </a:solidFill>
                </a:rPr>
                <a:t>Obrigatoria</a:t>
              </a:r>
              <a:endParaRPr lang="gl-E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3 Rectángulo redondeado"/>
            <p:cNvSpPr/>
            <p:nvPr/>
          </p:nvSpPr>
          <p:spPr>
            <a:xfrm>
              <a:off x="1511188" y="3349360"/>
              <a:ext cx="1873154" cy="1871849"/>
            </a:xfrm>
            <a:prstGeom prst="roundRect">
              <a:avLst>
                <a:gd name="adj" fmla="val 6954"/>
              </a:avLst>
            </a:prstGeom>
            <a:solidFill>
              <a:schemeClr val="bg1">
                <a:alpha val="67000"/>
              </a:schemeClr>
            </a:solidFill>
            <a:ln>
              <a:noFill/>
            </a:ln>
            <a:effectLst>
              <a:outerShdw blurRad="292100" dist="139700" dir="27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ES" sz="3600" b="1" dirty="0">
                  <a:solidFill>
                    <a:schemeClr val="tx1"/>
                  </a:solidFill>
                </a:rPr>
                <a:t>ESO</a:t>
              </a:r>
              <a:endParaRPr lang="gl-E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6 Rectángulo redondeado"/>
            <p:cNvSpPr/>
            <p:nvPr/>
          </p:nvSpPr>
          <p:spPr>
            <a:xfrm>
              <a:off x="755577" y="1772816"/>
              <a:ext cx="3384376" cy="431843"/>
            </a:xfrm>
            <a:prstGeom prst="roundRect">
              <a:avLst>
                <a:gd name="adj" fmla="val 10725"/>
              </a:avLst>
            </a:prstGeom>
            <a:solidFill>
              <a:schemeClr val="bg1">
                <a:alpha val="70000"/>
              </a:schemeClr>
            </a:solidFill>
            <a:ln w="28575"/>
            <a:effectLst>
              <a:outerShdw blurRad="3556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sz="2200" b="1">
                  <a:solidFill>
                    <a:schemeClr val="tx1"/>
                  </a:solidFill>
                </a:rPr>
                <a:t>Título de graduado en ESO</a:t>
              </a:r>
              <a:endParaRPr lang="gl-ES" sz="2200" b="1">
                <a:solidFill>
                  <a:schemeClr val="tx1"/>
                </a:solidFill>
              </a:endParaRPr>
            </a:p>
          </p:txBody>
        </p:sp>
        <p:cxnSp>
          <p:nvCxnSpPr>
            <p:cNvPr id="15" name="14 Conector recto de flecha"/>
            <p:cNvCxnSpPr>
              <a:stCxn id="4" idx="0"/>
              <a:endCxn id="19" idx="2"/>
            </p:cNvCxnSpPr>
            <p:nvPr/>
          </p:nvCxnSpPr>
          <p:spPr>
            <a:xfrm flipV="1">
              <a:off x="2447765" y="2925455"/>
              <a:ext cx="0" cy="42390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18 Rectángulo redondeado"/>
            <p:cNvSpPr/>
            <p:nvPr/>
          </p:nvSpPr>
          <p:spPr>
            <a:xfrm>
              <a:off x="1511188" y="2468210"/>
              <a:ext cx="1873154" cy="457245"/>
            </a:xfrm>
            <a:prstGeom prst="roundRect">
              <a:avLst>
                <a:gd name="adj" fmla="val 10725"/>
              </a:avLst>
            </a:prstGeom>
            <a:solidFill>
              <a:schemeClr val="bg1">
                <a:alpha val="70000"/>
              </a:schemeClr>
            </a:solidFill>
            <a:ln w="28575">
              <a:solidFill>
                <a:schemeClr val="bg1">
                  <a:lumMod val="95000"/>
                </a:schemeClr>
              </a:solidFill>
            </a:ln>
            <a:effectLst>
              <a:outerShdw blurRad="3556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>
                <a:defRPr/>
              </a:pPr>
              <a:r>
                <a:rPr lang="es-ES" sz="2400" b="1">
                  <a:solidFill>
                    <a:schemeClr val="tx1"/>
                  </a:solidFill>
                </a:rPr>
                <a:t>Proba</a:t>
              </a:r>
              <a:endParaRPr lang="gl-ES" sz="2400" b="1">
                <a:solidFill>
                  <a:schemeClr val="tx1"/>
                </a:solidFill>
              </a:endParaRPr>
            </a:p>
          </p:txBody>
        </p:sp>
        <p:cxnSp>
          <p:nvCxnSpPr>
            <p:cNvPr id="22" name="21 Conector recto de flecha"/>
            <p:cNvCxnSpPr>
              <a:stCxn id="19" idx="0"/>
              <a:endCxn id="7" idx="2"/>
            </p:cNvCxnSpPr>
            <p:nvPr/>
          </p:nvCxnSpPr>
          <p:spPr>
            <a:xfrm flipV="1">
              <a:off x="2447765" y="2204659"/>
              <a:ext cx="0" cy="26355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27 Conector recto de flecha"/>
          <p:cNvCxnSpPr>
            <a:stCxn id="14" idx="1"/>
            <a:endCxn id="19" idx="3"/>
          </p:cNvCxnSpPr>
          <p:nvPr/>
        </p:nvCxnSpPr>
        <p:spPr>
          <a:xfrm flipH="1">
            <a:off x="3384550" y="2693988"/>
            <a:ext cx="1690688" cy="31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2 Conector recto de flecha"/>
          <p:cNvCxnSpPr>
            <a:endCxn id="5" idx="1"/>
          </p:cNvCxnSpPr>
          <p:nvPr/>
        </p:nvCxnSpPr>
        <p:spPr>
          <a:xfrm>
            <a:off x="3384550" y="3817938"/>
            <a:ext cx="25273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Consello orientador</a:t>
            </a:r>
            <a:r>
              <a:rPr lang="gl-ES" altLang="gl-ES" sz="4000" b="1" dirty="0" smtClean="0"/>
              <a:t/>
            </a:r>
            <a:br>
              <a:rPr lang="gl-ES" altLang="gl-ES" sz="4000" b="1" dirty="0" smtClean="0"/>
            </a:br>
            <a:r>
              <a:rPr lang="gl-ES" altLang="gl-ES" sz="4000" b="1" dirty="0" smtClean="0"/>
              <a:t>Oferta obrigatoria da </a:t>
            </a: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</a:t>
            </a:r>
            <a:endParaRPr lang="gl-ES" altLang="gl-ES" sz="4000" dirty="0" smtClean="0"/>
          </a:p>
        </p:txBody>
      </p:sp>
      <p:sp>
        <p:nvSpPr>
          <p:cNvPr id="57347" name="Rectangle 3"/>
          <p:cNvSpPr>
            <a:spLocks noGrp="1"/>
          </p:cNvSpPr>
          <p:nvPr>
            <p:ph idx="1"/>
          </p:nvPr>
        </p:nvSpPr>
        <p:spPr>
          <a:xfrm>
            <a:off x="457200" y="1722438"/>
            <a:ext cx="8435975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gl-ES" sz="2800" b="1" smtClean="0"/>
              <a:t>Por cada alumno</a:t>
            </a:r>
            <a:r>
              <a:rPr lang="gl-ES" sz="2800" smtClean="0"/>
              <a:t>, o/a titor/a coa axuda do/da xefe/a do departamento e do/da orientador/a, elaborará o consello orientador, no que constará:</a:t>
            </a:r>
          </a:p>
          <a:p>
            <a:pPr lvl="1">
              <a:lnSpc>
                <a:spcPct val="90000"/>
              </a:lnSpc>
            </a:pPr>
            <a:r>
              <a:rPr lang="gl-ES" sz="2600" b="1" smtClean="0"/>
              <a:t>Grao do logro dos obxectivos </a:t>
            </a:r>
            <a:r>
              <a:rPr lang="gl-ES" sz="2600" smtClean="0"/>
              <a:t>e de adquisición das competencias que xustifican a proposta.</a:t>
            </a:r>
          </a:p>
          <a:p>
            <a:pPr lvl="1">
              <a:lnSpc>
                <a:spcPct val="90000"/>
              </a:lnSpc>
            </a:pPr>
            <a:r>
              <a:rPr lang="gl-ES" sz="2600" b="1" smtClean="0"/>
              <a:t>Dificultades de aprendizaxe </a:t>
            </a:r>
            <a:r>
              <a:rPr lang="gl-ES" sz="2600" smtClean="0"/>
              <a:t>presentadas.</a:t>
            </a:r>
          </a:p>
          <a:p>
            <a:pPr lvl="1">
              <a:lnSpc>
                <a:spcPct val="90000"/>
              </a:lnSpc>
            </a:pPr>
            <a:r>
              <a:rPr lang="gl-ES" sz="2600" b="1" smtClean="0"/>
              <a:t>Medidas de atención á diversidade </a:t>
            </a:r>
            <a:r>
              <a:rPr lang="gl-ES" sz="2600" smtClean="0"/>
              <a:t>aplicadas, de ser o caso.</a:t>
            </a:r>
          </a:p>
          <a:p>
            <a:pPr lvl="1">
              <a:lnSpc>
                <a:spcPct val="90000"/>
              </a:lnSpc>
            </a:pPr>
            <a:r>
              <a:rPr lang="gl-ES" sz="2600" b="1" smtClean="0"/>
              <a:t>Motivos razoados </a:t>
            </a:r>
            <a:r>
              <a:rPr lang="gl-ES" sz="2600" smtClean="0"/>
              <a:t>da proposta.</a:t>
            </a:r>
          </a:p>
          <a:p>
            <a:pPr lvl="2">
              <a:lnSpc>
                <a:spcPct val="90000"/>
              </a:lnSpc>
            </a:pPr>
            <a:r>
              <a:rPr lang="es-ES" altLang="gl-ES" sz="2200" smtClean="0"/>
              <a:t>Será asinado polo/a titor/a, en nome do equipo docente, o/a </a:t>
            </a:r>
            <a:r>
              <a:rPr lang="gl-ES" sz="2200" smtClean="0"/>
              <a:t>xefe/a e a persoa encargada da dirección do centro.</a:t>
            </a:r>
            <a:endParaRPr lang="gl-ES" altLang="gl-ES" sz="22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Comunicación aos pais</a:t>
            </a:r>
            <a:r>
              <a:rPr lang="gl-ES" altLang="gl-ES" sz="4000" b="1" dirty="0" smtClean="0"/>
              <a:t/>
            </a:r>
            <a:br>
              <a:rPr lang="gl-ES" altLang="gl-ES" sz="4000" b="1" dirty="0" smtClean="0"/>
            </a:br>
            <a:r>
              <a:rPr lang="gl-ES" altLang="gl-ES" sz="4000" b="1" dirty="0" smtClean="0"/>
              <a:t>Oferta obrigatoria da </a:t>
            </a: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</a:t>
            </a:r>
            <a:endParaRPr lang="gl-ES" sz="4000" dirty="0" smtClean="0"/>
          </a:p>
        </p:txBody>
      </p:sp>
      <p:sp>
        <p:nvSpPr>
          <p:cNvPr id="4915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2800" b="1" smtClean="0"/>
              <a:t>A dirección dos centros </a:t>
            </a:r>
            <a:r>
              <a:rPr lang="gl-ES" sz="2800" smtClean="0"/>
              <a:t>comunicarase cos pais, coas nais ou cos/coas titores/as legais do alumnado que foi proposto para realizar un ciclo formativo de FP básica, e entregaralles: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O consello orientador.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gl-ES" sz="2600" smtClean="0"/>
              <a:t>O documento no que, de ser o caso, as familias darán o consentimento de incorporación ás ensinanzas.</a:t>
            </a:r>
          </a:p>
          <a:p>
            <a:pPr>
              <a:lnSpc>
                <a:spcPct val="90000"/>
              </a:lnSpc>
            </a:pPr>
            <a:r>
              <a:rPr lang="gl-ES" sz="2800" b="1" smtClean="0"/>
              <a:t>Os departamentos de orientación </a:t>
            </a:r>
            <a:r>
              <a:rPr lang="gl-ES" sz="2800" smtClean="0"/>
              <a:t>colaborarán para informar das características e das finalidades da FP básica.</a:t>
            </a:r>
          </a:p>
          <a:p>
            <a:pPr>
              <a:lnSpc>
                <a:spcPct val="90000"/>
              </a:lnSpc>
            </a:pPr>
            <a:endParaRPr lang="gl-ES" sz="28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Consentimento dos pais</a:t>
            </a:r>
            <a:r>
              <a:rPr lang="gl-ES" altLang="gl-ES" sz="4000" b="1" dirty="0" smtClean="0"/>
              <a:t/>
            </a:r>
            <a:br>
              <a:rPr lang="gl-ES" altLang="gl-ES" sz="4000" b="1" dirty="0" smtClean="0"/>
            </a:br>
            <a:r>
              <a:rPr lang="gl-ES" altLang="gl-ES" sz="4000" b="1" dirty="0" smtClean="0"/>
              <a:t>Oferta obrigatoria da </a:t>
            </a: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</a:t>
            </a:r>
            <a:endParaRPr lang="gl-ES" sz="4000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gl-ES" sz="2800" b="1" smtClean="0"/>
              <a:t>Documento de consentimento</a:t>
            </a:r>
            <a:r>
              <a:rPr lang="gl-ES" sz="2800" smtClean="0"/>
              <a:t>. No prazo establecido será entregado na secretaría do centro debidamente cuberto e asinado.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De non o facer no prazo establecido entenderase que non dan o consentimento.</a:t>
            </a:r>
          </a:p>
          <a:p>
            <a:pPr>
              <a:lnSpc>
                <a:spcPct val="80000"/>
              </a:lnSpc>
            </a:pPr>
            <a:r>
              <a:rPr lang="gl-ES" sz="2800" b="1" smtClean="0"/>
              <a:t>No expediente académico, </a:t>
            </a:r>
            <a:r>
              <a:rPr lang="gl-ES" sz="2800" smtClean="0"/>
              <a:t>incluiranse o informe asesor e o documento de consentimento.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5" grpId="0" autoUpdateAnimBg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Admisión. Solicitude</a:t>
            </a:r>
            <a:r>
              <a:rPr lang="gl-ES" altLang="gl-ES" sz="4000" b="1" dirty="0" smtClean="0"/>
              <a:t/>
            </a:r>
            <a:br>
              <a:rPr lang="gl-ES" altLang="gl-ES" sz="4000" b="1" dirty="0" smtClean="0"/>
            </a:br>
            <a:r>
              <a:rPr lang="gl-ES" altLang="gl-ES" sz="4000" b="1" dirty="0" smtClean="0"/>
              <a:t>Oferta obrigatoria da </a:t>
            </a: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</a:t>
            </a:r>
            <a:endParaRPr lang="gl-ES" sz="4000" dirty="0" smtClean="0"/>
          </a:p>
        </p:txBody>
      </p:sp>
      <p:sp>
        <p:nvSpPr>
          <p:cNvPr id="5120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3000" b="1" smtClean="0"/>
              <a:t>Solicitude de admisión e matrícula:</a:t>
            </a:r>
          </a:p>
          <a:p>
            <a:pPr lvl="1">
              <a:lnSpc>
                <a:spcPct val="90000"/>
              </a:lnSpc>
            </a:pPr>
            <a:r>
              <a:rPr lang="gl-ES" sz="2500" smtClean="0"/>
              <a:t>Única, no centro en que pretenda ser admitido/a.</a:t>
            </a:r>
          </a:p>
          <a:p>
            <a:pPr lvl="1">
              <a:lnSpc>
                <a:spcPct val="90000"/>
              </a:lnSpc>
            </a:pPr>
            <a:r>
              <a:rPr lang="gl-ES" sz="2500" smtClean="0"/>
              <a:t>Solicitará dúas opcións (dous ciclos). </a:t>
            </a:r>
          </a:p>
          <a:p>
            <a:pPr lvl="1">
              <a:lnSpc>
                <a:spcPct val="90000"/>
              </a:lnSpc>
            </a:pPr>
            <a:r>
              <a:rPr lang="gl-ES" sz="2500" smtClean="0"/>
              <a:t>Asinada polo/a solicitante e por calquera dos/das titulares da patria potestade ou representante legal.</a:t>
            </a:r>
            <a:r>
              <a:rPr lang="gl-ES" sz="2600" smtClean="0"/>
              <a:t> </a:t>
            </a:r>
          </a:p>
          <a:p>
            <a:pPr>
              <a:lnSpc>
                <a:spcPct val="90000"/>
              </a:lnSpc>
            </a:pPr>
            <a:r>
              <a:rPr lang="gl-ES" sz="3000" b="1" smtClean="0"/>
              <a:t>Documentación</a:t>
            </a:r>
            <a:r>
              <a:rPr lang="gl-ES" sz="3000" smtClean="0"/>
              <a:t>: </a:t>
            </a:r>
          </a:p>
          <a:p>
            <a:pPr lvl="1">
              <a:lnSpc>
                <a:spcPct val="90000"/>
              </a:lnSpc>
            </a:pPr>
            <a:r>
              <a:rPr lang="gl-ES" sz="2500" smtClean="0"/>
              <a:t>DNI.</a:t>
            </a:r>
          </a:p>
          <a:p>
            <a:pPr lvl="1">
              <a:lnSpc>
                <a:spcPct val="90000"/>
              </a:lnSpc>
            </a:pPr>
            <a:r>
              <a:rPr lang="gl-ES" sz="2500" smtClean="0"/>
              <a:t>Documento de comunicación de incorporación á FP básica.</a:t>
            </a:r>
          </a:p>
          <a:p>
            <a:pPr lvl="1">
              <a:lnSpc>
                <a:spcPct val="90000"/>
              </a:lnSpc>
            </a:pPr>
            <a:r>
              <a:rPr lang="gl-ES" sz="2500" smtClean="0"/>
              <a:t>Certificado de discapacidade, se participa no proceso de admisión pola reserva para persoas con discapacidade.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1 Título"/>
          <p:cNvSpPr>
            <a:spLocks noGrp="1"/>
          </p:cNvSpPr>
          <p:nvPr>
            <p:ph type="ctrTitle"/>
          </p:nvPr>
        </p:nvSpPr>
        <p:spPr>
          <a:xfrm>
            <a:off x="539750" y="484188"/>
            <a:ext cx="4537075" cy="2368550"/>
          </a:xfrm>
        </p:spPr>
        <p:txBody>
          <a:bodyPr/>
          <a:lstStyle/>
          <a:p>
            <a:r>
              <a:rPr lang="gl-ES" b="1" smtClean="0"/>
              <a:t>Acceso e admisión curso 2016-2017</a:t>
            </a:r>
          </a:p>
        </p:txBody>
      </p:sp>
      <p:sp>
        <p:nvSpPr>
          <p:cNvPr id="52226" name="2 Subtítulo"/>
          <p:cNvSpPr>
            <a:spLocks noGrp="1"/>
          </p:cNvSpPr>
          <p:nvPr>
            <p:ph type="subTitle" idx="1"/>
          </p:nvPr>
        </p:nvSpPr>
        <p:spPr>
          <a:xfrm>
            <a:off x="539750" y="3201988"/>
            <a:ext cx="4537075" cy="1752600"/>
          </a:xfrm>
        </p:spPr>
        <p:txBody>
          <a:bodyPr/>
          <a:lstStyle/>
          <a:p>
            <a:r>
              <a:rPr lang="gl-ES" b="1" smtClean="0"/>
              <a:t>Ciclos formativos de grao medio e de grao superior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63" y="603250"/>
            <a:ext cx="8429625" cy="2214563"/>
          </a:xfrm>
        </p:spPr>
        <p:txBody>
          <a:bodyPr/>
          <a:lstStyle/>
          <a:p>
            <a:r>
              <a:rPr lang="gl-ES" altLang="gl-ES" sz="3600" smtClean="0"/>
              <a:t/>
            </a:r>
            <a:br>
              <a:rPr lang="gl-ES" altLang="gl-ES" sz="3600" smtClean="0"/>
            </a:br>
            <a:r>
              <a:rPr lang="gl-ES" altLang="gl-ES" sz="4800" b="1" smtClean="0"/>
              <a:t>Normativa</a:t>
            </a:r>
            <a:endParaRPr lang="es-ES" altLang="gl-ES" sz="4000" b="1" smtClean="0"/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219450"/>
            <a:ext cx="7704138" cy="1752600"/>
          </a:xfrm>
        </p:spPr>
        <p:txBody>
          <a:bodyPr/>
          <a:lstStyle/>
          <a:p>
            <a:pPr eaLnBrk="1" hangingPunct="1"/>
            <a:r>
              <a:rPr lang="gl-ES" altLang="es-ES" sz="2800" smtClean="0"/>
              <a:t>Aspectos destacados en materia de</a:t>
            </a:r>
            <a:br>
              <a:rPr lang="gl-ES" altLang="es-ES" sz="2800" smtClean="0"/>
            </a:br>
            <a:r>
              <a:rPr lang="gl-ES" altLang="es-ES" sz="2800" smtClean="0"/>
              <a:t>Formación Profesional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/>
              <a:t>Calendario de implantación</a:t>
            </a:r>
            <a:br>
              <a:rPr lang="gl-ES" altLang="gl-ES" dirty="0" smtClean="0"/>
            </a:br>
            <a:r>
              <a:rPr lang="gl-ES" altLang="gl-ES" b="1" dirty="0" smtClean="0"/>
              <a:t>Disposición final 5ª </a:t>
            </a:r>
            <a:r>
              <a:rPr lang="gl-ES" altLang="gl-ES" b="1" dirty="0" err="1" smtClean="0"/>
              <a:t>LOMCE</a:t>
            </a:r>
            <a:endParaRPr lang="gl-ES" dirty="0" smtClean="0"/>
          </a:p>
        </p:txBody>
      </p:sp>
      <p:sp>
        <p:nvSpPr>
          <p:cNvPr id="5325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As modificacións introducidas nas condicións de acceso e admisión ás ensinanzas reguladas nesta Lei orgánica serán de aplicación no curso escolar 2016-2017.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Artigo 41 da LOE. Acceso e admisión</a:t>
            </a:r>
            <a:br>
              <a:rPr lang="gl-ES" altLang="gl-ES" sz="4000" dirty="0" smtClean="0"/>
            </a:br>
            <a:r>
              <a:rPr lang="gl-ES" altLang="gl-ES" sz="4000" b="1" dirty="0" smtClean="0"/>
              <a:t>Ciclos de grao medio</a:t>
            </a:r>
          </a:p>
        </p:txBody>
      </p:sp>
      <p:sp>
        <p:nvSpPr>
          <p:cNvPr id="5427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38150">
              <a:lnSpc>
                <a:spcPct val="90000"/>
              </a:lnSpc>
            </a:pPr>
            <a:r>
              <a:rPr lang="gl-ES" altLang="gl-ES" sz="2400" smtClean="0"/>
              <a:t>O </a:t>
            </a:r>
            <a:r>
              <a:rPr lang="gl-ES" altLang="gl-ES" sz="2400" b="1" smtClean="0"/>
              <a:t>acceso</a:t>
            </a:r>
            <a:r>
              <a:rPr lang="gl-ES" altLang="gl-ES" sz="2400" smtClean="0"/>
              <a:t> a ciclos formativos de grao medio requirirá o cumprimento de, polo menos unha das seguintes condicións:</a:t>
            </a:r>
          </a:p>
          <a:p>
            <a:pPr marL="895350" lvl="1" indent="-438150">
              <a:lnSpc>
                <a:spcPct val="90000"/>
              </a:lnSpc>
            </a:pPr>
            <a:r>
              <a:rPr lang="gl-ES" altLang="gl-ES" sz="2000" smtClean="0"/>
              <a:t>Estar en posesión de, polo menos, dun dos seguintes títulos:</a:t>
            </a:r>
          </a:p>
          <a:p>
            <a:pPr marL="1295400" lvl="2" indent="-438150">
              <a:lnSpc>
                <a:spcPct val="90000"/>
              </a:lnSpc>
            </a:pPr>
            <a:r>
              <a:rPr lang="gl-ES" altLang="gl-ES" sz="1700" smtClean="0"/>
              <a:t>Título de graduado en ESO, sempre que o alumno ou alumna superase a avaliación final da ESO pola opción de ensinanzas aplicadas.</a:t>
            </a:r>
          </a:p>
          <a:p>
            <a:pPr marL="1295400" lvl="2" indent="-438150">
              <a:lnSpc>
                <a:spcPct val="90000"/>
              </a:lnSpc>
            </a:pPr>
            <a:r>
              <a:rPr lang="gl-ES" altLang="gl-ES" sz="1700" b="1" smtClean="0"/>
              <a:t>Título profesional básico.</a:t>
            </a:r>
          </a:p>
          <a:p>
            <a:pPr marL="1295400" lvl="2" indent="-438150">
              <a:lnSpc>
                <a:spcPct val="90000"/>
              </a:lnSpc>
            </a:pPr>
            <a:r>
              <a:rPr lang="gl-ES" altLang="gl-ES" sz="1700" smtClean="0"/>
              <a:t>Título de bacharel.</a:t>
            </a:r>
          </a:p>
          <a:p>
            <a:pPr marL="1295400" lvl="2" indent="-438150">
              <a:lnSpc>
                <a:spcPct val="90000"/>
              </a:lnSpc>
            </a:pPr>
            <a:r>
              <a:rPr lang="gl-ES" altLang="gl-ES" sz="1700" smtClean="0"/>
              <a:t>Un título universitario.</a:t>
            </a:r>
          </a:p>
          <a:p>
            <a:pPr marL="1295400" lvl="2" indent="-438150">
              <a:lnSpc>
                <a:spcPct val="90000"/>
              </a:lnSpc>
            </a:pPr>
            <a:r>
              <a:rPr lang="gl-ES" altLang="gl-ES" sz="1700" smtClean="0"/>
              <a:t>Un título de técnico ou de técnico Superior de FP.</a:t>
            </a:r>
          </a:p>
          <a:p>
            <a:pPr marL="895350" lvl="1" indent="-438150">
              <a:lnSpc>
                <a:spcPct val="90000"/>
              </a:lnSpc>
            </a:pPr>
            <a:r>
              <a:rPr lang="gl-ES" sz="2400" smtClean="0"/>
              <a:t>Estar en posesión dun c</a:t>
            </a:r>
            <a:r>
              <a:rPr lang="gl-ES" altLang="gl-ES" sz="2400" smtClean="0"/>
              <a:t>ertificado acreditativo de ter superado todas as materias do bacharelato (LOMCE).</a:t>
            </a:r>
          </a:p>
          <a:p>
            <a:pPr marL="895350" lvl="1" indent="-438150">
              <a:lnSpc>
                <a:spcPct val="90000"/>
              </a:lnSpc>
            </a:pPr>
            <a:r>
              <a:rPr lang="gl-ES" altLang="gl-ES" sz="2400" smtClean="0"/>
              <a:t>Ter superado un curso de acceso a ciclos de grao medio.</a:t>
            </a:r>
          </a:p>
          <a:p>
            <a:pPr marL="895350" lvl="1" indent="-438150">
              <a:lnSpc>
                <a:spcPct val="90000"/>
              </a:lnSpc>
            </a:pPr>
            <a:r>
              <a:rPr lang="gl-ES" altLang="gl-ES" sz="2400" smtClean="0"/>
              <a:t>Ter superado unha proba de acceso.</a:t>
            </a:r>
          </a:p>
          <a:p>
            <a:pPr marL="495300" indent="-438150">
              <a:lnSpc>
                <a:spcPct val="90000"/>
              </a:lnSpc>
            </a:pPr>
            <a:endParaRPr lang="gl-ES" altLang="gl-ES" sz="2700" smtClean="0"/>
          </a:p>
          <a:p>
            <a:pPr marL="495300" indent="-438150">
              <a:lnSpc>
                <a:spcPct val="90000"/>
              </a:lnSpc>
            </a:pPr>
            <a:endParaRPr lang="gl-ES" altLang="gl-ES" sz="2700" smtClean="0"/>
          </a:p>
          <a:p>
            <a:pPr marL="495300" indent="-438150">
              <a:lnSpc>
                <a:spcPct val="90000"/>
              </a:lnSpc>
            </a:pPr>
            <a:endParaRPr lang="gl-ES" altLang="gl-ES" sz="24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Artigo 41 da LOE. Acceso e admisión</a:t>
            </a:r>
            <a:br>
              <a:rPr lang="gl-ES" altLang="gl-ES" sz="4000" dirty="0" smtClean="0"/>
            </a:br>
            <a:r>
              <a:rPr lang="gl-ES" altLang="gl-ES" sz="4000" b="1" dirty="0" smtClean="0"/>
              <a:t>Ciclos de grao medio</a:t>
            </a:r>
          </a:p>
        </p:txBody>
      </p:sp>
      <p:sp>
        <p:nvSpPr>
          <p:cNvPr id="5529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38150"/>
            <a:r>
              <a:rPr lang="gl-ES" altLang="gl-ES" smtClean="0"/>
              <a:t>Ademais, sempre que a demanda de prazas en ciclos formativos de grao medio supere a oferta, as Administracións educativas poderán establecer </a:t>
            </a:r>
            <a:r>
              <a:rPr lang="gl-ES" altLang="gl-ES" b="1" smtClean="0"/>
              <a:t>procedementos</a:t>
            </a:r>
            <a:r>
              <a:rPr lang="gl-ES" altLang="gl-ES" smtClean="0"/>
              <a:t> </a:t>
            </a:r>
            <a:r>
              <a:rPr lang="gl-ES" altLang="gl-ES" b="1" smtClean="0"/>
              <a:t>de</a:t>
            </a:r>
            <a:r>
              <a:rPr lang="gl-ES" altLang="gl-ES" smtClean="0"/>
              <a:t> </a:t>
            </a:r>
            <a:r>
              <a:rPr lang="gl-ES" altLang="gl-ES" b="1" smtClean="0"/>
              <a:t>admisión </a:t>
            </a:r>
            <a:r>
              <a:rPr lang="gl-ES" altLang="gl-ES" smtClean="0"/>
              <a:t>ao centro docente, de acordo coas condicións que o Goberno determine.</a:t>
            </a:r>
          </a:p>
          <a:p>
            <a:pPr marL="495300" indent="-438150"/>
            <a:endParaRPr lang="gl-ES" altLang="gl-ES" smtClean="0"/>
          </a:p>
          <a:p>
            <a:pPr marL="495300" indent="-438150"/>
            <a:endParaRPr lang="gl-ES" altLang="gl-ES" smtClean="0"/>
          </a:p>
          <a:p>
            <a:pPr marL="495300" indent="-438150"/>
            <a:endParaRPr lang="gl-ES" altLang="gl-ES" sz="28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Admisión desde </a:t>
            </a:r>
            <a:r>
              <a:rPr lang="gl-ES" altLang="gl-ES" sz="4000" dirty="0" err="1" smtClean="0"/>
              <a:t>FP</a:t>
            </a:r>
            <a:r>
              <a:rPr lang="gl-ES" altLang="gl-ES" sz="4000" dirty="0" smtClean="0"/>
              <a:t> básica</a:t>
            </a:r>
            <a:br>
              <a:rPr lang="gl-ES" altLang="gl-ES" sz="4000" dirty="0" smtClean="0"/>
            </a:br>
            <a:r>
              <a:rPr lang="gl-ES" altLang="gl-ES" sz="4000" b="1" dirty="0" smtClean="0"/>
              <a:t>Ciclos de grao medio</a:t>
            </a:r>
          </a:p>
        </p:txBody>
      </p:sp>
      <p:sp>
        <p:nvSpPr>
          <p:cNvPr id="5632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38150"/>
            <a:r>
              <a:rPr lang="gl-ES" altLang="gl-ES" smtClean="0"/>
              <a:t>Cada título de FP básica determina os ciclos formativos de grao medio –por familias profesionais- para os que da preferencia na admisión no caso de ter máis solicitudes que prazas.</a:t>
            </a:r>
          </a:p>
          <a:p>
            <a:pPr marL="495300" indent="-438150"/>
            <a:r>
              <a:rPr lang="gl-ES" altLang="gl-ES" smtClean="0"/>
              <a:t>No caso de quedaren prazas vacantes:</a:t>
            </a:r>
          </a:p>
          <a:p>
            <a:pPr marL="895350" lvl="1" indent="-438150"/>
            <a:r>
              <a:rPr lang="gl-ES" altLang="gl-ES" smtClean="0"/>
              <a:t>Desde calquera ciclo de formación profesional básica, poderase realizar a matrícula en calquera ciclo de grao medio.</a:t>
            </a:r>
          </a:p>
          <a:p>
            <a:pPr marL="495300" indent="-438150"/>
            <a:endParaRPr lang="gl-ES" altLang="gl-ES" smtClean="0"/>
          </a:p>
          <a:p>
            <a:pPr marL="495300" indent="-438150"/>
            <a:endParaRPr lang="gl-ES" altLang="gl-ES" sz="28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Artigo 41 da LOE. Acceso e admisión</a:t>
            </a:r>
            <a:br>
              <a:rPr lang="gl-ES" altLang="gl-ES" sz="4000" dirty="0" smtClean="0"/>
            </a:br>
            <a:r>
              <a:rPr lang="gl-ES" altLang="gl-ES" sz="4000" b="1" dirty="0" smtClean="0"/>
              <a:t>Ciclos de grao superior</a:t>
            </a:r>
          </a:p>
        </p:txBody>
      </p:sp>
      <p:sp>
        <p:nvSpPr>
          <p:cNvPr id="5734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38150">
              <a:lnSpc>
                <a:spcPct val="90000"/>
              </a:lnSpc>
            </a:pPr>
            <a:r>
              <a:rPr lang="gl-ES" altLang="gl-ES" sz="2600" smtClean="0"/>
              <a:t>O </a:t>
            </a:r>
            <a:r>
              <a:rPr lang="gl-ES" altLang="gl-ES" sz="2600" b="1" smtClean="0"/>
              <a:t>acceso</a:t>
            </a:r>
            <a:r>
              <a:rPr lang="gl-ES" altLang="gl-ES" sz="2600" smtClean="0"/>
              <a:t> a ciclos formativos de grao superior requirirá o cumprimento das seguintes condicións:</a:t>
            </a:r>
          </a:p>
          <a:p>
            <a:pPr marL="895350" lvl="1" indent="-438150">
              <a:lnSpc>
                <a:spcPct val="90000"/>
              </a:lnSpc>
            </a:pPr>
            <a:r>
              <a:rPr lang="gl-ES" altLang="gl-ES" sz="2200" smtClean="0"/>
              <a:t>Estar en posesión dun:</a:t>
            </a:r>
          </a:p>
          <a:p>
            <a:pPr marL="1295400" lvl="2" indent="-438150">
              <a:lnSpc>
                <a:spcPct val="90000"/>
              </a:lnSpc>
            </a:pPr>
            <a:r>
              <a:rPr lang="gl-ES" altLang="gl-ES" sz="1900" smtClean="0"/>
              <a:t>Título de bacharel.</a:t>
            </a:r>
          </a:p>
          <a:p>
            <a:pPr marL="1295400" lvl="2" indent="-438150">
              <a:lnSpc>
                <a:spcPct val="90000"/>
              </a:lnSpc>
            </a:pPr>
            <a:r>
              <a:rPr lang="gl-ES" altLang="gl-ES" sz="1900" smtClean="0"/>
              <a:t>Título universitario.</a:t>
            </a:r>
          </a:p>
          <a:p>
            <a:pPr marL="1295400" lvl="2" indent="-438150">
              <a:lnSpc>
                <a:spcPct val="90000"/>
              </a:lnSpc>
            </a:pPr>
            <a:r>
              <a:rPr lang="gl-ES" altLang="gl-ES" sz="1900" smtClean="0"/>
              <a:t>Título de técnico ou de técnico superior.</a:t>
            </a:r>
          </a:p>
          <a:p>
            <a:pPr marL="1295400" lvl="2" indent="-438150">
              <a:lnSpc>
                <a:spcPct val="90000"/>
              </a:lnSpc>
            </a:pPr>
            <a:r>
              <a:rPr lang="gl-ES" altLang="gl-ES" sz="1900" smtClean="0"/>
              <a:t>Certificado acreditativo de ter superado todas as materias do Bacharelato.</a:t>
            </a:r>
          </a:p>
          <a:p>
            <a:pPr marL="1295400" lvl="2" indent="-438150">
              <a:lnSpc>
                <a:spcPct val="90000"/>
              </a:lnSpc>
            </a:pPr>
            <a:r>
              <a:rPr lang="gl-ES" altLang="gl-ES" sz="1900" smtClean="0"/>
              <a:t>Ter superado unha proba de acceso.</a:t>
            </a:r>
          </a:p>
          <a:p>
            <a:pPr marL="895350" lvl="1" indent="-438150">
              <a:lnSpc>
                <a:spcPct val="90000"/>
              </a:lnSpc>
            </a:pPr>
            <a:r>
              <a:rPr lang="gl-ES" altLang="gl-ES" sz="2200" smtClean="0"/>
              <a:t>Sempre que a demanda da prazas en ciclos formativos de grao superior supere a oferta, as Administracións educativas poderán establecer </a:t>
            </a:r>
            <a:r>
              <a:rPr lang="gl-ES" altLang="gl-ES" sz="2200" b="1" smtClean="0"/>
              <a:t>procedementos de</a:t>
            </a:r>
            <a:r>
              <a:rPr lang="gl-ES" altLang="gl-ES" sz="2200" smtClean="0"/>
              <a:t> </a:t>
            </a:r>
            <a:r>
              <a:rPr lang="gl-ES" altLang="gl-ES" sz="2200" b="1" smtClean="0"/>
              <a:t>admisión </a:t>
            </a:r>
            <a:r>
              <a:rPr lang="gl-ES" altLang="gl-ES" sz="2200" smtClean="0"/>
              <a:t>ao centro docente, de acordo coas condicións que o Goberno determine.</a:t>
            </a:r>
          </a:p>
          <a:p>
            <a:pPr marL="495300" indent="-438150">
              <a:lnSpc>
                <a:spcPct val="90000"/>
              </a:lnSpc>
            </a:pPr>
            <a:endParaRPr lang="gl-ES" altLang="gl-ES" sz="26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Artigo 44 da LOE</a:t>
            </a:r>
            <a:br>
              <a:rPr lang="gl-ES" altLang="gl-ES" sz="4000" dirty="0" smtClean="0"/>
            </a:br>
            <a:r>
              <a:rPr lang="gl-ES" altLang="gl-ES" sz="4000" b="1" dirty="0" smtClean="0"/>
              <a:t>Título de técnico</a:t>
            </a:r>
          </a:p>
        </p:txBody>
      </p:sp>
      <p:sp>
        <p:nvSpPr>
          <p:cNvPr id="5837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38150"/>
            <a:r>
              <a:rPr lang="gl-ES" altLang="gl-ES" sz="2800" smtClean="0"/>
              <a:t>O título de técnico permitirá o acceso, </a:t>
            </a:r>
            <a:r>
              <a:rPr lang="gl-ES" sz="2800" smtClean="0"/>
              <a:t>logo de superación</a:t>
            </a:r>
            <a:r>
              <a:rPr lang="gl-ES" altLang="gl-ES" sz="2800" smtClean="0"/>
              <a:t> dun </a:t>
            </a:r>
            <a:r>
              <a:rPr lang="gl-ES" altLang="gl-ES" sz="2800" b="1" smtClean="0"/>
              <a:t>procedemento de</a:t>
            </a:r>
            <a:r>
              <a:rPr lang="gl-ES" altLang="gl-ES" sz="2800" smtClean="0"/>
              <a:t> </a:t>
            </a:r>
            <a:r>
              <a:rPr lang="gl-ES" altLang="gl-ES" sz="2800" b="1" smtClean="0"/>
              <a:t>admisión</a:t>
            </a:r>
            <a:r>
              <a:rPr lang="gl-ES" altLang="gl-ES" sz="2800" smtClean="0"/>
              <a:t>, aos ciclos formativos de grao superior da formación profesional do sistema educativo.</a:t>
            </a:r>
            <a:endParaRPr lang="gl-ES" altLang="gl-ES" sz="2400" b="1" smtClean="0"/>
          </a:p>
          <a:p>
            <a:pPr marL="495300" indent="-438150"/>
            <a:endParaRPr lang="gl-ES" altLang="gl-ES" sz="28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smtClean="0"/>
              <a:t>Artigo 42.5 da LOE.</a:t>
            </a:r>
            <a:br>
              <a:rPr lang="gl-ES" altLang="gl-ES" sz="4000" smtClean="0"/>
            </a:br>
            <a:r>
              <a:rPr lang="gl-ES" altLang="gl-ES" sz="4000" b="1" smtClean="0"/>
              <a:t>Materias voluntarias (1/2)</a:t>
            </a:r>
          </a:p>
        </p:txBody>
      </p:sp>
      <p:sp>
        <p:nvSpPr>
          <p:cNvPr id="5939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38150"/>
            <a:r>
              <a:rPr lang="gl-ES" altLang="gl-ES" sz="2800" smtClean="0"/>
              <a:t>Os centros educativos poderán ofrecerlle ao alumnado que curse ciclos formativos de grao medio as seguintes materias voluntarias para facilitar a transición do alumno ou da alumna </a:t>
            </a:r>
            <a:r>
              <a:rPr lang="gl-ES" altLang="gl-ES" sz="2800" b="1" smtClean="0"/>
              <a:t>cara a outras ensinanzas</a:t>
            </a:r>
            <a:r>
              <a:rPr lang="gl-ES" altLang="gl-ES" sz="2800" smtClean="0"/>
              <a:t>:</a:t>
            </a:r>
          </a:p>
          <a:p>
            <a:pPr lvl="1"/>
            <a:r>
              <a:rPr lang="gl-ES" sz="2400" smtClean="0"/>
              <a:t>Comunicación en Lingua Castelá.</a:t>
            </a:r>
          </a:p>
          <a:p>
            <a:pPr lvl="1"/>
            <a:r>
              <a:rPr lang="gl-ES" sz="2400" smtClean="0"/>
              <a:t>Comunicación en Lingua Galega.</a:t>
            </a:r>
          </a:p>
          <a:p>
            <a:pPr lvl="1"/>
            <a:r>
              <a:rPr lang="gl-ES" sz="2400" smtClean="0"/>
              <a:t>Comunicación en Lingua Estranxeira.</a:t>
            </a:r>
          </a:p>
          <a:p>
            <a:pPr lvl="1"/>
            <a:r>
              <a:rPr lang="gl-ES" sz="2400" smtClean="0"/>
              <a:t>Matemáticas Aplicadas.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smtClean="0"/>
              <a:t>Artigo 42.5 da LOE.</a:t>
            </a:r>
            <a:br>
              <a:rPr lang="gl-ES" altLang="gl-ES" sz="4000" smtClean="0"/>
            </a:br>
            <a:r>
              <a:rPr lang="gl-ES" altLang="gl-ES" sz="4000" b="1" smtClean="0"/>
              <a:t>Materias voluntarias (2/2)</a:t>
            </a:r>
          </a:p>
        </p:txBody>
      </p:sp>
      <p:sp>
        <p:nvSpPr>
          <p:cNvPr id="6041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indent="-438150"/>
            <a:r>
              <a:rPr lang="gl-ES" altLang="gl-ES" sz="2800" smtClean="0"/>
              <a:t>Co obxecto de facilitar a progresión do alumnado cara aos ciclos formativos de grao superior, os centros educativos poderán ofertar, materias voluntarias </a:t>
            </a:r>
            <a:r>
              <a:rPr lang="gl-ES" altLang="gl-ES" sz="2800" b="1" smtClean="0"/>
              <a:t>relacionadas co campo ou sector profesional </a:t>
            </a:r>
            <a:r>
              <a:rPr lang="gl-ES" altLang="gl-ES" sz="2800" smtClean="0"/>
              <a:t>de que se trate, cuxa superación </a:t>
            </a:r>
            <a:r>
              <a:rPr lang="gl-ES" altLang="gl-ES" sz="2800" b="1" smtClean="0"/>
              <a:t>facilitará a admisión nos ciclos formativos de grao superior </a:t>
            </a:r>
            <a:r>
              <a:rPr lang="gl-ES" altLang="gl-ES" sz="2800" smtClean="0"/>
              <a:t>nos termos que o Goberno determine.</a:t>
            </a:r>
          </a:p>
          <a:p>
            <a:pPr marL="495300" indent="-438150"/>
            <a:r>
              <a:rPr lang="gl-ES" altLang="gl-ES" sz="2400" smtClean="0"/>
              <a:t>As materias voluntarias poderanse ofertar en modalidade presencial ou a distancia e non formarán parte do currículo dos ciclos formativos de grao medio.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s-ES" dirty="0" smtClean="0"/>
              <a:t>Probas de acceso</a:t>
            </a:r>
            <a:r>
              <a:rPr lang="gl-ES" altLang="gl-ES" dirty="0" smtClean="0"/>
              <a:t/>
            </a:r>
            <a:br>
              <a:rPr lang="gl-ES" altLang="gl-ES" dirty="0" smtClean="0"/>
            </a:br>
            <a:r>
              <a:rPr lang="es-ES" b="1" dirty="0" smtClean="0"/>
              <a:t>Ciclos formativos</a:t>
            </a:r>
          </a:p>
        </p:txBody>
      </p:sp>
      <p:sp>
        <p:nvSpPr>
          <p:cNvPr id="87043" name="Marcador de contenido 2"/>
          <p:cNvSpPr>
            <a:spLocks noGrp="1"/>
          </p:cNvSpPr>
          <p:nvPr>
            <p:ph idx="4294967295"/>
          </p:nvPr>
        </p:nvSpPr>
        <p:spPr>
          <a:xfrm>
            <a:off x="457200" y="1703388"/>
            <a:ext cx="8435975" cy="4525962"/>
          </a:xfrm>
        </p:spPr>
        <p:txBody>
          <a:bodyPr/>
          <a:lstStyle/>
          <a:p>
            <a:r>
              <a:rPr lang="es-ES" smtClean="0"/>
              <a:t>Ciclos de grao medio.</a:t>
            </a:r>
          </a:p>
          <a:p>
            <a:pPr lvl="1"/>
            <a:r>
              <a:rPr lang="es-ES" smtClean="0"/>
              <a:t>Persoas que teñan polo menos 17 anos ou os fagan no ano de realización da proba e non cumpran os requisitos académicos de acceso. </a:t>
            </a:r>
          </a:p>
          <a:p>
            <a:r>
              <a:rPr lang="es-ES" smtClean="0"/>
              <a:t>Ciclos de grao superior.</a:t>
            </a:r>
          </a:p>
          <a:p>
            <a:pPr lvl="1"/>
            <a:r>
              <a:rPr lang="es-ES" smtClean="0"/>
              <a:t>Persoas que teñan polo menos 19 anos, ou os fagan no ano de realización da proba, e non cumpran os requisitos académicos de acceso.</a:t>
            </a:r>
          </a:p>
          <a:p>
            <a:pPr>
              <a:buFont typeface="Arial" charset="0"/>
              <a:buNone/>
            </a:pPr>
            <a:endParaRPr lang="es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autoUpdateAnimBg="0"/>
      <p:bldP spid="87043" grpId="0" build="p" autoUpdateAnimBg="0" advAuto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s-ES" dirty="0" smtClean="0"/>
              <a:t>Probas de acceso</a:t>
            </a:r>
            <a:r>
              <a:rPr lang="gl-ES" altLang="gl-ES" dirty="0" smtClean="0"/>
              <a:t/>
            </a:r>
            <a:br>
              <a:rPr lang="gl-ES" altLang="gl-ES" dirty="0" smtClean="0"/>
            </a:br>
            <a:r>
              <a:rPr lang="es-ES" b="1" dirty="0" smtClean="0"/>
              <a:t>Ciclos formativos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457200" y="1703388"/>
            <a:ext cx="8435975" cy="4525962"/>
          </a:xfrm>
        </p:spPr>
        <p:txBody>
          <a:bodyPr/>
          <a:lstStyle/>
          <a:p>
            <a:r>
              <a:rPr lang="gl-ES" sz="2400" b="1" smtClean="0"/>
              <a:t>Cumpren requisitos</a:t>
            </a:r>
            <a:r>
              <a:rPr lang="gl-ES" sz="2400" smtClean="0"/>
              <a:t> académicos de acceso a ciclos de grao superior as persoas en posesión dos títulos de:</a:t>
            </a:r>
          </a:p>
          <a:p>
            <a:pPr lvl="1"/>
            <a:r>
              <a:rPr lang="gl-ES" sz="2000" b="1" smtClean="0"/>
              <a:t>Técnico de formación profesional</a:t>
            </a:r>
            <a:r>
              <a:rPr lang="gl-ES" sz="2000" smtClean="0"/>
              <a:t>.</a:t>
            </a:r>
          </a:p>
          <a:p>
            <a:pPr lvl="1"/>
            <a:r>
              <a:rPr lang="gl-ES" sz="2000" b="1" smtClean="0"/>
              <a:t>Bacharelato unificado e polivalente (BUP)</a:t>
            </a:r>
            <a:r>
              <a:rPr lang="gl-ES" sz="2000" smtClean="0"/>
              <a:t>.</a:t>
            </a:r>
          </a:p>
          <a:p>
            <a:r>
              <a:rPr lang="gl-ES" sz="2400" b="1" smtClean="0"/>
              <a:t>Exención da parte específica</a:t>
            </a:r>
            <a:r>
              <a:rPr lang="gl-ES" sz="2400" smtClean="0"/>
              <a:t> da proba:</a:t>
            </a:r>
          </a:p>
          <a:p>
            <a:pPr lvl="1"/>
            <a:r>
              <a:rPr lang="gl-ES" sz="2000" b="1" smtClean="0"/>
              <a:t>Título de técnico auxiliar</a:t>
            </a:r>
            <a:r>
              <a:rPr lang="gl-ES" sz="2000" smtClean="0"/>
              <a:t>, poderán solicitar a exención da parte específica segundo a familia profesional que corresponda.</a:t>
            </a:r>
          </a:p>
          <a:p>
            <a:pPr lvl="1"/>
            <a:r>
              <a:rPr lang="gl-ES" sz="2000" b="1" smtClean="0"/>
              <a:t>Título de técnico de artes plásticas e deseño</a:t>
            </a:r>
            <a:r>
              <a:rPr lang="gl-ES" sz="2000" smtClean="0"/>
              <a:t>, poderán solicitar a exención da parte específica no caso de escoller a opción B.</a:t>
            </a:r>
          </a:p>
          <a:p>
            <a:pPr lvl="1"/>
            <a:r>
              <a:rPr lang="gl-ES" sz="2000" b="1" smtClean="0"/>
              <a:t>Título de técnico deportivo</a:t>
            </a:r>
            <a:r>
              <a:rPr lang="gl-ES" sz="2000" smtClean="0"/>
              <a:t>, poderán solicitar a exención da parte específica no caso de escoller a opción C.</a:t>
            </a:r>
          </a:p>
        </p:txBody>
      </p:sp>
      <p:sp>
        <p:nvSpPr>
          <p:cNvPr id="4" name="3 Rectángulo redondeado"/>
          <p:cNvSpPr/>
          <p:nvPr/>
        </p:nvSpPr>
        <p:spPr bwMode="auto">
          <a:xfrm>
            <a:off x="6553200" y="898525"/>
            <a:ext cx="2197100" cy="792163"/>
          </a:xfrm>
          <a:prstGeom prst="roundRect">
            <a:avLst>
              <a:gd name="adj" fmla="val 6954"/>
            </a:avLst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292100" dist="1397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gl-ES" sz="3600" b="1" dirty="0">
                <a:solidFill>
                  <a:schemeClr val="tx2"/>
                </a:solidFill>
              </a:rPr>
              <a:t>Novidade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autoUpdateAnimBg="0"/>
      <p:bldP spid="3" grpId="0" build="p" autoUpdateAnimBg="0" advAuto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Leis de educación</a:t>
            </a:r>
            <a:br>
              <a:rPr lang="gl-ES" altLang="gl-ES" sz="4000" dirty="0" smtClean="0"/>
            </a:br>
            <a:r>
              <a:rPr lang="gl-ES" altLang="gl-ES" sz="4000" b="1" dirty="0" smtClean="0"/>
              <a:t>Formación profesional</a:t>
            </a:r>
          </a:p>
        </p:txBody>
      </p:sp>
      <p:sp>
        <p:nvSpPr>
          <p:cNvPr id="2662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400" smtClean="0"/>
              <a:t>Lei orgánica </a:t>
            </a:r>
            <a:r>
              <a:rPr lang="gl-ES" sz="2400" b="1" smtClean="0"/>
              <a:t>8/1985</a:t>
            </a:r>
            <a:r>
              <a:rPr lang="gl-ES" sz="2400" smtClean="0"/>
              <a:t>, do 3 de xullo, reguladora do dereito á educación.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400" smtClean="0"/>
              <a:t>Lei orgánica </a:t>
            </a:r>
            <a:r>
              <a:rPr lang="gl-ES" sz="2400" b="1" smtClean="0"/>
              <a:t>5/2002</a:t>
            </a:r>
            <a:r>
              <a:rPr lang="gl-ES" sz="2400" smtClean="0"/>
              <a:t>, do 19 de xuño, das cualificacións e da formación profesional.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400" smtClean="0"/>
              <a:t>Lei orgánica </a:t>
            </a:r>
            <a:r>
              <a:rPr lang="gl-ES" sz="2400" b="1" smtClean="0"/>
              <a:t>2/2006</a:t>
            </a:r>
            <a:r>
              <a:rPr lang="gl-ES" sz="2400" smtClean="0"/>
              <a:t>, do 3 de maio, de educación.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400" smtClean="0"/>
              <a:t>Lei </a:t>
            </a:r>
            <a:r>
              <a:rPr lang="gl-ES" sz="2400" b="1" smtClean="0"/>
              <a:t>2/2011</a:t>
            </a:r>
            <a:r>
              <a:rPr lang="gl-ES" sz="2400" smtClean="0"/>
              <a:t>, do 4 de marzo, de economía sustentable.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400" smtClean="0"/>
              <a:t>Lei orgánica </a:t>
            </a:r>
            <a:r>
              <a:rPr lang="gl-ES" sz="2400" b="1" smtClean="0"/>
              <a:t>4/2011</a:t>
            </a:r>
            <a:r>
              <a:rPr lang="gl-ES" sz="2400" smtClean="0"/>
              <a:t>, do 11 de marzo, complementaria da lei de economía sustentable, pola que se modifican as leis orgánicas 5/2002, 2/2006, …..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400" smtClean="0"/>
              <a:t>Lei orgánica </a:t>
            </a:r>
            <a:r>
              <a:rPr lang="gl-ES" sz="2400" b="1" smtClean="0"/>
              <a:t>8/2013</a:t>
            </a:r>
            <a:r>
              <a:rPr lang="gl-ES" sz="2400" smtClean="0"/>
              <a:t>, do 9 de decembro, para a mellora da calidade educativa.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s-ES" dirty="0" smtClean="0"/>
              <a:t>Probas de acceso</a:t>
            </a:r>
            <a:r>
              <a:rPr lang="gl-ES" altLang="gl-ES" dirty="0" smtClean="0"/>
              <a:t/>
            </a:r>
            <a:br>
              <a:rPr lang="gl-ES" altLang="gl-ES" dirty="0" smtClean="0"/>
            </a:br>
            <a:r>
              <a:rPr lang="es-ES" b="1" dirty="0" smtClean="0"/>
              <a:t>Ciclos formativos</a:t>
            </a:r>
          </a:p>
        </p:txBody>
      </p:sp>
      <p:sp>
        <p:nvSpPr>
          <p:cNvPr id="89091" name="Marcador de conteni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gl-ES" smtClean="0"/>
              <a:t>Probas de acceso a ciclos de grao superior.</a:t>
            </a:r>
          </a:p>
          <a:p>
            <a:pPr lvl="1"/>
            <a:r>
              <a:rPr lang="gl-ES" smtClean="0"/>
              <a:t>Inscrición: 15 a 26 de febreiro.</a:t>
            </a:r>
          </a:p>
          <a:p>
            <a:pPr lvl="1"/>
            <a:r>
              <a:rPr lang="gl-ES" smtClean="0"/>
              <a:t>Realización: </a:t>
            </a:r>
            <a:r>
              <a:rPr lang="gl-ES" b="1" smtClean="0"/>
              <a:t>20 de abril</a:t>
            </a:r>
            <a:r>
              <a:rPr lang="gl-ES" smtClean="0"/>
              <a:t>.</a:t>
            </a:r>
          </a:p>
          <a:p>
            <a:r>
              <a:rPr lang="gl-ES" smtClean="0"/>
              <a:t>Probas de acceso a ciclos de grao medio.</a:t>
            </a:r>
          </a:p>
          <a:p>
            <a:pPr lvl="1"/>
            <a:r>
              <a:rPr lang="gl-ES" smtClean="0"/>
              <a:t>Inscrición: 4 a 15 de abril.</a:t>
            </a:r>
          </a:p>
          <a:p>
            <a:pPr lvl="1"/>
            <a:r>
              <a:rPr lang="gl-ES" smtClean="0"/>
              <a:t>Realización: </a:t>
            </a:r>
            <a:r>
              <a:rPr lang="gl-ES" b="1" smtClean="0"/>
              <a:t>25 de maio</a:t>
            </a:r>
            <a:r>
              <a:rPr lang="gl-ES" smtClean="0"/>
              <a:t>.</a:t>
            </a:r>
          </a:p>
          <a:p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autoUpdateAnimBg="0"/>
      <p:bldP spid="89091" grpId="0" build="p" autoUpdateAnimBg="0" advAuto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1 Título"/>
          <p:cNvSpPr>
            <a:spLocks noGrp="1"/>
          </p:cNvSpPr>
          <p:nvPr>
            <p:ph type="ctrTitle"/>
          </p:nvPr>
        </p:nvSpPr>
        <p:spPr>
          <a:xfrm>
            <a:off x="539750" y="484188"/>
            <a:ext cx="4537075" cy="2368550"/>
          </a:xfrm>
        </p:spPr>
        <p:txBody>
          <a:bodyPr/>
          <a:lstStyle/>
          <a:p>
            <a:r>
              <a:rPr lang="gl-ES" b="1" smtClean="0"/>
              <a:t>Outros aspectos</a:t>
            </a:r>
          </a:p>
        </p:txBody>
      </p:sp>
      <p:sp>
        <p:nvSpPr>
          <p:cNvPr id="65538" name="2 Subtítulo"/>
          <p:cNvSpPr>
            <a:spLocks noGrp="1"/>
          </p:cNvSpPr>
          <p:nvPr>
            <p:ph type="subTitle" idx="1"/>
          </p:nvPr>
        </p:nvSpPr>
        <p:spPr>
          <a:xfrm>
            <a:off x="539750" y="3201988"/>
            <a:ext cx="4537075" cy="1752600"/>
          </a:xfrm>
        </p:spPr>
        <p:txBody>
          <a:bodyPr/>
          <a:lstStyle/>
          <a:p>
            <a:endParaRPr lang="gl-ES" b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dirty="0" smtClean="0"/>
              <a:t>Título de graduado en </a:t>
            </a:r>
            <a:r>
              <a:rPr lang="gl-ES" dirty="0" err="1" smtClean="0"/>
              <a:t>ESO</a:t>
            </a:r>
            <a:r>
              <a:rPr lang="gl-ES" dirty="0" smtClean="0"/>
              <a:t/>
            </a:r>
            <a:br>
              <a:rPr lang="gl-ES" dirty="0" smtClean="0"/>
            </a:br>
            <a:r>
              <a:rPr lang="gl-ES" b="1" dirty="0" err="1" smtClean="0"/>
              <a:t>FP</a:t>
            </a:r>
            <a:r>
              <a:rPr lang="gl-ES" b="1" dirty="0" smtClean="0"/>
              <a:t> básica</a:t>
            </a:r>
          </a:p>
        </p:txBody>
      </p:sp>
      <p:sp>
        <p:nvSpPr>
          <p:cNvPr id="26626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gl-ES" sz="3000" smtClean="0"/>
              <a:t>Disposición transitoria única do Real decreto 1058/2015, do 20 de novembro, polo que se regulan as características das probas da avaliación final de educación primaria.</a:t>
            </a:r>
          </a:p>
          <a:p>
            <a:pPr lvl="1">
              <a:lnSpc>
                <a:spcPct val="70000"/>
              </a:lnSpc>
            </a:pPr>
            <a:r>
              <a:rPr lang="gl-ES" sz="2600" smtClean="0"/>
              <a:t>Os alumnos e as alumnas que obteñan un título de FP básica nos cursos 2015-2016 ou 2016-2017, entanto que non sexa de aplicación a avaliación prevista no artigo 44.1 da LOE, poderán obter o título de ESO:</a:t>
            </a:r>
          </a:p>
          <a:p>
            <a:pPr lvl="2">
              <a:lnSpc>
                <a:spcPct val="70000"/>
              </a:lnSpc>
            </a:pPr>
            <a:r>
              <a:rPr lang="gl-ES" sz="2200" smtClean="0"/>
              <a:t>Sempre que, na avaliación final do ciclo formativo, o equipo docente considere que teñen alcanzados os obxectivos e adquiridas as competencias da ESO.</a:t>
            </a:r>
          </a:p>
          <a:p>
            <a:pPr lvl="2">
              <a:lnSpc>
                <a:spcPct val="70000"/>
              </a:lnSpc>
            </a:pPr>
            <a:r>
              <a:rPr lang="es-ES" sz="2200" smtClean="0"/>
              <a:t>A cualificación final da ESO será a media dos módulos asociados aos bloques comúns.</a:t>
            </a:r>
            <a:endParaRPr lang="gl-ES" sz="2200" smtClean="0"/>
          </a:p>
        </p:txBody>
      </p:sp>
      <p:sp>
        <p:nvSpPr>
          <p:cNvPr id="4" name="3 Rectángulo redondeado"/>
          <p:cNvSpPr/>
          <p:nvPr/>
        </p:nvSpPr>
        <p:spPr bwMode="auto">
          <a:xfrm>
            <a:off x="6553200" y="898525"/>
            <a:ext cx="2197100" cy="792163"/>
          </a:xfrm>
          <a:prstGeom prst="roundRect">
            <a:avLst>
              <a:gd name="adj" fmla="val 6954"/>
            </a:avLst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292100" dist="1397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gl-ES" sz="3600" b="1" dirty="0">
                <a:solidFill>
                  <a:schemeClr val="tx2"/>
                </a:solidFill>
              </a:rPr>
              <a:t>Novidade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 autoUpdateAnimBg="0"/>
      <p:bldP spid="26626" grpId="0" build="p" autoUpdateAnimBg="0" advAuto="0"/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/>
          </p:cNvSpPr>
          <p:nvPr>
            <p:ph type="title"/>
          </p:nvPr>
        </p:nvSpPr>
        <p:spPr>
          <a:xfrm>
            <a:off x="457200" y="230188"/>
            <a:ext cx="8435975" cy="1257300"/>
          </a:xfrm>
        </p:spPr>
        <p:txBody>
          <a:bodyPr/>
          <a:lstStyle/>
          <a:p>
            <a:r>
              <a:rPr lang="gl-ES" altLang="gl-ES" sz="4000" dirty="0" smtClean="0"/>
              <a:t>Perda do dereito á avaliación continua</a:t>
            </a:r>
            <a:br>
              <a:rPr lang="gl-ES" altLang="gl-ES" sz="4000" dirty="0" smtClean="0"/>
            </a:b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</a:t>
            </a:r>
          </a:p>
        </p:txBody>
      </p:sp>
      <p:sp>
        <p:nvSpPr>
          <p:cNvPr id="6758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z="2800" b="1" smtClean="0"/>
              <a:t>Perda do dereito á avaliación continua </a:t>
            </a:r>
            <a:r>
              <a:rPr lang="gl-ES" sz="2800" smtClean="0"/>
              <a:t>nun determinado módulo regulado no artigo 25 da Orde do 12 de xullo de 2011, </a:t>
            </a:r>
            <a:r>
              <a:rPr lang="gl-ES" sz="2800" b="1" smtClean="0"/>
              <a:t>non será de aplicación </a:t>
            </a:r>
            <a:r>
              <a:rPr lang="gl-ES" sz="2800" smtClean="0"/>
              <a:t>ao </a:t>
            </a:r>
            <a:r>
              <a:rPr lang="gl-ES" sz="2800" b="1" smtClean="0"/>
              <a:t>alumnado</a:t>
            </a:r>
            <a:r>
              <a:rPr lang="gl-ES" sz="2800" smtClean="0"/>
              <a:t> de ciclos de formación profesional básica </a:t>
            </a:r>
            <a:r>
              <a:rPr lang="gl-ES" sz="2800" b="1" smtClean="0"/>
              <a:t>en idade de escolarización obrigatoria</a:t>
            </a:r>
            <a:r>
              <a:rPr lang="gl-ES" sz="2800" smtClean="0"/>
              <a:t>.</a:t>
            </a:r>
          </a:p>
          <a:p>
            <a:r>
              <a:rPr lang="gl-ES" sz="2800" b="1" smtClean="0"/>
              <a:t>É de aplicación </a:t>
            </a:r>
            <a:r>
              <a:rPr lang="gl-ES" sz="2800" smtClean="0"/>
              <a:t>ao resto do alumnado.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gl-ES" sz="4000" dirty="0" smtClean="0"/>
              <a:t>Avaliación. 1º curso</a:t>
            </a:r>
            <a:r>
              <a:rPr lang="gl-ES" altLang="gl-ES" sz="4000" b="1" dirty="0" smtClean="0"/>
              <a:t/>
            </a:r>
            <a:br>
              <a:rPr lang="gl-ES" altLang="gl-ES" sz="4000" b="1" dirty="0" smtClean="0"/>
            </a:b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</a:t>
            </a:r>
            <a:endParaRPr lang="gl-ES" dirty="0" smtClean="0"/>
          </a:p>
        </p:txBody>
      </p:sp>
      <p:sp>
        <p:nvSpPr>
          <p:cNvPr id="77827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gl-ES" b="1" smtClean="0"/>
              <a:t>Tres avaliacións parciais</a:t>
            </a:r>
            <a:r>
              <a:rPr lang="gl-ES" smtClean="0"/>
              <a:t>.</a:t>
            </a:r>
          </a:p>
          <a:p>
            <a:r>
              <a:rPr lang="gl-ES" b="1" smtClean="0"/>
              <a:t>Avaliación final de módulos</a:t>
            </a:r>
            <a:r>
              <a:rPr lang="gl-ES" smtClean="0"/>
              <a:t>, que se realizará coincidindo coa finalización das actividades lectivas.</a:t>
            </a:r>
          </a:p>
          <a:p>
            <a:r>
              <a:rPr lang="gl-ES" b="1" smtClean="0"/>
              <a:t>Avaliación final extraordinaria </a:t>
            </a:r>
            <a:r>
              <a:rPr lang="gl-ES" smtClean="0"/>
              <a:t>para o alumnado con módulos pendentes da avaliación final de módulos, que se realizará no mes de setembro (calendario escolar).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autoUpdateAnimBg="0"/>
      <p:bldP spid="77827" grpId="0" build="p" autoUpdateAnimBg="0" advAuto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gl-ES" dirty="0" smtClean="0"/>
              <a:t>Promoción entre cursos (1/2)</a:t>
            </a:r>
            <a:br>
              <a:rPr lang="gl-ES" altLang="gl-ES" dirty="0" smtClean="0"/>
            </a:br>
            <a:r>
              <a:rPr lang="gl-ES" altLang="gl-ES" b="1" dirty="0" err="1" smtClean="0"/>
              <a:t>FP</a:t>
            </a:r>
            <a:r>
              <a:rPr lang="gl-ES" altLang="gl-ES" b="1" dirty="0" smtClean="0"/>
              <a:t> básica</a:t>
            </a:r>
            <a:endParaRPr lang="gl-ES" b="1" dirty="0" smtClean="0"/>
          </a:p>
        </p:txBody>
      </p:sp>
      <p:sp>
        <p:nvSpPr>
          <p:cNvPr id="82947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Cando </a:t>
            </a:r>
            <a:r>
              <a:rPr lang="es-ES" b="1" dirty="0" smtClean="0"/>
              <a:t>os módulos asociados a unidades de competencia </a:t>
            </a:r>
            <a:r>
              <a:rPr lang="es-ES" b="1" dirty="0" err="1" smtClean="0"/>
              <a:t>pendentes</a:t>
            </a:r>
            <a:r>
              <a:rPr lang="es-ES" b="1" dirty="0" smtClean="0"/>
              <a:t> </a:t>
            </a:r>
            <a:r>
              <a:rPr lang="es-ES" dirty="0" smtClean="0"/>
              <a:t>non superen o 20% do horario semanal </a:t>
            </a:r>
            <a:r>
              <a:rPr lang="es-ES" b="1" dirty="0" smtClean="0"/>
              <a:t>e</a:t>
            </a:r>
            <a:r>
              <a:rPr lang="es-ES" dirty="0" smtClean="0"/>
              <a:t> </a:t>
            </a:r>
            <a:r>
              <a:rPr lang="es-ES" b="1" dirty="0" smtClean="0"/>
              <a:t>se teña superado </a:t>
            </a:r>
            <a:r>
              <a:rPr lang="es-ES" dirty="0" smtClean="0"/>
              <a:t>o módulo de Comunicación e </a:t>
            </a:r>
            <a:r>
              <a:rPr lang="es-ES" dirty="0" err="1" smtClean="0"/>
              <a:t>sociedade</a:t>
            </a:r>
            <a:r>
              <a:rPr lang="es-ES" dirty="0" smtClean="0"/>
              <a:t> I </a:t>
            </a:r>
            <a:r>
              <a:rPr lang="es-ES" b="1" dirty="0" err="1" smtClean="0"/>
              <a:t>ou</a:t>
            </a:r>
            <a:r>
              <a:rPr lang="es-ES" dirty="0" smtClean="0"/>
              <a:t> o módulo de Ciencias aplicadas I.</a:t>
            </a:r>
          </a:p>
          <a:p>
            <a:pPr marL="0" indent="0">
              <a:buFont typeface="Arial" charset="0"/>
              <a:buNone/>
              <a:defRPr/>
            </a:pPr>
            <a:endParaRPr lang="gl-ES" sz="2800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autoUpdateAnimBg="0"/>
      <p:bldP spid="82947" grpId="0" build="p" autoUpdateAnimBg="0" advAuto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gl-ES" dirty="0" smtClean="0"/>
              <a:t>Promoción entre cursos (2/2)</a:t>
            </a:r>
            <a:br>
              <a:rPr lang="gl-ES" altLang="gl-ES" dirty="0" smtClean="0"/>
            </a:br>
            <a:r>
              <a:rPr lang="gl-ES" altLang="gl-ES" b="1" dirty="0" err="1" smtClean="0"/>
              <a:t>FP</a:t>
            </a:r>
            <a:r>
              <a:rPr lang="gl-ES" altLang="gl-ES" b="1" dirty="0" smtClean="0"/>
              <a:t> básica</a:t>
            </a:r>
            <a:endParaRPr lang="gl-ES" b="1" dirty="0" smtClean="0"/>
          </a:p>
        </p:txBody>
      </p:sp>
      <p:sp>
        <p:nvSpPr>
          <p:cNvPr id="82947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gl-ES" smtClean="0"/>
              <a:t>O alumnado que se promova a segundo con módulos de primeiro:</a:t>
            </a:r>
          </a:p>
          <a:p>
            <a:pPr lvl="1"/>
            <a:r>
              <a:rPr lang="gl-ES" smtClean="0"/>
              <a:t>Deberá matricularse destes módulos. </a:t>
            </a:r>
          </a:p>
          <a:p>
            <a:pPr lvl="1"/>
            <a:r>
              <a:rPr lang="gl-ES" smtClean="0"/>
              <a:t>O centro deberá organizar as consecuentes actividades de recuperación e avaliación dos módulos pendentes.</a:t>
            </a:r>
          </a:p>
          <a:p>
            <a:endParaRPr lang="gl-ES" smtClean="0"/>
          </a:p>
          <a:p>
            <a:endParaRPr lang="gl-ES" smtClean="0"/>
          </a:p>
          <a:p>
            <a:endParaRPr lang="gl-ES" sz="28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autoUpdateAnimBg="0"/>
      <p:bldP spid="82947" grpId="0" build="p" autoUpdateAnimBg="0" advAuto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Alumnado repetidor (1/2)</a:t>
            </a:r>
            <a:br>
              <a:rPr lang="gl-ES" dirty="0" smtClean="0"/>
            </a:br>
            <a:r>
              <a:rPr lang="gl-ES" b="1" dirty="0" err="1" smtClean="0"/>
              <a:t>FP</a:t>
            </a:r>
            <a:r>
              <a:rPr lang="gl-ES" b="1" dirty="0" smtClean="0"/>
              <a:t> básica</a:t>
            </a:r>
          </a:p>
        </p:txBody>
      </p:sp>
      <p:sp>
        <p:nvSpPr>
          <p:cNvPr id="7168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Artigo 22.3 da Orde do 13 de xullo de 2015.</a:t>
            </a:r>
          </a:p>
          <a:p>
            <a:pPr lvl="1"/>
            <a:r>
              <a:rPr lang="gl-ES" smtClean="0"/>
              <a:t>O alumnado que non cumpra os requisitos de promoción ao segundo curso deberá repetir o primeiro curso na súa totalidade.</a:t>
            </a:r>
          </a:p>
          <a:p>
            <a:pPr>
              <a:buFont typeface="Arial" charset="0"/>
              <a:buNone/>
            </a:pPr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Alumnado repetidor (2/2)</a:t>
            </a:r>
            <a:br>
              <a:rPr lang="gl-ES" dirty="0" smtClean="0"/>
            </a:br>
            <a:r>
              <a:rPr lang="gl-ES" b="1" dirty="0" err="1" smtClean="0"/>
              <a:t>FP</a:t>
            </a:r>
            <a:r>
              <a:rPr lang="gl-ES" b="1" dirty="0" smtClean="0"/>
              <a:t> básica</a:t>
            </a:r>
          </a:p>
        </p:txBody>
      </p:sp>
      <p:sp>
        <p:nvSpPr>
          <p:cNvPr id="7270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3000" dirty="0" smtClean="0"/>
              <a:t>No caso dos módulos </a:t>
            </a:r>
            <a:r>
              <a:rPr lang="gl-ES" sz="3000" b="1" dirty="0" smtClean="0"/>
              <a:t>asociados a unidade de competencia</a:t>
            </a:r>
            <a:r>
              <a:rPr lang="gl-ES" sz="3000" dirty="0" smtClean="0"/>
              <a:t> que foran </a:t>
            </a:r>
            <a:r>
              <a:rPr lang="gl-ES" sz="3000" b="1" dirty="0" smtClean="0"/>
              <a:t>previamente superados</a:t>
            </a:r>
            <a:r>
              <a:rPr lang="gl-ES" sz="30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gl-ES" sz="2600" dirty="0" smtClean="0"/>
              <a:t> Coa finalidade de:</a:t>
            </a:r>
          </a:p>
          <a:p>
            <a:pPr lvl="2">
              <a:lnSpc>
                <a:spcPct val="90000"/>
              </a:lnSpc>
            </a:pPr>
            <a:r>
              <a:rPr lang="gl-ES" sz="2200" dirty="0" smtClean="0"/>
              <a:t>Favorecer a inserción laboral do alumnado e mellorar a súa competencia profesional.</a:t>
            </a:r>
          </a:p>
          <a:p>
            <a:pPr lvl="2">
              <a:lnSpc>
                <a:spcPct val="90000"/>
              </a:lnSpc>
            </a:pPr>
            <a:r>
              <a:rPr lang="gl-ES" sz="2200" dirty="0" smtClean="0"/>
              <a:t>Certificar en calquera momento as unidades de competencia acreditadas mediante a superación dos módulos profesionais, tal como se recolle no artigo 58.1 do Decreto 114/2011.</a:t>
            </a:r>
          </a:p>
          <a:p>
            <a:pPr lvl="1">
              <a:lnSpc>
                <a:spcPct val="90000"/>
              </a:lnSpc>
            </a:pPr>
            <a:r>
              <a:rPr lang="gl-ES" sz="2600" b="1" dirty="0" smtClean="0"/>
              <a:t>Manterase a cualificación obtida con anterioridade </a:t>
            </a:r>
            <a:r>
              <a:rPr lang="gl-ES" sz="2600" dirty="0" smtClean="0"/>
              <a:t>e o alumnado cursará estes módulos coa finalidade de subir a cualificación.</a:t>
            </a:r>
          </a:p>
          <a:p>
            <a:pPr>
              <a:lnSpc>
                <a:spcPct val="90000"/>
              </a:lnSpc>
            </a:pPr>
            <a:endParaRPr lang="gl-ES" sz="3000" dirty="0" smtClean="0"/>
          </a:p>
        </p:txBody>
      </p:sp>
      <p:sp>
        <p:nvSpPr>
          <p:cNvPr id="4" name="3 Rectángulo redondeado"/>
          <p:cNvSpPr/>
          <p:nvPr/>
        </p:nvSpPr>
        <p:spPr bwMode="auto">
          <a:xfrm>
            <a:off x="6553200" y="898525"/>
            <a:ext cx="2197100" cy="792163"/>
          </a:xfrm>
          <a:prstGeom prst="roundRect">
            <a:avLst>
              <a:gd name="adj" fmla="val 6954"/>
            </a:avLst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292100" dist="1397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gl-ES" sz="3600" b="1" dirty="0">
                <a:solidFill>
                  <a:schemeClr val="tx2"/>
                </a:solidFill>
              </a:rPr>
              <a:t>Novidade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Módulos superados previamente</a:t>
            </a:r>
            <a:br>
              <a:rPr lang="gl-ES" dirty="0" smtClean="0"/>
            </a:br>
            <a:r>
              <a:rPr lang="gl-ES" b="1" dirty="0" err="1" smtClean="0"/>
              <a:t>FP</a:t>
            </a:r>
            <a:r>
              <a:rPr lang="gl-ES" b="1" dirty="0" smtClean="0"/>
              <a:t> básica</a:t>
            </a:r>
          </a:p>
        </p:txBody>
      </p:sp>
      <p:sp>
        <p:nvSpPr>
          <p:cNvPr id="7373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2700" smtClean="0"/>
              <a:t>No caso de módulos con igual código:</a:t>
            </a:r>
          </a:p>
          <a:p>
            <a:pPr lvl="1">
              <a:lnSpc>
                <a:spcPct val="90000"/>
              </a:lnSpc>
            </a:pPr>
            <a:r>
              <a:rPr lang="gl-ES" sz="2400" smtClean="0"/>
              <a:t>Segundo a Orde ECD/2159/2014, do 7 de novembro, pola que se establecen validacións entre módulos profesionais de formación do Sistema Educativo Español:</a:t>
            </a:r>
          </a:p>
          <a:p>
            <a:pPr lvl="2">
              <a:lnSpc>
                <a:spcPct val="90000"/>
              </a:lnSpc>
            </a:pPr>
            <a:r>
              <a:rPr lang="gl-ES" sz="2000" smtClean="0"/>
              <a:t>Os módulos profesionais que teñan os mesmos códigos serán considerados módulos idénticos, con independencia do ciclo ao que pertenzan, e trasladaranse as cualificación obtidas previamente.</a:t>
            </a:r>
          </a:p>
          <a:p>
            <a:pPr>
              <a:lnSpc>
                <a:spcPct val="90000"/>
              </a:lnSpc>
            </a:pPr>
            <a:r>
              <a:rPr lang="gl-ES" sz="2700" smtClean="0"/>
              <a:t>Igual que no caso de alumnado repetidor, no caso dos módulos asociados a unidades de competencia:</a:t>
            </a:r>
          </a:p>
          <a:p>
            <a:pPr lvl="1">
              <a:lnSpc>
                <a:spcPct val="90000"/>
              </a:lnSpc>
            </a:pPr>
            <a:r>
              <a:rPr lang="gl-ES" sz="2400" smtClean="0"/>
              <a:t>O alumnado cursará estes módulos coa finalidade de subir a cualificación.</a:t>
            </a:r>
          </a:p>
        </p:txBody>
      </p:sp>
      <p:sp>
        <p:nvSpPr>
          <p:cNvPr id="4" name="3 Rectángulo redondeado"/>
          <p:cNvSpPr/>
          <p:nvPr/>
        </p:nvSpPr>
        <p:spPr bwMode="auto">
          <a:xfrm>
            <a:off x="6553200" y="898525"/>
            <a:ext cx="2197100" cy="792163"/>
          </a:xfrm>
          <a:prstGeom prst="roundRect">
            <a:avLst>
              <a:gd name="adj" fmla="val 6954"/>
            </a:avLst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292100" dist="1397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gl-ES" sz="3600" b="1" dirty="0">
                <a:solidFill>
                  <a:schemeClr val="tx2"/>
                </a:solidFill>
              </a:rPr>
              <a:t>Novidade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smtClean="0"/>
              <a:t>Calendario de implantación</a:t>
            </a:r>
            <a:br>
              <a:rPr lang="gl-ES" altLang="gl-ES" sz="4000" smtClean="0"/>
            </a:br>
            <a:r>
              <a:rPr lang="gl-ES" altLang="gl-ES" sz="4000" b="1" smtClean="0"/>
              <a:t>LOMCE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11560" y="1772816"/>
          <a:ext cx="7992888" cy="2723280"/>
        </p:xfrm>
        <a:graphic>
          <a:graphicData uri="http://schemas.openxmlformats.org/drawingml/2006/table">
            <a:tbl>
              <a:tblPr>
                <a:effectLst>
                  <a:outerShdw blurRad="520700" dist="1778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855916"/>
                <a:gridCol w="2472676"/>
                <a:gridCol w="2664296"/>
              </a:tblGrid>
              <a:tr h="407711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Ensinanzas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Curso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gl-ES"/>
                    </a:p>
                  </a:txBody>
                  <a:tcPr/>
                </a:tc>
              </a:tr>
              <a:tr h="407711"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2014-2015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2015-2016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4595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Educación primaria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1º</a:t>
                      </a:r>
                      <a:r>
                        <a:rPr lang="gl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3º  e 5º </a:t>
                      </a:r>
                      <a:r>
                        <a:rPr lang="gl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cursos</a:t>
                      </a:r>
                      <a:r>
                        <a:rPr lang="gl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gl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gl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3º </a:t>
                      </a:r>
                      <a:r>
                        <a:rPr lang="gl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curso: </a:t>
                      </a:r>
                      <a:r>
                        <a:rPr lang="gl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avaliación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gl-ES" alt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2º, 4º e 6º cursos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gl-ES" altLang="gl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6º curso: avaliación final</a:t>
                      </a: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4077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Educación secundaria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1º e 3º cursos</a:t>
                      </a: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41779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Bacharelato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1º curso</a:t>
                      </a: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4077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Formación profesional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1º de FP Básica</a:t>
                      </a: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2º de </a:t>
                      </a:r>
                      <a:r>
                        <a:rPr kumimoji="0" lang="gl-ES" altLang="gl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FP</a:t>
                      </a:r>
                      <a:r>
                        <a:rPr kumimoji="0" lang="gl-ES" altLang="gl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Básica</a:t>
                      </a: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Módulos validados</a:t>
            </a:r>
            <a:br>
              <a:rPr lang="gl-ES" dirty="0" smtClean="0"/>
            </a:br>
            <a:r>
              <a:rPr lang="gl-ES" b="1" dirty="0" err="1" smtClean="0"/>
              <a:t>FP</a:t>
            </a:r>
            <a:r>
              <a:rPr lang="gl-ES" b="1" dirty="0" smtClean="0"/>
              <a:t> básica</a:t>
            </a:r>
          </a:p>
        </p:txBody>
      </p:sp>
      <p:sp>
        <p:nvSpPr>
          <p:cNvPr id="7475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Segundo a Orde ECD/2159/2014:</a:t>
            </a:r>
          </a:p>
          <a:p>
            <a:pPr lvl="1"/>
            <a:r>
              <a:rPr lang="gl-ES" smtClean="0"/>
              <a:t>A validación prodúcese por petición do interesado.</a:t>
            </a:r>
          </a:p>
          <a:p>
            <a:pPr lvl="1"/>
            <a:r>
              <a:rPr lang="gl-ES" smtClean="0"/>
              <a:t>Os módulos profesionais validados cualificaranse cun 5.</a:t>
            </a:r>
          </a:p>
          <a:p>
            <a:r>
              <a:rPr lang="gl-ES" smtClean="0"/>
              <a:t>Non é posible subir a cualificación.</a:t>
            </a:r>
          </a:p>
        </p:txBody>
      </p:sp>
      <p:sp>
        <p:nvSpPr>
          <p:cNvPr id="4" name="3 Rectángulo redondeado"/>
          <p:cNvSpPr/>
          <p:nvPr/>
        </p:nvSpPr>
        <p:spPr bwMode="auto">
          <a:xfrm>
            <a:off x="6553200" y="898525"/>
            <a:ext cx="2197100" cy="792163"/>
          </a:xfrm>
          <a:prstGeom prst="roundRect">
            <a:avLst>
              <a:gd name="adj" fmla="val 6954"/>
            </a:avLst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292100" dist="1397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gl-ES" sz="3600" b="1" dirty="0">
                <a:solidFill>
                  <a:schemeClr val="tx2"/>
                </a:solidFill>
              </a:rPr>
              <a:t>Novidade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gl-ES" sz="4000" dirty="0" smtClean="0"/>
              <a:t>Avaliación. 2º curso</a:t>
            </a:r>
            <a:r>
              <a:rPr lang="gl-ES" altLang="gl-ES" b="1" dirty="0" smtClean="0"/>
              <a:t/>
            </a:r>
            <a:br>
              <a:rPr lang="gl-ES" altLang="gl-ES" b="1" dirty="0" smtClean="0"/>
            </a:br>
            <a:r>
              <a:rPr lang="gl-ES" altLang="gl-ES" b="1" dirty="0" err="1" smtClean="0"/>
              <a:t>FP</a:t>
            </a:r>
            <a:r>
              <a:rPr lang="gl-ES" altLang="gl-ES" b="1" dirty="0" smtClean="0"/>
              <a:t> básica</a:t>
            </a:r>
            <a:endParaRPr lang="gl-ES" b="1" dirty="0" smtClean="0"/>
          </a:p>
        </p:txBody>
      </p:sp>
      <p:sp>
        <p:nvSpPr>
          <p:cNvPr id="78851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gl-ES" b="1" smtClean="0"/>
              <a:t>Dúas avaliacións parciais</a:t>
            </a:r>
            <a:r>
              <a:rPr lang="gl-ES" smtClean="0"/>
              <a:t>.</a:t>
            </a:r>
          </a:p>
          <a:p>
            <a:r>
              <a:rPr lang="gl-ES" b="1" smtClean="0"/>
              <a:t>Avaliación final de módulos</a:t>
            </a:r>
            <a:r>
              <a:rPr lang="gl-ES" smtClean="0"/>
              <a:t>:</a:t>
            </a:r>
          </a:p>
          <a:p>
            <a:pPr lvl="1"/>
            <a:r>
              <a:rPr lang="gl-ES" smtClean="0"/>
              <a:t>Realizarase con anterioridade ao período establecido con carácter xeral para a FCT.</a:t>
            </a:r>
          </a:p>
          <a:p>
            <a:pPr lvl="1"/>
            <a:r>
              <a:rPr lang="gl-ES" smtClean="0"/>
              <a:t>Tomarase as decisións sobre a superación de módulos de 2º ou de 1º curso pendentes.</a:t>
            </a:r>
          </a:p>
          <a:p>
            <a:r>
              <a:rPr lang="gl-ES" b="1" smtClean="0"/>
              <a:t>Avaliación final de ciclo</a:t>
            </a:r>
            <a:r>
              <a:rPr lang="gl-ES" smtClean="0"/>
              <a:t>, que se realizará coincidindo coa finalización das actividades lectivas (</a:t>
            </a:r>
            <a:r>
              <a:rPr lang="gl-ES" b="1" smtClean="0"/>
              <a:t>xuño</a:t>
            </a:r>
            <a:r>
              <a:rPr lang="gl-ES" smtClean="0"/>
              <a:t>).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utoUpdateAnimBg="0"/>
      <p:bldP spid="78851" grpId="0" build="p" autoUpdateAnimBg="0" advAuto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gl-ES" sz="4000" smtClean="0"/>
              <a:t>Recuperación de módulos en 2º curso.</a:t>
            </a:r>
            <a:r>
              <a:rPr lang="gl-ES" altLang="gl-ES" b="1" smtClean="0"/>
              <a:t/>
            </a:r>
            <a:br>
              <a:rPr lang="gl-ES" altLang="gl-ES" b="1" smtClean="0"/>
            </a:br>
            <a:r>
              <a:rPr lang="gl-ES" altLang="gl-ES" b="1" smtClean="0"/>
              <a:t>FP básica</a:t>
            </a:r>
            <a:endParaRPr lang="gl-ES" smtClean="0"/>
          </a:p>
        </p:txBody>
      </p:sp>
      <p:sp>
        <p:nvSpPr>
          <p:cNvPr id="80899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gl-ES" b="1" smtClean="0"/>
              <a:t>No período </a:t>
            </a:r>
            <a:r>
              <a:rPr lang="gl-ES" smtClean="0"/>
              <a:t>establecido con carácter xeral para a </a:t>
            </a:r>
            <a:r>
              <a:rPr lang="gl-ES" b="1" smtClean="0"/>
              <a:t>realización da FCT</a:t>
            </a:r>
            <a:r>
              <a:rPr lang="gl-ES" smtClean="0"/>
              <a:t>:</a:t>
            </a:r>
          </a:p>
          <a:p>
            <a:pPr lvl="1"/>
            <a:r>
              <a:rPr lang="gl-ES" smtClean="0"/>
              <a:t>O alumnado poderá recuperar os módulos pendentes de primeiro e/ou segundo curso.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utoUpdateAnimBg="0"/>
      <p:bldP spid="80899" grpId="0" build="p" autoUpdateAnimBg="0" advAuto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err="1" smtClean="0"/>
              <a:t>FCT</a:t>
            </a:r>
            <a:r>
              <a:rPr lang="gl-ES" altLang="gl-ES" dirty="0" smtClean="0"/>
              <a:t>. Decreto 107/2014, artigo 9</a:t>
            </a:r>
            <a:br>
              <a:rPr lang="gl-ES" altLang="gl-ES" dirty="0" smtClean="0"/>
            </a:br>
            <a:r>
              <a:rPr lang="gl-ES" altLang="gl-ES" b="1" dirty="0" err="1" smtClean="0"/>
              <a:t>FP</a:t>
            </a:r>
            <a:r>
              <a:rPr lang="gl-ES" altLang="gl-ES" b="1" dirty="0" smtClean="0"/>
              <a:t> básica</a:t>
            </a:r>
            <a:endParaRPr lang="gl-ES" b="1" dirty="0" smtClean="0"/>
          </a:p>
        </p:txBody>
      </p:sp>
      <p:sp>
        <p:nvSpPr>
          <p:cNvPr id="80899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gl-ES" dirty="0" smtClean="0"/>
              <a:t>O </a:t>
            </a:r>
            <a:r>
              <a:rPr lang="gl-ES" dirty="0"/>
              <a:t>módulo </a:t>
            </a:r>
            <a:r>
              <a:rPr lang="gl-ES" dirty="0" smtClean="0"/>
              <a:t>de </a:t>
            </a:r>
            <a:r>
              <a:rPr lang="gl-ES" dirty="0" err="1" smtClean="0"/>
              <a:t>FCT</a:t>
            </a:r>
            <a:r>
              <a:rPr lang="gl-ES" dirty="0" smtClean="0"/>
              <a:t> responderá </a:t>
            </a:r>
            <a:r>
              <a:rPr lang="gl-ES" dirty="0"/>
              <a:t>ao </a:t>
            </a:r>
            <a:r>
              <a:rPr lang="gl-ES" dirty="0" smtClean="0"/>
              <a:t>establecido con </a:t>
            </a:r>
            <a:r>
              <a:rPr lang="gl-ES" dirty="0"/>
              <a:t>carácter xeral para o conxunto das ensinanzas de formación profesional do sistema educativo en Galicia</a:t>
            </a:r>
            <a:r>
              <a:rPr lang="gl-ES" dirty="0" smtClean="0"/>
              <a:t>.</a:t>
            </a:r>
          </a:p>
          <a:p>
            <a:pPr>
              <a:defRPr/>
            </a:pPr>
            <a:r>
              <a:rPr lang="gl-ES" dirty="0"/>
              <a:t>A consellería </a:t>
            </a:r>
            <a:r>
              <a:rPr lang="gl-ES" dirty="0" smtClean="0"/>
              <a:t>de </a:t>
            </a:r>
            <a:r>
              <a:rPr lang="gl-ES" dirty="0"/>
              <a:t>educación determinará o momento no que debe cursarse o módulo </a:t>
            </a:r>
            <a:r>
              <a:rPr lang="gl-ES" dirty="0" smtClean="0"/>
              <a:t>de </a:t>
            </a:r>
            <a:r>
              <a:rPr lang="gl-ES" dirty="0" err="1" smtClean="0"/>
              <a:t>FCT</a:t>
            </a:r>
            <a:r>
              <a:rPr lang="gl-ES" dirty="0" smtClean="0"/>
              <a:t> dos </a:t>
            </a:r>
            <a:r>
              <a:rPr lang="gl-ES" dirty="0"/>
              <a:t>ciclos profesionais básicos, en función das características do perfil profesional e da dispoñibilidade de postos formativos nas empresas</a:t>
            </a:r>
            <a:r>
              <a:rPr lang="gl-ES" dirty="0" smtClean="0"/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utoUpdateAnimBg="0"/>
      <p:bldP spid="80899" grpId="0" build="p" autoUpdateAnimBg="0" advAuto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err="1" smtClean="0"/>
              <a:t>FCT</a:t>
            </a:r>
            <a:r>
              <a:rPr lang="gl-ES" altLang="gl-ES" dirty="0" smtClean="0"/>
              <a:t>. Decreto 107/2014, artigo 23</a:t>
            </a:r>
            <a:br>
              <a:rPr lang="gl-ES" altLang="gl-ES" dirty="0" smtClean="0"/>
            </a:br>
            <a:r>
              <a:rPr lang="gl-ES" altLang="gl-ES" b="1" dirty="0" err="1" smtClean="0"/>
              <a:t>FP</a:t>
            </a:r>
            <a:r>
              <a:rPr lang="gl-ES" altLang="gl-ES" b="1" dirty="0" smtClean="0"/>
              <a:t> básica</a:t>
            </a:r>
            <a:endParaRPr lang="gl-ES" b="1" dirty="0" smtClean="0"/>
          </a:p>
        </p:txBody>
      </p:sp>
      <p:sp>
        <p:nvSpPr>
          <p:cNvPr id="80899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gl-ES" dirty="0"/>
              <a:t>O módulo de </a:t>
            </a:r>
            <a:r>
              <a:rPr lang="gl-ES" dirty="0" err="1" smtClean="0"/>
              <a:t>FCT</a:t>
            </a:r>
            <a:r>
              <a:rPr lang="gl-ES" dirty="0" smtClean="0"/>
              <a:t>, </a:t>
            </a:r>
            <a:r>
              <a:rPr lang="gl-ES" dirty="0"/>
              <a:t>con independencia do momento </a:t>
            </a:r>
            <a:r>
              <a:rPr lang="gl-ES" dirty="0" smtClean="0"/>
              <a:t>en que </a:t>
            </a:r>
            <a:r>
              <a:rPr lang="gl-ES" dirty="0"/>
              <a:t>se </a:t>
            </a:r>
            <a:r>
              <a:rPr lang="gl-ES" dirty="0" smtClean="0"/>
              <a:t>realice,</a:t>
            </a:r>
          </a:p>
          <a:p>
            <a:pPr lvl="1">
              <a:defRPr/>
            </a:pPr>
            <a:r>
              <a:rPr lang="gl-ES" b="1" dirty="0" smtClean="0"/>
              <a:t>Avaliarase</a:t>
            </a:r>
            <a:r>
              <a:rPr lang="gl-ES" dirty="0" smtClean="0"/>
              <a:t> </a:t>
            </a:r>
            <a:r>
              <a:rPr lang="gl-ES" b="1" dirty="0"/>
              <a:t>logo de alcanzada a avaliación positiva </a:t>
            </a:r>
            <a:r>
              <a:rPr lang="gl-ES" dirty="0"/>
              <a:t>nos módulos profesionais asociados ás unidades de competencia </a:t>
            </a:r>
            <a:r>
              <a:rPr lang="gl-ES" dirty="0" smtClean="0"/>
              <a:t>incluídas </a:t>
            </a:r>
            <a:r>
              <a:rPr lang="gl-ES" b="1" dirty="0"/>
              <a:t>no período de </a:t>
            </a:r>
            <a:r>
              <a:rPr lang="gl-ES" b="1" dirty="0" err="1" smtClean="0"/>
              <a:t>FCT</a:t>
            </a:r>
            <a:r>
              <a:rPr lang="gl-ES" b="1" dirty="0" smtClean="0"/>
              <a:t> correspondente.</a:t>
            </a:r>
          </a:p>
          <a:p>
            <a:pPr marL="0" indent="0">
              <a:buFont typeface="Arial" charset="0"/>
              <a:buNone/>
              <a:defRPr/>
            </a:pPr>
            <a:endParaRPr lang="gl-ES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utoUpdateAnimBg="0"/>
      <p:bldP spid="80899" grpId="0" build="p" autoUpdateAnimBg="0" advAuto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gl-ES" sz="4000" dirty="0" smtClean="0"/>
              <a:t>Acceso á </a:t>
            </a:r>
            <a:r>
              <a:rPr lang="gl-ES" altLang="gl-ES" sz="4000" dirty="0" err="1" smtClean="0"/>
              <a:t>FCT</a:t>
            </a:r>
            <a:r>
              <a:rPr lang="gl-ES" altLang="gl-ES" b="1" dirty="0" smtClean="0"/>
              <a:t/>
            </a:r>
            <a:br>
              <a:rPr lang="gl-ES" altLang="gl-ES" b="1" dirty="0" smtClean="0"/>
            </a:br>
            <a:r>
              <a:rPr lang="gl-ES" altLang="gl-ES" b="1" dirty="0" err="1" smtClean="0"/>
              <a:t>FP</a:t>
            </a:r>
            <a:r>
              <a:rPr lang="gl-ES" altLang="gl-ES" b="1" dirty="0" smtClean="0"/>
              <a:t> básica</a:t>
            </a:r>
            <a:endParaRPr lang="gl-ES" dirty="0" smtClean="0"/>
          </a:p>
        </p:txBody>
      </p:sp>
      <p:sp>
        <p:nvSpPr>
          <p:cNvPr id="80899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gl-ES" smtClean="0"/>
              <a:t>O equipo docente poderá propoñer a realización da FCT ao alumnado con módulos non superados:</a:t>
            </a:r>
          </a:p>
          <a:p>
            <a:pPr lvl="1"/>
            <a:r>
              <a:rPr lang="gl-ES" smtClean="0"/>
              <a:t>Que non estean asociados a unidades de competencia:</a:t>
            </a:r>
          </a:p>
          <a:p>
            <a:pPr lvl="2"/>
            <a:r>
              <a:rPr lang="gl-ES" smtClean="0"/>
              <a:t>Comunicación e sociedade I ou II.</a:t>
            </a:r>
          </a:p>
          <a:p>
            <a:pPr lvl="2"/>
            <a:r>
              <a:rPr lang="gl-ES" smtClean="0"/>
              <a:t>Ciencias aplicadas I ou II.</a:t>
            </a:r>
          </a:p>
        </p:txBody>
      </p:sp>
      <p:sp>
        <p:nvSpPr>
          <p:cNvPr id="4" name="3 Rectángulo redondeado"/>
          <p:cNvSpPr/>
          <p:nvPr/>
        </p:nvSpPr>
        <p:spPr bwMode="auto">
          <a:xfrm>
            <a:off x="6553200" y="898525"/>
            <a:ext cx="2197100" cy="792163"/>
          </a:xfrm>
          <a:prstGeom prst="roundRect">
            <a:avLst>
              <a:gd name="adj" fmla="val 6954"/>
            </a:avLst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292100" dist="1397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gl-ES" sz="3600" b="1" dirty="0">
                <a:solidFill>
                  <a:schemeClr val="tx2"/>
                </a:solidFill>
              </a:rPr>
              <a:t>Novidade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utoUpdateAnimBg="0"/>
      <p:bldP spid="80899" grpId="0" build="p" autoUpdateAnimBg="0" advAuto="0"/>
      <p:bldP spid="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gl-ES" sz="4000" dirty="0" smtClean="0"/>
              <a:t>Duración e inicio da </a:t>
            </a:r>
            <a:r>
              <a:rPr lang="gl-ES" altLang="gl-ES" sz="4000" dirty="0" err="1" smtClean="0"/>
              <a:t>FCT</a:t>
            </a:r>
            <a:r>
              <a:rPr lang="gl-ES" altLang="gl-ES" b="1" dirty="0" smtClean="0"/>
              <a:t/>
            </a:r>
            <a:br>
              <a:rPr lang="gl-ES" altLang="gl-ES" b="1" dirty="0" smtClean="0"/>
            </a:br>
            <a:r>
              <a:rPr lang="gl-ES" altLang="gl-ES" b="1" dirty="0" err="1" smtClean="0"/>
              <a:t>FP</a:t>
            </a:r>
            <a:r>
              <a:rPr lang="gl-ES" altLang="gl-ES" b="1" dirty="0" smtClean="0"/>
              <a:t> básica</a:t>
            </a:r>
            <a:endParaRPr lang="gl-ES" dirty="0" smtClean="0"/>
          </a:p>
        </p:txBody>
      </p:sp>
      <p:sp>
        <p:nvSpPr>
          <p:cNvPr id="80899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gl-ES" sz="3000" smtClean="0"/>
              <a:t>Con carácter xeral, a duración da FCT na FP básica é de 320 horas ou 8 semanas completas.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Nos ciclos de grao medio: 410 horas ou 10,25 semanas.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Nos ciclos de grao superior: 384 horas ou 9,6 semanas.</a:t>
            </a:r>
          </a:p>
          <a:p>
            <a:pPr>
              <a:lnSpc>
                <a:spcPct val="80000"/>
              </a:lnSpc>
            </a:pPr>
            <a:r>
              <a:rPr lang="gl-ES" sz="3000" b="1" smtClean="0"/>
              <a:t>Conclusión</a:t>
            </a:r>
            <a:r>
              <a:rPr lang="gl-ES" sz="3000" smtClean="0"/>
              <a:t>: de cara a cumprir co calendario escolar e coa duración do resto dos módulos establecida no currículo do ciclo: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Na FP básica, o inicio da FCT realizarase con posterioridade ao inicio da FCT dos ciclos de grao medio e de grao superior.</a:t>
            </a:r>
          </a:p>
          <a:p>
            <a:pPr lvl="1">
              <a:lnSpc>
                <a:spcPct val="80000"/>
              </a:lnSpc>
            </a:pPr>
            <a:endParaRPr lang="gl-ES" sz="26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utoUpdateAnimBg="0"/>
      <p:bldP spid="80899" grpId="0" build="p" autoUpdateAnimBg="0" advAuto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/>
              <a:t>Convocatorias</a:t>
            </a:r>
            <a:br>
              <a:rPr lang="gl-ES" altLang="gl-ES" dirty="0" smtClean="0"/>
            </a:br>
            <a:r>
              <a:rPr lang="gl-ES" altLang="gl-ES" b="1" dirty="0" err="1" smtClean="0"/>
              <a:t>FP</a:t>
            </a:r>
            <a:r>
              <a:rPr lang="gl-ES" altLang="gl-ES" b="1" dirty="0" smtClean="0"/>
              <a:t> básica</a:t>
            </a:r>
            <a:endParaRPr lang="gl-ES" b="1" dirty="0" smtClean="0"/>
          </a:p>
        </p:txBody>
      </p:sp>
      <p:sp>
        <p:nvSpPr>
          <p:cNvPr id="8192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gl-ES" altLang="gl-ES" b="1" dirty="0" smtClean="0"/>
              <a:t>Convocatorias: dúas anuais</a:t>
            </a:r>
            <a:r>
              <a:rPr lang="gl-ES" altLang="gl-ES" dirty="0"/>
              <a:t> </a:t>
            </a:r>
            <a:r>
              <a:rPr lang="gl-ES" altLang="gl-ES" dirty="0" smtClean="0"/>
              <a:t>por curso académico; </a:t>
            </a:r>
            <a:r>
              <a:rPr lang="gl-ES" altLang="gl-ES" b="1" dirty="0" smtClean="0"/>
              <a:t>oito en total </a:t>
            </a:r>
            <a:r>
              <a:rPr lang="gl-ES" altLang="gl-ES" dirty="0" smtClean="0"/>
              <a:t>en todo o ciclo.</a:t>
            </a:r>
          </a:p>
          <a:p>
            <a:pPr lvl="1">
              <a:defRPr/>
            </a:pPr>
            <a:r>
              <a:rPr lang="gl-ES" altLang="gl-ES" dirty="0" smtClean="0"/>
              <a:t>Excepto a </a:t>
            </a:r>
            <a:r>
              <a:rPr lang="gl-ES" altLang="gl-ES" dirty="0" err="1" smtClean="0"/>
              <a:t>FCT</a:t>
            </a:r>
            <a:r>
              <a:rPr lang="gl-ES" altLang="gl-ES" dirty="0" smtClean="0"/>
              <a:t>: dúas convocatorias.</a:t>
            </a:r>
          </a:p>
          <a:p>
            <a:pPr lvl="1">
              <a:defRPr/>
            </a:pPr>
            <a:r>
              <a:rPr lang="gl-ES" altLang="gl-ES" dirty="0" smtClean="0"/>
              <a:t>As convocatorias terán efecto coincidindo coas avaliacións finais, sexan de módulos, de ciclo ou extraordinaria.</a:t>
            </a:r>
          </a:p>
          <a:p>
            <a:pPr>
              <a:defRPr/>
            </a:pPr>
            <a:r>
              <a:rPr lang="gl-ES" b="1" dirty="0" smtClean="0"/>
              <a:t>Convocatoria extraordinaria</a:t>
            </a:r>
            <a:r>
              <a:rPr lang="gl-ES" dirty="0" smtClean="0"/>
              <a:t>: o alumnado que teña esgotado o número máximo de convocatorias previstas para cada módulo profesional poderá solicitar unha convocatoria extraordinaria. </a:t>
            </a:r>
          </a:p>
          <a:p>
            <a:pPr>
              <a:defRPr/>
            </a:pPr>
            <a:endParaRPr lang="gl-E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utoUpdateAnimBg="0"/>
      <p:bldP spid="81923" grpId="0" build="p" autoUpdateAnimBg="0" advAuto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/>
              <a:t>Repetición</a:t>
            </a:r>
            <a:br>
              <a:rPr lang="gl-ES" altLang="gl-ES" dirty="0" smtClean="0"/>
            </a:br>
            <a:r>
              <a:rPr lang="gl-ES" altLang="gl-ES" b="1" dirty="0" err="1" smtClean="0"/>
              <a:t>FP</a:t>
            </a:r>
            <a:r>
              <a:rPr lang="gl-ES" altLang="gl-ES" b="1" dirty="0" smtClean="0"/>
              <a:t> básica</a:t>
            </a:r>
            <a:endParaRPr lang="gl-ES" b="1" dirty="0" smtClean="0"/>
          </a:p>
        </p:txBody>
      </p:sp>
      <p:sp>
        <p:nvSpPr>
          <p:cNvPr id="8192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b="1" smtClean="0"/>
              <a:t>Repetición</a:t>
            </a:r>
            <a:r>
              <a:rPr lang="gl-ES" smtClean="0"/>
              <a:t>: unha vez cada curso do ciclo. Excepcionalmente, dúas veces nun dos cursos, despois do informe favorable do equipo docente.</a:t>
            </a:r>
          </a:p>
          <a:p>
            <a:r>
              <a:rPr lang="gl-ES" b="1" smtClean="0"/>
              <a:t>Tempo máximo de permanencia no ciclo</a:t>
            </a:r>
            <a:r>
              <a:rPr lang="gl-ES" smtClean="0"/>
              <a:t>: catro cursos escolares.</a:t>
            </a:r>
            <a:endParaRPr lang="gl-ES" altLang="gl-ES" smtClean="0"/>
          </a:p>
          <a:p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utoUpdateAnimBg="0"/>
      <p:bldP spid="81923" grpId="0" build="p" autoUpdateAnimBg="0" advAuto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smtClean="0"/>
              <a:t>Adaptacións curriculares</a:t>
            </a:r>
            <a:br>
              <a:rPr lang="gl-ES" altLang="gl-ES" dirty="0" smtClean="0"/>
            </a:br>
            <a:r>
              <a:rPr lang="gl-ES" altLang="gl-ES" b="1" dirty="0" err="1" smtClean="0"/>
              <a:t>FP</a:t>
            </a:r>
            <a:r>
              <a:rPr lang="gl-ES" altLang="gl-ES" b="1" dirty="0" smtClean="0"/>
              <a:t> básica</a:t>
            </a:r>
            <a:endParaRPr lang="gl-ES" b="1" dirty="0" smtClean="0"/>
          </a:p>
        </p:txBody>
      </p:sp>
      <p:sp>
        <p:nvSpPr>
          <p:cNvPr id="8192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altLang="gl-ES" b="1" smtClean="0"/>
              <a:t>Non é posible </a:t>
            </a:r>
            <a:r>
              <a:rPr lang="gl-ES" altLang="gl-ES" smtClean="0"/>
              <a:t>realizar adaptacións curriculares na FP básica.</a:t>
            </a:r>
          </a:p>
          <a:p>
            <a:r>
              <a:rPr lang="gl-ES" smtClean="0"/>
              <a:t>O límite márcao o Real decreto 127/2014:</a:t>
            </a:r>
          </a:p>
          <a:p>
            <a:pPr lvl="1"/>
            <a:r>
              <a:rPr lang="gl-ES" altLang="gl-ES" smtClean="0"/>
              <a:t>Especial atención á adquisición das competencias lingüísticas contidas nos módulos profesionais de Comunicación e sociedade I e II para o alumnado que presente dificultade na súa expresión oral, sen que as medidas adoptadas supoñan unha minoración da avaliación das súas aprendizaxes. </a:t>
            </a:r>
          </a:p>
          <a:p>
            <a:endParaRPr lang="gl-ES" smtClean="0"/>
          </a:p>
          <a:p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utoUpdateAnimBg="0"/>
      <p:bldP spid="81923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smtClean="0"/>
              <a:t>Calendario de implantación</a:t>
            </a:r>
            <a:br>
              <a:rPr lang="gl-ES" altLang="gl-ES" sz="4000" smtClean="0"/>
            </a:br>
            <a:r>
              <a:rPr lang="gl-ES" altLang="gl-ES" sz="4000" b="1" smtClean="0"/>
              <a:t>LOMCE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11560" y="1767523"/>
          <a:ext cx="7992888" cy="3777525"/>
        </p:xfrm>
        <a:graphic>
          <a:graphicData uri="http://schemas.openxmlformats.org/drawingml/2006/table">
            <a:tbl>
              <a:tblPr>
                <a:effectLst>
                  <a:outerShdw blurRad="520700" dist="1778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855916"/>
                <a:gridCol w="2472676"/>
                <a:gridCol w="2664296"/>
              </a:tblGrid>
              <a:tr h="375072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Ensinanzas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Curso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gl-ES"/>
                    </a:p>
                  </a:txBody>
                  <a:tcPr/>
                </a:tc>
              </a:tr>
              <a:tr h="375072"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2016-2017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2017-2018</a:t>
                      </a:r>
                    </a:p>
                  </a:txBody>
                  <a:tcPr marL="72000" marR="72000" marT="72000" marB="72000" anchor="b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3750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Educación primaria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gl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gl-ES" altLang="gl-ES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0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Educación secundaria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2º e 4º cursos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4º curso: </a:t>
                      </a:r>
                      <a:r>
                        <a:rPr kumimoji="0" lang="gl-ES" altLang="gl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avaliación final, sen efectos académicos.</a:t>
                      </a: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gl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4º curso: </a:t>
                      </a:r>
                      <a:r>
                        <a:rPr kumimoji="0" lang="es-ES" altLang="gl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avaliación</a:t>
                      </a:r>
                      <a:r>
                        <a:rPr kumimoji="0" lang="es-ES" altLang="gl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final.</a:t>
                      </a:r>
                      <a:endParaRPr kumimoji="0" lang="gl-ES" altLang="gl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8830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Bacharelato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2º curso</a:t>
                      </a:r>
                      <a:r>
                        <a:rPr lang="gl-E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  <a:br>
                        <a:rPr lang="gl-E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gl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avaliación final</a:t>
                      </a:r>
                      <a:br>
                        <a:rPr lang="gl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gl-E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</a:t>
                      </a:r>
                      <a:r>
                        <a:rPr lang="gl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ó contará </a:t>
                      </a:r>
                      <a:r>
                        <a:rPr lang="gl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 nota media da </a:t>
                      </a:r>
                      <a:r>
                        <a:rPr lang="gl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universidade, non para obter o título. </a:t>
                      </a:r>
                      <a:endParaRPr lang="gl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2º </a:t>
                      </a:r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curso</a:t>
                      </a:r>
                      <a:r>
                        <a:rPr lang="es-ES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</a:t>
                      </a:r>
                      <a:r>
                        <a:rPr lang="es-E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avaliación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final.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</a:tr>
              <a:tr h="3750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gl-ES" altLang="gl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Formación profesional</a:t>
                      </a: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2000" marR="72000" marT="72000" marB="72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7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gl-ES" altLang="gl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3"/>
          <p:cNvSpPr txBox="1">
            <a:spLocks/>
          </p:cNvSpPr>
          <p:nvPr/>
        </p:nvSpPr>
        <p:spPr bwMode="auto">
          <a:xfrm>
            <a:off x="539750" y="5505450"/>
            <a:ext cx="7704138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charset="0"/>
              <a:buNone/>
            </a:pPr>
            <a:r>
              <a:rPr lang="gl-ES" b="1">
                <a:latin typeface="Arial Narrow" pitchFamily="34" charset="0"/>
              </a:rPr>
              <a:t>As modificacións nas condicións de acceso e admisión serán de aplicación no curso escolar 2016-2017</a:t>
            </a:r>
            <a:endParaRPr lang="gl-ES" altLang="gl-ES"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5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3600" dirty="0" smtClean="0"/>
              <a:t>Renuncia, anulación e baixa de matrícula</a:t>
            </a:r>
            <a:r>
              <a:rPr lang="gl-ES" altLang="gl-ES" sz="4000" dirty="0" smtClean="0"/>
              <a:t/>
            </a:r>
            <a:br>
              <a:rPr lang="gl-ES" altLang="gl-ES" sz="4000" dirty="0" smtClean="0"/>
            </a:b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básica. Resolución do 27 de xullo</a:t>
            </a:r>
          </a:p>
        </p:txBody>
      </p:sp>
      <p:sp>
        <p:nvSpPr>
          <p:cNvPr id="5427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60000"/>
              </a:lnSpc>
              <a:spcAft>
                <a:spcPct val="15000"/>
              </a:spcAft>
            </a:pPr>
            <a:r>
              <a:rPr lang="gl-ES" sz="2600" b="1" smtClean="0"/>
              <a:t>Con carácter xeral, </a:t>
            </a:r>
            <a:r>
              <a:rPr lang="gl-ES" sz="2600" smtClean="0"/>
              <a:t>a renuncia, a anulación e a baixa de matrícula rexeranse polo disposto nos artigos 7, 8, 9 e 10 da Orde do 12 de xullo de 2011.</a:t>
            </a:r>
          </a:p>
          <a:p>
            <a:pPr>
              <a:lnSpc>
                <a:spcPct val="60000"/>
              </a:lnSpc>
              <a:spcAft>
                <a:spcPct val="15000"/>
              </a:spcAft>
            </a:pPr>
            <a:r>
              <a:rPr lang="gl-ES" sz="2600" smtClean="0"/>
              <a:t>No caso de alumnado en idade de escolarización obrigatoria, aplicarase </a:t>
            </a:r>
            <a:r>
              <a:rPr lang="gl-ES" sz="2600" b="1" smtClean="0"/>
              <a:t>soamente</a:t>
            </a:r>
            <a:r>
              <a:rPr lang="gl-ES" sz="2600" smtClean="0"/>
              <a:t> e </a:t>
            </a:r>
            <a:r>
              <a:rPr lang="gl-ES" sz="2600" b="1" smtClean="0"/>
              <a:t>por petición da persoa interesada</a:t>
            </a:r>
            <a:r>
              <a:rPr lang="gl-ES" sz="2600" smtClean="0"/>
              <a:t> (non de oficio):</a:t>
            </a:r>
          </a:p>
          <a:p>
            <a:pPr lvl="1">
              <a:lnSpc>
                <a:spcPct val="60000"/>
              </a:lnSpc>
              <a:spcAft>
                <a:spcPct val="15000"/>
              </a:spcAft>
            </a:pPr>
            <a:r>
              <a:rPr lang="gl-ES" sz="2200" b="1" smtClean="0"/>
              <a:t>A renuncia </a:t>
            </a:r>
            <a:r>
              <a:rPr lang="gl-ES" sz="2200" smtClean="0"/>
              <a:t>á matricula no caso de doenza prolongada de carácter físico ou psíquico do alumno ou alumna, que lle impida a realización do ciclo formativo</a:t>
            </a:r>
          </a:p>
          <a:p>
            <a:pPr lvl="1">
              <a:lnSpc>
                <a:spcPct val="60000"/>
              </a:lnSpc>
              <a:spcAft>
                <a:spcPct val="15000"/>
              </a:spcAft>
            </a:pPr>
            <a:r>
              <a:rPr lang="gl-ES" sz="2200" b="1" smtClean="0"/>
              <a:t>A anulación</a:t>
            </a:r>
            <a:r>
              <a:rPr lang="gl-ES" sz="2200" smtClean="0"/>
              <a:t> da matrícula na primeira semana de actividades lectivas. </a:t>
            </a:r>
            <a:endParaRPr lang="gl-ES" sz="2600" smtClean="0"/>
          </a:p>
          <a:p>
            <a:pPr lvl="1">
              <a:lnSpc>
                <a:spcPct val="60000"/>
              </a:lnSpc>
              <a:spcAft>
                <a:spcPct val="15000"/>
              </a:spcAft>
            </a:pPr>
            <a:r>
              <a:rPr lang="gl-ES" sz="2200" b="1" smtClean="0"/>
              <a:t>De serlle concedida</a:t>
            </a:r>
            <a:r>
              <a:rPr lang="gl-ES" sz="2200" smtClean="0"/>
              <a:t>, incorporarase ao curso que corresponda da ESO para continuar os seus estudos.</a:t>
            </a:r>
          </a:p>
          <a:p>
            <a:pPr>
              <a:lnSpc>
                <a:spcPct val="60000"/>
              </a:lnSpc>
              <a:spcAft>
                <a:spcPct val="15000"/>
              </a:spcAft>
            </a:pPr>
            <a:r>
              <a:rPr lang="gl-ES" sz="2600" b="1" smtClean="0"/>
              <a:t>Resto do alumnado</a:t>
            </a:r>
            <a:r>
              <a:rPr lang="gl-ES" sz="2600" smtClean="0"/>
              <a:t>: igual que en ciclos de grao medio e de grao superior.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Programas formativos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5427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800" b="1" smtClean="0"/>
              <a:t>Dirixidos a</a:t>
            </a:r>
            <a:r>
              <a:rPr lang="gl-ES" sz="2800" smtClean="0"/>
              <a:t>: alumnado de NEE, escolarizado en centros de educación especial.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z="2800" b="1" smtClean="0"/>
              <a:t>Duración</a:t>
            </a:r>
            <a:r>
              <a:rPr lang="gl-ES" sz="2800" smtClean="0"/>
              <a:t>: un curso académico.</a:t>
            </a:r>
          </a:p>
          <a:p>
            <a:pPr>
              <a:lnSpc>
                <a:spcPct val="80000"/>
              </a:lnSpc>
            </a:pPr>
            <a:r>
              <a:rPr lang="gl-ES" sz="2800" b="1" smtClean="0"/>
              <a:t>Módulos</a:t>
            </a:r>
            <a:r>
              <a:rPr lang="gl-ES" sz="2800" smtClean="0"/>
              <a:t>: 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Comunicación e sociedade I, e Ciencias aplicadas I.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Módulos profesionais asociados a unidades de competencia (propios de cada programa).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Outros módulos.</a:t>
            </a:r>
          </a:p>
          <a:p>
            <a:pPr lvl="1">
              <a:lnSpc>
                <a:spcPct val="80000"/>
              </a:lnSpc>
            </a:pPr>
            <a:r>
              <a:rPr lang="gl-ES" sz="2600" smtClean="0"/>
              <a:t>FCT (160 horas).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Programas formativos. Ordenación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5632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altLang="gl-ES" sz="2800" b="1" smtClean="0"/>
              <a:t>O establecido para a FP básica</a:t>
            </a:r>
            <a:r>
              <a:rPr lang="gl-ES" altLang="gl-ES" sz="2800" smtClean="0"/>
              <a:t>: </a:t>
            </a:r>
          </a:p>
          <a:p>
            <a:pPr lvl="1">
              <a:lnSpc>
                <a:spcPct val="90000"/>
              </a:lnSpc>
            </a:pPr>
            <a:r>
              <a:rPr lang="gl-ES" altLang="gl-ES" sz="2600" smtClean="0"/>
              <a:t>Currículos dos módulos.</a:t>
            </a:r>
          </a:p>
          <a:p>
            <a:pPr lvl="1">
              <a:lnSpc>
                <a:spcPct val="90000"/>
              </a:lnSpc>
            </a:pPr>
            <a:r>
              <a:rPr lang="gl-ES" altLang="gl-ES" sz="2600" smtClean="0"/>
              <a:t>Matrícula, avaliación, certificación e acreditación das cualificacións, validacións e exencións.</a:t>
            </a:r>
          </a:p>
          <a:p>
            <a:pPr lvl="1">
              <a:lnSpc>
                <a:spcPct val="90000"/>
              </a:lnSpc>
            </a:pPr>
            <a:r>
              <a:rPr lang="gl-ES" altLang="gl-ES" sz="2600" smtClean="0"/>
              <a:t>Programacións.</a:t>
            </a:r>
          </a:p>
          <a:p>
            <a:pPr lvl="1">
              <a:lnSpc>
                <a:spcPct val="90000"/>
              </a:lnSpc>
              <a:spcAft>
                <a:spcPct val="15000"/>
              </a:spcAft>
            </a:pPr>
            <a:r>
              <a:rPr lang="gl-ES" altLang="gl-ES" sz="2600" smtClean="0"/>
              <a:t> Flexibilización modular.</a:t>
            </a:r>
          </a:p>
          <a:p>
            <a:pPr>
              <a:lnSpc>
                <a:spcPct val="90000"/>
              </a:lnSpc>
            </a:pPr>
            <a:r>
              <a:rPr lang="gl-ES" altLang="gl-ES" sz="2800" b="1" smtClean="0"/>
              <a:t>Adaptacións curriculares </a:t>
            </a:r>
            <a:r>
              <a:rPr lang="gl-ES" sz="2800" b="1" smtClean="0"/>
              <a:t>para atender as necesidades do alumnado</a:t>
            </a:r>
            <a:r>
              <a:rPr lang="gl-ES" altLang="gl-ES" sz="2800" b="1" smtClean="0"/>
              <a:t>: </a:t>
            </a:r>
            <a:r>
              <a:rPr lang="gl-ES" altLang="gl-ES" sz="2800" smtClean="0"/>
              <a:t>só nos módulos de </a:t>
            </a:r>
            <a:r>
              <a:rPr lang="gl-ES" sz="2800" smtClean="0"/>
              <a:t>Comunicación e sociedade I e de Ciencias aplicadas I.</a:t>
            </a:r>
            <a:endParaRPr lang="gl-ES" altLang="gl-ES" sz="28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Programas formativos</a:t>
            </a:r>
            <a:br>
              <a:rPr lang="gl-ES" altLang="gl-ES" sz="4000" dirty="0" smtClean="0"/>
            </a:br>
            <a:r>
              <a:rPr lang="gl-ES" altLang="gl-ES" sz="4000" b="1" dirty="0" smtClean="0"/>
              <a:t>Orde do 13 de xullo</a:t>
            </a:r>
          </a:p>
        </p:txBody>
      </p:sp>
      <p:sp>
        <p:nvSpPr>
          <p:cNvPr id="5632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altLang="gl-ES" sz="2800" b="1" smtClean="0"/>
              <a:t>Módulos profesionais: </a:t>
            </a:r>
            <a:r>
              <a:rPr lang="gl-ES" altLang="gl-ES" sz="2800" smtClean="0"/>
              <a:t>cada perfil inclúe algúns módulos de ciclos de FP básica.</a:t>
            </a:r>
          </a:p>
          <a:p>
            <a:pPr lvl="1"/>
            <a:r>
              <a:rPr lang="gl-ES" altLang="gl-ES" smtClean="0"/>
              <a:t>Dan lugar, como mínimo, a unha cualificación profesional e, xa que logo, a un certificado de profesionalidade.</a:t>
            </a:r>
          </a:p>
          <a:p>
            <a:pPr>
              <a:buFont typeface="Arial" charset="0"/>
              <a:buNone/>
            </a:pPr>
            <a:endParaRPr lang="gl-ES" altLang="gl-ES" smtClean="0"/>
          </a:p>
          <a:p>
            <a:pPr>
              <a:buFont typeface="Arial" charset="0"/>
              <a:buNone/>
            </a:pPr>
            <a:endParaRPr lang="gl-ES" alt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Exención de galego </a:t>
            </a:r>
            <a:br>
              <a:rPr lang="gl-ES" dirty="0" smtClean="0"/>
            </a:br>
            <a:r>
              <a:rPr lang="gl-ES" b="1" dirty="0" err="1" smtClean="0"/>
              <a:t>FP</a:t>
            </a:r>
            <a:r>
              <a:rPr lang="gl-ES" b="1" dirty="0" smtClean="0"/>
              <a:t> básica</a:t>
            </a:r>
          </a:p>
        </p:txBody>
      </p:sp>
      <p:sp>
        <p:nvSpPr>
          <p:cNvPr id="8909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3000" smtClean="0"/>
              <a:t>O alumnado que se incorpore á formación profesional básica procedente: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Doutras comunidades autónomas ou dun país estranxeiro.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Da educación secundaria obrigatoria.</a:t>
            </a:r>
          </a:p>
          <a:p>
            <a:pPr>
              <a:lnSpc>
                <a:spcPct val="90000"/>
              </a:lnSpc>
            </a:pPr>
            <a:r>
              <a:rPr lang="gl-ES" sz="3000" smtClean="0"/>
              <a:t>A quen non se lle teña aplicado a exención en </a:t>
            </a:r>
            <a:r>
              <a:rPr lang="gl-ES" sz="3000" b="1" smtClean="0"/>
              <a:t>dous cursos consecutivos</a:t>
            </a:r>
            <a:r>
              <a:rPr lang="gl-ES" sz="3000" smtClean="0"/>
              <a:t>  poderá obter a exención temporal da cualificación das probas de avaliación da materia de lingua galega, nas condicións establecidas no Decreto 79/2010.</a:t>
            </a:r>
          </a:p>
        </p:txBody>
      </p:sp>
      <p:sp>
        <p:nvSpPr>
          <p:cNvPr id="4" name="3 Rectángulo redondeado"/>
          <p:cNvSpPr/>
          <p:nvPr/>
        </p:nvSpPr>
        <p:spPr bwMode="auto">
          <a:xfrm>
            <a:off x="6553200" y="898525"/>
            <a:ext cx="2197100" cy="792163"/>
          </a:xfrm>
          <a:prstGeom prst="roundRect">
            <a:avLst>
              <a:gd name="adj" fmla="val 6954"/>
            </a:avLst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292100" dist="1397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gl-ES" sz="3600" b="1" dirty="0">
                <a:solidFill>
                  <a:schemeClr val="tx2"/>
                </a:solidFill>
              </a:rPr>
              <a:t>Novidade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ja-JP" sz="3600" dirty="0" smtClean="0"/>
              <a:t>Rexistro Central de Delincuentes Sexuais </a:t>
            </a:r>
            <a:r>
              <a:rPr lang="gl-ES" sz="3600" dirty="0" smtClean="0"/>
              <a:t/>
            </a:r>
            <a:br>
              <a:rPr lang="gl-ES" sz="3600" dirty="0" smtClean="0"/>
            </a:br>
            <a:r>
              <a:rPr lang="gl-ES" sz="3600" b="1" dirty="0" smtClean="0"/>
              <a:t>Lei orgánica 1/1996</a:t>
            </a:r>
          </a:p>
        </p:txBody>
      </p:sp>
      <p:sp>
        <p:nvSpPr>
          <p:cNvPr id="90114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Artigo 13.5 da Lei </a:t>
            </a:r>
            <a:r>
              <a:rPr lang="pt-BR" dirty="0" err="1" smtClean="0"/>
              <a:t>orgánica</a:t>
            </a:r>
            <a:r>
              <a:rPr lang="pt-BR" dirty="0" smtClean="0"/>
              <a:t> 1/1996, do 15 de </a:t>
            </a:r>
            <a:r>
              <a:rPr lang="pt-BR" dirty="0" err="1" smtClean="0"/>
              <a:t>xaneiro</a:t>
            </a:r>
            <a:r>
              <a:rPr lang="pt-BR" dirty="0" smtClean="0"/>
              <a:t>, de </a:t>
            </a:r>
            <a:r>
              <a:rPr lang="pt-BR" dirty="0" err="1" smtClean="0"/>
              <a:t>protección</a:t>
            </a:r>
            <a:r>
              <a:rPr lang="pt-BR" dirty="0" smtClean="0"/>
              <a:t> </a:t>
            </a:r>
            <a:r>
              <a:rPr lang="pt-BR" dirty="0" err="1" smtClean="0"/>
              <a:t>xurídica</a:t>
            </a:r>
            <a:r>
              <a:rPr lang="pt-BR" dirty="0" smtClean="0"/>
              <a:t> do menor:</a:t>
            </a:r>
          </a:p>
          <a:p>
            <a:pPr lvl="1"/>
            <a:r>
              <a:rPr lang="gl-ES" dirty="0" smtClean="0"/>
              <a:t>Será requisito para o acceso e exercicio ás profesións, oficios e actividades que impliquen contacto habitual con menores non ter sido condenado por sentenza firme por algún delito contra a liberdade e indemnidade sexual, que inclúe a agresión e abuso sexual, acoso sexual, exhibicionismo e provocación sexual, prostitución e explotación sexual e corrupción de menores, así como por trata de seres humanos.</a:t>
            </a:r>
            <a:endParaRPr lang="gl-ES" altLang="ja-JP" dirty="0" smtClean="0"/>
          </a:p>
          <a:p>
            <a:pPr lvl="1"/>
            <a:r>
              <a:rPr lang="gl-ES" altLang="ja-JP" dirty="0" smtClean="0"/>
              <a:t>Para tal efecto, quen pretenda o acceso a tales profesións, oficios ou actividades deberá acreditar esta circunstancia mediante a achega dunha certificación negativa do Rexistro Central de Delincuentes Sexuais.</a:t>
            </a:r>
            <a:endParaRPr lang="gl-ES" dirty="0" smtClean="0"/>
          </a:p>
        </p:txBody>
      </p:sp>
      <p:sp>
        <p:nvSpPr>
          <p:cNvPr id="4" name="3 Rectángulo redondeado"/>
          <p:cNvSpPr/>
          <p:nvPr/>
        </p:nvSpPr>
        <p:spPr bwMode="auto">
          <a:xfrm>
            <a:off x="6553200" y="898525"/>
            <a:ext cx="2197100" cy="792163"/>
          </a:xfrm>
          <a:prstGeom prst="roundRect">
            <a:avLst>
              <a:gd name="adj" fmla="val 6954"/>
            </a:avLst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292100" dist="1397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gl-ES" sz="3600" b="1" dirty="0">
                <a:solidFill>
                  <a:schemeClr val="tx2"/>
                </a:solidFill>
              </a:rPr>
              <a:t>Novidade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ja-JP" sz="3600" dirty="0" smtClean="0"/>
              <a:t>Rexistro Central de Delincuentes Sexuais </a:t>
            </a:r>
            <a:r>
              <a:rPr lang="gl-ES" sz="3600" dirty="0" smtClean="0"/>
              <a:t/>
            </a:r>
            <a:br>
              <a:rPr lang="gl-ES" sz="3600" dirty="0" smtClean="0"/>
            </a:br>
            <a:r>
              <a:rPr lang="gl-ES" altLang="ja-JP" sz="4000" b="1" dirty="0" smtClean="0"/>
              <a:t>Real decreto 1110/2015</a:t>
            </a:r>
            <a:endParaRPr lang="gl-ES" sz="3600" b="1" dirty="0" smtClean="0"/>
          </a:p>
        </p:txBody>
      </p:sp>
      <p:sp>
        <p:nvSpPr>
          <p:cNvPr id="181251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/>
            <a:r>
              <a:rPr lang="gl-ES" dirty="0" smtClean="0"/>
              <a:t>O Real decreto 1110/2015, do 11 de decembro, polo que se regula o Rexistro Central de Delincuentes Sexuais (BOE do 30 de decembro) establece na súa disposición derradeira quinta, que entrará en vigor aos dous meses da súa publicación, o 0</a:t>
            </a:r>
            <a:r>
              <a:rPr lang="es-ES" dirty="0" smtClean="0"/>
              <a:t>1.03.2016.</a:t>
            </a:r>
            <a:endParaRPr lang="gl-ES" dirty="0" smtClean="0"/>
          </a:p>
        </p:txBody>
      </p:sp>
      <p:sp>
        <p:nvSpPr>
          <p:cNvPr id="4" name="3 Rectángulo redondeado"/>
          <p:cNvSpPr/>
          <p:nvPr/>
        </p:nvSpPr>
        <p:spPr bwMode="auto">
          <a:xfrm>
            <a:off x="6553200" y="898525"/>
            <a:ext cx="2197100" cy="792163"/>
          </a:xfrm>
          <a:prstGeom prst="roundRect">
            <a:avLst>
              <a:gd name="adj" fmla="val 6954"/>
            </a:avLst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292100" dist="1397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gl-ES" sz="3600" b="1" dirty="0">
                <a:solidFill>
                  <a:schemeClr val="tx2"/>
                </a:solidFill>
              </a:rPr>
              <a:t>Novidade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0" grpId="0" autoUpdateAnimBg="0"/>
      <p:bldP spid="181251" grpId="0" build="p" autoUpdateAnimBg="0" advAuto="0"/>
      <p:bldP spid="4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ja-JP" sz="3600" dirty="0" smtClean="0"/>
              <a:t>Rexistro Central de Delincuentes Sexuais </a:t>
            </a:r>
            <a:r>
              <a:rPr lang="gl-ES" sz="3600" dirty="0" smtClean="0"/>
              <a:t/>
            </a:r>
            <a:br>
              <a:rPr lang="gl-ES" sz="3600" dirty="0" smtClean="0"/>
            </a:br>
            <a:r>
              <a:rPr lang="gl-ES" altLang="ja-JP" sz="4000" b="1" dirty="0" err="1" smtClean="0"/>
              <a:t>FCT</a:t>
            </a:r>
            <a:endParaRPr lang="gl-ES" sz="3600" b="1" dirty="0" smtClean="0"/>
          </a:p>
        </p:txBody>
      </p:sp>
      <p:sp>
        <p:nvSpPr>
          <p:cNvPr id="182275" name="2 Marcador de contenido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609600" indent="-609600"/>
            <a:r>
              <a:rPr lang="gl-ES" b="1" smtClean="0"/>
              <a:t>Alumnado</a:t>
            </a:r>
            <a:r>
              <a:rPr lang="gl-ES" smtClean="0"/>
              <a:t> que é </a:t>
            </a:r>
            <a:r>
              <a:rPr lang="gl-ES" b="1" smtClean="0"/>
              <a:t>menor de idade</a:t>
            </a:r>
            <a:r>
              <a:rPr lang="gl-ES" smtClean="0"/>
              <a:t> durante a realización do módulo de FCT:</a:t>
            </a:r>
          </a:p>
          <a:p>
            <a:pPr marL="990600" lvl="1" indent="-533400"/>
            <a:r>
              <a:rPr lang="gl-ES" smtClean="0"/>
              <a:t>No convenio específico para o desenvolvemento da FCT establecerase a seguinte cláusula:</a:t>
            </a:r>
            <a:endParaRPr lang="gl-ES" altLang="ja-JP" i="1" smtClean="0"/>
          </a:p>
          <a:p>
            <a:pPr marL="1371600" lvl="2" indent="-457200"/>
            <a:r>
              <a:rPr lang="gl-ES" altLang="ja-JP" smtClean="0"/>
              <a:t>“No caso de alumnado menor de idade a empresa comprométese a exixir á persoa titora responsable do alumnado e, de ser o caso, aos/ás traballadores/as que vaian ter un contacto habitual con este alumnado unha certificación negativa do Rexistro Central de Delincuentes Sexuais, en aplicación do artigo ......”</a:t>
            </a:r>
            <a:endParaRPr lang="gl-ES" smtClean="0"/>
          </a:p>
        </p:txBody>
      </p:sp>
      <p:sp>
        <p:nvSpPr>
          <p:cNvPr id="4" name="3 Rectángulo redondeado"/>
          <p:cNvSpPr/>
          <p:nvPr/>
        </p:nvSpPr>
        <p:spPr bwMode="auto">
          <a:xfrm>
            <a:off x="6553200" y="898525"/>
            <a:ext cx="2197100" cy="792163"/>
          </a:xfrm>
          <a:prstGeom prst="roundRect">
            <a:avLst>
              <a:gd name="adj" fmla="val 6954"/>
            </a:avLst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292100" dist="1397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gl-ES" sz="3600" b="1" dirty="0">
                <a:solidFill>
                  <a:schemeClr val="tx2"/>
                </a:solidFill>
              </a:rPr>
              <a:t>Novidade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4" grpId="0" autoUpdateAnimBg="0"/>
      <p:bldP spid="182275" grpId="0" build="p" autoUpdateAnimBg="0" advAuto="0"/>
      <p:bldP spid="4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1 Título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gl-ES" altLang="ja-JP" sz="3600" smtClean="0"/>
              <a:t>Rexistro Central de Delincuentes Sexuais</a:t>
            </a:r>
            <a:r>
              <a:rPr lang="gl-ES" altLang="ja-JP" sz="3600" i="1" smtClean="0"/>
              <a:t>.</a:t>
            </a:r>
            <a:r>
              <a:rPr lang="gl-ES" altLang="ja-JP" sz="3600" smtClean="0"/>
              <a:t> </a:t>
            </a:r>
            <a:r>
              <a:rPr lang="gl-ES" sz="3600" smtClean="0"/>
              <a:t/>
            </a:r>
            <a:br>
              <a:rPr lang="gl-ES" sz="3600" smtClean="0"/>
            </a:br>
            <a:r>
              <a:rPr lang="gl-ES" altLang="ja-JP" sz="4000" b="1" smtClean="0"/>
              <a:t>FCT.</a:t>
            </a:r>
            <a:endParaRPr lang="gl-ES" sz="3600" b="1" smtClean="0"/>
          </a:p>
        </p:txBody>
      </p:sp>
      <p:sp>
        <p:nvSpPr>
          <p:cNvPr id="183299" name="2 Marcador de contenido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/>
            <a:r>
              <a:rPr lang="es-ES" b="1" dirty="0" smtClean="0"/>
              <a:t>Alumnado</a:t>
            </a:r>
            <a:r>
              <a:rPr lang="es-ES" dirty="0" smtClean="0"/>
              <a:t> que para a realización da FCT teña que realizar </a:t>
            </a:r>
            <a:r>
              <a:rPr lang="es-ES" b="1" dirty="0" smtClean="0"/>
              <a:t>actividades</a:t>
            </a:r>
            <a:r>
              <a:rPr lang="es-ES" dirty="0" smtClean="0"/>
              <a:t> que implican contacto habitual </a:t>
            </a:r>
            <a:r>
              <a:rPr lang="es-ES" b="1" dirty="0" smtClean="0"/>
              <a:t>con menores</a:t>
            </a:r>
            <a:r>
              <a:rPr lang="es-ES" dirty="0" smtClean="0"/>
              <a:t>:</a:t>
            </a:r>
          </a:p>
          <a:p>
            <a:pPr marL="990600" lvl="1" indent="-533400"/>
            <a:r>
              <a:rPr lang="gl-ES" dirty="0" smtClean="0"/>
              <a:t>O centro educativo debe informar o alumnado que para poder realizar o módulo de FCT debe achegar á empresa ou á entidade colaboradora, sexa pública ou privada, unha certificación negativa do Rexistro Central de Delincuentes Sexuais.</a:t>
            </a:r>
          </a:p>
          <a:p>
            <a:pPr marL="990600" lvl="1" indent="-533400"/>
            <a:r>
              <a:rPr lang="gl-ES" dirty="0" smtClean="0"/>
              <a:t>No caso de que a empresa ou a entidade colaboradora teña carácter público, poderase substituír a certificación por unha autorización para que a Administración poida consultar directamente estes datos.</a:t>
            </a:r>
            <a:endParaRPr lang="es-ES" dirty="0" smtClean="0"/>
          </a:p>
          <a:p>
            <a:pPr marL="609600" indent="-609600"/>
            <a:endParaRPr lang="gl-ES" dirty="0" smtClean="0"/>
          </a:p>
        </p:txBody>
      </p:sp>
      <p:sp>
        <p:nvSpPr>
          <p:cNvPr id="4" name="3 Rectángulo redondeado"/>
          <p:cNvSpPr/>
          <p:nvPr/>
        </p:nvSpPr>
        <p:spPr bwMode="auto">
          <a:xfrm>
            <a:off x="6553200" y="898525"/>
            <a:ext cx="2197100" cy="792163"/>
          </a:xfrm>
          <a:prstGeom prst="roundRect">
            <a:avLst>
              <a:gd name="adj" fmla="val 6954"/>
            </a:avLst>
          </a:prstGeom>
          <a:solidFill>
            <a:schemeClr val="bg1">
              <a:alpha val="67000"/>
            </a:schemeClr>
          </a:solidFill>
          <a:ln>
            <a:noFill/>
          </a:ln>
          <a:effectLst>
            <a:outerShdw blurRad="292100" dist="139700" dir="27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gl-ES" sz="3600" b="1" dirty="0">
                <a:solidFill>
                  <a:schemeClr val="tx2"/>
                </a:solidFill>
              </a:rPr>
              <a:t>Novidade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3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8" grpId="0" autoUpdateAnimBg="0"/>
      <p:bldP spid="183299" grpId="0" build="p" autoUpdateAnimBg="0" advAuto="0"/>
      <p:bldP spid="4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3 Título"/>
          <p:cNvSpPr>
            <a:spLocks noGrp="1"/>
          </p:cNvSpPr>
          <p:nvPr>
            <p:ph type="ctrTitle"/>
          </p:nvPr>
        </p:nvSpPr>
        <p:spPr>
          <a:xfrm>
            <a:off x="539750" y="463550"/>
            <a:ext cx="4537075" cy="2370138"/>
          </a:xfrm>
        </p:spPr>
        <p:txBody>
          <a:bodyPr/>
          <a:lstStyle/>
          <a:p>
            <a:r>
              <a:rPr lang="gl-ES" altLang="gl-ES" b="1" dirty="0" smtClean="0"/>
              <a:t>Formación </a:t>
            </a:r>
            <a:br>
              <a:rPr lang="gl-ES" altLang="gl-ES" b="1" dirty="0" smtClean="0"/>
            </a:br>
            <a:r>
              <a:rPr lang="gl-ES" altLang="gl-ES" b="1" dirty="0" smtClean="0"/>
              <a:t>profesional </a:t>
            </a:r>
            <a:r>
              <a:rPr lang="gl-ES" altLang="gl-ES" dirty="0" smtClean="0"/>
              <a:t/>
            </a:r>
            <a:br>
              <a:rPr lang="gl-ES" altLang="gl-ES" dirty="0" smtClean="0"/>
            </a:br>
            <a:r>
              <a:rPr lang="gl-ES" altLang="gl-ES" b="1" dirty="0" smtClean="0"/>
              <a:t>dual</a:t>
            </a:r>
            <a:endParaRPr lang="gl-ES" b="1" dirty="0" smtClean="0"/>
          </a:p>
        </p:txBody>
      </p:sp>
      <p:sp>
        <p:nvSpPr>
          <p:cNvPr id="94210" name="4 Subtítulo"/>
          <p:cNvSpPr>
            <a:spLocks noGrp="1"/>
          </p:cNvSpPr>
          <p:nvPr>
            <p:ph type="subTitle" idx="1"/>
          </p:nvPr>
        </p:nvSpPr>
        <p:spPr>
          <a:xfrm>
            <a:off x="539750" y="3224213"/>
            <a:ext cx="4895850" cy="1752600"/>
          </a:xfrm>
        </p:spPr>
        <p:txBody>
          <a:bodyPr/>
          <a:lstStyle/>
          <a:p>
            <a:r>
              <a:rPr lang="gl-ES" altLang="gl-ES" b="1" smtClean="0"/>
              <a:t>Desenvolvemento normativo</a:t>
            </a:r>
            <a:endParaRPr lang="gl-ES" altLang="gl-ES" smtClean="0">
              <a:solidFill>
                <a:schemeClr val="tx1"/>
              </a:solidFill>
            </a:endParaRPr>
          </a:p>
          <a:p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96875"/>
            <a:ext cx="8229600" cy="1087438"/>
          </a:xfrm>
        </p:spPr>
        <p:txBody>
          <a:bodyPr/>
          <a:lstStyle/>
          <a:p>
            <a:r>
              <a:rPr lang="gl-ES" altLang="gl-ES" sz="4000" smtClean="0"/>
              <a:t>Principais modificacións. ESO</a:t>
            </a:r>
            <a:br>
              <a:rPr lang="gl-ES" altLang="gl-ES" sz="4000" smtClean="0"/>
            </a:br>
            <a:r>
              <a:rPr lang="gl-ES" altLang="gl-ES" sz="4000" b="1" smtClean="0"/>
              <a:t>LOMCE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gl-ES" altLang="gl-ES" sz="2000" b="1" smtClean="0"/>
              <a:t>Dous ciclos</a:t>
            </a:r>
            <a:r>
              <a:rPr lang="gl-ES" altLang="gl-ES" sz="200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gl-ES" altLang="gl-ES" sz="1800" smtClean="0"/>
              <a:t>Primeiro ciclo: 1º, 2º e 3º.</a:t>
            </a:r>
          </a:p>
          <a:p>
            <a:pPr lvl="1">
              <a:lnSpc>
                <a:spcPct val="80000"/>
              </a:lnSpc>
            </a:pPr>
            <a:r>
              <a:rPr lang="gl-ES" altLang="gl-ES" sz="1800" smtClean="0"/>
              <a:t>Segundo ciclo: 4º. Terá carácter propedéutico.</a:t>
            </a:r>
          </a:p>
          <a:p>
            <a:pPr>
              <a:lnSpc>
                <a:spcPct val="80000"/>
              </a:lnSpc>
            </a:pPr>
            <a:r>
              <a:rPr lang="gl-ES" altLang="gl-ES" sz="2000" b="1" smtClean="0"/>
              <a:t>Avaliación final</a:t>
            </a:r>
            <a:r>
              <a:rPr lang="gl-ES" altLang="gl-ES" sz="2000" smtClean="0"/>
              <a:t>, para obter o título.</a:t>
            </a:r>
          </a:p>
          <a:p>
            <a:pPr lvl="1">
              <a:lnSpc>
                <a:spcPct val="80000"/>
              </a:lnSpc>
            </a:pPr>
            <a:r>
              <a:rPr lang="gl-ES" altLang="gl-ES" sz="1800" smtClean="0"/>
              <a:t>Opcións:</a:t>
            </a:r>
          </a:p>
          <a:p>
            <a:pPr lvl="2">
              <a:lnSpc>
                <a:spcPct val="80000"/>
              </a:lnSpc>
            </a:pPr>
            <a:r>
              <a:rPr lang="gl-ES" altLang="gl-ES" sz="1500" smtClean="0"/>
              <a:t>Ensinanzas académicas.</a:t>
            </a:r>
          </a:p>
          <a:p>
            <a:pPr lvl="2">
              <a:lnSpc>
                <a:spcPct val="80000"/>
              </a:lnSpc>
            </a:pPr>
            <a:r>
              <a:rPr lang="gl-ES" altLang="gl-ES" sz="1500" smtClean="0"/>
              <a:t>Ensinanzas profesionais.</a:t>
            </a:r>
            <a:r>
              <a:rPr lang="gl-ES" altLang="gl-ES" sz="160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gl-ES" altLang="gl-ES" sz="1800" smtClean="0"/>
              <a:t>O alumnado:</a:t>
            </a:r>
          </a:p>
          <a:p>
            <a:pPr lvl="2">
              <a:lnSpc>
                <a:spcPct val="80000"/>
              </a:lnSpc>
            </a:pPr>
            <a:r>
              <a:rPr lang="gl-ES" altLang="gl-ES" sz="1600" smtClean="0"/>
              <a:t>Poderase presentar a</a:t>
            </a:r>
            <a:br>
              <a:rPr lang="gl-ES" altLang="gl-ES" sz="1600" smtClean="0"/>
            </a:br>
            <a:r>
              <a:rPr lang="gl-ES" altLang="gl-ES" sz="1600" smtClean="0"/>
              <a:t>calquera (ou ás dúas) </a:t>
            </a:r>
            <a:br>
              <a:rPr lang="gl-ES" altLang="gl-ES" sz="1600" smtClean="0"/>
            </a:br>
            <a:r>
              <a:rPr lang="gl-ES" altLang="gl-ES" sz="1600" smtClean="0"/>
              <a:t>das opcións, con </a:t>
            </a:r>
            <a:br>
              <a:rPr lang="gl-ES" altLang="gl-ES" sz="1600" smtClean="0"/>
            </a:br>
            <a:r>
              <a:rPr lang="gl-ES" altLang="gl-ES" sz="1600" smtClean="0"/>
              <a:t>independencia da</a:t>
            </a:r>
            <a:br>
              <a:rPr lang="gl-ES" altLang="gl-ES" sz="1600" smtClean="0"/>
            </a:br>
            <a:r>
              <a:rPr lang="gl-ES" altLang="gl-ES" sz="1600" smtClean="0"/>
              <a:t>opción cursada, sen límite. </a:t>
            </a:r>
          </a:p>
          <a:p>
            <a:pPr lvl="2">
              <a:lnSpc>
                <a:spcPct val="80000"/>
              </a:lnSpc>
            </a:pPr>
            <a:r>
              <a:rPr lang="gl-ES" altLang="gl-ES" sz="1600" smtClean="0"/>
              <a:t>Terá todas as materias superadas, </a:t>
            </a:r>
            <a:br>
              <a:rPr lang="gl-ES" altLang="gl-ES" sz="1600" smtClean="0"/>
            </a:br>
            <a:r>
              <a:rPr lang="gl-ES" altLang="gl-ES" sz="1600" smtClean="0"/>
              <a:t>ou dúas materias non superadas </a:t>
            </a:r>
            <a:br>
              <a:rPr lang="gl-ES" altLang="gl-ES" sz="1600" smtClean="0"/>
            </a:br>
            <a:r>
              <a:rPr lang="gl-ES" altLang="gl-ES" sz="1600" smtClean="0"/>
              <a:t>distintas de lingua ou matemáticas.</a:t>
            </a:r>
          </a:p>
          <a:p>
            <a:pPr lvl="1">
              <a:lnSpc>
                <a:spcPct val="80000"/>
              </a:lnSpc>
            </a:pPr>
            <a:r>
              <a:rPr lang="gl-ES" altLang="gl-ES" sz="1800" smtClean="0"/>
              <a:t>Dúas convocatorias anuais.</a:t>
            </a:r>
          </a:p>
          <a:p>
            <a:pPr lvl="1">
              <a:lnSpc>
                <a:spcPct val="80000"/>
              </a:lnSpc>
            </a:pPr>
            <a:r>
              <a:rPr lang="es-ES" altLang="gl-ES" sz="1800" smtClean="0"/>
              <a:t>Común para todo o territorio nacional.</a:t>
            </a:r>
            <a:endParaRPr lang="gl-ES" altLang="gl-ES" sz="1800" smtClean="0"/>
          </a:p>
          <a:p>
            <a:pPr lvl="1">
              <a:lnSpc>
                <a:spcPct val="80000"/>
              </a:lnSpc>
            </a:pPr>
            <a:endParaRPr lang="gl-ES" altLang="gl-ES" sz="1800" smtClean="0"/>
          </a:p>
          <a:p>
            <a:pPr lvl="1">
              <a:lnSpc>
                <a:spcPct val="80000"/>
              </a:lnSpc>
            </a:pPr>
            <a:endParaRPr lang="gl-ES" altLang="gl-ES" sz="180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6813" y="3789363"/>
            <a:ext cx="3698875" cy="2206625"/>
          </a:xfrm>
          <a:prstGeom prst="rect">
            <a:avLst/>
          </a:prstGeom>
          <a:noFill/>
          <a:ln>
            <a:noFill/>
          </a:ln>
          <a:effectLst>
            <a:outerShdw blurRad="355600" dist="215900" dir="2700000" algn="ctr" rotWithShape="0">
              <a:schemeClr val="tx1">
                <a:alpha val="24000"/>
              </a:schemeClr>
            </a:outerShdw>
          </a:effectLst>
          <a:ex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gl-ES" altLang="gl-ES" smtClean="0"/>
              <a:t>Formación profesional</a:t>
            </a:r>
            <a:r>
              <a:rPr lang="gl-ES" altLang="gl-ES" b="1" smtClean="0"/>
              <a:t/>
            </a:r>
            <a:br>
              <a:rPr lang="gl-ES" altLang="gl-ES" b="1" smtClean="0"/>
            </a:br>
            <a:r>
              <a:rPr lang="gl-ES" altLang="gl-ES" b="1" smtClean="0"/>
              <a:t>dual</a:t>
            </a:r>
            <a:endParaRPr lang="gl-ES" altLang="gl-ES" smtClean="0"/>
          </a:p>
        </p:txBody>
      </p:sp>
      <p:sp>
        <p:nvSpPr>
          <p:cNvPr id="95234" name="8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gl-ES" altLang="gl-ES" smtClean="0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755650" y="2205038"/>
            <a:ext cx="7272338" cy="1368425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9600">
                <a:solidFill>
                  <a:schemeClr val="bg1"/>
                </a:solidFill>
                <a:latin typeface="Calibri" pitchFamily="34" charset="0"/>
              </a:rPr>
              <a:t>Formación</a:t>
            </a:r>
            <a:endParaRPr lang="gl-ES" altLang="gl-ES" sz="96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1258888" y="4149725"/>
            <a:ext cx="3600450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3600">
                <a:solidFill>
                  <a:schemeClr val="bg1"/>
                </a:solidFill>
                <a:latin typeface="Calibri" pitchFamily="34" charset="0"/>
              </a:rPr>
              <a:t>Centro educativo</a:t>
            </a:r>
            <a:endParaRPr lang="gl-ES" altLang="gl-ES" sz="36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4714875" y="4364038"/>
            <a:ext cx="3529013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3600">
                <a:solidFill>
                  <a:schemeClr val="bg1"/>
                </a:solidFill>
                <a:latin typeface="Calibri" pitchFamily="34" charset="0"/>
              </a:rPr>
              <a:t>Empresa</a:t>
            </a:r>
            <a:endParaRPr lang="gl-ES" altLang="gl-ES" sz="36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gl-ES" altLang="gl-ES" smtClean="0"/>
              <a:t>Formación profesional dual</a:t>
            </a:r>
            <a:r>
              <a:rPr lang="gl-ES" altLang="gl-ES" b="1" smtClean="0"/>
              <a:t/>
            </a:r>
            <a:br>
              <a:rPr lang="gl-ES" altLang="gl-ES" b="1" smtClean="0"/>
            </a:br>
            <a:r>
              <a:rPr lang="gl-ES" altLang="gl-ES" b="1" smtClean="0"/>
              <a:t>Real decreto 1529/2012</a:t>
            </a:r>
            <a:endParaRPr lang="gl-ES" altLang="gl-ES" smtClean="0"/>
          </a:p>
        </p:txBody>
      </p:sp>
      <p:sp>
        <p:nvSpPr>
          <p:cNvPr id="9625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gl-ES" altLang="gl-ES" smtClean="0"/>
              <a:t>Oficialmente nace co: </a:t>
            </a:r>
          </a:p>
          <a:p>
            <a:pPr lvl="1" eaLnBrk="1" hangingPunct="1"/>
            <a:r>
              <a:rPr lang="gl-ES" altLang="gl-ES" smtClean="0"/>
              <a:t>Real decreto 1529/2012, do 8 de novembro, polo que se desenvolve o contrato para a formación e a aprendizaxe e </a:t>
            </a:r>
            <a:r>
              <a:rPr lang="gl-ES" altLang="gl-ES" b="1" smtClean="0"/>
              <a:t>se establecen as bases da formación profesional dual.</a:t>
            </a:r>
          </a:p>
          <a:p>
            <a:pPr eaLnBrk="1" hangingPunct="1"/>
            <a:endParaRPr lang="gl-ES" alt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gl-ES" altLang="gl-ES" smtClean="0"/>
              <a:t>Real decreto 1529/2012</a:t>
            </a:r>
            <a:r>
              <a:rPr lang="es-ES" altLang="gl-ES" smtClean="0"/>
              <a:t/>
            </a:r>
            <a:br>
              <a:rPr lang="es-ES" altLang="gl-ES" smtClean="0"/>
            </a:br>
            <a:r>
              <a:rPr lang="es-ES" altLang="gl-ES" sz="4800" b="1" smtClean="0"/>
              <a:t>Que é a FP dual?</a:t>
            </a:r>
            <a:endParaRPr lang="gl-ES" altLang="gl-ES" smtClean="0"/>
          </a:p>
        </p:txBody>
      </p:sp>
      <p:sp>
        <p:nvSpPr>
          <p:cNvPr id="9728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gl-ES" altLang="gl-ES" smtClean="0"/>
              <a:t>Enténdese como o conxunto das </a:t>
            </a:r>
            <a:r>
              <a:rPr lang="gl-ES" altLang="gl-ES" b="1" smtClean="0"/>
              <a:t>accións</a:t>
            </a:r>
            <a:r>
              <a:rPr lang="gl-ES" altLang="gl-ES" smtClean="0"/>
              <a:t> e iniciativas formativas </a:t>
            </a:r>
            <a:r>
              <a:rPr lang="gl-ES" altLang="gl-ES" b="1" smtClean="0"/>
              <a:t>mixtas de emprego e formación</a:t>
            </a:r>
            <a:r>
              <a:rPr lang="gl-ES" altLang="gl-ES" smtClean="0"/>
              <a:t> que teñen por </a:t>
            </a:r>
            <a:r>
              <a:rPr lang="gl-ES" altLang="gl-ES" b="1" smtClean="0"/>
              <a:t>obxecto</a:t>
            </a:r>
            <a:r>
              <a:rPr lang="gl-ES" altLang="gl-ES" smtClean="0"/>
              <a:t> a </a:t>
            </a:r>
            <a:r>
              <a:rPr lang="gl-ES" altLang="gl-ES" b="1" smtClean="0"/>
              <a:t>cualificación profesional </a:t>
            </a:r>
            <a:r>
              <a:rPr lang="gl-ES" altLang="gl-ES" smtClean="0"/>
              <a:t>dos traballadores nun réxeme en alternancia de </a:t>
            </a:r>
            <a:r>
              <a:rPr lang="gl-ES" altLang="gl-ES" b="1" smtClean="0"/>
              <a:t>actividade laboral </a:t>
            </a:r>
            <a:r>
              <a:rPr lang="gl-ES" altLang="gl-ES" smtClean="0"/>
              <a:t>nunha empresa </a:t>
            </a:r>
            <a:r>
              <a:rPr lang="gl-ES" altLang="gl-ES" b="1" smtClean="0"/>
              <a:t>coa</a:t>
            </a:r>
            <a:r>
              <a:rPr lang="gl-ES" altLang="gl-ES" smtClean="0"/>
              <a:t> </a:t>
            </a:r>
            <a:r>
              <a:rPr lang="gl-ES" altLang="gl-ES" b="1" smtClean="0"/>
              <a:t>actividade formativa </a:t>
            </a:r>
            <a:r>
              <a:rPr lang="gl-ES" altLang="gl-ES" smtClean="0"/>
              <a:t>recibida no marco do sistema de FP para o emprego ou do sistema educativo.</a:t>
            </a:r>
          </a:p>
          <a:p>
            <a:pPr eaLnBrk="1" hangingPunct="1"/>
            <a:endParaRPr lang="gl-ES" alt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gl-ES" altLang="gl-ES" smtClean="0"/>
              <a:t>Real decreto 1529/2012</a:t>
            </a:r>
            <a:r>
              <a:rPr lang="es-ES" altLang="gl-ES" smtClean="0"/>
              <a:t/>
            </a:r>
            <a:br>
              <a:rPr lang="es-ES" altLang="gl-ES" smtClean="0"/>
            </a:br>
            <a:r>
              <a:rPr lang="es-ES" altLang="gl-ES" sz="4800" b="1" smtClean="0"/>
              <a:t>Tipos de FP dual</a:t>
            </a:r>
            <a:endParaRPr lang="gl-ES" altLang="gl-ES" smtClean="0"/>
          </a:p>
        </p:txBody>
      </p:sp>
      <p:sp>
        <p:nvSpPr>
          <p:cNvPr id="9830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gl-ES" altLang="gl-ES" sz="3000" b="1" smtClean="0"/>
              <a:t>Por contrato para a formación e a aprendizaxe</a:t>
            </a:r>
            <a:endParaRPr lang="gl-ES" altLang="gl-ES" sz="3000" smtClean="0"/>
          </a:p>
          <a:p>
            <a:pPr lvl="1" eaLnBrk="1" hangingPunct="1">
              <a:lnSpc>
                <a:spcPct val="90000"/>
              </a:lnSpc>
            </a:pPr>
            <a:r>
              <a:rPr lang="gl-ES" altLang="gl-ES" sz="2600" smtClean="0"/>
              <a:t>O alumnado será un traballador máis da empresa para todos os efectos.</a:t>
            </a:r>
          </a:p>
          <a:p>
            <a:pPr lvl="1" eaLnBrk="1" hangingPunct="1">
              <a:lnSpc>
                <a:spcPct val="90000"/>
              </a:lnSpc>
            </a:pPr>
            <a:r>
              <a:rPr lang="gl-ES" altLang="gl-ES" sz="2600" smtClean="0"/>
              <a:t>O alumnado percibirá a retribución establecida no convenio colectivo correspondente, en </a:t>
            </a:r>
            <a:r>
              <a:rPr lang="gl-ES" altLang="gl-ES" sz="2600" b="1" smtClean="0"/>
              <a:t>proporción ao tempo de traballo efectivo.</a:t>
            </a:r>
          </a:p>
          <a:p>
            <a:pPr eaLnBrk="1" hangingPunct="1">
              <a:lnSpc>
                <a:spcPct val="90000"/>
              </a:lnSpc>
            </a:pPr>
            <a:r>
              <a:rPr lang="gl-ES" altLang="gl-ES" sz="3000" b="1" smtClean="0"/>
              <a:t>Cando non medie un contrato para a formación e a aprendizaxe.</a:t>
            </a:r>
            <a:endParaRPr lang="gl-ES" altLang="gl-ES" sz="3300" smtClean="0"/>
          </a:p>
          <a:p>
            <a:pPr lvl="1" eaLnBrk="1" hangingPunct="1">
              <a:lnSpc>
                <a:spcPct val="90000"/>
              </a:lnSpc>
            </a:pPr>
            <a:r>
              <a:rPr lang="gl-ES" altLang="gl-ES" sz="2600" smtClean="0"/>
              <a:t>O alumnado poderá ser beneficiario dunha bolsa durante a súa participación no proxecto.</a:t>
            </a:r>
            <a:endParaRPr lang="es-ES" altLang="gl-ES" sz="2600" smtClean="0"/>
          </a:p>
          <a:p>
            <a:pPr eaLnBrk="1" hangingPunct="1">
              <a:lnSpc>
                <a:spcPct val="90000"/>
              </a:lnSpc>
            </a:pPr>
            <a:endParaRPr lang="gl-ES" altLang="gl-ES" sz="30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gl-ES" altLang="gl-ES" smtClean="0"/>
              <a:t>Real decreto 1529/2012.</a:t>
            </a:r>
            <a:r>
              <a:rPr lang="es-ES" altLang="gl-ES" smtClean="0"/>
              <a:t/>
            </a:r>
            <a:br>
              <a:rPr lang="es-ES" altLang="gl-ES" smtClean="0"/>
            </a:br>
            <a:r>
              <a:rPr lang="es-ES" altLang="gl-ES" sz="4800" b="1" smtClean="0"/>
              <a:t>FP dual</a:t>
            </a:r>
            <a:endParaRPr lang="gl-ES" altLang="gl-ES" smtClean="0"/>
          </a:p>
        </p:txBody>
      </p:sp>
      <p:sp>
        <p:nvSpPr>
          <p:cNvPr id="9933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gl-ES" altLang="gl-ES" smtClean="0"/>
              <a:t>Destinada á obtención de:</a:t>
            </a:r>
          </a:p>
          <a:p>
            <a:pPr lvl="1" eaLnBrk="1" hangingPunct="1"/>
            <a:r>
              <a:rPr lang="gl-ES" altLang="gl-ES" smtClean="0"/>
              <a:t>Un título de formación profesional de grao medio ou superior.</a:t>
            </a:r>
          </a:p>
          <a:p>
            <a:pPr lvl="1" eaLnBrk="1" hangingPunct="1"/>
            <a:r>
              <a:rPr lang="gl-ES" altLang="gl-ES" smtClean="0"/>
              <a:t>Un certificado de profesionalidade.</a:t>
            </a:r>
          </a:p>
          <a:p>
            <a:pPr lvl="1" eaLnBrk="1" hangingPunct="1"/>
            <a:r>
              <a:rPr lang="gl-ES" altLang="gl-ES" smtClean="0"/>
              <a:t>Certificación académica ou acreditación parcial acumulable.</a:t>
            </a:r>
          </a:p>
          <a:p>
            <a:pPr eaLnBrk="1" hangingPunct="1"/>
            <a:r>
              <a:rPr lang="es-ES" altLang="gl-ES" b="1" smtClean="0"/>
              <a:t>Exención</a:t>
            </a:r>
            <a:r>
              <a:rPr lang="es-ES" altLang="gl-ES" smtClean="0"/>
              <a:t> parcial ou total </a:t>
            </a:r>
            <a:r>
              <a:rPr lang="es-ES" altLang="gl-ES" b="1" smtClean="0"/>
              <a:t>da FCT.</a:t>
            </a:r>
            <a:endParaRPr lang="es-ES" altLang="gl-ES" smtClean="0"/>
          </a:p>
          <a:p>
            <a:pPr lvl="1" eaLnBrk="1" hangingPunct="1"/>
            <a:r>
              <a:rPr lang="es-ES" altLang="gl-ES" smtClean="0"/>
              <a:t>Total se o contrato é superior a 1 ano.</a:t>
            </a:r>
            <a:endParaRPr lang="gl-ES" altLang="gl-ES" smtClean="0"/>
          </a:p>
          <a:p>
            <a:pPr eaLnBrk="1" hangingPunct="1"/>
            <a:endParaRPr lang="gl-ES" alt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gl-ES" altLang="gl-ES" smtClean="0"/>
              <a:t>Real decreto 1529/2012</a:t>
            </a:r>
            <a:r>
              <a:rPr lang="es-ES" altLang="gl-ES" smtClean="0"/>
              <a:t/>
            </a:r>
            <a:br>
              <a:rPr lang="es-ES" altLang="gl-ES" smtClean="0"/>
            </a:br>
            <a:r>
              <a:rPr lang="es-ES" altLang="gl-ES" sz="4800" b="1" smtClean="0"/>
              <a:t>FP dual</a:t>
            </a:r>
            <a:endParaRPr lang="gl-ES" altLang="gl-ES" smtClean="0"/>
          </a:p>
        </p:txBody>
      </p:sp>
      <p:sp>
        <p:nvSpPr>
          <p:cNvPr id="10035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gl-ES" smtClean="0"/>
              <a:t>Programa de formación:</a:t>
            </a:r>
            <a:endParaRPr lang="es-ES" altLang="gl-ES" b="1" smtClean="0"/>
          </a:p>
          <a:p>
            <a:pPr lvl="1" eaLnBrk="1" hangingPunct="1"/>
            <a:r>
              <a:rPr lang="gl-ES" altLang="gl-ES" smtClean="0"/>
              <a:t>Un </a:t>
            </a:r>
            <a:r>
              <a:rPr lang="gl-ES" altLang="gl-ES" b="1" smtClean="0"/>
              <a:t>mínimo do 33 % das horas</a:t>
            </a:r>
            <a:r>
              <a:rPr lang="gl-ES" altLang="gl-ES" smtClean="0"/>
              <a:t> de formación establecidas no título deberase impartir coa participación da empresa.</a:t>
            </a:r>
          </a:p>
          <a:p>
            <a:pPr lvl="1" eaLnBrk="1" hangingPunct="1"/>
            <a:r>
              <a:rPr lang="gl-ES" altLang="gl-ES" smtClean="0"/>
              <a:t>A duración do ciclo formativo poderase ampliar </a:t>
            </a:r>
            <a:r>
              <a:rPr lang="gl-ES" altLang="gl-ES" b="1" smtClean="0"/>
              <a:t>ata 3 anos.</a:t>
            </a:r>
          </a:p>
          <a:p>
            <a:pPr lvl="1" eaLnBrk="1" hangingPunct="1"/>
            <a:r>
              <a:rPr lang="gl-ES" altLang="gl-ES" smtClean="0"/>
              <a:t>O alumno deberá cursar </a:t>
            </a:r>
            <a:r>
              <a:rPr lang="gl-ES" altLang="gl-ES" b="1" smtClean="0"/>
              <a:t>previamente</a:t>
            </a:r>
            <a:r>
              <a:rPr lang="gl-ES" altLang="gl-ES" smtClean="0"/>
              <a:t> a formación necesaria que garanta o desenvolvemento na empresa con </a:t>
            </a:r>
            <a:r>
              <a:rPr lang="gl-ES" altLang="gl-ES" b="1" smtClean="0"/>
              <a:t>seguridade e eficacia.</a:t>
            </a:r>
          </a:p>
          <a:p>
            <a:pPr eaLnBrk="1" hangingPunct="1"/>
            <a:endParaRPr lang="gl-ES" alt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gl-ES" altLang="gl-ES" smtClean="0"/>
              <a:t>Real decreto 1529/2012</a:t>
            </a:r>
            <a:r>
              <a:rPr lang="es-ES" altLang="gl-ES" smtClean="0"/>
              <a:t/>
            </a:r>
            <a:br>
              <a:rPr lang="es-ES" altLang="gl-ES" smtClean="0"/>
            </a:br>
            <a:r>
              <a:rPr lang="es-ES" altLang="gl-ES" sz="4800" b="1" smtClean="0"/>
              <a:t>FP dual</a:t>
            </a:r>
            <a:endParaRPr lang="gl-ES" altLang="gl-ES" smtClean="0"/>
          </a:p>
        </p:txBody>
      </p:sp>
      <p:sp>
        <p:nvSpPr>
          <p:cNvPr id="10137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gl-ES" smtClean="0"/>
              <a:t>Programa de formación:</a:t>
            </a:r>
            <a:endParaRPr lang="es-ES" altLang="gl-ES" b="1" smtClean="0"/>
          </a:p>
          <a:p>
            <a:pPr lvl="1" eaLnBrk="1" hangingPunct="1"/>
            <a:r>
              <a:rPr lang="gl-ES" altLang="gl-ES" smtClean="0"/>
              <a:t>A actividade formativa na empresa e no centro educativo coordinarase mediante </a:t>
            </a:r>
            <a:r>
              <a:rPr lang="gl-ES" altLang="gl-ES" b="1" smtClean="0"/>
              <a:t>reunións mensuais de control </a:t>
            </a:r>
            <a:r>
              <a:rPr lang="gl-ES" altLang="gl-ES" smtClean="0"/>
              <a:t>en que se fará seguimento de cada un dos alumnos.</a:t>
            </a:r>
          </a:p>
          <a:p>
            <a:pPr lvl="1" eaLnBrk="1" hangingPunct="1"/>
            <a:r>
              <a:rPr lang="gl-ES" altLang="gl-ES" smtClean="0"/>
              <a:t>A </a:t>
            </a:r>
            <a:r>
              <a:rPr lang="gl-ES" altLang="gl-ES" b="1" smtClean="0"/>
              <a:t>avaliación</a:t>
            </a:r>
            <a:r>
              <a:rPr lang="gl-ES" altLang="gl-ES" smtClean="0"/>
              <a:t> do alumnado será responsabilidade dos profesores dos módulos profesionais do centro de adscrición, tendo en conta as achegas dos formadores da empresa e o resultado das actividades desenvolvidas nela.</a:t>
            </a:r>
          </a:p>
          <a:p>
            <a:pPr eaLnBrk="1" hangingPunct="1"/>
            <a:endParaRPr lang="gl-ES" alt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gl-ES" altLang="gl-ES" smtClean="0"/>
              <a:t>Real decreto 1529/2012</a:t>
            </a:r>
            <a:r>
              <a:rPr lang="es-ES" altLang="gl-ES" smtClean="0"/>
              <a:t/>
            </a:r>
            <a:br>
              <a:rPr lang="es-ES" altLang="gl-ES" smtClean="0"/>
            </a:br>
            <a:r>
              <a:rPr lang="es-ES" altLang="gl-ES" sz="4800" b="1" smtClean="0"/>
              <a:t>FP dual</a:t>
            </a:r>
            <a:endParaRPr lang="gl-ES" altLang="gl-ES" smtClean="0"/>
          </a:p>
        </p:txBody>
      </p:sp>
      <p:sp>
        <p:nvSpPr>
          <p:cNvPr id="10240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gl-ES" smtClean="0"/>
              <a:t>Remuneración: </a:t>
            </a:r>
          </a:p>
          <a:p>
            <a:pPr lvl="1" eaLnBrk="1" hangingPunct="1"/>
            <a:r>
              <a:rPr lang="gl-ES" smtClean="0"/>
              <a:t>Os alumnos poderán recibir </a:t>
            </a:r>
            <a:r>
              <a:rPr lang="gl-ES" b="1" smtClean="0"/>
              <a:t>bolsas</a:t>
            </a:r>
            <a:r>
              <a:rPr lang="gl-ES" smtClean="0"/>
              <a:t> das empresas, institucións, fundacións, etc., e/ou das administracións, na forma que se determine para cada proxecto.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gl-ES" smtClean="0"/>
          </a:p>
        </p:txBody>
      </p:sp>
      <p:sp>
        <p:nvSpPr>
          <p:cNvPr id="10342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1 Título"/>
          <p:cNvSpPr>
            <a:spLocks noGrp="1"/>
          </p:cNvSpPr>
          <p:nvPr>
            <p:ph type="ctrTitle"/>
          </p:nvPr>
        </p:nvSpPr>
        <p:spPr>
          <a:xfrm>
            <a:off x="539750" y="484188"/>
            <a:ext cx="4537075" cy="2368550"/>
          </a:xfrm>
        </p:spPr>
        <p:txBody>
          <a:bodyPr/>
          <a:lstStyle/>
          <a:p>
            <a:r>
              <a:rPr lang="gl-ES" sz="4800" b="1" smtClean="0"/>
              <a:t>Itinerarios académicos e profesionais</a:t>
            </a:r>
          </a:p>
        </p:txBody>
      </p:sp>
      <p:sp>
        <p:nvSpPr>
          <p:cNvPr id="104450" name="2 Subtítulo"/>
          <p:cNvSpPr>
            <a:spLocks noGrp="1"/>
          </p:cNvSpPr>
          <p:nvPr>
            <p:ph type="subTitle" idx="1"/>
          </p:nvPr>
        </p:nvSpPr>
        <p:spPr>
          <a:xfrm>
            <a:off x="539750" y="3201988"/>
            <a:ext cx="4537075" cy="1752600"/>
          </a:xfrm>
        </p:spPr>
        <p:txBody>
          <a:bodyPr/>
          <a:lstStyle/>
          <a:p>
            <a:endParaRPr lang="gl-ES" b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96875"/>
            <a:ext cx="8229600" cy="1087438"/>
          </a:xfrm>
        </p:spPr>
        <p:txBody>
          <a:bodyPr/>
          <a:lstStyle/>
          <a:p>
            <a:r>
              <a:rPr lang="gl-ES" altLang="gl-ES" sz="4000" smtClean="0"/>
              <a:t>Principais modificacións. ESO</a:t>
            </a:r>
            <a:br>
              <a:rPr lang="gl-ES" altLang="gl-ES" sz="4000" smtClean="0"/>
            </a:br>
            <a:r>
              <a:rPr lang="gl-ES" altLang="gl-ES" sz="4000" b="1" smtClean="0"/>
              <a:t>LOMCE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altLang="gl-ES" sz="2700" b="1" smtClean="0"/>
              <a:t>Título </a:t>
            </a:r>
            <a:r>
              <a:rPr lang="gl-ES" altLang="gl-ES" sz="2600" smtClean="0"/>
              <a:t>de graduado en ESO.</a:t>
            </a:r>
          </a:p>
          <a:p>
            <a:pPr lvl="1">
              <a:lnSpc>
                <a:spcPct val="90000"/>
              </a:lnSpc>
            </a:pPr>
            <a:r>
              <a:rPr lang="gl-ES" altLang="gl-ES" sz="2400" smtClean="0"/>
              <a:t>Puntuación superior a 5:</a:t>
            </a:r>
          </a:p>
          <a:p>
            <a:pPr lvl="2">
              <a:lnSpc>
                <a:spcPct val="90000"/>
              </a:lnSpc>
            </a:pPr>
            <a:r>
              <a:rPr lang="gl-ES" altLang="gl-ES" sz="2000" smtClean="0"/>
              <a:t>Na ESO e na avaliación final.</a:t>
            </a:r>
          </a:p>
          <a:p>
            <a:pPr lvl="1">
              <a:lnSpc>
                <a:spcPct val="90000"/>
              </a:lnSpc>
            </a:pPr>
            <a:r>
              <a:rPr lang="gl-ES" altLang="gl-ES" sz="2400" smtClean="0"/>
              <a:t>Cualificación final:</a:t>
            </a:r>
          </a:p>
          <a:p>
            <a:pPr lvl="2">
              <a:lnSpc>
                <a:spcPct val="90000"/>
              </a:lnSpc>
            </a:pPr>
            <a:r>
              <a:rPr lang="gl-ES" altLang="gl-ES" sz="2000" smtClean="0"/>
              <a:t>70 % media das cualificacións das materias cursadas.</a:t>
            </a:r>
          </a:p>
          <a:p>
            <a:pPr lvl="2">
              <a:lnSpc>
                <a:spcPct val="90000"/>
              </a:lnSpc>
            </a:pPr>
            <a:r>
              <a:rPr lang="gl-ES" altLang="gl-ES" sz="2000" smtClean="0"/>
              <a:t>30 % nota da proba.</a:t>
            </a:r>
          </a:p>
          <a:p>
            <a:pPr lvl="1">
              <a:lnSpc>
                <a:spcPct val="90000"/>
              </a:lnSpc>
            </a:pPr>
            <a:r>
              <a:rPr lang="gl-ES" altLang="gl-ES" sz="2400" smtClean="0"/>
              <a:t>No caso que supere a avaliación polas dúas opcións.</a:t>
            </a:r>
          </a:p>
          <a:p>
            <a:pPr lvl="2">
              <a:lnSpc>
                <a:spcPct val="90000"/>
              </a:lnSpc>
            </a:pPr>
            <a:r>
              <a:rPr lang="gl-ES" altLang="gl-ES" sz="2000" smtClean="0"/>
              <a:t>A cualificación final será a máis alta.</a:t>
            </a:r>
          </a:p>
          <a:p>
            <a:pPr>
              <a:lnSpc>
                <a:spcPct val="90000"/>
              </a:lnSpc>
            </a:pPr>
            <a:r>
              <a:rPr lang="gl-ES" altLang="gl-ES" sz="2800" smtClean="0"/>
              <a:t>Alumnado que </a:t>
            </a:r>
            <a:r>
              <a:rPr lang="gl-ES" altLang="gl-ES" sz="2800" b="1" smtClean="0"/>
              <a:t>non supere a a avaliación</a:t>
            </a:r>
            <a:r>
              <a:rPr lang="gl-ES" altLang="gl-ES" sz="280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gl-ES" altLang="gl-ES" sz="2400" smtClean="0"/>
              <a:t>As administración poderán establecer mediadas de atención personalizadas dirixidas a este colectivo.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1 Título"/>
          <p:cNvSpPr>
            <a:spLocks noGrp="1"/>
          </p:cNvSpPr>
          <p:nvPr>
            <p:ph type="ctrTitle"/>
          </p:nvPr>
        </p:nvSpPr>
        <p:spPr>
          <a:xfrm>
            <a:off x="539750" y="484188"/>
            <a:ext cx="4537075" cy="2368550"/>
          </a:xfrm>
        </p:spPr>
        <p:txBody>
          <a:bodyPr/>
          <a:lstStyle/>
          <a:p>
            <a:r>
              <a:rPr lang="gl-ES" b="1" smtClean="0"/>
              <a:t>Títulos e outras ensinanzas</a:t>
            </a:r>
          </a:p>
        </p:txBody>
      </p:sp>
      <p:sp>
        <p:nvSpPr>
          <p:cNvPr id="105474" name="2 Subtítulo"/>
          <p:cNvSpPr>
            <a:spLocks noGrp="1"/>
          </p:cNvSpPr>
          <p:nvPr>
            <p:ph type="subTitle" idx="1"/>
          </p:nvPr>
        </p:nvSpPr>
        <p:spPr>
          <a:xfrm>
            <a:off x="539750" y="3201988"/>
            <a:ext cx="4537075" cy="1752600"/>
          </a:xfrm>
        </p:spPr>
        <p:txBody>
          <a:bodyPr/>
          <a:lstStyle/>
          <a:p>
            <a:r>
              <a:rPr lang="gl-ES" b="1" smtClean="0"/>
              <a:t>FP do sistema educativo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sz="4000" dirty="0" err="1" smtClean="0"/>
              <a:t>FP</a:t>
            </a:r>
            <a:r>
              <a:rPr lang="gl-ES" sz="4000" dirty="0" smtClean="0"/>
              <a:t> do sistema educativo</a:t>
            </a:r>
            <a:r>
              <a:rPr lang="gl-ES" altLang="gl-ES" sz="4000" dirty="0" smtClean="0"/>
              <a:t/>
            </a:r>
            <a:br>
              <a:rPr lang="gl-ES" altLang="gl-ES" sz="4000" dirty="0" smtClean="0"/>
            </a:br>
            <a:r>
              <a:rPr lang="pt-BR" altLang="gl-ES" sz="4000" b="1" dirty="0" smtClean="0"/>
              <a:t>Reais decretos 1147/2011 e 127/2014</a:t>
            </a:r>
            <a:endParaRPr lang="gl-ES" sz="4000" dirty="0" smtClean="0"/>
          </a:p>
        </p:txBody>
      </p:sp>
      <p:sp>
        <p:nvSpPr>
          <p:cNvPr id="10649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Ciclos formativos de:</a:t>
            </a:r>
          </a:p>
          <a:p>
            <a:pPr lvl="1"/>
            <a:r>
              <a:rPr lang="gl-ES" smtClean="0"/>
              <a:t>Formación profesional básica.</a:t>
            </a:r>
          </a:p>
          <a:p>
            <a:pPr lvl="1"/>
            <a:r>
              <a:rPr lang="gl-ES" smtClean="0"/>
              <a:t>Grao medio.</a:t>
            </a:r>
          </a:p>
          <a:p>
            <a:pPr lvl="1"/>
            <a:r>
              <a:rPr lang="gl-ES" smtClean="0"/>
              <a:t>Grao superior.</a:t>
            </a:r>
          </a:p>
          <a:p>
            <a:r>
              <a:rPr lang="gl-ES" smtClean="0"/>
              <a:t>Cursos de especialización.</a:t>
            </a:r>
          </a:p>
          <a:p>
            <a:r>
              <a:rPr lang="gl-ES" smtClean="0"/>
              <a:t>Programas formativos.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gl-ES" dirty="0" err="1" smtClean="0"/>
              <a:t>FP</a:t>
            </a:r>
            <a:r>
              <a:rPr lang="gl-ES" dirty="0" smtClean="0"/>
              <a:t> no sistema </a:t>
            </a:r>
            <a:br>
              <a:rPr lang="gl-ES" dirty="0" smtClean="0"/>
            </a:br>
            <a:r>
              <a:rPr lang="gl-ES" dirty="0" smtClean="0"/>
              <a:t>educativo</a:t>
            </a:r>
          </a:p>
        </p:txBody>
      </p:sp>
      <p:sp>
        <p:nvSpPr>
          <p:cNvPr id="584707" name="AutoShape 3"/>
          <p:cNvSpPr>
            <a:spLocks noChangeArrowheads="1"/>
          </p:cNvSpPr>
          <p:nvPr/>
        </p:nvSpPr>
        <p:spPr bwMode="auto">
          <a:xfrm>
            <a:off x="1041400" y="1700213"/>
            <a:ext cx="6916738" cy="684212"/>
          </a:xfrm>
          <a:prstGeom prst="roundRect">
            <a:avLst>
              <a:gd name="adj" fmla="val 16667"/>
            </a:avLst>
          </a:prstGeom>
          <a:solidFill>
            <a:srgbClr val="5F5F5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2000" b="1">
                <a:solidFill>
                  <a:schemeClr val="bg1"/>
                </a:solidFill>
                <a:latin typeface="Arial Narrow" pitchFamily="34" charset="0"/>
              </a:rPr>
              <a:t>Títulos de formación profesional</a:t>
            </a:r>
          </a:p>
        </p:txBody>
      </p:sp>
      <p:sp>
        <p:nvSpPr>
          <p:cNvPr id="584708" name="AutoShape 4"/>
          <p:cNvSpPr>
            <a:spLocks noChangeArrowheads="1"/>
          </p:cNvSpPr>
          <p:nvPr/>
        </p:nvSpPr>
        <p:spPr bwMode="auto">
          <a:xfrm>
            <a:off x="6011863" y="4076700"/>
            <a:ext cx="1943100" cy="8651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  <a:t>Técnico </a:t>
            </a:r>
            <a:b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</a:br>
            <a: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  <a:t>superior</a:t>
            </a:r>
          </a:p>
        </p:txBody>
      </p:sp>
      <p:sp>
        <p:nvSpPr>
          <p:cNvPr id="584709" name="AutoShape 5"/>
          <p:cNvSpPr>
            <a:spLocks noChangeArrowheads="1"/>
          </p:cNvSpPr>
          <p:nvPr/>
        </p:nvSpPr>
        <p:spPr bwMode="auto">
          <a:xfrm>
            <a:off x="6046788" y="3467100"/>
            <a:ext cx="1901825" cy="4667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 wrap="none"/>
          <a:lstStyle/>
          <a:p>
            <a:r>
              <a:rPr lang="gl-ES" altLang="gl-ES" sz="2000">
                <a:latin typeface="Arial Narrow" pitchFamily="34" charset="0"/>
              </a:rPr>
              <a:t>Grao superior</a:t>
            </a:r>
          </a:p>
        </p:txBody>
      </p:sp>
      <p:sp>
        <p:nvSpPr>
          <p:cNvPr id="584710" name="AutoShape 6"/>
          <p:cNvSpPr>
            <a:spLocks noChangeArrowheads="1"/>
          </p:cNvSpPr>
          <p:nvPr/>
        </p:nvSpPr>
        <p:spPr bwMode="auto">
          <a:xfrm>
            <a:off x="1041400" y="2444750"/>
            <a:ext cx="6915150" cy="720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  <a:t>Ciclos formativos</a:t>
            </a:r>
          </a:p>
        </p:txBody>
      </p:sp>
      <p:sp>
        <p:nvSpPr>
          <p:cNvPr id="584711" name="AutoShape 7"/>
          <p:cNvSpPr>
            <a:spLocks noChangeArrowheads="1"/>
          </p:cNvSpPr>
          <p:nvPr/>
        </p:nvSpPr>
        <p:spPr bwMode="auto">
          <a:xfrm>
            <a:off x="3851275" y="4076700"/>
            <a:ext cx="1944688" cy="8651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  <a:t>Técnico</a:t>
            </a:r>
          </a:p>
        </p:txBody>
      </p:sp>
      <p:sp>
        <p:nvSpPr>
          <p:cNvPr id="584713" name="AutoShape 9"/>
          <p:cNvSpPr>
            <a:spLocks noChangeArrowheads="1"/>
          </p:cNvSpPr>
          <p:nvPr/>
        </p:nvSpPr>
        <p:spPr bwMode="auto">
          <a:xfrm>
            <a:off x="3851275" y="3465513"/>
            <a:ext cx="1901825" cy="4667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 wrap="none"/>
          <a:lstStyle/>
          <a:p>
            <a:r>
              <a:rPr lang="gl-ES" altLang="gl-ES" sz="2000">
                <a:latin typeface="Arial Narrow" pitchFamily="34" charset="0"/>
              </a:rPr>
              <a:t>Grao medio</a:t>
            </a:r>
          </a:p>
        </p:txBody>
      </p:sp>
      <p:sp>
        <p:nvSpPr>
          <p:cNvPr id="584714" name="AutoShape 10"/>
          <p:cNvSpPr>
            <a:spLocks noChangeArrowheads="1"/>
          </p:cNvSpPr>
          <p:nvPr/>
        </p:nvSpPr>
        <p:spPr bwMode="auto">
          <a:xfrm>
            <a:off x="3851275" y="5157788"/>
            <a:ext cx="1944688" cy="719137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1600" b="1">
                <a:latin typeface="Arial Narrow" pitchFamily="34" charset="0"/>
              </a:rPr>
              <a:t>Nivel de </a:t>
            </a:r>
            <a:br>
              <a:rPr lang="gl-ES" altLang="gl-ES" sz="1600" b="1">
                <a:latin typeface="Arial Narrow" pitchFamily="34" charset="0"/>
              </a:rPr>
            </a:br>
            <a:r>
              <a:rPr lang="gl-ES" altLang="gl-ES" sz="1600" b="1">
                <a:latin typeface="Arial Narrow" pitchFamily="34" charset="0"/>
              </a:rPr>
              <a:t>cualificación II</a:t>
            </a:r>
          </a:p>
        </p:txBody>
      </p:sp>
      <p:sp>
        <p:nvSpPr>
          <p:cNvPr id="584715" name="AutoShape 11"/>
          <p:cNvSpPr>
            <a:spLocks noChangeArrowheads="1"/>
          </p:cNvSpPr>
          <p:nvPr/>
        </p:nvSpPr>
        <p:spPr bwMode="auto">
          <a:xfrm>
            <a:off x="6013450" y="5157788"/>
            <a:ext cx="1943100" cy="719137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1600" b="1">
                <a:latin typeface="Arial Narrow" pitchFamily="34" charset="0"/>
              </a:rPr>
              <a:t>Nivel de </a:t>
            </a:r>
            <a:br>
              <a:rPr lang="gl-ES" altLang="gl-ES" sz="1600" b="1">
                <a:latin typeface="Arial Narrow" pitchFamily="34" charset="0"/>
              </a:rPr>
            </a:br>
            <a:r>
              <a:rPr lang="gl-ES" altLang="gl-ES" sz="1600" b="1">
                <a:latin typeface="Arial Narrow" pitchFamily="34" charset="0"/>
              </a:rPr>
              <a:t>cualificación III</a:t>
            </a:r>
          </a:p>
        </p:txBody>
      </p:sp>
      <p:sp>
        <p:nvSpPr>
          <p:cNvPr id="584717" name="AutoShape 13"/>
          <p:cNvSpPr>
            <a:spLocks noChangeArrowheads="1"/>
          </p:cNvSpPr>
          <p:nvPr/>
        </p:nvSpPr>
        <p:spPr bwMode="auto">
          <a:xfrm>
            <a:off x="3851275" y="5157788"/>
            <a:ext cx="1944688" cy="719137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1600" b="1">
                <a:latin typeface="Arial Narrow" pitchFamily="34" charset="0"/>
              </a:rPr>
              <a:t>Nivel de </a:t>
            </a:r>
            <a:br>
              <a:rPr lang="gl-ES" altLang="gl-ES" sz="1600" b="1">
                <a:latin typeface="Arial Narrow" pitchFamily="34" charset="0"/>
              </a:rPr>
            </a:br>
            <a:r>
              <a:rPr lang="gl-ES" altLang="gl-ES" sz="1600" b="1">
                <a:latin typeface="Arial Narrow" pitchFamily="34" charset="0"/>
              </a:rPr>
              <a:t>cualificación II</a:t>
            </a:r>
          </a:p>
        </p:txBody>
      </p:sp>
      <p:sp>
        <p:nvSpPr>
          <p:cNvPr id="584719" name="AutoShape 15"/>
          <p:cNvSpPr>
            <a:spLocks noChangeArrowheads="1"/>
          </p:cNvSpPr>
          <p:nvPr/>
        </p:nvSpPr>
        <p:spPr bwMode="auto">
          <a:xfrm>
            <a:off x="6011863" y="5157788"/>
            <a:ext cx="1943100" cy="719137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1600" b="1">
                <a:solidFill>
                  <a:schemeClr val="bg1"/>
                </a:solidFill>
                <a:latin typeface="Arial Narrow" pitchFamily="34" charset="0"/>
              </a:rPr>
              <a:t>Nivel de </a:t>
            </a:r>
            <a:br>
              <a:rPr lang="gl-ES" altLang="gl-ES" sz="1600" b="1">
                <a:solidFill>
                  <a:schemeClr val="bg1"/>
                </a:solidFill>
                <a:latin typeface="Arial Narrow" pitchFamily="34" charset="0"/>
              </a:rPr>
            </a:br>
            <a:r>
              <a:rPr lang="gl-ES" altLang="gl-ES" sz="1600" b="1">
                <a:solidFill>
                  <a:schemeClr val="bg1"/>
                </a:solidFill>
                <a:latin typeface="Arial Narrow" pitchFamily="34" charset="0"/>
              </a:rPr>
              <a:t>cualificación III</a:t>
            </a:r>
          </a:p>
        </p:txBody>
      </p:sp>
      <p:sp>
        <p:nvSpPr>
          <p:cNvPr id="584720" name="AutoShape 16"/>
          <p:cNvSpPr>
            <a:spLocks noChangeArrowheads="1"/>
          </p:cNvSpPr>
          <p:nvPr/>
        </p:nvSpPr>
        <p:spPr bwMode="auto">
          <a:xfrm>
            <a:off x="3849688" y="5157788"/>
            <a:ext cx="1944687" cy="719137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1600" b="1">
                <a:solidFill>
                  <a:schemeClr val="bg1"/>
                </a:solidFill>
                <a:latin typeface="Arial Narrow" pitchFamily="34" charset="0"/>
              </a:rPr>
              <a:t>Nivel de </a:t>
            </a:r>
            <a:br>
              <a:rPr lang="gl-ES" altLang="gl-ES" sz="1600" b="1">
                <a:solidFill>
                  <a:schemeClr val="bg1"/>
                </a:solidFill>
                <a:latin typeface="Arial Narrow" pitchFamily="34" charset="0"/>
              </a:rPr>
            </a:br>
            <a:r>
              <a:rPr lang="gl-ES" altLang="gl-ES" sz="1600" b="1">
                <a:solidFill>
                  <a:schemeClr val="bg1"/>
                </a:solidFill>
                <a:latin typeface="Arial Narrow" pitchFamily="34" charset="0"/>
              </a:rPr>
              <a:t>cualificación II</a:t>
            </a:r>
          </a:p>
        </p:txBody>
      </p:sp>
      <p:sp>
        <p:nvSpPr>
          <p:cNvPr id="584721" name="AutoShape 17"/>
          <p:cNvSpPr>
            <a:spLocks noChangeArrowheads="1"/>
          </p:cNvSpPr>
          <p:nvPr/>
        </p:nvSpPr>
        <p:spPr bwMode="auto">
          <a:xfrm>
            <a:off x="1041400" y="5157788"/>
            <a:ext cx="2663825" cy="719137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1600" b="1">
                <a:solidFill>
                  <a:schemeClr val="bg1"/>
                </a:solidFill>
                <a:latin typeface="Arial Narrow" pitchFamily="34" charset="0"/>
              </a:rPr>
              <a:t>Nivel de </a:t>
            </a:r>
            <a:br>
              <a:rPr lang="gl-ES" altLang="gl-ES" sz="1600" b="1">
                <a:solidFill>
                  <a:schemeClr val="bg1"/>
                </a:solidFill>
                <a:latin typeface="Arial Narrow" pitchFamily="34" charset="0"/>
              </a:rPr>
            </a:br>
            <a:r>
              <a:rPr lang="gl-ES" altLang="gl-ES" sz="1600" b="1">
                <a:solidFill>
                  <a:schemeClr val="bg1"/>
                </a:solidFill>
                <a:latin typeface="Arial Narrow" pitchFamily="34" charset="0"/>
              </a:rPr>
              <a:t>cualificación I</a:t>
            </a: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1041400" y="4076700"/>
            <a:ext cx="2663825" cy="8651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  <a:t>Profesional básico</a:t>
            </a:r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1041400" y="3465513"/>
            <a:ext cx="2663825" cy="4667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 wrap="none"/>
          <a:lstStyle/>
          <a:p>
            <a:r>
              <a:rPr lang="gl-ES" altLang="gl-ES" sz="2000">
                <a:latin typeface="Arial Narrow" pitchFamily="34" charset="0"/>
              </a:rPr>
              <a:t>FP básica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84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8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84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84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84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84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84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84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84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84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07" grpId="0" animBg="1"/>
      <p:bldP spid="584708" grpId="0" animBg="1"/>
      <p:bldP spid="584709" grpId="0" animBg="1"/>
      <p:bldP spid="584710" grpId="0" animBg="1"/>
      <p:bldP spid="584711" grpId="0" animBg="1"/>
      <p:bldP spid="584713" grpId="0" animBg="1"/>
      <p:bldP spid="584714" grpId="0" animBg="1"/>
      <p:bldP spid="584715" grpId="0" animBg="1"/>
      <p:bldP spid="584717" grpId="0" animBg="1"/>
      <p:bldP spid="584719" grpId="0" animBg="1"/>
      <p:bldP spid="584720" grpId="0" animBg="1"/>
      <p:bldP spid="584721" grpId="0" animBg="1"/>
      <p:bldP spid="18" grpId="0" animBg="1"/>
      <p:bldP spid="19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z="4000" dirty="0" smtClean="0"/>
              <a:t>Catálogo</a:t>
            </a:r>
            <a:br>
              <a:rPr lang="gl-ES" altLang="gl-ES" sz="4000" dirty="0" smtClean="0"/>
            </a:br>
            <a:r>
              <a:rPr lang="gl-ES" altLang="gl-ES" sz="4000" b="1" dirty="0" smtClean="0"/>
              <a:t>Títulos e currículos de </a:t>
            </a:r>
            <a:r>
              <a:rPr lang="gl-ES" altLang="gl-ES" sz="4000" b="1" dirty="0" err="1" smtClean="0"/>
              <a:t>FP</a:t>
            </a:r>
            <a:r>
              <a:rPr lang="gl-ES" altLang="gl-ES" sz="4000" b="1" dirty="0" smtClean="0"/>
              <a:t> LOXSE</a:t>
            </a:r>
            <a:endParaRPr lang="gl-ES" sz="4000" b="1" dirty="0" smtClean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602753" y="1703388"/>
          <a:ext cx="3456185" cy="2190052"/>
        </p:xfrm>
        <a:graphic>
          <a:graphicData uri="http://schemas.openxmlformats.org/drawingml/2006/table">
            <a:tbl>
              <a:tblPr firstRow="1" bandRow="1">
                <a:effectLst>
                  <a:outerShdw blurRad="622300" dist="1905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018381"/>
                <a:gridCol w="1018381"/>
                <a:gridCol w="1419423"/>
              </a:tblGrid>
              <a:tr h="372370">
                <a:tc rowSpan="2">
                  <a:txBody>
                    <a:bodyPr/>
                    <a:lstStyle/>
                    <a:p>
                      <a:pPr algn="ctr" fontAlgn="b"/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LOXSE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1" i="0" u="none" strike="noStrike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370">
                <a:tc vMerge="1">
                  <a:txBody>
                    <a:bodyPr/>
                    <a:lstStyle/>
                    <a:p>
                      <a:pPr algn="ctr" fontAlgn="b"/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Títulos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Currículos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328"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Básico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328"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Medio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64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41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328"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Superior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78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328"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142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91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5895" name="Rectangle 5"/>
          <p:cNvSpPr>
            <a:spLocks noChangeArrowheads="1"/>
          </p:cNvSpPr>
          <p:nvPr/>
        </p:nvSpPr>
        <p:spPr bwMode="auto">
          <a:xfrm>
            <a:off x="4357688" y="1604963"/>
            <a:ext cx="395922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gl-ES" altLang="gl-ES" sz="1600" b="1">
                <a:latin typeface="Calibri" pitchFamily="34" charset="0"/>
              </a:rPr>
              <a:t>En vigor:</a:t>
            </a:r>
          </a:p>
          <a:p>
            <a:pPr marL="180975" indent="-180975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gl-ES" altLang="gl-ES" sz="1600" b="1">
                <a:latin typeface="Calibri" pitchFamily="34" charset="0"/>
              </a:rPr>
              <a:t>Condución de actividades físico-deportivas no medio natural.</a:t>
            </a:r>
          </a:p>
          <a:p>
            <a:pPr marL="180975" indent="-180975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gl-ES" altLang="gl-ES" sz="1600" b="1">
                <a:latin typeface="Calibri" pitchFamily="34" charset="0"/>
              </a:rPr>
              <a:t>Animación de actividades físicas e deportivas.</a:t>
            </a:r>
          </a:p>
          <a:p>
            <a:pPr marL="180975" indent="-180975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gl-ES" altLang="gl-ES" sz="1600">
                <a:latin typeface="Calibri" pitchFamily="34" charset="0"/>
              </a:rPr>
              <a:t>Xoiaría *</a:t>
            </a:r>
          </a:p>
          <a:p>
            <a:pPr marL="180975" indent="-180975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gl-ES" altLang="gl-ES" sz="1600">
                <a:latin typeface="Calibri" pitchFamily="34" charset="0"/>
              </a:rPr>
              <a:t>Óptica de anteollos *</a:t>
            </a:r>
          </a:p>
          <a:p>
            <a:pPr marL="180975" indent="-180975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gl-ES" altLang="gl-ES" sz="1600" b="1">
                <a:latin typeface="Calibri" pitchFamily="34" charset="0"/>
              </a:rPr>
              <a:t>Prevención de riscos profesionais.</a:t>
            </a:r>
          </a:p>
          <a:p>
            <a:pPr marL="180975" indent="-180975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gl-ES" altLang="gl-ES" sz="1600" b="1">
                <a:latin typeface="Calibri" pitchFamily="34" charset="0"/>
              </a:rPr>
              <a:t>Química ambiental.</a:t>
            </a:r>
          </a:p>
          <a:p>
            <a:pPr marL="180975" indent="-180975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gl-ES" altLang="gl-ES" sz="1600" b="1">
                <a:latin typeface="Calibri" pitchFamily="34" charset="0"/>
              </a:rPr>
              <a:t>Coidados auxiliares de enfermaría.</a:t>
            </a:r>
          </a:p>
          <a:p>
            <a:pPr marL="180975" indent="-180975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gl-ES" altLang="gl-ES" sz="1600" b="1">
                <a:latin typeface="Calibri" pitchFamily="34" charset="0"/>
              </a:rPr>
              <a:t>Dietética.</a:t>
            </a:r>
          </a:p>
          <a:p>
            <a:pPr marL="180975" indent="-180975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gl-ES" altLang="gl-ES" sz="1600" b="1">
                <a:latin typeface="Calibri" pitchFamily="34" charset="0"/>
              </a:rPr>
              <a:t>Saúde ambiental.</a:t>
            </a:r>
          </a:p>
          <a:p>
            <a:pPr marL="180975" indent="-180975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gl-ES" altLang="gl-ES" sz="1600">
                <a:latin typeface="Calibri" pitchFamily="34" charset="0"/>
              </a:rPr>
              <a:t>Mantemento aeromecánico *</a:t>
            </a:r>
          </a:p>
          <a:p>
            <a:pPr marL="180975" indent="-180975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gl-ES" altLang="gl-ES" sz="1600">
                <a:latin typeface="Calibri" pitchFamily="34" charset="0"/>
              </a:rPr>
              <a:t>Mantemento de aviónica *</a:t>
            </a:r>
          </a:p>
          <a:p>
            <a:pPr eaLnBrk="0" hangingPunct="0">
              <a:spcBef>
                <a:spcPct val="20000"/>
              </a:spcBef>
              <a:defRPr/>
            </a:pPr>
            <a:endParaRPr lang="es-ES" altLang="gl-ES" sz="1200">
              <a:latin typeface="Calibri" pitchFamily="34" charset="0"/>
            </a:endParaRPr>
          </a:p>
          <a:p>
            <a:pPr eaLnBrk="0" hangingPunct="0">
              <a:spcBef>
                <a:spcPct val="20000"/>
              </a:spcBef>
              <a:defRPr/>
            </a:pPr>
            <a:r>
              <a:rPr lang="es-ES" altLang="gl-ES" sz="1200">
                <a:latin typeface="Calibri" pitchFamily="34" charset="0"/>
              </a:rPr>
              <a:t>* </a:t>
            </a:r>
            <a:r>
              <a:rPr lang="es-ES" altLang="gl-ES" sz="1200" b="1">
                <a:latin typeface="Calibri" pitchFamily="34" charset="0"/>
              </a:rPr>
              <a:t>Sen oferta en Galicia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4356100" y="5732463"/>
            <a:ext cx="367188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5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autoUpdateAnimBg="0"/>
      <p:bldP spid="165895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4294967295"/>
          </p:nvPr>
        </p:nvGraphicFramePr>
        <p:xfrm>
          <a:off x="611759" y="1700808"/>
          <a:ext cx="7992689" cy="2190052"/>
        </p:xfrm>
        <a:graphic>
          <a:graphicData uri="http://schemas.openxmlformats.org/drawingml/2006/table">
            <a:tbl>
              <a:tblPr firstRow="1" bandRow="1">
                <a:effectLst>
                  <a:outerShdw blurRad="622300" dist="1905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018381"/>
                <a:gridCol w="1018381"/>
                <a:gridCol w="1419423"/>
                <a:gridCol w="864096"/>
                <a:gridCol w="216024"/>
                <a:gridCol w="1224136"/>
                <a:gridCol w="1368152"/>
                <a:gridCol w="864096"/>
              </a:tblGrid>
              <a:tr h="372370">
                <a:tc rowSpan="2">
                  <a:txBody>
                    <a:bodyPr/>
                    <a:lstStyle/>
                    <a:p>
                      <a:pPr algn="ctr" fontAlgn="b"/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gl-ES" sz="16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Títulos LOE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gl-ES" sz="1600" b="1" i="0" u="none" strike="noStrike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 fontAlgn="b"/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Currículos LOE</a:t>
                      </a:r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2370">
                <a:tc vMerge="1">
                  <a:txBody>
                    <a:bodyPr/>
                    <a:lstStyle/>
                    <a:p>
                      <a:pPr algn="ctr" fontAlgn="b"/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BOE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Sen publicar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DOG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En tramitación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328"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Básico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gl-ES" sz="16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328"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Medio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55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gl-ES" sz="16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42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328"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Superior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78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88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gl-ES" sz="16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gl-ES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69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328"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156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171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111</a:t>
                      </a:r>
                      <a:endParaRPr lang="gl-ES" sz="16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gl-E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138</a:t>
                      </a:r>
                      <a:endParaRPr lang="gl-ES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" name="10 Grupo"/>
          <p:cNvGrpSpPr>
            <a:grpSpLocks/>
          </p:cNvGrpSpPr>
          <p:nvPr/>
        </p:nvGrpSpPr>
        <p:grpSpPr bwMode="auto">
          <a:xfrm>
            <a:off x="611188" y="4565650"/>
            <a:ext cx="7993062" cy="831850"/>
            <a:chOff x="583195" y="4508500"/>
            <a:chExt cx="7992888" cy="830997"/>
          </a:xfrm>
        </p:grpSpPr>
        <p:sp>
          <p:nvSpPr>
            <p:cNvPr id="7" name="6 CuadroTexto"/>
            <p:cNvSpPr txBox="1"/>
            <p:nvPr/>
          </p:nvSpPr>
          <p:spPr>
            <a:xfrm>
              <a:off x="583195" y="4508500"/>
              <a:ext cx="4032162" cy="83099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gl-ES" sz="2400" dirty="0">
                  <a:latin typeface="+mj-lt"/>
                </a:rPr>
                <a:t>Cursos de especialización </a:t>
              </a:r>
              <a:br>
                <a:rPr lang="gl-ES" sz="2400" dirty="0">
                  <a:latin typeface="+mj-lt"/>
                </a:rPr>
              </a:br>
              <a:r>
                <a:rPr lang="gl-ES" sz="2400" dirty="0">
                  <a:latin typeface="+mj-lt"/>
                </a:rPr>
                <a:t>en tramitación: </a:t>
              </a:r>
              <a:r>
                <a:rPr lang="gl-ES" sz="2400" b="1" dirty="0">
                  <a:latin typeface="+mj-lt"/>
                </a:rPr>
                <a:t>2</a:t>
              </a:r>
            </a:p>
          </p:txBody>
        </p:sp>
        <p:cxnSp>
          <p:nvCxnSpPr>
            <p:cNvPr id="9" name="8 Conector recto"/>
            <p:cNvCxnSpPr/>
            <p:nvPr/>
          </p:nvCxnSpPr>
          <p:spPr>
            <a:xfrm>
              <a:off x="583195" y="4508500"/>
              <a:ext cx="799288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6918" name="1 Título"/>
          <p:cNvSpPr>
            <a:spLocks noGrp="1"/>
          </p:cNvSpPr>
          <p:nvPr>
            <p:ph type="title" idx="4294967295"/>
          </p:nvPr>
        </p:nvSpPr>
        <p:spPr>
          <a:xfrm>
            <a:off x="488950" y="269776"/>
            <a:ext cx="8229600" cy="1143000"/>
          </a:xfrm>
        </p:spPr>
        <p:txBody>
          <a:bodyPr/>
          <a:lstStyle/>
          <a:p>
            <a:r>
              <a:rPr lang="gl-ES" altLang="gl-ES" sz="4000" dirty="0"/>
              <a:t>Catálogo</a:t>
            </a:r>
            <a:br>
              <a:rPr lang="gl-ES" altLang="gl-ES" sz="4000" dirty="0"/>
            </a:br>
            <a:r>
              <a:rPr lang="gl-ES" altLang="gl-ES" sz="4000" b="1" dirty="0"/>
              <a:t>Títulos e currículos de </a:t>
            </a:r>
            <a:r>
              <a:rPr lang="gl-ES" altLang="gl-ES" sz="4000" b="1" dirty="0" err="1"/>
              <a:t>FP</a:t>
            </a:r>
            <a:r>
              <a:rPr lang="gl-ES" altLang="gl-ES" sz="4000" b="1" dirty="0"/>
              <a:t> </a:t>
            </a:r>
            <a:r>
              <a:rPr lang="gl-ES" altLang="gl-ES" sz="4000" b="1" dirty="0" smtClean="0"/>
              <a:t>LOE</a:t>
            </a:r>
            <a:endParaRPr lang="gl-ES" sz="4000" b="1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8" grpId="0" autoUpdateAnimBg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mtClean="0"/>
              <a:t>Cursos de especialización</a:t>
            </a:r>
            <a:br>
              <a:rPr lang="gl-ES" altLang="gl-ES" smtClean="0"/>
            </a:br>
            <a:r>
              <a:rPr lang="pt-BR" altLang="gl-ES" b="1" smtClean="0"/>
              <a:t>Real decreto 1147/2011</a:t>
            </a:r>
            <a:endParaRPr lang="gl-ES" smtClean="0"/>
          </a:p>
        </p:txBody>
      </p:sp>
      <p:sp>
        <p:nvSpPr>
          <p:cNvPr id="26626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gl-ES" b="1" dirty="0" smtClean="0"/>
              <a:t>Obxecto</a:t>
            </a:r>
            <a:r>
              <a:rPr lang="gl-ES" dirty="0" smtClean="0"/>
              <a:t>: complementar as competencias das persoas que xa dispoñan dun título de formación profesional e facilitar a aprendizaxe ao longo da vida.</a:t>
            </a:r>
          </a:p>
          <a:p>
            <a:pPr>
              <a:lnSpc>
                <a:spcPct val="90000"/>
              </a:lnSpc>
              <a:defRPr/>
            </a:pPr>
            <a:r>
              <a:rPr lang="gl-ES" b="1" dirty="0" smtClean="0"/>
              <a:t>Duración:</a:t>
            </a:r>
            <a:r>
              <a:rPr lang="gl-ES" dirty="0" smtClean="0"/>
              <a:t> con carácter xeral, de 300 a 600 horas.</a:t>
            </a:r>
          </a:p>
          <a:p>
            <a:pPr>
              <a:lnSpc>
                <a:spcPct val="90000"/>
              </a:lnSpc>
              <a:defRPr/>
            </a:pPr>
            <a:r>
              <a:rPr lang="gl-ES" b="1" dirty="0" err="1" smtClean="0"/>
              <a:t>FCT</a:t>
            </a:r>
            <a:r>
              <a:rPr lang="gl-ES" dirty="0" smtClean="0"/>
              <a:t>: poderá incluír un módulo de </a:t>
            </a:r>
            <a:r>
              <a:rPr lang="gl-ES" dirty="0" err="1" smtClean="0"/>
              <a:t>FCT</a:t>
            </a:r>
            <a:r>
              <a:rPr lang="gl-ES" dirty="0" smtClean="0"/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gl-ES" b="1" dirty="0" smtClean="0"/>
              <a:t>Requisito dos centros</a:t>
            </a:r>
            <a:r>
              <a:rPr lang="gl-ES" dirty="0" smtClean="0"/>
              <a:t>: impartir algún dos títulos que dean acceso ao curso. </a:t>
            </a:r>
          </a:p>
          <a:p>
            <a:pPr>
              <a:lnSpc>
                <a:spcPct val="90000"/>
              </a:lnSpc>
              <a:defRPr/>
            </a:pPr>
            <a:r>
              <a:rPr lang="gl-ES" b="1" dirty="0" err="1" smtClean="0"/>
              <a:t>Acreditación</a:t>
            </a:r>
            <a:r>
              <a:rPr lang="gl-ES" dirty="0"/>
              <a:t>: certificación </a:t>
            </a:r>
            <a:r>
              <a:rPr lang="gl-ES" dirty="0" smtClean="0"/>
              <a:t>académica.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gl-ES" dirty="0" smtClean="0"/>
              <a:t>Cultivos celulares</a:t>
            </a:r>
            <a:r>
              <a:rPr lang="gl-ES" altLang="gl-ES" b="1" dirty="0" smtClean="0"/>
              <a:t/>
            </a:r>
            <a:br>
              <a:rPr lang="gl-ES" altLang="gl-ES" b="1" dirty="0" smtClean="0"/>
            </a:br>
            <a:r>
              <a:rPr lang="gl-ES" altLang="gl-ES" b="1" dirty="0" smtClean="0"/>
              <a:t>Título de especialización</a:t>
            </a:r>
            <a:endParaRPr lang="gl-ES" b="1" dirty="0" smtClean="0"/>
          </a:p>
        </p:txBody>
      </p:sp>
      <p:sp>
        <p:nvSpPr>
          <p:cNvPr id="11161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mtClean="0"/>
              <a:t>Real decreto en </a:t>
            </a:r>
            <a:r>
              <a:rPr lang="gl-ES" b="1" smtClean="0"/>
              <a:t>tramitación</a:t>
            </a:r>
            <a:r>
              <a:rPr lang="gl-ES" smtClean="0"/>
              <a:t>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mtClean="0"/>
              <a:t>Familias profesionais: Sanidade e Química.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mtClean="0"/>
              <a:t>Duración: 600 horas.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mtClean="0"/>
              <a:t>Para o realizar, cómpre ter algúns dos seguintes títulos superiores:</a:t>
            </a:r>
          </a:p>
          <a:p>
            <a:pPr lvl="1">
              <a:lnSpc>
                <a:spcPct val="80000"/>
              </a:lnSpc>
              <a:spcAft>
                <a:spcPct val="15000"/>
              </a:spcAft>
            </a:pPr>
            <a:r>
              <a:rPr lang="gl-ES" smtClean="0"/>
              <a:t>Imaxe para o Diagnóstico e Medicina Nuclear.</a:t>
            </a:r>
          </a:p>
          <a:p>
            <a:pPr lvl="1">
              <a:lnSpc>
                <a:spcPct val="80000"/>
              </a:lnSpc>
              <a:spcAft>
                <a:spcPct val="15000"/>
              </a:spcAft>
            </a:pPr>
            <a:r>
              <a:rPr lang="gl-ES" smtClean="0">
                <a:solidFill>
                  <a:srgbClr val="000000"/>
                </a:solidFill>
              </a:rPr>
              <a:t>Anatomía Patolóxica e Citodiagnóstico.</a:t>
            </a:r>
          </a:p>
          <a:p>
            <a:pPr lvl="1">
              <a:lnSpc>
                <a:spcPct val="80000"/>
              </a:lnSpc>
              <a:spcAft>
                <a:spcPct val="15000"/>
              </a:spcAft>
            </a:pPr>
            <a:r>
              <a:rPr lang="gl-ES" smtClean="0">
                <a:solidFill>
                  <a:srgbClr val="000000"/>
                </a:solidFill>
              </a:rPr>
              <a:t>Laboratorio de Análise e de Control de Calidade.</a:t>
            </a:r>
          </a:p>
          <a:p>
            <a:pPr lvl="1">
              <a:lnSpc>
                <a:spcPct val="80000"/>
              </a:lnSpc>
              <a:spcAft>
                <a:spcPct val="15000"/>
              </a:spcAft>
            </a:pPr>
            <a:r>
              <a:rPr lang="gl-ES" smtClean="0">
                <a:solidFill>
                  <a:srgbClr val="000000"/>
                </a:solidFill>
              </a:rPr>
              <a:t>Fabricación de Produtos Farmacéuticos e Afíns.</a:t>
            </a:r>
          </a:p>
          <a:p>
            <a:pPr lvl="1">
              <a:lnSpc>
                <a:spcPct val="80000"/>
              </a:lnSpc>
              <a:spcAft>
                <a:spcPct val="15000"/>
              </a:spcAft>
            </a:pPr>
            <a:endParaRPr lang="gl-ES" smtClean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spcAft>
                <a:spcPct val="15000"/>
              </a:spcAft>
            </a:pPr>
            <a:endParaRPr lang="gl-ES" smtClean="0"/>
          </a:p>
          <a:p>
            <a:pPr>
              <a:lnSpc>
                <a:spcPct val="80000"/>
              </a:lnSpc>
              <a:spcAft>
                <a:spcPct val="15000"/>
              </a:spcAft>
            </a:pPr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dirty="0" err="1" smtClean="0"/>
              <a:t>Audiodescripción</a:t>
            </a:r>
            <a:r>
              <a:rPr lang="gl-ES" altLang="gl-ES" dirty="0" smtClean="0"/>
              <a:t> e </a:t>
            </a:r>
            <a:r>
              <a:rPr lang="gl-ES" altLang="gl-ES" dirty="0" err="1" smtClean="0"/>
              <a:t>subtitulación</a:t>
            </a:r>
            <a:r>
              <a:rPr lang="gl-ES" altLang="gl-ES" b="1" dirty="0" smtClean="0"/>
              <a:t/>
            </a:r>
            <a:br>
              <a:rPr lang="gl-ES" altLang="gl-ES" b="1" dirty="0" smtClean="0"/>
            </a:br>
            <a:r>
              <a:rPr lang="gl-ES" altLang="gl-ES" b="1" dirty="0" smtClean="0"/>
              <a:t>Título de especialización</a:t>
            </a:r>
            <a:endParaRPr lang="gl-ES" dirty="0" smtClean="0"/>
          </a:p>
        </p:txBody>
      </p:sp>
      <p:sp>
        <p:nvSpPr>
          <p:cNvPr id="11264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mtClean="0"/>
              <a:t>Real decreto en </a:t>
            </a:r>
            <a:r>
              <a:rPr lang="gl-ES" b="1" smtClean="0"/>
              <a:t>tramitación</a:t>
            </a:r>
            <a:r>
              <a:rPr lang="gl-ES" smtClean="0"/>
              <a:t>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mtClean="0"/>
              <a:t>Familia profesional: Imaxe e Son.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mtClean="0"/>
              <a:t>Duración: 500 horas.</a:t>
            </a:r>
          </a:p>
          <a:p>
            <a:pPr>
              <a:lnSpc>
                <a:spcPct val="80000"/>
              </a:lnSpc>
              <a:spcAft>
                <a:spcPct val="15000"/>
              </a:spcAft>
            </a:pPr>
            <a:r>
              <a:rPr lang="gl-ES" smtClean="0"/>
              <a:t>Para o realizar, cómpre ter algúns dos seguintes títulos superiores:</a:t>
            </a:r>
          </a:p>
          <a:p>
            <a:pPr lvl="1">
              <a:lnSpc>
                <a:spcPct val="80000"/>
              </a:lnSpc>
              <a:spcAft>
                <a:spcPct val="15000"/>
              </a:spcAft>
            </a:pPr>
            <a:r>
              <a:rPr lang="pt-BR" smtClean="0"/>
              <a:t>Produción de Audiovisuais e Espectáculos</a:t>
            </a:r>
            <a:r>
              <a:rPr lang="gl-ES" smtClean="0"/>
              <a:t>.</a:t>
            </a:r>
          </a:p>
          <a:p>
            <a:pPr lvl="1">
              <a:lnSpc>
                <a:spcPct val="80000"/>
              </a:lnSpc>
              <a:spcAft>
                <a:spcPct val="15000"/>
              </a:spcAft>
            </a:pPr>
            <a:r>
              <a:rPr lang="pt-BR" smtClean="0">
                <a:solidFill>
                  <a:srgbClr val="000000"/>
                </a:solidFill>
              </a:rPr>
              <a:t>Realización de Audiovisuais e Espectáculos</a:t>
            </a:r>
            <a:r>
              <a:rPr lang="gl-ES" smtClean="0">
                <a:solidFill>
                  <a:srgbClr val="000000"/>
                </a:solidFill>
              </a:rPr>
              <a:t>.</a:t>
            </a:r>
          </a:p>
          <a:p>
            <a:pPr lvl="1">
              <a:lnSpc>
                <a:spcPct val="80000"/>
              </a:lnSpc>
              <a:spcAft>
                <a:spcPct val="15000"/>
              </a:spcAft>
            </a:pPr>
            <a:endParaRPr lang="gl-ES" smtClean="0"/>
          </a:p>
          <a:p>
            <a:pPr>
              <a:lnSpc>
                <a:spcPct val="80000"/>
              </a:lnSpc>
              <a:spcAft>
                <a:spcPct val="15000"/>
              </a:spcAft>
            </a:pPr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Vías para a súa obtención (1/2)</a:t>
            </a:r>
            <a:br>
              <a:rPr lang="gl-ES" dirty="0" smtClean="0"/>
            </a:br>
            <a:r>
              <a:rPr lang="gl-ES" b="1" dirty="0" smtClean="0"/>
              <a:t>Títulos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gl-ES" dirty="0" err="1"/>
              <a:t> </a:t>
            </a:r>
            <a:r>
              <a:rPr lang="gl-ES" dirty="0" err="1" smtClean="0"/>
              <a:t>Os</a:t>
            </a:r>
            <a:r>
              <a:rPr lang="gl-ES" dirty="0" smtClean="0"/>
              <a:t> títulos poderán obterse:</a:t>
            </a:r>
          </a:p>
          <a:p>
            <a:pPr lvl="1">
              <a:defRPr/>
            </a:pPr>
            <a:r>
              <a:rPr lang="gl-ES" dirty="0" smtClean="0"/>
              <a:t>Completamente:</a:t>
            </a:r>
          </a:p>
          <a:p>
            <a:pPr lvl="2">
              <a:defRPr/>
            </a:pPr>
            <a:r>
              <a:rPr lang="gl-ES" dirty="0" smtClean="0"/>
              <a:t>Mediante a superación:</a:t>
            </a:r>
          </a:p>
          <a:p>
            <a:pPr lvl="3">
              <a:defRPr/>
            </a:pPr>
            <a:r>
              <a:rPr lang="gl-ES" dirty="0" smtClean="0"/>
              <a:t>Dos ciclos formativos.</a:t>
            </a:r>
          </a:p>
          <a:p>
            <a:pPr lvl="3">
              <a:defRPr/>
            </a:pPr>
            <a:r>
              <a:rPr lang="gl-ES" dirty="0" smtClean="0"/>
              <a:t>Ou das </a:t>
            </a:r>
            <a:r>
              <a:rPr lang="gl-ES" dirty="0"/>
              <a:t>probas </a:t>
            </a:r>
            <a:r>
              <a:rPr lang="gl-ES" dirty="0" smtClean="0"/>
              <a:t>para </a:t>
            </a:r>
            <a:r>
              <a:rPr lang="gl-ES" dirty="0"/>
              <a:t>a súa obtención directa</a:t>
            </a:r>
            <a:r>
              <a:rPr lang="gl-ES" dirty="0" smtClean="0"/>
              <a:t>.</a:t>
            </a:r>
          </a:p>
          <a:p>
            <a:pPr lvl="2">
              <a:defRPr/>
            </a:pPr>
            <a:r>
              <a:rPr lang="gl-ES" dirty="0" smtClean="0"/>
              <a:t>No caso da </a:t>
            </a:r>
            <a:r>
              <a:rPr lang="gl-ES" dirty="0" err="1" smtClean="0"/>
              <a:t>FP</a:t>
            </a:r>
            <a:r>
              <a:rPr lang="gl-ES" dirty="0"/>
              <a:t> básica: </a:t>
            </a:r>
            <a:r>
              <a:rPr lang="gl-ES" dirty="0" smtClean="0"/>
              <a:t> as </a:t>
            </a:r>
            <a:r>
              <a:rPr lang="gl-ES" dirty="0"/>
              <a:t>persoas maiores de 22 anos que teñan acreditadas todas as unidades de </a:t>
            </a:r>
            <a:r>
              <a:rPr lang="gl-ES" dirty="0" smtClean="0"/>
              <a:t>competencia incluídas do título </a:t>
            </a:r>
            <a:r>
              <a:rPr lang="gl-ES" dirty="0"/>
              <a:t>profesional básico, ben a través de certificados de </a:t>
            </a:r>
            <a:r>
              <a:rPr lang="gl-ES" dirty="0" smtClean="0"/>
              <a:t>profesionalidade de </a:t>
            </a:r>
            <a:r>
              <a:rPr lang="gl-ES" dirty="0"/>
              <a:t>nivel 1 ou ben polo procedemento establecido de avaliación e </a:t>
            </a:r>
            <a:r>
              <a:rPr lang="gl-ES" dirty="0" err="1"/>
              <a:t>acreditación</a:t>
            </a:r>
            <a:r>
              <a:rPr lang="gl-ES" dirty="0"/>
              <a:t> </a:t>
            </a:r>
            <a:r>
              <a:rPr lang="gl-ES" dirty="0" smtClean="0"/>
              <a:t>de competencias profesionais.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Vías para a súa obtención (2/2)</a:t>
            </a:r>
            <a:br>
              <a:rPr lang="gl-ES" dirty="0" smtClean="0"/>
            </a:br>
            <a:r>
              <a:rPr lang="gl-ES" b="1" dirty="0" smtClean="0"/>
              <a:t>Títulos</a:t>
            </a:r>
          </a:p>
        </p:txBody>
      </p:sp>
      <p:sp>
        <p:nvSpPr>
          <p:cNvPr id="11469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 Os títulos poderán obterse:</a:t>
            </a:r>
          </a:p>
          <a:p>
            <a:pPr lvl="1"/>
            <a:r>
              <a:rPr lang="gl-ES" smtClean="0"/>
              <a:t>Parcialmente:</a:t>
            </a:r>
          </a:p>
          <a:p>
            <a:pPr lvl="2"/>
            <a:r>
              <a:rPr lang="gl-ES" smtClean="0"/>
              <a:t>Mediante a acreditación de unidades de competencia obtidas por calquera dos seguintes medios:</a:t>
            </a:r>
          </a:p>
          <a:p>
            <a:pPr lvl="3"/>
            <a:r>
              <a:rPr lang="gl-ES" smtClean="0"/>
              <a:t>Pola superación de módulos formativos de certificados de profesionalidade e a certificación das correspondentes unidades de competencia.</a:t>
            </a:r>
          </a:p>
          <a:p>
            <a:pPr lvl="3"/>
            <a:r>
              <a:rPr lang="gl-ES" smtClean="0"/>
              <a:t>Pola acreditación de unidades de competencia a través do procedemento de acreditación da experiencia profesional.</a:t>
            </a:r>
          </a:p>
          <a:p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Título"/>
          <p:cNvSpPr>
            <a:spLocks noGrp="1"/>
          </p:cNvSpPr>
          <p:nvPr>
            <p:ph type="title"/>
          </p:nvPr>
        </p:nvSpPr>
        <p:spPr>
          <a:xfrm>
            <a:off x="457200" y="368300"/>
            <a:ext cx="8229600" cy="1143000"/>
          </a:xfrm>
        </p:spPr>
        <p:txBody>
          <a:bodyPr/>
          <a:lstStyle/>
          <a:p>
            <a:r>
              <a:rPr lang="gl-ES" altLang="gl-ES" sz="4000" smtClean="0"/>
              <a:t>Principais modificacións na FP</a:t>
            </a:r>
            <a:br>
              <a:rPr lang="gl-ES" altLang="gl-ES" sz="4000" smtClean="0"/>
            </a:br>
            <a:r>
              <a:rPr lang="gl-ES" altLang="gl-ES" sz="4000" b="1" smtClean="0"/>
              <a:t>LOMCE</a:t>
            </a:r>
            <a:endParaRPr lang="gl-ES" sz="4000" smtClean="0"/>
          </a:p>
        </p:txBody>
      </p:sp>
      <p:sp>
        <p:nvSpPr>
          <p:cNvPr id="28674" name="2 Marcador de contenido"/>
          <p:cNvSpPr>
            <a:spLocks noGrp="1"/>
          </p:cNvSpPr>
          <p:nvPr>
            <p:ph idx="1"/>
          </p:nvPr>
        </p:nvSpPr>
        <p:spPr>
          <a:xfrm>
            <a:off x="428625" y="1722438"/>
            <a:ext cx="8229600" cy="4525962"/>
          </a:xfrm>
        </p:spPr>
        <p:txBody>
          <a:bodyPr/>
          <a:lstStyle/>
          <a:p>
            <a:r>
              <a:rPr lang="gl-ES" altLang="gl-ES" b="1" smtClean="0"/>
              <a:t>Modifica o artigo </a:t>
            </a:r>
            <a:r>
              <a:rPr lang="gl-ES" altLang="gl-ES" smtClean="0"/>
              <a:t>39.4 da LOE.</a:t>
            </a:r>
          </a:p>
          <a:p>
            <a:pPr lvl="1"/>
            <a:r>
              <a:rPr lang="gl-ES" altLang="gl-ES" smtClean="0"/>
              <a:t>A formación profesional </a:t>
            </a:r>
            <a:br>
              <a:rPr lang="gl-ES" altLang="gl-ES" smtClean="0"/>
            </a:br>
            <a:r>
              <a:rPr lang="gl-ES" altLang="gl-ES" smtClean="0"/>
              <a:t>do sistema educativo </a:t>
            </a:r>
            <a:br>
              <a:rPr lang="gl-ES" altLang="gl-ES" smtClean="0"/>
            </a:br>
            <a:r>
              <a:rPr lang="gl-ES" altLang="gl-ES" smtClean="0"/>
              <a:t>abrangue os ciclos de </a:t>
            </a:r>
            <a:br>
              <a:rPr lang="gl-ES" altLang="gl-ES" smtClean="0"/>
            </a:br>
            <a:r>
              <a:rPr lang="gl-ES" altLang="gl-ES" b="1" smtClean="0"/>
              <a:t>formación profesional básica</a:t>
            </a:r>
            <a:r>
              <a:rPr lang="gl-ES" altLang="gl-ES" smtClean="0"/>
              <a:t>, </a:t>
            </a:r>
            <a:br>
              <a:rPr lang="gl-ES" altLang="gl-ES" smtClean="0"/>
            </a:br>
            <a:r>
              <a:rPr lang="gl-ES" altLang="gl-ES" smtClean="0"/>
              <a:t>de grao medio </a:t>
            </a:r>
            <a:br>
              <a:rPr lang="gl-ES" altLang="gl-ES" smtClean="0"/>
            </a:br>
            <a:r>
              <a:rPr lang="gl-ES" altLang="gl-ES" smtClean="0"/>
              <a:t>e de grao superior.</a:t>
            </a:r>
          </a:p>
          <a:p>
            <a:endParaRPr lang="gl-ES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2492375"/>
            <a:ext cx="2182812" cy="3182938"/>
          </a:xfrm>
          <a:prstGeom prst="rect">
            <a:avLst/>
          </a:prstGeom>
          <a:noFill/>
          <a:ln>
            <a:noFill/>
          </a:ln>
          <a:effectLst>
            <a:outerShdw blurRad="393700" dist="241300" dir="2700000" algn="ctr" rotWithShape="0">
              <a:schemeClr val="tx1">
                <a:alpha val="28000"/>
              </a:schemeClr>
            </a:outerShdw>
          </a:effectLst>
          <a:ex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/>
      <p:bldP spid="28674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1 Título"/>
          <p:cNvSpPr>
            <a:spLocks noGrp="1"/>
          </p:cNvSpPr>
          <p:nvPr>
            <p:ph type="ctrTitle"/>
          </p:nvPr>
        </p:nvSpPr>
        <p:spPr>
          <a:xfrm>
            <a:off x="539750" y="484188"/>
            <a:ext cx="4537075" cy="2368550"/>
          </a:xfrm>
        </p:spPr>
        <p:txBody>
          <a:bodyPr/>
          <a:lstStyle/>
          <a:p>
            <a:r>
              <a:rPr lang="gl-ES" b="1" smtClean="0"/>
              <a:t>Títulos e certificados de profesionalidade</a:t>
            </a:r>
          </a:p>
        </p:txBody>
      </p:sp>
      <p:sp>
        <p:nvSpPr>
          <p:cNvPr id="115714" name="2 Subtítulo"/>
          <p:cNvSpPr>
            <a:spLocks noGrp="1"/>
          </p:cNvSpPr>
          <p:nvPr>
            <p:ph type="subTitle" idx="1"/>
          </p:nvPr>
        </p:nvSpPr>
        <p:spPr>
          <a:xfrm>
            <a:off x="539750" y="3201988"/>
            <a:ext cx="4537075" cy="1752600"/>
          </a:xfrm>
        </p:spPr>
        <p:txBody>
          <a:bodyPr/>
          <a:lstStyle/>
          <a:p>
            <a:r>
              <a:rPr lang="gl-ES" b="1" smtClean="0"/>
              <a:t>A unidade de competencia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gl-ES" altLang="gl-ES" smtClean="0"/>
              <a:t>Previo á lei das cualificacións e da formación profesional</a:t>
            </a:r>
          </a:p>
        </p:txBody>
      </p:sp>
      <p:sp>
        <p:nvSpPr>
          <p:cNvPr id="357379" name="AutoShape 3"/>
          <p:cNvSpPr>
            <a:spLocks noChangeArrowheads="1"/>
          </p:cNvSpPr>
          <p:nvPr/>
        </p:nvSpPr>
        <p:spPr bwMode="auto">
          <a:xfrm>
            <a:off x="755650" y="2205038"/>
            <a:ext cx="3673475" cy="1368425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2400">
                <a:solidFill>
                  <a:schemeClr val="bg1"/>
                </a:solidFill>
                <a:latin typeface="Calibri" pitchFamily="34" charset="0"/>
              </a:rPr>
              <a:t>Formación profesional da administración educativa</a:t>
            </a:r>
            <a:endParaRPr lang="gl-ES" altLang="gl-ES" sz="2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57380" name="AutoShape 4"/>
          <p:cNvSpPr>
            <a:spLocks noChangeArrowheads="1"/>
          </p:cNvSpPr>
          <p:nvPr/>
        </p:nvSpPr>
        <p:spPr bwMode="auto">
          <a:xfrm>
            <a:off x="1258888" y="4149725"/>
            <a:ext cx="2735262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2400">
                <a:solidFill>
                  <a:schemeClr val="bg1"/>
                </a:solidFill>
                <a:latin typeface="Calibri" pitchFamily="34" charset="0"/>
              </a:rPr>
              <a:t>Títulos de FP</a:t>
            </a:r>
            <a:endParaRPr lang="gl-ES" altLang="gl-ES" sz="2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57381" name="AutoShape 5"/>
          <p:cNvSpPr>
            <a:spLocks noChangeArrowheads="1"/>
          </p:cNvSpPr>
          <p:nvPr/>
        </p:nvSpPr>
        <p:spPr bwMode="auto">
          <a:xfrm>
            <a:off x="4716463" y="2205038"/>
            <a:ext cx="3816350" cy="1368425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2400">
                <a:solidFill>
                  <a:schemeClr val="bg1"/>
                </a:solidFill>
                <a:latin typeface="Calibri" pitchFamily="34" charset="0"/>
              </a:rPr>
              <a:t>Formación profesional da administración laboral </a:t>
            </a:r>
            <a:endParaRPr lang="gl-ES" altLang="gl-ES" sz="2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57382" name="AutoShape 6"/>
          <p:cNvSpPr>
            <a:spLocks noChangeArrowheads="1"/>
          </p:cNvSpPr>
          <p:nvPr/>
        </p:nvSpPr>
        <p:spPr bwMode="auto">
          <a:xfrm>
            <a:off x="5364163" y="4149725"/>
            <a:ext cx="2736850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2400">
                <a:solidFill>
                  <a:schemeClr val="bg1"/>
                </a:solidFill>
                <a:latin typeface="Calibri" pitchFamily="34" charset="0"/>
              </a:rPr>
              <a:t>Certificados de profesionalidade</a:t>
            </a:r>
            <a:endParaRPr lang="gl-ES" altLang="gl-ES" sz="2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57383" name="AutoShape 7"/>
          <p:cNvSpPr>
            <a:spLocks noChangeArrowheads="1"/>
          </p:cNvSpPr>
          <p:nvPr/>
        </p:nvSpPr>
        <p:spPr bwMode="auto">
          <a:xfrm>
            <a:off x="754063" y="3644900"/>
            <a:ext cx="3673475" cy="288925"/>
          </a:xfrm>
          <a:prstGeom prst="roundRect">
            <a:avLst>
              <a:gd name="adj" fmla="val 16667"/>
            </a:avLst>
          </a:prstGeom>
          <a:solidFill>
            <a:srgbClr val="5F5F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" altLang="gl-ES" sz="2000">
                <a:solidFill>
                  <a:schemeClr val="bg1"/>
                </a:solidFill>
                <a:latin typeface="Calibri" pitchFamily="34" charset="0"/>
              </a:rPr>
              <a:t>Alumnado</a:t>
            </a:r>
          </a:p>
        </p:txBody>
      </p:sp>
      <p:sp>
        <p:nvSpPr>
          <p:cNvPr id="357384" name="AutoShape 8"/>
          <p:cNvSpPr>
            <a:spLocks noChangeArrowheads="1"/>
          </p:cNvSpPr>
          <p:nvPr/>
        </p:nvSpPr>
        <p:spPr bwMode="auto">
          <a:xfrm>
            <a:off x="4716463" y="3644900"/>
            <a:ext cx="3816350" cy="288925"/>
          </a:xfrm>
          <a:prstGeom prst="roundRect">
            <a:avLst>
              <a:gd name="adj" fmla="val 16667"/>
            </a:avLst>
          </a:prstGeom>
          <a:solidFill>
            <a:srgbClr val="5F5F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" altLang="gl-ES" sz="2000">
                <a:solidFill>
                  <a:schemeClr val="bg1"/>
                </a:solidFill>
                <a:latin typeface="Calibri" pitchFamily="34" charset="0"/>
              </a:rPr>
              <a:t>Traballadores e desempregados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7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7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7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5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7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7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7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7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5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8" grpId="0"/>
      <p:bldP spid="357379" grpId="0" animBg="1"/>
      <p:bldP spid="357380" grpId="0" animBg="1"/>
      <p:bldP spid="357381" grpId="0" animBg="1"/>
      <p:bldP spid="357382" grpId="0" animBg="1"/>
      <p:bldP spid="357383" grpId="0" animBg="1"/>
      <p:bldP spid="357384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gl-ES" sz="4000" smtClean="0"/>
              <a:t>Lei das cualificacións e da formación profesional</a:t>
            </a:r>
          </a:p>
        </p:txBody>
      </p:sp>
      <p:sp>
        <p:nvSpPr>
          <p:cNvPr id="740355" name="AutoShape 3"/>
          <p:cNvSpPr>
            <a:spLocks noChangeArrowheads="1"/>
          </p:cNvSpPr>
          <p:nvPr/>
        </p:nvSpPr>
        <p:spPr bwMode="auto">
          <a:xfrm>
            <a:off x="755650" y="2205038"/>
            <a:ext cx="3744913" cy="792162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2400">
                <a:solidFill>
                  <a:schemeClr val="bg1"/>
                </a:solidFill>
                <a:latin typeface="Calibri" pitchFamily="34" charset="0"/>
              </a:rPr>
              <a:t>FP do sistema educativo</a:t>
            </a:r>
            <a:br>
              <a:rPr lang="es-ES" altLang="gl-ES" sz="2400">
                <a:solidFill>
                  <a:schemeClr val="bg1"/>
                </a:solidFill>
                <a:latin typeface="Calibri" pitchFamily="34" charset="0"/>
              </a:rPr>
            </a:br>
            <a:r>
              <a:rPr lang="es-ES" altLang="gl-ES" sz="2400">
                <a:solidFill>
                  <a:schemeClr val="bg1"/>
                </a:solidFill>
                <a:latin typeface="Calibri" pitchFamily="34" charset="0"/>
              </a:rPr>
              <a:t>Administración educativa</a:t>
            </a:r>
            <a:endParaRPr lang="gl-ES" altLang="gl-ES" sz="2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40356" name="AutoShape 4"/>
          <p:cNvSpPr>
            <a:spLocks noChangeArrowheads="1"/>
          </p:cNvSpPr>
          <p:nvPr/>
        </p:nvSpPr>
        <p:spPr bwMode="auto">
          <a:xfrm>
            <a:off x="3203575" y="3716338"/>
            <a:ext cx="2663825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1400">
                <a:solidFill>
                  <a:schemeClr val="bg1"/>
                </a:solidFill>
                <a:latin typeface="Calibri" pitchFamily="34" charset="0"/>
              </a:rPr>
              <a:t>Unidade de competencia 1</a:t>
            </a:r>
          </a:p>
          <a:p>
            <a:r>
              <a:rPr lang="es-ES" altLang="gl-ES" sz="1400">
                <a:solidFill>
                  <a:schemeClr val="bg1"/>
                </a:solidFill>
                <a:latin typeface="Calibri" pitchFamily="34" charset="0"/>
              </a:rPr>
              <a:t>Unidade de competencia 2</a:t>
            </a:r>
          </a:p>
          <a:p>
            <a:r>
              <a:rPr lang="es-ES" altLang="gl-ES" sz="1400">
                <a:solidFill>
                  <a:schemeClr val="bg1"/>
                </a:solidFill>
                <a:latin typeface="Calibri" pitchFamily="34" charset="0"/>
              </a:rPr>
              <a:t>Unidade de competencia 3</a:t>
            </a:r>
          </a:p>
          <a:p>
            <a:r>
              <a:rPr lang="es-ES" altLang="gl-ES" sz="1400">
                <a:solidFill>
                  <a:schemeClr val="bg1"/>
                </a:solidFill>
                <a:latin typeface="Calibri" pitchFamily="34" charset="0"/>
              </a:rPr>
              <a:t>.</a:t>
            </a:r>
          </a:p>
          <a:p>
            <a:r>
              <a:rPr lang="es-ES" altLang="gl-ES" sz="1400">
                <a:solidFill>
                  <a:schemeClr val="bg1"/>
                </a:solidFill>
                <a:latin typeface="Calibri" pitchFamily="34" charset="0"/>
              </a:rPr>
              <a:t>.</a:t>
            </a:r>
            <a:endParaRPr lang="gl-ES" altLang="gl-ES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40357" name="AutoShape 5"/>
          <p:cNvSpPr>
            <a:spLocks noChangeArrowheads="1"/>
          </p:cNvSpPr>
          <p:nvPr/>
        </p:nvSpPr>
        <p:spPr bwMode="auto">
          <a:xfrm>
            <a:off x="4643438" y="2205038"/>
            <a:ext cx="3744912" cy="792162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2400">
                <a:solidFill>
                  <a:schemeClr val="bg1"/>
                </a:solidFill>
                <a:latin typeface="Calibri" pitchFamily="34" charset="0"/>
              </a:rPr>
              <a:t>FP para o emprego</a:t>
            </a:r>
          </a:p>
          <a:p>
            <a:r>
              <a:rPr lang="es-ES" altLang="gl-ES" sz="2400">
                <a:solidFill>
                  <a:schemeClr val="bg1"/>
                </a:solidFill>
                <a:latin typeface="Calibri" pitchFamily="34" charset="0"/>
              </a:rPr>
              <a:t>Administración laboral </a:t>
            </a:r>
            <a:endParaRPr lang="gl-ES" altLang="gl-ES" sz="2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40358" name="AutoShape 6"/>
          <p:cNvSpPr>
            <a:spLocks noChangeArrowheads="1"/>
          </p:cNvSpPr>
          <p:nvPr/>
        </p:nvSpPr>
        <p:spPr bwMode="auto">
          <a:xfrm>
            <a:off x="4859338" y="4940300"/>
            <a:ext cx="3600450" cy="2889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>
                <a:solidFill>
                  <a:schemeClr val="bg1"/>
                </a:solidFill>
                <a:latin typeface="Calibri" pitchFamily="34" charset="0"/>
              </a:rPr>
              <a:t>Certificados de profesionalidade</a:t>
            </a:r>
            <a:endParaRPr lang="gl-ES" altLang="gl-ES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40359" name="AutoShape 7"/>
          <p:cNvSpPr>
            <a:spLocks noChangeArrowheads="1"/>
          </p:cNvSpPr>
          <p:nvPr/>
        </p:nvSpPr>
        <p:spPr bwMode="auto">
          <a:xfrm>
            <a:off x="1258888" y="3284538"/>
            <a:ext cx="4033837" cy="288925"/>
          </a:xfrm>
          <a:prstGeom prst="roundRect">
            <a:avLst>
              <a:gd name="adj" fmla="val 16667"/>
            </a:avLst>
          </a:prstGeom>
          <a:solidFill>
            <a:srgbClr val="5F5F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" altLang="gl-ES" sz="2000">
                <a:solidFill>
                  <a:schemeClr val="bg1"/>
                </a:solidFill>
                <a:latin typeface="Calibri" pitchFamily="34" charset="0"/>
              </a:rPr>
              <a:t>Rapaces e rapazas</a:t>
            </a:r>
          </a:p>
        </p:txBody>
      </p:sp>
      <p:sp>
        <p:nvSpPr>
          <p:cNvPr id="740360" name="AutoShape 8"/>
          <p:cNvSpPr>
            <a:spLocks noChangeArrowheads="1"/>
          </p:cNvSpPr>
          <p:nvPr/>
        </p:nvSpPr>
        <p:spPr bwMode="auto">
          <a:xfrm>
            <a:off x="1258888" y="2995613"/>
            <a:ext cx="6626225" cy="288925"/>
          </a:xfrm>
          <a:prstGeom prst="roundRect">
            <a:avLst>
              <a:gd name="adj" fmla="val 16667"/>
            </a:avLst>
          </a:prstGeom>
          <a:solidFill>
            <a:srgbClr val="5F5F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" altLang="gl-ES" sz="2000">
                <a:solidFill>
                  <a:schemeClr val="bg1"/>
                </a:solidFill>
                <a:latin typeface="Calibri" pitchFamily="34" charset="0"/>
              </a:rPr>
              <a:t>Traballadores e desempregados</a:t>
            </a:r>
          </a:p>
        </p:txBody>
      </p:sp>
      <p:sp>
        <p:nvSpPr>
          <p:cNvPr id="740361" name="AutoShape 9"/>
          <p:cNvSpPr>
            <a:spLocks noChangeArrowheads="1"/>
          </p:cNvSpPr>
          <p:nvPr/>
        </p:nvSpPr>
        <p:spPr bwMode="auto">
          <a:xfrm>
            <a:off x="755650" y="1844675"/>
            <a:ext cx="7632700" cy="288925"/>
          </a:xfrm>
          <a:prstGeom prst="roundRect">
            <a:avLst>
              <a:gd name="adj" fmla="val 16667"/>
            </a:avLst>
          </a:prstGeom>
          <a:solidFill>
            <a:srgbClr val="5F5F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" altLang="gl-ES" sz="2000">
                <a:solidFill>
                  <a:schemeClr val="bg1"/>
                </a:solidFill>
                <a:latin typeface="Calibri" pitchFamily="34" charset="0"/>
              </a:rPr>
              <a:t>Formación profesional</a:t>
            </a:r>
          </a:p>
        </p:txBody>
      </p:sp>
      <p:sp>
        <p:nvSpPr>
          <p:cNvPr id="740362" name="AutoShape 10"/>
          <p:cNvSpPr>
            <a:spLocks noChangeArrowheads="1"/>
          </p:cNvSpPr>
          <p:nvPr/>
        </p:nvSpPr>
        <p:spPr bwMode="auto">
          <a:xfrm>
            <a:off x="900113" y="4941888"/>
            <a:ext cx="3240087" cy="2873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>
                <a:solidFill>
                  <a:schemeClr val="bg1"/>
                </a:solidFill>
                <a:latin typeface="Calibri" pitchFamily="34" charset="0"/>
              </a:rPr>
              <a:t>Títulos de FP</a:t>
            </a:r>
            <a:endParaRPr lang="gl-ES" altLang="gl-ES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740363" name="Group 11"/>
          <p:cNvGrpSpPr>
            <a:grpSpLocks/>
          </p:cNvGrpSpPr>
          <p:nvPr/>
        </p:nvGrpSpPr>
        <p:grpSpPr bwMode="auto">
          <a:xfrm>
            <a:off x="1042988" y="2997200"/>
            <a:ext cx="2159000" cy="973138"/>
            <a:chOff x="567" y="1888"/>
            <a:chExt cx="1360" cy="613"/>
          </a:xfrm>
        </p:grpSpPr>
        <p:sp>
          <p:nvSpPr>
            <p:cNvPr id="117782" name="Line 12"/>
            <p:cNvSpPr>
              <a:spLocks noChangeShapeType="1"/>
            </p:cNvSpPr>
            <p:nvPr/>
          </p:nvSpPr>
          <p:spPr bwMode="auto">
            <a:xfrm>
              <a:off x="567" y="1888"/>
              <a:ext cx="0" cy="613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7783" name="Line 13"/>
            <p:cNvSpPr>
              <a:spLocks noChangeShapeType="1"/>
            </p:cNvSpPr>
            <p:nvPr/>
          </p:nvSpPr>
          <p:spPr bwMode="auto">
            <a:xfrm rot="5400000">
              <a:off x="1247" y="1798"/>
              <a:ext cx="0" cy="1360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740366" name="Group 14"/>
          <p:cNvGrpSpPr>
            <a:grpSpLocks/>
          </p:cNvGrpSpPr>
          <p:nvPr/>
        </p:nvGrpSpPr>
        <p:grpSpPr bwMode="auto">
          <a:xfrm>
            <a:off x="5867400" y="2997200"/>
            <a:ext cx="2160588" cy="973138"/>
            <a:chOff x="3696" y="1888"/>
            <a:chExt cx="1361" cy="613"/>
          </a:xfrm>
        </p:grpSpPr>
        <p:sp>
          <p:nvSpPr>
            <p:cNvPr id="117780" name="Line 15"/>
            <p:cNvSpPr>
              <a:spLocks noChangeShapeType="1"/>
            </p:cNvSpPr>
            <p:nvPr/>
          </p:nvSpPr>
          <p:spPr bwMode="auto">
            <a:xfrm>
              <a:off x="5057" y="1888"/>
              <a:ext cx="0" cy="613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7781" name="Line 16"/>
            <p:cNvSpPr>
              <a:spLocks noChangeShapeType="1"/>
            </p:cNvSpPr>
            <p:nvPr/>
          </p:nvSpPr>
          <p:spPr bwMode="auto">
            <a:xfrm rot="-5400000">
              <a:off x="4376" y="1798"/>
              <a:ext cx="0" cy="1360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740369" name="AutoShape 17"/>
          <p:cNvSpPr>
            <a:spLocks noChangeArrowheads="1"/>
          </p:cNvSpPr>
          <p:nvPr/>
        </p:nvSpPr>
        <p:spPr bwMode="auto">
          <a:xfrm>
            <a:off x="900113" y="5516563"/>
            <a:ext cx="8064500" cy="504825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2000">
                <a:solidFill>
                  <a:schemeClr val="bg1"/>
                </a:solidFill>
                <a:latin typeface="Calibri" pitchFamily="34" charset="0"/>
              </a:rPr>
              <a:t>Avaliación, recoñecemento e acreditación da experiencia laboral</a:t>
            </a:r>
            <a:endParaRPr lang="gl-ES" altLang="gl-ES" sz="2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40370" name="Line 18"/>
          <p:cNvSpPr>
            <a:spLocks noChangeShapeType="1"/>
          </p:cNvSpPr>
          <p:nvPr/>
        </p:nvSpPr>
        <p:spPr bwMode="auto">
          <a:xfrm rot="10800000">
            <a:off x="4427538" y="4868863"/>
            <a:ext cx="0" cy="649287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grpSp>
        <p:nvGrpSpPr>
          <p:cNvPr id="740371" name="Group 19"/>
          <p:cNvGrpSpPr>
            <a:grpSpLocks/>
          </p:cNvGrpSpPr>
          <p:nvPr/>
        </p:nvGrpSpPr>
        <p:grpSpPr bwMode="auto">
          <a:xfrm>
            <a:off x="2214563" y="4291013"/>
            <a:ext cx="973137" cy="647700"/>
            <a:chOff x="1429" y="2680"/>
            <a:chExt cx="613" cy="408"/>
          </a:xfrm>
        </p:grpSpPr>
        <p:sp>
          <p:nvSpPr>
            <p:cNvPr id="117778" name="Line 20"/>
            <p:cNvSpPr>
              <a:spLocks noChangeShapeType="1"/>
            </p:cNvSpPr>
            <p:nvPr/>
          </p:nvSpPr>
          <p:spPr bwMode="auto">
            <a:xfrm rot="-5400000">
              <a:off x="1736" y="2397"/>
              <a:ext cx="0" cy="613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7779" name="Line 21"/>
            <p:cNvSpPr>
              <a:spLocks noChangeShapeType="1"/>
            </p:cNvSpPr>
            <p:nvPr/>
          </p:nvSpPr>
          <p:spPr bwMode="auto">
            <a:xfrm rot="10800000">
              <a:off x="1429" y="2680"/>
              <a:ext cx="0" cy="408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740374" name="Group 22"/>
          <p:cNvGrpSpPr>
            <a:grpSpLocks/>
          </p:cNvGrpSpPr>
          <p:nvPr/>
        </p:nvGrpSpPr>
        <p:grpSpPr bwMode="auto">
          <a:xfrm>
            <a:off x="5867400" y="4292600"/>
            <a:ext cx="973138" cy="647700"/>
            <a:chOff x="3833" y="2614"/>
            <a:chExt cx="613" cy="408"/>
          </a:xfrm>
        </p:grpSpPr>
        <p:sp>
          <p:nvSpPr>
            <p:cNvPr id="117776" name="Line 23"/>
            <p:cNvSpPr>
              <a:spLocks noChangeShapeType="1"/>
            </p:cNvSpPr>
            <p:nvPr/>
          </p:nvSpPr>
          <p:spPr bwMode="auto">
            <a:xfrm rot="5400000">
              <a:off x="4140" y="2328"/>
              <a:ext cx="0" cy="613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7777" name="Line 24"/>
            <p:cNvSpPr>
              <a:spLocks noChangeShapeType="1"/>
            </p:cNvSpPr>
            <p:nvPr/>
          </p:nvSpPr>
          <p:spPr bwMode="auto">
            <a:xfrm rot="10800000">
              <a:off x="4422" y="2614"/>
              <a:ext cx="0" cy="408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4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74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4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40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4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74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74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4" grpId="0"/>
      <p:bldP spid="740355" grpId="0" animBg="1"/>
      <p:bldP spid="740356" grpId="0" animBg="1"/>
      <p:bldP spid="740357" grpId="0" animBg="1"/>
      <p:bldP spid="740358" grpId="0" animBg="1"/>
      <p:bldP spid="740359" grpId="0" animBg="1"/>
      <p:bldP spid="740360" grpId="0" animBg="1"/>
      <p:bldP spid="740361" grpId="0" animBg="1"/>
      <p:bldP spid="740362" grpId="0" animBg="1"/>
      <p:bldP spid="740369" grpId="0" animBg="1"/>
      <p:bldP spid="740370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gl-ES" altLang="gl-ES" smtClean="0"/>
              <a:t>Unidade de competencia e cualificación profesional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gl-ES" altLang="gl-ES" dirty="0" smtClean="0"/>
              <a:t>Unidade de competencia:</a:t>
            </a:r>
          </a:p>
          <a:p>
            <a:pPr lvl="1" eaLnBrk="1" hangingPunct="1">
              <a:defRPr/>
            </a:pPr>
            <a:r>
              <a:rPr lang="gl-ES" altLang="gl-ES" dirty="0" smtClean="0"/>
              <a:t>Formalmente:</a:t>
            </a:r>
          </a:p>
          <a:p>
            <a:pPr lvl="2" eaLnBrk="1" hangingPunct="1">
              <a:defRPr/>
            </a:pPr>
            <a:r>
              <a:rPr lang="gl-ES" altLang="gl-ES" dirty="0"/>
              <a:t> Agrupación coherente de diferentes tarefas (realizacións profesionais) que se realizan nun posto de traballo. En xeral representan </a:t>
            </a:r>
            <a:r>
              <a:rPr lang="gl-ES" altLang="gl-ES" b="1" dirty="0"/>
              <a:t>parte dun proceso produtivo ou de prestación de servizo</a:t>
            </a:r>
            <a:r>
              <a:rPr lang="gl-ES" altLang="gl-ES" dirty="0" smtClean="0"/>
              <a:t>.</a:t>
            </a:r>
          </a:p>
          <a:p>
            <a:pPr lvl="1" eaLnBrk="1" hangingPunct="1">
              <a:defRPr/>
            </a:pPr>
            <a:r>
              <a:rPr lang="gl-ES" altLang="gl-ES" dirty="0" smtClean="0"/>
              <a:t>Administrativamente:</a:t>
            </a:r>
            <a:endParaRPr lang="gl-ES" altLang="gl-ES" dirty="0"/>
          </a:p>
          <a:p>
            <a:pPr lvl="2" eaLnBrk="1" hangingPunct="1">
              <a:defRPr/>
            </a:pPr>
            <a:r>
              <a:rPr lang="gl-ES" altLang="gl-ES" dirty="0" smtClean="0"/>
              <a:t>A unidade de competencia é o agregado mínimo de competencias profesionais, </a:t>
            </a:r>
            <a:r>
              <a:rPr lang="gl-ES" altLang="gl-ES" b="1" dirty="0" smtClean="0"/>
              <a:t>susceptible de recoñecemento e </a:t>
            </a:r>
            <a:r>
              <a:rPr lang="gl-ES" altLang="gl-ES" b="1" dirty="0" err="1" smtClean="0"/>
              <a:t>acreditación</a:t>
            </a:r>
            <a:r>
              <a:rPr lang="gl-ES" altLang="gl-ES" b="1" dirty="0" smtClean="0"/>
              <a:t> parcial</a:t>
            </a:r>
            <a:r>
              <a:rPr lang="gl-ES" altLang="gl-ES" dirty="0" smtClean="0"/>
              <a:t>.</a:t>
            </a:r>
          </a:p>
          <a:p>
            <a:pPr eaLnBrk="1" hangingPunct="1">
              <a:defRPr/>
            </a:pPr>
            <a:r>
              <a:rPr lang="gl-ES" altLang="gl-ES" dirty="0"/>
              <a:t>Cualificación </a:t>
            </a:r>
            <a:r>
              <a:rPr lang="gl-ES" altLang="gl-ES" dirty="0" smtClean="0"/>
              <a:t>profesional:</a:t>
            </a:r>
            <a:endParaRPr lang="gl-ES" altLang="gl-ES" dirty="0"/>
          </a:p>
          <a:p>
            <a:pPr lvl="1" eaLnBrk="1" hangingPunct="1">
              <a:defRPr/>
            </a:pPr>
            <a:r>
              <a:rPr lang="gl-ES" altLang="gl-ES" dirty="0" smtClean="0"/>
              <a:t>Agrupación </a:t>
            </a:r>
            <a:r>
              <a:rPr lang="gl-ES" altLang="gl-ES" dirty="0"/>
              <a:t>de unidades de competencia con significado para o emprego.</a:t>
            </a:r>
          </a:p>
          <a:p>
            <a:pPr lvl="1" eaLnBrk="1" hangingPunct="1">
              <a:defRPr/>
            </a:pPr>
            <a:endParaRPr lang="gl-ES" altLang="gl-E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gl-ES" sz="4000" dirty="0" smtClean="0"/>
              <a:t>Unidade de competencia</a:t>
            </a:r>
            <a:br>
              <a:rPr lang="gl-ES" sz="4000" dirty="0" smtClean="0"/>
            </a:br>
            <a:r>
              <a:rPr lang="gl-ES" sz="4000" dirty="0" smtClean="0"/>
              <a:t>Exemplos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gl-ES" altLang="gl-ES" sz="2800" smtClean="0"/>
              <a:t>UC0233_2 Manexar aplicacións ofimáticas na xestión da información e da documentación.</a:t>
            </a:r>
          </a:p>
          <a:p>
            <a:pPr eaLnBrk="1" hangingPunct="1">
              <a:lnSpc>
                <a:spcPct val="80000"/>
              </a:lnSpc>
            </a:pPr>
            <a:endParaRPr lang="gl-ES" altLang="gl-ES" sz="2800" smtClean="0"/>
          </a:p>
          <a:p>
            <a:pPr eaLnBrk="1" hangingPunct="1">
              <a:lnSpc>
                <a:spcPct val="80000"/>
              </a:lnSpc>
            </a:pPr>
            <a:endParaRPr lang="gl-ES" altLang="gl-ES" sz="2800" smtClean="0"/>
          </a:p>
          <a:p>
            <a:pPr eaLnBrk="1" hangingPunct="1">
              <a:lnSpc>
                <a:spcPct val="80000"/>
              </a:lnSpc>
            </a:pPr>
            <a:endParaRPr lang="gl-ES" altLang="gl-ES" sz="2800" smtClean="0"/>
          </a:p>
          <a:p>
            <a:pPr eaLnBrk="1" hangingPunct="1">
              <a:lnSpc>
                <a:spcPct val="80000"/>
              </a:lnSpc>
            </a:pPr>
            <a:endParaRPr lang="gl-ES" altLang="gl-E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gl-ES" altLang="gl-ES" sz="2800" smtClean="0"/>
          </a:p>
          <a:p>
            <a:pPr eaLnBrk="1" hangingPunct="1">
              <a:lnSpc>
                <a:spcPct val="80000"/>
              </a:lnSpc>
            </a:pPr>
            <a:r>
              <a:rPr lang="gl-ES" altLang="gl-ES" sz="2800" smtClean="0"/>
              <a:t>UC1028_3 Programar, organizar, realizar e avaliar procesos de intervención educativa de centro e de grupo de nenos e nenas de cero a tres anos.</a:t>
            </a:r>
          </a:p>
        </p:txBody>
      </p:sp>
      <p:sp>
        <p:nvSpPr>
          <p:cNvPr id="543748" name="AutoShape 4"/>
          <p:cNvSpPr>
            <a:spLocks noChangeArrowheads="1"/>
          </p:cNvSpPr>
          <p:nvPr/>
        </p:nvSpPr>
        <p:spPr bwMode="auto">
          <a:xfrm>
            <a:off x="1692275" y="2781300"/>
            <a:ext cx="1008063" cy="647700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2000">
                <a:solidFill>
                  <a:schemeClr val="bg1"/>
                </a:solidFill>
                <a:latin typeface="Calibri" pitchFamily="34" charset="0"/>
              </a:rPr>
              <a:t>0233</a:t>
            </a:r>
            <a:endParaRPr lang="gl-ES" altLang="gl-ES" sz="2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43749" name="AutoShape 5"/>
          <p:cNvSpPr>
            <a:spLocks noChangeArrowheads="1"/>
          </p:cNvSpPr>
          <p:nvPr/>
        </p:nvSpPr>
        <p:spPr bwMode="auto">
          <a:xfrm>
            <a:off x="900113" y="2781300"/>
            <a:ext cx="792162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2000">
                <a:solidFill>
                  <a:schemeClr val="bg1"/>
                </a:solidFill>
                <a:latin typeface="Calibri" pitchFamily="34" charset="0"/>
              </a:rPr>
              <a:t>UC</a:t>
            </a:r>
            <a:endParaRPr lang="gl-ES" altLang="gl-ES" sz="2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43750" name="AutoShape 6"/>
          <p:cNvSpPr>
            <a:spLocks noChangeArrowheads="1"/>
          </p:cNvSpPr>
          <p:nvPr/>
        </p:nvSpPr>
        <p:spPr bwMode="auto">
          <a:xfrm>
            <a:off x="2698750" y="2781300"/>
            <a:ext cx="574675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2000">
                <a:solidFill>
                  <a:schemeClr val="bg1"/>
                </a:solidFill>
                <a:latin typeface="Calibri" pitchFamily="34" charset="0"/>
              </a:rPr>
              <a:t>_2</a:t>
            </a:r>
            <a:endParaRPr lang="gl-ES" altLang="gl-ES" sz="200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543751" name="Group 7"/>
          <p:cNvGrpSpPr>
            <a:grpSpLocks/>
          </p:cNvGrpSpPr>
          <p:nvPr/>
        </p:nvGrpSpPr>
        <p:grpSpPr bwMode="auto">
          <a:xfrm>
            <a:off x="1331913" y="3429000"/>
            <a:ext cx="6769100" cy="1150938"/>
            <a:chOff x="839" y="2523"/>
            <a:chExt cx="4264" cy="725"/>
          </a:xfrm>
          <a:solidFill>
            <a:schemeClr val="accent1"/>
          </a:solidFill>
        </p:grpSpPr>
        <p:sp>
          <p:nvSpPr>
            <p:cNvPr id="543752" name="AutoShape 8"/>
            <p:cNvSpPr>
              <a:spLocks noChangeArrowheads="1"/>
            </p:cNvSpPr>
            <p:nvPr/>
          </p:nvSpPr>
          <p:spPr bwMode="auto">
            <a:xfrm>
              <a:off x="1111" y="2931"/>
              <a:ext cx="3992" cy="317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2000">
                  <a:solidFill>
                    <a:schemeClr val="bg1"/>
                  </a:solidFill>
                  <a:latin typeface="+mn-lt"/>
                  <a:cs typeface="+mn-cs"/>
                </a:rPr>
                <a:t>Unidade de competencia</a:t>
              </a:r>
              <a:endParaRPr lang="gl-ES" sz="2000">
                <a:solidFill>
                  <a:schemeClr val="bg1"/>
                </a:solidFill>
                <a:latin typeface="+mn-lt"/>
                <a:cs typeface="+mn-cs"/>
              </a:endParaRPr>
            </a:p>
          </p:txBody>
        </p:sp>
        <p:grpSp>
          <p:nvGrpSpPr>
            <p:cNvPr id="543753" name="Group 9"/>
            <p:cNvGrpSpPr>
              <a:grpSpLocks/>
            </p:cNvGrpSpPr>
            <p:nvPr/>
          </p:nvGrpSpPr>
          <p:grpSpPr bwMode="auto">
            <a:xfrm>
              <a:off x="839" y="2523"/>
              <a:ext cx="272" cy="613"/>
              <a:chOff x="567" y="1888"/>
              <a:chExt cx="1360" cy="613"/>
            </a:xfrm>
            <a:grpFill/>
          </p:grpSpPr>
          <p:sp>
            <p:nvSpPr>
              <p:cNvPr id="543754" name="Line 10"/>
              <p:cNvSpPr>
                <a:spLocks noChangeShapeType="1"/>
              </p:cNvSpPr>
              <p:nvPr/>
            </p:nvSpPr>
            <p:spPr bwMode="auto">
              <a:xfrm>
                <a:off x="567" y="1888"/>
                <a:ext cx="0" cy="613"/>
              </a:xfrm>
              <a:prstGeom prst="line">
                <a:avLst/>
              </a:prstGeom>
              <a:grpFill/>
              <a:ln w="76200">
                <a:solidFill>
                  <a:schemeClr val="accent1"/>
                </a:solidFill>
                <a:round/>
                <a:headEnd/>
                <a:tailEnd/>
              </a:ln>
              <a:effectLst/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gl-ES">
                  <a:latin typeface="+mn-lt"/>
                  <a:cs typeface="+mn-cs"/>
                </a:endParaRPr>
              </a:p>
            </p:txBody>
          </p:sp>
          <p:sp>
            <p:nvSpPr>
              <p:cNvPr id="543755" name="Line 11"/>
              <p:cNvSpPr>
                <a:spLocks noChangeShapeType="1"/>
              </p:cNvSpPr>
              <p:nvPr/>
            </p:nvSpPr>
            <p:spPr bwMode="auto">
              <a:xfrm rot="5400000">
                <a:off x="1247" y="1798"/>
                <a:ext cx="0" cy="1360"/>
              </a:xfrm>
              <a:prstGeom prst="line">
                <a:avLst/>
              </a:prstGeom>
              <a:grpFill/>
              <a:ln w="76200">
                <a:solidFill>
                  <a:schemeClr val="accent1"/>
                </a:solidFill>
                <a:round/>
                <a:headEnd type="triangle" w="med" len="med"/>
                <a:tailEnd/>
              </a:ln>
              <a:effectLst/>
              <a:ex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gl-ES">
                  <a:latin typeface="+mn-lt"/>
                  <a:cs typeface="+mn-cs"/>
                </a:endParaRPr>
              </a:p>
            </p:txBody>
          </p:sp>
        </p:grpSp>
      </p:grpSp>
      <p:grpSp>
        <p:nvGrpSpPr>
          <p:cNvPr id="543756" name="Group 12"/>
          <p:cNvGrpSpPr>
            <a:grpSpLocks/>
          </p:cNvGrpSpPr>
          <p:nvPr/>
        </p:nvGrpSpPr>
        <p:grpSpPr bwMode="auto">
          <a:xfrm>
            <a:off x="2914650" y="3429000"/>
            <a:ext cx="1873250" cy="574675"/>
            <a:chOff x="1701" y="2523"/>
            <a:chExt cx="1180" cy="362"/>
          </a:xfrm>
        </p:grpSpPr>
        <p:sp>
          <p:nvSpPr>
            <p:cNvPr id="120840" name="AutoShape 13"/>
            <p:cNvSpPr>
              <a:spLocks noChangeArrowheads="1"/>
            </p:cNvSpPr>
            <p:nvPr/>
          </p:nvSpPr>
          <p:spPr bwMode="auto">
            <a:xfrm>
              <a:off x="2064" y="2568"/>
              <a:ext cx="817" cy="317"/>
            </a:xfrm>
            <a:prstGeom prst="roundRect">
              <a:avLst>
                <a:gd name="adj" fmla="val 16667"/>
              </a:avLst>
            </a:prstGeom>
            <a:solidFill>
              <a:srgbClr val="5F5F5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r>
                <a:rPr lang="es-ES" altLang="gl-ES" sz="2000">
                  <a:solidFill>
                    <a:schemeClr val="bg1"/>
                  </a:solidFill>
                  <a:latin typeface="Calibri" pitchFamily="34" charset="0"/>
                </a:rPr>
                <a:t>Nivel 2</a:t>
              </a:r>
              <a:endParaRPr lang="gl-ES" altLang="gl-ES" sz="20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grpSp>
          <p:nvGrpSpPr>
            <p:cNvPr id="120841" name="Group 14"/>
            <p:cNvGrpSpPr>
              <a:grpSpLocks/>
            </p:cNvGrpSpPr>
            <p:nvPr/>
          </p:nvGrpSpPr>
          <p:grpSpPr bwMode="auto">
            <a:xfrm>
              <a:off x="1701" y="2523"/>
              <a:ext cx="317" cy="227"/>
              <a:chOff x="567" y="1888"/>
              <a:chExt cx="1360" cy="613"/>
            </a:xfrm>
          </p:grpSpPr>
          <p:sp>
            <p:nvSpPr>
              <p:cNvPr id="120842" name="Line 15"/>
              <p:cNvSpPr>
                <a:spLocks noChangeShapeType="1"/>
              </p:cNvSpPr>
              <p:nvPr/>
            </p:nvSpPr>
            <p:spPr bwMode="auto">
              <a:xfrm>
                <a:off x="567" y="1888"/>
                <a:ext cx="0" cy="613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0843" name="Line 16"/>
              <p:cNvSpPr>
                <a:spLocks noChangeShapeType="1"/>
              </p:cNvSpPr>
              <p:nvPr/>
            </p:nvSpPr>
            <p:spPr bwMode="auto">
              <a:xfrm rot="5400000">
                <a:off x="1247" y="1798"/>
                <a:ext cx="0" cy="1360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3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3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3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6" grpId="0"/>
      <p:bldP spid="543747" grpId="0" build="p"/>
      <p:bldP spid="543748" grpId="0" animBg="1"/>
      <p:bldP spid="543749" grpId="0" animBg="1"/>
      <p:bldP spid="543750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gl-ES" sz="4000" dirty="0" smtClean="0"/>
              <a:t>Cualificación profesional</a:t>
            </a:r>
            <a:br>
              <a:rPr lang="gl-ES" sz="4000" dirty="0" smtClean="0"/>
            </a:br>
            <a:r>
              <a:rPr lang="gl-ES" sz="4000" dirty="0" smtClean="0"/>
              <a:t>Exemplos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gl-ES" altLang="gl-ES" smtClean="0"/>
              <a:t>ELE189_2  Montaxe e mantemento de sistemas de telefonía e infraestruturas de redes locais de datos.</a:t>
            </a:r>
          </a:p>
          <a:p>
            <a:pPr eaLnBrk="1" hangingPunct="1">
              <a:lnSpc>
                <a:spcPct val="90000"/>
              </a:lnSpc>
            </a:pPr>
            <a:endParaRPr lang="gl-ES" altLang="gl-ES" smtClean="0"/>
          </a:p>
          <a:p>
            <a:pPr eaLnBrk="1" hangingPunct="1">
              <a:lnSpc>
                <a:spcPct val="90000"/>
              </a:lnSpc>
            </a:pPr>
            <a:endParaRPr lang="gl-ES" altLang="gl-ES" smtClean="0"/>
          </a:p>
          <a:p>
            <a:pPr eaLnBrk="1" hangingPunct="1">
              <a:lnSpc>
                <a:spcPct val="90000"/>
              </a:lnSpc>
            </a:pPr>
            <a:endParaRPr lang="gl-ES" altLang="gl-ES" smtClean="0"/>
          </a:p>
          <a:p>
            <a:pPr eaLnBrk="1" hangingPunct="1">
              <a:lnSpc>
                <a:spcPct val="90000"/>
              </a:lnSpc>
            </a:pPr>
            <a:endParaRPr lang="gl-ES" altLang="gl-ES" smtClean="0"/>
          </a:p>
          <a:p>
            <a:pPr eaLnBrk="1" hangingPunct="1">
              <a:lnSpc>
                <a:spcPct val="90000"/>
              </a:lnSpc>
            </a:pPr>
            <a:r>
              <a:rPr lang="gl-ES" altLang="gl-ES" smtClean="0"/>
              <a:t>SSC322_3 Educación infantil.</a:t>
            </a:r>
          </a:p>
        </p:txBody>
      </p:sp>
      <p:sp>
        <p:nvSpPr>
          <p:cNvPr id="365593" name="AutoShape 25"/>
          <p:cNvSpPr>
            <a:spLocks noChangeArrowheads="1"/>
          </p:cNvSpPr>
          <p:nvPr/>
        </p:nvSpPr>
        <p:spPr bwMode="auto">
          <a:xfrm>
            <a:off x="1692275" y="3357563"/>
            <a:ext cx="792163" cy="647700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2000">
                <a:solidFill>
                  <a:schemeClr val="bg1"/>
                </a:solidFill>
                <a:latin typeface="Calibri" pitchFamily="34" charset="0"/>
              </a:rPr>
              <a:t>189</a:t>
            </a:r>
            <a:endParaRPr lang="gl-ES" altLang="gl-ES" sz="2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65594" name="AutoShape 26"/>
          <p:cNvSpPr>
            <a:spLocks noChangeArrowheads="1"/>
          </p:cNvSpPr>
          <p:nvPr/>
        </p:nvSpPr>
        <p:spPr bwMode="auto">
          <a:xfrm>
            <a:off x="900113" y="3357563"/>
            <a:ext cx="792162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2000">
                <a:solidFill>
                  <a:schemeClr val="bg1"/>
                </a:solidFill>
                <a:latin typeface="Calibri" pitchFamily="34" charset="0"/>
              </a:rPr>
              <a:t>ELE</a:t>
            </a:r>
            <a:endParaRPr lang="gl-ES" altLang="gl-ES" sz="2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65595" name="AutoShape 27"/>
          <p:cNvSpPr>
            <a:spLocks noChangeArrowheads="1"/>
          </p:cNvSpPr>
          <p:nvPr/>
        </p:nvSpPr>
        <p:spPr bwMode="auto">
          <a:xfrm>
            <a:off x="2484438" y="3357563"/>
            <a:ext cx="574675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s-ES" altLang="gl-ES" sz="2000">
                <a:solidFill>
                  <a:schemeClr val="bg1"/>
                </a:solidFill>
                <a:latin typeface="Calibri" pitchFamily="34" charset="0"/>
              </a:rPr>
              <a:t>_2</a:t>
            </a:r>
            <a:endParaRPr lang="gl-ES" altLang="gl-ES" sz="200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365605" name="Group 37"/>
          <p:cNvGrpSpPr>
            <a:grpSpLocks/>
          </p:cNvGrpSpPr>
          <p:nvPr/>
        </p:nvGrpSpPr>
        <p:grpSpPr bwMode="auto">
          <a:xfrm>
            <a:off x="1331913" y="4005263"/>
            <a:ext cx="6769100" cy="1150937"/>
            <a:chOff x="839" y="2523"/>
            <a:chExt cx="4264" cy="725"/>
          </a:xfrm>
        </p:grpSpPr>
        <p:sp>
          <p:nvSpPr>
            <p:cNvPr id="121868" name="AutoShape 28"/>
            <p:cNvSpPr>
              <a:spLocks noChangeArrowheads="1"/>
            </p:cNvSpPr>
            <p:nvPr/>
          </p:nvSpPr>
          <p:spPr bwMode="auto">
            <a:xfrm>
              <a:off x="1111" y="2931"/>
              <a:ext cx="3992" cy="317"/>
            </a:xfrm>
            <a:prstGeom prst="roundRect">
              <a:avLst>
                <a:gd name="adj" fmla="val 16667"/>
              </a:avLst>
            </a:prstGeom>
            <a:solidFill>
              <a:srgbClr val="5F5F5F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r>
                <a:rPr lang="es-ES" altLang="gl-ES" sz="2000">
                  <a:solidFill>
                    <a:schemeClr val="bg1"/>
                  </a:solidFill>
                  <a:latin typeface="Calibri" pitchFamily="34" charset="0"/>
                </a:rPr>
                <a:t>Familia profesional de Electricidade e electrónica</a:t>
              </a:r>
              <a:endParaRPr lang="gl-ES" altLang="gl-ES" sz="20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grpSp>
          <p:nvGrpSpPr>
            <p:cNvPr id="121869" name="Group 30"/>
            <p:cNvGrpSpPr>
              <a:grpSpLocks/>
            </p:cNvGrpSpPr>
            <p:nvPr/>
          </p:nvGrpSpPr>
          <p:grpSpPr bwMode="auto">
            <a:xfrm>
              <a:off x="839" y="2523"/>
              <a:ext cx="272" cy="613"/>
              <a:chOff x="567" y="1888"/>
              <a:chExt cx="1360" cy="613"/>
            </a:xfrm>
          </p:grpSpPr>
          <p:sp>
            <p:nvSpPr>
              <p:cNvPr id="121870" name="Line 31"/>
              <p:cNvSpPr>
                <a:spLocks noChangeShapeType="1"/>
              </p:cNvSpPr>
              <p:nvPr/>
            </p:nvSpPr>
            <p:spPr bwMode="auto">
              <a:xfrm>
                <a:off x="567" y="1888"/>
                <a:ext cx="0" cy="613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1871" name="Line 32"/>
              <p:cNvSpPr>
                <a:spLocks noChangeShapeType="1"/>
              </p:cNvSpPr>
              <p:nvPr/>
            </p:nvSpPr>
            <p:spPr bwMode="auto">
              <a:xfrm rot="5400000">
                <a:off x="1247" y="1798"/>
                <a:ext cx="0" cy="1360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</p:grpSp>
      <p:grpSp>
        <p:nvGrpSpPr>
          <p:cNvPr id="365606" name="Group 38"/>
          <p:cNvGrpSpPr>
            <a:grpSpLocks/>
          </p:cNvGrpSpPr>
          <p:nvPr/>
        </p:nvGrpSpPr>
        <p:grpSpPr bwMode="auto">
          <a:xfrm>
            <a:off x="2700338" y="4005263"/>
            <a:ext cx="1873250" cy="574675"/>
            <a:chOff x="1701" y="2523"/>
            <a:chExt cx="1180" cy="362"/>
          </a:xfrm>
        </p:grpSpPr>
        <p:sp>
          <p:nvSpPr>
            <p:cNvPr id="121864" name="AutoShape 29"/>
            <p:cNvSpPr>
              <a:spLocks noChangeArrowheads="1"/>
            </p:cNvSpPr>
            <p:nvPr/>
          </p:nvSpPr>
          <p:spPr bwMode="auto">
            <a:xfrm>
              <a:off x="2064" y="2568"/>
              <a:ext cx="817" cy="317"/>
            </a:xfrm>
            <a:prstGeom prst="roundRect">
              <a:avLst>
                <a:gd name="adj" fmla="val 16667"/>
              </a:avLst>
            </a:prstGeom>
            <a:solidFill>
              <a:srgbClr val="5F5F5F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/>
            <a:p>
              <a:r>
                <a:rPr lang="es-ES" altLang="gl-ES" sz="2000">
                  <a:solidFill>
                    <a:schemeClr val="bg1"/>
                  </a:solidFill>
                  <a:latin typeface="Calibri" pitchFamily="34" charset="0"/>
                </a:rPr>
                <a:t>Nivel 2</a:t>
              </a:r>
              <a:endParaRPr lang="gl-ES" altLang="gl-ES" sz="20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grpSp>
          <p:nvGrpSpPr>
            <p:cNvPr id="121865" name="Group 33"/>
            <p:cNvGrpSpPr>
              <a:grpSpLocks/>
            </p:cNvGrpSpPr>
            <p:nvPr/>
          </p:nvGrpSpPr>
          <p:grpSpPr bwMode="auto">
            <a:xfrm>
              <a:off x="1701" y="2523"/>
              <a:ext cx="317" cy="227"/>
              <a:chOff x="567" y="1888"/>
              <a:chExt cx="1360" cy="613"/>
            </a:xfrm>
          </p:grpSpPr>
          <p:sp>
            <p:nvSpPr>
              <p:cNvPr id="121866" name="Line 34"/>
              <p:cNvSpPr>
                <a:spLocks noChangeShapeType="1"/>
              </p:cNvSpPr>
              <p:nvPr/>
            </p:nvSpPr>
            <p:spPr bwMode="auto">
              <a:xfrm>
                <a:off x="567" y="1888"/>
                <a:ext cx="0" cy="613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1867" name="Line 35"/>
              <p:cNvSpPr>
                <a:spLocks noChangeShapeType="1"/>
              </p:cNvSpPr>
              <p:nvPr/>
            </p:nvSpPr>
            <p:spPr bwMode="auto">
              <a:xfrm rot="5400000">
                <a:off x="1247" y="1798"/>
                <a:ext cx="0" cy="1360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5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5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0" grpId="0"/>
      <p:bldP spid="365571" grpId="0" build="p"/>
      <p:bldP spid="365593" grpId="0" animBg="1"/>
      <p:bldP spid="365594" grpId="0" animBg="1"/>
      <p:bldP spid="365595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gl-ES" sz="4000" dirty="0" smtClean="0"/>
              <a:t>Títulos de formación profesional e</a:t>
            </a:r>
            <a:br>
              <a:rPr lang="gl-ES" sz="4000" dirty="0" smtClean="0"/>
            </a:br>
            <a:r>
              <a:rPr lang="gl-ES" sz="4000" dirty="0" smtClean="0"/>
              <a:t>certificados de profesionalidade</a:t>
            </a:r>
          </a:p>
        </p:txBody>
      </p:sp>
      <p:sp>
        <p:nvSpPr>
          <p:cNvPr id="579588" name="AutoShape 4"/>
          <p:cNvSpPr>
            <a:spLocks noChangeArrowheads="1"/>
          </p:cNvSpPr>
          <p:nvPr/>
        </p:nvSpPr>
        <p:spPr bwMode="auto">
          <a:xfrm>
            <a:off x="900113" y="4868863"/>
            <a:ext cx="6913562" cy="719137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noFill/>
            <a:round/>
            <a:headEnd/>
            <a:tailEnd/>
          </a:ln>
        </p:spPr>
        <p:txBody>
          <a:bodyPr wrap="none"/>
          <a:lstStyle/>
          <a:p>
            <a:endParaRPr lang="gl-ES" altLang="gl-ES" b="1">
              <a:latin typeface="Arial Narrow" pitchFamily="34" charset="0"/>
            </a:endParaRPr>
          </a:p>
        </p:txBody>
      </p:sp>
      <p:sp>
        <p:nvSpPr>
          <p:cNvPr id="579589" name="AutoShape 5">
            <a:hlinkClick r:id="rId2"/>
          </p:cNvPr>
          <p:cNvSpPr>
            <a:spLocks noChangeArrowheads="1"/>
          </p:cNvSpPr>
          <p:nvPr/>
        </p:nvSpPr>
        <p:spPr bwMode="auto">
          <a:xfrm>
            <a:off x="1008063" y="4967288"/>
            <a:ext cx="6624637" cy="5032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 wrap="none"/>
          <a:lstStyle/>
          <a:p>
            <a:r>
              <a:rPr lang="gl-ES" altLang="gl-ES" sz="2200" b="1">
                <a:latin typeface="Arial Narrow" pitchFamily="34" charset="0"/>
              </a:rPr>
              <a:t>26 familias profesionais</a:t>
            </a:r>
          </a:p>
        </p:txBody>
      </p:sp>
      <p:sp>
        <p:nvSpPr>
          <p:cNvPr id="579590" name="AutoShape 6"/>
          <p:cNvSpPr>
            <a:spLocks noChangeArrowheads="1"/>
          </p:cNvSpPr>
          <p:nvPr/>
        </p:nvSpPr>
        <p:spPr bwMode="auto">
          <a:xfrm>
            <a:off x="900113" y="2205038"/>
            <a:ext cx="2449512" cy="1368425"/>
          </a:xfrm>
          <a:prstGeom prst="roundRect">
            <a:avLst>
              <a:gd name="adj" fmla="val 11139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  <a:t>Títulos de </a:t>
            </a:r>
            <a:b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</a:br>
            <a: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  <a:t>formación</a:t>
            </a:r>
            <a:b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</a:br>
            <a: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  <a:t> profesional</a:t>
            </a:r>
          </a:p>
        </p:txBody>
      </p:sp>
      <p:sp>
        <p:nvSpPr>
          <p:cNvPr id="579591" name="AutoShape 7"/>
          <p:cNvSpPr>
            <a:spLocks noChangeArrowheads="1"/>
          </p:cNvSpPr>
          <p:nvPr/>
        </p:nvSpPr>
        <p:spPr bwMode="auto">
          <a:xfrm>
            <a:off x="5581650" y="2205038"/>
            <a:ext cx="2232025" cy="1368425"/>
          </a:xfrm>
          <a:prstGeom prst="roundRect">
            <a:avLst>
              <a:gd name="adj" fmla="val 10093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  <a:t>Certificados</a:t>
            </a:r>
          </a:p>
          <a:p>
            <a: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  <a:t>de </a:t>
            </a:r>
          </a:p>
          <a:p>
            <a: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  <a:t>profesionalidade</a:t>
            </a:r>
          </a:p>
        </p:txBody>
      </p:sp>
      <p:sp>
        <p:nvSpPr>
          <p:cNvPr id="579593" name="AutoShape 9"/>
          <p:cNvSpPr>
            <a:spLocks noChangeArrowheads="1"/>
          </p:cNvSpPr>
          <p:nvPr/>
        </p:nvSpPr>
        <p:spPr bwMode="auto">
          <a:xfrm>
            <a:off x="900113" y="3705225"/>
            <a:ext cx="2449512" cy="431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 wrap="none"/>
          <a:lstStyle/>
          <a:p>
            <a:r>
              <a:rPr lang="gl-ES" altLang="gl-ES" b="1">
                <a:latin typeface="Arial Narrow" pitchFamily="34" charset="0"/>
              </a:rPr>
              <a:t>Varias</a:t>
            </a:r>
            <a:r>
              <a:rPr lang="gl-ES" altLang="gl-ES">
                <a:latin typeface="Arial Narrow" pitchFamily="34" charset="0"/>
              </a:rPr>
              <a:t> cualificacións</a:t>
            </a:r>
          </a:p>
        </p:txBody>
      </p:sp>
      <p:sp>
        <p:nvSpPr>
          <p:cNvPr id="579594" name="AutoShape 10"/>
          <p:cNvSpPr>
            <a:spLocks noChangeArrowheads="1"/>
          </p:cNvSpPr>
          <p:nvPr/>
        </p:nvSpPr>
        <p:spPr bwMode="auto">
          <a:xfrm>
            <a:off x="5581650" y="3716338"/>
            <a:ext cx="2232025" cy="431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 wrap="none"/>
          <a:lstStyle/>
          <a:p>
            <a:r>
              <a:rPr lang="gl-ES" altLang="gl-ES" b="1">
                <a:latin typeface="Arial Narrow" pitchFamily="34" charset="0"/>
              </a:rPr>
              <a:t>Unha</a:t>
            </a:r>
            <a:r>
              <a:rPr lang="gl-ES" altLang="gl-ES">
                <a:latin typeface="Arial Narrow" pitchFamily="34" charset="0"/>
              </a:rPr>
              <a:t> cualificación</a:t>
            </a:r>
          </a:p>
        </p:txBody>
      </p:sp>
      <p:sp>
        <p:nvSpPr>
          <p:cNvPr id="579595" name="AutoShape 11"/>
          <p:cNvSpPr>
            <a:spLocks noChangeArrowheads="1"/>
          </p:cNvSpPr>
          <p:nvPr/>
        </p:nvSpPr>
        <p:spPr bwMode="auto">
          <a:xfrm>
            <a:off x="900113" y="4257675"/>
            <a:ext cx="577850" cy="460375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1200" b="1">
                <a:solidFill>
                  <a:schemeClr val="bg1"/>
                </a:solidFill>
                <a:latin typeface="Calibri" pitchFamily="34" charset="0"/>
              </a:rPr>
              <a:t>UC a</a:t>
            </a:r>
          </a:p>
        </p:txBody>
      </p:sp>
      <p:sp>
        <p:nvSpPr>
          <p:cNvPr id="579596" name="AutoShape 12"/>
          <p:cNvSpPr>
            <a:spLocks noChangeArrowheads="1"/>
          </p:cNvSpPr>
          <p:nvPr/>
        </p:nvSpPr>
        <p:spPr bwMode="auto">
          <a:xfrm>
            <a:off x="2151063" y="4260850"/>
            <a:ext cx="577850" cy="460375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1200" b="1">
                <a:solidFill>
                  <a:schemeClr val="bg1"/>
                </a:solidFill>
                <a:latin typeface="Calibri" pitchFamily="34" charset="0"/>
              </a:rPr>
              <a:t>UC d</a:t>
            </a:r>
          </a:p>
        </p:txBody>
      </p:sp>
      <p:sp>
        <p:nvSpPr>
          <p:cNvPr id="579597" name="AutoShape 13"/>
          <p:cNvSpPr>
            <a:spLocks noChangeArrowheads="1"/>
          </p:cNvSpPr>
          <p:nvPr/>
        </p:nvSpPr>
        <p:spPr bwMode="auto">
          <a:xfrm>
            <a:off x="1530350" y="4260850"/>
            <a:ext cx="577850" cy="460375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1200" b="1">
                <a:solidFill>
                  <a:schemeClr val="bg1"/>
                </a:solidFill>
                <a:latin typeface="Calibri" pitchFamily="34" charset="0"/>
              </a:rPr>
              <a:t>UC b</a:t>
            </a:r>
          </a:p>
        </p:txBody>
      </p:sp>
      <p:sp>
        <p:nvSpPr>
          <p:cNvPr id="579598" name="AutoShape 14"/>
          <p:cNvSpPr>
            <a:spLocks noChangeArrowheads="1"/>
          </p:cNvSpPr>
          <p:nvPr/>
        </p:nvSpPr>
        <p:spPr bwMode="auto">
          <a:xfrm>
            <a:off x="2771775" y="4257675"/>
            <a:ext cx="577850" cy="460375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1200" b="1">
                <a:solidFill>
                  <a:schemeClr val="bg1"/>
                </a:solidFill>
                <a:latin typeface="Calibri" pitchFamily="34" charset="0"/>
              </a:rPr>
              <a:t>UC e</a:t>
            </a:r>
          </a:p>
        </p:txBody>
      </p:sp>
      <p:sp>
        <p:nvSpPr>
          <p:cNvPr id="579599" name="AutoShape 15"/>
          <p:cNvSpPr>
            <a:spLocks noChangeArrowheads="1"/>
          </p:cNvSpPr>
          <p:nvPr/>
        </p:nvSpPr>
        <p:spPr bwMode="auto">
          <a:xfrm>
            <a:off x="5581650" y="4260850"/>
            <a:ext cx="1008063" cy="460375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1200" b="1">
                <a:solidFill>
                  <a:schemeClr val="bg1"/>
                </a:solidFill>
                <a:latin typeface="Calibri" pitchFamily="34" charset="0"/>
              </a:rPr>
              <a:t>UC b</a:t>
            </a:r>
          </a:p>
        </p:txBody>
      </p:sp>
      <p:sp>
        <p:nvSpPr>
          <p:cNvPr id="579600" name="AutoShape 16"/>
          <p:cNvSpPr>
            <a:spLocks noChangeArrowheads="1"/>
          </p:cNvSpPr>
          <p:nvPr/>
        </p:nvSpPr>
        <p:spPr bwMode="auto">
          <a:xfrm>
            <a:off x="6805613" y="4257675"/>
            <a:ext cx="1008062" cy="460375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1200" b="1">
                <a:solidFill>
                  <a:schemeClr val="bg1"/>
                </a:solidFill>
                <a:latin typeface="Calibri" pitchFamily="34" charset="0"/>
              </a:rPr>
              <a:t>UC c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9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7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7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79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79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9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79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79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7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79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79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79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88" grpId="0" animBg="1"/>
      <p:bldP spid="579589" grpId="0" animBg="1"/>
      <p:bldP spid="579590" grpId="0" animBg="1"/>
      <p:bldP spid="579591" grpId="0" animBg="1"/>
      <p:bldP spid="579593" grpId="0" animBg="1"/>
      <p:bldP spid="579594" grpId="0" animBg="1"/>
      <p:bldP spid="579595" grpId="0" animBg="1"/>
      <p:bldP spid="579596" grpId="0" animBg="1"/>
      <p:bldP spid="579597" grpId="0" animBg="1"/>
      <p:bldP spid="579598" grpId="0" animBg="1"/>
      <p:bldP spid="579599" grpId="0" animBg="1"/>
      <p:bldP spid="579600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gl-ES" sz="4000" dirty="0" smtClean="0"/>
              <a:t>Réximes e modalidades</a:t>
            </a:r>
            <a:br>
              <a:rPr lang="gl-ES" sz="4000" dirty="0" smtClean="0"/>
            </a:br>
            <a:r>
              <a:rPr lang="gl-ES" sz="4000" b="1" dirty="0" smtClean="0"/>
              <a:t>Ciclos formativos</a:t>
            </a:r>
          </a:p>
        </p:txBody>
      </p:sp>
      <p:sp>
        <p:nvSpPr>
          <p:cNvPr id="598019" name="AutoShape 3"/>
          <p:cNvSpPr>
            <a:spLocks noChangeArrowheads="1"/>
          </p:cNvSpPr>
          <p:nvPr/>
        </p:nvSpPr>
        <p:spPr bwMode="auto">
          <a:xfrm>
            <a:off x="4643438" y="1677988"/>
            <a:ext cx="3311525" cy="1011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  <a:t>Réxime para as </a:t>
            </a:r>
            <a:b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</a:br>
            <a: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  <a:t>persoas adultas</a:t>
            </a:r>
          </a:p>
        </p:txBody>
      </p:sp>
      <p:sp>
        <p:nvSpPr>
          <p:cNvPr id="598021" name="AutoShape 5"/>
          <p:cNvSpPr>
            <a:spLocks noChangeArrowheads="1"/>
          </p:cNvSpPr>
          <p:nvPr/>
        </p:nvSpPr>
        <p:spPr bwMode="auto">
          <a:xfrm>
            <a:off x="1042988" y="1706563"/>
            <a:ext cx="3238500" cy="1011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  <a:t>Réxime </a:t>
            </a:r>
            <a:b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</a:br>
            <a:r>
              <a:rPr lang="gl-ES" altLang="gl-ES" sz="2400" b="1">
                <a:solidFill>
                  <a:schemeClr val="bg1"/>
                </a:solidFill>
                <a:latin typeface="Arial Narrow" pitchFamily="34" charset="0"/>
              </a:rPr>
              <a:t>ordinario</a:t>
            </a:r>
          </a:p>
        </p:txBody>
      </p:sp>
      <p:sp>
        <p:nvSpPr>
          <p:cNvPr id="598022" name="AutoShape 6">
            <a:hlinkClick r:id="rId2"/>
          </p:cNvPr>
          <p:cNvSpPr>
            <a:spLocks noChangeArrowheads="1"/>
          </p:cNvSpPr>
          <p:nvPr/>
        </p:nvSpPr>
        <p:spPr bwMode="auto">
          <a:xfrm>
            <a:off x="5767388" y="2757488"/>
            <a:ext cx="115252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r>
              <a:rPr lang="gl-ES" altLang="gl-ES" b="1">
                <a:solidFill>
                  <a:schemeClr val="bg1"/>
                </a:solidFill>
                <a:latin typeface="Arial Narrow" pitchFamily="34" charset="0"/>
              </a:rPr>
              <a:t>A distancia</a:t>
            </a:r>
          </a:p>
        </p:txBody>
      </p:sp>
      <p:sp>
        <p:nvSpPr>
          <p:cNvPr id="598023" name="AutoShape 7"/>
          <p:cNvSpPr>
            <a:spLocks noChangeArrowheads="1"/>
          </p:cNvSpPr>
          <p:nvPr/>
        </p:nvSpPr>
        <p:spPr bwMode="auto">
          <a:xfrm>
            <a:off x="4643438" y="3243263"/>
            <a:ext cx="3311525" cy="431800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1600" b="1">
                <a:solidFill>
                  <a:schemeClr val="bg1"/>
                </a:solidFill>
                <a:latin typeface="Arial Narrow" pitchFamily="34" charset="0"/>
              </a:rPr>
              <a:t>Parcial por módulos</a:t>
            </a:r>
          </a:p>
        </p:txBody>
      </p:sp>
      <p:sp>
        <p:nvSpPr>
          <p:cNvPr id="598024" name="AutoShape 8"/>
          <p:cNvSpPr>
            <a:spLocks noChangeArrowheads="1"/>
          </p:cNvSpPr>
          <p:nvPr/>
        </p:nvSpPr>
        <p:spPr bwMode="auto">
          <a:xfrm>
            <a:off x="1042988" y="3243263"/>
            <a:ext cx="3241675" cy="431800"/>
          </a:xfrm>
          <a:prstGeom prst="roundRect">
            <a:avLst>
              <a:gd name="adj" fmla="val 16667"/>
            </a:avLst>
          </a:prstGeom>
          <a:solidFill>
            <a:srgbClr val="A09696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gl-ES" altLang="gl-ES" sz="1600" b="1">
                <a:solidFill>
                  <a:schemeClr val="bg1"/>
                </a:solidFill>
                <a:latin typeface="Arial Narrow" pitchFamily="34" charset="0"/>
              </a:rPr>
              <a:t>Curso completo</a:t>
            </a:r>
          </a:p>
        </p:txBody>
      </p:sp>
      <p:sp>
        <p:nvSpPr>
          <p:cNvPr id="598025" name="AutoShape 9">
            <a:hlinkClick r:id="rId3"/>
          </p:cNvPr>
          <p:cNvSpPr>
            <a:spLocks noChangeArrowheads="1"/>
          </p:cNvSpPr>
          <p:nvPr/>
        </p:nvSpPr>
        <p:spPr bwMode="auto">
          <a:xfrm>
            <a:off x="1042988" y="2773363"/>
            <a:ext cx="324167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r>
              <a:rPr lang="es-ES" altLang="gl-ES" b="1">
                <a:solidFill>
                  <a:schemeClr val="bg1"/>
                </a:solidFill>
                <a:latin typeface="Arial Narrow" pitchFamily="34" charset="0"/>
              </a:rPr>
              <a:t>Presencial</a:t>
            </a:r>
            <a:endParaRPr lang="gl-ES" altLang="gl-ES" b="1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98026" name="AutoShape 10">
            <a:hlinkClick r:id="rId4"/>
          </p:cNvPr>
          <p:cNvSpPr>
            <a:spLocks noChangeArrowheads="1"/>
          </p:cNvSpPr>
          <p:nvPr/>
        </p:nvSpPr>
        <p:spPr bwMode="auto">
          <a:xfrm>
            <a:off x="4643438" y="2765425"/>
            <a:ext cx="1081087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r>
              <a:rPr lang="es-ES" altLang="gl-ES" b="1">
                <a:solidFill>
                  <a:schemeClr val="bg1"/>
                </a:solidFill>
                <a:latin typeface="Arial Narrow" pitchFamily="34" charset="0"/>
              </a:rPr>
              <a:t>Presencial</a:t>
            </a:r>
            <a:endParaRPr lang="gl-ES" altLang="gl-ES" b="1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1" name="AutoShape 10">
            <a:hlinkClick r:id="rId4"/>
          </p:cNvPr>
          <p:cNvSpPr>
            <a:spLocks noChangeArrowheads="1"/>
          </p:cNvSpPr>
          <p:nvPr/>
        </p:nvSpPr>
        <p:spPr bwMode="auto">
          <a:xfrm>
            <a:off x="6958013" y="2757488"/>
            <a:ext cx="993775" cy="431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wrap="none"/>
          <a:lstStyle/>
          <a:p>
            <a:r>
              <a:rPr lang="es-ES" altLang="gl-ES" b="1">
                <a:solidFill>
                  <a:schemeClr val="bg1"/>
                </a:solidFill>
                <a:latin typeface="Arial Narrow" pitchFamily="34" charset="0"/>
              </a:rPr>
              <a:t>FP Dual</a:t>
            </a:r>
            <a:endParaRPr lang="gl-ES" altLang="gl-ES" b="1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4579938" y="3703638"/>
            <a:ext cx="3384550" cy="1812925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lIns="0" tIns="36000" rIns="36000" bIns="36000" anchor="ctr"/>
          <a:lstStyle/>
          <a:p>
            <a:pPr marL="179388" lvl="1">
              <a:defRPr/>
            </a:pPr>
            <a:r>
              <a:rPr lang="es-ES" b="1">
                <a:latin typeface="Calibri" pitchFamily="34" charset="0"/>
              </a:rPr>
              <a:t>Sen requisitos académicos con experiencia laboral de 2 anos, </a:t>
            </a:r>
            <a:r>
              <a:rPr lang="es-ES">
                <a:latin typeface="Calibri" pitchFamily="34" charset="0"/>
              </a:rPr>
              <a:t>pódense realizar módulos asociados a unidades de competencia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8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9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98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98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98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98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8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8019" grpId="0" animBg="1"/>
      <p:bldP spid="598021" grpId="0" animBg="1"/>
      <p:bldP spid="598022" grpId="0" animBg="1"/>
      <p:bldP spid="598023" grpId="0" animBg="1"/>
      <p:bldP spid="598024" grpId="0" animBg="1"/>
      <p:bldP spid="598025" grpId="0" animBg="1"/>
      <p:bldP spid="598026" grpId="0" animBg="1"/>
      <p:bldP spid="11" grpId="0" animBg="1"/>
      <p:bldP spid="12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Modalidades de formación (1/2)</a:t>
            </a:r>
            <a:r>
              <a:rPr lang="gl-ES" b="1" dirty="0" smtClean="0"/>
              <a:t/>
            </a:r>
            <a:br>
              <a:rPr lang="gl-ES" b="1" dirty="0" smtClean="0"/>
            </a:br>
            <a:r>
              <a:rPr lang="gl-ES" b="1" dirty="0" err="1" smtClean="0"/>
              <a:t>FP</a:t>
            </a:r>
            <a:r>
              <a:rPr lang="gl-ES" b="1" dirty="0" smtClean="0"/>
              <a:t> da Administración laboral</a:t>
            </a:r>
            <a:endParaRPr lang="gl-ES" dirty="0" smtClean="0"/>
          </a:p>
        </p:txBody>
      </p:sp>
      <p:sp>
        <p:nvSpPr>
          <p:cNvPr id="12493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gl-ES" sz="3000" smtClean="0"/>
              <a:t>Para traballadores </a:t>
            </a:r>
            <a:r>
              <a:rPr lang="gl-ES" sz="3000" b="1" smtClean="0"/>
              <a:t>ocupados</a:t>
            </a:r>
            <a:r>
              <a:rPr lang="gl-ES" sz="300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Programada polas empresas para seus traballadores.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Oferta formativa da administración.</a:t>
            </a:r>
          </a:p>
          <a:p>
            <a:pPr>
              <a:lnSpc>
                <a:spcPct val="90000"/>
              </a:lnSpc>
            </a:pPr>
            <a:r>
              <a:rPr lang="gl-ES" sz="3000" smtClean="0"/>
              <a:t>Para traballadores </a:t>
            </a:r>
            <a:r>
              <a:rPr lang="gl-ES" sz="3000" b="1" smtClean="0"/>
              <a:t>desempregados (AFD)</a:t>
            </a:r>
            <a:r>
              <a:rPr lang="gl-ES" sz="300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Oferta formativa da administración, dirixida a cubrir necesidades detectadas polos servizos públicos de emprego.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Programas específicos de formación.</a:t>
            </a:r>
          </a:p>
          <a:p>
            <a:pPr lvl="1">
              <a:lnSpc>
                <a:spcPct val="90000"/>
              </a:lnSpc>
            </a:pPr>
            <a:r>
              <a:rPr lang="gl-ES" sz="2600" smtClean="0"/>
              <a:t>Programas formativos con compromiso de contratación.</a:t>
            </a:r>
          </a:p>
          <a:p>
            <a:pPr lvl="1">
              <a:lnSpc>
                <a:spcPct val="90000"/>
              </a:lnSpc>
            </a:pPr>
            <a:endParaRPr lang="gl-ES" sz="2600" smtClean="0"/>
          </a:p>
          <a:p>
            <a:pPr lvl="1">
              <a:lnSpc>
                <a:spcPct val="90000"/>
              </a:lnSpc>
            </a:pPr>
            <a:endParaRPr lang="gl-ES" sz="26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l-ES" dirty="0" smtClean="0"/>
              <a:t>Modalidades de formación (2/2)</a:t>
            </a:r>
            <a:r>
              <a:rPr lang="gl-ES" b="1" dirty="0" smtClean="0"/>
              <a:t/>
            </a:r>
            <a:br>
              <a:rPr lang="gl-ES" b="1" dirty="0" smtClean="0"/>
            </a:br>
            <a:r>
              <a:rPr lang="gl-ES" b="1" dirty="0" err="1" smtClean="0"/>
              <a:t>FP</a:t>
            </a:r>
            <a:r>
              <a:rPr lang="gl-ES" b="1" dirty="0" smtClean="0"/>
              <a:t> da Administración laboral</a:t>
            </a:r>
            <a:endParaRPr lang="gl-ES" dirty="0" smtClean="0"/>
          </a:p>
        </p:txBody>
      </p:sp>
      <p:sp>
        <p:nvSpPr>
          <p:cNvPr id="12595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l-ES" smtClean="0"/>
              <a:t>Outras iniciativas de formación profesional para o emprego, relativas a:</a:t>
            </a:r>
          </a:p>
          <a:p>
            <a:pPr lvl="1"/>
            <a:r>
              <a:rPr lang="gl-ES" smtClean="0"/>
              <a:t>Os permisos individuais de formación.</a:t>
            </a:r>
          </a:p>
          <a:p>
            <a:pPr lvl="1"/>
            <a:r>
              <a:rPr lang="gl-ES" smtClean="0"/>
              <a:t>A formación en alternancia co emprego.</a:t>
            </a:r>
          </a:p>
          <a:p>
            <a:pPr lvl="1"/>
            <a:r>
              <a:rPr lang="gl-ES" smtClean="0"/>
              <a:t>A formación dos/das empregados/as públicos/as.</a:t>
            </a:r>
          </a:p>
          <a:p>
            <a:pPr lvl="1"/>
            <a:r>
              <a:rPr lang="gl-ES" smtClean="0"/>
              <a:t>A formación non financiada con fondos públicos desenvolvida por centros e entidades de iniciativa privada.</a:t>
            </a:r>
          </a:p>
          <a:p>
            <a:pPr lvl="1"/>
            <a:endParaRPr lang="gl-ES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15380</TotalTime>
  <Words>7687</Words>
  <Application>Microsoft Office PowerPoint</Application>
  <PresentationFormat>Presentación en pantalla (4:3)</PresentationFormat>
  <Paragraphs>973</Paragraphs>
  <Slides>145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145</vt:i4>
      </vt:variant>
    </vt:vector>
  </HeadingPairs>
  <TitlesOfParts>
    <vt:vector size="146" baseType="lpstr">
      <vt:lpstr>Tema de Office</vt:lpstr>
      <vt:lpstr> Información e orientación profesional</vt:lpstr>
      <vt:lpstr>Información e orientación profesional</vt:lpstr>
      <vt:lpstr> Normativa</vt:lpstr>
      <vt:lpstr>Leis de educación Formación profesional</vt:lpstr>
      <vt:lpstr>Calendario de implantación LOMCE</vt:lpstr>
      <vt:lpstr>Calendario de implantación LOMCE</vt:lpstr>
      <vt:lpstr>Principais modificacións. ESO LOMCE</vt:lpstr>
      <vt:lpstr>Principais modificacións. ESO LOMCE</vt:lpstr>
      <vt:lpstr>Principais modificacións na FP LOMCE</vt:lpstr>
      <vt:lpstr>Efectos Título profesional básico</vt:lpstr>
      <vt:lpstr>Principais modificacións. Bacharelato LOMCE</vt:lpstr>
      <vt:lpstr>Título de bacharel desde a FP LOMCE</vt:lpstr>
      <vt:lpstr>Itinerarios LOMCE</vt:lpstr>
      <vt:lpstr>Acceso á universidade. Técnico superior  LOMCE. Real decreto 412/2014</vt:lpstr>
      <vt:lpstr>Acceso á universidade. Bacharel LOMCE. Real decreto 412/2014</vt:lpstr>
      <vt:lpstr>Acceso á universidade. Bacharel LOMCE. Real decreto 412/2014</vt:lpstr>
      <vt:lpstr>Títulos e estudos anteriores LOMCE</vt:lpstr>
      <vt:lpstr>Acceso e admisión a ciclos formativos</vt:lpstr>
      <vt:lpstr>Acceso e admisión curso 2016-2017</vt:lpstr>
      <vt:lpstr>Normativa FP básica</vt:lpstr>
      <vt:lpstr>Requisitos do alumnado Oferta obrigatoria da FP básica</vt:lpstr>
      <vt:lpstr>Incorporación á oferta obrigatoria Oferta obrigatoria da FP básica</vt:lpstr>
      <vt:lpstr>ESO e PCPI LOE</vt:lpstr>
      <vt:lpstr>ESO e FP básica LOE</vt:lpstr>
      <vt:lpstr>Consello orientador Oferta obrigatoria da FP básica</vt:lpstr>
      <vt:lpstr>Comunicación aos pais Oferta obrigatoria da FP básica</vt:lpstr>
      <vt:lpstr>Consentimento dos pais Oferta obrigatoria da FP básica</vt:lpstr>
      <vt:lpstr>Admisión. Solicitude Oferta obrigatoria da FP básica</vt:lpstr>
      <vt:lpstr>Acceso e admisión curso 2016-2017</vt:lpstr>
      <vt:lpstr>Calendario de implantación Disposición final 5ª LOMCE</vt:lpstr>
      <vt:lpstr>Artigo 41 da LOE. Acceso e admisión Ciclos de grao medio</vt:lpstr>
      <vt:lpstr>Artigo 41 da LOE. Acceso e admisión Ciclos de grao medio</vt:lpstr>
      <vt:lpstr>Admisión desde FP básica Ciclos de grao medio</vt:lpstr>
      <vt:lpstr>Artigo 41 da LOE. Acceso e admisión Ciclos de grao superior</vt:lpstr>
      <vt:lpstr>Artigo 44 da LOE Título de técnico</vt:lpstr>
      <vt:lpstr>Artigo 42.5 da LOE. Materias voluntarias (1/2)</vt:lpstr>
      <vt:lpstr>Artigo 42.5 da LOE. Materias voluntarias (2/2)</vt:lpstr>
      <vt:lpstr>Probas de acceso Ciclos formativos</vt:lpstr>
      <vt:lpstr>Probas de acceso Ciclos formativos</vt:lpstr>
      <vt:lpstr>Probas de acceso Ciclos formativos</vt:lpstr>
      <vt:lpstr>Outros aspectos</vt:lpstr>
      <vt:lpstr>Título de graduado en ESO FP básica</vt:lpstr>
      <vt:lpstr>Perda do dereito á avaliación continua FP básica</vt:lpstr>
      <vt:lpstr>Avaliación. 1º curso FP básica</vt:lpstr>
      <vt:lpstr>Promoción entre cursos (1/2) FP básica</vt:lpstr>
      <vt:lpstr>Promoción entre cursos (2/2) FP básica</vt:lpstr>
      <vt:lpstr>Alumnado repetidor (1/2) FP básica</vt:lpstr>
      <vt:lpstr>Alumnado repetidor (2/2) FP básica</vt:lpstr>
      <vt:lpstr>Módulos superados previamente FP básica</vt:lpstr>
      <vt:lpstr>Módulos validados FP básica</vt:lpstr>
      <vt:lpstr>Avaliación. 2º curso FP básica</vt:lpstr>
      <vt:lpstr>Recuperación de módulos en 2º curso. FP básica</vt:lpstr>
      <vt:lpstr>FCT. Decreto 107/2014, artigo 9 FP básica</vt:lpstr>
      <vt:lpstr>FCT. Decreto 107/2014, artigo 23 FP básica</vt:lpstr>
      <vt:lpstr>Acceso á FCT FP básica</vt:lpstr>
      <vt:lpstr>Duración e inicio da FCT FP básica</vt:lpstr>
      <vt:lpstr>Convocatorias FP básica</vt:lpstr>
      <vt:lpstr>Repetición FP básica</vt:lpstr>
      <vt:lpstr>Adaptacións curriculares FP básica</vt:lpstr>
      <vt:lpstr>Renuncia, anulación e baixa de matrícula FP básica. Resolución do 27 de xullo</vt:lpstr>
      <vt:lpstr>Programas formativos Orde do 13 de xullo</vt:lpstr>
      <vt:lpstr>Programas formativos. Ordenación Orde do 13 de xullo</vt:lpstr>
      <vt:lpstr>Programas formativos Orde do 13 de xullo</vt:lpstr>
      <vt:lpstr>Exención de galego  FP básica</vt:lpstr>
      <vt:lpstr>Rexistro Central de Delincuentes Sexuais  Lei orgánica 1/1996</vt:lpstr>
      <vt:lpstr>Rexistro Central de Delincuentes Sexuais  Real decreto 1110/2015</vt:lpstr>
      <vt:lpstr>Rexistro Central de Delincuentes Sexuais  FCT</vt:lpstr>
      <vt:lpstr>Rexistro Central de Delincuentes Sexuais.  FCT.</vt:lpstr>
      <vt:lpstr>Formación  profesional  dual</vt:lpstr>
      <vt:lpstr>Formación profesional dual</vt:lpstr>
      <vt:lpstr>Formación profesional dual Real decreto 1529/2012</vt:lpstr>
      <vt:lpstr>Real decreto 1529/2012 Que é a FP dual?</vt:lpstr>
      <vt:lpstr>Real decreto 1529/2012 Tipos de FP dual</vt:lpstr>
      <vt:lpstr>Real decreto 1529/2012. FP dual</vt:lpstr>
      <vt:lpstr>Real decreto 1529/2012 FP dual</vt:lpstr>
      <vt:lpstr>Real decreto 1529/2012 FP dual</vt:lpstr>
      <vt:lpstr>Real decreto 1529/2012 FP dual</vt:lpstr>
      <vt:lpstr>Diapositiva 78</vt:lpstr>
      <vt:lpstr>Itinerarios académicos e profesionais</vt:lpstr>
      <vt:lpstr>Títulos e outras ensinanzas</vt:lpstr>
      <vt:lpstr>FP do sistema educativo Reais decretos 1147/2011 e 127/2014</vt:lpstr>
      <vt:lpstr>FP no sistema  educativo</vt:lpstr>
      <vt:lpstr>Catálogo Títulos e currículos de FP LOXSE</vt:lpstr>
      <vt:lpstr>Catálogo Títulos e currículos de FP LOE</vt:lpstr>
      <vt:lpstr>Cursos de especialización Real decreto 1147/2011</vt:lpstr>
      <vt:lpstr>Cultivos celulares Título de especialización</vt:lpstr>
      <vt:lpstr>Audiodescripción e subtitulación Título de especialización</vt:lpstr>
      <vt:lpstr>Vías para a súa obtención (1/2) Títulos</vt:lpstr>
      <vt:lpstr>Vías para a súa obtención (2/2) Títulos</vt:lpstr>
      <vt:lpstr>Títulos e certificados de profesionalidade</vt:lpstr>
      <vt:lpstr>Previo á lei das cualificacións e da formación profesional</vt:lpstr>
      <vt:lpstr>Lei das cualificacións e da formación profesional</vt:lpstr>
      <vt:lpstr>Unidade de competencia e cualificación profesional</vt:lpstr>
      <vt:lpstr>Unidade de competencia Exemplos</vt:lpstr>
      <vt:lpstr>Cualificación profesional Exemplos</vt:lpstr>
      <vt:lpstr>Títulos de formación profesional e certificados de profesionalidade</vt:lpstr>
      <vt:lpstr>Réximes e modalidades Ciclos formativos</vt:lpstr>
      <vt:lpstr>Modalidades de formación (1/2) FP da Administración laboral</vt:lpstr>
      <vt:lpstr>Modalidades de formación (2/2) FP da Administración laboral</vt:lpstr>
      <vt:lpstr>Accións de AFD Cursos</vt:lpstr>
      <vt:lpstr>Acreditación FP da Administración laboral</vt:lpstr>
      <vt:lpstr>Normativa Certificados de profesionalidade</vt:lpstr>
      <vt:lpstr>Estrutura Certificados de profesionalidade</vt:lpstr>
      <vt:lpstr>Unidades formativas (UF) Certificados de profesionalidade</vt:lpstr>
      <vt:lpstr>Vías para a súa obtención Certificados de profesionalidade</vt:lpstr>
      <vt:lpstr>Certificación parcial de módulos Certificados de profesionalidade</vt:lpstr>
      <vt:lpstr>Requisitos de acceso (1/2) Certificados de profesionalidade</vt:lpstr>
      <vt:lpstr>Requisitos de acceso (2/2) Certificados de profesionalidade</vt:lpstr>
      <vt:lpstr>Competencias clave Certificados de profesionalidade</vt:lpstr>
      <vt:lpstr>Validacións. Nivel 2 Competencias clave</vt:lpstr>
      <vt:lpstr>Validacións. Nivel 3 Competencias clave</vt:lpstr>
      <vt:lpstr>Itinerarios formativos</vt:lpstr>
      <vt:lpstr>Matrícula Réxime de persoas adultas</vt:lpstr>
      <vt:lpstr>Matrícula Réxime de persoas adultas</vt:lpstr>
      <vt:lpstr>Finalidade Itinerarios formativos</vt:lpstr>
      <vt:lpstr>Tipos Itinerarios formativos</vt:lpstr>
      <vt:lpstr>Relacións entre módulos Itinerarios formativos</vt:lpstr>
      <vt:lpstr>Documentos Itinerarios formativos</vt:lpstr>
      <vt:lpstr>Validacións de módulos</vt:lpstr>
      <vt:lpstr>Competencia para resolver Validacións</vt:lpstr>
      <vt:lpstr>Normativa Validacións</vt:lpstr>
      <vt:lpstr>FOL. LOXSE-LOE Validacións. Casos especiais</vt:lpstr>
      <vt:lpstr>LOE-LOE Validacións. Casos especiais</vt:lpstr>
      <vt:lpstr>FOL de títulos LOE Validacións. Casos especiais</vt:lpstr>
      <vt:lpstr>Unidades de competencia Validacións. Casos especiais</vt:lpstr>
      <vt:lpstr>Módulos co mesmo código Validacións. Casos especiais</vt:lpstr>
      <vt:lpstr>Títulos equivalentes Validacións. Casos especiais</vt:lpstr>
      <vt:lpstr>Máis información Validacións </vt:lpstr>
      <vt:lpstr>Ciclos co primeiro dos cursos común</vt:lpstr>
      <vt:lpstr>1º curso común (1/2) Grao medio e grao superior</vt:lpstr>
      <vt:lpstr>1º curso común (2/2) Grao medio e grao superior</vt:lpstr>
      <vt:lpstr>Realización de dous ciclos Ciclos con módulos de 1º comúns</vt:lpstr>
      <vt:lpstr>Probras libres para obtención de títulos</vt:lpstr>
      <vt:lpstr>Títulos LOE. Requisitos (1/2) Probas libres</vt:lpstr>
      <vt:lpstr>Títulos LOE. Requisitos (2/2) Probas libres</vt:lpstr>
      <vt:lpstr>Títulos LOE Probas libres </vt:lpstr>
      <vt:lpstr>Títulos LOE Probas libres</vt:lpstr>
      <vt:lpstr>Título profesional básico Probas libres</vt:lpstr>
      <vt:lpstr>Títulos extinguidos Probas libres 2016-2017</vt:lpstr>
      <vt:lpstr>Títulos extinguidos Probas libres 2016-2017</vt:lpstr>
      <vt:lpstr>Recoñecemento de estudos</vt:lpstr>
      <vt:lpstr>Validacións por ciclos superiores Estudos universitarios</vt:lpstr>
      <vt:lpstr>Recoñecemento de estudos Ámbito da educación superior</vt:lpstr>
      <vt:lpstr>Validacións por ciclos superiores Estudos universitarios. Galicia</vt:lpstr>
      <vt:lpstr>Grazas  pola súa atención</vt:lpstr>
    </vt:vector>
  </TitlesOfParts>
  <Company>---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---</dc:creator>
  <cp:lastModifiedBy>PC_servidor</cp:lastModifiedBy>
  <cp:revision>869</cp:revision>
  <cp:lastPrinted>2012-04-25T09:10:51Z</cp:lastPrinted>
  <dcterms:created xsi:type="dcterms:W3CDTF">2011-11-03T13:53:41Z</dcterms:created>
  <dcterms:modified xsi:type="dcterms:W3CDTF">2016-03-09T19:27:55Z</dcterms:modified>
</cp:coreProperties>
</file>