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83" r:id="rId3"/>
    <p:sldId id="331" r:id="rId4"/>
    <p:sldId id="301" r:id="rId5"/>
    <p:sldId id="268" r:id="rId6"/>
    <p:sldId id="328" r:id="rId7"/>
    <p:sldId id="285" r:id="rId8"/>
    <p:sldId id="315" r:id="rId9"/>
    <p:sldId id="289" r:id="rId10"/>
    <p:sldId id="269" r:id="rId11"/>
    <p:sldId id="320" r:id="rId12"/>
    <p:sldId id="321" r:id="rId13"/>
    <p:sldId id="322" r:id="rId14"/>
    <p:sldId id="325" r:id="rId15"/>
    <p:sldId id="330" r:id="rId16"/>
    <p:sldId id="323" r:id="rId17"/>
    <p:sldId id="281" r:id="rId18"/>
    <p:sldId id="279" r:id="rId19"/>
    <p:sldId id="329" r:id="rId20"/>
    <p:sldId id="280" r:id="rId21"/>
    <p:sldId id="310" r:id="rId22"/>
    <p:sldId id="326" r:id="rId23"/>
    <p:sldId id="333" r:id="rId24"/>
    <p:sldId id="307" r:id="rId25"/>
    <p:sldId id="312" r:id="rId26"/>
    <p:sldId id="309" r:id="rId27"/>
    <p:sldId id="318" r:id="rId28"/>
    <p:sldId id="303" r:id="rId29"/>
    <p:sldId id="305" r:id="rId30"/>
    <p:sldId id="319" r:id="rId31"/>
    <p:sldId id="306" r:id="rId32"/>
    <p:sldId id="317" r:id="rId33"/>
    <p:sldId id="295" r:id="rId34"/>
    <p:sldId id="296" r:id="rId35"/>
    <p:sldId id="297" r:id="rId36"/>
    <p:sldId id="271" r:id="rId37"/>
    <p:sldId id="327" r:id="rId38"/>
    <p:sldId id="291" r:id="rId39"/>
    <p:sldId id="293" r:id="rId40"/>
    <p:sldId id="294" r:id="rId41"/>
    <p:sldId id="299" r:id="rId42"/>
    <p:sldId id="284" r:id="rId43"/>
    <p:sldId id="260" r:id="rId44"/>
    <p:sldId id="278" r:id="rId45"/>
    <p:sldId id="286" r:id="rId46"/>
    <p:sldId id="313" r:id="rId4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varScale="1">
        <p:scale>
          <a:sx n="70" d="100"/>
          <a:sy n="70" d="100"/>
        </p:scale>
        <p:origin x="139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0C65EF77-EB44-4F1D-AEBC-71482B61C7EA}" type="datetimeFigureOut">
              <a:rPr lang="es-ES" smtClean="0"/>
              <a:t>24/10/2017</a:t>
            </a:fld>
            <a:endParaRPr lang="es-ES"/>
          </a:p>
        </p:txBody>
      </p:sp>
      <p:sp>
        <p:nvSpPr>
          <p:cNvPr id="5" name="Footer Placeholder 4"/>
          <p:cNvSpPr>
            <a:spLocks noGrp="1"/>
          </p:cNvSpPr>
          <p:nvPr>
            <p:ph type="ftr" sz="quarter" idx="11"/>
          </p:nvPr>
        </p:nvSpPr>
        <p:spPr>
          <a:xfrm>
            <a:off x="1174044" y="5357592"/>
            <a:ext cx="5034845" cy="365125"/>
          </a:xfrm>
        </p:spPr>
        <p:txBody>
          <a:bodyPr/>
          <a:lstStyle/>
          <a:p>
            <a:endParaRPr lang="es-E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A65EFD8C-2AFB-4E83-A101-CFDFBD43E72F}"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C65EF77-EB44-4F1D-AEBC-71482B61C7EA}" type="datetimeFigureOut">
              <a:rPr lang="es-ES" smtClean="0"/>
              <a:t>24/10/2017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65EFD8C-2AFB-4E83-A101-CFDFBD43E72F}"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C65EF77-EB44-4F1D-AEBC-71482B61C7EA}" type="datetimeFigureOut">
              <a:rPr lang="es-ES" smtClean="0"/>
              <a:t>24/10/2017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65EFD8C-2AFB-4E83-A101-CFDFBD43E72F}"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C65EF77-EB44-4F1D-AEBC-71482B61C7EA}" type="datetimeFigureOut">
              <a:rPr lang="es-ES" smtClean="0"/>
              <a:t>24/10/2017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65EFD8C-2AFB-4E83-A101-CFDFBD43E72F}"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C65EF77-EB44-4F1D-AEBC-71482B61C7EA}" type="datetimeFigureOut">
              <a:rPr lang="es-ES" smtClean="0"/>
              <a:t>24/10/2017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65EFD8C-2AFB-4E83-A101-CFDFBD43E72F}"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0C65EF77-EB44-4F1D-AEBC-71482B61C7EA}" type="datetimeFigureOut">
              <a:rPr lang="es-ES" smtClean="0"/>
              <a:t>24/10/2017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65EFD8C-2AFB-4E83-A101-CFDFBD43E72F}" type="slidenum">
              <a:rPr lang="es-ES" smtClean="0"/>
              <a:t>‹Nº›</a:t>
            </a:fld>
            <a:endParaRPr lang="es-ES"/>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0C65EF77-EB44-4F1D-AEBC-71482B61C7EA}" type="datetimeFigureOut">
              <a:rPr lang="es-ES" smtClean="0"/>
              <a:t>24/10/2017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65EFD8C-2AFB-4E83-A101-CFDFBD43E72F}" type="slidenum">
              <a:rPr lang="es-ES" smtClean="0"/>
              <a:t>‹Nº›</a:t>
            </a:fld>
            <a:endParaRPr lang="es-ES"/>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0C65EF77-EB44-4F1D-AEBC-71482B61C7EA}" type="datetimeFigureOut">
              <a:rPr lang="es-ES" smtClean="0"/>
              <a:t>24/10/2017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65EFD8C-2AFB-4E83-A101-CFDFBD43E72F}"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65EF77-EB44-4F1D-AEBC-71482B61C7EA}" type="datetimeFigureOut">
              <a:rPr lang="es-ES" smtClean="0"/>
              <a:t>24/10/2017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A65EFD8C-2AFB-4E83-A101-CFDFBD43E72F}"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0C65EF77-EB44-4F1D-AEBC-71482B61C7EA}" type="datetimeFigureOut">
              <a:rPr lang="es-ES" smtClean="0"/>
              <a:t>24/10/2017</a:t>
            </a:fld>
            <a:endParaRPr lang="es-ES"/>
          </a:p>
        </p:txBody>
      </p:sp>
      <p:sp>
        <p:nvSpPr>
          <p:cNvPr id="6" name="Footer Placeholder 5"/>
          <p:cNvSpPr>
            <a:spLocks noGrp="1"/>
          </p:cNvSpPr>
          <p:nvPr>
            <p:ph type="ftr" sz="quarter" idx="11"/>
          </p:nvPr>
        </p:nvSpPr>
        <p:spPr>
          <a:xfrm rot="-60000">
            <a:off x="914554" y="5829261"/>
            <a:ext cx="3522607" cy="365125"/>
          </a:xfrm>
        </p:spPr>
        <p:txBody>
          <a:bodyPr/>
          <a:lstStyle/>
          <a:p>
            <a:endParaRPr lang="es-ES"/>
          </a:p>
        </p:txBody>
      </p:sp>
      <p:sp>
        <p:nvSpPr>
          <p:cNvPr id="7" name="Slide Number Placeholder 6"/>
          <p:cNvSpPr>
            <a:spLocks noGrp="1"/>
          </p:cNvSpPr>
          <p:nvPr>
            <p:ph type="sldNum" sz="quarter" idx="12"/>
          </p:nvPr>
        </p:nvSpPr>
        <p:spPr>
          <a:xfrm rot="60000">
            <a:off x="7557313" y="5896961"/>
            <a:ext cx="554023" cy="365125"/>
          </a:xfrm>
        </p:spPr>
        <p:txBody>
          <a:bodyPr/>
          <a:lstStyle/>
          <a:p>
            <a:fld id="{A65EFD8C-2AFB-4E83-A101-CFDFBD43E72F}"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0C65EF77-EB44-4F1D-AEBC-71482B61C7EA}" type="datetimeFigureOut">
              <a:rPr lang="es-ES" smtClean="0"/>
              <a:t>24/10/2017</a:t>
            </a:fld>
            <a:endParaRPr lang="es-ES"/>
          </a:p>
        </p:txBody>
      </p:sp>
      <p:sp>
        <p:nvSpPr>
          <p:cNvPr id="6" name="Footer Placeholder 5"/>
          <p:cNvSpPr>
            <a:spLocks noGrp="1"/>
          </p:cNvSpPr>
          <p:nvPr>
            <p:ph type="ftr" sz="quarter" idx="11"/>
          </p:nvPr>
        </p:nvSpPr>
        <p:spPr>
          <a:xfrm rot="-60000">
            <a:off x="914569" y="5831037"/>
            <a:ext cx="3319043" cy="365125"/>
          </a:xfrm>
        </p:spPr>
        <p:txBody>
          <a:bodyPr/>
          <a:lstStyle/>
          <a:p>
            <a:endParaRPr lang="es-ES"/>
          </a:p>
        </p:txBody>
      </p:sp>
      <p:sp>
        <p:nvSpPr>
          <p:cNvPr id="7" name="Slide Number Placeholder 6"/>
          <p:cNvSpPr>
            <a:spLocks noGrp="1"/>
          </p:cNvSpPr>
          <p:nvPr>
            <p:ph type="sldNum" sz="quarter" idx="12"/>
          </p:nvPr>
        </p:nvSpPr>
        <p:spPr>
          <a:xfrm rot="60000">
            <a:off x="7562089" y="5900026"/>
            <a:ext cx="554023" cy="365125"/>
          </a:xfrm>
        </p:spPr>
        <p:txBody>
          <a:bodyPr/>
          <a:lstStyle/>
          <a:p>
            <a:fld id="{A65EFD8C-2AFB-4E83-A101-CFDFBD43E72F}"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0C65EF77-EB44-4F1D-AEBC-71482B61C7EA}" type="datetimeFigureOut">
              <a:rPr lang="es-ES" smtClean="0"/>
              <a:t>24/10/2017</a:t>
            </a:fld>
            <a:endParaRPr lang="es-E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E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A65EFD8C-2AFB-4E83-A101-CFDFBD43E72F}"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fcPjvp4La8A&amp;t=4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PbVYH8FCLv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PbVYH8FCLvo"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youtube.com/watch?v=WiqhWxDNzao&amp;t=13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es.wikipedia.org/wiki/Ascet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4897" y="2123443"/>
            <a:ext cx="7056783"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ctrTitle"/>
          </p:nvPr>
        </p:nvSpPr>
        <p:spPr>
          <a:xfrm>
            <a:off x="1475656" y="1052736"/>
            <a:ext cx="5723468" cy="1283448"/>
          </a:xfrm>
        </p:spPr>
        <p:txBody>
          <a:bodyPr>
            <a:normAutofit fontScale="90000"/>
          </a:bodyPr>
          <a:lstStyle/>
          <a:p>
            <a:r>
              <a:rPr lang="es-ES" dirty="0" smtClean="0">
                <a:solidFill>
                  <a:schemeClr val="accent2">
                    <a:lumMod val="75000"/>
                  </a:schemeClr>
                </a:solidFill>
              </a:rPr>
              <a:t>INTRODUCCIÓN AL YOGA</a:t>
            </a:r>
            <a:endParaRPr lang="es-ES" dirty="0">
              <a:solidFill>
                <a:schemeClr val="accent2">
                  <a:lumMod val="75000"/>
                </a:schemeClr>
              </a:solidFill>
            </a:endParaRPr>
          </a:p>
        </p:txBody>
      </p:sp>
      <p:sp>
        <p:nvSpPr>
          <p:cNvPr id="3" name="2 Subtítulo"/>
          <p:cNvSpPr>
            <a:spLocks noGrp="1"/>
          </p:cNvSpPr>
          <p:nvPr>
            <p:ph type="subTitle" idx="1"/>
          </p:nvPr>
        </p:nvSpPr>
        <p:spPr>
          <a:xfrm>
            <a:off x="1727200" y="3736622"/>
            <a:ext cx="5712179" cy="1524000"/>
          </a:xfrm>
        </p:spPr>
        <p:txBody>
          <a:bodyPr/>
          <a:lstStyle/>
          <a:p>
            <a:endParaRPr lang="es-ES" dirty="0"/>
          </a:p>
        </p:txBody>
      </p:sp>
    </p:spTree>
    <p:extLst>
      <p:ext uri="{BB962C8B-B14F-4D97-AF65-F5344CB8AC3E}">
        <p14:creationId xmlns:p14="http://schemas.microsoft.com/office/powerpoint/2010/main" val="487624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0"/>
            <a:ext cx="83529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4646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5023" y="817583"/>
            <a:ext cx="6965245" cy="883226"/>
          </a:xfrm>
        </p:spPr>
        <p:txBody>
          <a:bodyPr>
            <a:normAutofit fontScale="90000"/>
          </a:bodyPr>
          <a:lstStyle/>
          <a:p>
            <a:r>
              <a:rPr lang="es-ES" dirty="0" smtClean="0">
                <a:solidFill>
                  <a:schemeClr val="accent5">
                    <a:lumMod val="50000"/>
                  </a:schemeClr>
                </a:solidFill>
              </a:rPr>
              <a:t>Las ocho etapas del yoga (</a:t>
            </a:r>
            <a:r>
              <a:rPr lang="es-ES" dirty="0" err="1" smtClean="0">
                <a:solidFill>
                  <a:schemeClr val="accent5">
                    <a:lumMod val="50000"/>
                  </a:schemeClr>
                </a:solidFill>
              </a:rPr>
              <a:t>Patanjali</a:t>
            </a:r>
            <a:r>
              <a:rPr lang="es-ES" dirty="0" smtClean="0">
                <a:solidFill>
                  <a:schemeClr val="accent5">
                    <a:lumMod val="50000"/>
                  </a:schemeClr>
                </a:solidFill>
              </a:rPr>
              <a:t>)</a:t>
            </a:r>
            <a:endParaRPr lang="es-ES" dirty="0">
              <a:solidFill>
                <a:schemeClr val="accent5">
                  <a:lumMod val="50000"/>
                </a:schemeClr>
              </a:solidFill>
            </a:endParaRPr>
          </a:p>
        </p:txBody>
      </p:sp>
      <p:sp>
        <p:nvSpPr>
          <p:cNvPr id="3" name="Marcador de contenido 2"/>
          <p:cNvSpPr>
            <a:spLocks noGrp="1"/>
          </p:cNvSpPr>
          <p:nvPr>
            <p:ph idx="1"/>
          </p:nvPr>
        </p:nvSpPr>
        <p:spPr/>
        <p:txBody>
          <a:bodyPr>
            <a:normAutofit lnSpcReduction="10000"/>
          </a:bodyPr>
          <a:lstStyle/>
          <a:p>
            <a:r>
              <a:rPr lang="es-ES" dirty="0" smtClean="0"/>
              <a:t>1-</a:t>
            </a:r>
            <a:r>
              <a:rPr lang="es-ES" b="1" dirty="0" smtClean="0"/>
              <a:t> </a:t>
            </a:r>
            <a:r>
              <a:rPr lang="es-ES" b="1" dirty="0" err="1" smtClean="0"/>
              <a:t>Yama</a:t>
            </a:r>
            <a:r>
              <a:rPr lang="es-ES" b="1" dirty="0" smtClean="0"/>
              <a:t> </a:t>
            </a:r>
            <a:r>
              <a:rPr lang="es-ES" dirty="0" smtClean="0"/>
              <a:t>(código social).</a:t>
            </a:r>
          </a:p>
          <a:p>
            <a:r>
              <a:rPr lang="es-ES" dirty="0" smtClean="0"/>
              <a:t>2-</a:t>
            </a:r>
            <a:r>
              <a:rPr lang="es-ES" b="1" dirty="0" smtClean="0"/>
              <a:t>Niyama</a:t>
            </a:r>
            <a:r>
              <a:rPr lang="es-ES" dirty="0" smtClean="0"/>
              <a:t> (código personal).</a:t>
            </a:r>
          </a:p>
          <a:p>
            <a:r>
              <a:rPr lang="es-ES" dirty="0" smtClean="0"/>
              <a:t>3-</a:t>
            </a:r>
            <a:r>
              <a:rPr lang="es-ES" b="1" dirty="0" smtClean="0"/>
              <a:t>Asana</a:t>
            </a:r>
            <a:r>
              <a:rPr lang="es-ES" dirty="0" smtClean="0"/>
              <a:t> </a:t>
            </a:r>
            <a:r>
              <a:rPr lang="es-ES" dirty="0"/>
              <a:t>(</a:t>
            </a:r>
            <a:r>
              <a:rPr lang="es-ES" dirty="0" smtClean="0"/>
              <a:t>postura)</a:t>
            </a:r>
          </a:p>
          <a:p>
            <a:r>
              <a:rPr lang="es-ES" dirty="0" smtClean="0"/>
              <a:t>4-</a:t>
            </a:r>
            <a:r>
              <a:rPr lang="es-ES" b="1" dirty="0" smtClean="0"/>
              <a:t>Pranayama</a:t>
            </a:r>
            <a:r>
              <a:rPr lang="es-ES" dirty="0" smtClean="0"/>
              <a:t> (regulación de la respiración)</a:t>
            </a:r>
          </a:p>
          <a:p>
            <a:r>
              <a:rPr lang="es-ES" dirty="0" smtClean="0"/>
              <a:t>5-</a:t>
            </a:r>
            <a:r>
              <a:rPr lang="es-ES" b="1" dirty="0" smtClean="0"/>
              <a:t>Pratyahara</a:t>
            </a:r>
            <a:r>
              <a:rPr lang="es-ES" dirty="0" smtClean="0"/>
              <a:t> (</a:t>
            </a:r>
            <a:r>
              <a:rPr lang="es-ES" dirty="0" err="1" smtClean="0"/>
              <a:t>aislmiento</a:t>
            </a:r>
            <a:r>
              <a:rPr lang="es-ES" dirty="0" smtClean="0"/>
              <a:t> sensorial o interiorización)                                          </a:t>
            </a:r>
            <a:r>
              <a:rPr lang="es-ES" dirty="0" smtClean="0">
                <a:solidFill>
                  <a:srgbClr val="7030A0"/>
                </a:solidFill>
              </a:rPr>
              <a:t>yoga</a:t>
            </a:r>
          </a:p>
          <a:p>
            <a:r>
              <a:rPr lang="es-ES" dirty="0" smtClean="0"/>
              <a:t>6-</a:t>
            </a:r>
            <a:r>
              <a:rPr lang="es-ES" b="1" dirty="0" smtClean="0"/>
              <a:t>Dharana</a:t>
            </a:r>
            <a:r>
              <a:rPr lang="es-ES" dirty="0" smtClean="0"/>
              <a:t> (concentración)                  </a:t>
            </a:r>
            <a:r>
              <a:rPr lang="es-ES" dirty="0" smtClean="0">
                <a:solidFill>
                  <a:srgbClr val="7030A0"/>
                </a:solidFill>
              </a:rPr>
              <a:t>interno</a:t>
            </a:r>
          </a:p>
          <a:p>
            <a:r>
              <a:rPr lang="es-ES" dirty="0" smtClean="0"/>
              <a:t>7-</a:t>
            </a:r>
            <a:r>
              <a:rPr lang="es-ES" b="1" dirty="0" smtClean="0"/>
              <a:t>Dhyana</a:t>
            </a:r>
            <a:r>
              <a:rPr lang="es-ES" dirty="0" smtClean="0"/>
              <a:t> (meditación)</a:t>
            </a:r>
          </a:p>
          <a:p>
            <a:r>
              <a:rPr lang="es-ES" dirty="0" smtClean="0"/>
              <a:t>8-</a:t>
            </a:r>
            <a:r>
              <a:rPr lang="es-ES" b="1" dirty="0" smtClean="0"/>
              <a:t>Samadhi</a:t>
            </a:r>
            <a:r>
              <a:rPr lang="es-ES" dirty="0" smtClean="0"/>
              <a:t> (</a:t>
            </a:r>
            <a:r>
              <a:rPr lang="es-ES" dirty="0" err="1" smtClean="0"/>
              <a:t>superconsciencia</a:t>
            </a:r>
            <a:r>
              <a:rPr lang="es-ES" dirty="0"/>
              <a:t> </a:t>
            </a:r>
            <a:r>
              <a:rPr lang="es-ES" dirty="0" smtClean="0"/>
              <a:t>o unidad)</a:t>
            </a:r>
            <a:endParaRPr lang="es-ES" dirty="0"/>
          </a:p>
        </p:txBody>
      </p:sp>
      <p:sp>
        <p:nvSpPr>
          <p:cNvPr id="6" name="Cerrar llave 5"/>
          <p:cNvSpPr/>
          <p:nvPr/>
        </p:nvSpPr>
        <p:spPr>
          <a:xfrm>
            <a:off x="6372200" y="3717032"/>
            <a:ext cx="360040" cy="1584176"/>
          </a:xfrm>
          <a:prstGeom prst="rightBrace">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ln w="0"/>
              <a:solidFill>
                <a:srgbClr val="7030A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42923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smtClean="0"/>
              <a:t>El proceso de yoga interno consiste básicamente en aumentar la duración de la concentración.</a:t>
            </a:r>
          </a:p>
          <a:p>
            <a:r>
              <a:rPr lang="es-ES" dirty="0" smtClean="0"/>
              <a:t>Según el texto “</a:t>
            </a:r>
            <a:r>
              <a:rPr lang="es-ES" dirty="0" err="1" smtClean="0"/>
              <a:t>Kurma</a:t>
            </a:r>
            <a:r>
              <a:rPr lang="es-ES" dirty="0" smtClean="0"/>
              <a:t> Purana”, concentración ininterrumpida durante 12 segundos= </a:t>
            </a:r>
            <a:r>
              <a:rPr lang="es-ES" dirty="0" err="1" smtClean="0"/>
              <a:t>dharana</a:t>
            </a:r>
            <a:r>
              <a:rPr lang="es-ES" dirty="0" smtClean="0"/>
              <a:t>. (texto religioso hindú del siglo VIII </a:t>
            </a:r>
            <a:r>
              <a:rPr lang="es-ES" dirty="0" err="1" smtClean="0"/>
              <a:t>dC</a:t>
            </a:r>
            <a:r>
              <a:rPr lang="es-ES" smtClean="0"/>
              <a:t>)</a:t>
            </a:r>
            <a:endParaRPr lang="es-ES" dirty="0"/>
          </a:p>
        </p:txBody>
      </p:sp>
    </p:spTree>
    <p:extLst>
      <p:ext uri="{BB962C8B-B14F-4D97-AF65-F5344CB8AC3E}">
        <p14:creationId xmlns:p14="http://schemas.microsoft.com/office/powerpoint/2010/main" val="1913262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chemeClr val="accent5">
                    <a:lumMod val="50000"/>
                  </a:schemeClr>
                </a:solidFill>
              </a:rPr>
              <a:t>LA MEDITACIÓN</a:t>
            </a:r>
            <a:endParaRPr lang="es-ES" dirty="0">
              <a:solidFill>
                <a:schemeClr val="accent5">
                  <a:lumMod val="50000"/>
                </a:schemeClr>
              </a:solidFill>
            </a:endParaRPr>
          </a:p>
        </p:txBody>
      </p:sp>
      <p:sp>
        <p:nvSpPr>
          <p:cNvPr id="3" name="Marcador de contenido 2"/>
          <p:cNvSpPr>
            <a:spLocks noGrp="1"/>
          </p:cNvSpPr>
          <p:nvPr>
            <p:ph idx="1"/>
          </p:nvPr>
        </p:nvSpPr>
        <p:spPr/>
        <p:txBody>
          <a:bodyPr>
            <a:normAutofit lnSpcReduction="10000"/>
          </a:bodyPr>
          <a:lstStyle/>
          <a:p>
            <a:r>
              <a:rPr lang="es-ES" b="1" dirty="0" smtClean="0"/>
              <a:t>Dentro del esquema del Raya Yoga (</a:t>
            </a:r>
            <a:r>
              <a:rPr lang="es-ES" b="1" dirty="0" err="1" smtClean="0"/>
              <a:t>Patanjali</a:t>
            </a:r>
            <a:r>
              <a:rPr lang="es-ES" b="1" dirty="0" smtClean="0"/>
              <a:t>), todos los esfuerzos del yogui se encaminan hacia la consecución del estado meditativo</a:t>
            </a:r>
            <a:r>
              <a:rPr lang="es-ES" dirty="0" smtClean="0"/>
              <a:t>. Para ello primeramente se adiestra el dominio de la postura, la observación y regulación de la respiración, la interiorización y la concentración. Cuando se han perfeccionando los pasos anteriores, cesa el esfuerzo y la experiencia meditativa brota naturalmente. </a:t>
            </a:r>
            <a:endParaRPr lang="es-ES" dirty="0"/>
          </a:p>
        </p:txBody>
      </p:sp>
    </p:spTree>
    <p:extLst>
      <p:ext uri="{BB962C8B-B14F-4D97-AF65-F5344CB8AC3E}">
        <p14:creationId xmlns:p14="http://schemas.microsoft.com/office/powerpoint/2010/main" val="1273201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73954" y="992103"/>
            <a:ext cx="6050374" cy="963172"/>
          </a:xfrm>
        </p:spPr>
        <p:txBody>
          <a:bodyPr>
            <a:normAutofit fontScale="90000"/>
          </a:bodyPr>
          <a:lstStyle/>
          <a:p>
            <a:r>
              <a:rPr lang="es-ES" sz="5300" dirty="0" smtClean="0"/>
              <a:t>¿DEFINICIÓN?</a:t>
            </a:r>
            <a:r>
              <a:rPr lang="es-ES" sz="3200" dirty="0" smtClean="0"/>
              <a:t/>
            </a:r>
            <a:br>
              <a:rPr lang="es-ES" sz="3200" dirty="0" smtClean="0"/>
            </a:br>
            <a:endParaRPr lang="es-ES" sz="3200" dirty="0"/>
          </a:p>
        </p:txBody>
      </p:sp>
      <p:sp>
        <p:nvSpPr>
          <p:cNvPr id="3" name="Marcador de contenido 2"/>
          <p:cNvSpPr>
            <a:spLocks noGrp="1"/>
          </p:cNvSpPr>
          <p:nvPr>
            <p:ph idx="1"/>
          </p:nvPr>
        </p:nvSpPr>
        <p:spPr>
          <a:xfrm>
            <a:off x="1463040" y="3717031"/>
            <a:ext cx="6196405" cy="2006037"/>
          </a:xfrm>
        </p:spPr>
        <p:txBody>
          <a:bodyPr>
            <a:normAutofit/>
          </a:bodyPr>
          <a:lstStyle/>
          <a:p>
            <a:r>
              <a:rPr lang="es-ES" dirty="0" smtClean="0"/>
              <a:t>Es muy difícil definir qué es, pues ante todo se trata de una </a:t>
            </a:r>
            <a:r>
              <a:rPr lang="es-ES" b="1" dirty="0" smtClean="0"/>
              <a:t>experiencia</a:t>
            </a:r>
            <a:r>
              <a:rPr lang="es-ES" dirty="0" smtClean="0"/>
              <a:t> de unidad y totalidad, un estado de consciencia en el que se trasciende la dinámica dual del pensamiento. </a:t>
            </a:r>
          </a:p>
        </p:txBody>
      </p:sp>
      <p:sp>
        <p:nvSpPr>
          <p:cNvPr id="4" name="AutoShape 2" descr="Resultado de imagen de lluvia de ideas"/>
          <p:cNvSpPr>
            <a:spLocks noChangeAspect="1" noChangeArrowheads="1"/>
          </p:cNvSpPr>
          <p:nvPr/>
        </p:nvSpPr>
        <p:spPr bwMode="auto">
          <a:xfrm>
            <a:off x="0" y="-1524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010" y="1772816"/>
            <a:ext cx="4176464" cy="1800200"/>
          </a:xfrm>
          <a:prstGeom prst="rect">
            <a:avLst/>
          </a:prstGeom>
        </p:spPr>
      </p:pic>
    </p:spTree>
    <p:extLst>
      <p:ext uri="{BB962C8B-B14F-4D97-AF65-F5344CB8AC3E}">
        <p14:creationId xmlns:p14="http://schemas.microsoft.com/office/powerpoint/2010/main" val="267354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GB"/>
          </a:p>
        </p:txBody>
      </p:sp>
      <p:sp>
        <p:nvSpPr>
          <p:cNvPr id="3" name="Marcador de contenido 2"/>
          <p:cNvSpPr>
            <a:spLocks noGrp="1"/>
          </p:cNvSpPr>
          <p:nvPr>
            <p:ph idx="1"/>
          </p:nvPr>
        </p:nvSpPr>
        <p:spPr/>
        <p:txBody>
          <a:bodyPr/>
          <a:lstStyle/>
          <a:p>
            <a:r>
              <a:rPr lang="es-ES" dirty="0"/>
              <a:t>Mientras que la mente racional y el pensamiento analítico funcionan con el método de dividir y separar para obtener cierta comprensión sobre las cosas (conocimiento intelectual), la meditación consiste en unir: es un proceso en el que el meditador, el objeto de la meditación y el proceso de la meditación  se funden en una unidad (conocimiento intuitivo).</a:t>
            </a:r>
          </a:p>
          <a:p>
            <a:endParaRPr lang="en-GB" dirty="0"/>
          </a:p>
        </p:txBody>
      </p:sp>
    </p:spTree>
    <p:extLst>
      <p:ext uri="{BB962C8B-B14F-4D97-AF65-F5344CB8AC3E}">
        <p14:creationId xmlns:p14="http://schemas.microsoft.com/office/powerpoint/2010/main" val="389207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chemeClr val="accent5">
                    <a:lumMod val="50000"/>
                  </a:schemeClr>
                </a:solidFill>
              </a:rPr>
              <a:t>¿ Un fenómeno extraño?</a:t>
            </a:r>
            <a:endParaRPr lang="es-ES" dirty="0">
              <a:solidFill>
                <a:schemeClr val="accent5">
                  <a:lumMod val="50000"/>
                </a:schemeClr>
              </a:solidFill>
            </a:endParaRPr>
          </a:p>
        </p:txBody>
      </p:sp>
      <p:sp>
        <p:nvSpPr>
          <p:cNvPr id="3" name="Marcador de contenido 2"/>
          <p:cNvSpPr>
            <a:spLocks noGrp="1"/>
          </p:cNvSpPr>
          <p:nvPr>
            <p:ph idx="1"/>
          </p:nvPr>
        </p:nvSpPr>
        <p:spPr/>
        <p:txBody>
          <a:bodyPr>
            <a:normAutofit fontScale="92500" lnSpcReduction="20000"/>
          </a:bodyPr>
          <a:lstStyle/>
          <a:p>
            <a:r>
              <a:rPr lang="es-ES" dirty="0" smtClean="0"/>
              <a:t>La meditación no es un fenómeno misterioso o extraño. Todo ser humano experimenta de forma espontánea u ocasional en algunos momentos de su vida el estado meditativo. A veces contemplando un paisaje, escuchando música, en una relación amorosa, en situaciones de emergencia, caminando por el bosque o en el momento más inesperado. Son estados de meditación espontánea que se desvanecen con la misma facilidad que aparecen, pero que siempre dejan un aroma, una resonancia interna, la sensación de haber vivido plenamente al menos durante unos instantes.</a:t>
            </a:r>
            <a:endParaRPr lang="es-ES" dirty="0"/>
          </a:p>
        </p:txBody>
      </p:sp>
    </p:spTree>
    <p:extLst>
      <p:ext uri="{BB962C8B-B14F-4D97-AF65-F5344CB8AC3E}">
        <p14:creationId xmlns:p14="http://schemas.microsoft.com/office/powerpoint/2010/main" val="33492486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accent5">
                    <a:lumMod val="50000"/>
                  </a:schemeClr>
                </a:solidFill>
              </a:rPr>
              <a:t>El yoga en Occidente</a:t>
            </a:r>
            <a:endParaRPr lang="es-ES" dirty="0">
              <a:solidFill>
                <a:schemeClr val="accent5">
                  <a:lumMod val="50000"/>
                </a:schemeClr>
              </a:solidFill>
            </a:endParaRPr>
          </a:p>
        </p:txBody>
      </p:sp>
      <p:sp>
        <p:nvSpPr>
          <p:cNvPr id="3" name="2 Marcador de contenido"/>
          <p:cNvSpPr>
            <a:spLocks noGrp="1"/>
          </p:cNvSpPr>
          <p:nvPr>
            <p:ph idx="1"/>
          </p:nvPr>
        </p:nvSpPr>
        <p:spPr/>
        <p:txBody>
          <a:bodyPr>
            <a:normAutofit fontScale="92500" lnSpcReduction="20000"/>
          </a:bodyPr>
          <a:lstStyle/>
          <a:p>
            <a:r>
              <a:rPr lang="es-ES" dirty="0" smtClean="0"/>
              <a:t>Desde principios del siglo XX</a:t>
            </a:r>
          </a:p>
          <a:p>
            <a:r>
              <a:rPr lang="es-ES" dirty="0" smtClean="0"/>
              <a:t>Los </a:t>
            </a:r>
            <a:r>
              <a:rPr lang="es-ES" dirty="0" err="1" smtClean="0"/>
              <a:t>sutras</a:t>
            </a:r>
            <a:r>
              <a:rPr lang="es-ES" dirty="0" smtClean="0"/>
              <a:t> son una forma de transmisión de los conocimientos del yoga a través de aforismos cortos que contienen sabiduría implícita; la mente occidental quiere conocimientos explícitos.</a:t>
            </a:r>
          </a:p>
          <a:p>
            <a:r>
              <a:rPr lang="es-ES" dirty="0" smtClean="0"/>
              <a:t>Desde la piel, desde la corrección postural y la geometría podemos empezar a acceder a estos conocimientos implícitos: utilización del </a:t>
            </a:r>
            <a:r>
              <a:rPr lang="es-ES" dirty="0" err="1" smtClean="0"/>
              <a:t>asana</a:t>
            </a:r>
            <a:r>
              <a:rPr lang="es-ES" dirty="0" smtClean="0"/>
              <a:t> como herramienta principal: La piel envía información al cerebro; el cerebro envía información a la piel para reajustar la postura.</a:t>
            </a:r>
          </a:p>
        </p:txBody>
      </p:sp>
    </p:spTree>
    <p:extLst>
      <p:ext uri="{BB962C8B-B14F-4D97-AF65-F5344CB8AC3E}">
        <p14:creationId xmlns:p14="http://schemas.microsoft.com/office/powerpoint/2010/main" val="12088540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817582"/>
            <a:ext cx="6965245" cy="955235"/>
          </a:xfrm>
        </p:spPr>
        <p:txBody>
          <a:bodyPr/>
          <a:lstStyle/>
          <a:p>
            <a:r>
              <a:rPr lang="es-ES" dirty="0" smtClean="0">
                <a:solidFill>
                  <a:schemeClr val="accent2">
                    <a:lumMod val="75000"/>
                  </a:schemeClr>
                </a:solidFill>
                <a:latin typeface="+mn-lt"/>
              </a:rPr>
              <a:t>OBJETIVOS DEL CURSO</a:t>
            </a:r>
            <a:endParaRPr lang="es-ES" dirty="0">
              <a:solidFill>
                <a:schemeClr val="accent2">
                  <a:lumMod val="75000"/>
                </a:schemeClr>
              </a:solidFill>
              <a:latin typeface="+mn-lt"/>
            </a:endParaRPr>
          </a:p>
        </p:txBody>
      </p:sp>
      <p:pic>
        <p:nvPicPr>
          <p:cNvPr id="5123" name="Picture 3" descr="C:\Users\María\Desktop\How-To-Do-The-Viparita-Salabhasa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915" y="2132856"/>
            <a:ext cx="3416459" cy="29649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xe relacionad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68892" y="2060848"/>
            <a:ext cx="3043986" cy="310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314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GB"/>
          </a:p>
        </p:txBody>
      </p:sp>
      <p:pic>
        <p:nvPicPr>
          <p:cNvPr id="4" name="Picture 4" descr="Resultado de imaxes para krisnamachari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3675" y="2376034"/>
            <a:ext cx="6196013" cy="3090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01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accent5">
                    <a:lumMod val="50000"/>
                  </a:schemeClr>
                </a:solidFill>
              </a:rPr>
              <a:t>PREELIMINARES</a:t>
            </a:r>
            <a:endParaRPr lang="es-ES" dirty="0">
              <a:solidFill>
                <a:schemeClr val="accent5">
                  <a:lumMod val="50000"/>
                </a:schemeClr>
              </a:solidFill>
            </a:endParaRPr>
          </a:p>
        </p:txBody>
      </p:sp>
      <p:sp>
        <p:nvSpPr>
          <p:cNvPr id="3" name="2 Marcador de contenido"/>
          <p:cNvSpPr>
            <a:spLocks noGrp="1"/>
          </p:cNvSpPr>
          <p:nvPr>
            <p:ph idx="1"/>
          </p:nvPr>
        </p:nvSpPr>
        <p:spPr/>
        <p:txBody>
          <a:bodyPr>
            <a:normAutofit/>
          </a:bodyPr>
          <a:lstStyle/>
          <a:p>
            <a:r>
              <a:rPr lang="es-ES" sz="4000" dirty="0" smtClean="0">
                <a:solidFill>
                  <a:schemeClr val="accent5">
                    <a:lumMod val="50000"/>
                  </a:schemeClr>
                </a:solidFill>
              </a:rPr>
              <a:t>FICHA DO ALUMNO</a:t>
            </a:r>
            <a:endParaRPr lang="es-ES" sz="4000" dirty="0">
              <a:solidFill>
                <a:schemeClr val="accent5">
                  <a:lumMod val="50000"/>
                </a:schemeClr>
              </a:solidFill>
            </a:endParaRPr>
          </a:p>
        </p:txBody>
      </p:sp>
    </p:spTree>
    <p:extLst>
      <p:ext uri="{BB962C8B-B14F-4D97-AF65-F5344CB8AC3E}">
        <p14:creationId xmlns:p14="http://schemas.microsoft.com/office/powerpoint/2010/main" val="13095946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accent5">
                    <a:lumMod val="50000"/>
                  </a:schemeClr>
                </a:solidFill>
              </a:rPr>
              <a:t>OBJETIVOS</a:t>
            </a:r>
            <a:endParaRPr lang="es-ES" dirty="0">
              <a:solidFill>
                <a:schemeClr val="accent5">
                  <a:lumMod val="50000"/>
                </a:schemeClr>
              </a:solidFill>
            </a:endParaRPr>
          </a:p>
        </p:txBody>
      </p:sp>
      <p:sp>
        <p:nvSpPr>
          <p:cNvPr id="3" name="2 Marcador de contenido"/>
          <p:cNvSpPr>
            <a:spLocks noGrp="1"/>
          </p:cNvSpPr>
          <p:nvPr>
            <p:ph idx="1"/>
          </p:nvPr>
        </p:nvSpPr>
        <p:spPr/>
        <p:txBody>
          <a:bodyPr>
            <a:normAutofit/>
          </a:bodyPr>
          <a:lstStyle/>
          <a:p>
            <a:r>
              <a:rPr lang="es-ES" dirty="0" smtClean="0"/>
              <a:t>Acercarse a una sesión práctica de yoga (conocimiento de primera mano) y experimentar sus beneficios</a:t>
            </a:r>
          </a:p>
          <a:p>
            <a:r>
              <a:rPr lang="es-ES" dirty="0" smtClean="0"/>
              <a:t>Tomar conciencia de la respiración: mejorar su calidad</a:t>
            </a:r>
          </a:p>
          <a:p>
            <a:r>
              <a:rPr lang="es-ES" dirty="0"/>
              <a:t>E</a:t>
            </a:r>
            <a:r>
              <a:rPr lang="es-ES" dirty="0" smtClean="0"/>
              <a:t>l alineamiento como herramienta para desarrollar la conciencia corporal</a:t>
            </a:r>
          </a:p>
          <a:p>
            <a:r>
              <a:rPr lang="es-ES" dirty="0" smtClean="0"/>
              <a:t>Trabajo para la postura (zona alta y espalda)</a:t>
            </a:r>
            <a:endParaRPr lang="es-ES" dirty="0"/>
          </a:p>
        </p:txBody>
      </p:sp>
    </p:spTree>
    <p:extLst>
      <p:ext uri="{BB962C8B-B14F-4D97-AF65-F5344CB8AC3E}">
        <p14:creationId xmlns:p14="http://schemas.microsoft.com/office/powerpoint/2010/main" val="15976248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5023" y="817583"/>
            <a:ext cx="6965245" cy="955234"/>
          </a:xfrm>
        </p:spPr>
        <p:txBody>
          <a:bodyPr/>
          <a:lstStyle/>
          <a:p>
            <a:r>
              <a:rPr lang="es-ES" dirty="0" smtClean="0">
                <a:solidFill>
                  <a:schemeClr val="accent5">
                    <a:lumMod val="50000"/>
                  </a:schemeClr>
                </a:solidFill>
              </a:rPr>
              <a:t>ASANA</a:t>
            </a:r>
            <a:endParaRPr lang="es-ES" dirty="0">
              <a:solidFill>
                <a:schemeClr val="accent5">
                  <a:lumMod val="50000"/>
                </a:schemeClr>
              </a:solidFill>
            </a:endParaRPr>
          </a:p>
        </p:txBody>
      </p:sp>
      <p:sp>
        <p:nvSpPr>
          <p:cNvPr id="3" name="Marcador de contenido 2"/>
          <p:cNvSpPr>
            <a:spLocks noGrp="1"/>
          </p:cNvSpPr>
          <p:nvPr>
            <p:ph idx="1"/>
          </p:nvPr>
        </p:nvSpPr>
        <p:spPr>
          <a:xfrm>
            <a:off x="1463040" y="1772816"/>
            <a:ext cx="6196405" cy="4104455"/>
          </a:xfrm>
        </p:spPr>
        <p:txBody>
          <a:bodyPr>
            <a:normAutofit/>
          </a:bodyPr>
          <a:lstStyle/>
          <a:p>
            <a:r>
              <a:rPr lang="es-ES" dirty="0" smtClean="0"/>
              <a:t>Desde la perspectiva del yoga, el estrés puede causar espasmos musculares, contracturas… </a:t>
            </a:r>
            <a:endParaRPr lang="es-ES" dirty="0"/>
          </a:p>
          <a:p>
            <a:r>
              <a:rPr lang="es-ES" dirty="0" smtClean="0"/>
              <a:t>El estilo de vida occidental sedentario, y las malas posturas, etc. </a:t>
            </a:r>
            <a:r>
              <a:rPr lang="es-ES" dirty="0"/>
              <a:t>s</a:t>
            </a:r>
            <a:r>
              <a:rPr lang="es-ES" dirty="0" smtClean="0"/>
              <a:t>uele producir </a:t>
            </a:r>
            <a:r>
              <a:rPr lang="es-ES" b="1" dirty="0" smtClean="0"/>
              <a:t>acortamientos de cadenas musculares</a:t>
            </a:r>
            <a:r>
              <a:rPr lang="es-ES" dirty="0" smtClean="0"/>
              <a:t>. </a:t>
            </a:r>
            <a:endParaRPr lang="es-ES" dirty="0"/>
          </a:p>
          <a:p>
            <a:r>
              <a:rPr lang="es-ES" dirty="0" smtClean="0"/>
              <a:t>El estiramiento de estas cadenas y la relajación juegan un papel fundamental en el restablecimiento del orden.</a:t>
            </a:r>
          </a:p>
        </p:txBody>
      </p:sp>
    </p:spTree>
    <p:extLst>
      <p:ext uri="{BB962C8B-B14F-4D97-AF65-F5344CB8AC3E}">
        <p14:creationId xmlns:p14="http://schemas.microsoft.com/office/powerpoint/2010/main" val="29048916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chemeClr val="accent2">
                    <a:lumMod val="75000"/>
                  </a:schemeClr>
                </a:solidFill>
              </a:rPr>
              <a:t>TORSIONES</a:t>
            </a:r>
            <a:endParaRPr lang="es-ES" dirty="0">
              <a:solidFill>
                <a:schemeClr val="accent2">
                  <a:lumMod val="75000"/>
                </a:schemeClr>
              </a:solidFill>
            </a:endParaRPr>
          </a:p>
        </p:txBody>
      </p:sp>
      <p:pic>
        <p:nvPicPr>
          <p:cNvPr id="1026" name="Picture 2" descr="Resultado de imagen de RAY LONG TORSION YOG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5023" y="1700809"/>
            <a:ext cx="6717337"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7841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solidFill>
                  <a:schemeClr val="accent5">
                    <a:lumMod val="50000"/>
                  </a:schemeClr>
                </a:solidFill>
              </a:rPr>
              <a:t>ASANA</a:t>
            </a:r>
            <a:endParaRPr lang="es-ES" dirty="0">
              <a:solidFill>
                <a:schemeClr val="accent2">
                  <a:lumMod val="75000"/>
                </a:schemeClr>
              </a:solidFill>
            </a:endParaRPr>
          </a:p>
        </p:txBody>
      </p:sp>
      <p:sp>
        <p:nvSpPr>
          <p:cNvPr id="3" name="Marcador de contenido 2"/>
          <p:cNvSpPr>
            <a:spLocks noGrp="1"/>
          </p:cNvSpPr>
          <p:nvPr>
            <p:ph idx="1"/>
          </p:nvPr>
        </p:nvSpPr>
        <p:spPr/>
        <p:txBody>
          <a:bodyPr>
            <a:normAutofit lnSpcReduction="10000"/>
          </a:bodyPr>
          <a:lstStyle/>
          <a:p>
            <a:r>
              <a:rPr lang="es-ES" b="1" dirty="0" smtClean="0">
                <a:solidFill>
                  <a:schemeClr val="accent2">
                    <a:lumMod val="75000"/>
                  </a:schemeClr>
                </a:solidFill>
              </a:rPr>
              <a:t>ASANA</a:t>
            </a:r>
          </a:p>
          <a:p>
            <a:r>
              <a:rPr lang="es-ES" dirty="0" smtClean="0"/>
              <a:t>ACTIVIDAD 1: Conciencia corporal. Ponte de pie y </a:t>
            </a:r>
            <a:r>
              <a:rPr lang="es-ES" dirty="0"/>
              <a:t>c</a:t>
            </a:r>
            <a:r>
              <a:rPr lang="es-ES" dirty="0" smtClean="0"/>
              <a:t>ierra los ojos. Ahora colócate derecho y bien alineado, con los pies paralelos. 0bserva.</a:t>
            </a:r>
          </a:p>
          <a:p>
            <a:r>
              <a:rPr lang="es-ES" dirty="0" smtClean="0"/>
              <a:t>ACTIVIDAD 2: La alineación. </a:t>
            </a:r>
            <a:r>
              <a:rPr lang="es-ES" dirty="0" err="1" smtClean="0"/>
              <a:t>Tadasana</a:t>
            </a:r>
            <a:r>
              <a:rPr lang="es-ES" dirty="0" smtClean="0"/>
              <a:t> con cinta.</a:t>
            </a:r>
          </a:p>
          <a:p>
            <a:r>
              <a:rPr lang="es-ES" dirty="0" smtClean="0"/>
              <a:t>ACTIVIDAD 3: El equilibrio: El árbol.</a:t>
            </a:r>
          </a:p>
          <a:p>
            <a:r>
              <a:rPr lang="es-ES" dirty="0" smtClean="0"/>
              <a:t>ACTIVIDAD 4: El tono. La barca en V.</a:t>
            </a:r>
          </a:p>
          <a:p>
            <a:pPr marL="0" indent="0">
              <a:buNone/>
            </a:pPr>
            <a:endParaRPr lang="es-ES" dirty="0"/>
          </a:p>
        </p:txBody>
      </p:sp>
    </p:spTree>
    <p:extLst>
      <p:ext uri="{BB962C8B-B14F-4D97-AF65-F5344CB8AC3E}">
        <p14:creationId xmlns:p14="http://schemas.microsoft.com/office/powerpoint/2010/main" val="15707150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5023" y="817583"/>
            <a:ext cx="6965245" cy="811218"/>
          </a:xfrm>
        </p:spPr>
        <p:txBody>
          <a:bodyPr/>
          <a:lstStyle/>
          <a:p>
            <a:r>
              <a:rPr lang="es-ES" dirty="0" smtClean="0">
                <a:solidFill>
                  <a:schemeClr val="accent5">
                    <a:lumMod val="50000"/>
                  </a:schemeClr>
                </a:solidFill>
              </a:rPr>
              <a:t>PRANAYAMA</a:t>
            </a:r>
            <a:endParaRPr lang="es-ES" dirty="0">
              <a:solidFill>
                <a:schemeClr val="accent5">
                  <a:lumMod val="50000"/>
                </a:schemeClr>
              </a:solidFill>
            </a:endParaRPr>
          </a:p>
        </p:txBody>
      </p:sp>
      <p:sp>
        <p:nvSpPr>
          <p:cNvPr id="3" name="Marcador de contenido 2"/>
          <p:cNvSpPr>
            <a:spLocks noGrp="1"/>
          </p:cNvSpPr>
          <p:nvPr>
            <p:ph idx="1"/>
          </p:nvPr>
        </p:nvSpPr>
        <p:spPr>
          <a:xfrm>
            <a:off x="1463040" y="1772816"/>
            <a:ext cx="6196405" cy="3950253"/>
          </a:xfrm>
        </p:spPr>
        <p:txBody>
          <a:bodyPr>
            <a:normAutofit fontScale="92500" lnSpcReduction="20000"/>
          </a:bodyPr>
          <a:lstStyle/>
          <a:p>
            <a:r>
              <a:rPr lang="es-ES" dirty="0" smtClean="0"/>
              <a:t>Los antiguos yoguis descubrieron que la respiración, que normalmente es involuntaria, tiene efectos significativos en el sistema nervioso si se controla conscientemente, con la posibilidad de aumentar la activación del mismo o de ayudar a la relajación. </a:t>
            </a:r>
          </a:p>
          <a:p>
            <a:r>
              <a:rPr lang="es-ES" dirty="0" smtClean="0"/>
              <a:t>El enfoque principal del yoga es el de </a:t>
            </a:r>
            <a:r>
              <a:rPr lang="es-ES" b="1" dirty="0" smtClean="0"/>
              <a:t>RALENTIZAR y hacer MÁS PROFUNDA</a:t>
            </a:r>
            <a:r>
              <a:rPr lang="es-ES" dirty="0" smtClean="0"/>
              <a:t> la respiración, pero también se centra en hacer la inspiración y la espiración tan suaves como sea posible, sin saltos ni tropiezos. Controlar las fluctuaciones de la respiración, según la sabiduría del yoga, ayuda a  calmar las fluctuaciones de la mente.</a:t>
            </a:r>
            <a:endParaRPr lang="es-ES" dirty="0"/>
          </a:p>
        </p:txBody>
      </p:sp>
    </p:spTree>
    <p:extLst>
      <p:ext uri="{BB962C8B-B14F-4D97-AF65-F5344CB8AC3E}">
        <p14:creationId xmlns:p14="http://schemas.microsoft.com/office/powerpoint/2010/main" val="23518184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smtClean="0">
                <a:hlinkClick r:id="rId2"/>
              </a:rPr>
              <a:t>BSK </a:t>
            </a:r>
            <a:r>
              <a:rPr lang="es-ES" dirty="0" err="1" smtClean="0">
                <a:hlinkClick r:id="rId2"/>
              </a:rPr>
              <a:t>Iyengar</a:t>
            </a:r>
            <a:r>
              <a:rPr lang="es-ES" dirty="0" smtClean="0">
                <a:hlinkClick r:id="rId2"/>
              </a:rPr>
              <a:t> </a:t>
            </a:r>
            <a:r>
              <a:rPr lang="es-ES" dirty="0" err="1" smtClean="0">
                <a:hlinkClick r:id="rId2"/>
              </a:rPr>
              <a:t>inhalation</a:t>
            </a:r>
            <a:r>
              <a:rPr lang="es-ES" dirty="0" smtClean="0">
                <a:hlinkClick r:id="rId2"/>
              </a:rPr>
              <a:t> and </a:t>
            </a:r>
            <a:r>
              <a:rPr lang="es-ES" dirty="0" err="1" smtClean="0">
                <a:hlinkClick r:id="rId2"/>
              </a:rPr>
              <a:t>exhalation</a:t>
            </a:r>
            <a:endParaRPr lang="es-ES" dirty="0" smtClean="0"/>
          </a:p>
          <a:p>
            <a:endParaRPr lang="es-ES" dirty="0"/>
          </a:p>
          <a:p>
            <a:r>
              <a:rPr lang="es-ES" dirty="0" err="1" smtClean="0"/>
              <a:t>The</a:t>
            </a:r>
            <a:r>
              <a:rPr lang="es-ES" dirty="0" smtClean="0"/>
              <a:t> </a:t>
            </a:r>
            <a:r>
              <a:rPr lang="es-ES" dirty="0" err="1" smtClean="0"/>
              <a:t>mind</a:t>
            </a:r>
            <a:r>
              <a:rPr lang="es-ES" dirty="0" smtClean="0"/>
              <a:t> </a:t>
            </a:r>
            <a:r>
              <a:rPr lang="es-ES" dirty="0" err="1" smtClean="0"/>
              <a:t>is</a:t>
            </a:r>
            <a:r>
              <a:rPr lang="es-ES" dirty="0" smtClean="0"/>
              <a:t> </a:t>
            </a:r>
            <a:r>
              <a:rPr lang="es-ES" dirty="0" err="1" smtClean="0"/>
              <a:t>the</a:t>
            </a:r>
            <a:r>
              <a:rPr lang="es-ES" dirty="0" smtClean="0"/>
              <a:t> King of </a:t>
            </a:r>
            <a:r>
              <a:rPr lang="es-ES" dirty="0" err="1" smtClean="0"/>
              <a:t>the</a:t>
            </a:r>
            <a:r>
              <a:rPr lang="es-ES" dirty="0" smtClean="0"/>
              <a:t> </a:t>
            </a:r>
            <a:r>
              <a:rPr lang="es-ES" dirty="0" err="1" smtClean="0"/>
              <a:t>senses</a:t>
            </a:r>
            <a:r>
              <a:rPr lang="es-ES" dirty="0" smtClean="0"/>
              <a:t> and </a:t>
            </a:r>
            <a:r>
              <a:rPr lang="es-ES" dirty="0" err="1" smtClean="0"/>
              <a:t>the</a:t>
            </a:r>
            <a:r>
              <a:rPr lang="es-ES" dirty="0" smtClean="0"/>
              <a:t> </a:t>
            </a:r>
            <a:r>
              <a:rPr lang="es-ES" dirty="0" err="1" smtClean="0"/>
              <a:t>breath</a:t>
            </a:r>
            <a:r>
              <a:rPr lang="es-ES" dirty="0" smtClean="0"/>
              <a:t> </a:t>
            </a:r>
            <a:r>
              <a:rPr lang="es-ES" dirty="0" err="1" smtClean="0"/>
              <a:t>is</a:t>
            </a:r>
            <a:r>
              <a:rPr lang="es-ES" dirty="0" smtClean="0"/>
              <a:t> </a:t>
            </a:r>
            <a:r>
              <a:rPr lang="es-ES" dirty="0" err="1" smtClean="0"/>
              <a:t>the</a:t>
            </a:r>
            <a:r>
              <a:rPr lang="es-ES" dirty="0" smtClean="0"/>
              <a:t> King of </a:t>
            </a:r>
            <a:r>
              <a:rPr lang="es-ES" dirty="0" err="1" smtClean="0"/>
              <a:t>the</a:t>
            </a:r>
            <a:r>
              <a:rPr lang="es-ES" dirty="0" smtClean="0"/>
              <a:t> </a:t>
            </a:r>
            <a:r>
              <a:rPr lang="es-ES" dirty="0" err="1" smtClean="0"/>
              <a:t>mind</a:t>
            </a:r>
            <a:r>
              <a:rPr lang="es-ES" dirty="0" smtClean="0"/>
              <a:t>.</a:t>
            </a:r>
          </a:p>
          <a:p>
            <a:endParaRPr lang="es-ES" dirty="0"/>
          </a:p>
          <a:p>
            <a:r>
              <a:rPr lang="es-ES" dirty="0" smtClean="0"/>
              <a:t>(Otro de los objetivos de nuestro curso)</a:t>
            </a:r>
            <a:endParaRPr lang="es-ES" dirty="0"/>
          </a:p>
        </p:txBody>
      </p:sp>
    </p:spTree>
    <p:extLst>
      <p:ext uri="{BB962C8B-B14F-4D97-AF65-F5344CB8AC3E}">
        <p14:creationId xmlns:p14="http://schemas.microsoft.com/office/powerpoint/2010/main" val="22906455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r>
              <a:rPr lang="es-ES" sz="2600" b="1" dirty="0" smtClean="0"/>
              <a:t>PRATYAHARA (INTERIORIZACIÓN) : </a:t>
            </a:r>
            <a:r>
              <a:rPr lang="es-ES" sz="2600" dirty="0" smtClean="0"/>
              <a:t>El </a:t>
            </a:r>
            <a:r>
              <a:rPr lang="es-ES" sz="2600" dirty="0" err="1" smtClean="0"/>
              <a:t>pratyahara</a:t>
            </a:r>
            <a:r>
              <a:rPr lang="es-ES" sz="2600" dirty="0" smtClean="0"/>
              <a:t> es el aislamiento de los sentidos. Aumentando de forma selectiva nuestra atención a fenómenos internos como la respiración, podemos aprender a </a:t>
            </a:r>
            <a:r>
              <a:rPr lang="es-ES" sz="2600" b="1" dirty="0" smtClean="0"/>
              <a:t>dejar de prestar atención a fenómenos externos</a:t>
            </a:r>
            <a:r>
              <a:rPr lang="es-ES" sz="2600" dirty="0" smtClean="0"/>
              <a:t>. </a:t>
            </a:r>
            <a:endParaRPr lang="es-ES" dirty="0"/>
          </a:p>
        </p:txBody>
      </p:sp>
      <p:sp>
        <p:nvSpPr>
          <p:cNvPr id="4" name="Título 1"/>
          <p:cNvSpPr>
            <a:spLocks noGrp="1"/>
          </p:cNvSpPr>
          <p:nvPr>
            <p:ph type="title"/>
          </p:nvPr>
        </p:nvSpPr>
        <p:spPr>
          <a:xfrm>
            <a:off x="1095023" y="817582"/>
            <a:ext cx="6965245" cy="1202485"/>
          </a:xfrm>
        </p:spPr>
        <p:txBody>
          <a:bodyPr/>
          <a:lstStyle/>
          <a:p>
            <a:r>
              <a:rPr lang="es-ES" dirty="0" smtClean="0">
                <a:solidFill>
                  <a:schemeClr val="accent5">
                    <a:lumMod val="75000"/>
                  </a:schemeClr>
                </a:solidFill>
              </a:rPr>
              <a:t>PRATYAHARA</a:t>
            </a:r>
            <a:endParaRPr lang="es-ES" dirty="0">
              <a:solidFill>
                <a:schemeClr val="accent5">
                  <a:lumMod val="75000"/>
                </a:schemeClr>
              </a:solidFill>
            </a:endParaRPr>
          </a:p>
        </p:txBody>
      </p:sp>
    </p:spTree>
    <p:extLst>
      <p:ext uri="{BB962C8B-B14F-4D97-AF65-F5344CB8AC3E}">
        <p14:creationId xmlns:p14="http://schemas.microsoft.com/office/powerpoint/2010/main" val="31659833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chemeClr val="accent5">
                    <a:lumMod val="75000"/>
                  </a:schemeClr>
                </a:solidFill>
              </a:rPr>
              <a:t>PRATYAHARA</a:t>
            </a:r>
            <a:endParaRPr lang="es-ES" dirty="0">
              <a:solidFill>
                <a:schemeClr val="accent5">
                  <a:lumMod val="75000"/>
                </a:schemeClr>
              </a:solidFill>
            </a:endParaRPr>
          </a:p>
        </p:txBody>
      </p:sp>
      <p:sp>
        <p:nvSpPr>
          <p:cNvPr id="3" name="Marcador de contenido 2"/>
          <p:cNvSpPr>
            <a:spLocks noGrp="1"/>
          </p:cNvSpPr>
          <p:nvPr>
            <p:ph idx="1"/>
          </p:nvPr>
        </p:nvSpPr>
        <p:spPr/>
        <p:txBody>
          <a:bodyPr>
            <a:normAutofit/>
          </a:bodyPr>
          <a:lstStyle/>
          <a:p>
            <a:pPr lvl="0">
              <a:buClr>
                <a:srgbClr val="AA2B1E"/>
              </a:buClr>
            </a:pPr>
            <a:r>
              <a:rPr lang="es-ES" dirty="0" smtClean="0">
                <a:solidFill>
                  <a:prstClr val="black"/>
                </a:solidFill>
              </a:rPr>
              <a:t>Hasta </a:t>
            </a:r>
            <a:r>
              <a:rPr lang="es-ES" dirty="0">
                <a:solidFill>
                  <a:prstClr val="black"/>
                </a:solidFill>
              </a:rPr>
              <a:t>el siglo XX, la gente normalmente paraba su actividad cuando oscurecía hasta horas tempranas de la mañana siguiente. Con la invención de la luz eléctrica, todo esto cambió. Ahora ordenadores, televisiones, móviles, luces de neón, </a:t>
            </a:r>
            <a:r>
              <a:rPr lang="es-ES" dirty="0" err="1">
                <a:solidFill>
                  <a:prstClr val="black"/>
                </a:solidFill>
              </a:rPr>
              <a:t>etc</a:t>
            </a:r>
            <a:r>
              <a:rPr lang="es-ES" dirty="0">
                <a:solidFill>
                  <a:prstClr val="black"/>
                </a:solidFill>
              </a:rPr>
              <a:t> crean una avalancha de visiones y sonidos que pueden ser mucho más irritantes para el sistema nervioso de lo que se cree.</a:t>
            </a:r>
          </a:p>
          <a:p>
            <a:endParaRPr lang="es-ES" dirty="0"/>
          </a:p>
        </p:txBody>
      </p:sp>
    </p:spTree>
    <p:extLst>
      <p:ext uri="{BB962C8B-B14F-4D97-AF65-F5344CB8AC3E}">
        <p14:creationId xmlns:p14="http://schemas.microsoft.com/office/powerpoint/2010/main" val="11509628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200" dirty="0">
                <a:solidFill>
                  <a:srgbClr val="AA2B1E">
                    <a:lumMod val="75000"/>
                  </a:srgbClr>
                </a:solidFill>
              </a:rPr>
              <a:t>ACTIVIDADES PRÁCTICAS PARA CADA RAMA DEL ÁRBOL DEL YOGA</a:t>
            </a:r>
            <a:endParaRPr lang="es-ES" dirty="0"/>
          </a:p>
        </p:txBody>
      </p:sp>
      <p:sp>
        <p:nvSpPr>
          <p:cNvPr id="3" name="Marcador de contenido 2"/>
          <p:cNvSpPr>
            <a:spLocks noGrp="1"/>
          </p:cNvSpPr>
          <p:nvPr>
            <p:ph idx="1"/>
          </p:nvPr>
        </p:nvSpPr>
        <p:spPr/>
        <p:txBody>
          <a:bodyPr/>
          <a:lstStyle/>
          <a:p>
            <a:r>
              <a:rPr lang="es-ES" b="1" dirty="0" smtClean="0"/>
              <a:t>PRATYAHARA: Para </a:t>
            </a:r>
            <a:r>
              <a:rPr lang="es-ES" b="1" dirty="0"/>
              <a:t>acceder al mundo interior tiene que producirse un control de la atención, fijándola en algún elemento concreto;</a:t>
            </a:r>
            <a:r>
              <a:rPr lang="es-ES" dirty="0"/>
              <a:t> si este control de la atención se mantiene, surgirá casi al instante la desconexión de la atención con los sentidos, dejando estos  inactivos temporalmente. A este cambio es a lo que llamamos </a:t>
            </a:r>
            <a:r>
              <a:rPr lang="es-ES" dirty="0" err="1"/>
              <a:t>pratyahara</a:t>
            </a:r>
            <a:r>
              <a:rPr lang="es-ES" dirty="0" smtClean="0"/>
              <a:t>.</a:t>
            </a:r>
            <a:endParaRPr lang="es-ES" dirty="0"/>
          </a:p>
        </p:txBody>
      </p:sp>
    </p:spTree>
    <p:extLst>
      <p:ext uri="{BB962C8B-B14F-4D97-AF65-F5344CB8AC3E}">
        <p14:creationId xmlns:p14="http://schemas.microsoft.com/office/powerpoint/2010/main" val="20378800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chemeClr val="accent5">
                    <a:lumMod val="75000"/>
                  </a:schemeClr>
                </a:solidFill>
              </a:rPr>
              <a:t>PRATYAHARA</a:t>
            </a:r>
            <a:endParaRPr lang="es-ES" dirty="0">
              <a:solidFill>
                <a:schemeClr val="accent5">
                  <a:lumMod val="75000"/>
                </a:schemeClr>
              </a:solidFill>
            </a:endParaRPr>
          </a:p>
        </p:txBody>
      </p:sp>
      <p:sp>
        <p:nvSpPr>
          <p:cNvPr id="3" name="Marcador de contenido 2"/>
          <p:cNvSpPr>
            <a:spLocks noGrp="1"/>
          </p:cNvSpPr>
          <p:nvPr>
            <p:ph idx="1"/>
          </p:nvPr>
        </p:nvSpPr>
        <p:spPr>
          <a:xfrm>
            <a:off x="1463040" y="2020066"/>
            <a:ext cx="6196405" cy="3857205"/>
          </a:xfrm>
        </p:spPr>
        <p:txBody>
          <a:bodyPr>
            <a:normAutofit fontScale="85000" lnSpcReduction="20000"/>
          </a:bodyPr>
          <a:lstStyle/>
          <a:p>
            <a:endParaRPr lang="es-ES" dirty="0" smtClean="0">
              <a:hlinkClick r:id="rId2"/>
            </a:endParaRPr>
          </a:p>
          <a:p>
            <a:pPr marL="0" indent="0">
              <a:buNone/>
            </a:pPr>
            <a:r>
              <a:rPr lang="es-ES" b="1" dirty="0" smtClean="0"/>
              <a:t>ACTIVIDAD </a:t>
            </a:r>
            <a:r>
              <a:rPr lang="es-ES" b="1" dirty="0"/>
              <a:t>1</a:t>
            </a:r>
            <a:r>
              <a:rPr lang="es-ES" dirty="0"/>
              <a:t>: </a:t>
            </a:r>
            <a:r>
              <a:rPr lang="es-ES" dirty="0" err="1"/>
              <a:t>Palming</a:t>
            </a:r>
            <a:r>
              <a:rPr lang="es-ES" dirty="0"/>
              <a:t> (ojos</a:t>
            </a:r>
            <a:r>
              <a:rPr lang="es-ES" dirty="0" smtClean="0"/>
              <a:t>). Dirigir los ojos “hacia dentro”, hacia el entrecejo.</a:t>
            </a:r>
          </a:p>
          <a:p>
            <a:pPr marL="0" indent="0">
              <a:buNone/>
            </a:pPr>
            <a:r>
              <a:rPr lang="es-ES" dirty="0" smtClean="0"/>
              <a:t>Llevar la atención hacia los oídos para </a:t>
            </a:r>
            <a:r>
              <a:rPr lang="es-ES" dirty="0" err="1" smtClean="0"/>
              <a:t>oir</a:t>
            </a:r>
            <a:r>
              <a:rPr lang="es-ES" dirty="0" smtClean="0"/>
              <a:t> sólo por el izquierdo o el derecho</a:t>
            </a:r>
            <a:endParaRPr lang="es-ES" dirty="0"/>
          </a:p>
          <a:p>
            <a:pPr marL="0" indent="0">
              <a:buNone/>
            </a:pPr>
            <a:r>
              <a:rPr lang="es-ES" dirty="0" smtClean="0"/>
              <a:t> </a:t>
            </a:r>
            <a:r>
              <a:rPr lang="es-ES" b="1" dirty="0"/>
              <a:t>ACTIVIDAD </a:t>
            </a:r>
            <a:r>
              <a:rPr lang="es-ES" b="1" dirty="0" smtClean="0"/>
              <a:t>2</a:t>
            </a:r>
            <a:r>
              <a:rPr lang="es-ES" dirty="0" smtClean="0"/>
              <a:t>:  </a:t>
            </a:r>
            <a:r>
              <a:rPr lang="es-ES" dirty="0"/>
              <a:t>“Dirigir los sentidos hacia dentro.” Sentados. Mano izquierda y mano derecha después: </a:t>
            </a:r>
          </a:p>
          <a:p>
            <a:pPr marL="0" indent="0">
              <a:buNone/>
            </a:pPr>
            <a:r>
              <a:rPr lang="es-ES" dirty="0"/>
              <a:t>Inspiro, presiono el muslo con lentitud, suavidad, como si fuese de algodón.</a:t>
            </a:r>
          </a:p>
          <a:p>
            <a:pPr marL="0" indent="0">
              <a:buNone/>
            </a:pPr>
            <a:r>
              <a:rPr lang="es-ES" dirty="0"/>
              <a:t>Expiro: aflojo sin perder el contacto de la palma con el muslo. (10 veces).</a:t>
            </a:r>
          </a:p>
          <a:p>
            <a:pPr marL="0" indent="0">
              <a:buNone/>
            </a:pPr>
            <a:r>
              <a:rPr lang="es-ES" dirty="0" smtClean="0"/>
              <a:t>PRÁCTICA</a:t>
            </a:r>
            <a:r>
              <a:rPr lang="es-ES" dirty="0"/>
              <a:t>: No encender la tele automáticamente, desconectar el móvil una hora.</a:t>
            </a:r>
          </a:p>
          <a:p>
            <a:endParaRPr lang="es-ES" dirty="0"/>
          </a:p>
        </p:txBody>
      </p:sp>
    </p:spTree>
    <p:extLst>
      <p:ext uri="{BB962C8B-B14F-4D97-AF65-F5344CB8AC3E}">
        <p14:creationId xmlns:p14="http://schemas.microsoft.com/office/powerpoint/2010/main" val="2727301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5023" y="1196752"/>
            <a:ext cx="6965245" cy="823315"/>
          </a:xfrm>
        </p:spPr>
        <p:txBody>
          <a:bodyPr>
            <a:normAutofit fontScale="90000"/>
          </a:bodyPr>
          <a:lstStyle/>
          <a:p>
            <a:pPr marL="274320" lvl="0" indent="-274320">
              <a:spcBef>
                <a:spcPct val="20000"/>
              </a:spcBef>
            </a:pPr>
            <a:r>
              <a:rPr lang="es-ES" sz="6000" dirty="0">
                <a:solidFill>
                  <a:schemeClr val="accent2"/>
                </a:solidFill>
                <a:latin typeface="Franklin Gothic Book"/>
                <a:ea typeface="+mn-ea"/>
                <a:cs typeface="+mn-cs"/>
              </a:rPr>
              <a:t>QUÉ ES EL YOGA</a:t>
            </a:r>
            <a:r>
              <a:rPr lang="es-ES" sz="3200" dirty="0">
                <a:solidFill>
                  <a:prstClr val="black"/>
                </a:solidFill>
                <a:latin typeface="Franklin Gothic Book"/>
                <a:ea typeface="+mn-ea"/>
                <a:cs typeface="+mn-cs"/>
              </a:rPr>
              <a:t/>
            </a:r>
            <a:br>
              <a:rPr lang="es-ES" sz="3200" dirty="0">
                <a:solidFill>
                  <a:prstClr val="black"/>
                </a:solidFill>
                <a:latin typeface="Franklin Gothic Book"/>
                <a:ea typeface="+mn-ea"/>
                <a:cs typeface="+mn-cs"/>
              </a:rPr>
            </a:br>
            <a:endParaRPr lang="en-GB"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365" y="2420888"/>
            <a:ext cx="5040560" cy="3393604"/>
          </a:xfrm>
        </p:spPr>
      </p:pic>
    </p:spTree>
    <p:extLst>
      <p:ext uri="{BB962C8B-B14F-4D97-AF65-F5344CB8AC3E}">
        <p14:creationId xmlns:p14="http://schemas.microsoft.com/office/powerpoint/2010/main" val="24057017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solidFill>
                  <a:schemeClr val="accent5">
                    <a:lumMod val="50000"/>
                  </a:schemeClr>
                </a:solidFill>
              </a:rPr>
              <a:t>DHARANA (CONCENTRACIÓN)</a:t>
            </a:r>
            <a:endParaRPr lang="es-ES" dirty="0">
              <a:solidFill>
                <a:schemeClr val="accent5">
                  <a:lumMod val="50000"/>
                </a:schemeClr>
              </a:solidFill>
            </a:endParaRPr>
          </a:p>
        </p:txBody>
      </p:sp>
      <p:sp>
        <p:nvSpPr>
          <p:cNvPr id="3" name="Marcador de contenido 2"/>
          <p:cNvSpPr>
            <a:spLocks noGrp="1"/>
          </p:cNvSpPr>
          <p:nvPr>
            <p:ph idx="1"/>
          </p:nvPr>
        </p:nvSpPr>
        <p:spPr/>
        <p:txBody>
          <a:bodyPr/>
          <a:lstStyle/>
          <a:p>
            <a:r>
              <a:rPr lang="es-ES" dirty="0">
                <a:hlinkClick r:id="rId2"/>
              </a:rPr>
              <a:t>EXPERIMENTO ATENCIÓN</a:t>
            </a:r>
          </a:p>
          <a:p>
            <a:pPr marL="0" indent="0">
              <a:buNone/>
            </a:pPr>
            <a:endParaRPr lang="es-ES" b="1" dirty="0">
              <a:solidFill>
                <a:schemeClr val="accent5">
                  <a:lumMod val="50000"/>
                </a:schemeClr>
              </a:solidFill>
            </a:endParaRPr>
          </a:p>
          <a:p>
            <a:r>
              <a:rPr lang="es-ES" b="1" dirty="0" smtClean="0">
                <a:solidFill>
                  <a:schemeClr val="accent5">
                    <a:lumMod val="50000"/>
                  </a:schemeClr>
                </a:solidFill>
              </a:rPr>
              <a:t>DHARANA</a:t>
            </a:r>
            <a:r>
              <a:rPr lang="es-ES" b="1" dirty="0">
                <a:solidFill>
                  <a:schemeClr val="accent5">
                    <a:lumMod val="50000"/>
                  </a:schemeClr>
                </a:solidFill>
              </a:rPr>
              <a:t>: </a:t>
            </a:r>
            <a:r>
              <a:rPr lang="es-ES" dirty="0"/>
              <a:t>10 movimientos de la atención plena.</a:t>
            </a:r>
          </a:p>
          <a:p>
            <a:endParaRPr lang="es-ES" dirty="0"/>
          </a:p>
        </p:txBody>
      </p:sp>
    </p:spTree>
    <p:extLst>
      <p:ext uri="{BB962C8B-B14F-4D97-AF65-F5344CB8AC3E}">
        <p14:creationId xmlns:p14="http://schemas.microsoft.com/office/powerpoint/2010/main" val="35155231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8619" y="548680"/>
            <a:ext cx="6965245" cy="1202485"/>
          </a:xfrm>
        </p:spPr>
        <p:txBody>
          <a:bodyPr/>
          <a:lstStyle/>
          <a:p>
            <a:r>
              <a:rPr lang="es-ES" dirty="0" smtClean="0">
                <a:solidFill>
                  <a:schemeClr val="accent5">
                    <a:lumMod val="75000"/>
                  </a:schemeClr>
                </a:solidFill>
              </a:rPr>
              <a:t>SAMADHI</a:t>
            </a:r>
            <a:endParaRPr lang="es-ES" dirty="0">
              <a:solidFill>
                <a:schemeClr val="accent5">
                  <a:lumMod val="75000"/>
                </a:schemeClr>
              </a:solidFill>
            </a:endParaRPr>
          </a:p>
        </p:txBody>
      </p:sp>
      <p:sp>
        <p:nvSpPr>
          <p:cNvPr id="3" name="Marcador de contenido 2"/>
          <p:cNvSpPr>
            <a:spLocks noGrp="1"/>
          </p:cNvSpPr>
          <p:nvPr>
            <p:ph idx="1"/>
          </p:nvPr>
        </p:nvSpPr>
        <p:spPr>
          <a:xfrm>
            <a:off x="1463038" y="1628800"/>
            <a:ext cx="6196405" cy="3603812"/>
          </a:xfrm>
        </p:spPr>
        <p:txBody>
          <a:bodyPr>
            <a:noAutofit/>
          </a:bodyPr>
          <a:lstStyle/>
          <a:p>
            <a:r>
              <a:rPr lang="es-ES" sz="2800" dirty="0" smtClean="0"/>
              <a:t>El </a:t>
            </a:r>
            <a:r>
              <a:rPr lang="es-ES" sz="2800" dirty="0" err="1" smtClean="0"/>
              <a:t>Samadhi</a:t>
            </a:r>
            <a:r>
              <a:rPr lang="es-ES" sz="2800" dirty="0" smtClean="0"/>
              <a:t> es un estado de gozo, imposible de definir que, según el yoga, es un derecho natural. Los estadios más profundos de </a:t>
            </a:r>
            <a:r>
              <a:rPr lang="es-ES" sz="2800" dirty="0" err="1" smtClean="0"/>
              <a:t>samadhi</a:t>
            </a:r>
            <a:r>
              <a:rPr lang="es-ES" sz="2800" dirty="0" smtClean="0"/>
              <a:t> y el conocimiento que implican sólo se dan con la práctica habitual de la meditación.</a:t>
            </a:r>
          </a:p>
        </p:txBody>
      </p:sp>
    </p:spTree>
    <p:extLst>
      <p:ext uri="{BB962C8B-B14F-4D97-AF65-F5344CB8AC3E}">
        <p14:creationId xmlns:p14="http://schemas.microsoft.com/office/powerpoint/2010/main" val="4704279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normAutofit/>
          </a:bodyPr>
          <a:lstStyle/>
          <a:p>
            <a:r>
              <a:rPr lang="es-ES" sz="5400" dirty="0" smtClean="0"/>
              <a:t>EL SILENCIO FORMA PARTE DE LA FELICIDAD</a:t>
            </a:r>
            <a:endParaRPr lang="es-ES" sz="5400" dirty="0"/>
          </a:p>
        </p:txBody>
      </p:sp>
    </p:spTree>
    <p:extLst>
      <p:ext uri="{BB962C8B-B14F-4D97-AF65-F5344CB8AC3E}">
        <p14:creationId xmlns:p14="http://schemas.microsoft.com/office/powerpoint/2010/main" val="36176377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chemeClr val="accent2">
                    <a:lumMod val="75000"/>
                  </a:schemeClr>
                </a:solidFill>
              </a:rPr>
              <a:t>Efectos del yoga en la salud</a:t>
            </a:r>
            <a:endParaRPr lang="es-ES" dirty="0"/>
          </a:p>
        </p:txBody>
      </p:sp>
      <p:sp>
        <p:nvSpPr>
          <p:cNvPr id="3" name="Marcador de contenido 2"/>
          <p:cNvSpPr>
            <a:spLocks noGrp="1"/>
          </p:cNvSpPr>
          <p:nvPr>
            <p:ph idx="1"/>
          </p:nvPr>
        </p:nvSpPr>
        <p:spPr>
          <a:xfrm>
            <a:off x="1463040" y="1916832"/>
            <a:ext cx="6196405" cy="4032447"/>
          </a:xfrm>
        </p:spPr>
        <p:txBody>
          <a:bodyPr>
            <a:normAutofit fontScale="92500" lnSpcReduction="10000"/>
          </a:bodyPr>
          <a:lstStyle/>
          <a:p>
            <a:pPr marL="0" indent="0">
              <a:buNone/>
            </a:pPr>
            <a:r>
              <a:rPr lang="es-ES" dirty="0"/>
              <a:t>1. Aumenta la flexibilidad.</a:t>
            </a:r>
            <a:br>
              <a:rPr lang="es-ES" dirty="0"/>
            </a:br>
            <a:r>
              <a:rPr lang="es-ES" dirty="0"/>
              <a:t>2. Fortalece los músculos.</a:t>
            </a:r>
            <a:br>
              <a:rPr lang="es-ES" dirty="0"/>
            </a:br>
            <a:r>
              <a:rPr lang="es-ES" dirty="0"/>
              <a:t>3. Mejora el equilibrio.</a:t>
            </a:r>
            <a:br>
              <a:rPr lang="es-ES" dirty="0"/>
            </a:br>
            <a:r>
              <a:rPr lang="es-ES" dirty="0"/>
              <a:t>4. Mejora la función inmune.</a:t>
            </a:r>
            <a:br>
              <a:rPr lang="es-ES" dirty="0"/>
            </a:br>
            <a:r>
              <a:rPr lang="es-ES" dirty="0"/>
              <a:t>5. Mejora </a:t>
            </a:r>
            <a:r>
              <a:rPr lang="es-ES" dirty="0" smtClean="0"/>
              <a:t>la postura.</a:t>
            </a:r>
            <a:r>
              <a:rPr lang="es-ES" dirty="0"/>
              <a:t/>
            </a:r>
            <a:br>
              <a:rPr lang="es-ES" dirty="0"/>
            </a:br>
            <a:r>
              <a:rPr lang="es-ES" dirty="0"/>
              <a:t>6. Mejora la función pulmonar.</a:t>
            </a:r>
            <a:br>
              <a:rPr lang="es-ES" dirty="0"/>
            </a:br>
            <a:r>
              <a:rPr lang="es-ES" dirty="0"/>
              <a:t>7. Ayuda a respirar más lenta y profundamente.</a:t>
            </a:r>
            <a:br>
              <a:rPr lang="es-ES" dirty="0"/>
            </a:br>
            <a:r>
              <a:rPr lang="es-ES" dirty="0"/>
              <a:t>8. Ayuda a no respirar por la boca.</a:t>
            </a:r>
            <a:br>
              <a:rPr lang="es-ES" dirty="0"/>
            </a:br>
            <a:r>
              <a:rPr lang="es-ES" dirty="0"/>
              <a:t>9. Aumenta la oxigenación de los tejidos.</a:t>
            </a:r>
            <a:br>
              <a:rPr lang="es-ES" dirty="0"/>
            </a:br>
            <a:r>
              <a:rPr lang="es-ES" dirty="0"/>
              <a:t>10. Mejora la salud de las articulaciones.</a:t>
            </a:r>
            <a:br>
              <a:rPr lang="es-ES" dirty="0"/>
            </a:br>
            <a:r>
              <a:rPr lang="es-ES" dirty="0"/>
              <a:t>11. Nutre los </a:t>
            </a:r>
            <a:r>
              <a:rPr lang="es-ES" dirty="0" smtClean="0"/>
              <a:t>discos intervertebrales</a:t>
            </a:r>
            <a:r>
              <a:rPr lang="es-ES" dirty="0"/>
              <a:t>.</a:t>
            </a:r>
            <a:br>
              <a:rPr lang="es-ES" dirty="0"/>
            </a:br>
            <a:r>
              <a:rPr lang="es-ES" dirty="0"/>
              <a:t>12. Mejora el retorno venoso.</a:t>
            </a:r>
            <a:br>
              <a:rPr lang="es-ES" dirty="0"/>
            </a:br>
            <a:r>
              <a:rPr lang="es-ES" dirty="0"/>
              <a:t>13. Aumenta la circulación linfática.</a:t>
            </a:r>
          </a:p>
        </p:txBody>
      </p:sp>
    </p:spTree>
    <p:extLst>
      <p:ext uri="{BB962C8B-B14F-4D97-AF65-F5344CB8AC3E}">
        <p14:creationId xmlns:p14="http://schemas.microsoft.com/office/powerpoint/2010/main" val="42426706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63040" y="1484784"/>
            <a:ext cx="6196405" cy="4238285"/>
          </a:xfrm>
        </p:spPr>
        <p:txBody>
          <a:bodyPr>
            <a:normAutofit fontScale="92500" lnSpcReduction="10000"/>
          </a:bodyPr>
          <a:lstStyle/>
          <a:p>
            <a:r>
              <a:rPr lang="es-ES" dirty="0" smtClean="0"/>
              <a:t>14</a:t>
            </a:r>
            <a:r>
              <a:rPr lang="es-ES" dirty="0"/>
              <a:t>. Mejora la función de los pies.</a:t>
            </a:r>
          </a:p>
          <a:p>
            <a:r>
              <a:rPr lang="es-ES" dirty="0"/>
              <a:t>15. Mejora la función del sistema nervioso.</a:t>
            </a:r>
          </a:p>
          <a:p>
            <a:r>
              <a:rPr lang="es-ES" dirty="0"/>
              <a:t>16. Mejora la propiocepción y aumenta el control sobre las funciones del cuerpo.</a:t>
            </a:r>
          </a:p>
          <a:p>
            <a:r>
              <a:rPr lang="es-ES" dirty="0"/>
              <a:t>17. Fortalece los huesos.</a:t>
            </a:r>
          </a:p>
          <a:p>
            <a:r>
              <a:rPr lang="es-ES" dirty="0"/>
              <a:t>18. Condiciona el sistema cardiovascular.</a:t>
            </a:r>
          </a:p>
          <a:p>
            <a:r>
              <a:rPr lang="es-ES" dirty="0"/>
              <a:t>19. Facilita la pérdida de peso.</a:t>
            </a:r>
          </a:p>
          <a:p>
            <a:r>
              <a:rPr lang="es-ES" dirty="0"/>
              <a:t>20. Relaja el sistema nervioso.</a:t>
            </a:r>
          </a:p>
          <a:p>
            <a:r>
              <a:rPr lang="es-ES" dirty="0"/>
              <a:t>21. </a:t>
            </a:r>
            <a:r>
              <a:rPr lang="es-ES" dirty="0" smtClean="0"/>
              <a:t>Mejora la </a:t>
            </a:r>
            <a:r>
              <a:rPr lang="es-ES" dirty="0"/>
              <a:t>función cerebral.</a:t>
            </a:r>
          </a:p>
          <a:p>
            <a:r>
              <a:rPr lang="es-ES" dirty="0"/>
              <a:t>22. Activa el córtex prefrontal izquierdo</a:t>
            </a:r>
            <a:r>
              <a:rPr lang="es-ES" dirty="0" smtClean="0"/>
              <a:t>.</a:t>
            </a:r>
          </a:p>
          <a:p>
            <a:r>
              <a:rPr lang="es-ES" dirty="0"/>
              <a:t>23. Modifica los niveles de neurotransmisores.</a:t>
            </a:r>
          </a:p>
          <a:p>
            <a:endParaRPr lang="es-ES" dirty="0"/>
          </a:p>
        </p:txBody>
      </p:sp>
    </p:spTree>
    <p:extLst>
      <p:ext uri="{BB962C8B-B14F-4D97-AF65-F5344CB8AC3E}">
        <p14:creationId xmlns:p14="http://schemas.microsoft.com/office/powerpoint/2010/main" val="32079191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75656" y="1124744"/>
            <a:ext cx="6196405" cy="4896544"/>
          </a:xfrm>
        </p:spPr>
        <p:txBody>
          <a:bodyPr>
            <a:normAutofit fontScale="92500" lnSpcReduction="10000"/>
          </a:bodyPr>
          <a:lstStyle/>
          <a:p>
            <a:r>
              <a:rPr lang="es-ES" dirty="0" smtClean="0"/>
              <a:t>24</a:t>
            </a:r>
            <a:r>
              <a:rPr lang="es-ES" dirty="0"/>
              <a:t>. Disminuye los niveles de la hormona del estrés (cortisol).</a:t>
            </a:r>
          </a:p>
          <a:p>
            <a:r>
              <a:rPr lang="es-ES" dirty="0"/>
              <a:t>25. Disminuye el azúcar en la sangre.</a:t>
            </a:r>
          </a:p>
          <a:p>
            <a:r>
              <a:rPr lang="es-ES" dirty="0"/>
              <a:t>26. Disminuye la presión arterial.</a:t>
            </a:r>
          </a:p>
          <a:p>
            <a:r>
              <a:rPr lang="es-ES" dirty="0"/>
              <a:t>27. Mejora los niveles de colesterol y triglicéridos.</a:t>
            </a:r>
          </a:p>
          <a:p>
            <a:r>
              <a:rPr lang="es-ES" dirty="0"/>
              <a:t>28. Diluye la sangre.</a:t>
            </a:r>
          </a:p>
          <a:p>
            <a:r>
              <a:rPr lang="es-ES" dirty="0"/>
              <a:t>29. Mejora la función intestinal.</a:t>
            </a:r>
          </a:p>
          <a:p>
            <a:r>
              <a:rPr lang="es-ES" dirty="0"/>
              <a:t>30. Libera tensiones musculares inconscientes</a:t>
            </a:r>
          </a:p>
          <a:p>
            <a:r>
              <a:rPr lang="es-ES" dirty="0"/>
              <a:t>31. Alivia el dolor</a:t>
            </a:r>
          </a:p>
          <a:p>
            <a:r>
              <a:rPr lang="es-ES" dirty="0"/>
              <a:t>32. Mejora la salud psicológica.</a:t>
            </a:r>
          </a:p>
          <a:p>
            <a:r>
              <a:rPr lang="es-ES" dirty="0"/>
              <a:t>33. Nos anima a involucrarnos en nuestra propia curación.</a:t>
            </a:r>
          </a:p>
          <a:p>
            <a:endParaRPr lang="es-ES" dirty="0"/>
          </a:p>
        </p:txBody>
      </p:sp>
    </p:spTree>
    <p:extLst>
      <p:ext uri="{BB962C8B-B14F-4D97-AF65-F5344CB8AC3E}">
        <p14:creationId xmlns:p14="http://schemas.microsoft.com/office/powerpoint/2010/main" val="26164114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accent2">
                    <a:lumMod val="75000"/>
                  </a:schemeClr>
                </a:solidFill>
              </a:rPr>
              <a:t>CÓMO </a:t>
            </a:r>
            <a:r>
              <a:rPr lang="es-ES" dirty="0" smtClean="0">
                <a:solidFill>
                  <a:schemeClr val="accent2">
                    <a:lumMod val="75000"/>
                  </a:schemeClr>
                </a:solidFill>
                <a:latin typeface="+mn-lt"/>
              </a:rPr>
              <a:t>PRACTICAR</a:t>
            </a:r>
            <a:r>
              <a:rPr lang="es-ES" dirty="0" smtClean="0">
                <a:solidFill>
                  <a:schemeClr val="accent2">
                    <a:lumMod val="75000"/>
                  </a:schemeClr>
                </a:solidFill>
              </a:rPr>
              <a:t> YOGA</a:t>
            </a:r>
            <a:endParaRPr lang="es-ES" dirty="0">
              <a:solidFill>
                <a:schemeClr val="accent2">
                  <a:lumMod val="75000"/>
                </a:schemeClr>
              </a:solidFill>
            </a:endParaRPr>
          </a:p>
        </p:txBody>
      </p:sp>
      <p:sp>
        <p:nvSpPr>
          <p:cNvPr id="3" name="2 Marcador de contenido"/>
          <p:cNvSpPr>
            <a:spLocks noGrp="1"/>
          </p:cNvSpPr>
          <p:nvPr>
            <p:ph idx="1"/>
          </p:nvPr>
        </p:nvSpPr>
        <p:spPr>
          <a:xfrm>
            <a:off x="1475656" y="1844824"/>
            <a:ext cx="6196405" cy="3672408"/>
          </a:xfrm>
        </p:spPr>
        <p:txBody>
          <a:bodyPr>
            <a:normAutofit/>
          </a:bodyPr>
          <a:lstStyle/>
          <a:p>
            <a:r>
              <a:rPr lang="es-ES" sz="3200" dirty="0" smtClean="0"/>
              <a:t>Yoga </a:t>
            </a:r>
            <a:r>
              <a:rPr lang="es-ES" sz="3200" dirty="0"/>
              <a:t>adaptable al </a:t>
            </a:r>
            <a:r>
              <a:rPr lang="es-ES" sz="3200" dirty="0" smtClean="0"/>
              <a:t>individuo: </a:t>
            </a:r>
          </a:p>
          <a:p>
            <a:r>
              <a:rPr lang="es-ES" sz="3200" dirty="0" smtClean="0"/>
              <a:t>A </a:t>
            </a:r>
            <a:r>
              <a:rPr lang="es-ES" sz="3200" dirty="0"/>
              <a:t>T. </a:t>
            </a:r>
            <a:r>
              <a:rPr lang="es-ES" sz="3200" dirty="0" err="1"/>
              <a:t>Krishnamacharya</a:t>
            </a:r>
            <a:r>
              <a:rPr lang="es-ES" sz="3200" dirty="0"/>
              <a:t> le debemos la famosa frase: “No es la persona la que debe adaptarse al Yoga sino el Yoga el que se debe ajustar de forma correcta a la persona</a:t>
            </a:r>
            <a:r>
              <a:rPr lang="es-ES" sz="3200" dirty="0" smtClean="0"/>
              <a:t>.”</a:t>
            </a:r>
          </a:p>
        </p:txBody>
      </p:sp>
    </p:spTree>
    <p:extLst>
      <p:ext uri="{BB962C8B-B14F-4D97-AF65-F5344CB8AC3E}">
        <p14:creationId xmlns:p14="http://schemas.microsoft.com/office/powerpoint/2010/main" val="8522389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chemeClr val="accent2">
                    <a:lumMod val="75000"/>
                  </a:schemeClr>
                </a:solidFill>
              </a:rPr>
              <a:t>CÓMO PRACTICAR YOGA</a:t>
            </a:r>
            <a:endParaRPr lang="en-GB" dirty="0"/>
          </a:p>
        </p:txBody>
      </p:sp>
      <p:sp>
        <p:nvSpPr>
          <p:cNvPr id="3" name="Marcador de contenido 2"/>
          <p:cNvSpPr>
            <a:spLocks noGrp="1"/>
          </p:cNvSpPr>
          <p:nvPr>
            <p:ph idx="1"/>
          </p:nvPr>
        </p:nvSpPr>
        <p:spPr/>
        <p:txBody>
          <a:bodyPr>
            <a:normAutofit/>
          </a:bodyPr>
          <a:lstStyle/>
          <a:p>
            <a:r>
              <a:rPr lang="es-ES" b="1" dirty="0">
                <a:solidFill>
                  <a:schemeClr val="accent2">
                    <a:lumMod val="75000"/>
                  </a:schemeClr>
                </a:solidFill>
              </a:rPr>
              <a:t>Respetar el propio cuerpo y sus límites</a:t>
            </a:r>
            <a:r>
              <a:rPr lang="es-ES" dirty="0"/>
              <a:t>, actitud de escucha interna. </a:t>
            </a:r>
            <a:r>
              <a:rPr lang="es-ES" dirty="0" err="1"/>
              <a:t>Niyama</a:t>
            </a:r>
            <a:r>
              <a:rPr lang="es-ES" dirty="0"/>
              <a:t>: </a:t>
            </a:r>
            <a:r>
              <a:rPr lang="es-ES" dirty="0" err="1" smtClean="0"/>
              <a:t>Svadhyaya</a:t>
            </a:r>
            <a:r>
              <a:rPr lang="es-ES" dirty="0" smtClean="0"/>
              <a:t> (estudio de uno mismo).</a:t>
            </a:r>
            <a:endParaRPr lang="es-ES" dirty="0"/>
          </a:p>
          <a:p>
            <a:r>
              <a:rPr lang="es-ES" dirty="0"/>
              <a:t>Honestidad. </a:t>
            </a:r>
            <a:r>
              <a:rPr lang="es-ES" dirty="0" err="1"/>
              <a:t>Yama</a:t>
            </a:r>
            <a:r>
              <a:rPr lang="es-ES" dirty="0"/>
              <a:t>: Satya, no mentir o engañar (a nosotros mismos)</a:t>
            </a:r>
          </a:p>
          <a:p>
            <a:r>
              <a:rPr lang="es-ES" dirty="0"/>
              <a:t>Humildad. </a:t>
            </a:r>
            <a:r>
              <a:rPr lang="es-ES" dirty="0" err="1"/>
              <a:t>Niyamas</a:t>
            </a:r>
            <a:r>
              <a:rPr lang="es-ES" dirty="0"/>
              <a:t>: Satisfacción y serenidad.</a:t>
            </a:r>
          </a:p>
          <a:p>
            <a:r>
              <a:rPr lang="es-ES" dirty="0"/>
              <a:t>No frustración: El yoga es una disciplina no </a:t>
            </a:r>
            <a:r>
              <a:rPr lang="es-ES" dirty="0" smtClean="0"/>
              <a:t>competitiva.</a:t>
            </a:r>
          </a:p>
          <a:p>
            <a:pPr marL="0" indent="0">
              <a:buNone/>
            </a:pPr>
            <a:endParaRPr lang="es-ES" b="1" dirty="0">
              <a:solidFill>
                <a:schemeClr val="accent2">
                  <a:lumMod val="75000"/>
                </a:schemeClr>
              </a:solidFill>
            </a:endParaRPr>
          </a:p>
          <a:p>
            <a:endParaRPr lang="en-GB" dirty="0"/>
          </a:p>
        </p:txBody>
      </p:sp>
    </p:spTree>
    <p:extLst>
      <p:ext uri="{BB962C8B-B14F-4D97-AF65-F5344CB8AC3E}">
        <p14:creationId xmlns:p14="http://schemas.microsoft.com/office/powerpoint/2010/main" val="5515694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8619" y="692696"/>
            <a:ext cx="6965245" cy="1202485"/>
          </a:xfrm>
        </p:spPr>
        <p:txBody>
          <a:bodyPr>
            <a:noAutofit/>
          </a:bodyPr>
          <a:lstStyle/>
          <a:p>
            <a:r>
              <a:rPr lang="es-ES" sz="3200" dirty="0" smtClean="0">
                <a:solidFill>
                  <a:schemeClr val="accent2">
                    <a:lumMod val="75000"/>
                  </a:schemeClr>
                </a:solidFill>
              </a:rPr>
              <a:t>RESPETAR EL PROPIO CUERPO Y SUS LÍMITES</a:t>
            </a:r>
            <a:endParaRPr lang="es-ES" sz="3200" dirty="0">
              <a:solidFill>
                <a:schemeClr val="accent2">
                  <a:lumMod val="75000"/>
                </a:schemeClr>
              </a:solidFill>
            </a:endParaRPr>
          </a:p>
        </p:txBody>
      </p:sp>
      <p:sp>
        <p:nvSpPr>
          <p:cNvPr id="3" name="Marcador de contenido 2"/>
          <p:cNvSpPr>
            <a:spLocks noGrp="1"/>
          </p:cNvSpPr>
          <p:nvPr>
            <p:ph idx="1"/>
          </p:nvPr>
        </p:nvSpPr>
        <p:spPr/>
        <p:txBody>
          <a:bodyPr>
            <a:normAutofit/>
          </a:bodyPr>
          <a:lstStyle/>
          <a:p>
            <a:pPr>
              <a:lnSpc>
                <a:spcPct val="110000"/>
              </a:lnSpc>
            </a:pPr>
            <a:r>
              <a:rPr lang="es-ES" sz="2200" b="1" dirty="0"/>
              <a:t>Conseguir una forma clásica de una postura</a:t>
            </a:r>
          </a:p>
          <a:p>
            <a:pPr marL="0" indent="0">
              <a:lnSpc>
                <a:spcPct val="110000"/>
              </a:lnSpc>
              <a:buNone/>
            </a:pPr>
            <a:r>
              <a:rPr lang="es-ES" sz="2200" b="1" dirty="0" smtClean="0"/>
              <a:t>    no </a:t>
            </a:r>
            <a:r>
              <a:rPr lang="es-ES" sz="2200" b="1" dirty="0"/>
              <a:t>es algo realista para la mayoría de la gente.</a:t>
            </a:r>
          </a:p>
          <a:p>
            <a:pPr>
              <a:lnSpc>
                <a:spcPct val="110000"/>
              </a:lnSpc>
            </a:pPr>
            <a:r>
              <a:rPr lang="es-ES" sz="2200" dirty="0" smtClean="0"/>
              <a:t>Ejemplo</a:t>
            </a:r>
            <a:r>
              <a:rPr lang="es-ES" sz="2200" dirty="0"/>
              <a:t>: Si tus extremidades son cortas en relación con el tronco, quizás nunca puedas agarrarte las manos por detrás de la espalda en determinadas posturas (cara de vaca).</a:t>
            </a:r>
          </a:p>
          <a:p>
            <a:pPr>
              <a:lnSpc>
                <a:spcPct val="110000"/>
              </a:lnSpc>
            </a:pPr>
            <a:endParaRPr lang="es-ES" sz="2200" dirty="0"/>
          </a:p>
          <a:p>
            <a:pPr marL="0" indent="0">
              <a:buNone/>
            </a:pPr>
            <a:r>
              <a:rPr lang="es-ES" sz="1900" dirty="0" smtClean="0"/>
              <a:t>(Fuente: </a:t>
            </a:r>
            <a:r>
              <a:rPr lang="es-ES" sz="1900" dirty="0"/>
              <a:t>“Yoga y Medicina, Timothy Mc </a:t>
            </a:r>
            <a:r>
              <a:rPr lang="es-ES" sz="1900" dirty="0" err="1"/>
              <a:t>Call</a:t>
            </a:r>
            <a:r>
              <a:rPr lang="es-ES" sz="1900" dirty="0"/>
              <a:t>, 	Editorial </a:t>
            </a:r>
            <a:r>
              <a:rPr lang="es-ES" sz="1900" dirty="0" err="1"/>
              <a:t>Paidotribo</a:t>
            </a:r>
            <a:r>
              <a:rPr lang="es-ES" sz="1900" dirty="0"/>
              <a:t>, 2010)</a:t>
            </a:r>
          </a:p>
        </p:txBody>
      </p:sp>
    </p:spTree>
    <p:extLst>
      <p:ext uri="{BB962C8B-B14F-4D97-AF65-F5344CB8AC3E}">
        <p14:creationId xmlns:p14="http://schemas.microsoft.com/office/powerpoint/2010/main" val="6605063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chemeClr val="accent2">
                    <a:lumMod val="75000"/>
                  </a:schemeClr>
                </a:solidFill>
              </a:rPr>
              <a:t>MENOS ES MÁS</a:t>
            </a:r>
            <a:endParaRPr lang="es-ES" dirty="0">
              <a:solidFill>
                <a:schemeClr val="accent2">
                  <a:lumMod val="75000"/>
                </a:schemeClr>
              </a:solidFill>
            </a:endParaRPr>
          </a:p>
        </p:txBody>
      </p:sp>
      <p:sp>
        <p:nvSpPr>
          <p:cNvPr id="3" name="Marcador de contenido 2"/>
          <p:cNvSpPr>
            <a:spLocks noGrp="1"/>
          </p:cNvSpPr>
          <p:nvPr>
            <p:ph idx="1"/>
          </p:nvPr>
        </p:nvSpPr>
        <p:spPr>
          <a:xfrm>
            <a:off x="1463040" y="1916832"/>
            <a:ext cx="6196405" cy="4032447"/>
          </a:xfrm>
        </p:spPr>
        <p:txBody>
          <a:bodyPr>
            <a:normAutofit fontScale="85000" lnSpcReduction="10000"/>
          </a:bodyPr>
          <a:lstStyle/>
          <a:p>
            <a:r>
              <a:rPr lang="es-ES" dirty="0" smtClean="0"/>
              <a:t>Luchar por conseguir algo para lo que nuestro cuerpo no está preparado o equipado anatómicamente puede causarnos daño.</a:t>
            </a:r>
          </a:p>
          <a:p>
            <a:r>
              <a:rPr lang="es-ES" dirty="0" smtClean="0"/>
              <a:t>Si en una postura hay resistencia para avanzar en el movimiento, </a:t>
            </a:r>
            <a:r>
              <a:rPr lang="es-ES" b="1" dirty="0" smtClean="0">
                <a:solidFill>
                  <a:schemeClr val="accent2">
                    <a:lumMod val="75000"/>
                  </a:schemeClr>
                </a:solidFill>
              </a:rPr>
              <a:t>para y respira despacio</a:t>
            </a:r>
            <a:r>
              <a:rPr lang="es-ES" dirty="0" smtClean="0"/>
              <a:t>, profunda y suavemente.  </a:t>
            </a:r>
            <a:r>
              <a:rPr lang="es-ES" dirty="0"/>
              <a:t>P</a:t>
            </a:r>
            <a:r>
              <a:rPr lang="es-ES" dirty="0" smtClean="0"/>
              <a:t>uede que así se suelte algo, se pueda seguir avanzando en la postura. La resistencia al movimiento generalmente surge de músculos acortados o que se contraen de forma refleja para evitar lesiones. </a:t>
            </a:r>
            <a:r>
              <a:rPr lang="es-ES" b="1" dirty="0" smtClean="0">
                <a:solidFill>
                  <a:schemeClr val="accent2">
                    <a:lumMod val="75000"/>
                  </a:schemeClr>
                </a:solidFill>
              </a:rPr>
              <a:t>Cuanto más rápido y forzado sea el movimiento, más probable será que el músculo se contraiga</a:t>
            </a:r>
            <a:r>
              <a:rPr lang="es-ES" dirty="0" smtClean="0"/>
              <a:t>. Si intentas terminar por la fuerza con esa resistencia, puedes generar microrroturas de las fibras musculares.</a:t>
            </a:r>
          </a:p>
        </p:txBody>
      </p:sp>
    </p:spTree>
    <p:extLst>
      <p:ext uri="{BB962C8B-B14F-4D97-AF65-F5344CB8AC3E}">
        <p14:creationId xmlns:p14="http://schemas.microsoft.com/office/powerpoint/2010/main" val="3705606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normAutofit/>
          </a:bodyPr>
          <a:lstStyle/>
          <a:p>
            <a:r>
              <a:rPr lang="es-ES" sz="3600" dirty="0" smtClean="0"/>
              <a:t>La palabra </a:t>
            </a:r>
            <a:r>
              <a:rPr lang="es-ES" sz="3600" b="1" dirty="0" smtClean="0">
                <a:solidFill>
                  <a:schemeClr val="accent2">
                    <a:lumMod val="75000"/>
                  </a:schemeClr>
                </a:solidFill>
              </a:rPr>
              <a:t>yoga</a:t>
            </a:r>
            <a:r>
              <a:rPr lang="es-ES" sz="3600" dirty="0" smtClean="0"/>
              <a:t> se refiere a un </a:t>
            </a:r>
            <a:r>
              <a:rPr lang="es-ES" sz="3600" b="1" dirty="0" smtClean="0">
                <a:solidFill>
                  <a:schemeClr val="accent2">
                    <a:lumMod val="75000"/>
                  </a:schemeClr>
                </a:solidFill>
              </a:rPr>
              <a:t>estado de conciencia </a:t>
            </a:r>
            <a:r>
              <a:rPr lang="es-ES" sz="3600" dirty="0" smtClean="0"/>
              <a:t>y no a una forma exterior ni a una postura.</a:t>
            </a:r>
            <a:endParaRPr lang="es-ES" sz="3600" dirty="0"/>
          </a:p>
        </p:txBody>
      </p:sp>
    </p:spTree>
    <p:extLst>
      <p:ext uri="{BB962C8B-B14F-4D97-AF65-F5344CB8AC3E}">
        <p14:creationId xmlns:p14="http://schemas.microsoft.com/office/powerpoint/2010/main" val="41212458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chemeClr val="accent2">
                    <a:lumMod val="75000"/>
                  </a:schemeClr>
                </a:solidFill>
              </a:rPr>
              <a:t>MENOS ES MÁS</a:t>
            </a:r>
            <a:endParaRPr lang="es-ES" dirty="0"/>
          </a:p>
        </p:txBody>
      </p:sp>
      <p:sp>
        <p:nvSpPr>
          <p:cNvPr id="3" name="Marcador de contenido 2"/>
          <p:cNvSpPr>
            <a:spLocks noGrp="1"/>
          </p:cNvSpPr>
          <p:nvPr>
            <p:ph idx="1"/>
          </p:nvPr>
        </p:nvSpPr>
        <p:spPr/>
        <p:txBody>
          <a:bodyPr>
            <a:normAutofit/>
          </a:bodyPr>
          <a:lstStyle/>
          <a:p>
            <a:r>
              <a:rPr lang="es-ES" dirty="0"/>
              <a:t>Hemos de </a:t>
            </a:r>
            <a:r>
              <a:rPr lang="es-ES" b="1" dirty="0">
                <a:solidFill>
                  <a:schemeClr val="accent2">
                    <a:lumMod val="75000"/>
                  </a:schemeClr>
                </a:solidFill>
              </a:rPr>
              <a:t>practicar despacio y con suavidad</a:t>
            </a:r>
            <a:r>
              <a:rPr lang="es-ES" dirty="0"/>
              <a:t>, con una actitud de escucha y de forma regular. </a:t>
            </a:r>
          </a:p>
          <a:p>
            <a:r>
              <a:rPr lang="es-ES" smtClean="0"/>
              <a:t>La </a:t>
            </a:r>
            <a:r>
              <a:rPr lang="es-ES" dirty="0" smtClean="0"/>
              <a:t>práctica no requiere de fuerza ni esfuerzo, cualidades que pueden aflorar por los deseos de competencia aprendidos en esta sociedad competitiva y estresante, </a:t>
            </a:r>
            <a:r>
              <a:rPr lang="es-ES" smtClean="0"/>
              <a:t>sino de la </a:t>
            </a:r>
            <a:r>
              <a:rPr lang="es-ES" b="1" dirty="0" smtClean="0">
                <a:solidFill>
                  <a:schemeClr val="accent2">
                    <a:lumMod val="75000"/>
                  </a:schemeClr>
                </a:solidFill>
              </a:rPr>
              <a:t>PRESENCIA,SENSIBILIDAD Y ACEPTACIÓN</a:t>
            </a:r>
            <a:r>
              <a:rPr lang="es-ES" dirty="0" smtClean="0"/>
              <a:t>. </a:t>
            </a:r>
          </a:p>
        </p:txBody>
      </p:sp>
    </p:spTree>
    <p:extLst>
      <p:ext uri="{BB962C8B-B14F-4D97-AF65-F5344CB8AC3E}">
        <p14:creationId xmlns:p14="http://schemas.microsoft.com/office/powerpoint/2010/main" val="3992677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solidFill>
                  <a:schemeClr val="accent2">
                    <a:lumMod val="75000"/>
                  </a:schemeClr>
                </a:solidFill>
              </a:rPr>
              <a:t>PRESENCIA, SENSIBILIDAD, ACEPTACIÓN</a:t>
            </a:r>
            <a:r>
              <a:rPr lang="es-ES" dirty="0" smtClean="0"/>
              <a:t>.</a:t>
            </a:r>
            <a:endParaRPr lang="es-ES" dirty="0"/>
          </a:p>
        </p:txBody>
      </p:sp>
      <p:sp>
        <p:nvSpPr>
          <p:cNvPr id="3" name="Marcador de contenido 2"/>
          <p:cNvSpPr>
            <a:spLocks noGrp="1"/>
          </p:cNvSpPr>
          <p:nvPr>
            <p:ph idx="1"/>
          </p:nvPr>
        </p:nvSpPr>
        <p:spPr/>
        <p:txBody>
          <a:bodyPr>
            <a:normAutofit fontScale="92500" lnSpcReduction="10000"/>
          </a:bodyPr>
          <a:lstStyle/>
          <a:p>
            <a:r>
              <a:rPr lang="es-ES" b="1" dirty="0" smtClean="0"/>
              <a:t>La flexibilidad no llega con la simple repetición, </a:t>
            </a:r>
            <a:r>
              <a:rPr lang="es-ES" dirty="0" smtClean="0"/>
              <a:t>sino desde la presencia y sensibilidad en cada movimiento, actuando en los centros con lo justo y necesario muscularmente para evitar sobretensiones, acortamientos o compensaciones que me desequilibren, desgasten y fijen nudos o tensiones.</a:t>
            </a:r>
          </a:p>
          <a:p>
            <a:r>
              <a:rPr lang="es-ES" dirty="0" smtClean="0"/>
              <a:t>Profundizar en la práctica requiere silencio, atención profunda en los pequeños detalles, repitiendo los movimientos con sensibilidad y atención interna.</a:t>
            </a:r>
            <a:endParaRPr lang="es-ES" dirty="0"/>
          </a:p>
        </p:txBody>
      </p:sp>
    </p:spTree>
    <p:extLst>
      <p:ext uri="{BB962C8B-B14F-4D97-AF65-F5344CB8AC3E}">
        <p14:creationId xmlns:p14="http://schemas.microsoft.com/office/powerpoint/2010/main" val="33885424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accent2">
                    <a:lumMod val="75000"/>
                  </a:schemeClr>
                </a:solidFill>
                <a:latin typeface="+mn-lt"/>
              </a:rPr>
              <a:t>Qué trabajaremos</a:t>
            </a:r>
            <a:endParaRPr lang="es-ES" dirty="0">
              <a:solidFill>
                <a:schemeClr val="accent2">
                  <a:lumMod val="75000"/>
                </a:schemeClr>
              </a:solidFill>
              <a:latin typeface="+mn-lt"/>
            </a:endParaRPr>
          </a:p>
        </p:txBody>
      </p:sp>
      <p:sp>
        <p:nvSpPr>
          <p:cNvPr id="3" name="2 Marcador de contenido"/>
          <p:cNvSpPr>
            <a:spLocks noGrp="1"/>
          </p:cNvSpPr>
          <p:nvPr>
            <p:ph idx="1"/>
          </p:nvPr>
        </p:nvSpPr>
        <p:spPr/>
        <p:txBody>
          <a:bodyPr/>
          <a:lstStyle/>
          <a:p>
            <a:r>
              <a:rPr lang="es-ES" sz="3600" dirty="0" smtClean="0"/>
              <a:t>La conciencia respiratoria (ejercicio de conciencia de los espacios respiratorios)</a:t>
            </a:r>
          </a:p>
          <a:p>
            <a:r>
              <a:rPr lang="es-ES" sz="3600" dirty="0" smtClean="0"/>
              <a:t>El alineamiento (</a:t>
            </a:r>
            <a:r>
              <a:rPr lang="es-ES" sz="3600" dirty="0" err="1" smtClean="0"/>
              <a:t>Tadasana</a:t>
            </a:r>
            <a:r>
              <a:rPr lang="es-ES" sz="3600" dirty="0" smtClean="0"/>
              <a:t> con cintas y pared; posturas)</a:t>
            </a:r>
          </a:p>
          <a:p>
            <a:r>
              <a:rPr lang="es-ES" sz="3600" dirty="0" smtClean="0"/>
              <a:t>La conciencia corporal</a:t>
            </a:r>
          </a:p>
          <a:p>
            <a:endParaRPr lang="es-ES" dirty="0"/>
          </a:p>
        </p:txBody>
      </p:sp>
    </p:spTree>
    <p:extLst>
      <p:ext uri="{BB962C8B-B14F-4D97-AF65-F5344CB8AC3E}">
        <p14:creationId xmlns:p14="http://schemas.microsoft.com/office/powerpoint/2010/main" val="17292728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mtClean="0">
                <a:solidFill>
                  <a:schemeClr val="accent2">
                    <a:lumMod val="75000"/>
                  </a:schemeClr>
                </a:solidFill>
              </a:rPr>
              <a:t>SESIONES DE YOGA</a:t>
            </a:r>
            <a:br>
              <a:rPr lang="es-ES" smtClean="0">
                <a:solidFill>
                  <a:schemeClr val="accent2">
                    <a:lumMod val="75000"/>
                  </a:schemeClr>
                </a:solidFill>
              </a:rPr>
            </a:br>
            <a:r>
              <a:rPr lang="es-ES" smtClean="0">
                <a:solidFill>
                  <a:schemeClr val="accent2">
                    <a:lumMod val="75000"/>
                  </a:schemeClr>
                </a:solidFill>
              </a:rPr>
              <a:t> LÍNEAS DE TRABAJO</a:t>
            </a:r>
            <a:endParaRPr lang="es-ES" dirty="0">
              <a:solidFill>
                <a:schemeClr val="accent2">
                  <a:lumMod val="75000"/>
                </a:schemeClr>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278167624"/>
              </p:ext>
            </p:extLst>
          </p:nvPr>
        </p:nvGraphicFramePr>
        <p:xfrm>
          <a:off x="1259633" y="2119313"/>
          <a:ext cx="6552728" cy="3840480"/>
        </p:xfrm>
        <a:graphic>
          <a:graphicData uri="http://schemas.openxmlformats.org/drawingml/2006/table">
            <a:tbl>
              <a:tblPr firstRow="1" bandRow="1">
                <a:tableStyleId>{5C22544A-7EE6-4342-B048-85BDC9FD1C3A}</a:tableStyleId>
              </a:tblPr>
              <a:tblGrid>
                <a:gridCol w="1656184"/>
                <a:gridCol w="1728191"/>
                <a:gridCol w="1584176"/>
                <a:gridCol w="1584177"/>
              </a:tblGrid>
              <a:tr h="370840">
                <a:tc>
                  <a:txBody>
                    <a:bodyPr/>
                    <a:lstStyle/>
                    <a:p>
                      <a:r>
                        <a:rPr lang="es-ES" dirty="0" smtClean="0">
                          <a:solidFill>
                            <a:schemeClr val="accent2">
                              <a:lumMod val="75000"/>
                            </a:schemeClr>
                          </a:solidFill>
                        </a:rPr>
                        <a:t>SESIÓN </a:t>
                      </a:r>
                      <a:r>
                        <a:rPr lang="es-ES" dirty="0" smtClean="0">
                          <a:solidFill>
                            <a:schemeClr val="accent2">
                              <a:lumMod val="75000"/>
                            </a:schemeClr>
                          </a:solidFill>
                        </a:rPr>
                        <a:t>1-2-</a:t>
                      </a:r>
                      <a:r>
                        <a:rPr lang="es-ES" baseline="0" dirty="0" smtClean="0">
                          <a:solidFill>
                            <a:schemeClr val="accent2">
                              <a:lumMod val="75000"/>
                            </a:schemeClr>
                          </a:solidFill>
                        </a:rPr>
                        <a:t>: </a:t>
                      </a:r>
                      <a:endParaRPr lang="es-ES" baseline="0" dirty="0" smtClean="0">
                        <a:solidFill>
                          <a:schemeClr val="accent2">
                            <a:lumMod val="75000"/>
                          </a:schemeClr>
                        </a:solidFill>
                      </a:endParaRPr>
                    </a:p>
                    <a:p>
                      <a:endParaRPr lang="es-ES" baseline="0" dirty="0" smtClean="0"/>
                    </a:p>
                    <a:p>
                      <a:r>
                        <a:rPr lang="es-ES" baseline="0" dirty="0" smtClean="0"/>
                        <a:t>SERIE  PERRO CARA ABAJO</a:t>
                      </a:r>
                    </a:p>
                    <a:p>
                      <a:endParaRPr lang="es-ES" baseline="0" dirty="0" smtClean="0"/>
                    </a:p>
                    <a:p>
                      <a:r>
                        <a:rPr lang="es-ES" baseline="0" dirty="0" smtClean="0"/>
                        <a:t>FOCO EN LA ALINEACIÓN</a:t>
                      </a:r>
                    </a:p>
                  </a:txBody>
                  <a:tcPr marL="68844" marR="68844"/>
                </a:tc>
                <a:tc>
                  <a:txBody>
                    <a:bodyPr/>
                    <a:lstStyle/>
                    <a:p>
                      <a:pPr algn="l"/>
                      <a:r>
                        <a:rPr lang="es-ES" dirty="0" smtClean="0">
                          <a:solidFill>
                            <a:schemeClr val="accent2">
                              <a:lumMod val="75000"/>
                            </a:schemeClr>
                          </a:solidFill>
                        </a:rPr>
                        <a:t>SESIÓN 3-4</a:t>
                      </a:r>
                      <a:r>
                        <a:rPr lang="es-ES" baseline="0" dirty="0" smtClean="0">
                          <a:solidFill>
                            <a:schemeClr val="accent2">
                              <a:lumMod val="75000"/>
                            </a:schemeClr>
                          </a:solidFill>
                        </a:rPr>
                        <a:t>:</a:t>
                      </a:r>
                    </a:p>
                    <a:p>
                      <a:pPr algn="l"/>
                      <a:endParaRPr lang="es-ES" dirty="0" smtClean="0"/>
                    </a:p>
                    <a:p>
                      <a:pPr algn="l"/>
                      <a:r>
                        <a:rPr lang="es-ES" dirty="0" smtClean="0"/>
                        <a:t>SERIE</a:t>
                      </a:r>
                      <a:r>
                        <a:rPr lang="es-ES" baseline="0" dirty="0" smtClean="0"/>
                        <a:t>  DEL SOL</a:t>
                      </a:r>
                    </a:p>
                    <a:p>
                      <a:pPr algn="l"/>
                      <a:endParaRPr lang="es-ES" baseline="0" dirty="0" smtClean="0"/>
                    </a:p>
                    <a:p>
                      <a:pPr algn="l"/>
                      <a:r>
                        <a:rPr lang="es-ES" baseline="0" dirty="0" smtClean="0"/>
                        <a:t>FOCO: LA COLUMNA VERTEBRAL</a:t>
                      </a:r>
                      <a:endParaRPr lang="es-ES" dirty="0"/>
                    </a:p>
                  </a:txBody>
                  <a:tcPr marL="68844" marR="68844"/>
                </a:tc>
                <a:tc>
                  <a:txBody>
                    <a:bodyPr/>
                    <a:lstStyle/>
                    <a:p>
                      <a:r>
                        <a:rPr lang="es-ES" dirty="0" smtClean="0">
                          <a:solidFill>
                            <a:schemeClr val="accent2">
                              <a:lumMod val="75000"/>
                            </a:schemeClr>
                          </a:solidFill>
                        </a:rPr>
                        <a:t>SESIÓN 5-6</a:t>
                      </a:r>
                      <a:r>
                        <a:rPr lang="es-ES" baseline="0" dirty="0" smtClean="0">
                          <a:solidFill>
                            <a:schemeClr val="accent2">
                              <a:lumMod val="75000"/>
                            </a:schemeClr>
                          </a:solidFill>
                        </a:rPr>
                        <a:t>:</a:t>
                      </a:r>
                    </a:p>
                    <a:p>
                      <a:endParaRPr lang="es-ES" baseline="0" dirty="0" smtClean="0"/>
                    </a:p>
                    <a:p>
                      <a:r>
                        <a:rPr lang="es-ES" baseline="0" dirty="0" smtClean="0"/>
                        <a:t>LA  CINTURA ESCAPULAR Y EL CUELLO</a:t>
                      </a:r>
                    </a:p>
                    <a:p>
                      <a:r>
                        <a:rPr lang="es-ES" baseline="0" dirty="0" smtClean="0"/>
                        <a:t>FOCO EN LA POSTURA</a:t>
                      </a:r>
                      <a:endParaRPr lang="es-ES" dirty="0" smtClean="0"/>
                    </a:p>
                  </a:txBody>
                  <a:tcPr marL="68844" marR="68844"/>
                </a:tc>
                <a:tc>
                  <a:txBody>
                    <a:bodyPr/>
                    <a:lstStyle/>
                    <a:p>
                      <a:r>
                        <a:rPr lang="es-ES" dirty="0" smtClean="0">
                          <a:solidFill>
                            <a:schemeClr val="accent2">
                              <a:lumMod val="75000"/>
                            </a:schemeClr>
                          </a:solidFill>
                        </a:rPr>
                        <a:t>SESIÓN  7-8</a:t>
                      </a:r>
                      <a:r>
                        <a:rPr lang="es-ES" baseline="0" dirty="0" smtClean="0">
                          <a:solidFill>
                            <a:schemeClr val="accent2">
                              <a:lumMod val="75000"/>
                            </a:schemeClr>
                          </a:solidFill>
                        </a:rPr>
                        <a:t>:</a:t>
                      </a:r>
                    </a:p>
                    <a:p>
                      <a:endParaRPr lang="es-ES" dirty="0" smtClean="0"/>
                    </a:p>
                    <a:p>
                      <a:r>
                        <a:rPr lang="es-ES" dirty="0" smtClean="0"/>
                        <a:t>SERIE</a:t>
                      </a:r>
                      <a:r>
                        <a:rPr lang="es-ES" baseline="0" dirty="0" smtClean="0"/>
                        <a:t> DE LA LUNA</a:t>
                      </a:r>
                      <a:endParaRPr lang="es-ES" dirty="0" smtClean="0"/>
                    </a:p>
                    <a:p>
                      <a:endParaRPr lang="es-ES" dirty="0" smtClean="0"/>
                    </a:p>
                    <a:p>
                      <a:r>
                        <a:rPr lang="es-ES" dirty="0" smtClean="0"/>
                        <a:t>FOCO </a:t>
                      </a:r>
                      <a:r>
                        <a:rPr lang="es-ES" dirty="0" smtClean="0"/>
                        <a:t>EN</a:t>
                      </a:r>
                      <a:r>
                        <a:rPr lang="es-ES" baseline="0" dirty="0" smtClean="0"/>
                        <a:t> LA PELVIS</a:t>
                      </a:r>
                      <a:endParaRPr lang="es-ES" dirty="0"/>
                    </a:p>
                  </a:txBody>
                  <a:tcPr marL="68844" marR="68844"/>
                </a:tc>
              </a:tr>
              <a:tr h="370840">
                <a:tc>
                  <a:txBody>
                    <a:bodyPr/>
                    <a:lstStyle/>
                    <a:p>
                      <a:r>
                        <a:rPr lang="es-ES" dirty="0" smtClean="0"/>
                        <a:t>PRÁCTICA</a:t>
                      </a:r>
                      <a:r>
                        <a:rPr lang="es-ES" baseline="0" dirty="0" smtClean="0"/>
                        <a:t> (85 MIN)</a:t>
                      </a:r>
                    </a:p>
                    <a:p>
                      <a:r>
                        <a:rPr lang="es-ES" baseline="0" dirty="0" smtClean="0"/>
                        <a:t>MEDITACIÓN (20 MIN)</a:t>
                      </a:r>
                      <a:endParaRPr lang="es-ES" dirty="0"/>
                    </a:p>
                  </a:txBody>
                  <a:tcPr marL="68844" marR="68844"/>
                </a:tc>
                <a:tc>
                  <a:txBody>
                    <a:bodyPr/>
                    <a:lstStyle/>
                    <a:p>
                      <a:r>
                        <a:rPr lang="es-ES" dirty="0" smtClean="0"/>
                        <a:t>PRÁCTICA (85 MIN)</a:t>
                      </a:r>
                    </a:p>
                    <a:p>
                      <a:r>
                        <a:rPr lang="es-ES" dirty="0" smtClean="0"/>
                        <a:t>MEDITACIÓN (20 MIN)</a:t>
                      </a:r>
                      <a:endParaRPr lang="es-ES" dirty="0"/>
                    </a:p>
                  </a:txBody>
                  <a:tcPr marL="68844" marR="68844"/>
                </a:tc>
                <a:tc>
                  <a:txBody>
                    <a:bodyPr/>
                    <a:lstStyle/>
                    <a:p>
                      <a:r>
                        <a:rPr lang="es-ES" dirty="0" smtClean="0"/>
                        <a:t>PRÁCTICA (85 MIN)</a:t>
                      </a:r>
                    </a:p>
                    <a:p>
                      <a:r>
                        <a:rPr lang="es-ES" dirty="0" smtClean="0"/>
                        <a:t>MEDITACIÓN (20</a:t>
                      </a:r>
                      <a:r>
                        <a:rPr lang="es-ES" baseline="0" dirty="0" smtClean="0"/>
                        <a:t> MIN)</a:t>
                      </a:r>
                      <a:endParaRPr lang="es-ES" dirty="0"/>
                    </a:p>
                  </a:txBody>
                  <a:tcPr marL="68844" marR="68844"/>
                </a:tc>
                <a:tc>
                  <a:txBody>
                    <a:bodyPr/>
                    <a:lstStyle/>
                    <a:p>
                      <a:r>
                        <a:rPr lang="es-ES" dirty="0" smtClean="0"/>
                        <a:t>PRÁCTICA</a:t>
                      </a:r>
                      <a:r>
                        <a:rPr lang="es-ES" baseline="0" dirty="0" smtClean="0"/>
                        <a:t> (85 MIN)</a:t>
                      </a:r>
                    </a:p>
                    <a:p>
                      <a:r>
                        <a:rPr lang="es-ES" baseline="0" dirty="0" smtClean="0"/>
                        <a:t>MEDITACIÓN (20 MIN)</a:t>
                      </a:r>
                      <a:endParaRPr lang="es-ES" dirty="0"/>
                    </a:p>
                  </a:txBody>
                  <a:tcPr marL="68844" marR="68844"/>
                </a:tc>
              </a:tr>
              <a:tr h="370840">
                <a:tc>
                  <a:txBody>
                    <a:bodyPr/>
                    <a:lstStyle/>
                    <a:p>
                      <a:r>
                        <a:rPr lang="es-ES" dirty="0" smtClean="0"/>
                        <a:t>FEEDBACK (15 MIN)</a:t>
                      </a:r>
                      <a:endParaRPr lang="es-ES" dirty="0"/>
                    </a:p>
                  </a:txBody>
                  <a:tcPr marL="68844" marR="68844"/>
                </a:tc>
                <a:tc>
                  <a:txBody>
                    <a:bodyPr/>
                    <a:lstStyle/>
                    <a:p>
                      <a:r>
                        <a:rPr lang="es-ES" dirty="0" smtClean="0"/>
                        <a:t>FEEDBACK (15</a:t>
                      </a:r>
                      <a:r>
                        <a:rPr lang="es-ES" baseline="0" dirty="0" smtClean="0"/>
                        <a:t> MIN)</a:t>
                      </a:r>
                      <a:endParaRPr lang="es-ES" dirty="0"/>
                    </a:p>
                  </a:txBody>
                  <a:tcPr marL="68844" marR="68844"/>
                </a:tc>
                <a:tc>
                  <a:txBody>
                    <a:bodyPr/>
                    <a:lstStyle/>
                    <a:p>
                      <a:r>
                        <a:rPr lang="es-ES" dirty="0" smtClean="0"/>
                        <a:t>FEEDBACK (15 MIN)</a:t>
                      </a:r>
                      <a:endParaRPr lang="es-ES" dirty="0"/>
                    </a:p>
                  </a:txBody>
                  <a:tcPr marL="68844" marR="68844"/>
                </a:tc>
                <a:tc>
                  <a:txBody>
                    <a:bodyPr/>
                    <a:lstStyle/>
                    <a:p>
                      <a:r>
                        <a:rPr lang="es-ES" dirty="0" smtClean="0"/>
                        <a:t>FEEDBACK (20</a:t>
                      </a:r>
                      <a:r>
                        <a:rPr lang="es-ES" baseline="0" dirty="0" smtClean="0"/>
                        <a:t> MIN)</a:t>
                      </a:r>
                      <a:endParaRPr lang="es-ES" dirty="0"/>
                    </a:p>
                  </a:txBody>
                  <a:tcPr marL="68844" marR="68844"/>
                </a:tc>
              </a:tr>
            </a:tbl>
          </a:graphicData>
        </a:graphic>
      </p:graphicFrame>
    </p:spTree>
    <p:extLst>
      <p:ext uri="{BB962C8B-B14F-4D97-AF65-F5344CB8AC3E}">
        <p14:creationId xmlns:p14="http://schemas.microsoft.com/office/powerpoint/2010/main" val="33398195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solidFill>
                  <a:schemeClr val="accent2">
                    <a:lumMod val="75000"/>
                  </a:schemeClr>
                </a:solidFill>
              </a:rPr>
              <a:t> ESTRUCTURA DE SESIÓN TÍPICA </a:t>
            </a:r>
            <a:r>
              <a:rPr lang="es-ES" dirty="0" smtClean="0"/>
              <a:t> </a:t>
            </a:r>
            <a:endParaRPr lang="es-ES"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123041002"/>
              </p:ext>
            </p:extLst>
          </p:nvPr>
        </p:nvGraphicFramePr>
        <p:xfrm>
          <a:off x="1463675" y="2119311"/>
          <a:ext cx="6196013" cy="3829968"/>
        </p:xfrm>
        <a:graphic>
          <a:graphicData uri="http://schemas.openxmlformats.org/drawingml/2006/table">
            <a:tbl>
              <a:tblPr firstRow="1" bandRow="1">
                <a:tableStyleId>{5C22544A-7EE6-4342-B048-85BDC9FD1C3A}</a:tableStyleId>
              </a:tblPr>
              <a:tblGrid>
                <a:gridCol w="6196013"/>
              </a:tblGrid>
              <a:tr h="478746">
                <a:tc>
                  <a:txBody>
                    <a:bodyPr/>
                    <a:lstStyle/>
                    <a:p>
                      <a:r>
                        <a:rPr lang="en-GB" dirty="0" smtClean="0"/>
                        <a:t>ESTADO DE DISPONIBILIDAD</a:t>
                      </a:r>
                      <a:endParaRPr lang="en-GB" dirty="0"/>
                    </a:p>
                  </a:txBody>
                  <a:tcPr/>
                </a:tc>
              </a:tr>
              <a:tr h="478746">
                <a:tc>
                  <a:txBody>
                    <a:bodyPr/>
                    <a:lstStyle/>
                    <a:p>
                      <a:r>
                        <a:rPr lang="en-GB" dirty="0" smtClean="0">
                          <a:solidFill>
                            <a:schemeClr val="accent5">
                              <a:lumMod val="75000"/>
                            </a:schemeClr>
                          </a:solidFill>
                        </a:rPr>
                        <a:t>PREPARACIÓN DE LA COLUMNA</a:t>
                      </a:r>
                      <a:endParaRPr lang="en-GB" dirty="0">
                        <a:solidFill>
                          <a:schemeClr val="accent5">
                            <a:lumMod val="75000"/>
                          </a:schemeClr>
                        </a:solidFill>
                      </a:endParaRPr>
                    </a:p>
                  </a:txBody>
                  <a:tcPr/>
                </a:tc>
              </a:tr>
              <a:tr h="478746">
                <a:tc>
                  <a:txBody>
                    <a:bodyPr/>
                    <a:lstStyle/>
                    <a:p>
                      <a:r>
                        <a:rPr lang="en-GB" dirty="0" smtClean="0">
                          <a:solidFill>
                            <a:schemeClr val="accent5">
                              <a:lumMod val="75000"/>
                            </a:schemeClr>
                          </a:solidFill>
                        </a:rPr>
                        <a:t>PREPARACIÓN</a:t>
                      </a:r>
                      <a:r>
                        <a:rPr lang="en-GB" baseline="0" dirty="0" smtClean="0">
                          <a:solidFill>
                            <a:schemeClr val="accent5">
                              <a:lumMod val="75000"/>
                            </a:schemeClr>
                          </a:solidFill>
                        </a:rPr>
                        <a:t> RESPIRATORIA</a:t>
                      </a:r>
                      <a:endParaRPr lang="en-GB" dirty="0">
                        <a:solidFill>
                          <a:schemeClr val="accent5">
                            <a:lumMod val="75000"/>
                          </a:schemeClr>
                        </a:solidFill>
                      </a:endParaRPr>
                    </a:p>
                  </a:txBody>
                  <a:tcPr/>
                </a:tc>
              </a:tr>
              <a:tr h="478746">
                <a:tc>
                  <a:txBody>
                    <a:bodyPr/>
                    <a:lstStyle/>
                    <a:p>
                      <a:r>
                        <a:rPr lang="en-GB" dirty="0" smtClean="0">
                          <a:solidFill>
                            <a:schemeClr val="accent5">
                              <a:lumMod val="75000"/>
                            </a:schemeClr>
                          </a:solidFill>
                        </a:rPr>
                        <a:t>CALENTAMIENTO</a:t>
                      </a:r>
                      <a:endParaRPr lang="en-GB" dirty="0">
                        <a:solidFill>
                          <a:schemeClr val="accent5">
                            <a:lumMod val="75000"/>
                          </a:schemeClr>
                        </a:solidFill>
                      </a:endParaRPr>
                    </a:p>
                  </a:txBody>
                  <a:tcPr/>
                </a:tc>
              </a:tr>
              <a:tr h="478746">
                <a:tc>
                  <a:txBody>
                    <a:bodyPr/>
                    <a:lstStyle/>
                    <a:p>
                      <a:r>
                        <a:rPr lang="en-GB" dirty="0" smtClean="0">
                          <a:solidFill>
                            <a:schemeClr val="accent5">
                              <a:lumMod val="75000"/>
                            </a:schemeClr>
                          </a:solidFill>
                        </a:rPr>
                        <a:t>POSTURA/-S PRINCIPAL/-ES</a:t>
                      </a:r>
                      <a:endParaRPr lang="en-GB" dirty="0">
                        <a:solidFill>
                          <a:schemeClr val="accent5">
                            <a:lumMod val="75000"/>
                          </a:schemeClr>
                        </a:solidFill>
                      </a:endParaRPr>
                    </a:p>
                  </a:txBody>
                  <a:tcPr/>
                </a:tc>
              </a:tr>
              <a:tr h="478746">
                <a:tc>
                  <a:txBody>
                    <a:bodyPr/>
                    <a:lstStyle/>
                    <a:p>
                      <a:r>
                        <a:rPr lang="en-GB" dirty="0" smtClean="0">
                          <a:solidFill>
                            <a:schemeClr val="accent5">
                              <a:lumMod val="75000"/>
                            </a:schemeClr>
                          </a:solidFill>
                        </a:rPr>
                        <a:t>COMPENSACIÓN</a:t>
                      </a:r>
                      <a:endParaRPr lang="en-GB" dirty="0">
                        <a:solidFill>
                          <a:schemeClr val="accent5">
                            <a:lumMod val="75000"/>
                          </a:schemeClr>
                        </a:solidFill>
                      </a:endParaRPr>
                    </a:p>
                  </a:txBody>
                  <a:tcPr/>
                </a:tc>
              </a:tr>
              <a:tr h="478746">
                <a:tc>
                  <a:txBody>
                    <a:bodyPr/>
                    <a:lstStyle/>
                    <a:p>
                      <a:r>
                        <a:rPr lang="en-GB" dirty="0" smtClean="0">
                          <a:solidFill>
                            <a:schemeClr val="accent5">
                              <a:lumMod val="75000"/>
                            </a:schemeClr>
                          </a:solidFill>
                        </a:rPr>
                        <a:t>RELAJACIÓN</a:t>
                      </a:r>
                      <a:endParaRPr lang="en-GB" dirty="0">
                        <a:solidFill>
                          <a:schemeClr val="accent5">
                            <a:lumMod val="75000"/>
                          </a:schemeClr>
                        </a:solidFill>
                      </a:endParaRPr>
                    </a:p>
                  </a:txBody>
                  <a:tcPr/>
                </a:tc>
              </a:tr>
              <a:tr h="478746">
                <a:tc>
                  <a:txBody>
                    <a:bodyPr/>
                    <a:lstStyle/>
                    <a:p>
                      <a:r>
                        <a:rPr lang="en-GB" dirty="0" smtClean="0">
                          <a:solidFill>
                            <a:schemeClr val="accent5">
                              <a:lumMod val="75000"/>
                            </a:schemeClr>
                          </a:solidFill>
                        </a:rPr>
                        <a:t>MEDITACIÓN</a:t>
                      </a:r>
                      <a:endParaRPr lang="en-GB" dirty="0">
                        <a:solidFill>
                          <a:schemeClr val="accent5">
                            <a:lumMod val="75000"/>
                          </a:schemeClr>
                        </a:solidFill>
                      </a:endParaRPr>
                    </a:p>
                  </a:txBody>
                  <a:tcPr/>
                </a:tc>
              </a:tr>
            </a:tbl>
          </a:graphicData>
        </a:graphic>
      </p:graphicFrame>
    </p:spTree>
    <p:extLst>
      <p:ext uri="{BB962C8B-B14F-4D97-AF65-F5344CB8AC3E}">
        <p14:creationId xmlns:p14="http://schemas.microsoft.com/office/powerpoint/2010/main" val="1762360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5023" y="817583"/>
            <a:ext cx="6965245" cy="595194"/>
          </a:xfrm>
        </p:spPr>
        <p:txBody>
          <a:bodyPr>
            <a:normAutofit fontScale="90000"/>
          </a:bodyPr>
          <a:lstStyle/>
          <a:p>
            <a:r>
              <a:rPr lang="es-ES" dirty="0">
                <a:solidFill>
                  <a:schemeClr val="accent5">
                    <a:lumMod val="50000"/>
                  </a:schemeClr>
                </a:solidFill>
              </a:rPr>
              <a:t>P</a:t>
            </a:r>
            <a:r>
              <a:rPr lang="es-ES" dirty="0" smtClean="0">
                <a:solidFill>
                  <a:schemeClr val="accent5">
                    <a:lumMod val="50000"/>
                  </a:schemeClr>
                </a:solidFill>
              </a:rPr>
              <a:t>untos de control</a:t>
            </a:r>
            <a:endParaRPr lang="es-ES" dirty="0">
              <a:solidFill>
                <a:schemeClr val="accent5">
                  <a:lumMod val="50000"/>
                </a:schemeClr>
              </a:solidFill>
            </a:endParaRPr>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99792" y="1412777"/>
            <a:ext cx="3744416" cy="4824535"/>
          </a:xfrm>
        </p:spPr>
      </p:pic>
    </p:spTree>
    <p:extLst>
      <p:ext uri="{BB962C8B-B14F-4D97-AF65-F5344CB8AC3E}">
        <p14:creationId xmlns:p14="http://schemas.microsoft.com/office/powerpoint/2010/main" val="35659624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sp>
        <p:nvSpPr>
          <p:cNvPr id="3" name="Marcador de contenido 2"/>
          <p:cNvSpPr>
            <a:spLocks noGrp="1"/>
          </p:cNvSpPr>
          <p:nvPr>
            <p:ph idx="1"/>
          </p:nvPr>
        </p:nvSpPr>
        <p:spPr/>
        <p:txBody>
          <a:bodyPr/>
          <a:lstStyle/>
          <a:p>
            <a:r>
              <a:rPr lang="es-ES" dirty="0" smtClean="0">
                <a:hlinkClick r:id="rId2"/>
              </a:rPr>
              <a:t>Carlos Fiel: "qué es el </a:t>
            </a:r>
            <a:r>
              <a:rPr lang="es-ES" dirty="0" smtClean="0">
                <a:hlinkClick r:id="rId2"/>
              </a:rPr>
              <a:t>yoga“</a:t>
            </a:r>
            <a:endParaRPr lang="es-ES" dirty="0" smtClean="0"/>
          </a:p>
          <a:p>
            <a:endParaRPr lang="es-ES" dirty="0"/>
          </a:p>
          <a:p>
            <a:endParaRPr lang="es-ES" dirty="0" smtClean="0"/>
          </a:p>
          <a:p>
            <a:r>
              <a:rPr lang="es-ES" smtClean="0"/>
              <a:t>EL SILENCIO FORMA PARTE DE LA FELICIDAD</a:t>
            </a:r>
            <a:endParaRPr lang="es-ES" dirty="0"/>
          </a:p>
        </p:txBody>
      </p:sp>
    </p:spTree>
    <p:extLst>
      <p:ext uri="{BB962C8B-B14F-4D97-AF65-F5344CB8AC3E}">
        <p14:creationId xmlns:p14="http://schemas.microsoft.com/office/powerpoint/2010/main" val="2741594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solidFill>
                  <a:schemeClr val="accent2">
                    <a:lumMod val="75000"/>
                  </a:schemeClr>
                </a:solidFill>
                <a:latin typeface="+mn-lt"/>
              </a:rPr>
              <a:t>Orígenes: </a:t>
            </a:r>
            <a:r>
              <a:rPr lang="es-ES" b="1" dirty="0" smtClean="0">
                <a:solidFill>
                  <a:schemeClr val="accent2">
                    <a:lumMod val="75000"/>
                  </a:schemeClr>
                </a:solidFill>
                <a:latin typeface="+mn-lt"/>
              </a:rPr>
              <a:t>disciplina</a:t>
            </a:r>
            <a:r>
              <a:rPr lang="es-ES" dirty="0" smtClean="0">
                <a:solidFill>
                  <a:schemeClr val="accent2">
                    <a:lumMod val="75000"/>
                  </a:schemeClr>
                </a:solidFill>
                <a:latin typeface="+mn-lt"/>
              </a:rPr>
              <a:t> milenaria</a:t>
            </a:r>
            <a:endParaRPr lang="es-ES" dirty="0">
              <a:solidFill>
                <a:schemeClr val="accent2">
                  <a:lumMod val="75000"/>
                </a:schemeClr>
              </a:solidFill>
              <a:latin typeface="+mn-lt"/>
            </a:endParaRPr>
          </a:p>
        </p:txBody>
      </p:sp>
      <p:sp>
        <p:nvSpPr>
          <p:cNvPr id="3" name="2 Marcador de contenido"/>
          <p:cNvSpPr>
            <a:spLocks noGrp="1"/>
          </p:cNvSpPr>
          <p:nvPr>
            <p:ph idx="1"/>
          </p:nvPr>
        </p:nvSpPr>
        <p:spPr>
          <a:xfrm>
            <a:off x="1463040" y="1988840"/>
            <a:ext cx="6196405" cy="3960440"/>
          </a:xfrm>
        </p:spPr>
        <p:txBody>
          <a:bodyPr>
            <a:normAutofit/>
          </a:bodyPr>
          <a:lstStyle/>
          <a:p>
            <a:pPr marL="0" indent="0">
              <a:buNone/>
            </a:pPr>
            <a:r>
              <a:rPr lang="es-ES" b="1" dirty="0" smtClean="0"/>
              <a:t>ÉPOCA PREVÉDICA:</a:t>
            </a:r>
            <a:r>
              <a:rPr lang="es-ES" dirty="0" smtClean="0"/>
              <a:t>(más de 6.000 años de antigüedad; período </a:t>
            </a:r>
            <a:r>
              <a:rPr lang="es-ES" dirty="0" err="1" smtClean="0"/>
              <a:t>prevédico</a:t>
            </a:r>
            <a:r>
              <a:rPr lang="es-ES" dirty="0" smtClean="0"/>
              <a:t>, sellos de piedra con practicantes de </a:t>
            </a:r>
            <a:r>
              <a:rPr lang="es-ES" dirty="0" err="1" smtClean="0"/>
              <a:t>asana</a:t>
            </a:r>
            <a:r>
              <a:rPr lang="es-ES" dirty="0" smtClean="0"/>
              <a:t>). </a:t>
            </a:r>
          </a:p>
          <a:p>
            <a:pPr marL="0" indent="0">
              <a:buNone/>
            </a:pPr>
            <a:endParaRPr lang="es-ES" dirty="0" smtClean="0"/>
          </a:p>
          <a:p>
            <a:pPr marL="0" indent="0">
              <a:buNone/>
            </a:pPr>
            <a:r>
              <a:rPr lang="es-ES" b="1" dirty="0" smtClean="0"/>
              <a:t>ÉPOCA  VÉDICA: </a:t>
            </a:r>
            <a:r>
              <a:rPr lang="es-ES" dirty="0" smtClean="0"/>
              <a:t>Como reacción a </a:t>
            </a:r>
            <a:r>
              <a:rPr lang="es-ES" dirty="0" err="1" smtClean="0"/>
              <a:t>losVedas</a:t>
            </a:r>
            <a:r>
              <a:rPr lang="es-ES" dirty="0" smtClean="0"/>
              <a:t> (libros sagrados de la India) surge un </a:t>
            </a:r>
            <a:r>
              <a:rPr lang="es-ES" dirty="0"/>
              <a:t>m</a:t>
            </a:r>
            <a:r>
              <a:rPr lang="es-ES" dirty="0" smtClean="0"/>
              <a:t>ovimiento cultural            </a:t>
            </a:r>
            <a:r>
              <a:rPr lang="es-ES" b="1" dirty="0" smtClean="0"/>
              <a:t>período ascético </a:t>
            </a:r>
            <a:r>
              <a:rPr lang="es-ES" dirty="0" smtClean="0"/>
              <a:t>del yoga que dio a luz los </a:t>
            </a:r>
            <a:r>
              <a:rPr lang="es-ES" dirty="0" err="1" smtClean="0"/>
              <a:t>Upanishads</a:t>
            </a:r>
            <a:r>
              <a:rPr lang="es-ES" dirty="0" smtClean="0"/>
              <a:t>. (tradición oral; líneas de maestros)</a:t>
            </a:r>
          </a:p>
          <a:p>
            <a:pPr marL="0" indent="0">
              <a:buNone/>
            </a:pPr>
            <a:endParaRPr lang="es-ES" dirty="0" smtClean="0"/>
          </a:p>
        </p:txBody>
      </p:sp>
      <p:sp>
        <p:nvSpPr>
          <p:cNvPr id="4" name="3 Flecha derecha"/>
          <p:cNvSpPr/>
          <p:nvPr/>
        </p:nvSpPr>
        <p:spPr>
          <a:xfrm>
            <a:off x="4415627" y="4437112"/>
            <a:ext cx="324036"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74180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GB"/>
          </a:p>
        </p:txBody>
      </p:sp>
      <p:sp>
        <p:nvSpPr>
          <p:cNvPr id="3" name="Marcador de contenido 2"/>
          <p:cNvSpPr>
            <a:spLocks noGrp="1"/>
          </p:cNvSpPr>
          <p:nvPr>
            <p:ph idx="1"/>
          </p:nvPr>
        </p:nvSpPr>
        <p:spPr/>
        <p:txBody>
          <a:bodyPr/>
          <a:lstStyle/>
          <a:p>
            <a:r>
              <a:rPr lang="es-ES" dirty="0"/>
              <a:t>Los </a:t>
            </a:r>
            <a:r>
              <a:rPr lang="es-ES" i="1" dirty="0" err="1"/>
              <a:t>Upanishad</a:t>
            </a:r>
            <a:r>
              <a:rPr lang="es-ES" dirty="0"/>
              <a:t> se basan probablemente en las experiencias místicas de personas que, cansadas de la religión oficial, se retiraron a los bosques para vivir como </a:t>
            </a:r>
            <a:r>
              <a:rPr lang="es-ES" dirty="0" smtClean="0">
                <a:hlinkClick r:id="rId2" tooltip="Asceta"/>
              </a:rPr>
              <a:t>ascetas</a:t>
            </a:r>
            <a:r>
              <a:rPr lang="es-ES" dirty="0" smtClean="0"/>
              <a:t>, </a:t>
            </a:r>
            <a:r>
              <a:rPr lang="es-ES" dirty="0"/>
              <a:t>pensaron por su cuenta y luego difundieron sus ideas. </a:t>
            </a:r>
            <a:endParaRPr lang="es-ES" dirty="0" smtClean="0"/>
          </a:p>
        </p:txBody>
      </p:sp>
    </p:spTree>
    <p:extLst>
      <p:ext uri="{BB962C8B-B14F-4D97-AF65-F5344CB8AC3E}">
        <p14:creationId xmlns:p14="http://schemas.microsoft.com/office/powerpoint/2010/main" val="2747922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solidFill>
                  <a:schemeClr val="accent2">
                    <a:lumMod val="75000"/>
                  </a:schemeClr>
                </a:solidFill>
              </a:rPr>
              <a:t>OBRAS FUNDAMENTALES:</a:t>
            </a:r>
            <a:r>
              <a:rPr lang="es-ES" dirty="0"/>
              <a:t/>
            </a:r>
            <a:br>
              <a:rPr lang="es-ES" dirty="0"/>
            </a:br>
            <a:endParaRPr lang="es-ES" dirty="0"/>
          </a:p>
        </p:txBody>
      </p:sp>
      <p:sp>
        <p:nvSpPr>
          <p:cNvPr id="3" name="Marcador de contenido 2"/>
          <p:cNvSpPr>
            <a:spLocks noGrp="1"/>
          </p:cNvSpPr>
          <p:nvPr>
            <p:ph idx="1"/>
          </p:nvPr>
        </p:nvSpPr>
        <p:spPr>
          <a:xfrm>
            <a:off x="1479442" y="1844824"/>
            <a:ext cx="6196405" cy="4166277"/>
          </a:xfrm>
        </p:spPr>
        <p:txBody>
          <a:bodyPr>
            <a:normAutofit/>
          </a:bodyPr>
          <a:lstStyle/>
          <a:p>
            <a:r>
              <a:rPr lang="es-ES" sz="4000" b="1" dirty="0" smtClean="0">
                <a:solidFill>
                  <a:schemeClr val="accent2">
                    <a:lumMod val="75000"/>
                  </a:schemeClr>
                </a:solidFill>
                <a:latin typeface="+mj-lt"/>
              </a:rPr>
              <a:t>Yoga-</a:t>
            </a:r>
            <a:r>
              <a:rPr lang="es-ES" sz="4000" b="1" dirty="0" err="1" smtClean="0">
                <a:solidFill>
                  <a:schemeClr val="accent2">
                    <a:lumMod val="75000"/>
                  </a:schemeClr>
                </a:solidFill>
                <a:latin typeface="+mj-lt"/>
              </a:rPr>
              <a:t>sutra</a:t>
            </a:r>
            <a:r>
              <a:rPr lang="es-ES" sz="4000" dirty="0" smtClean="0">
                <a:solidFill>
                  <a:schemeClr val="accent2">
                    <a:lumMod val="75000"/>
                  </a:schemeClr>
                </a:solidFill>
                <a:latin typeface="+mj-lt"/>
              </a:rPr>
              <a:t> </a:t>
            </a:r>
            <a:r>
              <a:rPr lang="es-ES" sz="4000" dirty="0">
                <a:solidFill>
                  <a:schemeClr val="accent2">
                    <a:lumMod val="75000"/>
                  </a:schemeClr>
                </a:solidFill>
                <a:latin typeface="+mj-lt"/>
              </a:rPr>
              <a:t>de </a:t>
            </a:r>
            <a:r>
              <a:rPr lang="es-ES" sz="4000" dirty="0" err="1">
                <a:solidFill>
                  <a:schemeClr val="accent2">
                    <a:lumMod val="75000"/>
                  </a:schemeClr>
                </a:solidFill>
                <a:latin typeface="+mj-lt"/>
              </a:rPr>
              <a:t>Patanjali</a:t>
            </a:r>
            <a:r>
              <a:rPr lang="es-ES" sz="4000" dirty="0" smtClean="0">
                <a:solidFill>
                  <a:schemeClr val="accent2">
                    <a:lumMod val="75000"/>
                  </a:schemeClr>
                </a:solidFill>
                <a:latin typeface="+mj-lt"/>
              </a:rPr>
              <a:t>. </a:t>
            </a:r>
          </a:p>
          <a:p>
            <a:pPr marL="0" indent="0">
              <a:buNone/>
            </a:pPr>
            <a:r>
              <a:rPr lang="es-ES" dirty="0" smtClean="0"/>
              <a:t>Escrito </a:t>
            </a:r>
            <a:r>
              <a:rPr lang="es-ES" dirty="0"/>
              <a:t>en torno al año 300-400 de nuestra era: formaliza el yoga como una escuela </a:t>
            </a:r>
            <a:r>
              <a:rPr lang="es-ES" dirty="0" smtClean="0"/>
              <a:t>filosófica.</a:t>
            </a:r>
          </a:p>
          <a:p>
            <a:pPr marL="0" indent="0">
              <a:buNone/>
            </a:pPr>
            <a:r>
              <a:rPr lang="es-ES" dirty="0" smtClean="0"/>
              <a:t>DEFINICIÓN: </a:t>
            </a:r>
            <a:r>
              <a:rPr lang="es-ES" dirty="0"/>
              <a:t>Yoga es el cese de las fluctuaciones de la consciencia. La mente fluctúa y no somos conscientes de ello por la identificación. Dificultad del </a:t>
            </a:r>
            <a:r>
              <a:rPr lang="es-ES" dirty="0" smtClean="0"/>
              <a:t>concepto.</a:t>
            </a:r>
          </a:p>
          <a:p>
            <a:endParaRPr lang="es-ES" dirty="0"/>
          </a:p>
          <a:p>
            <a:endParaRPr lang="es-ES" dirty="0" smtClean="0"/>
          </a:p>
          <a:p>
            <a:endParaRPr lang="es-ES" dirty="0"/>
          </a:p>
          <a:p>
            <a:endParaRPr lang="es-ES" dirty="0"/>
          </a:p>
        </p:txBody>
      </p:sp>
    </p:spTree>
    <p:extLst>
      <p:ext uri="{BB962C8B-B14F-4D97-AF65-F5344CB8AC3E}">
        <p14:creationId xmlns:p14="http://schemas.microsoft.com/office/powerpoint/2010/main" val="1116670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63040" y="980728"/>
            <a:ext cx="6196405" cy="4742341"/>
          </a:xfrm>
        </p:spPr>
        <p:txBody>
          <a:bodyPr>
            <a:normAutofit/>
          </a:bodyPr>
          <a:lstStyle/>
          <a:p>
            <a:r>
              <a:rPr lang="es-ES" sz="4800" dirty="0" smtClean="0"/>
              <a:t>Entonces, ¿qué pintan las </a:t>
            </a:r>
            <a:r>
              <a:rPr lang="es-ES" sz="4800" dirty="0" err="1" smtClean="0"/>
              <a:t>asanas</a:t>
            </a:r>
            <a:r>
              <a:rPr lang="es-ES" sz="4800" dirty="0" smtClean="0"/>
              <a:t> en el yoga?</a:t>
            </a:r>
          </a:p>
          <a:p>
            <a:endParaRPr lang="es-ES" sz="4800" dirty="0"/>
          </a:p>
        </p:txBody>
      </p:sp>
      <p:pic>
        <p:nvPicPr>
          <p:cNvPr id="6" name="Imagen 5"/>
          <p:cNvPicPr>
            <a:picLocks noChangeAspect="1"/>
          </p:cNvPicPr>
          <p:nvPr/>
        </p:nvPicPr>
        <p:blipFill>
          <a:blip r:embed="rId2"/>
          <a:stretch>
            <a:fillRect/>
          </a:stretch>
        </p:blipFill>
        <p:spPr>
          <a:xfrm>
            <a:off x="1763688" y="3323852"/>
            <a:ext cx="5328592" cy="2664296"/>
          </a:xfrm>
          <a:prstGeom prst="rect">
            <a:avLst/>
          </a:prstGeom>
        </p:spPr>
      </p:pic>
    </p:spTree>
    <p:extLst>
      <p:ext uri="{BB962C8B-B14F-4D97-AF65-F5344CB8AC3E}">
        <p14:creationId xmlns:p14="http://schemas.microsoft.com/office/powerpoint/2010/main" val="3869261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63040" y="817582"/>
            <a:ext cx="6597228" cy="1202485"/>
          </a:xfrm>
        </p:spPr>
        <p:txBody>
          <a:bodyPr>
            <a:normAutofit/>
          </a:bodyPr>
          <a:lstStyle/>
          <a:p>
            <a:pPr marL="274320" indent="-274320" algn="l">
              <a:spcBef>
                <a:spcPct val="20000"/>
              </a:spcBef>
              <a:buClr>
                <a:schemeClr val="accent2"/>
              </a:buClr>
              <a:buSzPct val="85000"/>
              <a:buFont typeface="Brush Script MT" pitchFamily="66" charset="0"/>
              <a:buChar char="O"/>
            </a:pPr>
            <a:r>
              <a:rPr lang="es-ES" sz="4000" b="1" dirty="0" err="1">
                <a:solidFill>
                  <a:schemeClr val="accent2">
                    <a:lumMod val="75000"/>
                  </a:schemeClr>
                </a:solidFill>
                <a:ea typeface="+mn-ea"/>
                <a:cs typeface="+mn-cs"/>
              </a:rPr>
              <a:t>Hatha</a:t>
            </a:r>
            <a:r>
              <a:rPr lang="es-ES" sz="4000" b="1" dirty="0">
                <a:solidFill>
                  <a:schemeClr val="accent2">
                    <a:lumMod val="75000"/>
                  </a:schemeClr>
                </a:solidFill>
                <a:ea typeface="+mn-ea"/>
                <a:cs typeface="+mn-cs"/>
              </a:rPr>
              <a:t> Yoga </a:t>
            </a:r>
            <a:r>
              <a:rPr lang="es-ES" sz="4000" b="1" dirty="0" err="1">
                <a:solidFill>
                  <a:schemeClr val="accent2">
                    <a:lumMod val="75000"/>
                  </a:schemeClr>
                </a:solidFill>
                <a:ea typeface="+mn-ea"/>
                <a:cs typeface="+mn-cs"/>
              </a:rPr>
              <a:t>Pradipika</a:t>
            </a:r>
            <a:endParaRPr lang="es-ES" sz="4000" b="1" dirty="0">
              <a:solidFill>
                <a:schemeClr val="accent2">
                  <a:lumMod val="75000"/>
                </a:schemeClr>
              </a:solidFill>
              <a:ea typeface="+mn-ea"/>
              <a:cs typeface="+mn-cs"/>
            </a:endParaRPr>
          </a:p>
        </p:txBody>
      </p:sp>
      <p:sp>
        <p:nvSpPr>
          <p:cNvPr id="3" name="Marcador de contenido 2"/>
          <p:cNvSpPr>
            <a:spLocks noGrp="1"/>
          </p:cNvSpPr>
          <p:nvPr>
            <p:ph idx="1"/>
          </p:nvPr>
        </p:nvSpPr>
        <p:spPr/>
        <p:txBody>
          <a:bodyPr>
            <a:normAutofit lnSpcReduction="10000"/>
          </a:bodyPr>
          <a:lstStyle/>
          <a:p>
            <a:r>
              <a:rPr lang="es-ES" dirty="0"/>
              <a:t>Siglo XI y siglo XIII. Aparecen los primeros tratados del </a:t>
            </a:r>
            <a:r>
              <a:rPr lang="es-ES" dirty="0" err="1" smtClean="0"/>
              <a:t>hatha</a:t>
            </a:r>
            <a:r>
              <a:rPr lang="es-ES" dirty="0" smtClean="0"/>
              <a:t> yoga</a:t>
            </a:r>
            <a:r>
              <a:rPr lang="es-ES" dirty="0"/>
              <a:t>: </a:t>
            </a:r>
            <a:r>
              <a:rPr lang="es-ES" b="1" dirty="0" err="1"/>
              <a:t>Hatha</a:t>
            </a:r>
            <a:r>
              <a:rPr lang="es-ES" b="1" dirty="0"/>
              <a:t> Yoga </a:t>
            </a:r>
            <a:r>
              <a:rPr lang="es-ES" b="1" dirty="0" err="1"/>
              <a:t>Pradipika</a:t>
            </a:r>
            <a:r>
              <a:rPr lang="es-ES" dirty="0"/>
              <a:t>. </a:t>
            </a:r>
            <a:r>
              <a:rPr lang="es-ES" dirty="0" smtClean="0"/>
              <a:t>Un concepto más accesible al profano.</a:t>
            </a:r>
          </a:p>
          <a:p>
            <a:r>
              <a:rPr lang="es-ES" dirty="0" smtClean="0"/>
              <a:t>DEFINICIÓN: El </a:t>
            </a:r>
            <a:r>
              <a:rPr lang="es-ES" dirty="0"/>
              <a:t>yoga es el cese de fluctuaciones de la energía: se consigue a través de la respiración con el cuerpo como </a:t>
            </a:r>
            <a:r>
              <a:rPr lang="es-ES" dirty="0" smtClean="0"/>
              <a:t>vehículo. Posterior</a:t>
            </a:r>
            <a:r>
              <a:rPr lang="es-ES" dirty="0"/>
              <a:t>. La mente, al funcionar  con la energía, no puede fluctuar si </a:t>
            </a:r>
            <a:r>
              <a:rPr lang="es-ES" dirty="0" smtClean="0"/>
              <a:t>la energía </a:t>
            </a:r>
            <a:r>
              <a:rPr lang="es-ES" dirty="0"/>
              <a:t>no está fluctuando.</a:t>
            </a:r>
          </a:p>
          <a:p>
            <a:endParaRPr lang="es-ES" dirty="0"/>
          </a:p>
        </p:txBody>
      </p:sp>
    </p:spTree>
    <p:extLst>
      <p:ext uri="{BB962C8B-B14F-4D97-AF65-F5344CB8AC3E}">
        <p14:creationId xmlns:p14="http://schemas.microsoft.com/office/powerpoint/2010/main" val="34163344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2090</TotalTime>
  <Words>2064</Words>
  <Application>Microsoft Office PowerPoint</Application>
  <PresentationFormat>Presentación en pantalla (4:3)</PresentationFormat>
  <Paragraphs>183</Paragraphs>
  <Slides>46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46</vt:i4>
      </vt:variant>
    </vt:vector>
  </HeadingPairs>
  <TitlesOfParts>
    <vt:vector size="51" baseType="lpstr">
      <vt:lpstr>Brush Script MT</vt:lpstr>
      <vt:lpstr>Constantia</vt:lpstr>
      <vt:lpstr>Franklin Gothic Book</vt:lpstr>
      <vt:lpstr>Rage Italic</vt:lpstr>
      <vt:lpstr>Chincheta</vt:lpstr>
      <vt:lpstr>INTRODUCCIÓN AL YOGA</vt:lpstr>
      <vt:lpstr>PREELIMINARES</vt:lpstr>
      <vt:lpstr>QUÉ ES EL YOGA </vt:lpstr>
      <vt:lpstr>Presentación de PowerPoint</vt:lpstr>
      <vt:lpstr>Orígenes: disciplina milenaria</vt:lpstr>
      <vt:lpstr>Presentación de PowerPoint</vt:lpstr>
      <vt:lpstr>OBRAS FUNDAMENTALES: </vt:lpstr>
      <vt:lpstr>Presentación de PowerPoint</vt:lpstr>
      <vt:lpstr>Hatha Yoga Pradipika</vt:lpstr>
      <vt:lpstr>Presentación de PowerPoint</vt:lpstr>
      <vt:lpstr>Las ocho etapas del yoga (Patanjali)</vt:lpstr>
      <vt:lpstr>Presentación de PowerPoint</vt:lpstr>
      <vt:lpstr>LA MEDITACIÓN</vt:lpstr>
      <vt:lpstr>¿DEFINICIÓN? </vt:lpstr>
      <vt:lpstr>Presentación de PowerPoint</vt:lpstr>
      <vt:lpstr>¿ Un fenómeno extraño?</vt:lpstr>
      <vt:lpstr>El yoga en Occidente</vt:lpstr>
      <vt:lpstr>OBJETIVOS DEL CURSO</vt:lpstr>
      <vt:lpstr>Presentación de PowerPoint</vt:lpstr>
      <vt:lpstr>OBJETIVOS</vt:lpstr>
      <vt:lpstr>ASANA</vt:lpstr>
      <vt:lpstr>TORSIONES</vt:lpstr>
      <vt:lpstr>ASANA</vt:lpstr>
      <vt:lpstr>PRANAYAMA</vt:lpstr>
      <vt:lpstr>Presentación de PowerPoint</vt:lpstr>
      <vt:lpstr>PRATYAHARA</vt:lpstr>
      <vt:lpstr>PRATYAHARA</vt:lpstr>
      <vt:lpstr>ACTIVIDADES PRÁCTICAS PARA CADA RAMA DEL ÁRBOL DEL YOGA</vt:lpstr>
      <vt:lpstr>PRATYAHARA</vt:lpstr>
      <vt:lpstr>DHARANA (CONCENTRACIÓN)</vt:lpstr>
      <vt:lpstr>SAMADHI</vt:lpstr>
      <vt:lpstr>Presentación de PowerPoint</vt:lpstr>
      <vt:lpstr>Efectos del yoga en la salud</vt:lpstr>
      <vt:lpstr>Presentación de PowerPoint</vt:lpstr>
      <vt:lpstr>Presentación de PowerPoint</vt:lpstr>
      <vt:lpstr>CÓMO PRACTICAR YOGA</vt:lpstr>
      <vt:lpstr>CÓMO PRACTICAR YOGA</vt:lpstr>
      <vt:lpstr>RESPETAR EL PROPIO CUERPO Y SUS LÍMITES</vt:lpstr>
      <vt:lpstr>MENOS ES MÁS</vt:lpstr>
      <vt:lpstr>MENOS ES MÁS</vt:lpstr>
      <vt:lpstr>PRESENCIA, SENSIBILIDAD, ACEPTACIÓN.</vt:lpstr>
      <vt:lpstr>Qué trabajaremos</vt:lpstr>
      <vt:lpstr>SESIONES DE YOGA  LÍNEAS DE TRABAJO</vt:lpstr>
      <vt:lpstr> ESTRUCTURA DE SESIÓN TÍPICA  </vt:lpstr>
      <vt:lpstr>Puntos de control</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Sesións de yoga</dc:title>
  <dc:creator>María</dc:creator>
  <cp:lastModifiedBy>User</cp:lastModifiedBy>
  <cp:revision>103</cp:revision>
  <dcterms:created xsi:type="dcterms:W3CDTF">2016-09-11T20:32:37Z</dcterms:created>
  <dcterms:modified xsi:type="dcterms:W3CDTF">2017-10-24T13:27:05Z</dcterms:modified>
</cp:coreProperties>
</file>