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60" r:id="rId5"/>
    <p:sldId id="259" r:id="rId6"/>
    <p:sldId id="261" r:id="rId7"/>
    <p:sldId id="262" r:id="rId8"/>
    <p:sldId id="263" r:id="rId9"/>
    <p:sldId id="264" r:id="rId10"/>
    <p:sldId id="266" r:id="rId11"/>
    <p:sldId id="272" r:id="rId12"/>
    <p:sldId id="265" r:id="rId13"/>
    <p:sldId id="276" r:id="rId14"/>
    <p:sldId id="267" r:id="rId15"/>
    <p:sldId id="271" r:id="rId16"/>
    <p:sldId id="268" r:id="rId17"/>
    <p:sldId id="269" r:id="rId18"/>
    <p:sldId id="270" r:id="rId19"/>
    <p:sldId id="274" r:id="rId20"/>
    <p:sldId id="277" r:id="rId21"/>
    <p:sldId id="288" r:id="rId22"/>
    <p:sldId id="273" r:id="rId23"/>
    <p:sldId id="275" r:id="rId24"/>
    <p:sldId id="289" r:id="rId25"/>
    <p:sldId id="278" r:id="rId26"/>
    <p:sldId id="279" r:id="rId27"/>
    <p:sldId id="280" r:id="rId28"/>
    <p:sldId id="281" r:id="rId29"/>
    <p:sldId id="282" r:id="rId30"/>
    <p:sldId id="283" r:id="rId31"/>
    <p:sldId id="284" r:id="rId32"/>
    <p:sldId id="285" r:id="rId33"/>
    <p:sldId id="286" r:id="rId34"/>
    <p:sldId id="287" r:id="rId35"/>
    <p:sldId id="290" r:id="rId36"/>
    <p:sldId id="291" r:id="rId37"/>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C00CE-E649-4E84-AC38-AE01304B569A}" type="datetimeFigureOut">
              <a:rPr lang="es-ES_tradnl" smtClean="0"/>
              <a:t>05/09/2017</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DAC0A-82D8-497D-9782-78F406D4685D}" type="slidenum">
              <a:rPr lang="es-ES_tradnl" smtClean="0"/>
              <a:t>‹Nº›</a:t>
            </a:fld>
            <a:endParaRPr lang="es-ES_tradnl"/>
          </a:p>
        </p:txBody>
      </p:sp>
    </p:spTree>
    <p:extLst>
      <p:ext uri="{BB962C8B-B14F-4D97-AF65-F5344CB8AC3E}">
        <p14:creationId xmlns:p14="http://schemas.microsoft.com/office/powerpoint/2010/main" val="223040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91ADAC0A-82D8-497D-9782-78F406D4685D}" type="slidenum">
              <a:rPr lang="es-ES_tradnl" smtClean="0"/>
              <a:t>16</a:t>
            </a:fld>
            <a:endParaRPr lang="es-ES_tradnl"/>
          </a:p>
        </p:txBody>
      </p:sp>
    </p:spTree>
    <p:extLst>
      <p:ext uri="{BB962C8B-B14F-4D97-AF65-F5344CB8AC3E}">
        <p14:creationId xmlns:p14="http://schemas.microsoft.com/office/powerpoint/2010/main" val="1899394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1537572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65872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367100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1146347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331439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27205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380525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181759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19388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254697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4FA4A2-1982-45D0-B5E5-25C5D41AC9F8}" type="datetimeFigureOut">
              <a:rPr lang="es-ES_tradnl" smtClean="0"/>
              <a:t>05/09/2017</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4041611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FA4A2-1982-45D0-B5E5-25C5D41AC9F8}" type="datetimeFigureOut">
              <a:rPr lang="es-ES_tradnl" smtClean="0"/>
              <a:t>05/09/2017</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06145-4787-434B-A3E0-214FFE9A0D87}" type="slidenum">
              <a:rPr lang="es-ES_tradnl" smtClean="0"/>
              <a:t>‹Nº›</a:t>
            </a:fld>
            <a:endParaRPr lang="es-ES_tradnl"/>
          </a:p>
        </p:txBody>
      </p:sp>
    </p:spTree>
    <p:extLst>
      <p:ext uri="{BB962C8B-B14F-4D97-AF65-F5344CB8AC3E}">
        <p14:creationId xmlns:p14="http://schemas.microsoft.com/office/powerpoint/2010/main" val="2235098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188640"/>
            <a:ext cx="6400800" cy="5450160"/>
          </a:xfrm>
        </p:spPr>
        <p:txBody>
          <a:bodyPr>
            <a:normAutofit/>
          </a:bodyPr>
          <a:lstStyle/>
          <a:p>
            <a:endParaRPr lang="es-ES_tradnl" dirty="0" smtClean="0"/>
          </a:p>
          <a:p>
            <a:endParaRPr lang="es-ES_tradnl" dirty="0"/>
          </a:p>
          <a:p>
            <a:endParaRPr lang="es-ES_tradnl" dirty="0" smtClean="0"/>
          </a:p>
          <a:p>
            <a:r>
              <a:rPr lang="es-ES_tradnl" b="1" dirty="0" smtClean="0">
                <a:solidFill>
                  <a:srgbClr val="FF0000"/>
                </a:solidFill>
              </a:rPr>
              <a:t>TRIBUTACIÓN SOCIEDADES CIVILES.</a:t>
            </a:r>
          </a:p>
          <a:p>
            <a:endParaRPr lang="es-ES_tradnl" u="sng" dirty="0">
              <a:solidFill>
                <a:schemeClr val="tx2">
                  <a:lumMod val="60000"/>
                  <a:lumOff val="40000"/>
                </a:schemeClr>
              </a:solidFill>
            </a:endParaRPr>
          </a:p>
          <a:p>
            <a:r>
              <a:rPr lang="es-ES_tradnl" sz="2400" b="1" dirty="0" smtClean="0">
                <a:solidFill>
                  <a:srgbClr val="00B050"/>
                </a:solidFill>
              </a:rPr>
              <a:t>A PARTIR DEL 1 DE ENERO 2016.</a:t>
            </a:r>
          </a:p>
          <a:p>
            <a:endParaRPr lang="es-ES_tradnl" sz="2400" b="1" dirty="0">
              <a:solidFill>
                <a:srgbClr val="00B050"/>
              </a:solidFill>
            </a:endParaRPr>
          </a:p>
          <a:p>
            <a:endParaRPr lang="es-ES_tradnl" dirty="0" smtClean="0">
              <a:solidFill>
                <a:srgbClr val="00B050"/>
              </a:solidFill>
            </a:endParaRPr>
          </a:p>
          <a:p>
            <a:r>
              <a:rPr lang="es-ES_tradnl" sz="2800" b="1" dirty="0" smtClean="0">
                <a:solidFill>
                  <a:srgbClr val="0070C0"/>
                </a:solidFill>
              </a:rPr>
              <a:t>.</a:t>
            </a:r>
            <a:endParaRPr lang="es-ES_tradnl" sz="2800" b="1" dirty="0">
              <a:solidFill>
                <a:srgbClr val="0070C0"/>
              </a:solidFill>
            </a:endParaRPr>
          </a:p>
        </p:txBody>
      </p:sp>
    </p:spTree>
    <p:extLst>
      <p:ext uri="{BB962C8B-B14F-4D97-AF65-F5344CB8AC3E}">
        <p14:creationId xmlns:p14="http://schemas.microsoft.com/office/powerpoint/2010/main" val="149796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half" idx="1"/>
          </p:nvPr>
        </p:nvSpPr>
        <p:spPr>
          <a:xfrm>
            <a:off x="251520" y="764704"/>
            <a:ext cx="4038600" cy="5678091"/>
          </a:xfrm>
        </p:spPr>
        <p:txBody>
          <a:bodyPr>
            <a:normAutofit fontScale="55000" lnSpcReduction="20000"/>
          </a:bodyPr>
          <a:lstStyle/>
          <a:p>
            <a:pPr marL="0" indent="0">
              <a:buNone/>
            </a:pPr>
            <a:endParaRPr lang="es-ES" dirty="0" smtClean="0"/>
          </a:p>
          <a:p>
            <a:r>
              <a:rPr lang="es-ES" sz="5800" b="1" dirty="0" smtClean="0"/>
              <a:t>FARMACIAS</a:t>
            </a:r>
          </a:p>
          <a:p>
            <a:r>
              <a:rPr lang="es-ES" b="1" dirty="0" smtClean="0"/>
              <a:t>Ley 5/1999, de 21 mayo, de ordenación farmacéutica de Galicia.</a:t>
            </a:r>
          </a:p>
          <a:p>
            <a:pPr marL="0" indent="0" algn="just">
              <a:buNone/>
            </a:pPr>
            <a:r>
              <a:rPr lang="es-ES" dirty="0" smtClean="0"/>
              <a:t>Artículo 10 Titularidad de las oficinas de farmacia</a:t>
            </a:r>
          </a:p>
          <a:p>
            <a:pPr marL="0" indent="0" algn="just">
              <a:buNone/>
            </a:pPr>
            <a:r>
              <a:rPr lang="es-ES" b="1" dirty="0" smtClean="0"/>
              <a:t>1. Sólo los farmacéuticos podrán ser propietarios y titulares de las oficinas de farmacia. Cada farmacéutico solamente podrá ser propietario y titular o copropietario y cotitular de una única oficina de farmacia</a:t>
            </a:r>
            <a:r>
              <a:rPr lang="es-ES" dirty="0" smtClean="0"/>
              <a:t>. La condición de copropietario conlleva necesariamente la adquisición de la condición de cotitular y viceversa.</a:t>
            </a:r>
          </a:p>
          <a:p>
            <a:pPr marL="0" indent="0" algn="just">
              <a:buNone/>
            </a:pPr>
            <a:r>
              <a:rPr lang="es-ES" dirty="0" smtClean="0"/>
              <a:t>2. Farmacéutico titular es el que ha obtenido la autorización para la apertura, instalación y mantenimiento de una oficina de farmacia, y bajo cuya responsabilidad se ejercen en la misma las funciones descritas en el art. 8. Deberá también acreditar la propiedad o los derechos de naturaleza real o personal que legitimen la utilización del local para la instalación de la oficina de farmacia. </a:t>
            </a:r>
          </a:p>
          <a:p>
            <a:endParaRPr lang="es-ES_tradnl" dirty="0"/>
          </a:p>
        </p:txBody>
      </p:sp>
      <p:sp>
        <p:nvSpPr>
          <p:cNvPr id="8" name="7 Marcador de contenido"/>
          <p:cNvSpPr>
            <a:spLocks noGrp="1"/>
          </p:cNvSpPr>
          <p:nvPr>
            <p:ph sz="half" idx="2"/>
          </p:nvPr>
        </p:nvSpPr>
        <p:spPr>
          <a:xfrm>
            <a:off x="4648200" y="620688"/>
            <a:ext cx="4038600" cy="5505475"/>
          </a:xfrm>
        </p:spPr>
        <p:txBody>
          <a:bodyPr>
            <a:normAutofit fontScale="55000" lnSpcReduction="20000"/>
          </a:bodyPr>
          <a:lstStyle/>
          <a:p>
            <a:r>
              <a:rPr lang="es-ES" b="1" dirty="0" smtClean="0"/>
              <a:t>Ley 14/1986, de 25 de abril, General de Sanidad.</a:t>
            </a:r>
          </a:p>
          <a:p>
            <a:r>
              <a:rPr lang="es-ES" b="1" i="1" dirty="0" smtClean="0"/>
              <a:t>Artículo 103</a:t>
            </a:r>
            <a:endParaRPr lang="es-ES" b="1" dirty="0" smtClean="0"/>
          </a:p>
          <a:p>
            <a:pPr marL="0" indent="0" algn="just">
              <a:buNone/>
            </a:pPr>
            <a:r>
              <a:rPr lang="es-ES" dirty="0" smtClean="0"/>
              <a:t>1. La custodia, conservación y dispensación de medicamentos corresponderá:</a:t>
            </a:r>
          </a:p>
          <a:p>
            <a:pPr marL="0" indent="0" algn="just">
              <a:buNone/>
            </a:pPr>
            <a:r>
              <a:rPr lang="es-ES" dirty="0" smtClean="0"/>
              <a:t>a) A las oficinas de farmacia legalmente autorizadas.</a:t>
            </a:r>
          </a:p>
          <a:p>
            <a:pPr marL="0" indent="0" algn="just">
              <a:buNone/>
            </a:pPr>
            <a:r>
              <a:rPr lang="es-ES" dirty="0" smtClean="0"/>
              <a:t>b) A los servicios de farmacia de los hospitales, de los Centros de Salud y de las estructuras de Atención Primaria del Sistema Nacional de Salud para su aplicación dentro de dichas instituciones o para los que exijan una particular vigilancia, supervisión y control del equipo multidisciplinario de atención a la salud.</a:t>
            </a:r>
          </a:p>
          <a:p>
            <a:pPr marL="0" indent="0" algn="just">
              <a:buNone/>
            </a:pPr>
            <a:r>
              <a:rPr lang="es-ES" dirty="0" smtClean="0"/>
              <a:t>2. Las oficinas de farmacia abiertas al público se consideran establecimientos sanitarios a los efectos previstos en el título IV de esta Ley.</a:t>
            </a:r>
          </a:p>
          <a:p>
            <a:pPr marL="0" indent="0" algn="just">
              <a:buNone/>
            </a:pPr>
            <a:r>
              <a:rPr lang="es-ES" dirty="0" smtClean="0"/>
              <a:t>3. Las oficinas de farmacia estarán sujetas a la planificación sanitaria en los términos que establezca la legislación especial de medicamentos y farmacias.</a:t>
            </a:r>
          </a:p>
          <a:p>
            <a:pPr marL="0" indent="0" algn="just">
              <a:buNone/>
            </a:pPr>
            <a:r>
              <a:rPr lang="es-ES" b="1" u="sng" dirty="0" smtClean="0"/>
              <a:t>4.</a:t>
            </a:r>
            <a:r>
              <a:rPr lang="es-ES" b="1" dirty="0" smtClean="0"/>
              <a:t>Sólo los farmacéuticos podrán ser propietarios y titulares de las oficinas de farmacia abiertas al público.</a:t>
            </a:r>
            <a:endParaRPr lang="es-ES" dirty="0" smtClean="0"/>
          </a:p>
          <a:p>
            <a:endParaRPr lang="es-ES_tradnl" dirty="0"/>
          </a:p>
        </p:txBody>
      </p:sp>
    </p:spTree>
    <p:extLst>
      <p:ext uri="{BB962C8B-B14F-4D97-AF65-F5344CB8AC3E}">
        <p14:creationId xmlns:p14="http://schemas.microsoft.com/office/powerpoint/2010/main" val="93749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ES_tradnl" dirty="0" smtClean="0">
                <a:solidFill>
                  <a:schemeClr val="accent2"/>
                </a:solidFill>
              </a:rPr>
              <a:t>COMPARAMOS CONSULTAS</a:t>
            </a:r>
            <a:endParaRPr lang="es-ES_tradnl" dirty="0">
              <a:solidFill>
                <a:schemeClr val="accent2"/>
              </a:solidFill>
            </a:endParaRPr>
          </a:p>
        </p:txBody>
      </p:sp>
      <p:sp>
        <p:nvSpPr>
          <p:cNvPr id="7" name="6 Marcador de contenido"/>
          <p:cNvSpPr>
            <a:spLocks noGrp="1"/>
          </p:cNvSpPr>
          <p:nvPr>
            <p:ph sz="half" idx="1"/>
          </p:nvPr>
        </p:nvSpPr>
        <p:spPr/>
        <p:txBody>
          <a:bodyPr>
            <a:normAutofit fontScale="77500" lnSpcReduction="20000"/>
          </a:bodyPr>
          <a:lstStyle/>
          <a:p>
            <a:r>
              <a:rPr lang="es-ES_tradnl" b="1" dirty="0" smtClean="0"/>
              <a:t>CONSULTA V2377-15</a:t>
            </a:r>
          </a:p>
          <a:p>
            <a:r>
              <a:rPr lang="es-ES_tradnl" dirty="0" smtClean="0"/>
              <a:t>Sociedad Civil particular</a:t>
            </a:r>
          </a:p>
          <a:p>
            <a:pPr lvl="1"/>
            <a:r>
              <a:rPr lang="es-ES_tradnl" dirty="0" smtClean="0"/>
              <a:t>Realiza la actividad de abogacía</a:t>
            </a:r>
          </a:p>
          <a:p>
            <a:pPr lvl="1"/>
            <a:r>
              <a:rPr lang="es-ES_tradnl" dirty="0" smtClean="0"/>
              <a:t>Se constituyó en Documento público</a:t>
            </a:r>
          </a:p>
          <a:p>
            <a:pPr lvl="1"/>
            <a:r>
              <a:rPr lang="es-ES_tradnl" dirty="0" smtClean="0"/>
              <a:t>Se inscribió en el Registro mercantil.</a:t>
            </a:r>
          </a:p>
          <a:p>
            <a:pPr lvl="1"/>
            <a:endParaRPr lang="es-ES_tradnl" dirty="0" smtClean="0"/>
          </a:p>
          <a:p>
            <a:pPr lvl="1"/>
            <a:r>
              <a:rPr lang="es-ES_tradnl" dirty="0" smtClean="0"/>
              <a:t>Solución: en el 2016 tributa en atribución de rentas.</a:t>
            </a:r>
          </a:p>
          <a:p>
            <a:endParaRPr lang="es-ES_tradnl" dirty="0"/>
          </a:p>
        </p:txBody>
      </p:sp>
      <p:sp>
        <p:nvSpPr>
          <p:cNvPr id="8" name="7 Marcador de contenido"/>
          <p:cNvSpPr>
            <a:spLocks noGrp="1"/>
          </p:cNvSpPr>
          <p:nvPr>
            <p:ph sz="half" idx="2"/>
          </p:nvPr>
        </p:nvSpPr>
        <p:spPr/>
        <p:txBody>
          <a:bodyPr>
            <a:normAutofit fontScale="77500" lnSpcReduction="20000"/>
          </a:bodyPr>
          <a:lstStyle/>
          <a:p>
            <a:r>
              <a:rPr lang="es-ES_tradnl" b="1" dirty="0" smtClean="0"/>
              <a:t>CONSULTA V2412-15</a:t>
            </a:r>
          </a:p>
          <a:p>
            <a:r>
              <a:rPr lang="es-ES_tradnl" dirty="0" smtClean="0"/>
              <a:t>SC constituida en documento privado.</a:t>
            </a:r>
          </a:p>
          <a:p>
            <a:pPr lvl="1"/>
            <a:r>
              <a:rPr lang="es-ES_tradnl" dirty="0" smtClean="0"/>
              <a:t>La actividad es de:</a:t>
            </a:r>
          </a:p>
          <a:p>
            <a:pPr lvl="2"/>
            <a:r>
              <a:rPr lang="es-ES_tradnl" dirty="0" smtClean="0"/>
              <a:t> asesoramiento fiscal y contable</a:t>
            </a:r>
          </a:p>
          <a:p>
            <a:pPr lvl="2"/>
            <a:r>
              <a:rPr lang="es-ES_tradnl" dirty="0" smtClean="0"/>
              <a:t>Administración de fincas</a:t>
            </a:r>
          </a:p>
          <a:p>
            <a:pPr lvl="2"/>
            <a:r>
              <a:rPr lang="es-ES_tradnl" dirty="0" smtClean="0"/>
              <a:t>Confección de nóminas</a:t>
            </a:r>
          </a:p>
          <a:p>
            <a:pPr lvl="2"/>
            <a:r>
              <a:rPr lang="es-ES_tradnl" dirty="0" smtClean="0"/>
              <a:t>Seguros sociales.</a:t>
            </a:r>
          </a:p>
          <a:p>
            <a:pPr lvl="2"/>
            <a:endParaRPr lang="es-ES_tradnl" dirty="0" smtClean="0"/>
          </a:p>
          <a:p>
            <a:pPr lvl="1"/>
            <a:r>
              <a:rPr lang="es-ES_tradnl" dirty="0" smtClean="0"/>
              <a:t>Figura de alta en el 842,834 y 849-9 del IAE.</a:t>
            </a:r>
          </a:p>
          <a:p>
            <a:pPr lvl="1"/>
            <a:r>
              <a:rPr lang="es-ES_tradnl" dirty="0" smtClean="0"/>
              <a:t>Solución 2016  I. de Sociedades.(personalidad jurídica pública , OBJETO MERCANTIL y prestación de servicios.)</a:t>
            </a:r>
            <a:endParaRPr lang="es-ES_tradnl" dirty="0"/>
          </a:p>
        </p:txBody>
      </p:sp>
    </p:spTree>
    <p:extLst>
      <p:ext uri="{BB962C8B-B14F-4D97-AF65-F5344CB8AC3E}">
        <p14:creationId xmlns:p14="http://schemas.microsoft.com/office/powerpoint/2010/main" val="397317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lstStyle/>
          <a:p>
            <a:pPr marL="0" indent="0">
              <a:buNone/>
            </a:pPr>
            <a:endParaRPr lang="es-ES_tradnl" dirty="0"/>
          </a:p>
          <a:p>
            <a:pPr marL="0" indent="0">
              <a:buNone/>
            </a:pPr>
            <a:r>
              <a:rPr lang="es-ES_tradnl" dirty="0" smtClean="0"/>
              <a:t>	 	       constituidas al amparo de la Ley		       2/2007.</a:t>
            </a:r>
          </a:p>
          <a:p>
            <a:pPr marL="0" indent="0">
              <a:buNone/>
            </a:pPr>
            <a:r>
              <a:rPr lang="es-ES_tradnl" dirty="0"/>
              <a:t>	</a:t>
            </a:r>
            <a:r>
              <a:rPr lang="es-ES_tradnl" dirty="0" smtClean="0"/>
              <a:t>	       Tributan en IRPF. Atribución </a:t>
            </a:r>
            <a:r>
              <a:rPr lang="es-ES_tradnl" dirty="0" err="1" smtClean="0"/>
              <a:t>rent</a:t>
            </a:r>
            <a:r>
              <a:rPr lang="es-ES_tradnl" dirty="0" smtClean="0"/>
              <a:t>.</a:t>
            </a:r>
          </a:p>
          <a:p>
            <a:pPr marL="0" indent="0">
              <a:buNone/>
            </a:pPr>
            <a:r>
              <a:rPr lang="es-ES_tradnl" dirty="0"/>
              <a:t>	</a:t>
            </a:r>
            <a:r>
              <a:rPr lang="es-ES_tradnl" dirty="0" smtClean="0"/>
              <a:t>	      Consulta:</a:t>
            </a:r>
            <a:r>
              <a:rPr lang="es-ES_tradnl" dirty="0"/>
              <a:t>V3547-15</a:t>
            </a:r>
            <a:endParaRPr lang="es-ES_tradnl" dirty="0" smtClean="0"/>
          </a:p>
          <a:p>
            <a:pPr marL="0" indent="0">
              <a:buNone/>
            </a:pPr>
            <a:r>
              <a:rPr lang="es-ES_tradnl" dirty="0"/>
              <a:t>	</a:t>
            </a:r>
            <a:r>
              <a:rPr lang="es-ES_tradnl" dirty="0" smtClean="0"/>
              <a:t>	      Son las llamadas sociedades </a:t>
            </a:r>
          </a:p>
          <a:p>
            <a:pPr marL="0" indent="0">
              <a:buNone/>
            </a:pPr>
            <a:r>
              <a:rPr lang="es-ES_tradnl" dirty="0"/>
              <a:t>	</a:t>
            </a:r>
            <a:r>
              <a:rPr lang="es-ES_tradnl" dirty="0" smtClean="0"/>
              <a:t>	      profesionales SCP.</a:t>
            </a:r>
          </a:p>
          <a:p>
            <a:pPr marL="0" indent="0">
              <a:buNone/>
            </a:pPr>
            <a:r>
              <a:rPr lang="es-ES_tradnl" dirty="0"/>
              <a:t>	</a:t>
            </a:r>
            <a:r>
              <a:rPr lang="es-ES_tradnl" dirty="0" smtClean="0"/>
              <a:t>	      Se constituyen en escritura y se</a:t>
            </a:r>
          </a:p>
          <a:p>
            <a:pPr marL="0" indent="0">
              <a:buNone/>
            </a:pPr>
            <a:r>
              <a:rPr lang="es-ES_tradnl" dirty="0"/>
              <a:t> </a:t>
            </a:r>
            <a:r>
              <a:rPr lang="es-ES_tradnl" dirty="0" smtClean="0"/>
              <a:t>                         inscriben en el Registro Mercantil.</a:t>
            </a:r>
          </a:p>
          <a:p>
            <a:pPr marL="0" indent="0">
              <a:buNone/>
            </a:pPr>
            <a:r>
              <a:rPr lang="es-ES_tradnl" dirty="0"/>
              <a:t> </a:t>
            </a:r>
            <a:r>
              <a:rPr lang="es-ES_tradnl" dirty="0" smtClean="0"/>
              <a:t>                                 		</a:t>
            </a:r>
            <a:endParaRPr lang="es-ES_tradnl" dirty="0"/>
          </a:p>
          <a:p>
            <a:endParaRPr lang="es-ES_tradnl" dirty="0"/>
          </a:p>
        </p:txBody>
      </p:sp>
      <p:sp>
        <p:nvSpPr>
          <p:cNvPr id="8" name="7 Rectángulo"/>
          <p:cNvSpPr/>
          <p:nvPr/>
        </p:nvSpPr>
        <p:spPr>
          <a:xfrm>
            <a:off x="611560" y="2348880"/>
            <a:ext cx="234026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dirty="0"/>
              <a:t>A</a:t>
            </a:r>
            <a:r>
              <a:rPr lang="es-ES_tradnl" sz="2400" dirty="0" smtClean="0"/>
              <a:t>. PROFESIONALES.</a:t>
            </a:r>
            <a:endParaRPr lang="es-ES_tradnl" sz="2400" dirty="0"/>
          </a:p>
        </p:txBody>
      </p:sp>
      <p:sp>
        <p:nvSpPr>
          <p:cNvPr id="9" name="8 Abrir llave"/>
          <p:cNvSpPr/>
          <p:nvPr/>
        </p:nvSpPr>
        <p:spPr>
          <a:xfrm>
            <a:off x="2759689" y="1052736"/>
            <a:ext cx="216024" cy="414046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ES_tradnl"/>
          </a:p>
        </p:txBody>
      </p:sp>
      <p:sp>
        <p:nvSpPr>
          <p:cNvPr id="11" name="10 Rectángulo"/>
          <p:cNvSpPr/>
          <p:nvPr/>
        </p:nvSpPr>
        <p:spPr>
          <a:xfrm>
            <a:off x="755576" y="5301208"/>
            <a:ext cx="7488832" cy="72008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ES_tradnl" dirty="0" smtClean="0"/>
              <a:t>Importante las Sociedades Civiles  se pueden transformar en Sociedades civiles profesionales según criterio del Departamento de Gestión </a:t>
            </a:r>
            <a:r>
              <a:rPr lang="es-ES_tradnl" dirty="0" err="1" smtClean="0"/>
              <a:t>tribuaria</a:t>
            </a:r>
            <a:endParaRPr lang="es-ES_tradnl" dirty="0"/>
          </a:p>
        </p:txBody>
      </p:sp>
    </p:spTree>
    <p:extLst>
      <p:ext uri="{BB962C8B-B14F-4D97-AF65-F5344CB8AC3E}">
        <p14:creationId xmlns:p14="http://schemas.microsoft.com/office/powerpoint/2010/main" val="2854833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fontScale="70000" lnSpcReduction="20000"/>
          </a:bodyPr>
          <a:lstStyle/>
          <a:p>
            <a:r>
              <a:rPr lang="es-ES_tradnl" sz="4600" dirty="0" smtClean="0">
                <a:solidFill>
                  <a:srgbClr val="00B050"/>
                </a:solidFill>
              </a:rPr>
              <a:t>Sociedades de profesionales  Ley 2/2007 SCP</a:t>
            </a:r>
          </a:p>
          <a:p>
            <a:endParaRPr lang="es-ES_tradnl" dirty="0"/>
          </a:p>
          <a:p>
            <a:r>
              <a:rPr lang="es-ES" dirty="0"/>
              <a:t>Actividad profesional: titulación universitaria oficial e inscripción en </a:t>
            </a:r>
            <a:r>
              <a:rPr lang="es-ES" dirty="0" smtClean="0"/>
              <a:t>Colegio.</a:t>
            </a:r>
            <a:endParaRPr lang="es-ES" dirty="0"/>
          </a:p>
          <a:p>
            <a:r>
              <a:rPr lang="es-ES" dirty="0" smtClean="0"/>
              <a:t>Objeto </a:t>
            </a:r>
            <a:r>
              <a:rPr lang="es-ES" dirty="0"/>
              <a:t>social exclusivo: ejercicio en común de actividades </a:t>
            </a:r>
            <a:r>
              <a:rPr lang="es-ES" dirty="0" smtClean="0"/>
              <a:t>profesionales.</a:t>
            </a:r>
          </a:p>
          <a:p>
            <a:r>
              <a:rPr lang="es-ES" dirty="0" smtClean="0"/>
              <a:t>Las tres cuartas partes del capital y de los derechos de voto, o las tres cuartas partes del patrimonio social y del número de socios en las sociedades no capitalistas, habrán de pertenecer a socios profesionales. </a:t>
            </a:r>
          </a:p>
          <a:p>
            <a:r>
              <a:rPr lang="es-ES" dirty="0"/>
              <a:t>H</a:t>
            </a:r>
            <a:r>
              <a:rPr lang="es-ES" dirty="0" smtClean="0"/>
              <a:t>abrán de ser socios profesionales las tres cuartas partes de los miembros de los órganos de administración, en su caso, de las sociedades profesionales. Si el órgano de administración fuere unipersonal, o si existieran consejeros delegados, dichas funciones habrán de ser desempeñadas necesariamente por un socio profesional. </a:t>
            </a:r>
          </a:p>
        </p:txBody>
      </p:sp>
    </p:spTree>
    <p:extLst>
      <p:ext uri="{BB962C8B-B14F-4D97-AF65-F5344CB8AC3E}">
        <p14:creationId xmlns:p14="http://schemas.microsoft.com/office/powerpoint/2010/main" val="901302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lstStyle/>
          <a:p>
            <a:r>
              <a:rPr lang="es-ES_tradnl" dirty="0" smtClean="0">
                <a:solidFill>
                  <a:srgbClr val="C00000"/>
                </a:solidFill>
              </a:rPr>
              <a:t>Conclusión</a:t>
            </a:r>
            <a:r>
              <a:rPr lang="es-ES_tradnl" dirty="0" smtClean="0"/>
              <a:t>: No tienen objeto mercantil las actividades:</a:t>
            </a:r>
            <a:endParaRPr lang="es-ES_tradnl" dirty="0"/>
          </a:p>
        </p:txBody>
      </p:sp>
      <p:sp>
        <p:nvSpPr>
          <p:cNvPr id="4" name="3 Rectángulo"/>
          <p:cNvSpPr/>
          <p:nvPr/>
        </p:nvSpPr>
        <p:spPr>
          <a:xfrm>
            <a:off x="1043608" y="1412776"/>
            <a:ext cx="3528392" cy="10801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sz="2800" dirty="0" smtClean="0"/>
              <a:t>Agrícolas, ganaderas forestales, </a:t>
            </a:r>
            <a:endParaRPr lang="es-ES_tradnl" sz="2800" dirty="0"/>
          </a:p>
        </p:txBody>
      </p:sp>
      <p:sp>
        <p:nvSpPr>
          <p:cNvPr id="5" name="4 Rectángulo"/>
          <p:cNvSpPr/>
          <p:nvPr/>
        </p:nvSpPr>
        <p:spPr>
          <a:xfrm>
            <a:off x="4788024" y="1412776"/>
            <a:ext cx="2952328" cy="108012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ES_tradnl" sz="2800" dirty="0" smtClean="0"/>
              <a:t>mineras</a:t>
            </a:r>
            <a:endParaRPr lang="es-ES_tradnl" sz="2800" dirty="0"/>
          </a:p>
        </p:txBody>
      </p:sp>
      <p:sp>
        <p:nvSpPr>
          <p:cNvPr id="6" name="5 Rectángulo"/>
          <p:cNvSpPr/>
          <p:nvPr/>
        </p:nvSpPr>
        <p:spPr>
          <a:xfrm>
            <a:off x="1043608" y="3789040"/>
            <a:ext cx="3528392" cy="10441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_tradnl" sz="2800" dirty="0" smtClean="0"/>
              <a:t>Profesionales  Ley 2/2007</a:t>
            </a:r>
            <a:endParaRPr lang="es-ES_tradnl" sz="2800" dirty="0"/>
          </a:p>
        </p:txBody>
      </p:sp>
      <p:sp>
        <p:nvSpPr>
          <p:cNvPr id="7" name="6 Rectángulo"/>
          <p:cNvSpPr/>
          <p:nvPr/>
        </p:nvSpPr>
        <p:spPr>
          <a:xfrm>
            <a:off x="4788024" y="2780928"/>
            <a:ext cx="3096344" cy="8640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_tradnl" sz="2800" dirty="0" smtClean="0"/>
              <a:t>Farmacias</a:t>
            </a:r>
            <a:endParaRPr lang="es-ES_tradnl" sz="2800" dirty="0"/>
          </a:p>
        </p:txBody>
      </p:sp>
      <p:sp>
        <p:nvSpPr>
          <p:cNvPr id="8" name="7 Rectángulo"/>
          <p:cNvSpPr/>
          <p:nvPr/>
        </p:nvSpPr>
        <p:spPr>
          <a:xfrm>
            <a:off x="1043608" y="2780928"/>
            <a:ext cx="3528392" cy="86409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_tradnl" sz="2800" dirty="0" smtClean="0"/>
              <a:t>Pesqueras</a:t>
            </a:r>
            <a:endParaRPr lang="es-ES_tradnl" sz="2800" dirty="0"/>
          </a:p>
        </p:txBody>
      </p:sp>
      <p:sp>
        <p:nvSpPr>
          <p:cNvPr id="10" name="9 Rectángulo"/>
          <p:cNvSpPr/>
          <p:nvPr/>
        </p:nvSpPr>
        <p:spPr>
          <a:xfrm>
            <a:off x="1331640" y="5229200"/>
            <a:ext cx="6984776" cy="79208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ES_tradnl" dirty="0" smtClean="0"/>
              <a:t>TRIBUTAN EN IRPF EN ATRIBUCIÓN DE RENTAS.</a:t>
            </a:r>
            <a:endParaRPr lang="es-ES_tradnl" dirty="0"/>
          </a:p>
        </p:txBody>
      </p:sp>
    </p:spTree>
    <p:extLst>
      <p:ext uri="{BB962C8B-B14F-4D97-AF65-F5344CB8AC3E}">
        <p14:creationId xmlns:p14="http://schemas.microsoft.com/office/powerpoint/2010/main" val="607572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6"/>
            <a:ext cx="8229600" cy="5760640"/>
          </a:xfrm>
        </p:spPr>
        <p:txBody>
          <a:bodyPr/>
          <a:lstStyle/>
          <a:p>
            <a:pPr marL="0" indent="0">
              <a:buNone/>
            </a:pPr>
            <a:r>
              <a:rPr lang="es-ES_tradnl" dirty="0" smtClean="0"/>
              <a:t>	</a:t>
            </a:r>
          </a:p>
          <a:p>
            <a:pPr marL="0" indent="0">
              <a:buNone/>
            </a:pPr>
            <a:r>
              <a:rPr lang="es-ES_tradnl" dirty="0"/>
              <a:t>	</a:t>
            </a:r>
            <a:r>
              <a:rPr lang="es-ES_tradnl" dirty="0" smtClean="0"/>
              <a:t>		    Carácter mercantil.</a:t>
            </a:r>
          </a:p>
          <a:p>
            <a:pPr marL="0" indent="0">
              <a:buNone/>
            </a:pPr>
            <a:r>
              <a:rPr lang="es-ES_tradnl" dirty="0"/>
              <a:t> </a:t>
            </a:r>
            <a:r>
              <a:rPr lang="es-ES_tradnl" dirty="0" smtClean="0"/>
              <a:t>                                 Tributan en el I S.</a:t>
            </a:r>
          </a:p>
          <a:p>
            <a:pPr marL="0" indent="0">
              <a:buNone/>
            </a:pPr>
            <a:r>
              <a:rPr lang="es-ES_tradnl" dirty="0"/>
              <a:t> </a:t>
            </a:r>
            <a:r>
              <a:rPr lang="es-ES_tradnl" dirty="0" smtClean="0"/>
              <a:t>                                  CONSULTA V2412-15.</a:t>
            </a:r>
          </a:p>
          <a:p>
            <a:pPr marL="0" indent="0">
              <a:buNone/>
            </a:pPr>
            <a:r>
              <a:rPr lang="es-ES_tradnl" dirty="0"/>
              <a:t> </a:t>
            </a:r>
            <a:r>
              <a:rPr lang="es-ES_tradnl" dirty="0" smtClean="0"/>
              <a:t>                                 Todas las de la Sección Según			     da del IAE tributan en I.S                               		               excepto  si Ley 2/2007</a:t>
            </a:r>
          </a:p>
        </p:txBody>
      </p:sp>
      <p:sp>
        <p:nvSpPr>
          <p:cNvPr id="4" name="3 Rectángulo"/>
          <p:cNvSpPr/>
          <p:nvPr/>
        </p:nvSpPr>
        <p:spPr>
          <a:xfrm>
            <a:off x="683568" y="2348880"/>
            <a:ext cx="280831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dirty="0" smtClean="0"/>
              <a:t>B. Actividades profesionales</a:t>
            </a:r>
            <a:endParaRPr lang="es-ES_tradnl" sz="2800" dirty="0"/>
          </a:p>
        </p:txBody>
      </p:sp>
      <p:sp>
        <p:nvSpPr>
          <p:cNvPr id="5" name="4 Abrir llave"/>
          <p:cNvSpPr/>
          <p:nvPr/>
        </p:nvSpPr>
        <p:spPr>
          <a:xfrm>
            <a:off x="3347864" y="908720"/>
            <a:ext cx="576064" cy="367240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_tradnl"/>
          </a:p>
        </p:txBody>
      </p:sp>
    </p:spTree>
    <p:extLst>
      <p:ext uri="{BB962C8B-B14F-4D97-AF65-F5344CB8AC3E}">
        <p14:creationId xmlns:p14="http://schemas.microsoft.com/office/powerpoint/2010/main" val="341745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5937523"/>
          </a:xfrm>
        </p:spPr>
        <p:txBody>
          <a:bodyPr/>
          <a:lstStyle/>
          <a:p>
            <a:r>
              <a:rPr lang="es-ES_tradnl" b="1" dirty="0" smtClean="0"/>
              <a:t>Actividades profesionales I:</a:t>
            </a:r>
          </a:p>
          <a:p>
            <a:pPr algn="just"/>
            <a:r>
              <a:rPr lang="es-ES_tradnl" dirty="0" smtClean="0">
                <a:solidFill>
                  <a:srgbClr val="00B050"/>
                </a:solidFill>
              </a:rPr>
              <a:t>Sección Segunda del IAE</a:t>
            </a:r>
            <a:r>
              <a:rPr lang="es-ES_tradnl" dirty="0" smtClean="0"/>
              <a:t>.</a:t>
            </a:r>
          </a:p>
          <a:p>
            <a:pPr algn="just"/>
            <a:r>
              <a:rPr lang="es-ES_tradnl" dirty="0" smtClean="0"/>
              <a:t>Todas las sociedades civiles están matriculadas en un epígrafe de la Sección 1º del IAE, ya que así lo establece la regla 3ª del IAE.</a:t>
            </a:r>
          </a:p>
          <a:p>
            <a:pPr algn="just"/>
            <a:r>
              <a:rPr lang="es-ES_tradnl" dirty="0" smtClean="0"/>
              <a:t>Tienen la consideración de actividades profesionales las clasificadas en la sección 2ª, siempre que se ejerzan por personas físicas. Cuando sean ejercidas por persona jurídica o una entidad del art. 35.4LGT, deberán matricularse en la sección 1ª.</a:t>
            </a:r>
          </a:p>
          <a:p>
            <a:endParaRPr lang="es-ES_tradnl" dirty="0"/>
          </a:p>
        </p:txBody>
      </p:sp>
    </p:spTree>
    <p:extLst>
      <p:ext uri="{BB962C8B-B14F-4D97-AF65-F5344CB8AC3E}">
        <p14:creationId xmlns:p14="http://schemas.microsoft.com/office/powerpoint/2010/main" val="416441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fontScale="70000" lnSpcReduction="20000"/>
          </a:bodyPr>
          <a:lstStyle/>
          <a:p>
            <a:r>
              <a:rPr lang="es-ES_tradnl" sz="4600" b="1" dirty="0" smtClean="0"/>
              <a:t>Actividades profesionales II:</a:t>
            </a:r>
          </a:p>
          <a:p>
            <a:endParaRPr lang="es-ES_tradnl" b="1" dirty="0" smtClean="0"/>
          </a:p>
          <a:p>
            <a:r>
              <a:rPr lang="es-ES" b="1" dirty="0" smtClean="0"/>
              <a:t>Obtenidas mediante el ejercicio libre de la profesión</a:t>
            </a:r>
            <a:r>
              <a:rPr lang="es-ES" dirty="0" smtClean="0"/>
              <a:t>, siempre que suponga la ordenación de medios de producción o recursos humanos o de uno de ambos.</a:t>
            </a:r>
          </a:p>
          <a:p>
            <a:r>
              <a:rPr lang="es-ES" b="1" dirty="0" smtClean="0"/>
              <a:t>Los que deriven del ejercicio de  actividades incluidas en la sección Segunda y Tercera del IAE.</a:t>
            </a:r>
          </a:p>
          <a:p>
            <a:r>
              <a:rPr lang="es-ES" b="1" dirty="0" smtClean="0"/>
              <a:t>Los rendimientos procedentes de una entidad en cuyo capital participe el contribuyente, derivados de la realización de actividades incluidas en la sección Segunda de las Tarifas del IAE </a:t>
            </a:r>
            <a:r>
              <a:rPr lang="es-ES" dirty="0" smtClean="0"/>
              <a:t>(actividades profesionales de carácter general), se calificarán como rendimientos profesionales cuando el contribuyente esté incluido, a tal efecto, en el régimen especial de la Seguridad Social de los trabajadores por cuenta propia o autónomos, o en una mutualidad de previsión social que actúe como alter­nativa al citado régimen especial. </a:t>
            </a:r>
          </a:p>
          <a:p>
            <a:r>
              <a:rPr lang="es-ES" dirty="0" smtClean="0"/>
              <a:t>(Añade un nuevo párrafo tercero en el artículo 27.1 LIRPF).</a:t>
            </a:r>
          </a:p>
          <a:p>
            <a:endParaRPr lang="es-ES_tradnl" dirty="0" smtClean="0"/>
          </a:p>
          <a:p>
            <a:endParaRPr lang="es-ES_tradnl" b="1" dirty="0"/>
          </a:p>
        </p:txBody>
      </p:sp>
    </p:spTree>
    <p:extLst>
      <p:ext uri="{BB962C8B-B14F-4D97-AF65-F5344CB8AC3E}">
        <p14:creationId xmlns:p14="http://schemas.microsoft.com/office/powerpoint/2010/main" val="2224941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85000" lnSpcReduction="20000"/>
          </a:bodyPr>
          <a:lstStyle/>
          <a:p>
            <a:r>
              <a:rPr lang="es-ES_tradnl" sz="3800" dirty="0" smtClean="0"/>
              <a:t>Actividades profesionales III:</a:t>
            </a:r>
          </a:p>
          <a:p>
            <a:pPr marL="0" indent="0" algn="just">
              <a:buNone/>
            </a:pPr>
            <a:r>
              <a:rPr lang="es-ES_tradnl" dirty="0" smtClean="0"/>
              <a:t>Analizando los criterios manifestados por la DGT a efectos de IAE para </a:t>
            </a:r>
            <a:r>
              <a:rPr lang="es-ES" dirty="0" smtClean="0"/>
              <a:t>distinguir entre, cuándo estamos ante una actividad empresarial o una actividad profesional, se puede concluir con las siguientes notas:</a:t>
            </a:r>
          </a:p>
          <a:p>
            <a:pPr marL="0" indent="0" algn="just">
              <a:buNone/>
            </a:pPr>
            <a:r>
              <a:rPr lang="es-ES" dirty="0" smtClean="0"/>
              <a:t>Realización de </a:t>
            </a:r>
            <a:r>
              <a:rPr lang="es-ES" b="1" dirty="0" smtClean="0"/>
              <a:t>actividad que requiera título académico o</a:t>
            </a:r>
          </a:p>
          <a:p>
            <a:pPr marL="0" indent="0" algn="just">
              <a:buNone/>
            </a:pPr>
            <a:r>
              <a:rPr lang="es-ES" b="1" dirty="0" smtClean="0"/>
              <a:t>reconocimiento profesional</a:t>
            </a:r>
            <a:r>
              <a:rPr lang="es-ES" dirty="0" smtClean="0"/>
              <a:t>, este será un indicio, pero por si no implica dicho carácter, ni a la inversa.</a:t>
            </a:r>
          </a:p>
          <a:p>
            <a:pPr marL="0" indent="0" algn="just">
              <a:buNone/>
            </a:pPr>
            <a:r>
              <a:rPr lang="es-ES" dirty="0" smtClean="0"/>
              <a:t>• En la actividad profesional </a:t>
            </a:r>
            <a:r>
              <a:rPr lang="es-ES" b="1" dirty="0" smtClean="0"/>
              <a:t>predomina el factor humano</a:t>
            </a:r>
            <a:r>
              <a:rPr lang="es-ES" dirty="0" smtClean="0"/>
              <a:t>, frente a medios materiales propios de las empresariales.</a:t>
            </a:r>
          </a:p>
          <a:p>
            <a:pPr marL="0" indent="0" algn="just">
              <a:buNone/>
            </a:pPr>
            <a:r>
              <a:rPr lang="es-ES" dirty="0" smtClean="0"/>
              <a:t>En </a:t>
            </a:r>
            <a:r>
              <a:rPr lang="es-ES" b="1" dirty="0" smtClean="0"/>
              <a:t>las profesionales </a:t>
            </a:r>
            <a:r>
              <a:rPr lang="es-ES" dirty="0" smtClean="0"/>
              <a:t>tiene importancia fundamental el </a:t>
            </a:r>
            <a:r>
              <a:rPr lang="es-ES" b="1" dirty="0" smtClean="0"/>
              <a:t>trabajo del propio contribuyente</a:t>
            </a:r>
            <a:r>
              <a:rPr lang="es-ES" dirty="0" smtClean="0"/>
              <a:t>.</a:t>
            </a:r>
          </a:p>
          <a:p>
            <a:pPr marL="0" indent="0" algn="just">
              <a:buNone/>
            </a:pPr>
            <a:r>
              <a:rPr lang="es-ES" dirty="0"/>
              <a:t>E</a:t>
            </a:r>
            <a:r>
              <a:rPr lang="es-ES" dirty="0" smtClean="0"/>
              <a:t>n  la </a:t>
            </a:r>
            <a:r>
              <a:rPr lang="es-ES" b="1" dirty="0" smtClean="0"/>
              <a:t>empresaria</a:t>
            </a:r>
            <a:r>
              <a:rPr lang="es-ES" dirty="0" smtClean="0"/>
              <a:t>l, donde destaca la </a:t>
            </a:r>
            <a:r>
              <a:rPr lang="es-ES_tradnl" dirty="0" smtClean="0"/>
              <a:t>propia </a:t>
            </a:r>
            <a:r>
              <a:rPr lang="es-ES_tradnl" b="1" dirty="0" smtClean="0"/>
              <a:t>organización</a:t>
            </a:r>
            <a:r>
              <a:rPr lang="es-ES_tradnl" dirty="0" smtClean="0"/>
              <a:t>.</a:t>
            </a:r>
          </a:p>
          <a:p>
            <a:endParaRPr lang="es-ES_tradnl" dirty="0"/>
          </a:p>
        </p:txBody>
      </p:sp>
    </p:spTree>
    <p:extLst>
      <p:ext uri="{BB962C8B-B14F-4D97-AF65-F5344CB8AC3E}">
        <p14:creationId xmlns:p14="http://schemas.microsoft.com/office/powerpoint/2010/main" val="2698245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229600" cy="5030019"/>
          </a:xfrm>
        </p:spPr>
        <p:txBody>
          <a:bodyPr>
            <a:normAutofit fontScale="85000" lnSpcReduction="10000"/>
          </a:bodyPr>
          <a:lstStyle/>
          <a:p>
            <a:pPr algn="just"/>
            <a:r>
              <a:rPr lang="es-ES_tradnl" sz="3800" dirty="0" smtClean="0"/>
              <a:t>Comunidad de gastos.V2370-15</a:t>
            </a:r>
          </a:p>
          <a:p>
            <a:r>
              <a:rPr lang="es-ES_tradnl" dirty="0" smtClean="0"/>
              <a:t>Es importante distinguir la auténtica sociedad de profesional o de profesionales, de otro tipo de organizaciones.</a:t>
            </a:r>
          </a:p>
          <a:p>
            <a:r>
              <a:rPr lang="es-ES_tradnl" dirty="0" smtClean="0"/>
              <a:t>Ejemplo: Varias personas se asocian porque quieren compartir, simplemente, unos medios materiales para el ejercicio de una profesión.</a:t>
            </a:r>
          </a:p>
          <a:p>
            <a:pPr algn="just"/>
            <a:r>
              <a:rPr lang="es-ES_tradnl" dirty="0" smtClean="0"/>
              <a:t>Ejemplo. convenio entre notarios, regulado en el art. 42 del Reglamento notarial, donde efectivamente cada uno ejerce su profesión con su propio protocolo y con independencia de los otros, o de otro Notario con el que existía convenio e incluso compartiendo gastos.</a:t>
            </a:r>
          </a:p>
          <a:p>
            <a:pPr algn="just"/>
            <a:endParaRPr lang="es-ES_tradnl" dirty="0" smtClean="0"/>
          </a:p>
          <a:p>
            <a:pPr algn="just"/>
            <a:endParaRPr lang="es-ES_tradnl" dirty="0"/>
          </a:p>
        </p:txBody>
      </p:sp>
    </p:spTree>
    <p:extLst>
      <p:ext uri="{BB962C8B-B14F-4D97-AF65-F5344CB8AC3E}">
        <p14:creationId xmlns:p14="http://schemas.microsoft.com/office/powerpoint/2010/main" val="305330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70000" lnSpcReduction="20000"/>
          </a:bodyPr>
          <a:lstStyle/>
          <a:p>
            <a:r>
              <a:rPr lang="es-ES" sz="5100" b="1" dirty="0" smtClean="0"/>
              <a:t>Ley 7/2014. Impuesto sobre sociedades</a:t>
            </a:r>
            <a:r>
              <a:rPr lang="es-ES" sz="4600" dirty="0" smtClean="0"/>
              <a:t>.</a:t>
            </a:r>
          </a:p>
          <a:p>
            <a:r>
              <a:rPr lang="es-ES" dirty="0" smtClean="0"/>
              <a:t> </a:t>
            </a:r>
            <a:r>
              <a:rPr lang="es-ES" sz="4600" dirty="0" smtClean="0">
                <a:solidFill>
                  <a:srgbClr val="00B0F0"/>
                </a:solidFill>
              </a:rPr>
              <a:t>Artículo 7. Contribuyentes</a:t>
            </a:r>
          </a:p>
          <a:p>
            <a:r>
              <a:rPr lang="es-ES" dirty="0" smtClean="0"/>
              <a:t>1. Serán contribuyentes del Impuesto, cuando tengan su residencia en territorio español:</a:t>
            </a:r>
          </a:p>
          <a:p>
            <a:r>
              <a:rPr lang="es-ES" dirty="0" smtClean="0"/>
              <a:t>a) Las personas jurídicas, excluidas las sociedades civiles </a:t>
            </a:r>
            <a:r>
              <a:rPr lang="es-ES" dirty="0" smtClean="0">
                <a:solidFill>
                  <a:srgbClr val="C00000"/>
                </a:solidFill>
              </a:rPr>
              <a:t>que no tengan objeto mercantil</a:t>
            </a:r>
          </a:p>
          <a:p>
            <a:r>
              <a:rPr lang="es-ES" sz="4600" b="1" dirty="0" smtClean="0"/>
              <a:t>Ley 35/2006. Impuesto sobre la Renta. </a:t>
            </a:r>
            <a:r>
              <a:rPr lang="es-ES" sz="4600" b="1" dirty="0" smtClean="0">
                <a:solidFill>
                  <a:srgbClr val="00B0F0"/>
                </a:solidFill>
              </a:rPr>
              <a:t>Artículo 8.3 Contribuyentes</a:t>
            </a:r>
          </a:p>
          <a:p>
            <a:r>
              <a:rPr lang="es-ES" dirty="0" smtClean="0"/>
              <a:t>3. No tendrán la consideración de contribuyente las sociedades </a:t>
            </a:r>
            <a:r>
              <a:rPr lang="es-ES" b="1" u="sng" dirty="0" smtClean="0"/>
              <a:t>civiles </a:t>
            </a:r>
            <a:r>
              <a:rPr lang="es-ES" b="1" u="sng" dirty="0" smtClean="0">
                <a:solidFill>
                  <a:srgbClr val="C00000"/>
                </a:solidFill>
              </a:rPr>
              <a:t>no sujetas al Impuesto sobre Sociedades</a:t>
            </a:r>
            <a:r>
              <a:rPr lang="es-ES" dirty="0" smtClean="0"/>
              <a:t>, herencias yacentes, comunidades de bienes y demás entidades a que se refiere el artículo 35.4 de la Ley 58/2003, de 17 de diciembre, General Tributaria.</a:t>
            </a:r>
          </a:p>
          <a:p>
            <a:r>
              <a:rPr lang="es-ES" dirty="0" smtClean="0"/>
              <a:t> Las rentas correspondientes a las mismas se atribuirán a los socios, herederos, comuneros o partícipes, respectivamente, de acuerdo con lo establecido en la Sección 2.ª</a:t>
            </a:r>
            <a:r>
              <a:rPr lang="es-ES" i="1" dirty="0"/>
              <a:t>del Título X de esta Ley</a:t>
            </a:r>
            <a:endParaRPr lang="es-ES_tradnl" dirty="0"/>
          </a:p>
        </p:txBody>
      </p:sp>
    </p:spTree>
    <p:extLst>
      <p:ext uri="{BB962C8B-B14F-4D97-AF65-F5344CB8AC3E}">
        <p14:creationId xmlns:p14="http://schemas.microsoft.com/office/powerpoint/2010/main" val="869823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Título"/>
          <p:cNvSpPr>
            <a:spLocks noGrp="1"/>
          </p:cNvSpPr>
          <p:nvPr>
            <p:ph type="title"/>
          </p:nvPr>
        </p:nvSpPr>
        <p:spPr/>
        <p:txBody>
          <a:bodyPr/>
          <a:lstStyle/>
          <a:p>
            <a:r>
              <a:rPr lang="es-ES_tradnl" dirty="0" smtClean="0"/>
              <a:t>COMPARAMOS PROFESIONALES</a:t>
            </a:r>
            <a:endParaRPr lang="es-ES_tradnl" dirty="0"/>
          </a:p>
        </p:txBody>
      </p:sp>
      <p:sp>
        <p:nvSpPr>
          <p:cNvPr id="17" name="16 Marcador de texto"/>
          <p:cNvSpPr>
            <a:spLocks noGrp="1"/>
          </p:cNvSpPr>
          <p:nvPr>
            <p:ph type="body" idx="1"/>
          </p:nvPr>
        </p:nvSpPr>
        <p:spPr/>
        <p:txBody>
          <a:bodyPr>
            <a:normAutofit fontScale="92500" lnSpcReduction="20000"/>
          </a:bodyPr>
          <a:lstStyle/>
          <a:p>
            <a:r>
              <a:rPr lang="es-ES_tradnl" dirty="0" smtClean="0"/>
              <a:t>Ley 2/2007. Sociedad Civil profesional.</a:t>
            </a:r>
            <a:endParaRPr lang="es-ES_tradnl" dirty="0"/>
          </a:p>
        </p:txBody>
      </p:sp>
      <p:sp>
        <p:nvSpPr>
          <p:cNvPr id="18" name="17 Marcador de contenido"/>
          <p:cNvSpPr>
            <a:spLocks noGrp="1"/>
          </p:cNvSpPr>
          <p:nvPr>
            <p:ph sz="half" idx="2"/>
          </p:nvPr>
        </p:nvSpPr>
        <p:spPr/>
        <p:txBody>
          <a:bodyPr/>
          <a:lstStyle/>
          <a:p>
            <a:r>
              <a:rPr lang="es-ES_tradnl" dirty="0" smtClean="0"/>
              <a:t>Consulta:V2377-15</a:t>
            </a:r>
          </a:p>
          <a:p>
            <a:r>
              <a:rPr lang="es-ES_tradnl" dirty="0" smtClean="0"/>
              <a:t>Tributa en IRPF.</a:t>
            </a:r>
          </a:p>
          <a:p>
            <a:r>
              <a:rPr lang="es-ES_tradnl" dirty="0" smtClean="0"/>
              <a:t>En atribución de rentas.</a:t>
            </a:r>
          </a:p>
          <a:p>
            <a:r>
              <a:rPr lang="es-ES_tradnl" dirty="0" smtClean="0"/>
              <a:t>No tiene objeto mercantil.</a:t>
            </a:r>
          </a:p>
          <a:p>
            <a:r>
              <a:rPr lang="es-ES_tradnl" dirty="0" smtClean="0"/>
              <a:t>Comunicará Modificación en el Modelo 036 si no figuraba como tal.</a:t>
            </a:r>
            <a:endParaRPr lang="es-ES_tradnl" dirty="0"/>
          </a:p>
        </p:txBody>
      </p:sp>
      <p:sp>
        <p:nvSpPr>
          <p:cNvPr id="19" name="18 Marcador de texto"/>
          <p:cNvSpPr>
            <a:spLocks noGrp="1"/>
          </p:cNvSpPr>
          <p:nvPr>
            <p:ph type="body" sz="quarter" idx="3"/>
          </p:nvPr>
        </p:nvSpPr>
        <p:spPr/>
        <p:txBody>
          <a:bodyPr>
            <a:normAutofit fontScale="92500" lnSpcReduction="20000"/>
          </a:bodyPr>
          <a:lstStyle/>
          <a:p>
            <a:r>
              <a:rPr lang="es-ES_tradnl" dirty="0" smtClean="0"/>
              <a:t>Sociedad Civil profesional Sección 2.ª IAE</a:t>
            </a:r>
            <a:endParaRPr lang="es-ES_tradnl" dirty="0"/>
          </a:p>
        </p:txBody>
      </p:sp>
      <p:sp>
        <p:nvSpPr>
          <p:cNvPr id="20" name="19 Marcador de contenido"/>
          <p:cNvSpPr>
            <a:spLocks noGrp="1"/>
          </p:cNvSpPr>
          <p:nvPr>
            <p:ph sz="quarter" idx="4"/>
          </p:nvPr>
        </p:nvSpPr>
        <p:spPr/>
        <p:txBody>
          <a:bodyPr/>
          <a:lstStyle/>
          <a:p>
            <a:r>
              <a:rPr lang="es-ES_tradnl" dirty="0" smtClean="0"/>
              <a:t>Consulta:V2412-15</a:t>
            </a:r>
          </a:p>
          <a:p>
            <a:r>
              <a:rPr lang="es-ES_tradnl" dirty="0" smtClean="0"/>
              <a:t>Tributa en el I.S.</a:t>
            </a:r>
          </a:p>
          <a:p>
            <a:r>
              <a:rPr lang="es-ES_tradnl" dirty="0" smtClean="0"/>
              <a:t>Tiene objeto mercantil.</a:t>
            </a:r>
          </a:p>
          <a:p>
            <a:r>
              <a:rPr lang="es-ES_tradnl" dirty="0" smtClean="0"/>
              <a:t>Debe de optar por alguna de las fórmulas de:</a:t>
            </a:r>
          </a:p>
          <a:p>
            <a:r>
              <a:rPr lang="es-ES_tradnl" dirty="0" smtClean="0"/>
              <a:t>Liquidación,</a:t>
            </a:r>
          </a:p>
          <a:p>
            <a:r>
              <a:rPr lang="es-ES_tradnl" dirty="0" smtClean="0"/>
              <a:t>Transformación</a:t>
            </a:r>
          </a:p>
          <a:p>
            <a:r>
              <a:rPr lang="es-ES_tradnl" dirty="0" smtClean="0"/>
              <a:t>Continuación.</a:t>
            </a:r>
            <a:endParaRPr lang="es-ES_tradnl" dirty="0"/>
          </a:p>
        </p:txBody>
      </p:sp>
    </p:spTree>
    <p:extLst>
      <p:ext uri="{BB962C8B-B14F-4D97-AF65-F5344CB8AC3E}">
        <p14:creationId xmlns:p14="http://schemas.microsoft.com/office/powerpoint/2010/main" val="51515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Marcador de contenido"/>
          <p:cNvSpPr>
            <a:spLocks noGrp="1"/>
          </p:cNvSpPr>
          <p:nvPr>
            <p:ph idx="1"/>
          </p:nvPr>
        </p:nvSpPr>
        <p:spPr>
          <a:xfrm>
            <a:off x="457200" y="476672"/>
            <a:ext cx="8229600" cy="5649491"/>
          </a:xfrm>
        </p:spPr>
        <p:txBody>
          <a:bodyPr>
            <a:normAutofit lnSpcReduction="10000"/>
          </a:bodyPr>
          <a:lstStyle/>
          <a:p>
            <a:r>
              <a:rPr lang="es-ES_tradnl" b="1" u="sng" dirty="0" smtClean="0">
                <a:solidFill>
                  <a:srgbClr val="00B050"/>
                </a:solidFill>
              </a:rPr>
              <a:t>ACTIVIDADES EXCLUSIVAS</a:t>
            </a:r>
            <a:r>
              <a:rPr lang="es-ES_tradnl" dirty="0" smtClean="0"/>
              <a:t>.</a:t>
            </a:r>
          </a:p>
          <a:p>
            <a:r>
              <a:rPr lang="es-ES_tradnl" dirty="0" smtClean="0"/>
              <a:t>3 situaciones:</a:t>
            </a:r>
          </a:p>
          <a:p>
            <a:r>
              <a:rPr lang="es-ES_tradnl" dirty="0" smtClean="0"/>
              <a:t>Sociedades civiles que realicen exclusivamente una actividad económica no mercantil.</a:t>
            </a:r>
          </a:p>
          <a:p>
            <a:pPr marL="0" indent="0">
              <a:buNone/>
            </a:pPr>
            <a:r>
              <a:rPr lang="es-ES_tradnl" dirty="0" smtClean="0"/>
              <a:t> consecuencia: siguen tributando en AR. IRPF</a:t>
            </a:r>
          </a:p>
          <a:p>
            <a:r>
              <a:rPr lang="es-ES_tradnl" dirty="0" smtClean="0"/>
              <a:t>Sociedad civil realiza exclusivamente actividad mercantil.</a:t>
            </a:r>
          </a:p>
          <a:p>
            <a:pPr marL="0" indent="0">
              <a:buNone/>
            </a:pPr>
            <a:r>
              <a:rPr lang="es-ES_tradnl" dirty="0" smtClean="0"/>
              <a:t> consecuencia, tributa en el IS.</a:t>
            </a:r>
          </a:p>
          <a:p>
            <a:r>
              <a:rPr lang="es-ES_tradnl" dirty="0" smtClean="0"/>
              <a:t>Sociedad civil realiza una actividad mercantil y otra no mercantil.</a:t>
            </a:r>
          </a:p>
          <a:p>
            <a:pPr marL="0" indent="0">
              <a:buNone/>
            </a:pPr>
            <a:r>
              <a:rPr lang="es-ES_tradnl" dirty="0" smtClean="0">
                <a:solidFill>
                  <a:srgbClr val="FF0000"/>
                </a:solidFill>
              </a:rPr>
              <a:t>Consecuencia, tributa en IS.</a:t>
            </a:r>
          </a:p>
          <a:p>
            <a:endParaRPr lang="es-ES_tradnl" dirty="0"/>
          </a:p>
        </p:txBody>
      </p:sp>
    </p:spTree>
    <p:extLst>
      <p:ext uri="{BB962C8B-B14F-4D97-AF65-F5344CB8AC3E}">
        <p14:creationId xmlns:p14="http://schemas.microsoft.com/office/powerpoint/2010/main" val="352013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idx="1"/>
          </p:nvPr>
        </p:nvSpPr>
        <p:spPr>
          <a:xfrm>
            <a:off x="457200" y="404664"/>
            <a:ext cx="8229600" cy="5721499"/>
          </a:xfrm>
        </p:spPr>
        <p:txBody>
          <a:bodyPr/>
          <a:lstStyle/>
          <a:p>
            <a:r>
              <a:rPr lang="es-ES_tradnl" b="1" u="sng" dirty="0" smtClean="0"/>
              <a:t>Actividad económica: Arrendamiento</a:t>
            </a:r>
            <a:r>
              <a:rPr lang="es-ES_tradnl" dirty="0" smtClean="0"/>
              <a:t>.</a:t>
            </a:r>
          </a:p>
          <a:p>
            <a:r>
              <a:rPr lang="es-ES_tradnl" dirty="0" smtClean="0"/>
              <a:t>En IRPF y Sociedades:</a:t>
            </a:r>
          </a:p>
          <a:p>
            <a:r>
              <a:rPr lang="es-ES_tradnl" dirty="0" smtClean="0"/>
              <a:t>El arrendamiento de bienes inmuebles es actividad económica cuando concurren 2 circunstancias:</a:t>
            </a:r>
          </a:p>
          <a:p>
            <a:pPr lvl="1"/>
            <a:r>
              <a:rPr lang="es-ES_tradnl" sz="2400" dirty="0" smtClean="0"/>
              <a:t>Que en el desarrollo de la actividad se cuente, al menos, con un local exclusivamente destinado a llevar la gestión de la misma.</a:t>
            </a:r>
          </a:p>
          <a:p>
            <a:pPr lvl="1"/>
            <a:r>
              <a:rPr lang="es-ES_tradnl" sz="2400" dirty="0" smtClean="0">
                <a:solidFill>
                  <a:srgbClr val="FF0000"/>
                </a:solidFill>
              </a:rPr>
              <a:t>Que para la ordenación de aquella se utilice, al menos, una personal empleada con contrato laboral y a jornada completa.</a:t>
            </a:r>
          </a:p>
          <a:p>
            <a:endParaRPr lang="es-ES_tradnl" dirty="0"/>
          </a:p>
        </p:txBody>
      </p:sp>
      <p:sp>
        <p:nvSpPr>
          <p:cNvPr id="7" name="6 Rectángulo"/>
          <p:cNvSpPr/>
          <p:nvPr/>
        </p:nvSpPr>
        <p:spPr>
          <a:xfrm>
            <a:off x="1475656" y="5445224"/>
            <a:ext cx="7668344" cy="46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En el 2015 desaparece el requisito de local.</a:t>
            </a:r>
            <a:endParaRPr lang="es-ES_tradnl" dirty="0"/>
          </a:p>
        </p:txBody>
      </p:sp>
    </p:spTree>
    <p:extLst>
      <p:ext uri="{BB962C8B-B14F-4D97-AF65-F5344CB8AC3E}">
        <p14:creationId xmlns:p14="http://schemas.microsoft.com/office/powerpoint/2010/main" val="57257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marL="0" indent="0">
              <a:buNone/>
            </a:pPr>
            <a:r>
              <a:rPr lang="es-ES_tradnl" dirty="0"/>
              <a:t> </a:t>
            </a:r>
            <a:r>
              <a:rPr lang="es-ES_tradnl" dirty="0" smtClean="0"/>
              <a:t>Sociedad Civil destinada al arrendamiento inmueble urbano que no cuenta con personal contratado: </a:t>
            </a:r>
          </a:p>
          <a:p>
            <a:pPr marL="0" indent="0">
              <a:buNone/>
            </a:pPr>
            <a:endParaRPr lang="es-ES_tradnl" dirty="0"/>
          </a:p>
          <a:p>
            <a:pPr marL="0" indent="0">
              <a:buNone/>
            </a:pPr>
            <a:endParaRPr lang="es-ES_tradnl" b="1" dirty="0" smtClean="0"/>
          </a:p>
          <a:p>
            <a:pPr marL="0" indent="0">
              <a:buNone/>
            </a:pPr>
            <a:endParaRPr lang="es-ES_tradnl" dirty="0"/>
          </a:p>
          <a:p>
            <a:pPr marL="0" indent="0" algn="just">
              <a:buNone/>
            </a:pPr>
            <a:r>
              <a:rPr lang="es-ES_tradnl" dirty="0" smtClean="0">
                <a:solidFill>
                  <a:srgbClr val="00B0F0"/>
                </a:solidFill>
              </a:rPr>
              <a:t>Para Impuesto de Sociedades no es Actividad Económica pero  dice que es objeto del Impuesto la obtención de cualquier renta.</a:t>
            </a:r>
            <a:endParaRPr lang="es-ES_tradnl" dirty="0">
              <a:solidFill>
                <a:srgbClr val="00B0F0"/>
              </a:solidFill>
            </a:endParaRPr>
          </a:p>
        </p:txBody>
      </p:sp>
      <p:sp>
        <p:nvSpPr>
          <p:cNvPr id="4" name="3 Rectángulo"/>
          <p:cNvSpPr/>
          <p:nvPr/>
        </p:nvSpPr>
        <p:spPr>
          <a:xfrm>
            <a:off x="752894" y="2348880"/>
            <a:ext cx="676875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dirty="0" smtClean="0"/>
              <a:t>2016 Tributa en el I S. Consulta V4098-15</a:t>
            </a:r>
            <a:endParaRPr lang="es-ES_tradnl" sz="2800" dirty="0"/>
          </a:p>
        </p:txBody>
      </p:sp>
    </p:spTree>
    <p:extLst>
      <p:ext uri="{BB962C8B-B14F-4D97-AF65-F5344CB8AC3E}">
        <p14:creationId xmlns:p14="http://schemas.microsoft.com/office/powerpoint/2010/main" val="2486421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764704"/>
            <a:ext cx="8229600" cy="5328592"/>
          </a:xfrm>
        </p:spPr>
        <p:txBody>
          <a:bodyPr/>
          <a:lstStyle/>
          <a:p>
            <a:r>
              <a:rPr lang="es-ES_tradnl" dirty="0" smtClean="0"/>
              <a:t>Transportes por carretera. Actividad regulada y el rendimiento se imputa a la persona física a la que se le haya otorgado la correspondiente autorización </a:t>
            </a:r>
            <a:r>
              <a:rPr lang="es-ES_tradnl" dirty="0" err="1" smtClean="0"/>
              <a:t>adva</a:t>
            </a:r>
            <a:r>
              <a:rPr lang="es-ES_tradnl" dirty="0" smtClean="0"/>
              <a:t>. (DGT22-11-2010).Las contraprestaciones de la otra parte, tienen la consideración  </a:t>
            </a:r>
            <a:r>
              <a:rPr lang="es-ES_tradnl" dirty="0" err="1" smtClean="0"/>
              <a:t>rtos</a:t>
            </a:r>
            <a:r>
              <a:rPr lang="es-ES_tradnl" dirty="0" smtClean="0"/>
              <a:t> c. m por la cesión a terceros de capitales propios. Y gasto para la entidad.</a:t>
            </a:r>
            <a:endParaRPr lang="es-ES_tradnl" dirty="0"/>
          </a:p>
        </p:txBody>
      </p:sp>
    </p:spTree>
    <p:extLst>
      <p:ext uri="{BB962C8B-B14F-4D97-AF65-F5344CB8AC3E}">
        <p14:creationId xmlns:p14="http://schemas.microsoft.com/office/powerpoint/2010/main" val="757832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0"/>
            <a:ext cx="8229600" cy="6126163"/>
          </a:xfrm>
        </p:spPr>
        <p:txBody>
          <a:bodyPr/>
          <a:lstStyle/>
          <a:p>
            <a:endParaRPr lang="es-ES_tradnl" dirty="0" smtClean="0"/>
          </a:p>
          <a:p>
            <a:endParaRPr lang="es-ES_tradnl" dirty="0"/>
          </a:p>
          <a:p>
            <a:endParaRPr lang="es-ES_tradnl" dirty="0" smtClean="0"/>
          </a:p>
          <a:p>
            <a:r>
              <a:rPr lang="es-ES_tradnl" sz="4000" dirty="0" smtClean="0"/>
              <a:t>COMUNIDADES DE BIENES</a:t>
            </a:r>
            <a:endParaRPr lang="es-ES_tradnl" sz="4000" dirty="0"/>
          </a:p>
        </p:txBody>
      </p:sp>
    </p:spTree>
    <p:extLst>
      <p:ext uri="{BB962C8B-B14F-4D97-AF65-F5344CB8AC3E}">
        <p14:creationId xmlns:p14="http://schemas.microsoft.com/office/powerpoint/2010/main" val="3068825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85000" lnSpcReduction="20000"/>
          </a:bodyPr>
          <a:lstStyle/>
          <a:p>
            <a:r>
              <a:rPr lang="es-ES_tradnl" b="1" u="sng" dirty="0" smtClean="0"/>
              <a:t>COMUNIDADES DE BIENES</a:t>
            </a:r>
          </a:p>
          <a:p>
            <a:r>
              <a:rPr lang="es-ES_tradnl" dirty="0" smtClean="0"/>
              <a:t>Derechos de los comuneros son la cosa común.</a:t>
            </a:r>
          </a:p>
          <a:p>
            <a:r>
              <a:rPr lang="es-ES_tradnl" dirty="0" smtClean="0"/>
              <a:t>Sobre la cosa común pueden ejercer los siguientes derechos:</a:t>
            </a:r>
          </a:p>
          <a:p>
            <a:pPr lvl="1"/>
            <a:r>
              <a:rPr lang="es-ES_tradnl" dirty="0" smtClean="0"/>
              <a:t>Uso,</a:t>
            </a:r>
          </a:p>
          <a:p>
            <a:pPr lvl="1"/>
            <a:r>
              <a:rPr lang="es-ES_tradnl" dirty="0" smtClean="0"/>
              <a:t>Participación en resultados,</a:t>
            </a:r>
          </a:p>
          <a:p>
            <a:pPr lvl="1"/>
            <a:r>
              <a:rPr lang="es-ES_tradnl" dirty="0" smtClean="0"/>
              <a:t>La administración, alteraciones, defensa división.</a:t>
            </a:r>
          </a:p>
          <a:p>
            <a:pPr lvl="1"/>
            <a:r>
              <a:rPr lang="es-ES_tradnl" dirty="0" smtClean="0"/>
              <a:t>Ningún comunero está obligado a permanecer en la comunidad y puede pedir que se divida el bien común. Se extingue así la CB.</a:t>
            </a:r>
          </a:p>
          <a:p>
            <a:pPr lvl="1"/>
            <a:r>
              <a:rPr lang="es-ES_tradnl" dirty="0" smtClean="0"/>
              <a:t>Cada condueño tiene plena propiedad de su cuota y de los frutos o utilidades que le corresponda.</a:t>
            </a:r>
          </a:p>
          <a:p>
            <a:pPr lvl="1"/>
            <a:r>
              <a:rPr lang="es-ES_tradnl" dirty="0" smtClean="0"/>
              <a:t>El derecho de cada comunero no se extiende a las cuotas de los otros comuneros sin contar con su consentimiento. Es nula la venta de todo el bien común por un solo comunero sin contar con el consentimiento de los demás.</a:t>
            </a:r>
          </a:p>
          <a:p>
            <a:endParaRPr lang="es-ES_tradnl" dirty="0"/>
          </a:p>
        </p:txBody>
      </p:sp>
    </p:spTree>
    <p:extLst>
      <p:ext uri="{BB962C8B-B14F-4D97-AF65-F5344CB8AC3E}">
        <p14:creationId xmlns:p14="http://schemas.microsoft.com/office/powerpoint/2010/main" val="381195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92500" lnSpcReduction="20000"/>
          </a:bodyPr>
          <a:lstStyle/>
          <a:p>
            <a:endParaRPr lang="es-ES_tradnl" dirty="0" smtClean="0"/>
          </a:p>
          <a:p>
            <a:r>
              <a:rPr lang="es-ES_tradnl" dirty="0" smtClean="0">
                <a:solidFill>
                  <a:srgbClr val="FF0000"/>
                </a:solidFill>
              </a:rPr>
              <a:t>Concepto:</a:t>
            </a:r>
            <a:endParaRPr lang="es-ES_tradnl" dirty="0">
              <a:solidFill>
                <a:srgbClr val="FF0000"/>
              </a:solidFill>
            </a:endParaRPr>
          </a:p>
          <a:p>
            <a:r>
              <a:rPr lang="es-ES_tradnl" dirty="0" smtClean="0"/>
              <a:t>Comunidad de bienes es aquella situación en el que un bien o un derecho o un conjunto de bienes o derechos pertenecen a varios titulares, comuneros, fe forma conjunta y simultánea.</a:t>
            </a:r>
          </a:p>
          <a:p>
            <a:r>
              <a:rPr lang="es-ES_tradnl" dirty="0" smtClean="0"/>
              <a:t>La esencia de la comunidad consiste en que cada propietario lo es de cuotas abstractas o ideales de la cosa, sin corresponderle una parte material, concreta y determinada, con exclusión de las restantes. Las mencionadas cuotas se presumen iguales.</a:t>
            </a:r>
          </a:p>
          <a:p>
            <a:r>
              <a:rPr lang="es-ES_tradnl" dirty="0" smtClean="0"/>
              <a:t>Ejemplo un piso pro indiviso alquilado.</a:t>
            </a:r>
          </a:p>
          <a:p>
            <a:endParaRPr lang="es-ES_tradnl" dirty="0"/>
          </a:p>
        </p:txBody>
      </p:sp>
    </p:spTree>
    <p:extLst>
      <p:ext uri="{BB962C8B-B14F-4D97-AF65-F5344CB8AC3E}">
        <p14:creationId xmlns:p14="http://schemas.microsoft.com/office/powerpoint/2010/main" val="246264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70000" lnSpcReduction="20000"/>
          </a:bodyPr>
          <a:lstStyle/>
          <a:p>
            <a:r>
              <a:rPr lang="es-ES_tradnl" dirty="0" smtClean="0"/>
              <a:t>DIFERENCIAS ENTRE COMUNIDADES DE BIENES Y SOCIEDADES CIVILES:</a:t>
            </a:r>
          </a:p>
          <a:p>
            <a:r>
              <a:rPr lang="es-ES_tradnl" b="1" dirty="0" smtClean="0"/>
              <a:t>1ª La personalidad jurídica:</a:t>
            </a:r>
          </a:p>
          <a:p>
            <a:r>
              <a:rPr lang="es-ES_tradnl" dirty="0" smtClean="0"/>
              <a:t>La C. Bienes carece de personalidad jurídica propia.</a:t>
            </a:r>
          </a:p>
          <a:p>
            <a:r>
              <a:rPr lang="es-ES_tradnl" dirty="0" smtClean="0"/>
              <a:t>La S. Civil tiene personalidad jurídica</a:t>
            </a:r>
          </a:p>
          <a:p>
            <a:endParaRPr lang="es-ES_tradnl" dirty="0" smtClean="0"/>
          </a:p>
          <a:p>
            <a:r>
              <a:rPr lang="es-ES_tradnl" b="1" dirty="0" smtClean="0"/>
              <a:t>2ªObjetivos</a:t>
            </a:r>
            <a:r>
              <a:rPr lang="es-ES_tradnl" dirty="0" smtClean="0"/>
              <a:t>:</a:t>
            </a:r>
          </a:p>
          <a:p>
            <a:r>
              <a:rPr lang="es-ES_tradnl" dirty="0" smtClean="0"/>
              <a:t>C. B dirigida al mantenimiento y aprovechamiento plural de una propiedad en común.</a:t>
            </a:r>
          </a:p>
          <a:p>
            <a:r>
              <a:rPr lang="es-ES_tradnl" dirty="0" smtClean="0"/>
              <a:t>S.C. tiene un patrimonio comunitario, está dirigida a la intervención en el tráfico mercantil para obtener ganancias y lucros comunes, partibles y divisibles.</a:t>
            </a:r>
          </a:p>
          <a:p>
            <a:r>
              <a:rPr lang="es-ES_tradnl" dirty="0" smtClean="0"/>
              <a:t>Esto no ocurre en las sociedades internas, es decir, aquellas en las que los pactos son secretos entre los socios.</a:t>
            </a:r>
          </a:p>
          <a:p>
            <a:r>
              <a:rPr lang="es-ES_tradnl" b="1" dirty="0" smtClean="0"/>
              <a:t>3ªCreación.</a:t>
            </a:r>
          </a:p>
          <a:p>
            <a:r>
              <a:rPr lang="es-ES_tradnl" dirty="0" smtClean="0"/>
              <a:t> Para su creación no se exige una aportación mínima, ni el cumplimiento de ningún tipo de solemnidad   .Hay libertad de forma.</a:t>
            </a:r>
          </a:p>
          <a:p>
            <a:pPr lvl="1"/>
            <a:endParaRPr lang="es-ES_tradnl" dirty="0" smtClean="0"/>
          </a:p>
          <a:p>
            <a:endParaRPr lang="es-ES_tradnl" dirty="0"/>
          </a:p>
        </p:txBody>
      </p:sp>
    </p:spTree>
    <p:extLst>
      <p:ext uri="{BB962C8B-B14F-4D97-AF65-F5344CB8AC3E}">
        <p14:creationId xmlns:p14="http://schemas.microsoft.com/office/powerpoint/2010/main" val="1039437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5256584"/>
          </a:xfrm>
        </p:spPr>
        <p:txBody>
          <a:bodyPr>
            <a:normAutofit/>
          </a:bodyPr>
          <a:lstStyle/>
          <a:p>
            <a:pPr marL="0" indent="0">
              <a:buNone/>
            </a:pPr>
            <a:r>
              <a:rPr lang="es-ES_tradnl" b="1" dirty="0" smtClean="0"/>
              <a:t>4ªExtinción</a:t>
            </a:r>
            <a:r>
              <a:rPr lang="es-ES_tradnl" dirty="0" smtClean="0"/>
              <a:t>: L a CB puede extinguirse por las siguientes causas:</a:t>
            </a:r>
          </a:p>
          <a:p>
            <a:pPr lvl="1"/>
            <a:r>
              <a:rPr lang="es-ES_tradnl" dirty="0" smtClean="0"/>
              <a:t>Renuncia. De los comuneros hasta quedar uno solo que se convierte en pleno propietario.</a:t>
            </a:r>
          </a:p>
          <a:p>
            <a:pPr lvl="1"/>
            <a:r>
              <a:rPr lang="es-ES_tradnl" dirty="0" smtClean="0"/>
              <a:t>La adquisición por uno de los comuneros de las cuotas partes de los demás, propiciada por el retracto de comuneros.</a:t>
            </a:r>
          </a:p>
          <a:p>
            <a:pPr lvl="1"/>
            <a:r>
              <a:rPr lang="es-ES_tradnl" dirty="0" smtClean="0"/>
              <a:t>La adquisición por un tercero de la cuotas de todos los comuneros.</a:t>
            </a:r>
          </a:p>
          <a:p>
            <a:pPr lvl="1"/>
            <a:r>
              <a:rPr lang="es-ES_tradnl" dirty="0" smtClean="0"/>
              <a:t>La división de la cosa común, por medio de su reparto o participación entre los comuneros</a:t>
            </a:r>
            <a:endParaRPr lang="es-ES_tradnl" dirty="0"/>
          </a:p>
        </p:txBody>
      </p:sp>
    </p:spTree>
    <p:extLst>
      <p:ext uri="{BB962C8B-B14F-4D97-AF65-F5344CB8AC3E}">
        <p14:creationId xmlns:p14="http://schemas.microsoft.com/office/powerpoint/2010/main" val="145809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0"/>
            <a:ext cx="8229600" cy="6126163"/>
          </a:xfrm>
        </p:spPr>
        <p:txBody>
          <a:bodyPr/>
          <a:lstStyle/>
          <a:p>
            <a:endParaRPr lang="es-ES_tradnl" dirty="0" smtClean="0"/>
          </a:p>
          <a:p>
            <a:endParaRPr lang="es-ES_trad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966" y="548680"/>
            <a:ext cx="8159474"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7648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5112568"/>
          </a:xfrm>
        </p:spPr>
        <p:txBody>
          <a:bodyPr/>
          <a:lstStyle/>
          <a:p>
            <a:r>
              <a:rPr lang="es-ES_tradnl" b="1" dirty="0" smtClean="0"/>
              <a:t>5ª División</a:t>
            </a:r>
          </a:p>
          <a:p>
            <a:r>
              <a:rPr lang="es-ES_tradnl" dirty="0" smtClean="0"/>
              <a:t>El derecho a pedir la división de la cosa común es un principio fundamental de las comunidad de cuotas.</a:t>
            </a:r>
          </a:p>
          <a:p>
            <a:r>
              <a:rPr lang="es-ES_tradnl" dirty="0" smtClean="0"/>
              <a:t>Todos y cada uno de los comuneros están legitimados para pedir la división. Se puede pedir a título individual sin que sea necesario que concurran todos ellos</a:t>
            </a:r>
          </a:p>
          <a:p>
            <a:endParaRPr lang="es-ES_tradnl" dirty="0"/>
          </a:p>
        </p:txBody>
      </p:sp>
    </p:spTree>
    <p:extLst>
      <p:ext uri="{BB962C8B-B14F-4D97-AF65-F5344CB8AC3E}">
        <p14:creationId xmlns:p14="http://schemas.microsoft.com/office/powerpoint/2010/main" val="1325126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70000" lnSpcReduction="20000"/>
          </a:bodyPr>
          <a:lstStyle/>
          <a:p>
            <a:r>
              <a:rPr lang="es-ES_tradnl" sz="4600" b="1" u="sng" dirty="0" smtClean="0">
                <a:solidFill>
                  <a:srgbClr val="00B050"/>
                </a:solidFill>
              </a:rPr>
              <a:t>CONSULTA V2395-15</a:t>
            </a:r>
          </a:p>
          <a:p>
            <a:endParaRPr lang="es-ES_tradnl" dirty="0"/>
          </a:p>
          <a:p>
            <a:r>
              <a:rPr lang="es-ES_tradnl" dirty="0" smtClean="0"/>
              <a:t>Comunidad de bienes que desarrolla la actividad profesional de abogacía.</a:t>
            </a:r>
          </a:p>
          <a:p>
            <a:r>
              <a:rPr lang="es-ES_tradnl" dirty="0" smtClean="0"/>
              <a:t>Solución: no es sujeto pasivo del IS al tratarse de comunidad de bienes.</a:t>
            </a:r>
          </a:p>
          <a:p>
            <a:r>
              <a:rPr lang="es-ES" i="1" dirty="0" smtClean="0"/>
              <a:t>la conclusión de todas ellas, ya que todas</a:t>
            </a:r>
          </a:p>
          <a:p>
            <a:r>
              <a:rPr lang="es-ES" i="1" dirty="0" smtClean="0"/>
              <a:t>son iguales, y responden al mismo esquema argumental que las de</a:t>
            </a:r>
          </a:p>
          <a:p>
            <a:r>
              <a:rPr lang="es-ES_tradnl" i="1" dirty="0" smtClean="0"/>
              <a:t>SC, que dice:</a:t>
            </a:r>
          </a:p>
          <a:p>
            <a:r>
              <a:rPr lang="es-ES" dirty="0" smtClean="0"/>
              <a:t>–Por tanto, puesto que el único contribuyente que se incorpora al IS</a:t>
            </a:r>
          </a:p>
          <a:p>
            <a:r>
              <a:rPr lang="es-ES" dirty="0" smtClean="0"/>
              <a:t>son las SC con objeto mercantil, </a:t>
            </a:r>
            <a:r>
              <a:rPr lang="es-ES" b="1" dirty="0" smtClean="0"/>
              <a:t>la entidad consultante,</a:t>
            </a:r>
          </a:p>
          <a:p>
            <a:r>
              <a:rPr lang="es-ES" b="1" dirty="0" smtClean="0"/>
              <a:t>comunidad de bienes</a:t>
            </a:r>
            <a:r>
              <a:rPr lang="es-ES" dirty="0" smtClean="0"/>
              <a:t>, </a:t>
            </a:r>
            <a:r>
              <a:rPr lang="es-ES" b="1" dirty="0" smtClean="0"/>
              <a:t>seguirá tributando como entidad en</a:t>
            </a:r>
          </a:p>
          <a:p>
            <a:r>
              <a:rPr lang="es-ES" b="1" dirty="0" smtClean="0"/>
              <a:t>atribución de rentas </a:t>
            </a:r>
            <a:r>
              <a:rPr lang="es-ES" dirty="0" smtClean="0"/>
              <a:t>conforme al régimen especial regulado en la</a:t>
            </a:r>
            <a:endParaRPr lang="es-ES_tradnl" dirty="0" smtClean="0"/>
          </a:p>
          <a:p>
            <a:endParaRPr lang="es-ES_tradnl" dirty="0"/>
          </a:p>
        </p:txBody>
      </p:sp>
    </p:spTree>
    <p:extLst>
      <p:ext uri="{BB962C8B-B14F-4D97-AF65-F5344CB8AC3E}">
        <p14:creationId xmlns:p14="http://schemas.microsoft.com/office/powerpoint/2010/main" val="633453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92500" lnSpcReduction="10000"/>
          </a:bodyPr>
          <a:lstStyle/>
          <a:p>
            <a:pPr marL="0" indent="0">
              <a:buNone/>
            </a:pPr>
            <a:r>
              <a:rPr lang="es-ES_tradnl" u="sng" dirty="0" smtClean="0">
                <a:solidFill>
                  <a:srgbClr val="00B050"/>
                </a:solidFill>
              </a:rPr>
              <a:t>CONSULTA 2786-15</a:t>
            </a:r>
            <a:endParaRPr lang="es-ES" u="sng" dirty="0" smtClean="0">
              <a:solidFill>
                <a:srgbClr val="00B050"/>
              </a:solidFill>
            </a:endParaRPr>
          </a:p>
          <a:p>
            <a:pPr marL="0" indent="0">
              <a:buNone/>
            </a:pPr>
            <a:r>
              <a:rPr lang="es-ES" dirty="0" smtClean="0"/>
              <a:t>La persona física consultante pretende constituir, junto con otra persona, una entidad para desarrollar la actividad de mediadores de comercio (agentes comerciales) y venta en</a:t>
            </a:r>
          </a:p>
          <a:p>
            <a:pPr marL="0" indent="0">
              <a:buNone/>
            </a:pPr>
            <a:r>
              <a:rPr lang="es-ES" dirty="0" smtClean="0"/>
              <a:t>establecimiento al público de semillas y productos fitosanitarios. En la constitución, aportarían material informático, de comunicación, mercancías para la venta y dinero en efectivo</a:t>
            </a:r>
          </a:p>
          <a:p>
            <a:r>
              <a:rPr lang="es-ES_tradnl" dirty="0" smtClean="0"/>
              <a:t>Pregunta:</a:t>
            </a:r>
            <a:r>
              <a:rPr lang="es-ES" b="1" dirty="0" smtClean="0"/>
              <a:t>Si se podrían constituir como comunidad de bienes </a:t>
            </a:r>
            <a:r>
              <a:rPr lang="es-ES" dirty="0" smtClean="0"/>
              <a:t>y si la comunidad de bienes tributaría por el IS</a:t>
            </a:r>
            <a:endParaRPr lang="es-ES_tradnl" dirty="0" smtClean="0"/>
          </a:p>
          <a:p>
            <a:endParaRPr lang="es-ES_tradnl" dirty="0"/>
          </a:p>
        </p:txBody>
      </p:sp>
    </p:spTree>
    <p:extLst>
      <p:ext uri="{BB962C8B-B14F-4D97-AF65-F5344CB8AC3E}">
        <p14:creationId xmlns:p14="http://schemas.microsoft.com/office/powerpoint/2010/main" val="3808247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760640"/>
          </a:xfrm>
        </p:spPr>
        <p:txBody>
          <a:bodyPr>
            <a:normAutofit fontScale="92500" lnSpcReduction="20000"/>
          </a:bodyPr>
          <a:lstStyle/>
          <a:p>
            <a:pPr algn="just"/>
            <a:r>
              <a:rPr lang="es-ES" dirty="0" smtClean="0"/>
              <a:t>Repite al igual que las anteriores el bloque general de SC, pero añade una importante premisa, y algunas matizaciones respecto del tema de las CB que desarrollan AE.</a:t>
            </a:r>
          </a:p>
          <a:p>
            <a:pPr algn="just"/>
            <a:r>
              <a:rPr lang="es-ES" dirty="0" smtClean="0"/>
              <a:t>“En la medida en que, en </a:t>
            </a:r>
            <a:r>
              <a:rPr lang="es-ES" b="1" i="1" dirty="0" smtClean="0"/>
              <a:t>cumplimiento de la normativa civil aplicable, fuera posible la constitución de una comunidad de bienes que desarrollara la actividad descrita en los hechos de la consulta</a:t>
            </a:r>
            <a:r>
              <a:rPr lang="es-ES" dirty="0" smtClean="0"/>
              <a:t>, y puesto que el único contribuyente que se incorpora al IS son las SC con objeto mercantil, la comunidad de bienes tributaría como entidad en atribución de rentas conforme al régimen especial de atribución de rentas.</a:t>
            </a:r>
          </a:p>
          <a:p>
            <a:endParaRPr lang="es-ES_tradnl" dirty="0"/>
          </a:p>
        </p:txBody>
      </p:sp>
    </p:spTree>
    <p:extLst>
      <p:ext uri="{BB962C8B-B14F-4D97-AF65-F5344CB8AC3E}">
        <p14:creationId xmlns:p14="http://schemas.microsoft.com/office/powerpoint/2010/main" val="910747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r>
              <a:rPr lang="es-ES" dirty="0" smtClean="0"/>
              <a:t>Supone que en el supuesto de una </a:t>
            </a:r>
            <a:r>
              <a:rPr lang="es-ES" b="1" dirty="0" smtClean="0"/>
              <a:t>ERAR que desarrolle una actividad económica </a:t>
            </a:r>
            <a:r>
              <a:rPr lang="es-ES" dirty="0" smtClean="0"/>
              <a:t>los </a:t>
            </a:r>
            <a:r>
              <a:rPr lang="es-ES" b="1" dirty="0" smtClean="0"/>
              <a:t>rendimientos atribuidos mantendrán ese mismo carácter de rendimientos de </a:t>
            </a:r>
            <a:r>
              <a:rPr lang="es-ES_tradnl" b="1" dirty="0" smtClean="0"/>
              <a:t>actividades económicas</a:t>
            </a:r>
            <a:r>
              <a:rPr lang="es-ES_tradnl" dirty="0" smtClean="0"/>
              <a:t>.</a:t>
            </a:r>
          </a:p>
          <a:p>
            <a:r>
              <a:rPr lang="es-ES" dirty="0" smtClean="0"/>
              <a:t>– Es decir, que la </a:t>
            </a:r>
            <a:r>
              <a:rPr lang="es-ES" b="1" dirty="0" smtClean="0"/>
              <a:t>ordenación por cuenta propia de medios </a:t>
            </a:r>
            <a:r>
              <a:rPr lang="es-ES" dirty="0" smtClean="0"/>
              <a:t>de producción y (o) de recursos humanos con la finalidad de intervenir en la producción o distribución de bienes o servicios . Son </a:t>
            </a:r>
            <a:r>
              <a:rPr lang="es-ES_tradnl" dirty="0" smtClean="0"/>
              <a:t>elementos definitorios de una actividad económica.</a:t>
            </a:r>
          </a:p>
          <a:p>
            <a:endParaRPr lang="es-ES_tradnl" dirty="0"/>
          </a:p>
        </p:txBody>
      </p:sp>
    </p:spTree>
    <p:extLst>
      <p:ext uri="{BB962C8B-B14F-4D97-AF65-F5344CB8AC3E}">
        <p14:creationId xmlns:p14="http://schemas.microsoft.com/office/powerpoint/2010/main" val="1265673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lstStyle/>
          <a:p>
            <a:r>
              <a:rPr lang="es-ES_tradnl" dirty="0" smtClean="0"/>
              <a:t>En el 2016 tendremos:</a:t>
            </a:r>
          </a:p>
          <a:p>
            <a:r>
              <a:rPr lang="es-ES_tradnl" dirty="0" smtClean="0"/>
              <a:t>Sociedades civiles sin objeto mercantil:</a:t>
            </a:r>
          </a:p>
          <a:p>
            <a:pPr marL="0" indent="0">
              <a:buNone/>
            </a:pPr>
            <a:r>
              <a:rPr lang="es-ES_tradnl" dirty="0" smtClean="0"/>
              <a:t> vemos a continuación como se realizar la liquidación.</a:t>
            </a:r>
          </a:p>
          <a:p>
            <a:r>
              <a:rPr lang="es-ES_tradnl" dirty="0" smtClean="0"/>
              <a:t>Sociedades Civiles con período transitorio.</a:t>
            </a:r>
          </a:p>
          <a:p>
            <a:r>
              <a:rPr lang="es-ES_tradnl" dirty="0" smtClean="0"/>
              <a:t>Beneficios fiscales de la liquidación.</a:t>
            </a:r>
            <a:endParaRPr lang="es-ES_tradnl" dirty="0"/>
          </a:p>
        </p:txBody>
      </p:sp>
    </p:spTree>
    <p:extLst>
      <p:ext uri="{BB962C8B-B14F-4D97-AF65-F5344CB8AC3E}">
        <p14:creationId xmlns:p14="http://schemas.microsoft.com/office/powerpoint/2010/main" val="10239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lstStyle/>
          <a:p>
            <a:endParaRPr lang="es-ES_tradnl" dirty="0" smtClean="0"/>
          </a:p>
        </p:txBody>
      </p:sp>
    </p:spTree>
    <p:extLst>
      <p:ext uri="{BB962C8B-B14F-4D97-AF65-F5344CB8AC3E}">
        <p14:creationId xmlns:p14="http://schemas.microsoft.com/office/powerpoint/2010/main" val="11644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692696"/>
            <a:ext cx="6781217"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453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620688"/>
            <a:ext cx="7490784" cy="5832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62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470454"/>
            <a:ext cx="7344816" cy="5622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6625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r>
              <a:rPr lang="es-ES_tradnl"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OBJETO MERCANTIL</a:t>
            </a:r>
            <a:r>
              <a:rPr lang="es-ES_tradnl" dirty="0" smtClean="0"/>
              <a:t>:</a:t>
            </a:r>
          </a:p>
          <a:p>
            <a:pPr marL="0" indent="0">
              <a:buNone/>
            </a:pPr>
            <a:r>
              <a:rPr lang="es-ES_tradnl" dirty="0" smtClean="0"/>
              <a:t>Realización de una actividad económica de producción.</a:t>
            </a:r>
          </a:p>
          <a:p>
            <a:pPr marL="0" indent="0">
              <a:buNone/>
            </a:pPr>
            <a:r>
              <a:rPr lang="es-ES_tradnl" dirty="0" smtClean="0"/>
              <a:t>Intercambio o prestación de servicios para el mercado en un sector no excluido del ámbito mercantil.</a:t>
            </a:r>
          </a:p>
          <a:p>
            <a:pPr marL="0" indent="0">
              <a:buNone/>
            </a:pPr>
            <a:r>
              <a:rPr lang="es-ES_tradnl" b="1" dirty="0" smtClean="0">
                <a:solidFill>
                  <a:srgbClr val="00B050"/>
                </a:solidFill>
              </a:rPr>
              <a:t>EXCLUIDAS</a:t>
            </a:r>
            <a:r>
              <a:rPr lang="es-ES_tradnl" b="1" dirty="0" smtClean="0"/>
              <a:t> </a:t>
            </a:r>
            <a:r>
              <a:rPr lang="es-ES_tradnl" dirty="0" smtClean="0"/>
              <a:t>Por ser ajenas al ámbito mercantil</a:t>
            </a:r>
          </a:p>
        </p:txBody>
      </p:sp>
      <p:sp>
        <p:nvSpPr>
          <p:cNvPr id="4" name="3 Rectángulo"/>
          <p:cNvSpPr/>
          <p:nvPr/>
        </p:nvSpPr>
        <p:spPr>
          <a:xfrm>
            <a:off x="827584" y="4509120"/>
            <a:ext cx="2232248" cy="115212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_tradnl" dirty="0" smtClean="0"/>
              <a:t>Agrícolas, ganaderas y forestales</a:t>
            </a:r>
            <a:endParaRPr lang="es-ES_tradnl" dirty="0"/>
          </a:p>
        </p:txBody>
      </p:sp>
      <p:sp>
        <p:nvSpPr>
          <p:cNvPr id="5" name="4 Rectángulo"/>
          <p:cNvSpPr/>
          <p:nvPr/>
        </p:nvSpPr>
        <p:spPr>
          <a:xfrm>
            <a:off x="3275857" y="4509121"/>
            <a:ext cx="2088231" cy="11521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_tradnl" dirty="0" smtClean="0"/>
              <a:t>mineras</a:t>
            </a:r>
            <a:endParaRPr lang="es-ES_tradnl" dirty="0"/>
          </a:p>
        </p:txBody>
      </p:sp>
      <p:sp>
        <p:nvSpPr>
          <p:cNvPr id="6" name="5 Rectángulo"/>
          <p:cNvSpPr/>
          <p:nvPr/>
        </p:nvSpPr>
        <p:spPr>
          <a:xfrm>
            <a:off x="5508104" y="4509120"/>
            <a:ext cx="2520280" cy="11521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dirty="0" smtClean="0"/>
              <a:t>De carácter profesional.</a:t>
            </a:r>
            <a:endParaRPr lang="es-ES_tradnl" dirty="0"/>
          </a:p>
        </p:txBody>
      </p:sp>
    </p:spTree>
    <p:extLst>
      <p:ext uri="{BB962C8B-B14F-4D97-AF65-F5344CB8AC3E}">
        <p14:creationId xmlns:p14="http://schemas.microsoft.com/office/powerpoint/2010/main" val="316697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r>
              <a:rPr lang="es-E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Artículo  326. Código de  Comercio:</a:t>
            </a:r>
          </a:p>
          <a:p>
            <a:pPr algn="just"/>
            <a:r>
              <a:rPr lang="es-ES" dirty="0" smtClean="0"/>
              <a:t>2.º </a:t>
            </a:r>
            <a:r>
              <a:rPr lang="es-ES" dirty="0" smtClean="0">
                <a:solidFill>
                  <a:schemeClr val="accent2"/>
                </a:solidFill>
              </a:rPr>
              <a:t>Las ventas que hicieren </a:t>
            </a:r>
            <a:r>
              <a:rPr lang="es-ES" dirty="0" smtClean="0">
                <a:solidFill>
                  <a:srgbClr val="92D050"/>
                </a:solidFill>
              </a:rPr>
              <a:t>los propietarios </a:t>
            </a:r>
            <a:r>
              <a:rPr lang="es-ES" dirty="0" smtClean="0">
                <a:solidFill>
                  <a:schemeClr val="accent4">
                    <a:lumMod val="40000"/>
                    <a:lumOff val="60000"/>
                  </a:schemeClr>
                </a:solidFill>
              </a:rPr>
              <a:t>y </a:t>
            </a:r>
            <a:r>
              <a:rPr lang="es-ES" dirty="0" smtClean="0">
                <a:solidFill>
                  <a:srgbClr val="0070C0"/>
                </a:solidFill>
              </a:rPr>
              <a:t>los labradores </a:t>
            </a:r>
            <a:r>
              <a:rPr lang="es-ES" dirty="0" smtClean="0">
                <a:solidFill>
                  <a:srgbClr val="FF0000"/>
                </a:solidFill>
              </a:rPr>
              <a:t>o ganaderos</a:t>
            </a:r>
            <a:r>
              <a:rPr lang="es-ES" dirty="0" smtClean="0">
                <a:solidFill>
                  <a:schemeClr val="accent4">
                    <a:lumMod val="40000"/>
                    <a:lumOff val="60000"/>
                  </a:schemeClr>
                </a:solidFill>
              </a:rPr>
              <a:t>, </a:t>
            </a:r>
            <a:r>
              <a:rPr lang="es-ES" dirty="0" smtClean="0"/>
              <a:t>de los frutos o productos de sus cosechas o ganados, o de las especies en que se les paguen las rentas. </a:t>
            </a:r>
          </a:p>
          <a:p>
            <a:pPr algn="just"/>
            <a:r>
              <a:rPr lang="es-ES" dirty="0" smtClean="0"/>
              <a:t>3.º Las ventas que, de los objetos construidos o fabricados </a:t>
            </a:r>
            <a:r>
              <a:rPr lang="es-ES" dirty="0" smtClean="0">
                <a:solidFill>
                  <a:srgbClr val="92D050"/>
                </a:solidFill>
              </a:rPr>
              <a:t>por los artesanos</a:t>
            </a:r>
            <a:r>
              <a:rPr lang="es-ES" dirty="0" smtClean="0"/>
              <a:t>, hicieren éstos en sus talleres. </a:t>
            </a:r>
          </a:p>
          <a:p>
            <a:endParaRPr lang="es-ES_tradnl" dirty="0"/>
          </a:p>
        </p:txBody>
      </p:sp>
    </p:spTree>
    <p:extLst>
      <p:ext uri="{BB962C8B-B14F-4D97-AF65-F5344CB8AC3E}">
        <p14:creationId xmlns:p14="http://schemas.microsoft.com/office/powerpoint/2010/main" val="2139347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lstStyle/>
          <a:p>
            <a:r>
              <a:rPr lang="es-ES_tradnl" dirty="0" smtClean="0"/>
              <a:t>Actividades excluidas I.S. por no tener objeto mercantil:</a:t>
            </a:r>
          </a:p>
          <a:p>
            <a:pPr lvl="6"/>
            <a:r>
              <a:rPr lang="es-ES_tradnl" dirty="0" smtClean="0"/>
              <a:t>Actividad regulada</a:t>
            </a:r>
          </a:p>
          <a:p>
            <a:pPr lvl="6"/>
            <a:endParaRPr lang="es-ES_tradnl" dirty="0"/>
          </a:p>
          <a:p>
            <a:pPr lvl="6"/>
            <a:r>
              <a:rPr lang="es-ES_tradnl" dirty="0" smtClean="0"/>
              <a:t>Consulta V 3450-15.</a:t>
            </a:r>
          </a:p>
          <a:p>
            <a:pPr lvl="6"/>
            <a:endParaRPr lang="es-ES_tradnl" dirty="0"/>
          </a:p>
          <a:p>
            <a:pPr lvl="6"/>
            <a:endParaRPr lang="es-ES_tradnl" dirty="0" smtClean="0"/>
          </a:p>
          <a:p>
            <a:pPr marL="2743200" lvl="6" indent="0">
              <a:buNone/>
            </a:pPr>
            <a:endParaRPr lang="es-ES_tradnl" dirty="0" smtClean="0"/>
          </a:p>
          <a:p>
            <a:pPr marL="2743200" lvl="6" indent="0">
              <a:buNone/>
            </a:pPr>
            <a:endParaRPr lang="es-ES_tradnl" dirty="0"/>
          </a:p>
          <a:p>
            <a:pPr marL="2743200" lvl="6" indent="0">
              <a:buNone/>
            </a:pPr>
            <a:r>
              <a:rPr lang="es-ES_tradnl" dirty="0" smtClean="0"/>
              <a:t>Consultas:</a:t>
            </a:r>
          </a:p>
          <a:p>
            <a:pPr marL="2743200" lvl="6" indent="0">
              <a:buNone/>
            </a:pPr>
            <a:r>
              <a:rPr lang="es-ES_tradnl" dirty="0"/>
              <a:t> </a:t>
            </a:r>
            <a:endParaRPr lang="es-ES_tradnl" dirty="0" smtClean="0"/>
          </a:p>
          <a:p>
            <a:pPr marL="2743200" lvl="6" indent="0">
              <a:buNone/>
            </a:pPr>
            <a:r>
              <a:rPr lang="es-ES_tradnl" dirty="0" smtClean="0"/>
              <a:t>V 3968-15</a:t>
            </a:r>
          </a:p>
          <a:p>
            <a:pPr marL="2743200" lvl="6" indent="0">
              <a:buNone/>
            </a:pPr>
            <a:r>
              <a:rPr lang="es-ES_tradnl" dirty="0" smtClean="0"/>
              <a:t>V 3971-15</a:t>
            </a:r>
            <a:endParaRPr lang="es-ES_tradnl" dirty="0"/>
          </a:p>
        </p:txBody>
      </p:sp>
      <p:sp>
        <p:nvSpPr>
          <p:cNvPr id="4" name="3 Rectángulo"/>
          <p:cNvSpPr/>
          <p:nvPr/>
        </p:nvSpPr>
        <p:spPr>
          <a:xfrm>
            <a:off x="827584" y="1628800"/>
            <a:ext cx="2088232"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_tradnl" sz="2800" dirty="0" smtClean="0"/>
              <a:t>FARMACIA</a:t>
            </a:r>
            <a:endParaRPr lang="es-ES_tradnl" sz="2800" dirty="0"/>
          </a:p>
        </p:txBody>
      </p:sp>
      <p:sp>
        <p:nvSpPr>
          <p:cNvPr id="5" name="4 Abrir llave"/>
          <p:cNvSpPr/>
          <p:nvPr/>
        </p:nvSpPr>
        <p:spPr>
          <a:xfrm>
            <a:off x="2915816" y="1196752"/>
            <a:ext cx="288032" cy="2376264"/>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ES_tradnl"/>
          </a:p>
        </p:txBody>
      </p:sp>
      <p:sp>
        <p:nvSpPr>
          <p:cNvPr id="7" name="6 Rectángulo"/>
          <p:cNvSpPr/>
          <p:nvPr/>
        </p:nvSpPr>
        <p:spPr>
          <a:xfrm>
            <a:off x="827584" y="4221088"/>
            <a:ext cx="2088232" cy="93610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dirty="0" smtClean="0"/>
              <a:t>PESCA</a:t>
            </a:r>
            <a:endParaRPr lang="es-ES_tradnl" dirty="0"/>
          </a:p>
        </p:txBody>
      </p:sp>
      <p:sp>
        <p:nvSpPr>
          <p:cNvPr id="8" name="7 Abrir llave"/>
          <p:cNvSpPr/>
          <p:nvPr/>
        </p:nvSpPr>
        <p:spPr>
          <a:xfrm>
            <a:off x="2915816" y="3795137"/>
            <a:ext cx="288032" cy="1800200"/>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s-ES_tradnl"/>
          </a:p>
        </p:txBody>
      </p:sp>
      <p:sp>
        <p:nvSpPr>
          <p:cNvPr id="9" name="8 Rectángulo"/>
          <p:cNvSpPr/>
          <p:nvPr/>
        </p:nvSpPr>
        <p:spPr>
          <a:xfrm>
            <a:off x="3491880" y="2492896"/>
            <a:ext cx="460851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Para que se aplique el régimen de atribución de rentas, es necesario que la normativa reguladora de la actividad permita su ejercicio colectivo(CV22-07-2005</a:t>
            </a:r>
            <a:endParaRPr lang="es-ES_tradnl" dirty="0"/>
          </a:p>
        </p:txBody>
      </p:sp>
    </p:spTree>
    <p:extLst>
      <p:ext uri="{BB962C8B-B14F-4D97-AF65-F5344CB8AC3E}">
        <p14:creationId xmlns:p14="http://schemas.microsoft.com/office/powerpoint/2010/main" val="26411806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2329</Words>
  <Application>Microsoft Office PowerPoint</Application>
  <PresentationFormat>Presentación en pantalla (4:3)</PresentationFormat>
  <Paragraphs>222</Paragraphs>
  <Slides>36</Slides>
  <Notes>1</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COMPARAMOS CONSULTAS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COMPARAMOS PROFESIONALES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Casa</dc:creator>
  <cp:lastModifiedBy>Casa</cp:lastModifiedBy>
  <cp:revision>24</cp:revision>
  <dcterms:created xsi:type="dcterms:W3CDTF">2016-02-14T16:55:40Z</dcterms:created>
  <dcterms:modified xsi:type="dcterms:W3CDTF">2017-09-05T17:40:57Z</dcterms:modified>
</cp:coreProperties>
</file>