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C7543B0-7870-4F3A-B669-9C4A57C85BB0}" type="datetimeFigureOut">
              <a:rPr lang="es-ES" smtClean="0"/>
              <a:t>01/07/2009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CBF74F6-A04E-48C3-A3CB-8167ACC7FCAA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85800" y="1219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5400">
                <a:solidFill>
                  <a:srgbClr val="FFFF00"/>
                </a:solidFill>
              </a:rPr>
              <a:t>Aparatología fija: </a:t>
            </a:r>
            <a:br>
              <a:rPr lang="es-ES_tradnl" sz="5400">
                <a:solidFill>
                  <a:srgbClr val="FFFF00"/>
                </a:solidFill>
              </a:rPr>
            </a:br>
            <a:r>
              <a:rPr lang="es-ES_tradnl" sz="5400">
                <a:solidFill>
                  <a:srgbClr val="FFFF00"/>
                </a:solidFill>
              </a:rPr>
              <a:t>Aparato de arco de canto</a:t>
            </a:r>
          </a:p>
          <a:p>
            <a:pPr algn="ctr"/>
            <a:r>
              <a:rPr lang="es-ES_tradnl" sz="5400">
                <a:solidFill>
                  <a:srgbClr val="FFFF00"/>
                </a:solidFill>
              </a:rPr>
              <a:t>(Edgewise)</a:t>
            </a:r>
            <a:endParaRPr lang="es-ES" sz="5400">
              <a:solidFill>
                <a:srgbClr val="FFFF00"/>
              </a:solidFill>
            </a:endParaRPr>
          </a:p>
        </p:txBody>
      </p:sp>
      <p:pic>
        <p:nvPicPr>
          <p:cNvPr id="5125" name="Picture 5" descr="C:\WINDOWS\Escritorio\imagenes edgewise, bidi y extraoral\DSCN0743.JPG"/>
          <p:cNvPicPr>
            <a:picLocks noChangeAspect="1" noChangeArrowheads="1"/>
          </p:cNvPicPr>
          <p:nvPr/>
        </p:nvPicPr>
        <p:blipFill>
          <a:blip r:embed="rId2"/>
          <a:srcRect l="7201" t="26666" r="3999" b="20000"/>
          <a:stretch>
            <a:fillRect/>
          </a:stretch>
        </p:blipFill>
        <p:spPr bwMode="auto">
          <a:xfrm>
            <a:off x="914400" y="3200400"/>
            <a:ext cx="7924800" cy="3570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800" b="1">
                <a:solidFill>
                  <a:srgbClr val="FFFF00"/>
                </a:solidFill>
              </a:rPr>
              <a:t>Dr. Charles H. Tweed </a:t>
            </a:r>
            <a:br>
              <a:rPr lang="es-ES_tradnl" sz="4800" b="1">
                <a:solidFill>
                  <a:srgbClr val="FFFF00"/>
                </a:solidFill>
              </a:rPr>
            </a:br>
            <a:r>
              <a:rPr lang="es-ES_tradnl" sz="4800" b="1">
                <a:solidFill>
                  <a:srgbClr val="FFFF00"/>
                </a:solidFill>
              </a:rPr>
              <a:t>(1895-1970)</a:t>
            </a:r>
            <a:endParaRPr lang="es-ES" sz="4800" b="1">
              <a:solidFill>
                <a:srgbClr val="FFFF00"/>
              </a:solidFill>
            </a:endParaRPr>
          </a:p>
        </p:txBody>
      </p:sp>
      <p:pic>
        <p:nvPicPr>
          <p:cNvPr id="84996" name="Picture 4" descr="D:\ilustraciones de ortodoncia\tweed\casos twe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267200" cy="2954338"/>
          </a:xfrm>
          <a:prstGeom prst="rect">
            <a:avLst/>
          </a:prstGeom>
          <a:noFill/>
        </p:spPr>
      </p:pic>
      <p:pic>
        <p:nvPicPr>
          <p:cNvPr id="84998" name="Picture 6" descr="C:\WINDOWS\Escritorio\charles tweed.jpg"/>
          <p:cNvPicPr>
            <a:picLocks noChangeAspect="1" noChangeArrowheads="1"/>
          </p:cNvPicPr>
          <p:nvPr/>
        </p:nvPicPr>
        <p:blipFill>
          <a:blip r:embed="rId3" cstate="print"/>
          <a:srcRect b="2942"/>
          <a:stretch>
            <a:fillRect/>
          </a:stretch>
        </p:blipFill>
        <p:spPr bwMode="auto">
          <a:xfrm>
            <a:off x="192088" y="1752600"/>
            <a:ext cx="4151312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ES_tradnl" sz="6000" b="1">
                <a:solidFill>
                  <a:srgbClr val="FFFF00"/>
                </a:solidFill>
              </a:rPr>
              <a:t>Evolución</a:t>
            </a:r>
            <a:endParaRPr lang="es-ES" sz="6000" b="1">
              <a:solidFill>
                <a:srgbClr val="FFFF00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s-ES_tradnl" sz="3600" b="1">
                <a:solidFill>
                  <a:schemeClr val="bg1"/>
                </a:solidFill>
              </a:rPr>
              <a:t>Angle: Expansión sin extraciones</a:t>
            </a:r>
          </a:p>
          <a:p>
            <a:pPr>
              <a:lnSpc>
                <a:spcPct val="130000"/>
              </a:lnSpc>
            </a:pPr>
            <a:r>
              <a:rPr lang="es-ES_tradnl" sz="3600" b="1">
                <a:solidFill>
                  <a:schemeClr val="bg1"/>
                </a:solidFill>
              </a:rPr>
              <a:t>Tweed: Extracción terapeútica</a:t>
            </a:r>
          </a:p>
          <a:p>
            <a:pPr>
              <a:lnSpc>
                <a:spcPct val="130000"/>
              </a:lnSpc>
            </a:pPr>
            <a:r>
              <a:rPr lang="es-ES_tradnl" sz="3600" b="1">
                <a:solidFill>
                  <a:schemeClr val="bg1"/>
                </a:solidFill>
              </a:rPr>
              <a:t>Ricketts: Terapia bioprogresiva</a:t>
            </a:r>
          </a:p>
          <a:p>
            <a:pPr>
              <a:lnSpc>
                <a:spcPct val="130000"/>
              </a:lnSpc>
            </a:pPr>
            <a:r>
              <a:rPr lang="es-ES_tradnl" sz="3600" b="1">
                <a:solidFill>
                  <a:schemeClr val="bg1"/>
                </a:solidFill>
              </a:rPr>
              <a:t>Andrews: Aparato preajustado</a:t>
            </a:r>
          </a:p>
          <a:p>
            <a:pPr>
              <a:lnSpc>
                <a:spcPct val="130000"/>
              </a:lnSpc>
            </a:pPr>
            <a:r>
              <a:rPr lang="es-ES_tradnl" sz="3600" b="1">
                <a:solidFill>
                  <a:schemeClr val="bg1"/>
                </a:solidFill>
              </a:rPr>
              <a:t>Roth: Arco recto. Straight Wire</a:t>
            </a:r>
            <a:r>
              <a:rPr lang="es-ES_tradnl" sz="3600" b="1" baseline="30000">
                <a:solidFill>
                  <a:schemeClr val="bg1"/>
                </a:solidFill>
              </a:rPr>
              <a:t>R</a:t>
            </a:r>
            <a:endParaRPr lang="es-ES" sz="3600" b="1" baseline="30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4800" b="1">
                <a:solidFill>
                  <a:srgbClr val="FFFF00"/>
                </a:solidFill>
              </a:rPr>
              <a:t>El aparato de arco de canto</a:t>
            </a:r>
            <a:endParaRPr lang="es-ES" sz="4800" b="1">
              <a:solidFill>
                <a:srgbClr val="FFFF00"/>
              </a:solidFill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33400" y="1447800"/>
            <a:ext cx="3810000" cy="2667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s-ES_tradnl" sz="3200" b="1" u="sng">
                <a:solidFill>
                  <a:schemeClr val="bg1"/>
                </a:solidFill>
              </a:rPr>
              <a:t>Elementos pasivos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Bandas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Brackets y tubos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Elementos auxiliares</a:t>
            </a:r>
          </a:p>
          <a:p>
            <a:pPr>
              <a:lnSpc>
                <a:spcPct val="110000"/>
              </a:lnSpc>
            </a:pPr>
            <a:endParaRPr lang="es-ES_tradnl" sz="3200" b="1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</a:pPr>
            <a:endParaRPr lang="es-ES" sz="2800" b="1">
              <a:solidFill>
                <a:schemeClr val="bg1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8200" y="1447800"/>
            <a:ext cx="3810000" cy="2514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s-ES_tradnl" sz="3200" b="1" u="sng">
                <a:solidFill>
                  <a:schemeClr val="bg1"/>
                </a:solidFill>
              </a:rPr>
              <a:t>Elementos activos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Arcos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Muelles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Elásticos</a:t>
            </a:r>
          </a:p>
          <a:p>
            <a:pPr lvl="1">
              <a:lnSpc>
                <a:spcPct val="110000"/>
              </a:lnSpc>
            </a:pPr>
            <a:r>
              <a:rPr lang="es-ES_tradnl" sz="2800" b="1">
                <a:solidFill>
                  <a:schemeClr val="bg1"/>
                </a:solidFill>
              </a:rPr>
              <a:t>Ligaduras</a:t>
            </a:r>
            <a:endParaRPr lang="es-ES" sz="2800" b="1">
              <a:solidFill>
                <a:schemeClr val="bg1"/>
              </a:solidFill>
            </a:endParaRPr>
          </a:p>
        </p:txBody>
      </p:sp>
      <p:pic>
        <p:nvPicPr>
          <p:cNvPr id="39943" name="Picture 7" descr="C:\WINDOWS\Escritorio\fotos 22 de marzo\DSCN0496.JPG"/>
          <p:cNvPicPr>
            <a:picLocks noChangeAspect="1" noChangeArrowheads="1"/>
          </p:cNvPicPr>
          <p:nvPr/>
        </p:nvPicPr>
        <p:blipFill>
          <a:blip r:embed="rId2" cstate="print"/>
          <a:srcRect l="7895" t="30994" r="9650" b="24562"/>
          <a:stretch>
            <a:fillRect/>
          </a:stretch>
        </p:blipFill>
        <p:spPr bwMode="auto">
          <a:xfrm>
            <a:off x="1752600" y="4419600"/>
            <a:ext cx="5562600" cy="2249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143000"/>
          </a:xfrm>
        </p:spPr>
        <p:txBody>
          <a:bodyPr>
            <a:normAutofit/>
          </a:bodyPr>
          <a:lstStyle/>
          <a:p>
            <a:r>
              <a:rPr lang="es-ES_tradnl" sz="6000" b="1">
                <a:solidFill>
                  <a:srgbClr val="FFFF00"/>
                </a:solidFill>
              </a:rPr>
              <a:t>Elementos pasivos</a:t>
            </a:r>
            <a:endParaRPr lang="es-ES" sz="6000" b="1">
              <a:solidFill>
                <a:srgbClr val="FFFF00"/>
              </a:solidFill>
            </a:endParaRPr>
          </a:p>
        </p:txBody>
      </p:sp>
      <p:sp>
        <p:nvSpPr>
          <p:cNvPr id="107523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2766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s-ES_tradnl" sz="4000" b="1">
                <a:solidFill>
                  <a:schemeClr val="bg1"/>
                </a:solidFill>
              </a:rPr>
              <a:t>Bandas</a:t>
            </a:r>
          </a:p>
          <a:p>
            <a:r>
              <a:rPr lang="es-ES_tradnl" sz="4000" b="1">
                <a:solidFill>
                  <a:schemeClr val="bg1"/>
                </a:solidFill>
              </a:rPr>
              <a:t>Brackets</a:t>
            </a:r>
          </a:p>
          <a:p>
            <a:r>
              <a:rPr lang="es-ES_tradnl" sz="4000" b="1">
                <a:solidFill>
                  <a:schemeClr val="bg1"/>
                </a:solidFill>
              </a:rPr>
              <a:t>Tubos</a:t>
            </a:r>
            <a:endParaRPr lang="es-E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7200" b="1">
                <a:solidFill>
                  <a:srgbClr val="FFFF00"/>
                </a:solidFill>
              </a:rPr>
              <a:t>Bandas</a:t>
            </a:r>
            <a:endParaRPr lang="es-ES" sz="7200" b="1">
              <a:solidFill>
                <a:srgbClr val="FFFF00"/>
              </a:solidFill>
            </a:endParaRPr>
          </a:p>
        </p:txBody>
      </p:sp>
      <p:pic>
        <p:nvPicPr>
          <p:cNvPr id="52227" name="Picture 3" descr="C:\WINDOWS\Escritorio\12-04-01\ba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0"/>
            <a:ext cx="3617913" cy="3246438"/>
          </a:xfrm>
          <a:prstGeom prst="rect">
            <a:avLst/>
          </a:prstGeom>
          <a:noFill/>
        </p:spPr>
      </p:pic>
      <p:pic>
        <p:nvPicPr>
          <p:cNvPr id="52229" name="Picture 5" descr="C:\WINDOWS\Escritorio\31-3-01\oromi8.jpg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-1122" t="30618" r="68501"/>
          <a:stretch>
            <a:fillRect/>
          </a:stretch>
        </p:blipFill>
        <p:spPr bwMode="auto">
          <a:xfrm>
            <a:off x="4038600" y="2133600"/>
            <a:ext cx="2638425" cy="3886200"/>
          </a:xfrm>
          <a:prstGeom prst="rect">
            <a:avLst/>
          </a:prstGeom>
          <a:noFill/>
        </p:spPr>
      </p:pic>
      <p:pic>
        <p:nvPicPr>
          <p:cNvPr id="52230" name="Picture 6" descr="C:\WINDOWS\Escritorio\31-3-01\oromi8.jpg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l="72040" t="30521" r="1631"/>
          <a:stretch>
            <a:fillRect/>
          </a:stretch>
        </p:blipFill>
        <p:spPr bwMode="auto">
          <a:xfrm>
            <a:off x="6789738" y="2133600"/>
            <a:ext cx="2125662" cy="3886200"/>
          </a:xfrm>
          <a:prstGeom prst="rect">
            <a:avLst/>
          </a:prstGeom>
          <a:noFill/>
        </p:spPr>
      </p:pic>
      <p:pic>
        <p:nvPicPr>
          <p:cNvPr id="52232" name="Picture 8" descr="D:\fotos clinica universidad\fotos pacientes 5-2-02\Sin título9.jpg"/>
          <p:cNvPicPr>
            <a:picLocks noChangeAspect="1" noChangeArrowheads="1"/>
          </p:cNvPicPr>
          <p:nvPr/>
        </p:nvPicPr>
        <p:blipFill>
          <a:blip r:embed="rId5">
            <a:lum bright="18000" contrast="6000"/>
          </a:blip>
          <a:srcRect l="11713" r="14415" b="4054"/>
          <a:stretch>
            <a:fillRect/>
          </a:stretch>
        </p:blipFill>
        <p:spPr bwMode="auto">
          <a:xfrm>
            <a:off x="762000" y="152400"/>
            <a:ext cx="7772400" cy="6729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WINDOWS\Escritorio\12-04-01\separadores.jpg"/>
          <p:cNvPicPr>
            <a:picLocks noChangeAspect="1" noChangeArrowheads="1"/>
          </p:cNvPicPr>
          <p:nvPr/>
        </p:nvPicPr>
        <p:blipFill>
          <a:blip r:embed="rId2">
            <a:lum bright="18000" contrast="-6000"/>
          </a:blip>
          <a:srcRect t="53632"/>
          <a:stretch>
            <a:fillRect/>
          </a:stretch>
        </p:blipFill>
        <p:spPr bwMode="auto">
          <a:xfrm>
            <a:off x="3581400" y="2146300"/>
            <a:ext cx="5562600" cy="3602038"/>
          </a:xfrm>
          <a:prstGeom prst="rect">
            <a:avLst/>
          </a:prstGeom>
          <a:noFill/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ES_tradnl" sz="5400" b="1">
                <a:solidFill>
                  <a:srgbClr val="FFFF00"/>
                </a:solidFill>
              </a:rPr>
              <a:t>Separadores</a:t>
            </a:r>
            <a:endParaRPr lang="es-ES" sz="5400" b="1">
              <a:solidFill>
                <a:srgbClr val="FFFF00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idx="1"/>
          </p:nvPr>
        </p:nvSpPr>
        <p:spPr>
          <a:xfrm>
            <a:off x="76200" y="1905000"/>
            <a:ext cx="32766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140000"/>
              </a:lnSpc>
            </a:pPr>
            <a:r>
              <a:rPr lang="es-ES_tradnl" b="1">
                <a:solidFill>
                  <a:schemeClr val="bg1"/>
                </a:solidFill>
              </a:rPr>
              <a:t>Metálicos</a:t>
            </a:r>
          </a:p>
          <a:p>
            <a:pPr>
              <a:lnSpc>
                <a:spcPct val="140000"/>
              </a:lnSpc>
            </a:pPr>
            <a:r>
              <a:rPr lang="es-ES_tradnl" b="1">
                <a:solidFill>
                  <a:schemeClr val="bg1"/>
                </a:solidFill>
              </a:rPr>
              <a:t>Elásticos (radioopacos)</a:t>
            </a:r>
          </a:p>
          <a:p>
            <a:pPr>
              <a:lnSpc>
                <a:spcPct val="140000"/>
              </a:lnSpc>
            </a:pPr>
            <a:r>
              <a:rPr lang="es-ES_tradnl" b="1">
                <a:solidFill>
                  <a:schemeClr val="bg1"/>
                </a:solidFill>
              </a:rPr>
              <a:t>Actúan durante una semana</a:t>
            </a:r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56326" name="Picture 6" descr="C:\WINDOWS\Escritorio\fotos 22 de marzo\grau oclusal inf con separadores.JPG"/>
          <p:cNvPicPr>
            <a:picLocks noChangeAspect="1" noChangeArrowheads="1"/>
          </p:cNvPicPr>
          <p:nvPr/>
        </p:nvPicPr>
        <p:blipFill>
          <a:blip r:embed="rId3">
            <a:lum bright="18000" contrast="12000"/>
          </a:blip>
          <a:srcRect l="9375" t="18750" r="10938" b="4167"/>
          <a:stretch>
            <a:fillRect/>
          </a:stretch>
        </p:blipFill>
        <p:spPr bwMode="auto">
          <a:xfrm>
            <a:off x="3429000" y="2057400"/>
            <a:ext cx="5715000" cy="414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WINDOWS\Escritorio\fotos 22 de marzo\grau oclusal sup con separadores.JPG"/>
          <p:cNvPicPr>
            <a:picLocks noChangeAspect="1" noChangeArrowheads="1"/>
          </p:cNvPicPr>
          <p:nvPr/>
        </p:nvPicPr>
        <p:blipFill>
          <a:blip r:embed="rId2"/>
          <a:srcRect l="22772" t="10231" r="18813" b="23763"/>
          <a:stretch>
            <a:fillRect/>
          </a:stretch>
        </p:blipFill>
        <p:spPr bwMode="auto">
          <a:xfrm>
            <a:off x="914400" y="406400"/>
            <a:ext cx="7162800" cy="6070600"/>
          </a:xfrm>
          <a:prstGeom prst="rect">
            <a:avLst/>
          </a:prstGeom>
          <a:noFill/>
        </p:spPr>
      </p:pic>
      <p:sp>
        <p:nvSpPr>
          <p:cNvPr id="198659" name="Line 3"/>
          <p:cNvSpPr>
            <a:spLocks noChangeShapeType="1"/>
          </p:cNvSpPr>
          <p:nvPr/>
        </p:nvSpPr>
        <p:spPr bwMode="auto">
          <a:xfrm flipH="1" flipV="1">
            <a:off x="2590800" y="4191000"/>
            <a:ext cx="990600" cy="838200"/>
          </a:xfrm>
          <a:prstGeom prst="line">
            <a:avLst/>
          </a:prstGeom>
          <a:noFill/>
          <a:ln w="5715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8660" name="Line 4"/>
          <p:cNvSpPr>
            <a:spLocks noChangeShapeType="1"/>
          </p:cNvSpPr>
          <p:nvPr/>
        </p:nvSpPr>
        <p:spPr bwMode="auto">
          <a:xfrm flipH="1" flipV="1">
            <a:off x="2438400" y="5486400"/>
            <a:ext cx="1295400" cy="0"/>
          </a:xfrm>
          <a:prstGeom prst="line">
            <a:avLst/>
          </a:prstGeom>
          <a:noFill/>
          <a:ln w="5715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3048000" y="4994275"/>
            <a:ext cx="3200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2800">
                <a:solidFill>
                  <a:srgbClr val="FFFF00"/>
                </a:solidFill>
              </a:rPr>
              <a:t>Puntos de contacto abiertos</a:t>
            </a:r>
            <a:endParaRPr lang="es-ES" sz="2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s-ES_tradnl" sz="5400" b="1">
                <a:solidFill>
                  <a:srgbClr val="FFFF00"/>
                </a:solidFill>
              </a:rPr>
              <a:t>Aditamentos que se pueden soldar a las bandas</a:t>
            </a:r>
            <a:endParaRPr lang="es-ES" sz="5400" b="1">
              <a:solidFill>
                <a:srgbClr val="FFFF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es-ES_tradnl" sz="3600" b="1">
                <a:solidFill>
                  <a:schemeClr val="bg1"/>
                </a:solidFill>
              </a:rPr>
              <a:t>Tubos</a:t>
            </a:r>
          </a:p>
          <a:p>
            <a:pPr>
              <a:lnSpc>
                <a:spcPct val="170000"/>
              </a:lnSpc>
            </a:pPr>
            <a:r>
              <a:rPr lang="es-ES_tradnl" sz="3600" b="1">
                <a:solidFill>
                  <a:schemeClr val="bg1"/>
                </a:solidFill>
              </a:rPr>
              <a:t>Brackets</a:t>
            </a:r>
          </a:p>
          <a:p>
            <a:pPr>
              <a:lnSpc>
                <a:spcPct val="170000"/>
              </a:lnSpc>
            </a:pPr>
            <a:r>
              <a:rPr lang="es-ES_tradnl" sz="3600" b="1">
                <a:solidFill>
                  <a:schemeClr val="bg1"/>
                </a:solidFill>
              </a:rPr>
              <a:t>Botones linguales</a:t>
            </a:r>
          </a:p>
          <a:p>
            <a:pPr>
              <a:lnSpc>
                <a:spcPct val="170000"/>
              </a:lnSpc>
            </a:pPr>
            <a:r>
              <a:rPr lang="es-ES_tradnl" sz="3600" b="1">
                <a:solidFill>
                  <a:schemeClr val="bg1"/>
                </a:solidFill>
              </a:rPr>
              <a:t>Cajetines linguales</a:t>
            </a:r>
            <a:endParaRPr lang="es-ES" sz="3600" b="1">
              <a:solidFill>
                <a:schemeClr val="bg1"/>
              </a:solidFill>
            </a:endParaRPr>
          </a:p>
        </p:txBody>
      </p:sp>
      <p:pic>
        <p:nvPicPr>
          <p:cNvPr id="53252" name="Picture 4" descr="D:\ilustraciones de ortodoncia\roth\tubo ovation caracteristic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752600"/>
            <a:ext cx="2057400" cy="1447800"/>
          </a:xfrm>
          <a:prstGeom prst="rect">
            <a:avLst/>
          </a:prstGeom>
          <a:noFill/>
        </p:spPr>
      </p:pic>
      <p:pic>
        <p:nvPicPr>
          <p:cNvPr id="53254" name="Picture 6" descr="D:\ilustraciones de ortodoncia\roth\bracket ov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2819400"/>
            <a:ext cx="1128713" cy="1358900"/>
          </a:xfrm>
          <a:prstGeom prst="rect">
            <a:avLst/>
          </a:prstGeom>
          <a:noFill/>
        </p:spPr>
      </p:pic>
      <p:pic>
        <p:nvPicPr>
          <p:cNvPr id="53255" name="Picture 7" descr="C:\WINDOWS\Escritorio\clase 2 y 3\boton lingu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581400"/>
            <a:ext cx="1438275" cy="1444625"/>
          </a:xfrm>
          <a:prstGeom prst="rect">
            <a:avLst/>
          </a:prstGeom>
          <a:noFill/>
        </p:spPr>
      </p:pic>
      <p:pic>
        <p:nvPicPr>
          <p:cNvPr id="53256" name="Picture 8" descr="C:\WINDOWS\Escritorio\clase 2 y 3\cajetin lingu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5032375"/>
            <a:ext cx="1285875" cy="1292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WINDOWS\Escritorio\clase 2 y 3\banda completa.jpg"/>
          <p:cNvPicPr>
            <a:picLocks noChangeAspect="1" noChangeArrowheads="1"/>
          </p:cNvPicPr>
          <p:nvPr/>
        </p:nvPicPr>
        <p:blipFill>
          <a:blip r:embed="rId2" cstate="print"/>
          <a:srcRect l="6944" t="9506" r="4167" b="5774"/>
          <a:stretch>
            <a:fillRect/>
          </a:stretch>
        </p:blipFill>
        <p:spPr bwMode="auto">
          <a:xfrm>
            <a:off x="3962400" y="468313"/>
            <a:ext cx="4876800" cy="3494087"/>
          </a:xfrm>
          <a:prstGeom prst="rect">
            <a:avLst/>
          </a:prstGeom>
          <a:noFill/>
        </p:spPr>
      </p:pic>
      <p:pic>
        <p:nvPicPr>
          <p:cNvPr id="64515" name="Picture 3" descr="C:\WINDOWS\Escritorio\Facultad\roth\tubo molar en posicion.jpg"/>
          <p:cNvPicPr>
            <a:picLocks noChangeAspect="1" noChangeArrowheads="1"/>
          </p:cNvPicPr>
          <p:nvPr/>
        </p:nvPicPr>
        <p:blipFill>
          <a:blip r:embed="rId3"/>
          <a:srcRect b="18231"/>
          <a:stretch>
            <a:fillRect/>
          </a:stretch>
        </p:blipFill>
        <p:spPr bwMode="auto">
          <a:xfrm>
            <a:off x="1600200" y="4237038"/>
            <a:ext cx="6084888" cy="2392362"/>
          </a:xfrm>
          <a:prstGeom prst="rect">
            <a:avLst/>
          </a:prstGeom>
          <a:noFill/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17525" y="990600"/>
            <a:ext cx="30638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6600">
                <a:solidFill>
                  <a:srgbClr val="FFFF00"/>
                </a:solidFill>
              </a:rPr>
              <a:t>Tubos molares</a:t>
            </a:r>
            <a:endParaRPr lang="es-ES" sz="6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72400" cy="1143000"/>
          </a:xfrm>
        </p:spPr>
        <p:txBody>
          <a:bodyPr/>
          <a:lstStyle/>
          <a:p>
            <a:r>
              <a:rPr lang="es-ES_tradnl" sz="4800" b="1">
                <a:solidFill>
                  <a:srgbClr val="FFFF00"/>
                </a:solidFill>
              </a:rPr>
              <a:t>Cajetines linguales</a:t>
            </a:r>
            <a:endParaRPr lang="es-ES" sz="4800" b="1">
              <a:solidFill>
                <a:srgbClr val="FFFF00"/>
              </a:solidFill>
            </a:endParaRPr>
          </a:p>
        </p:txBody>
      </p:sp>
      <p:pic>
        <p:nvPicPr>
          <p:cNvPr id="199683" name="Picture 3" descr="D:\fotos clinica universidad\fotos pacientes 5-2-02\Sin título9.jpg"/>
          <p:cNvPicPr>
            <a:picLocks noChangeAspect="1" noChangeArrowheads="1"/>
          </p:cNvPicPr>
          <p:nvPr/>
        </p:nvPicPr>
        <p:blipFill>
          <a:blip r:embed="rId2">
            <a:lum bright="18000" contrast="6000"/>
          </a:blip>
          <a:srcRect l="11713" t="37946" r="14415" b="10806"/>
          <a:stretch>
            <a:fillRect/>
          </a:stretch>
        </p:blipFill>
        <p:spPr bwMode="auto">
          <a:xfrm>
            <a:off x="990600" y="1920875"/>
            <a:ext cx="7543800" cy="3489325"/>
          </a:xfrm>
          <a:prstGeom prst="rect">
            <a:avLst/>
          </a:prstGeom>
          <a:noFill/>
        </p:spPr>
      </p:pic>
      <p:pic>
        <p:nvPicPr>
          <p:cNvPr id="199684" name="Picture 4" descr="C:\WINDOWS\Escritorio\clase 2 y 3\cajetin lingu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908175"/>
            <a:ext cx="1816100" cy="1825625"/>
          </a:xfrm>
          <a:prstGeom prst="rect">
            <a:avLst/>
          </a:prstGeom>
          <a:noFill/>
        </p:spPr>
      </p:pic>
      <p:sp>
        <p:nvSpPr>
          <p:cNvPr id="199685" name="Line 5"/>
          <p:cNvSpPr>
            <a:spLocks noChangeShapeType="1"/>
          </p:cNvSpPr>
          <p:nvPr/>
        </p:nvSpPr>
        <p:spPr bwMode="auto">
          <a:xfrm flipH="1" flipV="1">
            <a:off x="3200400" y="4114800"/>
            <a:ext cx="685800" cy="762000"/>
          </a:xfrm>
          <a:prstGeom prst="line">
            <a:avLst/>
          </a:prstGeom>
          <a:noFill/>
          <a:ln w="7620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9686" name="Line 6"/>
          <p:cNvSpPr>
            <a:spLocks noChangeShapeType="1"/>
          </p:cNvSpPr>
          <p:nvPr/>
        </p:nvSpPr>
        <p:spPr bwMode="auto">
          <a:xfrm flipV="1">
            <a:off x="5791200" y="4038600"/>
            <a:ext cx="685800" cy="914400"/>
          </a:xfrm>
          <a:prstGeom prst="line">
            <a:avLst/>
          </a:prstGeom>
          <a:noFill/>
          <a:ln w="7620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574675" y="5740400"/>
            <a:ext cx="7959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3200">
                <a:solidFill>
                  <a:schemeClr val="bg1"/>
                </a:solidFill>
              </a:rPr>
              <a:t>Colocación de barras palatinas y arcos linguales removibles</a:t>
            </a:r>
            <a:endParaRPr lang="es-E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lustraciones de ortodoncia\historia y anecdotas\aparato previo a Angl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3756025" cy="3017838"/>
          </a:xfrm>
          <a:prstGeom prst="rect">
            <a:avLst/>
          </a:prstGeom>
          <a:noFill/>
        </p:spPr>
      </p:pic>
      <p:pic>
        <p:nvPicPr>
          <p:cNvPr id="7171" name="Picture 3" descr="D:\ilustraciones de ortodoncia\historia y anecdotas\aparato usado por angle con exos.tif"/>
          <p:cNvPicPr>
            <a:picLocks noChangeAspect="1" noChangeArrowheads="1"/>
          </p:cNvPicPr>
          <p:nvPr/>
        </p:nvPicPr>
        <p:blipFill>
          <a:blip r:embed="rId3" cstate="print"/>
          <a:srcRect b="1132"/>
          <a:stretch>
            <a:fillRect/>
          </a:stretch>
        </p:blipFill>
        <p:spPr bwMode="auto">
          <a:xfrm>
            <a:off x="4953000" y="381000"/>
            <a:ext cx="3581400" cy="3048000"/>
          </a:xfrm>
          <a:prstGeom prst="rect">
            <a:avLst/>
          </a:prstGeom>
          <a:noFill/>
        </p:spPr>
      </p:pic>
      <p:pic>
        <p:nvPicPr>
          <p:cNvPr id="7172" name="Picture 4" descr="C:\WINDOWS\Escritorio\clase 2 y 3\moto antig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81400"/>
            <a:ext cx="3733800" cy="2994025"/>
          </a:xfrm>
          <a:prstGeom prst="rect">
            <a:avLst/>
          </a:prstGeom>
          <a:noFill/>
        </p:spPr>
      </p:pic>
      <p:pic>
        <p:nvPicPr>
          <p:cNvPr id="7173" name="Picture 5" descr="C:\WINDOWS\Escritorio\clase 2 y 3\coche antigu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657600"/>
            <a:ext cx="35814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C:\WINDOWS\Escritorio\Facultad\roth\caracteristicas bracket ovation.jpg"/>
          <p:cNvPicPr>
            <a:picLocks noChangeAspect="1" noChangeArrowheads="1"/>
          </p:cNvPicPr>
          <p:nvPr/>
        </p:nvPicPr>
        <p:blipFill>
          <a:blip r:embed="rId2"/>
          <a:srcRect l="25275" r="28572" b="7906"/>
          <a:stretch>
            <a:fillRect/>
          </a:stretch>
        </p:blipFill>
        <p:spPr bwMode="auto">
          <a:xfrm>
            <a:off x="2438400" y="1524000"/>
            <a:ext cx="3698875" cy="5105400"/>
          </a:xfrm>
          <a:prstGeom prst="rect">
            <a:avLst/>
          </a:prstGeom>
          <a:noFill/>
        </p:spPr>
      </p:pic>
      <p:sp>
        <p:nvSpPr>
          <p:cNvPr id="43012" name="Text Box 1028"/>
          <p:cNvSpPr txBox="1">
            <a:spLocks noChangeArrowheads="1"/>
          </p:cNvSpPr>
          <p:nvPr/>
        </p:nvSpPr>
        <p:spPr bwMode="auto">
          <a:xfrm>
            <a:off x="990600" y="5927725"/>
            <a:ext cx="1144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000">
                <a:solidFill>
                  <a:srgbClr val="FFFF00"/>
                </a:solidFill>
              </a:rPr>
              <a:t>base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43013" name="Text Box 1029"/>
          <p:cNvSpPr txBox="1">
            <a:spLocks noChangeArrowheads="1"/>
          </p:cNvSpPr>
          <p:nvPr/>
        </p:nvSpPr>
        <p:spPr bwMode="auto">
          <a:xfrm>
            <a:off x="1066800" y="4784725"/>
            <a:ext cx="947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000">
                <a:solidFill>
                  <a:srgbClr val="FFFF00"/>
                </a:solidFill>
              </a:rPr>
              <a:t>slot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43014" name="Text Box 1030"/>
          <p:cNvSpPr txBox="1">
            <a:spLocks noChangeArrowheads="1"/>
          </p:cNvSpPr>
          <p:nvPr/>
        </p:nvSpPr>
        <p:spPr bwMode="auto">
          <a:xfrm>
            <a:off x="122238" y="2209800"/>
            <a:ext cx="2406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3600">
                <a:solidFill>
                  <a:srgbClr val="FFFF00"/>
                </a:solidFill>
              </a:rPr>
              <a:t>Referencia </a:t>
            </a:r>
          </a:p>
          <a:p>
            <a:pPr algn="ctr"/>
            <a:r>
              <a:rPr lang="es-ES_tradnl" sz="3600">
                <a:solidFill>
                  <a:srgbClr val="FFFF00"/>
                </a:solidFill>
              </a:rPr>
              <a:t>vertical</a:t>
            </a:r>
            <a:endParaRPr lang="es-ES" sz="3600">
              <a:solidFill>
                <a:srgbClr val="FFFF00"/>
              </a:solidFill>
            </a:endParaRPr>
          </a:p>
        </p:txBody>
      </p:sp>
      <p:sp>
        <p:nvSpPr>
          <p:cNvPr id="43015" name="Text Box 1031"/>
          <p:cNvSpPr txBox="1">
            <a:spLocks noChangeArrowheads="1"/>
          </p:cNvSpPr>
          <p:nvPr/>
        </p:nvSpPr>
        <p:spPr bwMode="auto">
          <a:xfrm>
            <a:off x="6291263" y="2041525"/>
            <a:ext cx="1736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000">
                <a:solidFill>
                  <a:srgbClr val="FFFF00"/>
                </a:solidFill>
              </a:rPr>
              <a:t>gancho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43016" name="Text Box 1032"/>
          <p:cNvSpPr txBox="1">
            <a:spLocks noChangeArrowheads="1"/>
          </p:cNvSpPr>
          <p:nvPr/>
        </p:nvSpPr>
        <p:spPr bwMode="auto">
          <a:xfrm>
            <a:off x="6319838" y="3565525"/>
            <a:ext cx="2740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4000">
                <a:solidFill>
                  <a:srgbClr val="FFFF00"/>
                </a:solidFill>
              </a:rPr>
              <a:t>marca disto</a:t>
            </a:r>
          </a:p>
          <a:p>
            <a:pPr algn="ctr"/>
            <a:r>
              <a:rPr lang="es-ES_tradnl" sz="4000">
                <a:solidFill>
                  <a:srgbClr val="FFFF00"/>
                </a:solidFill>
              </a:rPr>
              <a:t>gingival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43017" name="Text Box 1033"/>
          <p:cNvSpPr txBox="1">
            <a:spLocks noChangeArrowheads="1"/>
          </p:cNvSpPr>
          <p:nvPr/>
        </p:nvSpPr>
        <p:spPr bwMode="auto">
          <a:xfrm>
            <a:off x="6215063" y="6003925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000">
                <a:solidFill>
                  <a:srgbClr val="FFFF00"/>
                </a:solidFill>
              </a:rPr>
              <a:t>aleta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43018" name="Rectangle 103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_tradnl" sz="6000" b="1">
                <a:solidFill>
                  <a:srgbClr val="FFFF00"/>
                </a:solidFill>
              </a:rPr>
              <a:t>Bracket</a:t>
            </a:r>
            <a:endParaRPr lang="es-ES" sz="6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5029200" cy="1143000"/>
          </a:xfrm>
        </p:spPr>
        <p:txBody>
          <a:bodyPr/>
          <a:lstStyle/>
          <a:p>
            <a:r>
              <a:rPr lang="es-ES_tradnl" sz="6000" b="1">
                <a:solidFill>
                  <a:srgbClr val="FFFF00"/>
                </a:solidFill>
              </a:rPr>
              <a:t>Bracket</a:t>
            </a:r>
            <a:endParaRPr lang="es-ES" sz="6000" b="1">
              <a:solidFill>
                <a:srgbClr val="FFFF00"/>
              </a:solidFill>
            </a:endParaRPr>
          </a:p>
        </p:txBody>
      </p:sp>
      <p:pic>
        <p:nvPicPr>
          <p:cNvPr id="14342" name="Picture 6" descr="D:\fotos clinica universidad\roxana\rox3.jpg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 l="54167" t="28320" r="5208" b="20313"/>
          <a:stretch>
            <a:fillRect/>
          </a:stretch>
        </p:blipFill>
        <p:spPr bwMode="auto">
          <a:xfrm>
            <a:off x="1143000" y="1447800"/>
            <a:ext cx="3733800" cy="3148013"/>
          </a:xfrm>
          <a:prstGeom prst="rect">
            <a:avLst/>
          </a:prstGeom>
          <a:noFill/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28600" y="5105400"/>
            <a:ext cx="876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>
                <a:solidFill>
                  <a:schemeClr val="bg1"/>
                </a:solidFill>
              </a:rPr>
              <a:t>Elemento que aloja una ranura de forma rectangular. </a:t>
            </a:r>
          </a:p>
          <a:p>
            <a:pPr algn="ctr"/>
            <a:r>
              <a:rPr lang="es-ES_tradnl">
                <a:solidFill>
                  <a:schemeClr val="bg1"/>
                </a:solidFill>
              </a:rPr>
              <a:t>Los alambres rectangulares al ser introducidos en la ranura pueden aplicar pares y fuerzas lineales simultaneamente sobre el diente.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371600" y="2971800"/>
            <a:ext cx="609600" cy="228600"/>
          </a:xfrm>
          <a:prstGeom prst="line">
            <a:avLst/>
          </a:prstGeom>
          <a:noFill/>
          <a:ln w="5715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886200" y="3048000"/>
            <a:ext cx="685800" cy="228600"/>
          </a:xfrm>
          <a:prstGeom prst="line">
            <a:avLst/>
          </a:prstGeom>
          <a:noFill/>
          <a:ln w="57150">
            <a:solidFill>
              <a:srgbClr val="003F9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4346" name="Picture 10" descr="C:\WINDOWS\Escritorio\fotos 22 de marzo\DSCN0492.JPG"/>
          <p:cNvPicPr>
            <a:picLocks noChangeAspect="1" noChangeArrowheads="1"/>
          </p:cNvPicPr>
          <p:nvPr/>
        </p:nvPicPr>
        <p:blipFill>
          <a:blip r:embed="rId3"/>
          <a:srcRect l="37294" t="40685" r="39249" b="37244"/>
          <a:stretch>
            <a:fillRect/>
          </a:stretch>
        </p:blipFill>
        <p:spPr bwMode="auto">
          <a:xfrm>
            <a:off x="6172200" y="609600"/>
            <a:ext cx="2971800" cy="2097088"/>
          </a:xfrm>
          <a:prstGeom prst="rect">
            <a:avLst/>
          </a:prstGeom>
          <a:noFill/>
        </p:spPr>
      </p:pic>
      <p:pic>
        <p:nvPicPr>
          <p:cNvPr id="14347" name="Picture 11" descr="C:\WINDOWS\Escritorio\zaida balboa\DSCN0770.JPG"/>
          <p:cNvPicPr>
            <a:picLocks noChangeAspect="1" noChangeArrowheads="1"/>
          </p:cNvPicPr>
          <p:nvPr/>
        </p:nvPicPr>
        <p:blipFill>
          <a:blip r:embed="rId4"/>
          <a:srcRect l="39706" t="32558" r="29411" b="38725"/>
          <a:stretch>
            <a:fillRect/>
          </a:stretch>
        </p:blipFill>
        <p:spPr bwMode="auto">
          <a:xfrm>
            <a:off x="5486400" y="2743200"/>
            <a:ext cx="3048000" cy="2125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lustraciones de ortodoncia\historia y anecdotas\angle.tif"/>
          <p:cNvPicPr>
            <a:picLocks noChangeAspect="1" noChangeArrowheads="1"/>
          </p:cNvPicPr>
          <p:nvPr/>
        </p:nvPicPr>
        <p:blipFill>
          <a:blip r:embed="rId2"/>
          <a:srcRect r="13028" b="14285"/>
          <a:stretch>
            <a:fillRect/>
          </a:stretch>
        </p:blipFill>
        <p:spPr bwMode="auto">
          <a:xfrm>
            <a:off x="2971800" y="1676400"/>
            <a:ext cx="3200400" cy="4572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5400">
                <a:solidFill>
                  <a:srgbClr val="FFFF00"/>
                </a:solidFill>
              </a:rPr>
              <a:t>E.H. Angle (1855-1930)</a:t>
            </a:r>
            <a:endParaRPr lang="es-ES" sz="5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ilustraciones de ortodoncia\historia y anecdotas\aparato arco E 3.tif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t="5974" b="13379"/>
          <a:stretch>
            <a:fillRect/>
          </a:stretch>
        </p:blipFill>
        <p:spPr bwMode="auto">
          <a:xfrm>
            <a:off x="4800600" y="228600"/>
            <a:ext cx="3429000" cy="2314575"/>
          </a:xfrm>
          <a:prstGeom prst="rect">
            <a:avLst/>
          </a:prstGeom>
          <a:noFill/>
        </p:spPr>
      </p:pic>
      <p:pic>
        <p:nvPicPr>
          <p:cNvPr id="10244" name="Picture 4" descr="C:\WINDOWS\Escritorio\arco de perno y tubo 2.tif"/>
          <p:cNvPicPr>
            <a:picLocks noChangeAspect="1" noChangeArrowheads="1"/>
          </p:cNvPicPr>
          <p:nvPr/>
        </p:nvPicPr>
        <p:blipFill>
          <a:blip r:embed="rId3" cstate="print"/>
          <a:srcRect l="7692" t="17126" r="3847" b="7591"/>
          <a:stretch>
            <a:fillRect/>
          </a:stretch>
        </p:blipFill>
        <p:spPr bwMode="auto">
          <a:xfrm>
            <a:off x="4648200" y="2667000"/>
            <a:ext cx="3810000" cy="2070100"/>
          </a:xfrm>
          <a:prstGeom prst="rect">
            <a:avLst/>
          </a:prstGeom>
          <a:noFill/>
        </p:spPr>
      </p:pic>
      <p:pic>
        <p:nvPicPr>
          <p:cNvPr id="10245" name="Picture 5" descr="D:\ilustraciones de ortodoncia\historia y anecdotas\aparato de arco cinta.tif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l="2417" t="25246" r="5740"/>
          <a:stretch>
            <a:fillRect/>
          </a:stretch>
        </p:blipFill>
        <p:spPr bwMode="auto">
          <a:xfrm>
            <a:off x="4648200" y="4876800"/>
            <a:ext cx="3886200" cy="1943100"/>
          </a:xfrm>
          <a:prstGeom prst="rect">
            <a:avLst/>
          </a:prstGeo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98525" y="4849813"/>
            <a:ext cx="2908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4000">
                <a:solidFill>
                  <a:srgbClr val="FFFF00"/>
                </a:solidFill>
              </a:rPr>
              <a:t>Arco cinta</a:t>
            </a:r>
          </a:p>
          <a:p>
            <a:pPr algn="ctr"/>
            <a:r>
              <a:rPr lang="es-ES_tradnl" sz="4000">
                <a:solidFill>
                  <a:srgbClr val="FFFF00"/>
                </a:solidFill>
              </a:rPr>
              <a:t>Ribbon arch</a:t>
            </a:r>
          </a:p>
          <a:p>
            <a:pPr algn="ctr"/>
            <a:r>
              <a:rPr lang="es-ES_tradnl" sz="4000">
                <a:solidFill>
                  <a:srgbClr val="FFFF00"/>
                </a:solidFill>
              </a:rPr>
              <a:t>(1915)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479550" y="762000"/>
            <a:ext cx="1720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4000">
                <a:solidFill>
                  <a:srgbClr val="FFFF00"/>
                </a:solidFill>
              </a:rPr>
              <a:t>Arco E</a:t>
            </a:r>
          </a:p>
          <a:p>
            <a:pPr algn="ctr"/>
            <a:r>
              <a:rPr lang="es-ES_tradnl" sz="4000">
                <a:solidFill>
                  <a:srgbClr val="FFFF00"/>
                </a:solidFill>
              </a:rPr>
              <a:t>(1907)</a:t>
            </a:r>
            <a:endParaRPr lang="es-ES" sz="4000">
              <a:solidFill>
                <a:srgbClr val="FFFF00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63588" y="2944813"/>
            <a:ext cx="32877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_tradnl" sz="4000">
                <a:solidFill>
                  <a:srgbClr val="FFFF00"/>
                </a:solidFill>
              </a:rPr>
              <a:t>Arco de perno</a:t>
            </a:r>
          </a:p>
          <a:p>
            <a:pPr algn="ctr"/>
            <a:r>
              <a:rPr lang="es-ES_tradnl" sz="4000">
                <a:solidFill>
                  <a:srgbClr val="FFFF00"/>
                </a:solidFill>
              </a:rPr>
              <a:t> y tubo</a:t>
            </a:r>
            <a:endParaRPr lang="es-ES" sz="4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ilustraciones de ortodoncia\historia y anecdotas\aparato arco E 3.tif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600200" y="1516063"/>
            <a:ext cx="6019800" cy="5037137"/>
          </a:xfrm>
          <a:prstGeom prst="rect">
            <a:avLst/>
          </a:prstGeom>
          <a:noFill/>
        </p:spPr>
      </p:pic>
      <p:pic>
        <p:nvPicPr>
          <p:cNvPr id="8194" name="Picture 2" descr="D:\ilustraciones de ortodoncia\historia y anecdotas\aparato arco E 1.tif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 l="11092" t="59467" r="5719"/>
          <a:stretch>
            <a:fillRect/>
          </a:stretch>
        </p:blipFill>
        <p:spPr bwMode="auto">
          <a:xfrm>
            <a:off x="3429000" y="4876800"/>
            <a:ext cx="2286000" cy="1447800"/>
          </a:xfrm>
          <a:prstGeom prst="rect">
            <a:avLst/>
          </a:prstGeom>
          <a:noFill/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_tradnl" sz="6000" b="1">
                <a:solidFill>
                  <a:srgbClr val="FFFF00"/>
                </a:solidFill>
              </a:rPr>
              <a:t>Arco E</a:t>
            </a:r>
            <a:endParaRPr lang="es-ES" sz="6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s-ES_tradnl" sz="4800" b="1">
                <a:solidFill>
                  <a:srgbClr val="FFFF00"/>
                </a:solidFill>
              </a:rPr>
              <a:t>Arco de perno y tubo</a:t>
            </a:r>
            <a:endParaRPr lang="es-ES" sz="4800" b="1">
              <a:solidFill>
                <a:srgbClr val="FFFF00"/>
              </a:solidFill>
            </a:endParaRPr>
          </a:p>
        </p:txBody>
      </p:sp>
      <p:pic>
        <p:nvPicPr>
          <p:cNvPr id="16387" name="Picture 3" descr="C:\WINDOWS\Escritorio\arco de perno y tubo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00250"/>
            <a:ext cx="6172200" cy="39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_tradnl" sz="5400" b="1">
                <a:solidFill>
                  <a:srgbClr val="FFFF00"/>
                </a:solidFill>
              </a:rPr>
              <a:t>Arco cinta: Ribbon arch</a:t>
            </a:r>
            <a:endParaRPr lang="es-ES" sz="5400" b="1">
              <a:solidFill>
                <a:srgbClr val="FFFF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b="29031"/>
          <a:stretch>
            <a:fillRect/>
          </a:stretch>
        </p:blipFill>
        <p:spPr bwMode="auto">
          <a:xfrm>
            <a:off x="4495800" y="4876800"/>
            <a:ext cx="2328863" cy="1676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 rot="-16200000">
            <a:off x="6477000" y="5257800"/>
            <a:ext cx="1828800" cy="4572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rot="10800000" vert="eaVert" wrap="none" anchor="ctr">
            <a:flatTx/>
          </a:bodyPr>
          <a:lstStyle/>
          <a:p>
            <a:pPr algn="ctr"/>
            <a:endParaRPr lang="es-ES" b="0"/>
          </a:p>
        </p:txBody>
      </p:sp>
      <p:pic>
        <p:nvPicPr>
          <p:cNvPr id="13317" name="Picture 5" descr="D:\ilustraciones de ortodoncia\historia y anecdotas\aparato de arco cinta.tif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2667" t="13020" r="8000" b="11031"/>
          <a:stretch>
            <a:fillRect/>
          </a:stretch>
        </p:blipFill>
        <p:spPr bwMode="auto">
          <a:xfrm>
            <a:off x="533400" y="1423988"/>
            <a:ext cx="6172200" cy="3224212"/>
          </a:xfrm>
          <a:prstGeom prst="rect">
            <a:avLst/>
          </a:prstGeom>
          <a:noFill/>
        </p:spPr>
      </p:pic>
      <p:pic>
        <p:nvPicPr>
          <p:cNvPr id="13318" name="Picture 6" descr="C:\WINDOWS\Escritorio\clase 2 y 3\bracket arco cinta.jpg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 l="51799"/>
          <a:stretch>
            <a:fillRect/>
          </a:stretch>
        </p:blipFill>
        <p:spPr bwMode="auto">
          <a:xfrm>
            <a:off x="1600200" y="4800600"/>
            <a:ext cx="2054225" cy="184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533400"/>
            <a:ext cx="5181600" cy="1143000"/>
          </a:xfrm>
        </p:spPr>
        <p:txBody>
          <a:bodyPr/>
          <a:lstStyle/>
          <a:p>
            <a:r>
              <a:rPr lang="es-ES_tradnl" sz="6600" b="1">
                <a:solidFill>
                  <a:srgbClr val="FFFF00"/>
                </a:solidFill>
              </a:rPr>
              <a:t>Bracket</a:t>
            </a:r>
            <a:endParaRPr lang="es-ES" sz="6600" b="1">
              <a:solidFill>
                <a:srgbClr val="FFFF00"/>
              </a:solidFill>
            </a:endParaRPr>
          </a:p>
        </p:txBody>
      </p:sp>
      <p:pic>
        <p:nvPicPr>
          <p:cNvPr id="21507" name="Picture 3" descr="C:\WINDOWS\Escritorio\imagenes ortodoncia\bracket angle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6512" t="8510" r="15332" b="12766"/>
          <a:stretch>
            <a:fillRect/>
          </a:stretch>
        </p:blipFill>
        <p:spPr bwMode="auto">
          <a:xfrm>
            <a:off x="1447800" y="76200"/>
            <a:ext cx="1828800" cy="2819400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</p:spPr>
      </p:pic>
      <p:pic>
        <p:nvPicPr>
          <p:cNvPr id="21508" name="Picture 4" descr="D:\fotos clinica universidad\roxana\rox3.jpg"/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 l="44792" t="7813" r="4318" b="15625"/>
          <a:stretch>
            <a:fillRect/>
          </a:stretch>
        </p:blipFill>
        <p:spPr bwMode="auto">
          <a:xfrm>
            <a:off x="228600" y="2971800"/>
            <a:ext cx="3722688" cy="3733800"/>
          </a:xfrm>
          <a:prstGeom prst="rect">
            <a:avLst/>
          </a:prstGeom>
          <a:noFill/>
        </p:spPr>
      </p:pic>
      <p:pic>
        <p:nvPicPr>
          <p:cNvPr id="21509" name="Picture 5" descr="C:\WINDOWS\Escritorio\fotos 22 de marzo\DSCN0495.JPG"/>
          <p:cNvPicPr>
            <a:picLocks noChangeAspect="1" noChangeArrowheads="1"/>
          </p:cNvPicPr>
          <p:nvPr/>
        </p:nvPicPr>
        <p:blipFill>
          <a:blip r:embed="rId4"/>
          <a:srcRect l="29128" t="30542" r="40244" b="32413"/>
          <a:stretch>
            <a:fillRect/>
          </a:stretch>
        </p:blipFill>
        <p:spPr bwMode="auto">
          <a:xfrm>
            <a:off x="4114800" y="2209800"/>
            <a:ext cx="5029200" cy="456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ilustraciones de ortodoncia\historia y anecdotas\aparato de arco cinta.tif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7771" t="27560" r="11829" b="11031"/>
          <a:stretch>
            <a:fillRect/>
          </a:stretch>
        </p:blipFill>
        <p:spPr bwMode="auto">
          <a:xfrm>
            <a:off x="304800" y="1371600"/>
            <a:ext cx="4800600" cy="2252663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 rot="-16200000">
            <a:off x="6324600" y="2286000"/>
            <a:ext cx="1828800" cy="4572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rot="10800000" vert="eaVert" wrap="none" anchor="ctr">
            <a:flatTx/>
          </a:bodyPr>
          <a:lstStyle/>
          <a:p>
            <a:pPr algn="ctr"/>
            <a:endParaRPr lang="es-ES" b="0"/>
          </a:p>
        </p:txBody>
      </p:sp>
      <p:pic>
        <p:nvPicPr>
          <p:cNvPr id="19461" name="Picture 5" descr="D:\ilustraciones de ortodoncia\historia y anecdotas\edgewise.tif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l="12411" r="2576" b="67453"/>
          <a:stretch>
            <a:fillRect/>
          </a:stretch>
        </p:blipFill>
        <p:spPr bwMode="auto">
          <a:xfrm>
            <a:off x="152400" y="3810000"/>
            <a:ext cx="5029200" cy="1854200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096000" y="4495800"/>
            <a:ext cx="1828800" cy="4572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s-ES" b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/>
          <a:srcRect l="36978" t="14194" r="14030" b="36128"/>
          <a:stretch>
            <a:fillRect/>
          </a:stretch>
        </p:blipFill>
        <p:spPr bwMode="auto">
          <a:xfrm>
            <a:off x="5410200" y="1981200"/>
            <a:ext cx="1036638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19464" name="Picture 8" descr="D:\ilustraciones de ortodoncia\historia y anecdotas\primer bracket.tif"/>
          <p:cNvPicPr>
            <a:picLocks noChangeAspect="1" noChangeArrowheads="1"/>
          </p:cNvPicPr>
          <p:nvPr/>
        </p:nvPicPr>
        <p:blipFill>
          <a:blip r:embed="rId5" cstate="print"/>
          <a:srcRect t="12500" b="8333"/>
          <a:stretch>
            <a:fillRect/>
          </a:stretch>
        </p:blipFill>
        <p:spPr bwMode="auto">
          <a:xfrm>
            <a:off x="5257800" y="4114800"/>
            <a:ext cx="752475" cy="1143000"/>
          </a:xfrm>
          <a:prstGeom prst="rect">
            <a:avLst/>
          </a:prstGeom>
          <a:noFill/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219200" y="228600"/>
            <a:ext cx="3181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400">
                <a:solidFill>
                  <a:srgbClr val="FFFF00"/>
                </a:solidFill>
              </a:rPr>
              <a:t>Ribbon arch</a:t>
            </a:r>
            <a:endParaRPr lang="es-ES" sz="4400">
              <a:solidFill>
                <a:srgbClr val="FFFF00"/>
              </a:solidFill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600200" y="5943600"/>
            <a:ext cx="2419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400">
                <a:solidFill>
                  <a:srgbClr val="FFFF00"/>
                </a:solidFill>
              </a:rPr>
              <a:t>Edgewise</a:t>
            </a:r>
            <a:endParaRPr lang="es-ES" sz="4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180</Words>
  <Application>Microsoft Office PowerPoint</Application>
  <PresentationFormat>Presentación en pantalla (4:3)</PresentationFormat>
  <Paragraphs>63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Brío</vt:lpstr>
      <vt:lpstr>Diapositiva 1</vt:lpstr>
      <vt:lpstr>Diapositiva 2</vt:lpstr>
      <vt:lpstr>Diapositiva 3</vt:lpstr>
      <vt:lpstr>Diapositiva 4</vt:lpstr>
      <vt:lpstr>Arco E</vt:lpstr>
      <vt:lpstr>Arco de perno y tubo</vt:lpstr>
      <vt:lpstr>Arco cinta: Ribbon arch</vt:lpstr>
      <vt:lpstr>Bracket</vt:lpstr>
      <vt:lpstr>Diapositiva 9</vt:lpstr>
      <vt:lpstr>Dr. Charles H. Tweed  (1895-1970)</vt:lpstr>
      <vt:lpstr>Evolución</vt:lpstr>
      <vt:lpstr>El aparato de arco de canto</vt:lpstr>
      <vt:lpstr>Elementos pasivos</vt:lpstr>
      <vt:lpstr>Bandas</vt:lpstr>
      <vt:lpstr>Separadores</vt:lpstr>
      <vt:lpstr>Diapositiva 16</vt:lpstr>
      <vt:lpstr>Aditamentos que se pueden soldar a las bandas</vt:lpstr>
      <vt:lpstr>Diapositiva 18</vt:lpstr>
      <vt:lpstr>Cajetines linguales</vt:lpstr>
      <vt:lpstr>Bracket</vt:lpstr>
      <vt:lpstr>Bracket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Susana</dc:creator>
  <cp:lastModifiedBy>Susana</cp:lastModifiedBy>
  <cp:revision>1</cp:revision>
  <dcterms:created xsi:type="dcterms:W3CDTF">2009-07-01T16:44:23Z</dcterms:created>
  <dcterms:modified xsi:type="dcterms:W3CDTF">2009-07-01T16:46:58Z</dcterms:modified>
</cp:coreProperties>
</file>