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87" r:id="rId4"/>
    <p:sldId id="288" r:id="rId5"/>
    <p:sldId id="261" r:id="rId6"/>
    <p:sldId id="258" r:id="rId7"/>
    <p:sldId id="280" r:id="rId8"/>
    <p:sldId id="281" r:id="rId9"/>
    <p:sldId id="282" r:id="rId10"/>
    <p:sldId id="286" r:id="rId11"/>
    <p:sldId id="259" r:id="rId12"/>
    <p:sldId id="262" r:id="rId13"/>
    <p:sldId id="267" r:id="rId14"/>
    <p:sldId id="284" r:id="rId15"/>
    <p:sldId id="264" r:id="rId16"/>
    <p:sldId id="265" r:id="rId17"/>
    <p:sldId id="266" r:id="rId18"/>
    <p:sldId id="283" r:id="rId19"/>
    <p:sldId id="274" r:id="rId20"/>
    <p:sldId id="279" r:id="rId21"/>
    <p:sldId id="293" r:id="rId22"/>
    <p:sldId id="269" r:id="rId23"/>
    <p:sldId id="270" r:id="rId24"/>
    <p:sldId id="271" r:id="rId25"/>
    <p:sldId id="272" r:id="rId26"/>
    <p:sldId id="273" r:id="rId27"/>
    <p:sldId id="275" r:id="rId28"/>
    <p:sldId id="295" r:id="rId29"/>
    <p:sldId id="285" r:id="rId30"/>
    <p:sldId id="277" r:id="rId31"/>
    <p:sldId id="294" r:id="rId32"/>
    <p:sldId id="276" r:id="rId33"/>
    <p:sldId id="290" r:id="rId34"/>
    <p:sldId id="291" r:id="rId35"/>
    <p:sldId id="292"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4" autoAdjust="0"/>
    <p:restoredTop sz="94607" autoAdjust="0"/>
  </p:normalViewPr>
  <p:slideViewPr>
    <p:cSldViewPr>
      <p:cViewPr varScale="1">
        <p:scale>
          <a:sx n="81" d="100"/>
          <a:sy n="81" d="100"/>
        </p:scale>
        <p:origin x="-1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CCA7B3-79D7-439B-90C9-547F76752E6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684CFDE-14BB-4B77-B62A-1DACFF2A437F}" type="datetimeFigureOut">
              <a:rPr lang="es-ES" smtClean="0"/>
              <a:pPr/>
              <a:t>22/03/2012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0CCA7B3-79D7-439B-90C9-547F76752E63}"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84CFDE-14BB-4B77-B62A-1DACFF2A437F}" type="datetimeFigureOut">
              <a:rPr lang="es-ES" smtClean="0"/>
              <a:pPr/>
              <a:t>22/03/2012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CCA7B3-79D7-439B-90C9-547F76752E63}"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ideo" Target="file:///C:\Users\yeni\Videos\ovo.wmv"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2000240"/>
            <a:ext cx="8305800" cy="2643206"/>
          </a:xfrm>
        </p:spPr>
        <p:txBody>
          <a:bodyPr>
            <a:noAutofit/>
          </a:bodyPr>
          <a:lstStyle/>
          <a:p>
            <a:pPr algn="ctr"/>
            <a:r>
              <a:rPr lang="es-ES" sz="6000" dirty="0" smtClean="0">
                <a:latin typeface="Algerian" pitchFamily="82" charset="0"/>
              </a:rPr>
              <a:t>XOGAR A PENSAR:</a:t>
            </a:r>
            <a:br>
              <a:rPr lang="es-ES" sz="6000" dirty="0" smtClean="0">
                <a:latin typeface="Algerian" pitchFamily="82" charset="0"/>
              </a:rPr>
            </a:br>
            <a:r>
              <a:rPr lang="es-ES" sz="6000" dirty="0" smtClean="0">
                <a:latin typeface="Algerian" pitchFamily="82" charset="0"/>
              </a:rPr>
              <a:t>FILOSOFÍA PARA NENOS</a:t>
            </a:r>
            <a:endParaRPr lang="es-ES" sz="60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S" dirty="0" smtClean="0">
                <a:latin typeface="Algerian" pitchFamily="82" charset="0"/>
              </a:rPr>
              <a:t>1ª PROPOSTA DE JUANITA</a:t>
            </a:r>
            <a:endParaRPr lang="es-ES" dirty="0">
              <a:latin typeface="Algerian" pitchFamily="82" charset="0"/>
            </a:endParaRPr>
          </a:p>
        </p:txBody>
      </p:sp>
      <p:sp>
        <p:nvSpPr>
          <p:cNvPr id="6" name="5 Marcador de contenido"/>
          <p:cNvSpPr>
            <a:spLocks noGrp="1"/>
          </p:cNvSpPr>
          <p:nvPr>
            <p:ph idx="1"/>
          </p:nvPr>
        </p:nvSpPr>
        <p:spPr/>
        <p:txBody>
          <a:bodyPr/>
          <a:lstStyle/>
          <a:p>
            <a:pPr>
              <a:buNone/>
            </a:pPr>
            <a:r>
              <a:rPr lang="es-ES" dirty="0" smtClean="0">
                <a:latin typeface="Algerian" pitchFamily="82" charset="0"/>
              </a:rPr>
              <a:t>   A JUANITA ENCANTARÍALLE VIVIR </a:t>
            </a:r>
            <a:r>
              <a:rPr lang="es-ES" dirty="0" err="1" smtClean="0">
                <a:latin typeface="Algerian" pitchFamily="82" charset="0"/>
              </a:rPr>
              <a:t>Na</a:t>
            </a:r>
            <a:r>
              <a:rPr lang="es-ES" dirty="0" smtClean="0">
                <a:latin typeface="Algerian" pitchFamily="82" charset="0"/>
              </a:rPr>
              <a:t> </a:t>
            </a:r>
            <a:r>
              <a:rPr lang="es-ES" dirty="0" err="1" smtClean="0">
                <a:latin typeface="Algerian" pitchFamily="82" charset="0"/>
              </a:rPr>
              <a:t>auga</a:t>
            </a:r>
            <a:r>
              <a:rPr lang="es-ES" dirty="0" smtClean="0">
                <a:latin typeface="Algerian" pitchFamily="82" charset="0"/>
              </a:rPr>
              <a:t>, PERO NON PODE PORQUE NON </a:t>
            </a:r>
            <a:r>
              <a:rPr lang="es-ES" dirty="0" err="1" smtClean="0">
                <a:latin typeface="Algerian" pitchFamily="82" charset="0"/>
              </a:rPr>
              <a:t>SABe</a:t>
            </a:r>
            <a:r>
              <a:rPr lang="es-ES" dirty="0" smtClean="0">
                <a:latin typeface="Algerian" pitchFamily="82" charset="0"/>
              </a:rPr>
              <a:t> NADAR; POR ISO GUSTARÍALLE MOITO CONVERTER A SÚA CASA  NUN MAR, E ISO É O QUE IMOS TRATAR DE </a:t>
            </a:r>
            <a:r>
              <a:rPr lang="es-ES" dirty="0" err="1" smtClean="0">
                <a:latin typeface="Algerian" pitchFamily="82" charset="0"/>
              </a:rPr>
              <a:t>Facer</a:t>
            </a:r>
            <a:r>
              <a:rPr lang="es-ES" dirty="0" smtClean="0">
                <a:latin typeface="Algerian" pitchFamily="82" charset="0"/>
              </a:rPr>
              <a:t> en arte</a:t>
            </a:r>
          </a:p>
          <a:p>
            <a:pPr>
              <a:buNone/>
            </a:pPr>
            <a:endParaRPr lang="es-ES" dirty="0" smtClean="0">
              <a:latin typeface="Algerian" pitchFamily="82" charset="0"/>
            </a:endParaRPr>
          </a:p>
          <a:p>
            <a:pPr>
              <a:buNone/>
            </a:pPr>
            <a:r>
              <a:rPr lang="es-ES" sz="4000" dirty="0" smtClean="0">
                <a:solidFill>
                  <a:srgbClr val="FF0000"/>
                </a:solidFill>
                <a:latin typeface="Algerian" pitchFamily="82" charset="0"/>
              </a:rPr>
              <a:t>transformar a aula </a:t>
            </a:r>
            <a:r>
              <a:rPr lang="es-ES" sz="4000" dirty="0" err="1" smtClean="0">
                <a:solidFill>
                  <a:srgbClr val="FF0000"/>
                </a:solidFill>
                <a:latin typeface="Algerian" pitchFamily="82" charset="0"/>
              </a:rPr>
              <a:t>nun</a:t>
            </a:r>
            <a:r>
              <a:rPr lang="es-ES" sz="4000" dirty="0" smtClean="0">
                <a:solidFill>
                  <a:srgbClr val="FF0000"/>
                </a:solidFill>
                <a:latin typeface="Algerian" pitchFamily="82" charset="0"/>
              </a:rPr>
              <a:t> mar </a:t>
            </a:r>
          </a:p>
          <a:p>
            <a:pPr>
              <a:buNone/>
            </a:pPr>
            <a:endParaRPr lang="es-ES" sz="2800" dirty="0" smtClean="0">
              <a:latin typeface="Algerian" pitchFamily="82" charset="0"/>
            </a:endParaRPr>
          </a:p>
          <a:p>
            <a:pPr>
              <a:buNone/>
            </a:pPr>
            <a:r>
              <a:rPr lang="es-ES" sz="2800" dirty="0" smtClean="0">
                <a:latin typeface="Algerian" pitchFamily="82" charset="0"/>
              </a:rPr>
              <a:t>    Así </a:t>
            </a:r>
            <a:r>
              <a:rPr lang="es-ES" sz="2800" dirty="0" err="1" smtClean="0">
                <a:latin typeface="Algerian" pitchFamily="82" charset="0"/>
              </a:rPr>
              <a:t>xuntamos</a:t>
            </a:r>
            <a:r>
              <a:rPr lang="es-ES" sz="2800" dirty="0" smtClean="0">
                <a:latin typeface="Algerian" pitchFamily="82" charset="0"/>
              </a:rPr>
              <a:t> arte e filosofía.</a:t>
            </a:r>
            <a:endParaRPr lang="es-ES" sz="2800" dirty="0">
              <a:latin typeface="Algerian"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ES" dirty="0" smtClean="0">
                <a:latin typeface="Algerian" pitchFamily="82" charset="0"/>
              </a:rPr>
              <a:t>1º EXPERIMENTO:</a:t>
            </a:r>
            <a:br>
              <a:rPr lang="es-ES" dirty="0" smtClean="0">
                <a:latin typeface="Algerian" pitchFamily="82" charset="0"/>
              </a:rPr>
            </a:br>
            <a:r>
              <a:rPr lang="es-ES" dirty="0" smtClean="0">
                <a:latin typeface="Algerian" pitchFamily="82" charset="0"/>
              </a:rPr>
              <a:t>DISOLUCIÓNS</a:t>
            </a:r>
            <a:endParaRPr lang="es-ES" dirty="0">
              <a:latin typeface="Algerian" pitchFamily="82" charset="0"/>
            </a:endParaRPr>
          </a:p>
        </p:txBody>
      </p:sp>
      <p:sp>
        <p:nvSpPr>
          <p:cNvPr id="5" name="4 Marcador de contenido"/>
          <p:cNvSpPr>
            <a:spLocks noGrp="1"/>
          </p:cNvSpPr>
          <p:nvPr>
            <p:ph sz="half" idx="1"/>
          </p:nvPr>
        </p:nvSpPr>
        <p:spPr/>
        <p:txBody>
          <a:bodyPr>
            <a:normAutofit fontScale="85000" lnSpcReduction="10000"/>
          </a:bodyPr>
          <a:lstStyle/>
          <a:p>
            <a:r>
              <a:rPr lang="es-ES" dirty="0" smtClean="0">
                <a:latin typeface="Algerian" pitchFamily="82" charset="0"/>
              </a:rPr>
              <a:t>DILUÍMOS AZUCRE EN AUGA.</a:t>
            </a:r>
          </a:p>
          <a:p>
            <a:pPr lvl="2"/>
            <a:r>
              <a:rPr lang="es-ES" dirty="0" smtClean="0">
                <a:latin typeface="Algerian" pitchFamily="82" charset="0"/>
              </a:rPr>
              <a:t>ONDE ESTÁ O AZUCRE?</a:t>
            </a:r>
          </a:p>
          <a:p>
            <a:pPr lvl="2"/>
            <a:r>
              <a:rPr lang="es-ES" dirty="0" smtClean="0">
                <a:latin typeface="Algerian" pitchFamily="82" charset="0"/>
              </a:rPr>
              <a:t>QUE PASOU?</a:t>
            </a:r>
          </a:p>
          <a:p>
            <a:pPr lvl="2"/>
            <a:r>
              <a:rPr lang="es-ES" dirty="0" smtClean="0">
                <a:latin typeface="Algerian" pitchFamily="82" charset="0"/>
              </a:rPr>
              <a:t>COMPROBAMOS QUE ESTÁ NA AUGA</a:t>
            </a:r>
          </a:p>
          <a:p>
            <a:r>
              <a:rPr lang="es-ES" dirty="0" smtClean="0">
                <a:latin typeface="Algerian" pitchFamily="82" charset="0"/>
              </a:rPr>
              <a:t>MOLLAMOS TIZA NA AUGA CON AZUCRE E FACEMOS UN DEBUXO.</a:t>
            </a:r>
          </a:p>
          <a:p>
            <a:r>
              <a:rPr lang="es-ES" dirty="0" smtClean="0">
                <a:latin typeface="Algerian" pitchFamily="82" charset="0"/>
              </a:rPr>
              <a:t>COMPARAMOS CON OUTRO DEBUXO DE TIZA SECA E VEMOS A DIFERENZA. COMPROBAMOS QUE O AZUCRE SEGUE NA AUGA</a:t>
            </a:r>
            <a:r>
              <a:rPr lang="es-ES" dirty="0" smtClean="0"/>
              <a:t>.</a:t>
            </a:r>
            <a:endParaRPr lang="es-ES" dirty="0"/>
          </a:p>
        </p:txBody>
      </p:sp>
      <p:pic>
        <p:nvPicPr>
          <p:cNvPr id="1026" name="Picture 2" descr="C:\Users\yeni\Desktop\CURSO 2011-12\BELEN\FILO\100_3282.JPG"/>
          <p:cNvPicPr>
            <a:picLocks noGrp="1" noChangeAspect="1" noChangeArrowheads="1"/>
          </p:cNvPicPr>
          <p:nvPr>
            <p:ph sz="half" idx="2"/>
          </p:nvPr>
        </p:nvPicPr>
        <p:blipFill>
          <a:blip r:embed="rId2" cstate="print"/>
          <a:srcRect/>
          <a:stretch>
            <a:fillRect/>
          </a:stretch>
        </p:blipFill>
        <p:spPr bwMode="auto">
          <a:xfrm>
            <a:off x="4648200" y="2623344"/>
            <a:ext cx="4038600" cy="3028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lgerian" pitchFamily="82" charset="0"/>
              </a:rPr>
              <a:t>OUTRAS DISOLUCIÓNS</a:t>
            </a:r>
            <a:endParaRPr lang="es-ES" dirty="0">
              <a:latin typeface="Algerian" pitchFamily="82" charset="0"/>
            </a:endParaRPr>
          </a:p>
        </p:txBody>
      </p:sp>
      <p:sp>
        <p:nvSpPr>
          <p:cNvPr id="3" name="2 Marcador de contenido"/>
          <p:cNvSpPr>
            <a:spLocks noGrp="1"/>
          </p:cNvSpPr>
          <p:nvPr>
            <p:ph sz="half" idx="1"/>
          </p:nvPr>
        </p:nvSpPr>
        <p:spPr>
          <a:xfrm>
            <a:off x="457200" y="2428867"/>
            <a:ext cx="4038600" cy="3926057"/>
          </a:xfrm>
        </p:spPr>
        <p:txBody>
          <a:bodyPr/>
          <a:lstStyle/>
          <a:p>
            <a:r>
              <a:rPr lang="es-ES" dirty="0" smtClean="0">
                <a:latin typeface="Algerian" pitchFamily="82" charset="0"/>
              </a:rPr>
              <a:t>PROBAMOS TAMÉN CON ACEITE, VINAGRE E TINTA.</a:t>
            </a:r>
          </a:p>
          <a:p>
            <a:r>
              <a:rPr lang="es-ES" dirty="0" smtClean="0">
                <a:latin typeface="Algerian" pitchFamily="82" charset="0"/>
              </a:rPr>
              <a:t>COMPROBAMOS CALES SON DISOLUCIÓNS PERFECTAS E CALES NON, PREVIO DEBATE DO QUE VAI PASAR.</a:t>
            </a:r>
          </a:p>
          <a:p>
            <a:endParaRPr lang="es-ES" dirty="0"/>
          </a:p>
        </p:txBody>
      </p:sp>
      <p:pic>
        <p:nvPicPr>
          <p:cNvPr id="2050" name="Picture 2" descr="C:\Users\yeni\Desktop\CURSO 2011-12\BELEN\FILO\100_3485.JPG"/>
          <p:cNvPicPr>
            <a:picLocks noGrp="1" noChangeAspect="1" noChangeArrowheads="1"/>
          </p:cNvPicPr>
          <p:nvPr>
            <p:ph sz="half" idx="2"/>
          </p:nvPr>
        </p:nvPicPr>
        <p:blipFill>
          <a:blip r:embed="rId2" cstate="print"/>
          <a:srcRect/>
          <a:stretch>
            <a:fillRect/>
          </a:stretch>
        </p:blipFill>
        <p:spPr bwMode="auto">
          <a:xfrm>
            <a:off x="4648200" y="2623344"/>
            <a:ext cx="4038600" cy="3028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lgerian" pitchFamily="82" charset="0"/>
              </a:rPr>
              <a:t>TRABALLAMOS AS EMOCIÓNS</a:t>
            </a:r>
            <a:endParaRPr lang="es-ES" dirty="0"/>
          </a:p>
        </p:txBody>
      </p:sp>
      <p:sp>
        <p:nvSpPr>
          <p:cNvPr id="3" name="2 Marcador de contenido"/>
          <p:cNvSpPr>
            <a:spLocks noGrp="1"/>
          </p:cNvSpPr>
          <p:nvPr>
            <p:ph idx="1"/>
          </p:nvPr>
        </p:nvSpPr>
        <p:spPr/>
        <p:txBody>
          <a:bodyPr>
            <a:normAutofit/>
          </a:bodyPr>
          <a:lstStyle/>
          <a:p>
            <a:r>
              <a:rPr lang="es-ES" dirty="0" smtClean="0"/>
              <a:t>DIFERENTES ESTADOS DE ÁNIMO: </a:t>
            </a:r>
          </a:p>
          <a:p>
            <a:pPr lvl="2"/>
            <a:r>
              <a:rPr lang="es-ES" dirty="0" smtClean="0"/>
              <a:t>COMO NOS SENTIMOS CANDO…</a:t>
            </a:r>
          </a:p>
          <a:p>
            <a:pPr lvl="2"/>
            <a:r>
              <a:rPr lang="es-ES" dirty="0" smtClean="0"/>
              <a:t>QUE NOS FAI SENTIR…</a:t>
            </a:r>
          </a:p>
          <a:p>
            <a:r>
              <a:rPr lang="es-ES" dirty="0" smtClean="0"/>
              <a:t>POÑEMOS CARAS COAS DISTINTAS EMOCIÓNS</a:t>
            </a:r>
          </a:p>
          <a:p>
            <a:r>
              <a:rPr lang="es-ES" dirty="0" smtClean="0"/>
              <a:t>SELECCIONAMOS CADROS E APLICÁMOLOS ÁS DIFERENTES EMOCIÓNS</a:t>
            </a:r>
          </a:p>
          <a:p>
            <a:r>
              <a:rPr lang="es-ES" dirty="0" smtClean="0"/>
              <a:t>EXPLICAMOS CANDO NOS SENTIMOS ASÍ</a:t>
            </a:r>
          </a:p>
          <a:p>
            <a:pPr lvl="1"/>
            <a:endParaRPr lang="es-ES" dirty="0"/>
          </a:p>
        </p:txBody>
      </p:sp>
      <p:sp>
        <p:nvSpPr>
          <p:cNvPr id="5" name="4 Marcador de contenido"/>
          <p:cNvSpPr>
            <a:spLocks noGrp="1"/>
          </p:cNvSpPr>
          <p:nvPr>
            <p:ph sz="half" idx="4294967295"/>
          </p:nvPr>
        </p:nvSpPr>
        <p:spPr>
          <a:xfrm>
            <a:off x="5105400" y="1920875"/>
            <a:ext cx="4038600" cy="4433888"/>
          </a:xfrm>
        </p:spPr>
        <p:txBody>
          <a:bodyPr>
            <a:normAutofit/>
          </a:bodyPr>
          <a:lstStyle/>
          <a:p>
            <a:pPr lvl="1">
              <a:buNone/>
            </a:pPr>
            <a:r>
              <a:rPr lang="es-ES" sz="4400" dirty="0" smtClean="0">
                <a:solidFill>
                  <a:schemeClr val="tx2">
                    <a:lumMod val="75000"/>
                  </a:schemeClr>
                </a:solidFill>
                <a:latin typeface="Algerian" pitchFamily="82" charset="0"/>
              </a:rPr>
              <a:t>    </a:t>
            </a:r>
            <a:endParaRPr lang="es-ES" sz="4400" dirty="0">
              <a:solidFill>
                <a:schemeClr val="tx2">
                  <a:lumMod val="75000"/>
                </a:schemeClr>
              </a:solidFill>
              <a:latin typeface="Algerian"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latin typeface="Algerian" pitchFamily="82" charset="0"/>
              </a:rPr>
              <a:t>DISTINTAS EXPRESIÓNS</a:t>
            </a:r>
            <a:endParaRPr lang="es-ES" dirty="0">
              <a:latin typeface="Algerian" pitchFamily="82"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71472" y="2000241"/>
            <a:ext cx="2000264" cy="1960826"/>
          </a:xfrm>
          <a:prstGeom prst="rect">
            <a:avLst/>
          </a:prstGeom>
          <a:noFill/>
          <a:ln w="9525">
            <a:noFill/>
            <a:miter lim="800000"/>
            <a:headEnd/>
            <a:tailEnd/>
          </a:ln>
          <a:effectLst/>
        </p:spPr>
      </p:pic>
      <p:pic>
        <p:nvPicPr>
          <p:cNvPr id="5123" name="Picture 3" descr="C:\Users\yeni\Desktop\CURSO 2011-12\NURIA\FILO\DSCN0509.JPG"/>
          <p:cNvPicPr>
            <a:picLocks noChangeAspect="1" noChangeArrowheads="1"/>
          </p:cNvPicPr>
          <p:nvPr/>
        </p:nvPicPr>
        <p:blipFill>
          <a:blip r:embed="rId3" cstate="print"/>
          <a:srcRect/>
          <a:stretch>
            <a:fillRect/>
          </a:stretch>
        </p:blipFill>
        <p:spPr bwMode="auto">
          <a:xfrm>
            <a:off x="6286512" y="1928802"/>
            <a:ext cx="2433625" cy="1825106"/>
          </a:xfrm>
          <a:prstGeom prst="rect">
            <a:avLst/>
          </a:prstGeom>
          <a:noFill/>
        </p:spPr>
      </p:pic>
      <p:pic>
        <p:nvPicPr>
          <p:cNvPr id="5124" name="Picture 4"/>
          <p:cNvPicPr>
            <a:picLocks noChangeAspect="1" noChangeArrowheads="1"/>
          </p:cNvPicPr>
          <p:nvPr/>
        </p:nvPicPr>
        <p:blipFill>
          <a:blip r:embed="rId4" cstate="print"/>
          <a:srcRect/>
          <a:stretch>
            <a:fillRect/>
          </a:stretch>
        </p:blipFill>
        <p:spPr bwMode="auto">
          <a:xfrm>
            <a:off x="7000892" y="4214818"/>
            <a:ext cx="1927239" cy="146826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571473" y="4218949"/>
            <a:ext cx="1785950" cy="2434084"/>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3071803" y="4071942"/>
            <a:ext cx="1714512" cy="2149463"/>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cstate="print"/>
          <a:srcRect/>
          <a:stretch>
            <a:fillRect/>
          </a:stretch>
        </p:blipFill>
        <p:spPr bwMode="auto">
          <a:xfrm>
            <a:off x="5072066" y="4500570"/>
            <a:ext cx="1643074" cy="1787204"/>
          </a:xfrm>
          <a:prstGeom prst="rect">
            <a:avLst/>
          </a:prstGeom>
          <a:noFill/>
          <a:ln w="9525">
            <a:noFill/>
            <a:miter lim="800000"/>
            <a:headEnd/>
            <a:tailEnd/>
          </a:ln>
          <a:effectLst/>
        </p:spPr>
      </p:pic>
      <p:pic>
        <p:nvPicPr>
          <p:cNvPr id="5128" name="Picture 8"/>
          <p:cNvPicPr>
            <a:picLocks noChangeAspect="1" noChangeArrowheads="1"/>
          </p:cNvPicPr>
          <p:nvPr/>
        </p:nvPicPr>
        <p:blipFill>
          <a:blip r:embed="rId8" cstate="print"/>
          <a:srcRect/>
          <a:stretch>
            <a:fillRect/>
          </a:stretch>
        </p:blipFill>
        <p:spPr bwMode="auto">
          <a:xfrm>
            <a:off x="3000364" y="1928802"/>
            <a:ext cx="2641587" cy="1921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latin typeface="Algerian" pitchFamily="82" charset="0"/>
              </a:rPr>
              <a:t>llANTO</a:t>
            </a:r>
            <a:r>
              <a:rPr lang="es-ES" dirty="0" smtClean="0">
                <a:latin typeface="Algerian" pitchFamily="82" charset="0"/>
              </a:rPr>
              <a:t>             MEDO</a:t>
            </a:r>
            <a:endParaRPr lang="es-ES" dirty="0">
              <a:latin typeface="Algerian" pitchFamily="82" charset="0"/>
            </a:endParaRPr>
          </a:p>
        </p:txBody>
      </p:sp>
      <p:pic>
        <p:nvPicPr>
          <p:cNvPr id="4098" name="Picture 2" descr="C:\Users\yeni\Desktop\CURSO 2011-12\BELEN\FILO\100_3768.JPG"/>
          <p:cNvPicPr>
            <a:picLocks noGrp="1" noChangeAspect="1" noChangeArrowheads="1"/>
          </p:cNvPicPr>
          <p:nvPr>
            <p:ph sz="half" idx="1"/>
          </p:nvPr>
        </p:nvPicPr>
        <p:blipFill>
          <a:blip r:embed="rId2" cstate="print"/>
          <a:srcRect/>
          <a:stretch>
            <a:fillRect/>
          </a:stretch>
        </p:blipFill>
        <p:spPr bwMode="auto">
          <a:xfrm>
            <a:off x="357158" y="2571744"/>
            <a:ext cx="4000528" cy="3000396"/>
          </a:xfrm>
          <a:prstGeom prst="rect">
            <a:avLst/>
          </a:prstGeom>
          <a:noFill/>
        </p:spPr>
      </p:pic>
      <p:pic>
        <p:nvPicPr>
          <p:cNvPr id="4099" name="Picture 3" descr="C:\Users\yeni\Desktop\CURSO 2011-12\BELEN\FILO\100_3769.JPG"/>
          <p:cNvPicPr>
            <a:picLocks noGrp="1" noChangeAspect="1" noChangeArrowheads="1"/>
          </p:cNvPicPr>
          <p:nvPr>
            <p:ph sz="half" idx="2"/>
          </p:nvPr>
        </p:nvPicPr>
        <p:blipFill>
          <a:blip r:embed="rId3" cstate="print"/>
          <a:srcRect/>
          <a:stretch>
            <a:fillRect/>
          </a:stretch>
        </p:blipFill>
        <p:spPr bwMode="auto">
          <a:xfrm>
            <a:off x="4667251" y="2571744"/>
            <a:ext cx="4000528" cy="30003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lgerian" pitchFamily="82" charset="0"/>
              </a:rPr>
              <a:t>SORPRESA       alegría</a:t>
            </a:r>
            <a:endParaRPr lang="es-ES" dirty="0">
              <a:latin typeface="Algerian" pitchFamily="82" charset="0"/>
            </a:endParaRPr>
          </a:p>
        </p:txBody>
      </p:sp>
      <p:pic>
        <p:nvPicPr>
          <p:cNvPr id="5123" name="Picture 3" descr="C:\Users\yeni\Desktop\CURSO 2011-12\BELEN\FILO\100_3771.JPG"/>
          <p:cNvPicPr>
            <a:picLocks noGrp="1" noChangeAspect="1" noChangeArrowheads="1"/>
          </p:cNvPicPr>
          <p:nvPr>
            <p:ph sz="half" idx="1"/>
          </p:nvPr>
        </p:nvPicPr>
        <p:blipFill>
          <a:blip r:embed="rId2" cstate="print"/>
          <a:srcRect/>
          <a:stretch>
            <a:fillRect/>
          </a:stretch>
        </p:blipFill>
        <p:spPr bwMode="auto">
          <a:xfrm>
            <a:off x="357158" y="2549106"/>
            <a:ext cx="3714776" cy="2786083"/>
          </a:xfrm>
          <a:prstGeom prst="rect">
            <a:avLst/>
          </a:prstGeom>
          <a:noFill/>
        </p:spPr>
      </p:pic>
      <p:pic>
        <p:nvPicPr>
          <p:cNvPr id="5124" name="Picture 4" descr="C:\Users\yeni\Desktop\CURSO 2011-12\BELEN\FILO\100_3772.JPG"/>
          <p:cNvPicPr>
            <a:picLocks noGrp="1" noChangeAspect="1" noChangeArrowheads="1"/>
          </p:cNvPicPr>
          <p:nvPr>
            <p:ph sz="half" idx="2"/>
          </p:nvPr>
        </p:nvPicPr>
        <p:blipFill>
          <a:blip r:embed="rId3" cstate="print"/>
          <a:srcRect/>
          <a:stretch>
            <a:fillRect/>
          </a:stretch>
        </p:blipFill>
        <p:spPr bwMode="auto">
          <a:xfrm>
            <a:off x="4429124" y="2518165"/>
            <a:ext cx="3786214" cy="283966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lgerian" pitchFamily="82" charset="0"/>
              </a:rPr>
              <a:t>RISA                   </a:t>
            </a:r>
            <a:r>
              <a:rPr lang="es-ES" dirty="0" err="1" smtClean="0">
                <a:latin typeface="Algerian" pitchFamily="82" charset="0"/>
              </a:rPr>
              <a:t>TRISTezA</a:t>
            </a:r>
            <a:endParaRPr lang="es-ES" dirty="0">
              <a:latin typeface="Algerian" pitchFamily="82" charset="0"/>
            </a:endParaRPr>
          </a:p>
        </p:txBody>
      </p:sp>
      <p:pic>
        <p:nvPicPr>
          <p:cNvPr id="6146" name="Picture 2" descr="C:\Users\yeni\Desktop\CURSO 2011-12\BELEN\FILO\100_3774.JPG"/>
          <p:cNvPicPr>
            <a:picLocks noGrp="1" noChangeAspect="1" noChangeArrowheads="1"/>
          </p:cNvPicPr>
          <p:nvPr>
            <p:ph sz="half" idx="1"/>
          </p:nvPr>
        </p:nvPicPr>
        <p:blipFill>
          <a:blip r:embed="rId2" cstate="print"/>
          <a:srcRect/>
          <a:stretch>
            <a:fillRect/>
          </a:stretch>
        </p:blipFill>
        <p:spPr bwMode="auto">
          <a:xfrm>
            <a:off x="357157" y="2548312"/>
            <a:ext cx="3841269" cy="2880952"/>
          </a:xfrm>
          <a:prstGeom prst="rect">
            <a:avLst/>
          </a:prstGeom>
          <a:noFill/>
        </p:spPr>
      </p:pic>
      <p:pic>
        <p:nvPicPr>
          <p:cNvPr id="6147" name="Picture 3" descr="C:\Users\yeni\Desktop\CURSO 2011-12\BELEN\FILO\100_3767.JPG"/>
          <p:cNvPicPr>
            <a:picLocks noGrp="1" noChangeAspect="1" noChangeArrowheads="1"/>
          </p:cNvPicPr>
          <p:nvPr>
            <p:ph sz="half" idx="2"/>
          </p:nvPr>
        </p:nvPicPr>
        <p:blipFill>
          <a:blip r:embed="rId3" cstate="print"/>
          <a:srcRect/>
          <a:stretch>
            <a:fillRect/>
          </a:stretch>
        </p:blipFill>
        <p:spPr bwMode="auto">
          <a:xfrm>
            <a:off x="4579399" y="2571744"/>
            <a:ext cx="3810027" cy="28575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latin typeface="Algerian" pitchFamily="82" charset="0"/>
              </a:rPr>
              <a:t>                  ENFADO</a:t>
            </a:r>
            <a:endParaRPr lang="es-ES" dirty="0">
              <a:latin typeface="Algerian" pitchFamily="82" charset="0"/>
            </a:endParaRPr>
          </a:p>
        </p:txBody>
      </p:sp>
      <p:pic>
        <p:nvPicPr>
          <p:cNvPr id="7" name="Picture 2" descr="C:\Users\yeni\Desktop\CURSO 2011-12\BELEN\FILO\100_3766.JPG"/>
          <p:cNvPicPr>
            <a:picLocks noGrp="1" noChangeAspect="1" noChangeArrowheads="1"/>
          </p:cNvPicPr>
          <p:nvPr>
            <p:ph idx="1"/>
          </p:nvPr>
        </p:nvPicPr>
        <p:blipFill>
          <a:blip r:embed="rId2" cstate="print"/>
          <a:srcRect/>
          <a:stretch>
            <a:fillRect/>
          </a:stretch>
        </p:blipFill>
        <p:spPr bwMode="auto">
          <a:xfrm>
            <a:off x="2524991" y="2594105"/>
            <a:ext cx="4094018" cy="307155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142844" y="1142986"/>
          <a:ext cx="9001157" cy="4929221"/>
        </p:xfrm>
        <a:graphic>
          <a:graphicData uri="http://schemas.openxmlformats.org/drawingml/2006/table">
            <a:tbl>
              <a:tblPr/>
              <a:tblGrid>
                <a:gridCol w="960421"/>
                <a:gridCol w="1335780"/>
                <a:gridCol w="1118629"/>
                <a:gridCol w="1133521"/>
                <a:gridCol w="1052865"/>
                <a:gridCol w="1159578"/>
                <a:gridCol w="1091332"/>
                <a:gridCol w="1149031"/>
              </a:tblGrid>
              <a:tr h="308076">
                <a:tc>
                  <a:txBody>
                    <a:bodyPr/>
                    <a:lstStyle/>
                    <a:p>
                      <a:pPr>
                        <a:spcAft>
                          <a:spcPts val="0"/>
                        </a:spcAft>
                      </a:pPr>
                      <a:endParaRPr lang="es-ES" sz="800" dirty="0">
                        <a:latin typeface="Arial"/>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S" sz="800">
                          <a:latin typeface="Arial"/>
                          <a:ea typeface="Times New Roman"/>
                        </a:rPr>
                        <a:t>TRISTEZA</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LLANTO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ALEGRÍA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RISA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SORPRESA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MIEDO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ctr">
                        <a:spcAft>
                          <a:spcPts val="0"/>
                        </a:spcAft>
                      </a:pPr>
                      <a:r>
                        <a:rPr lang="es-ES" sz="800">
                          <a:latin typeface="Times New Roman"/>
                          <a:ea typeface="Times New Roman"/>
                        </a:rPr>
                        <a:t>ENFADO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r>
              <a:tr h="924229">
                <a:tc>
                  <a:txBody>
                    <a:bodyPr/>
                    <a:lstStyle/>
                    <a:p>
                      <a:pPr>
                        <a:spcAft>
                          <a:spcPts val="0"/>
                        </a:spcAft>
                      </a:pPr>
                      <a:r>
                        <a:rPr lang="es-ES" sz="800">
                          <a:latin typeface="Arial"/>
                          <a:ea typeface="Times New Roman"/>
                        </a:rPr>
                        <a:t>LAURA RE</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800" dirty="0">
                          <a:latin typeface="Times New Roman"/>
                          <a:ea typeface="Times New Roman"/>
                        </a:rPr>
                        <a:t>Gatitos que se mueren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Cdo me pegan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Jugar al pilla-pilla, aterrizar en un avión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El circo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Una piñata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fantasmas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no me dejen jugar</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0381">
                <a:tc>
                  <a:txBody>
                    <a:bodyPr/>
                    <a:lstStyle/>
                    <a:p>
                      <a:pPr>
                        <a:spcAft>
                          <a:spcPts val="0"/>
                        </a:spcAft>
                      </a:pPr>
                      <a:r>
                        <a:rPr lang="es-ES" sz="800">
                          <a:latin typeface="Arial"/>
                          <a:ea typeface="Times New Roman"/>
                        </a:rPr>
                        <a:t>ANTÍA</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800">
                          <a:latin typeface="Times New Roman"/>
                          <a:ea typeface="Times New Roman"/>
                        </a:rPr>
                        <a:t>Q mis padres se mueran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Cdo estoy coja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Estar en un castillo con una reina, ir a buscar ese castillo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Cdo un payaso se cae de culo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No siempre es un regalo, que me dejen estar todo el día en las colchonetas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Quedarme sin las 2 piernas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me peguen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229">
                <a:tc>
                  <a:txBody>
                    <a:bodyPr/>
                    <a:lstStyle/>
                    <a:p>
                      <a:pPr>
                        <a:spcAft>
                          <a:spcPts val="0"/>
                        </a:spcAft>
                      </a:pPr>
                      <a:r>
                        <a:rPr lang="es-ES" sz="800">
                          <a:latin typeface="Arial"/>
                          <a:ea typeface="Times New Roman"/>
                        </a:rPr>
                        <a:t>NOA</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800">
                          <a:latin typeface="Times New Roman"/>
                          <a:ea typeface="Times New Roman"/>
                        </a:rPr>
                        <a:t>Q un perro se muera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Cdo me quitan una cosa</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Ir al parque o al circo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Las coquillas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Que venga la abuela a buscarme</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El fuego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me empujen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53">
                <a:tc>
                  <a:txBody>
                    <a:bodyPr/>
                    <a:lstStyle/>
                    <a:p>
                      <a:pPr>
                        <a:spcAft>
                          <a:spcPts val="0"/>
                        </a:spcAft>
                      </a:pPr>
                      <a:r>
                        <a:rPr lang="es-ES" sz="800">
                          <a:latin typeface="Arial"/>
                          <a:ea typeface="Times New Roman"/>
                        </a:rPr>
                        <a:t>SAMUEL</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800">
                          <a:latin typeface="Times New Roman"/>
                          <a:ea typeface="Times New Roman"/>
                        </a:rPr>
                        <a:t>Q mis papás se mueran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mi madre no me dé un beso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mi madre me dé besos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Chistes graciosos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No sé</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El fuego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no me dejen los juguetes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53">
                <a:tc>
                  <a:txBody>
                    <a:bodyPr/>
                    <a:lstStyle/>
                    <a:p>
                      <a:pPr>
                        <a:spcAft>
                          <a:spcPts val="0"/>
                        </a:spcAft>
                      </a:pPr>
                      <a:r>
                        <a:rPr lang="es-ES" sz="800">
                          <a:latin typeface="Arial"/>
                          <a:ea typeface="Times New Roman"/>
                        </a:rPr>
                        <a:t>ALEX</a:t>
                      </a:r>
                      <a:endParaRPr lang="es-ES" sz="800">
                        <a:latin typeface="Times New Roman"/>
                        <a:ea typeface="Times New Roman"/>
                      </a:endParaRP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s-ES" sz="800">
                          <a:latin typeface="Times New Roman"/>
                          <a:ea typeface="Times New Roman"/>
                        </a:rPr>
                        <a:t>Perder un gatito</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 mamé me castigue</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Volar en un avión</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Los chistes y las cosquillas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Que venga Papá Noel</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a:latin typeface="Times New Roman"/>
                          <a:ea typeface="Times New Roman"/>
                        </a:rPr>
                        <a:t>El jocker</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800" dirty="0">
                          <a:latin typeface="Times New Roman"/>
                          <a:ea typeface="Times New Roman"/>
                        </a:rPr>
                        <a:t>Q manguen mis cosas</a:t>
                      </a:r>
                    </a:p>
                  </a:txBody>
                  <a:tcPr marL="45380" marR="4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571480"/>
            <a:ext cx="8229600" cy="1275608"/>
          </a:xfrm>
        </p:spPr>
        <p:txBody>
          <a:bodyPr>
            <a:normAutofit/>
          </a:bodyPr>
          <a:lstStyle/>
          <a:p>
            <a:pPr algn="ctr"/>
            <a:r>
              <a:rPr lang="es-ES" sz="3600" dirty="0" smtClean="0">
                <a:latin typeface="Algerian" pitchFamily="82" charset="0"/>
              </a:rPr>
              <a:t>PRESENTAMOS A NOSA MASCOTA:</a:t>
            </a:r>
            <a:br>
              <a:rPr lang="es-ES" sz="3600" dirty="0" smtClean="0">
                <a:latin typeface="Algerian" pitchFamily="82" charset="0"/>
              </a:rPr>
            </a:br>
            <a:r>
              <a:rPr lang="es-ES" sz="3600" dirty="0" smtClean="0">
                <a:latin typeface="Algerian" pitchFamily="82" charset="0"/>
              </a:rPr>
              <a:t>JUANITA</a:t>
            </a:r>
            <a:endParaRPr lang="es-ES" sz="3600" dirty="0">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128034" y="2000250"/>
            <a:ext cx="4887931"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28596" y="500042"/>
            <a:ext cx="8229600" cy="1143000"/>
          </a:xfrm>
        </p:spPr>
        <p:txBody>
          <a:bodyPr>
            <a:normAutofit fontScale="90000"/>
          </a:bodyPr>
          <a:lstStyle/>
          <a:p>
            <a:pPr algn="ctr"/>
            <a:r>
              <a:rPr lang="es-ES" dirty="0" smtClean="0">
                <a:latin typeface="Algerian" pitchFamily="82" charset="0"/>
              </a:rPr>
              <a:t>Que </a:t>
            </a:r>
            <a:r>
              <a:rPr lang="es-ES" dirty="0" err="1" smtClean="0">
                <a:latin typeface="Algerian" pitchFamily="82" charset="0"/>
              </a:rPr>
              <a:t>emocións</a:t>
            </a:r>
            <a:r>
              <a:rPr lang="es-ES" dirty="0" smtClean="0">
                <a:latin typeface="Algerian" pitchFamily="82" charset="0"/>
              </a:rPr>
              <a:t> nos provocan estas obras de arte?</a:t>
            </a:r>
            <a:endParaRPr lang="es-ES" dirty="0">
              <a:latin typeface="Algerian" pitchFamily="82" charset="0"/>
            </a:endParaRPr>
          </a:p>
        </p:txBody>
      </p:sp>
      <p:sp>
        <p:nvSpPr>
          <p:cNvPr id="3" name="2 Marcador de contenido"/>
          <p:cNvSpPr>
            <a:spLocks noGrp="1"/>
          </p:cNvSpPr>
          <p:nvPr>
            <p:ph idx="1"/>
          </p:nvPr>
        </p:nvSpPr>
        <p:spPr/>
        <p:txBody>
          <a:bodyPr>
            <a:normAutofit fontScale="55000" lnSpcReduction="20000"/>
          </a:bodyPr>
          <a:lstStyle/>
          <a:p>
            <a:r>
              <a:rPr lang="es-ES" b="1" dirty="0" smtClean="0">
                <a:latin typeface="Algerian" pitchFamily="82" charset="0"/>
              </a:rPr>
              <a:t>LAS SEÑORITAS DE AVIGNON: </a:t>
            </a:r>
            <a:r>
              <a:rPr lang="es-ES" dirty="0" smtClean="0">
                <a:latin typeface="Algerian" pitchFamily="82" charset="0"/>
              </a:rPr>
              <a:t>me sorprendió este cuadro porque me gustan las señoras que aparecen, me parecen muy bonitas.</a:t>
            </a:r>
          </a:p>
          <a:p>
            <a:r>
              <a:rPr lang="es-ES" b="1" dirty="0" smtClean="0">
                <a:latin typeface="Algerian" pitchFamily="82" charset="0"/>
              </a:rPr>
              <a:t>LAS SEÑORITAS DE AVIGNON:</a:t>
            </a:r>
            <a:r>
              <a:rPr lang="es-ES" dirty="0" smtClean="0">
                <a:latin typeface="Algerian" pitchFamily="82" charset="0"/>
              </a:rPr>
              <a:t> las chicas son feas, me dan miedo</a:t>
            </a:r>
          </a:p>
          <a:p>
            <a:r>
              <a:rPr lang="es-ES" b="1" dirty="0" smtClean="0">
                <a:latin typeface="Algerian" pitchFamily="82" charset="0"/>
              </a:rPr>
              <a:t>LAS SEÑORITAS DE AVIGNON:</a:t>
            </a:r>
            <a:r>
              <a:rPr lang="es-ES" dirty="0" smtClean="0">
                <a:latin typeface="Algerian" pitchFamily="82" charset="0"/>
              </a:rPr>
              <a:t> me dan una sorpresa porque se mueven y ponen cara de sorpresa</a:t>
            </a:r>
          </a:p>
          <a:p>
            <a:endParaRPr lang="es-ES" dirty="0" smtClean="0">
              <a:latin typeface="Algerian" pitchFamily="82" charset="0"/>
            </a:endParaRPr>
          </a:p>
          <a:p>
            <a:r>
              <a:rPr lang="es-ES" b="1" dirty="0" smtClean="0">
                <a:latin typeface="Algerian" pitchFamily="82" charset="0"/>
              </a:rPr>
              <a:t>  LA GIOCONDA: </a:t>
            </a:r>
            <a:r>
              <a:rPr lang="es-ES" dirty="0" smtClean="0">
                <a:latin typeface="Algerian" pitchFamily="82" charset="0"/>
              </a:rPr>
              <a:t>la chica está muy contenta, se está riendo</a:t>
            </a:r>
          </a:p>
          <a:p>
            <a:endParaRPr lang="es-ES" dirty="0" smtClean="0">
              <a:latin typeface="Algerian" pitchFamily="82" charset="0"/>
            </a:endParaRPr>
          </a:p>
          <a:p>
            <a:r>
              <a:rPr lang="es-ES" b="1" dirty="0" smtClean="0">
                <a:latin typeface="Algerian" pitchFamily="82" charset="0"/>
              </a:rPr>
              <a:t>LA NOCHE ESTRELLADA:</a:t>
            </a:r>
            <a:r>
              <a:rPr lang="es-ES" dirty="0" smtClean="0">
                <a:latin typeface="Algerian" pitchFamily="82" charset="0"/>
              </a:rPr>
              <a:t> tiene unos colores muy bonitos y alegres</a:t>
            </a:r>
          </a:p>
          <a:p>
            <a:r>
              <a:rPr lang="es-ES" b="1" dirty="0" smtClean="0">
                <a:latin typeface="Algerian" pitchFamily="82" charset="0"/>
              </a:rPr>
              <a:t>LA NOCHE ESTRELLADA: </a:t>
            </a:r>
            <a:r>
              <a:rPr lang="es-ES" dirty="0" smtClean="0">
                <a:latin typeface="Algerian" pitchFamily="82" charset="0"/>
              </a:rPr>
              <a:t>Me enfadan los colores </a:t>
            </a:r>
          </a:p>
          <a:p>
            <a:endParaRPr lang="es-ES" dirty="0" smtClean="0">
              <a:latin typeface="Algerian" pitchFamily="82" charset="0"/>
            </a:endParaRPr>
          </a:p>
          <a:p>
            <a:r>
              <a:rPr lang="es-ES" b="1" dirty="0" smtClean="0">
                <a:latin typeface="Algerian" pitchFamily="82" charset="0"/>
              </a:rPr>
              <a:t> LA RENDICIÓN DE BREDA:</a:t>
            </a:r>
            <a:r>
              <a:rPr lang="es-ES" dirty="0" smtClean="0">
                <a:latin typeface="Algerian" pitchFamily="82" charset="0"/>
              </a:rPr>
              <a:t> me asustan las espadas</a:t>
            </a:r>
          </a:p>
          <a:p>
            <a:r>
              <a:rPr lang="es-ES" b="1" dirty="0" smtClean="0">
                <a:latin typeface="Algerian" pitchFamily="82" charset="0"/>
              </a:rPr>
              <a:t>LA RENDICIÓN DE BREDA: </a:t>
            </a:r>
            <a:r>
              <a:rPr lang="es-ES" dirty="0" smtClean="0">
                <a:latin typeface="Algerian" pitchFamily="82" charset="0"/>
              </a:rPr>
              <a:t>me dan pena las caras de los señores.</a:t>
            </a:r>
          </a:p>
          <a:p>
            <a:endParaRPr lang="es-ES" dirty="0" smtClean="0">
              <a:latin typeface="Algerian" pitchFamily="82" charset="0"/>
            </a:endParaRPr>
          </a:p>
          <a:p>
            <a:r>
              <a:rPr lang="es-ES" b="1" dirty="0" smtClean="0">
                <a:latin typeface="Algerian" pitchFamily="82" charset="0"/>
              </a:rPr>
              <a:t>LA DANZA:</a:t>
            </a:r>
            <a:r>
              <a:rPr lang="es-ES" dirty="0" smtClean="0">
                <a:latin typeface="Algerian" pitchFamily="82" charset="0"/>
              </a:rPr>
              <a:t> bailan mal, no saben bailar</a:t>
            </a:r>
            <a:r>
              <a:rPr lang="es-ES" b="1" dirty="0" smtClean="0">
                <a:latin typeface="Algerian" pitchFamily="82" charset="0"/>
              </a:rPr>
              <a:t> </a:t>
            </a:r>
            <a:endParaRPr lang="es-ES" dirty="0" smtClean="0">
              <a:latin typeface="Algerian" pitchFamily="82" charset="0"/>
            </a:endParaRPr>
          </a:p>
          <a:p>
            <a:r>
              <a:rPr lang="es-ES" b="1" dirty="0" smtClean="0">
                <a:latin typeface="Algerian" pitchFamily="82" charset="0"/>
              </a:rPr>
              <a:t> LA DANZA: </a:t>
            </a:r>
            <a:r>
              <a:rPr lang="es-ES" dirty="0" smtClean="0">
                <a:latin typeface="Algerian" pitchFamily="82" charset="0"/>
              </a:rPr>
              <a:t>me divierte como se mueven</a:t>
            </a:r>
          </a:p>
          <a:p>
            <a:r>
              <a:rPr lang="es-ES" b="1" dirty="0" smtClean="0">
                <a:latin typeface="Algerian" pitchFamily="82" charset="0"/>
              </a:rPr>
              <a:t>LA DANZA: </a:t>
            </a:r>
            <a:r>
              <a:rPr lang="es-ES" dirty="0" smtClean="0">
                <a:latin typeface="Algerian" pitchFamily="82" charset="0"/>
              </a:rPr>
              <a:t>los señores bailan desnudos y me asustan</a:t>
            </a:r>
          </a:p>
          <a:p>
            <a:endParaRPr lang="es-ES" dirty="0" smtClean="0">
              <a:latin typeface="Algerian" pitchFamily="82" charset="0"/>
            </a:endParaRPr>
          </a:p>
          <a:p>
            <a:r>
              <a:rPr lang="es-ES" b="1" dirty="0" smtClean="0">
                <a:latin typeface="Algerian" pitchFamily="82" charset="0"/>
              </a:rPr>
              <a:t>  LOS GIRASOLES: </a:t>
            </a:r>
            <a:r>
              <a:rPr lang="es-ES" dirty="0" smtClean="0">
                <a:latin typeface="Algerian" pitchFamily="82" charset="0"/>
              </a:rPr>
              <a:t>Tiene unos colores muy </a:t>
            </a:r>
            <a:r>
              <a:rPr lang="es-ES" dirty="0" err="1" smtClean="0">
                <a:latin typeface="Algerian" pitchFamily="82" charset="0"/>
              </a:rPr>
              <a:t>chulis</a:t>
            </a:r>
            <a:endParaRPr lang="es-ES" dirty="0" smtClean="0">
              <a:latin typeface="Algeria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2800" dirty="0" smtClean="0">
                <a:latin typeface="Algerian" pitchFamily="82" charset="0"/>
              </a:rPr>
              <a:t>PARA VENCER O MEDO  XOGAMOS Á TEA DE ARAÑA XIGANTE: JUANITA CÓNTANOS CAL É O SEU PESADELO E A FORMA DE VENCELO POR MEDIO DUN XOGO.</a:t>
            </a:r>
            <a:endParaRPr lang="es-ES" sz="2800" dirty="0">
              <a:latin typeface="Algerian" pitchFamily="82" charset="0"/>
            </a:endParaRPr>
          </a:p>
        </p:txBody>
      </p:sp>
      <p:pic>
        <p:nvPicPr>
          <p:cNvPr id="1026" name="Picture 2" descr="C:\Users\yeni\Desktop\CURSO 2011-12\RUTH\FILO\DSCN1358.JPG"/>
          <p:cNvPicPr>
            <a:picLocks noGrp="1" noChangeAspect="1" noChangeArrowheads="1"/>
          </p:cNvPicPr>
          <p:nvPr>
            <p:ph sz="half" idx="2"/>
          </p:nvPr>
        </p:nvPicPr>
        <p:blipFill>
          <a:blip r:embed="rId2" cstate="print"/>
          <a:srcRect/>
          <a:stretch>
            <a:fillRect/>
          </a:stretch>
        </p:blipFill>
        <p:spPr bwMode="auto">
          <a:xfrm>
            <a:off x="3657566" y="2357430"/>
            <a:ext cx="5048286" cy="3786214"/>
          </a:xfrm>
          <a:prstGeom prst="rect">
            <a:avLst/>
          </a:prstGeom>
          <a:noFill/>
        </p:spPr>
      </p:pic>
      <p:pic>
        <p:nvPicPr>
          <p:cNvPr id="1027" name="Picture 3" descr="C:\Users\yeni\Desktop\CURSO 2011-12\RUTH\FILO\DSCN1359.JPG"/>
          <p:cNvPicPr>
            <a:picLocks noGrp="1" noChangeAspect="1" noChangeArrowheads="1"/>
          </p:cNvPicPr>
          <p:nvPr>
            <p:ph sz="half" idx="1"/>
          </p:nvPr>
        </p:nvPicPr>
        <p:blipFill>
          <a:blip r:embed="rId3" cstate="print"/>
          <a:srcRect/>
          <a:stretch>
            <a:fillRect/>
          </a:stretch>
        </p:blipFill>
        <p:spPr bwMode="auto">
          <a:xfrm>
            <a:off x="285720" y="1928803"/>
            <a:ext cx="3071834" cy="2303876"/>
          </a:xfrm>
          <a:prstGeom prst="rect">
            <a:avLst/>
          </a:prstGeom>
          <a:noFill/>
        </p:spPr>
      </p:pic>
      <p:pic>
        <p:nvPicPr>
          <p:cNvPr id="1028" name="Picture 4" descr="C:\Users\yeni\Desktop\CURSO 2011-12\NURIA\FILO\Foto0065.jpg"/>
          <p:cNvPicPr>
            <a:picLocks noChangeAspect="1" noChangeArrowheads="1"/>
          </p:cNvPicPr>
          <p:nvPr/>
        </p:nvPicPr>
        <p:blipFill>
          <a:blip r:embed="rId4" cstate="print"/>
          <a:srcRect/>
          <a:stretch>
            <a:fillRect/>
          </a:stretch>
        </p:blipFill>
        <p:spPr bwMode="auto">
          <a:xfrm>
            <a:off x="357158" y="4429132"/>
            <a:ext cx="3025774" cy="22693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latin typeface="Algerian" pitchFamily="82" charset="0"/>
              </a:rPr>
              <a:t>2º EXPERIMENTO:</a:t>
            </a:r>
            <a:br>
              <a:rPr lang="es-ES" dirty="0" smtClean="0">
                <a:latin typeface="Algerian" pitchFamily="82" charset="0"/>
              </a:rPr>
            </a:br>
            <a:r>
              <a:rPr lang="es-ES" dirty="0" smtClean="0">
                <a:latin typeface="Algerian" pitchFamily="82" charset="0"/>
              </a:rPr>
              <a:t>A FLOTACIÓN</a:t>
            </a:r>
            <a:endParaRPr lang="es-ES" dirty="0">
              <a:latin typeface="Algerian" pitchFamily="82" charset="0"/>
            </a:endParaRPr>
          </a:p>
        </p:txBody>
      </p:sp>
      <p:sp>
        <p:nvSpPr>
          <p:cNvPr id="3" name="2 Marcador de contenido"/>
          <p:cNvSpPr>
            <a:spLocks noGrp="1"/>
          </p:cNvSpPr>
          <p:nvPr>
            <p:ph sz="half" idx="1"/>
          </p:nvPr>
        </p:nvSpPr>
        <p:spPr>
          <a:xfrm>
            <a:off x="457200" y="2500305"/>
            <a:ext cx="4038600" cy="3854619"/>
          </a:xfrm>
        </p:spPr>
        <p:txBody>
          <a:bodyPr>
            <a:normAutofit lnSpcReduction="10000"/>
          </a:bodyPr>
          <a:lstStyle/>
          <a:p>
            <a:r>
              <a:rPr lang="es-ES" dirty="0" smtClean="0">
                <a:latin typeface="Algerian" pitchFamily="82" charset="0"/>
              </a:rPr>
              <a:t>PLANTEXAMOS HIPÓTESES SOBRE O QUE VAI FLOTAR OU AFUNDIR</a:t>
            </a:r>
          </a:p>
          <a:p>
            <a:r>
              <a:rPr lang="es-ES" dirty="0" smtClean="0">
                <a:latin typeface="Algerian" pitchFamily="82" charset="0"/>
              </a:rPr>
              <a:t>CUBRIMOS UN CADRO DE DOBLE ENTRADA</a:t>
            </a:r>
          </a:p>
          <a:p>
            <a:r>
              <a:rPr lang="es-ES" dirty="0" smtClean="0">
                <a:latin typeface="Algerian" pitchFamily="82" charset="0"/>
              </a:rPr>
              <a:t>COMPROBAMOS</a:t>
            </a:r>
          </a:p>
          <a:p>
            <a:r>
              <a:rPr lang="es-ES" dirty="0" smtClean="0">
                <a:latin typeface="Algerian" pitchFamily="82" charset="0"/>
              </a:rPr>
              <a:t>VEMOS CAL TIVO MÁIS ACERTOS </a:t>
            </a:r>
          </a:p>
          <a:p>
            <a:pPr>
              <a:buNone/>
            </a:pPr>
            <a:endParaRPr lang="es-ES" dirty="0"/>
          </a:p>
        </p:txBody>
      </p:sp>
      <p:pic>
        <p:nvPicPr>
          <p:cNvPr id="26626" name="Picture 2" descr="C:\Users\yeni\Desktop\CURSO 2011-12\BELEN\FILO\DSCN0797.JPG"/>
          <p:cNvPicPr>
            <a:picLocks noGrp="1" noChangeAspect="1" noChangeArrowheads="1"/>
          </p:cNvPicPr>
          <p:nvPr>
            <p:ph sz="half" idx="2"/>
          </p:nvPr>
        </p:nvPicPr>
        <p:blipFill>
          <a:blip r:embed="rId2" cstate="print"/>
          <a:srcRect/>
          <a:stretch>
            <a:fillRect/>
          </a:stretch>
        </p:blipFill>
        <p:spPr bwMode="auto">
          <a:xfrm>
            <a:off x="4500562" y="2571744"/>
            <a:ext cx="4324352" cy="32432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S" dirty="0" smtClean="0">
                <a:latin typeface="Algerian" pitchFamily="82" charset="0"/>
              </a:rPr>
              <a:t>SACAMOS CONCLUSIÓNS</a:t>
            </a:r>
            <a:endParaRPr lang="es-ES" dirty="0">
              <a:latin typeface="Algerian" pitchFamily="82" charset="0"/>
            </a:endParaRPr>
          </a:p>
        </p:txBody>
      </p:sp>
      <p:sp>
        <p:nvSpPr>
          <p:cNvPr id="6" name="5 Marcador de contenido"/>
          <p:cNvSpPr>
            <a:spLocks noGrp="1"/>
          </p:cNvSpPr>
          <p:nvPr>
            <p:ph idx="1"/>
          </p:nvPr>
        </p:nvSpPr>
        <p:spPr/>
        <p:txBody>
          <a:bodyPr/>
          <a:lstStyle/>
          <a:p>
            <a:r>
              <a:rPr lang="es-ES" dirty="0" smtClean="0">
                <a:latin typeface="Algerian" pitchFamily="82" charset="0"/>
              </a:rPr>
              <a:t>A MADEIRA FLOTA</a:t>
            </a:r>
          </a:p>
          <a:p>
            <a:r>
              <a:rPr lang="es-ES" dirty="0" smtClean="0">
                <a:latin typeface="Algerian" pitchFamily="82" charset="0"/>
              </a:rPr>
              <a:t>O PLÁSTICO FLOTA</a:t>
            </a:r>
          </a:p>
          <a:p>
            <a:r>
              <a:rPr lang="es-ES" dirty="0" smtClean="0">
                <a:latin typeface="Algerian" pitchFamily="82" charset="0"/>
              </a:rPr>
              <a:t>OS BARCOS TEÑEN QUE SER DE MADEIRA OU PLÁSTICO</a:t>
            </a:r>
          </a:p>
          <a:p>
            <a:r>
              <a:rPr lang="es-ES" dirty="0" smtClean="0">
                <a:latin typeface="Algerian" pitchFamily="82" charset="0"/>
              </a:rPr>
              <a:t>AS COUSAS PEQUENAS NON FLOTAN PORQUE NON SABEN NADAR, POR ISO OS BOTÓNS AFUNDEN</a:t>
            </a:r>
          </a:p>
          <a:p>
            <a:r>
              <a:rPr lang="es-ES" dirty="0" smtClean="0">
                <a:latin typeface="Algerian" pitchFamily="82" charset="0"/>
              </a:rPr>
              <a:t>CALQUERA COUSA ATA QUE ESTÁ CHEA DE AUGA NON AFUNDE, COMO AS CHAPAS, POR ISO OS BARCOS SE NON SE ENCHEN DE AUGA NON VAN AO FONDO DO MAR, AÍNDA QUE SEXAN DE METAL.</a:t>
            </a:r>
            <a:endParaRPr lang="es-ES" dirty="0">
              <a:latin typeface="Algerian"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latin typeface="Algerian" pitchFamily="82" charset="0"/>
              </a:rPr>
              <a:t>TRABALLAMOS CON </a:t>
            </a:r>
            <a:r>
              <a:rPr lang="es-ES" sz="7300" dirty="0" smtClean="0">
                <a:latin typeface="Algerian" pitchFamily="82" charset="0"/>
              </a:rPr>
              <a:t>NADARÍN</a:t>
            </a:r>
            <a:endParaRPr lang="es-ES" sz="7300" dirty="0">
              <a:latin typeface="Algerian" pitchFamily="82" charset="0"/>
            </a:endParaRPr>
          </a:p>
        </p:txBody>
      </p:sp>
      <p:sp>
        <p:nvSpPr>
          <p:cNvPr id="3" name="2 Marcador de contenido"/>
          <p:cNvSpPr>
            <a:spLocks noGrp="1"/>
          </p:cNvSpPr>
          <p:nvPr>
            <p:ph idx="1"/>
          </p:nvPr>
        </p:nvSpPr>
        <p:spPr/>
        <p:txBody>
          <a:bodyPr>
            <a:normAutofit lnSpcReduction="10000"/>
          </a:bodyPr>
          <a:lstStyle/>
          <a:p>
            <a:r>
              <a:rPr lang="es-ES" dirty="0" smtClean="0">
                <a:latin typeface="Algerian" pitchFamily="82" charset="0"/>
              </a:rPr>
              <a:t>QUE VALORES TRABALLA O CONTO:</a:t>
            </a:r>
          </a:p>
          <a:p>
            <a:r>
              <a:rPr lang="es-ES" b="1" dirty="0" err="1" smtClean="0">
                <a:latin typeface="Algerian" pitchFamily="82" charset="0"/>
              </a:rPr>
              <a:t>igualdade</a:t>
            </a:r>
            <a:r>
              <a:rPr lang="es-ES" dirty="0" smtClean="0">
                <a:latin typeface="Algerian" pitchFamily="82" charset="0"/>
              </a:rPr>
              <a:t>: NADARÍN É NEGRO e os </a:t>
            </a:r>
            <a:r>
              <a:rPr lang="es-ES" dirty="0" err="1" smtClean="0">
                <a:latin typeface="Algerian" pitchFamily="82" charset="0"/>
              </a:rPr>
              <a:t>seus</a:t>
            </a:r>
            <a:r>
              <a:rPr lang="es-ES" dirty="0" smtClean="0">
                <a:latin typeface="Algerian" pitchFamily="82" charset="0"/>
              </a:rPr>
              <a:t> amigos </a:t>
            </a:r>
            <a:r>
              <a:rPr lang="es-ES" dirty="0" err="1" smtClean="0">
                <a:latin typeface="Algerian" pitchFamily="82" charset="0"/>
              </a:rPr>
              <a:t>vermellos</a:t>
            </a:r>
            <a:endParaRPr lang="es-ES" dirty="0" smtClean="0">
              <a:latin typeface="Algerian" pitchFamily="82" charset="0"/>
            </a:endParaRPr>
          </a:p>
          <a:p>
            <a:r>
              <a:rPr lang="es-ES" b="1" dirty="0" smtClean="0">
                <a:latin typeface="Algerian" pitchFamily="82" charset="0"/>
              </a:rPr>
              <a:t>MEDO</a:t>
            </a:r>
            <a:r>
              <a:rPr lang="es-ES" dirty="0" smtClean="0">
                <a:latin typeface="Algerian" pitchFamily="82" charset="0"/>
              </a:rPr>
              <a:t>: O PEIXE GRANDE COME A TODOS OS PEIXIÑOS VERMELLOS</a:t>
            </a:r>
          </a:p>
          <a:p>
            <a:r>
              <a:rPr lang="es-ES" b="1" dirty="0" smtClean="0">
                <a:latin typeface="Algerian" pitchFamily="82" charset="0"/>
              </a:rPr>
              <a:t>SOIDADE E TRISTURA</a:t>
            </a:r>
            <a:r>
              <a:rPr lang="es-ES" dirty="0" smtClean="0">
                <a:latin typeface="Algerian" pitchFamily="82" charset="0"/>
              </a:rPr>
              <a:t>: NADARÍN QUEDA SÓ NO MAR</a:t>
            </a:r>
          </a:p>
          <a:p>
            <a:r>
              <a:rPr lang="es-ES" b="1" dirty="0" smtClean="0">
                <a:latin typeface="Algerian" pitchFamily="82" charset="0"/>
              </a:rPr>
              <a:t>LEDICIA</a:t>
            </a:r>
            <a:r>
              <a:rPr lang="es-ES" dirty="0" smtClean="0">
                <a:latin typeface="Algerian" pitchFamily="82" charset="0"/>
              </a:rPr>
              <a:t>: ATOPA NOVOS AMIGOS</a:t>
            </a:r>
          </a:p>
          <a:p>
            <a:r>
              <a:rPr lang="es-ES" b="1" dirty="0" smtClean="0">
                <a:latin typeface="Algerian" pitchFamily="82" charset="0"/>
              </a:rPr>
              <a:t>AMIZADE , COMPAÑEIRISMO E COLABORACIÓN</a:t>
            </a:r>
            <a:r>
              <a:rPr lang="es-ES" dirty="0" smtClean="0">
                <a:latin typeface="Algerian" pitchFamily="82" charset="0"/>
              </a:rPr>
              <a:t>: TODOS XUNTOS CREAN UN ENORME PEIXE QUE VENCE AO GRAN ATÚN NEGRO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latin typeface="Algerian" pitchFamily="82" charset="0"/>
              </a:rPr>
              <a:t>ENTRE TODOS FACEMOS O MURAL DE NADARÍN</a:t>
            </a:r>
            <a:endParaRPr lang="es-ES" dirty="0">
              <a:latin typeface="Algerian" pitchFamily="82" charset="0"/>
            </a:endParaRPr>
          </a:p>
        </p:txBody>
      </p:sp>
      <p:sp>
        <p:nvSpPr>
          <p:cNvPr id="3" name="2 Marcador de contenido"/>
          <p:cNvSpPr>
            <a:spLocks noGrp="1"/>
          </p:cNvSpPr>
          <p:nvPr>
            <p:ph idx="1"/>
          </p:nvPr>
        </p:nvSpPr>
        <p:spPr/>
        <p:txBody>
          <a:bodyPr/>
          <a:lstStyle/>
          <a:p>
            <a:r>
              <a:rPr lang="es-ES" dirty="0" smtClean="0">
                <a:latin typeface="Algerian" pitchFamily="82" charset="0"/>
              </a:rPr>
              <a:t>COAS  NOSAS MANS FACEMOS UN GRAN PEIXE VERMELLO. A MAN DA PROFE É O OLLO</a:t>
            </a:r>
          </a:p>
          <a:p>
            <a:r>
              <a:rPr lang="es-ES" dirty="0" smtClean="0">
                <a:latin typeface="Algerian" pitchFamily="82" charset="0"/>
              </a:rPr>
              <a:t>FACEMOS O MAR DE NADARÍN</a:t>
            </a:r>
          </a:p>
          <a:p>
            <a:r>
              <a:rPr lang="es-ES" dirty="0" smtClean="0">
                <a:latin typeface="Algerian" pitchFamily="82" charset="0"/>
              </a:rPr>
              <a:t>CON DEDOS PINTAMOS AS ALGAS</a:t>
            </a:r>
          </a:p>
          <a:p>
            <a:r>
              <a:rPr lang="es-ES" dirty="0" smtClean="0">
                <a:latin typeface="Algerian" pitchFamily="82" charset="0"/>
              </a:rPr>
              <a:t>COS PUÑOS AS ROCHAS</a:t>
            </a:r>
          </a:p>
          <a:p>
            <a:r>
              <a:rPr lang="es-ES" dirty="0" smtClean="0">
                <a:latin typeface="Algerian" pitchFamily="82" charset="0"/>
              </a:rPr>
              <a:t>COAS MANS, PEIXES, MEDUSAS, CANGREXOS…</a:t>
            </a:r>
          </a:p>
          <a:p>
            <a:r>
              <a:rPr lang="es-ES" dirty="0" smtClean="0">
                <a:latin typeface="Algerian" pitchFamily="82" charset="0"/>
              </a:rPr>
              <a:t>COS PÉS, POLBOS, ANGUÍAS E OUTROS PEIXES</a:t>
            </a:r>
          </a:p>
          <a:p>
            <a:r>
              <a:rPr lang="es-ES" dirty="0" smtClean="0">
                <a:latin typeface="Algerian" pitchFamily="82" charset="0"/>
              </a:rPr>
              <a:t>ROTULAMOS</a:t>
            </a:r>
            <a:endParaRPr lang="es-ES" dirty="0">
              <a:latin typeface="Algerian"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Grp="1" noChangeAspect="1" noChangeArrowheads="1"/>
          </p:cNvPicPr>
          <p:nvPr>
            <p:ph idx="1"/>
          </p:nvPr>
        </p:nvPicPr>
        <p:blipFill>
          <a:blip r:embed="rId2" cstate="print"/>
          <a:srcRect/>
          <a:stretch>
            <a:fillRect/>
          </a:stretch>
        </p:blipFill>
        <p:spPr bwMode="auto">
          <a:xfrm>
            <a:off x="142844" y="1643050"/>
            <a:ext cx="8827627" cy="38428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ES" dirty="0" smtClean="0">
                <a:latin typeface="Algerian" pitchFamily="82" charset="0"/>
              </a:rPr>
              <a:t>3º EXPERIMENTO:</a:t>
            </a:r>
            <a:br>
              <a:rPr lang="es-ES" dirty="0" smtClean="0">
                <a:latin typeface="Algerian" pitchFamily="82" charset="0"/>
              </a:rPr>
            </a:br>
            <a:r>
              <a:rPr lang="es-ES" dirty="0" smtClean="0">
                <a:latin typeface="Algerian" pitchFamily="82" charset="0"/>
              </a:rPr>
              <a:t>REACCIÓNS DO VINAGRE</a:t>
            </a:r>
            <a:endParaRPr lang="es-ES" dirty="0">
              <a:latin typeface="Algerian" pitchFamily="82" charset="0"/>
            </a:endParaRPr>
          </a:p>
        </p:txBody>
      </p:sp>
      <p:sp>
        <p:nvSpPr>
          <p:cNvPr id="6" name="5 Marcador de contenido"/>
          <p:cNvSpPr>
            <a:spLocks noGrp="1"/>
          </p:cNvSpPr>
          <p:nvPr>
            <p:ph idx="1"/>
          </p:nvPr>
        </p:nvSpPr>
        <p:spPr/>
        <p:txBody>
          <a:bodyPr>
            <a:normAutofit fontScale="77500" lnSpcReduction="20000"/>
          </a:bodyPr>
          <a:lstStyle/>
          <a:p>
            <a:r>
              <a:rPr lang="es-ES" dirty="0" smtClean="0">
                <a:latin typeface="Algerian" pitchFamily="82" charset="0"/>
              </a:rPr>
              <a:t>PRESENTAMOS OS MATERIAIS: </a:t>
            </a:r>
          </a:p>
          <a:p>
            <a:pPr lvl="2"/>
            <a:r>
              <a:rPr lang="es-ES" dirty="0" smtClean="0">
                <a:latin typeface="Algerian" pitchFamily="82" charset="0"/>
              </a:rPr>
              <a:t>VASO, OVO, </a:t>
            </a:r>
            <a:r>
              <a:rPr lang="es-ES" dirty="0" smtClean="0">
                <a:latin typeface="Algerian" pitchFamily="82" charset="0"/>
              </a:rPr>
              <a:t>VINAGRE (METEMOS UN OVO CRU NUN VASO CHEO DE VINAGRE E AGARDAMOS 2 DÍAS)</a:t>
            </a:r>
            <a:endParaRPr lang="es-ES" dirty="0" smtClean="0">
              <a:latin typeface="Algerian" pitchFamily="82" charset="0"/>
            </a:endParaRPr>
          </a:p>
          <a:p>
            <a:r>
              <a:rPr lang="es-ES" dirty="0" smtClean="0">
                <a:latin typeface="Algerian" pitchFamily="82" charset="0"/>
              </a:rPr>
              <a:t>PLANTEXAMOS HIPÓTESES SOBRE O QUE VAI PASAR E POR QUE</a:t>
            </a:r>
          </a:p>
          <a:p>
            <a:pPr lvl="2"/>
            <a:r>
              <a:rPr lang="es-ES" dirty="0" smtClean="0">
                <a:latin typeface="Algerian" pitchFamily="82" charset="0"/>
              </a:rPr>
              <a:t>VAI DESAPARECER, EXPLOTAR, SAÍR UN PITIÑO, PODRECER, SAÍR VOANDO…</a:t>
            </a:r>
          </a:p>
          <a:p>
            <a:r>
              <a:rPr lang="es-ES" dirty="0" smtClean="0">
                <a:latin typeface="Algerian" pitchFamily="82" charset="0"/>
              </a:rPr>
              <a:t>COMEZAMOS O EXPERIMENTO</a:t>
            </a:r>
          </a:p>
          <a:p>
            <a:r>
              <a:rPr lang="es-ES" dirty="0" smtClean="0">
                <a:latin typeface="Algerian" pitchFamily="82" charset="0"/>
              </a:rPr>
              <a:t>VERIFICAMOS O RESULTADO</a:t>
            </a:r>
          </a:p>
          <a:p>
            <a:pPr lvl="2"/>
            <a:r>
              <a:rPr lang="es-ES" dirty="0" smtClean="0">
                <a:latin typeface="Algerian" pitchFamily="82" charset="0"/>
              </a:rPr>
              <a:t>A CÁSCARA DO OVO DESFÍXOSE CO VINAGRE E O OVO CONVERTEUSE NUNHA PEQUENA PELOTA. </a:t>
            </a:r>
          </a:p>
          <a:p>
            <a:r>
              <a:rPr lang="es-ES" dirty="0" smtClean="0">
                <a:latin typeface="Algerian" pitchFamily="82" charset="0"/>
              </a:rPr>
              <a:t>BUSCAMOS EXPLICACIÓNS: </a:t>
            </a:r>
          </a:p>
          <a:p>
            <a:pPr lvl="2"/>
            <a:r>
              <a:rPr lang="es-ES" dirty="0" smtClean="0">
                <a:latin typeface="Algerian" pitchFamily="82" charset="0"/>
              </a:rPr>
              <a:t>A CÁSCARA VÉMOLA NO BORDE DO VASO DESFEITA, É DE COR MARRÓN. O VINAGRE GAÑOULLE.</a:t>
            </a:r>
          </a:p>
          <a:p>
            <a:pPr lvl="2"/>
            <a:r>
              <a:rPr lang="es-ES" dirty="0" smtClean="0">
                <a:latin typeface="Algerian" pitchFamily="82" charset="0"/>
              </a:rPr>
              <a:t>O PITIÑO NON PODE SAÍR PORQUE NECESITA CALOR E AQUÍ NON O TIÑA</a:t>
            </a:r>
            <a:r>
              <a:rPr lang="es-ES" dirty="0" smtClean="0"/>
              <a:t>.</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305800" cy="5786478"/>
          </a:xfrm>
        </p:spPr>
        <p:txBody>
          <a:bodyPr>
            <a:normAutofit fontScale="90000"/>
          </a:bodyPr>
          <a:lstStyle/>
          <a:p>
            <a:r>
              <a:rPr lang="es-ES" sz="1600" b="1" u="sng" dirty="0" smtClean="0"/>
              <a:t/>
            </a:r>
            <a:br>
              <a:rPr lang="es-ES" sz="1600" b="1" u="sng" dirty="0" smtClean="0"/>
            </a:br>
            <a:r>
              <a:rPr lang="es-ES" sz="1600" b="1" u="sng" dirty="0" smtClean="0"/>
              <a:t/>
            </a:r>
            <a:br>
              <a:rPr lang="es-ES" sz="1600" b="1" u="sng" dirty="0" smtClean="0"/>
            </a:br>
            <a:r>
              <a:rPr lang="es-ES" sz="1600" b="1" u="sng" dirty="0" smtClean="0"/>
              <a:t/>
            </a:r>
            <a:br>
              <a:rPr lang="es-ES" sz="1600" b="1" u="sng" dirty="0" smtClean="0"/>
            </a:br>
            <a:r>
              <a:rPr lang="es-ES" sz="1600" b="1" u="sng" dirty="0" smtClean="0"/>
              <a:t/>
            </a:r>
            <a:br>
              <a:rPr lang="es-ES" sz="1600" b="1" u="sng" dirty="0" smtClean="0"/>
            </a:br>
            <a:r>
              <a:rPr lang="es-ES" sz="1600" b="1" dirty="0" smtClean="0"/>
              <a:t/>
            </a:r>
            <a:br>
              <a:rPr lang="es-ES" sz="1600" b="1" dirty="0" smtClean="0"/>
            </a:br>
            <a:r>
              <a:rPr lang="es-ES" sz="1600" b="1" dirty="0" smtClean="0"/>
              <a:t>                                                  </a:t>
            </a:r>
            <a:br>
              <a:rPr lang="es-ES" sz="1600" b="1" dirty="0" smtClean="0"/>
            </a:br>
            <a:r>
              <a:rPr lang="es-ES" sz="1600" b="1" dirty="0" smtClean="0"/>
              <a:t/>
            </a:r>
            <a:br>
              <a:rPr lang="es-ES" sz="1600" b="1" dirty="0" smtClean="0"/>
            </a:br>
            <a:r>
              <a:rPr lang="es-ES" sz="1600" b="1" dirty="0" smtClean="0"/>
              <a:t/>
            </a:r>
            <a:br>
              <a:rPr lang="es-ES" sz="1600" b="1" dirty="0" smtClean="0"/>
            </a:br>
            <a:r>
              <a:rPr lang="es-ES" sz="1600" b="1" dirty="0" smtClean="0"/>
              <a:t/>
            </a:r>
            <a:br>
              <a:rPr lang="es-ES" sz="1600" b="1" dirty="0" smtClean="0"/>
            </a:br>
            <a:r>
              <a:rPr lang="es-ES" sz="1600" b="1" dirty="0" smtClean="0"/>
              <a:t/>
            </a:r>
            <a:br>
              <a:rPr lang="es-ES" sz="1600" b="1" dirty="0" smtClean="0"/>
            </a:br>
            <a:r>
              <a:rPr lang="es-ES" sz="1600" b="1" dirty="0" smtClean="0"/>
              <a:t>                                                             SESIÓN NUNHA AULA DE TRES ANOS</a:t>
            </a:r>
            <a:br>
              <a:rPr lang="es-ES" sz="1600" b="1" dirty="0" smtClean="0"/>
            </a:br>
            <a:r>
              <a:rPr lang="es-ES" sz="1600" b="1" u="sng" dirty="0" smtClean="0"/>
              <a:t/>
            </a:r>
            <a:br>
              <a:rPr lang="es-ES" sz="1600" b="1" u="sng" dirty="0" smtClean="0"/>
            </a:br>
            <a:r>
              <a:rPr lang="es-ES" sz="1600" b="1" u="sng" dirty="0" smtClean="0"/>
              <a:t>PLANTEXAMOS HIPÓTESES SOBRE O QUE VAI PASAR E POR QUE</a:t>
            </a:r>
            <a:r>
              <a:rPr lang="es-ES" sz="1600" dirty="0" smtClean="0"/>
              <a:t/>
            </a:r>
            <a:br>
              <a:rPr lang="es-ES" sz="1600" dirty="0" smtClean="0"/>
            </a:br>
            <a:r>
              <a:rPr lang="es-ES" sz="1600" dirty="0" smtClean="0"/>
              <a:t>PIERO: VA A SALIR UN POLLITO PEQUEÑITO</a:t>
            </a:r>
            <a:br>
              <a:rPr lang="es-ES" sz="1600" dirty="0" smtClean="0"/>
            </a:br>
            <a:r>
              <a:rPr lang="es-ES" sz="1600" dirty="0" smtClean="0"/>
              <a:t>ALEJANDRO: NO, ESO NO</a:t>
            </a:r>
            <a:br>
              <a:rPr lang="es-ES" sz="1600" dirty="0" smtClean="0"/>
            </a:br>
            <a:r>
              <a:rPr lang="es-ES" sz="1600" dirty="0" smtClean="0"/>
              <a:t>IKER: SE VA A CONVERTIR EN UNA MARIQUITA</a:t>
            </a:r>
            <a:br>
              <a:rPr lang="es-ES" sz="1600" dirty="0" smtClean="0"/>
            </a:br>
            <a:r>
              <a:rPr lang="es-ES" sz="1600" dirty="0" smtClean="0"/>
              <a:t>ANTONY: SE MOJA</a:t>
            </a:r>
            <a:br>
              <a:rPr lang="es-ES" sz="1600" dirty="0" smtClean="0"/>
            </a:br>
            <a:r>
              <a:rPr lang="es-ES" sz="1600" dirty="0" smtClean="0"/>
              <a:t>DAVID: ROMPE EL HUEVITO</a:t>
            </a:r>
            <a:br>
              <a:rPr lang="es-ES" sz="1600" dirty="0" smtClean="0"/>
            </a:br>
            <a:r>
              <a:rPr lang="es-ES" sz="1600" dirty="0" smtClean="0"/>
              <a:t>GABRIELA: SALE UNA COMIDA</a:t>
            </a:r>
            <a:br>
              <a:rPr lang="es-ES" sz="1600" dirty="0" smtClean="0"/>
            </a:br>
            <a:r>
              <a:rPr lang="es-ES" sz="1600" dirty="0" smtClean="0"/>
              <a:t>DAVID, PIERO, NIKO: SE HACE GRANDE, </a:t>
            </a:r>
            <a:br>
              <a:rPr lang="es-ES" sz="1600" dirty="0" smtClean="0"/>
            </a:br>
            <a:r>
              <a:rPr lang="es-ES" sz="1600" dirty="0" smtClean="0"/>
              <a:t>DAVID: ENORME</a:t>
            </a:r>
            <a:br>
              <a:rPr lang="es-ES" sz="1600" dirty="0" smtClean="0"/>
            </a:br>
            <a:r>
              <a:rPr lang="es-ES" sz="1600" dirty="0" smtClean="0"/>
              <a:t>CARLOS: SE HACE AGUA</a:t>
            </a:r>
            <a:br>
              <a:rPr lang="es-ES" sz="1600" dirty="0" smtClean="0"/>
            </a:br>
            <a:r>
              <a:rPr lang="es-ES" sz="1600" dirty="0" smtClean="0"/>
              <a:t>ALAZNE: SALE VOLANDO</a:t>
            </a:r>
            <a:br>
              <a:rPr lang="es-ES" sz="1600" dirty="0" smtClean="0"/>
            </a:br>
            <a:r>
              <a:rPr lang="es-ES" sz="1600" dirty="0" smtClean="0"/>
              <a:t>SARAY: SI, VA A VOLAR</a:t>
            </a:r>
            <a:br>
              <a:rPr lang="es-ES" sz="1600" dirty="0" smtClean="0"/>
            </a:br>
            <a:r>
              <a:rPr lang="es-ES" sz="1600" dirty="0" smtClean="0"/>
              <a:t>YAGO: NADA</a:t>
            </a:r>
            <a:br>
              <a:rPr lang="es-ES" sz="1600" dirty="0" smtClean="0"/>
            </a:br>
            <a:r>
              <a:rPr lang="es-ES" sz="1600" dirty="0" smtClean="0"/>
              <a:t>ALEJANDRO SE DERRITE</a:t>
            </a:r>
            <a:br>
              <a:rPr lang="es-ES" sz="1600" dirty="0" smtClean="0"/>
            </a:br>
            <a:r>
              <a:rPr lang="es-ES" sz="1600" dirty="0" smtClean="0"/>
              <a:t>MANU: SE VA A ENSUCIAR MUCHO</a:t>
            </a:r>
            <a:br>
              <a:rPr lang="es-ES" sz="1600" dirty="0" smtClean="0"/>
            </a:br>
            <a:r>
              <a:rPr lang="es-ES" sz="1600" dirty="0" smtClean="0"/>
              <a:t>INÉS, PEDRO, LAURA: SE VA A ESTROPEAR</a:t>
            </a:r>
            <a:br>
              <a:rPr lang="es-ES" sz="1600" dirty="0" smtClean="0"/>
            </a:br>
            <a:r>
              <a:rPr lang="es-ES" sz="1600" dirty="0" smtClean="0"/>
              <a:t>PIERO: SE VA A HACER GRANDE</a:t>
            </a:r>
            <a:br>
              <a:rPr lang="es-ES" sz="1600" dirty="0" smtClean="0"/>
            </a:br>
            <a:r>
              <a:rPr lang="es-ES" sz="1600" dirty="0" smtClean="0"/>
              <a:t>VÍCTOR: SE VA A HACER UNA TORTILLA</a:t>
            </a:r>
            <a:br>
              <a:rPr lang="es-ES" sz="1600" dirty="0" smtClean="0"/>
            </a:br>
            <a:r>
              <a:rPr lang="es-ES" sz="1600" b="1" u="sng" dirty="0" smtClean="0"/>
              <a:t> VERIFICAMOS O RESULTADO</a:t>
            </a:r>
            <a:r>
              <a:rPr lang="es-ES" sz="1600" dirty="0" smtClean="0"/>
              <a:t/>
            </a:r>
            <a:br>
              <a:rPr lang="es-ES" sz="1600" dirty="0" smtClean="0"/>
            </a:br>
            <a:r>
              <a:rPr lang="es-ES" sz="1600" dirty="0" smtClean="0"/>
              <a:t>A CÁSCARA DO OVO DESFÍXOSE CO VINAGRE E O OVO CONVERTEUSE NUNHA PEQUENA PELOTA</a:t>
            </a:r>
            <a:br>
              <a:rPr lang="es-ES" sz="1600" dirty="0" smtClean="0"/>
            </a:br>
            <a:r>
              <a:rPr lang="es-ES" sz="1600" dirty="0" smtClean="0"/>
              <a:t>       </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latin typeface="Algerian" pitchFamily="82" charset="0"/>
              </a:rPr>
              <a:t>O OVO bota coma </a:t>
            </a:r>
            <a:r>
              <a:rPr lang="es-ES" dirty="0" err="1" smtClean="0">
                <a:latin typeface="Algerian" pitchFamily="82" charset="0"/>
              </a:rPr>
              <a:t>unha</a:t>
            </a:r>
            <a:r>
              <a:rPr lang="es-ES" dirty="0" smtClean="0">
                <a:latin typeface="Algerian" pitchFamily="82" charset="0"/>
              </a:rPr>
              <a:t>  PELOTA</a:t>
            </a:r>
            <a:endParaRPr lang="es-ES" dirty="0">
              <a:latin typeface="Algerian" pitchFamily="82" charset="0"/>
            </a:endParaRPr>
          </a:p>
        </p:txBody>
      </p:sp>
      <p:pic>
        <p:nvPicPr>
          <p:cNvPr id="6" name="Picture 3" descr="C:\Users\yeni\Desktop\CURSO 2011-12\BELEN\FILO\DSCN0966.JPG"/>
          <p:cNvPicPr>
            <a:picLocks noGrp="1" noChangeAspect="1" noChangeArrowheads="1"/>
          </p:cNvPicPr>
          <p:nvPr>
            <p:ph sz="half" idx="1"/>
          </p:nvPr>
        </p:nvPicPr>
        <p:blipFill>
          <a:blip r:embed="rId3" cstate="print"/>
          <a:srcRect/>
          <a:stretch>
            <a:fillRect/>
          </a:stretch>
        </p:blipFill>
        <p:spPr bwMode="auto">
          <a:xfrm>
            <a:off x="214282" y="2500306"/>
            <a:ext cx="4038600" cy="3028950"/>
          </a:xfrm>
          <a:prstGeom prst="rect">
            <a:avLst/>
          </a:prstGeom>
          <a:noFill/>
        </p:spPr>
      </p:pic>
      <p:pic>
        <p:nvPicPr>
          <p:cNvPr id="7" name="ovo.wmv">
            <a:hlinkClick r:id="" action="ppaction://media"/>
          </p:cNvPr>
          <p:cNvPicPr>
            <a:picLocks noRot="1" noChangeAspect="1"/>
          </p:cNvPicPr>
          <p:nvPr>
            <a:videoFile r:link="rId1"/>
          </p:nvPr>
        </p:nvPicPr>
        <p:blipFill>
          <a:blip r:embed="rId4"/>
          <a:stretch>
            <a:fillRect/>
          </a:stretch>
        </p:blipFill>
        <p:spPr>
          <a:xfrm>
            <a:off x="4810127" y="2500306"/>
            <a:ext cx="4095736" cy="30718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latin typeface="Algerian" pitchFamily="82" charset="0"/>
              </a:rPr>
              <a:t>VEMOS UNHA IMAXE DO </a:t>
            </a:r>
            <a:r>
              <a:rPr lang="es-ES" dirty="0" smtClean="0">
                <a:solidFill>
                  <a:srgbClr val="FF0000"/>
                </a:solidFill>
                <a:latin typeface="Algerian" pitchFamily="82" charset="0"/>
              </a:rPr>
              <a:t>PENSADOR DE RODIN</a:t>
            </a:r>
            <a:endParaRPr lang="es-ES" dirty="0">
              <a:solidFill>
                <a:srgbClr val="FF0000"/>
              </a:solidFill>
              <a:latin typeface="Algerian" pitchFamily="82" charset="0"/>
            </a:endParaRPr>
          </a:p>
        </p:txBody>
      </p:sp>
      <p:pic>
        <p:nvPicPr>
          <p:cNvPr id="6" name="5 Marcador de contenido" descr="el-pensador-auguste-rodin.jpg"/>
          <p:cNvPicPr>
            <a:picLocks noGrp="1" noChangeAspect="1"/>
          </p:cNvPicPr>
          <p:nvPr>
            <p:ph sz="half" idx="1"/>
          </p:nvPr>
        </p:nvPicPr>
        <p:blipFill>
          <a:blip r:embed="rId2"/>
          <a:stretch>
            <a:fillRect/>
          </a:stretch>
        </p:blipFill>
        <p:spPr>
          <a:xfrm>
            <a:off x="813792" y="1920875"/>
            <a:ext cx="3325416" cy="4433888"/>
          </a:xfrm>
        </p:spPr>
      </p:pic>
      <p:pic>
        <p:nvPicPr>
          <p:cNvPr id="1026" name="Picture 2" descr="C:\Users\yeni\Desktop\CURSO 2011-12\RUTH\FILO\DSCN1073.JPG"/>
          <p:cNvPicPr>
            <a:picLocks noGrp="1" noChangeAspect="1" noChangeArrowheads="1"/>
          </p:cNvPicPr>
          <p:nvPr>
            <p:ph sz="half" idx="2"/>
          </p:nvPr>
        </p:nvPicPr>
        <p:blipFill>
          <a:blip r:embed="rId3" cstate="print"/>
          <a:srcRect/>
          <a:stretch>
            <a:fillRect/>
          </a:stretch>
        </p:blipFill>
        <p:spPr bwMode="auto">
          <a:xfrm>
            <a:off x="5004792" y="1920875"/>
            <a:ext cx="3325416" cy="44338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lgn="ctr"/>
            <a:r>
              <a:rPr lang="es-ES" sz="4000" dirty="0" smtClean="0">
                <a:latin typeface="Algerian" pitchFamily="82" charset="0"/>
              </a:rPr>
              <a:t>4º EXPERIMENTO:</a:t>
            </a:r>
            <a:br>
              <a:rPr lang="es-ES" sz="4000" dirty="0" smtClean="0">
                <a:latin typeface="Algerian" pitchFamily="82" charset="0"/>
              </a:rPr>
            </a:br>
            <a:r>
              <a:rPr lang="es-ES" sz="4000" dirty="0" smtClean="0">
                <a:latin typeface="Algerian" pitchFamily="82" charset="0"/>
              </a:rPr>
              <a:t>O SUBMARINO AZUL</a:t>
            </a:r>
            <a:endParaRPr lang="es-ES" sz="4000" dirty="0">
              <a:latin typeface="Algerian" pitchFamily="82" charset="0"/>
            </a:endParaRPr>
          </a:p>
        </p:txBody>
      </p:sp>
      <p:sp>
        <p:nvSpPr>
          <p:cNvPr id="6" name="5 Marcador de contenido"/>
          <p:cNvSpPr>
            <a:spLocks noGrp="1"/>
          </p:cNvSpPr>
          <p:nvPr>
            <p:ph idx="1"/>
          </p:nvPr>
        </p:nvSpPr>
        <p:spPr/>
        <p:txBody>
          <a:bodyPr>
            <a:normAutofit fontScale="77500" lnSpcReduction="20000"/>
          </a:bodyPr>
          <a:lstStyle/>
          <a:p>
            <a:r>
              <a:rPr lang="es-ES" dirty="0" smtClean="0">
                <a:latin typeface="Algerian" pitchFamily="82" charset="0"/>
              </a:rPr>
              <a:t>PRESENTAMOS OS MATERIAIS: </a:t>
            </a:r>
          </a:p>
          <a:p>
            <a:pPr lvl="2"/>
            <a:r>
              <a:rPr lang="es-ES" dirty="0" smtClean="0">
                <a:latin typeface="Algerian" pitchFamily="82" charset="0"/>
              </a:rPr>
              <a:t>BOTELLA, AUGA, GLOBOS, </a:t>
            </a:r>
            <a:r>
              <a:rPr lang="es-ES" dirty="0" smtClean="0">
                <a:latin typeface="Algerian" pitchFamily="82" charset="0"/>
              </a:rPr>
              <a:t>TUERCA (METEMOS 3 GLOBOS DENTRO DUNHA TUERCA ABERTOS E DESHINCHADOS´E POÑÉMOLOS DENTRO DUNHA BOTELLA CON AUGA, DEBERÍAN DE FLOTAR E AO APRETAR A BOTELLA POR ABAIXO AFUNDIRSE)</a:t>
            </a:r>
            <a:endParaRPr lang="es-ES" dirty="0" smtClean="0">
              <a:latin typeface="Algerian" pitchFamily="82" charset="0"/>
            </a:endParaRPr>
          </a:p>
          <a:p>
            <a:r>
              <a:rPr lang="es-ES" dirty="0" smtClean="0">
                <a:latin typeface="Algerian" pitchFamily="82" charset="0"/>
              </a:rPr>
              <a:t>PLANTEXAMOS HIPÓTESES SOBRE O QUE VAI PASAR E POR QUE</a:t>
            </a:r>
          </a:p>
          <a:p>
            <a:pPr lvl="2"/>
            <a:r>
              <a:rPr lang="es-ES" dirty="0" smtClean="0">
                <a:latin typeface="Algerian" pitchFamily="82" charset="0"/>
              </a:rPr>
              <a:t>VAI AFUNDIR, FLOTA, VAISE MOLLAR, VAI NADAR, AFUNDE AO FONDO DO MAR.</a:t>
            </a:r>
          </a:p>
          <a:p>
            <a:r>
              <a:rPr lang="es-ES" dirty="0" smtClean="0">
                <a:latin typeface="Algerian" pitchFamily="82" charset="0"/>
              </a:rPr>
              <a:t>COMEZAMOS O EXPERIMENTO</a:t>
            </a:r>
          </a:p>
          <a:p>
            <a:r>
              <a:rPr lang="es-ES" dirty="0" smtClean="0">
                <a:latin typeface="Algerian" pitchFamily="82" charset="0"/>
              </a:rPr>
              <a:t>VERIFICAMOS O RESULTADO</a:t>
            </a:r>
          </a:p>
          <a:p>
            <a:pPr lvl="2"/>
            <a:r>
              <a:rPr lang="es-ES" dirty="0" smtClean="0">
                <a:latin typeface="Algerian" pitchFamily="82" charset="0"/>
              </a:rPr>
              <a:t>OS GLOBOS FLOTAN, PERO SE APRETAMOS A BOTELLA AFUNDEN</a:t>
            </a:r>
          </a:p>
          <a:p>
            <a:r>
              <a:rPr lang="es-ES" dirty="0" smtClean="0">
                <a:latin typeface="Algerian" pitchFamily="82" charset="0"/>
              </a:rPr>
              <a:t>BUSCAMOS EXPLICACIÓNS: </a:t>
            </a:r>
          </a:p>
          <a:p>
            <a:pPr lvl="2"/>
            <a:r>
              <a:rPr lang="es-ES" dirty="0" smtClean="0">
                <a:latin typeface="Algerian" pitchFamily="82" charset="0"/>
              </a:rPr>
              <a:t>CANDO APRETAMOS A BOTELLA OS GLOBOS COLLEN AUGA E VAN AO FONDO, E CANDO SOLTAMOS A BOTELLA SOBEN PORQUE QUEDAN SEN AUGA</a:t>
            </a:r>
          </a:p>
          <a:p>
            <a:pPr lvl="2"/>
            <a:r>
              <a:rPr lang="es-ES" dirty="0" smtClean="0">
                <a:latin typeface="Algerian" pitchFamily="82" charset="0"/>
              </a:rPr>
              <a:t>O SUBMARINO FAI IGUAL, CANDO QUERE BAIXAR AO FONDO DO MAR ÉNCHESE DE AUGA E CANDO QUERE SUBIR, SÓLTAA.</a:t>
            </a:r>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704088"/>
            <a:ext cx="8305800" cy="5368118"/>
          </a:xfrm>
        </p:spPr>
        <p:txBody>
          <a:bodyPr>
            <a:normAutofit/>
          </a:bodyPr>
          <a:lstStyle/>
          <a:p>
            <a:r>
              <a:rPr lang="es-ES" sz="1600" b="1" dirty="0" smtClean="0"/>
              <a:t>                                                           SESIÓN NUNHA AULA DE TRES ANOS</a:t>
            </a:r>
            <a:r>
              <a:rPr lang="es-ES" sz="1300" b="1" u="sng" dirty="0" smtClean="0"/>
              <a:t/>
            </a:r>
            <a:br>
              <a:rPr lang="es-ES" sz="1300" b="1" u="sng" dirty="0" smtClean="0"/>
            </a:br>
            <a:r>
              <a:rPr lang="es-ES" sz="1300" b="1" u="sng" dirty="0" smtClean="0"/>
              <a:t/>
            </a:r>
            <a:br>
              <a:rPr lang="es-ES" sz="1300" b="1" u="sng" dirty="0" smtClean="0"/>
            </a:br>
            <a:r>
              <a:rPr lang="es-ES" sz="1300" b="1" u="sng" dirty="0" smtClean="0"/>
              <a:t>PLANTEXAMOS HIPÓTESES SOBRE O QUE VAI PASAR E POR QUE</a:t>
            </a:r>
            <a:r>
              <a:rPr lang="es-ES" sz="1300" dirty="0" smtClean="0"/>
              <a:t/>
            </a:r>
            <a:br>
              <a:rPr lang="es-ES" sz="1300" dirty="0" smtClean="0"/>
            </a:br>
            <a:r>
              <a:rPr lang="es-ES" sz="1300" dirty="0" smtClean="0"/>
              <a:t>PROFE: ¿QUÉ ES UN SUBMARINO?</a:t>
            </a:r>
            <a:br>
              <a:rPr lang="es-ES" sz="1300" dirty="0" smtClean="0"/>
            </a:br>
            <a:r>
              <a:rPr lang="es-ES" sz="1300" dirty="0" smtClean="0"/>
              <a:t>GABRIELA: VA POR EL AGUA</a:t>
            </a:r>
            <a:br>
              <a:rPr lang="es-ES" sz="1300" dirty="0" smtClean="0"/>
            </a:br>
            <a:r>
              <a:rPr lang="es-ES" sz="1300" dirty="0" smtClean="0"/>
              <a:t>PIERO: POR DEBAJO DEL AGUA</a:t>
            </a:r>
            <a:br>
              <a:rPr lang="es-ES" sz="1300" dirty="0" smtClean="0"/>
            </a:br>
            <a:r>
              <a:rPr lang="es-ES" sz="1300" dirty="0" smtClean="0"/>
              <a:t>ALEJANDRO: POR EL FONDO DEL MAR</a:t>
            </a:r>
            <a:br>
              <a:rPr lang="es-ES" sz="1300" dirty="0" smtClean="0"/>
            </a:br>
            <a:r>
              <a:rPr lang="es-ES" sz="1300" dirty="0" smtClean="0"/>
              <a:t>PIERO: TIENE UN CRISTAL</a:t>
            </a:r>
            <a:br>
              <a:rPr lang="es-ES" sz="1300" dirty="0" smtClean="0"/>
            </a:br>
            <a:r>
              <a:rPr lang="es-ES" sz="1300" dirty="0" smtClean="0"/>
              <a:t>MANU: UN ESPEJO PARA IR MIRANDO</a:t>
            </a:r>
            <a:br>
              <a:rPr lang="es-ES" sz="1300" dirty="0" smtClean="0"/>
            </a:br>
            <a:r>
              <a:rPr lang="es-ES" sz="1300" dirty="0" smtClean="0"/>
              <a:t>ANA: LO CONDUCE UN SEÑOR</a:t>
            </a:r>
            <a:br>
              <a:rPr lang="es-ES" sz="1300" dirty="0" smtClean="0"/>
            </a:br>
            <a:r>
              <a:rPr lang="es-ES" sz="1300" dirty="0" smtClean="0"/>
              <a:t>PROFE: ¿QUÉ VA A PASAR CON LOS GLOBOS CUANDO LOS METAMOS EN LA BOTELLA?</a:t>
            </a:r>
            <a:br>
              <a:rPr lang="es-ES" sz="1300" dirty="0" smtClean="0"/>
            </a:br>
            <a:r>
              <a:rPr lang="es-ES" sz="1300" dirty="0" smtClean="0"/>
              <a:t>PIERO: VA A NADAR</a:t>
            </a:r>
            <a:br>
              <a:rPr lang="es-ES" sz="1300" dirty="0" smtClean="0"/>
            </a:br>
            <a:r>
              <a:rPr lang="es-ES" sz="1300" dirty="0" smtClean="0"/>
              <a:t>ANA: VA A CONDUCIR</a:t>
            </a:r>
            <a:br>
              <a:rPr lang="es-ES" sz="1300" dirty="0" smtClean="0"/>
            </a:br>
            <a:r>
              <a:rPr lang="es-ES" sz="1300" dirty="0" smtClean="0"/>
              <a:t>INÉS: SE VAN A ACABAR</a:t>
            </a:r>
            <a:br>
              <a:rPr lang="es-ES" sz="1300" dirty="0" smtClean="0"/>
            </a:br>
            <a:r>
              <a:rPr lang="es-ES" sz="1300" dirty="0" smtClean="0"/>
              <a:t>GABRIELA: VAN A DESAPARECER</a:t>
            </a:r>
            <a:br>
              <a:rPr lang="es-ES" sz="1300" dirty="0" smtClean="0"/>
            </a:br>
            <a:r>
              <a:rPr lang="es-ES" sz="1300" dirty="0" smtClean="0"/>
              <a:t>ALEJANDRO: SE VAN A HUMEDECER</a:t>
            </a:r>
            <a:br>
              <a:rPr lang="es-ES" sz="1300" dirty="0" smtClean="0"/>
            </a:br>
            <a:r>
              <a:rPr lang="es-ES" sz="1300" dirty="0" smtClean="0"/>
              <a:t>YAGO: SE MOJAN</a:t>
            </a:r>
            <a:br>
              <a:rPr lang="es-ES" sz="1300" dirty="0" smtClean="0"/>
            </a:br>
            <a:r>
              <a:rPr lang="es-ES" sz="1300" dirty="0" smtClean="0"/>
              <a:t>MANUEL: VAN A NADAR</a:t>
            </a:r>
            <a:br>
              <a:rPr lang="es-ES" sz="1300" dirty="0" smtClean="0"/>
            </a:br>
            <a:r>
              <a:rPr lang="es-ES" sz="1300" dirty="0" smtClean="0"/>
              <a:t>GABRIELA: SE VAN A NADAR</a:t>
            </a:r>
            <a:br>
              <a:rPr lang="es-ES" sz="1300" dirty="0" smtClean="0"/>
            </a:br>
            <a:r>
              <a:rPr lang="es-ES" sz="1300" dirty="0" smtClean="0"/>
              <a:t>6  PIENSAN QUE VAN A NADAR  Y 13 QUE SE VAN A HUNDIR AL FONDO</a:t>
            </a:r>
            <a:br>
              <a:rPr lang="es-ES" sz="1300" dirty="0" smtClean="0"/>
            </a:br>
            <a:r>
              <a:rPr lang="es-ES" sz="1300" b="1" u="sng" dirty="0" smtClean="0"/>
              <a:t>COMEZAMOS O EXPERIMENTO</a:t>
            </a:r>
            <a:r>
              <a:rPr lang="es-ES" dirty="0" smtClean="0"/>
              <a:t/>
            </a:r>
            <a:br>
              <a:rPr lang="es-ES" dirty="0" smtClean="0"/>
            </a:br>
            <a:r>
              <a:rPr lang="es-ES" sz="1300" b="1" u="sng" dirty="0" smtClean="0"/>
              <a:t>VERIFICAMOS O RESULTADO</a:t>
            </a:r>
            <a:r>
              <a:rPr lang="es-ES" sz="1300" dirty="0" smtClean="0"/>
              <a:t/>
            </a:r>
            <a:br>
              <a:rPr lang="es-ES" sz="1300" dirty="0" smtClean="0"/>
            </a:br>
            <a:r>
              <a:rPr lang="es-ES" sz="1300" dirty="0" smtClean="0"/>
              <a:t>NIKO: CUANDO APRIETAS SE HUNDEN</a:t>
            </a:r>
            <a:br>
              <a:rPr lang="es-ES" sz="1300" dirty="0" smtClean="0"/>
            </a:br>
            <a:r>
              <a:rPr lang="es-ES" sz="1300" dirty="0" smtClean="0"/>
              <a:t>DAVID: HAY QUE APRETARLO MUCHO</a:t>
            </a:r>
            <a:br>
              <a:rPr lang="es-ES" sz="1300" dirty="0" smtClean="0"/>
            </a:br>
            <a:r>
              <a:rPr lang="es-ES" sz="1300" dirty="0" smtClean="0"/>
              <a:t>ALEJANDRO: SI LO SUELTAS SE VAN PARA ARRIBA PORQUE SE LLENAN DE AGUA.</a:t>
            </a:r>
            <a:br>
              <a:rPr lang="es-ES" sz="1300" dirty="0" smtClean="0"/>
            </a:br>
            <a:endParaRPr lang="es-ES" sz="13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dirty="0" smtClean="0">
                <a:latin typeface="Algerian" pitchFamily="82" charset="0"/>
              </a:rPr>
              <a:t>COMO FUNCIONA UN SUBMARINO?</a:t>
            </a:r>
            <a:endParaRPr lang="es-ES" sz="4000" dirty="0"/>
          </a:p>
        </p:txBody>
      </p:sp>
      <p:pic>
        <p:nvPicPr>
          <p:cNvPr id="31746" name="Picture 2" descr="C:\Users\yeni\Desktop\CURSO 2011-12\NURIA\FILO\100_4046.JPG"/>
          <p:cNvPicPr>
            <a:picLocks noGrp="1" noChangeAspect="1" noChangeArrowheads="1"/>
          </p:cNvPicPr>
          <p:nvPr>
            <p:ph sz="half" idx="1"/>
          </p:nvPr>
        </p:nvPicPr>
        <p:blipFill>
          <a:blip r:embed="rId2" cstate="print"/>
          <a:srcRect/>
          <a:stretch>
            <a:fillRect/>
          </a:stretch>
        </p:blipFill>
        <p:spPr bwMode="auto">
          <a:xfrm>
            <a:off x="483651" y="2643182"/>
            <a:ext cx="3905277" cy="2928958"/>
          </a:xfrm>
          <a:prstGeom prst="rect">
            <a:avLst/>
          </a:prstGeom>
          <a:noFill/>
        </p:spPr>
      </p:pic>
      <p:pic>
        <p:nvPicPr>
          <p:cNvPr id="31747" name="Picture 3" descr="C:\Users\yeni\Desktop\CURSO 2011-12\NURIA\FILO\100_4047.JPG"/>
          <p:cNvPicPr>
            <a:picLocks noGrp="1" noChangeAspect="1" noChangeArrowheads="1"/>
          </p:cNvPicPr>
          <p:nvPr>
            <p:ph sz="half" idx="2"/>
          </p:nvPr>
        </p:nvPicPr>
        <p:blipFill>
          <a:blip r:embed="rId3" cstate="print"/>
          <a:srcRect/>
          <a:stretch>
            <a:fillRect/>
          </a:stretch>
        </p:blipFill>
        <p:spPr bwMode="auto">
          <a:xfrm>
            <a:off x="5055974" y="1978784"/>
            <a:ext cx="3230802" cy="43077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lgerian" pitchFamily="82" charset="0"/>
              </a:rPr>
              <a:t>COS CONTOS DE JUANITA APRENDEMOS MOITAS COUSAS: </a:t>
            </a:r>
            <a:endParaRPr lang="es-ES" dirty="0">
              <a:latin typeface="Algerian" pitchFamily="82" charset="0"/>
            </a:endParaRPr>
          </a:p>
        </p:txBody>
      </p:sp>
      <p:sp>
        <p:nvSpPr>
          <p:cNvPr id="3" name="2 Marcador de contenido"/>
          <p:cNvSpPr>
            <a:spLocks noGrp="1"/>
          </p:cNvSpPr>
          <p:nvPr>
            <p:ph sz="half" idx="1"/>
          </p:nvPr>
        </p:nvSpPr>
        <p:spPr/>
        <p:txBody>
          <a:bodyPr>
            <a:normAutofit/>
          </a:bodyPr>
          <a:lstStyle/>
          <a:p>
            <a:r>
              <a:rPr lang="es-ES" sz="2000" dirty="0" smtClean="0">
                <a:latin typeface="Algerian" pitchFamily="82" charset="0"/>
              </a:rPr>
              <a:t>QUE AÍNDA QUE SOMOS DIFERENTES, TODOS SOMOS IGUAIS.</a:t>
            </a:r>
          </a:p>
          <a:p>
            <a:r>
              <a:rPr lang="es-ES" sz="2000" dirty="0" smtClean="0">
                <a:latin typeface="Algerian" pitchFamily="82" charset="0"/>
              </a:rPr>
              <a:t>APRENDEMOS A TRATAR CON DESCOÑECIDOS E A DIFERENCIAR CANDO PODEMOS ACEPTAR OU NON UN BICO, E ISO SI, NUNCA UN BICO Á FORZA.</a:t>
            </a:r>
            <a:endParaRPr lang="es-ES" sz="2000" dirty="0"/>
          </a:p>
        </p:txBody>
      </p:sp>
      <p:sp>
        <p:nvSpPr>
          <p:cNvPr id="4" name="3 Marcador de contenido"/>
          <p:cNvSpPr>
            <a:spLocks noGrp="1"/>
          </p:cNvSpPr>
          <p:nvPr>
            <p:ph sz="half" idx="2"/>
          </p:nvPr>
        </p:nvSpPr>
        <p:spPr/>
        <p:txBody>
          <a:bodyPr>
            <a:normAutofit/>
          </a:bodyP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5400" dirty="0" smtClean="0">
                <a:latin typeface="Algerian" pitchFamily="82" charset="0"/>
              </a:rPr>
              <a:t>5º EXPERIMENTO:</a:t>
            </a:r>
            <a:br>
              <a:rPr lang="es-ES" sz="5400" dirty="0" smtClean="0">
                <a:latin typeface="Algerian" pitchFamily="82" charset="0"/>
              </a:rPr>
            </a:br>
            <a:r>
              <a:rPr lang="es-ES" sz="5400" dirty="0" smtClean="0">
                <a:latin typeface="Algerian" pitchFamily="82" charset="0"/>
              </a:rPr>
              <a:t>ARCO IRIS NUN VASO</a:t>
            </a:r>
            <a:endParaRPr lang="es-ES" dirty="0"/>
          </a:p>
        </p:txBody>
      </p:sp>
      <p:sp>
        <p:nvSpPr>
          <p:cNvPr id="5" name="4 Marcador de contenido"/>
          <p:cNvSpPr>
            <a:spLocks noGrp="1"/>
          </p:cNvSpPr>
          <p:nvPr>
            <p:ph idx="1"/>
          </p:nvPr>
        </p:nvSpPr>
        <p:spPr/>
        <p:txBody>
          <a:bodyPr>
            <a:normAutofit fontScale="77500" lnSpcReduction="20000"/>
          </a:bodyPr>
          <a:lstStyle/>
          <a:p>
            <a:r>
              <a:rPr lang="es-ES" dirty="0" smtClean="0">
                <a:latin typeface="Algerian" pitchFamily="82" charset="0"/>
              </a:rPr>
              <a:t>PRESENTAMOS OS MATERIAIS: </a:t>
            </a:r>
          </a:p>
          <a:p>
            <a:pPr lvl="2"/>
            <a:r>
              <a:rPr lang="es-ES" dirty="0" smtClean="0">
                <a:latin typeface="Algerian" pitchFamily="82" charset="0"/>
              </a:rPr>
              <a:t>4 VASOS, AUGA, AZUCRE E 4 COLORANTES </a:t>
            </a:r>
            <a:r>
              <a:rPr lang="es-ES" dirty="0" smtClean="0">
                <a:latin typeface="Algerian" pitchFamily="82" charset="0"/>
              </a:rPr>
              <a:t>ALIMENTARIOS</a:t>
            </a:r>
          </a:p>
          <a:p>
            <a:pPr lvl="2"/>
            <a:r>
              <a:rPr lang="es-ES" dirty="0" smtClean="0">
                <a:latin typeface="Algerian" pitchFamily="82" charset="0"/>
              </a:rPr>
              <a:t>(en cada vaso </a:t>
            </a:r>
            <a:r>
              <a:rPr lang="es-ES" dirty="0" err="1" smtClean="0">
                <a:latin typeface="Algerian" pitchFamily="82" charset="0"/>
              </a:rPr>
              <a:t>unha</a:t>
            </a:r>
            <a:r>
              <a:rPr lang="es-ES" dirty="0" smtClean="0">
                <a:latin typeface="Algerian" pitchFamily="82" charset="0"/>
              </a:rPr>
              <a:t> gota de colorante: azul, verde, </a:t>
            </a:r>
            <a:r>
              <a:rPr lang="es-ES" dirty="0" err="1" smtClean="0">
                <a:latin typeface="Algerian" pitchFamily="82" charset="0"/>
              </a:rPr>
              <a:t>amarelo</a:t>
            </a:r>
            <a:r>
              <a:rPr lang="es-ES" dirty="0" smtClean="0">
                <a:latin typeface="Algerian" pitchFamily="82" charset="0"/>
              </a:rPr>
              <a:t> e </a:t>
            </a:r>
            <a:r>
              <a:rPr lang="es-ES" dirty="0" err="1" smtClean="0">
                <a:latin typeface="Algerian" pitchFamily="82" charset="0"/>
              </a:rPr>
              <a:t>vermello</a:t>
            </a:r>
            <a:r>
              <a:rPr lang="es-ES" dirty="0" smtClean="0">
                <a:latin typeface="Algerian" pitchFamily="82" charset="0"/>
              </a:rPr>
              <a:t>.  Botamos  </a:t>
            </a:r>
            <a:r>
              <a:rPr lang="es-ES" dirty="0" err="1" smtClean="0">
                <a:latin typeface="Algerian" pitchFamily="82" charset="0"/>
              </a:rPr>
              <a:t>unha</a:t>
            </a:r>
            <a:r>
              <a:rPr lang="es-ES" dirty="0" smtClean="0">
                <a:latin typeface="Algerian" pitchFamily="82" charset="0"/>
              </a:rPr>
              <a:t> </a:t>
            </a:r>
            <a:r>
              <a:rPr lang="es-ES" dirty="0" err="1" smtClean="0">
                <a:latin typeface="Algerian" pitchFamily="82" charset="0"/>
              </a:rPr>
              <a:t>culler</a:t>
            </a:r>
            <a:r>
              <a:rPr lang="es-ES" dirty="0" smtClean="0">
                <a:latin typeface="Algerian" pitchFamily="82" charset="0"/>
              </a:rPr>
              <a:t> de </a:t>
            </a:r>
            <a:r>
              <a:rPr lang="es-ES" dirty="0" err="1" smtClean="0">
                <a:latin typeface="Algerian" pitchFamily="82" charset="0"/>
              </a:rPr>
              <a:t>azucre</a:t>
            </a:r>
            <a:r>
              <a:rPr lang="es-ES" dirty="0" smtClean="0">
                <a:latin typeface="Algerian" pitchFamily="82" charset="0"/>
              </a:rPr>
              <a:t> no azul, 2 no verde, 3 no </a:t>
            </a:r>
            <a:r>
              <a:rPr lang="es-ES" dirty="0" err="1" smtClean="0">
                <a:latin typeface="Algerian" pitchFamily="82" charset="0"/>
              </a:rPr>
              <a:t>amarelo</a:t>
            </a:r>
            <a:r>
              <a:rPr lang="es-ES" dirty="0" smtClean="0">
                <a:latin typeface="Algerian" pitchFamily="82" charset="0"/>
              </a:rPr>
              <a:t> e 4 no </a:t>
            </a:r>
            <a:r>
              <a:rPr lang="es-ES" dirty="0" err="1" smtClean="0">
                <a:latin typeface="Algerian" pitchFamily="82" charset="0"/>
              </a:rPr>
              <a:t>vermello</a:t>
            </a:r>
            <a:r>
              <a:rPr lang="es-ES" dirty="0" smtClean="0">
                <a:latin typeface="Algerian" pitchFamily="82" charset="0"/>
              </a:rPr>
              <a:t>; logo </a:t>
            </a:r>
            <a:r>
              <a:rPr lang="es-ES" dirty="0" err="1" smtClean="0">
                <a:latin typeface="Algerian" pitchFamily="82" charset="0"/>
              </a:rPr>
              <a:t>imos</a:t>
            </a:r>
            <a:r>
              <a:rPr lang="es-ES" dirty="0" smtClean="0">
                <a:latin typeface="Algerian" pitchFamily="82" charset="0"/>
              </a:rPr>
              <a:t> </a:t>
            </a:r>
            <a:r>
              <a:rPr lang="es-ES" dirty="0" err="1" smtClean="0">
                <a:latin typeface="Algerian" pitchFamily="82" charset="0"/>
              </a:rPr>
              <a:t>engadindo</a:t>
            </a:r>
            <a:r>
              <a:rPr lang="es-ES" dirty="0" smtClean="0">
                <a:latin typeface="Algerian" pitchFamily="82" charset="0"/>
              </a:rPr>
              <a:t> </a:t>
            </a:r>
            <a:r>
              <a:rPr lang="es-ES" dirty="0" err="1" smtClean="0">
                <a:latin typeface="Algerian" pitchFamily="82" charset="0"/>
              </a:rPr>
              <a:t>moi</a:t>
            </a:r>
            <a:r>
              <a:rPr lang="es-ES" dirty="0" smtClean="0">
                <a:latin typeface="Algerian" pitchFamily="82" charset="0"/>
              </a:rPr>
              <a:t> </a:t>
            </a:r>
            <a:r>
              <a:rPr lang="es-ES" dirty="0" err="1" smtClean="0">
                <a:latin typeface="Algerian" pitchFamily="82" charset="0"/>
              </a:rPr>
              <a:t>amodiño</a:t>
            </a:r>
            <a:r>
              <a:rPr lang="es-ES" dirty="0" smtClean="0">
                <a:latin typeface="Algerian" pitchFamily="82" charset="0"/>
              </a:rPr>
              <a:t> no vaso azul todos os </a:t>
            </a:r>
            <a:r>
              <a:rPr lang="es-ES" dirty="0" err="1" smtClean="0">
                <a:latin typeface="Algerian" pitchFamily="82" charset="0"/>
              </a:rPr>
              <a:t>demáis</a:t>
            </a:r>
            <a:r>
              <a:rPr lang="es-ES" dirty="0" smtClean="0">
                <a:latin typeface="Algerian" pitchFamily="82" charset="0"/>
              </a:rPr>
              <a:t> por orden inverso, </a:t>
            </a:r>
            <a:r>
              <a:rPr lang="es-ES" dirty="0" err="1" smtClean="0">
                <a:latin typeface="Algerian" pitchFamily="82" charset="0"/>
              </a:rPr>
              <a:t>primeiro</a:t>
            </a:r>
            <a:r>
              <a:rPr lang="es-ES" dirty="0" smtClean="0">
                <a:latin typeface="Algerian" pitchFamily="82" charset="0"/>
              </a:rPr>
              <a:t> verde, </a:t>
            </a:r>
            <a:r>
              <a:rPr lang="es-ES" dirty="0" err="1" smtClean="0">
                <a:latin typeface="Algerian" pitchFamily="82" charset="0"/>
              </a:rPr>
              <a:t>amarelo</a:t>
            </a:r>
            <a:r>
              <a:rPr lang="es-ES" dirty="0" smtClean="0">
                <a:latin typeface="Algerian" pitchFamily="82" charset="0"/>
              </a:rPr>
              <a:t> e por último o </a:t>
            </a:r>
            <a:r>
              <a:rPr lang="es-ES" dirty="0" err="1" smtClean="0">
                <a:latin typeface="Algerian" pitchFamily="82" charset="0"/>
              </a:rPr>
              <a:t>vermello</a:t>
            </a:r>
            <a:r>
              <a:rPr lang="es-ES" smtClean="0">
                <a:latin typeface="Algerian" pitchFamily="82" charset="0"/>
              </a:rPr>
              <a:t>)</a:t>
            </a:r>
            <a:endParaRPr lang="es-ES" dirty="0" smtClean="0">
              <a:latin typeface="Algerian" pitchFamily="82" charset="0"/>
            </a:endParaRPr>
          </a:p>
          <a:p>
            <a:r>
              <a:rPr lang="es-ES" dirty="0" smtClean="0">
                <a:latin typeface="Algerian" pitchFamily="82" charset="0"/>
              </a:rPr>
              <a:t>PLANTEXAMOS HIPÓTESES SOBRE O QUE VAI PASAR E POR QUE</a:t>
            </a:r>
          </a:p>
          <a:p>
            <a:pPr lvl="2"/>
            <a:r>
              <a:rPr lang="es-ES" dirty="0" smtClean="0">
                <a:latin typeface="Algerian" pitchFamily="82" charset="0"/>
              </a:rPr>
              <a:t>VAISE MISTURAR TODO, VAI QUEDAR DE COLORINES A RAIAS FACENDO CÍRCULOS, VAI QUEDAR TODO NEGRO, </a:t>
            </a:r>
          </a:p>
          <a:p>
            <a:r>
              <a:rPr lang="es-ES" dirty="0" smtClean="0">
                <a:latin typeface="Algerian" pitchFamily="82" charset="0"/>
              </a:rPr>
              <a:t>COMEZAMOS O EXPERIMENTO</a:t>
            </a:r>
          </a:p>
          <a:p>
            <a:r>
              <a:rPr lang="es-ES" dirty="0" smtClean="0">
                <a:latin typeface="Algerian" pitchFamily="82" charset="0"/>
              </a:rPr>
              <a:t>VERIFICAMOS O RESULTADO</a:t>
            </a:r>
          </a:p>
          <a:p>
            <a:pPr lvl="2"/>
            <a:r>
              <a:rPr lang="es-ES" dirty="0" smtClean="0">
                <a:latin typeface="Algerian" pitchFamily="82" charset="0"/>
              </a:rPr>
              <a:t>AS CORES QUEDAN SEPARADAS VÉNDOSE SOBRE TODO A VERDE E A VERMELLA.</a:t>
            </a:r>
          </a:p>
          <a:p>
            <a:r>
              <a:rPr lang="es-ES" dirty="0" smtClean="0">
                <a:latin typeface="Algerian" pitchFamily="82" charset="0"/>
              </a:rPr>
              <a:t>BUSCAMOS EXPLICACIÓNS: </a:t>
            </a:r>
          </a:p>
          <a:p>
            <a:pPr lvl="2"/>
            <a:r>
              <a:rPr lang="es-ES" dirty="0" smtClean="0">
                <a:latin typeface="Algerian" pitchFamily="82" charset="0"/>
              </a:rPr>
              <a:t>A QUE TEN MÁIS AZUCRE VAI AO FONDO E A QUE TEN MENOS QUEDA ARRIBA DE TODO.</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Algerian" pitchFamily="82" charset="0"/>
              </a:rPr>
              <a:t>O ARCO IRIS NUN VASO</a:t>
            </a:r>
            <a:endParaRPr lang="es-ES" dirty="0">
              <a:latin typeface="Algerian" pitchFamily="82" charset="0"/>
            </a:endParaRPr>
          </a:p>
        </p:txBody>
      </p:sp>
      <p:pic>
        <p:nvPicPr>
          <p:cNvPr id="2050" name="Picture 2" descr="C:\Users\yeni\Desktop\CURSO 2011-12\NURIA\FILO\DSCN1295.JPG"/>
          <p:cNvPicPr>
            <a:picLocks noGrp="1" noChangeAspect="1" noChangeArrowheads="1"/>
          </p:cNvPicPr>
          <p:nvPr>
            <p:ph sz="half" idx="2"/>
          </p:nvPr>
        </p:nvPicPr>
        <p:blipFill>
          <a:blip r:embed="rId2" cstate="print"/>
          <a:srcRect/>
          <a:stretch>
            <a:fillRect/>
          </a:stretch>
        </p:blipFill>
        <p:spPr bwMode="auto">
          <a:xfrm>
            <a:off x="5004792" y="1920875"/>
            <a:ext cx="3325416" cy="4433888"/>
          </a:xfrm>
          <a:prstGeom prst="rect">
            <a:avLst/>
          </a:prstGeom>
          <a:noFill/>
        </p:spPr>
      </p:pic>
      <p:pic>
        <p:nvPicPr>
          <p:cNvPr id="2051" name="Picture 3" descr="C:\Users\yeni\Desktop\CURSO 2011-12\BELEN\FILO\Foto0049.jpg"/>
          <p:cNvPicPr>
            <a:picLocks noGrp="1" noChangeAspect="1" noChangeArrowheads="1"/>
          </p:cNvPicPr>
          <p:nvPr>
            <p:ph sz="half" idx="1"/>
          </p:nvPr>
        </p:nvPicPr>
        <p:blipFill>
          <a:blip r:embed="rId3" cstate="print"/>
          <a:srcRect/>
          <a:stretch>
            <a:fillRect/>
          </a:stretch>
        </p:blipFill>
        <p:spPr bwMode="auto">
          <a:xfrm>
            <a:off x="457200" y="2623344"/>
            <a:ext cx="4038600" cy="3028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half" idx="1"/>
          </p:nvPr>
        </p:nvPicPr>
        <p:blipFill>
          <a:blip r:embed="rId2" cstate="print"/>
          <a:srcRect/>
          <a:stretch>
            <a:fillRect/>
          </a:stretch>
        </p:blipFill>
        <p:spPr bwMode="auto">
          <a:xfrm>
            <a:off x="1071538" y="785794"/>
            <a:ext cx="2928958" cy="5535534"/>
          </a:xfrm>
          <a:prstGeom prst="rect">
            <a:avLst/>
          </a:prstGeom>
          <a:noFill/>
          <a:ln w="9525">
            <a:noFill/>
            <a:miter lim="800000"/>
            <a:headEnd/>
            <a:tailEnd/>
          </a:ln>
          <a:effectLst/>
        </p:spPr>
      </p:pic>
      <p:pic>
        <p:nvPicPr>
          <p:cNvPr id="2052" name="Picture 4" descr="C:\Users\yeni\Desktop\CURSO 2011-12\MAIKA\FILO\DSCN1114.JPG"/>
          <p:cNvPicPr>
            <a:picLocks noGrp="1" noChangeAspect="1" noChangeArrowheads="1"/>
          </p:cNvPicPr>
          <p:nvPr>
            <p:ph sz="half" idx="2"/>
          </p:nvPr>
        </p:nvPicPr>
        <p:blipFill>
          <a:blip r:embed="rId3" cstate="print"/>
          <a:srcRect/>
          <a:stretch>
            <a:fillRect/>
          </a:stretch>
        </p:blipFill>
        <p:spPr bwMode="auto">
          <a:xfrm>
            <a:off x="5004792" y="1214422"/>
            <a:ext cx="3855256" cy="514034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000" dirty="0" smtClean="0">
                <a:latin typeface="Algerian" pitchFamily="82" charset="0"/>
              </a:rPr>
              <a:t>QUE IMOS FACER EN  FILOSOFÍA?</a:t>
            </a:r>
            <a:endParaRPr lang="es-ES" sz="4000" dirty="0">
              <a:latin typeface="Algerian" pitchFamily="82" charset="0"/>
            </a:endParaRPr>
          </a:p>
        </p:txBody>
      </p:sp>
      <p:sp>
        <p:nvSpPr>
          <p:cNvPr id="3" name="2 Marcador de contenido"/>
          <p:cNvSpPr>
            <a:spLocks noGrp="1"/>
          </p:cNvSpPr>
          <p:nvPr>
            <p:ph idx="1"/>
          </p:nvPr>
        </p:nvSpPr>
        <p:spPr>
          <a:xfrm>
            <a:off x="457200" y="2000240"/>
            <a:ext cx="8229600" cy="4324360"/>
          </a:xfrm>
        </p:spPr>
        <p:txBody>
          <a:bodyPr>
            <a:normAutofit fontScale="92500" lnSpcReduction="20000"/>
          </a:bodyPr>
          <a:lstStyle/>
          <a:p>
            <a:r>
              <a:rPr lang="es-ES" dirty="0" smtClean="0">
                <a:latin typeface="Algerian" pitchFamily="82" charset="0"/>
              </a:rPr>
              <a:t>CONTAR CONTOS</a:t>
            </a:r>
          </a:p>
          <a:p>
            <a:pPr lvl="2"/>
            <a:r>
              <a:rPr lang="es-ES" dirty="0" smtClean="0">
                <a:latin typeface="Algerian" pitchFamily="82" charset="0"/>
              </a:rPr>
              <a:t>FALAR DOS PERSONAXES: NADARÍN, O PEIXE ARCOIRIS, GARAVANCIÑO…</a:t>
            </a:r>
          </a:p>
          <a:p>
            <a:pPr lvl="2"/>
            <a:r>
              <a:rPr lang="es-ES" dirty="0" smtClean="0">
                <a:latin typeface="Algerian" pitchFamily="82" charset="0"/>
              </a:rPr>
              <a:t>INVENTAR FINAIS, CAMBIAR ALGUNHA PARTE DO CONTO</a:t>
            </a:r>
          </a:p>
          <a:p>
            <a:pPr lvl="2"/>
            <a:r>
              <a:rPr lang="es-ES" dirty="0" smtClean="0">
                <a:latin typeface="Algerian" pitchFamily="82" charset="0"/>
              </a:rPr>
              <a:t>QUE TEMAS TRATAN</a:t>
            </a:r>
          </a:p>
          <a:p>
            <a:r>
              <a:rPr lang="es-ES" dirty="0" smtClean="0">
                <a:latin typeface="Algerian" pitchFamily="82" charset="0"/>
              </a:rPr>
              <a:t>RELACIONAR A ARTE COA FILOSOFÍA</a:t>
            </a:r>
          </a:p>
          <a:p>
            <a:pPr lvl="2"/>
            <a:r>
              <a:rPr lang="es-ES" dirty="0" smtClean="0">
                <a:latin typeface="Algerian" pitchFamily="82" charset="0"/>
              </a:rPr>
              <a:t>CON CADROS, ESCULTURAS, MURAIS…</a:t>
            </a:r>
          </a:p>
          <a:p>
            <a:r>
              <a:rPr lang="es-ES" dirty="0" smtClean="0">
                <a:latin typeface="Algerian" pitchFamily="82" charset="0"/>
              </a:rPr>
              <a:t>FACER EXPERIMENTOS</a:t>
            </a:r>
          </a:p>
          <a:p>
            <a:pPr lvl="2"/>
            <a:r>
              <a:rPr lang="es-ES" dirty="0" smtClean="0">
                <a:latin typeface="Algerian" pitchFamily="82" charset="0"/>
              </a:rPr>
              <a:t>PLANTEXAR HIPÓTESES</a:t>
            </a:r>
          </a:p>
          <a:p>
            <a:pPr lvl="2"/>
            <a:r>
              <a:rPr lang="es-ES" dirty="0" smtClean="0">
                <a:latin typeface="Algerian" pitchFamily="82" charset="0"/>
              </a:rPr>
              <a:t>INVESTIGAR, EXPERIMENTAR</a:t>
            </a:r>
          </a:p>
          <a:p>
            <a:pPr lvl="2"/>
            <a:r>
              <a:rPr lang="es-ES" dirty="0" smtClean="0">
                <a:latin typeface="Algerian" pitchFamily="82" charset="0"/>
              </a:rPr>
              <a:t>SOLVENTAR PROBLEMAS</a:t>
            </a:r>
          </a:p>
          <a:p>
            <a:pPr lvl="2"/>
            <a:r>
              <a:rPr lang="es-ES" dirty="0" smtClean="0">
                <a:latin typeface="Algerian" pitchFamily="82" charset="0"/>
              </a:rPr>
              <a:t>VERIFICAR RESULTADOS</a:t>
            </a:r>
          </a:p>
          <a:p>
            <a:pPr lvl="2"/>
            <a:r>
              <a:rPr lang="es-ES" dirty="0" smtClean="0">
                <a:latin typeface="Algerian" pitchFamily="82" charset="0"/>
              </a:rPr>
              <a:t>EXTRAPOLAR</a:t>
            </a:r>
          </a:p>
          <a:p>
            <a:pPr lvl="2">
              <a:buNone/>
            </a:pPr>
            <a:endParaRPr lang="es-ES" dirty="0" smtClean="0"/>
          </a:p>
          <a:p>
            <a:pPr lvl="3"/>
            <a:endParaRPr lang="es-E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latin typeface="Algerian" pitchFamily="82" charset="0"/>
              </a:rPr>
              <a:t>AS NORMAS NA FILOSOFÍA</a:t>
            </a:r>
            <a:endParaRPr lang="es-ES" dirty="0">
              <a:latin typeface="Algerian" pitchFamily="82" charset="0"/>
            </a:endParaRPr>
          </a:p>
        </p:txBody>
      </p:sp>
      <p:sp>
        <p:nvSpPr>
          <p:cNvPr id="3" name="2 Marcador de contenido"/>
          <p:cNvSpPr>
            <a:spLocks noGrp="1"/>
          </p:cNvSpPr>
          <p:nvPr>
            <p:ph idx="1"/>
          </p:nvPr>
        </p:nvSpPr>
        <p:spPr>
          <a:xfrm>
            <a:off x="457200" y="2571744"/>
            <a:ext cx="8229600" cy="3286148"/>
          </a:xfrm>
        </p:spPr>
        <p:txBody>
          <a:bodyPr/>
          <a:lstStyle/>
          <a:p>
            <a:r>
              <a:rPr lang="es-ES" dirty="0" smtClean="0">
                <a:latin typeface="Algerian" pitchFamily="82" charset="0"/>
              </a:rPr>
              <a:t>DIALOGAMOS</a:t>
            </a:r>
          </a:p>
          <a:p>
            <a:r>
              <a:rPr lang="es-ES" dirty="0" smtClean="0">
                <a:latin typeface="Algerian" pitchFamily="82" charset="0"/>
              </a:rPr>
              <a:t>DEBATIMOS</a:t>
            </a:r>
          </a:p>
          <a:p>
            <a:r>
              <a:rPr lang="es-ES" dirty="0" smtClean="0">
                <a:latin typeface="Algerian" pitchFamily="82" charset="0"/>
              </a:rPr>
              <a:t>CONSENSUAMOS</a:t>
            </a:r>
          </a:p>
          <a:p>
            <a:r>
              <a:rPr lang="es-ES" dirty="0" smtClean="0">
                <a:latin typeface="Algerian" pitchFamily="82" charset="0"/>
              </a:rPr>
              <a:t>PLASMAMOS EN CARTEIS</a:t>
            </a:r>
          </a:p>
          <a:p>
            <a:r>
              <a:rPr lang="es-ES" dirty="0" smtClean="0">
                <a:latin typeface="Algerian" pitchFamily="82" charset="0"/>
              </a:rPr>
              <a:t>BUSCAMOS OBRAS DE ARTE AXEITADAS A CADA NORMA</a:t>
            </a:r>
          </a:p>
          <a:p>
            <a:pPr>
              <a:buNone/>
            </a:pP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lgerian" pitchFamily="82" charset="0"/>
              </a:rPr>
              <a:t>   1ºEscoito       2ºfíxome</a:t>
            </a:r>
            <a:endParaRPr lang="es-ES" dirty="0">
              <a:latin typeface="Algerian" pitchFamily="82" charset="0"/>
            </a:endParaRPr>
          </a:p>
        </p:txBody>
      </p:sp>
      <p:pic>
        <p:nvPicPr>
          <p:cNvPr id="5" name="Picture 2" descr="G:\DCIM\101NIKON\DSCN0992.JPG"/>
          <p:cNvPicPr>
            <a:picLocks noGrp="1" noChangeAspect="1" noChangeArrowheads="1"/>
          </p:cNvPicPr>
          <p:nvPr>
            <p:ph sz="half" idx="1"/>
          </p:nvPr>
        </p:nvPicPr>
        <p:blipFill>
          <a:blip r:embed="rId2" cstate="print"/>
          <a:srcRect/>
          <a:stretch>
            <a:fillRect/>
          </a:stretch>
        </p:blipFill>
        <p:spPr bwMode="auto">
          <a:xfrm>
            <a:off x="1639839" y="1920875"/>
            <a:ext cx="1673322" cy="4433888"/>
          </a:xfrm>
          <a:prstGeom prst="rect">
            <a:avLst/>
          </a:prstGeom>
          <a:noFill/>
        </p:spPr>
      </p:pic>
      <p:pic>
        <p:nvPicPr>
          <p:cNvPr id="6" name="Picture 3" descr="G:\DCIM\101NIKON\DSCN0993.JPG"/>
          <p:cNvPicPr>
            <a:picLocks noGrp="1" noChangeAspect="1" noChangeArrowheads="1"/>
          </p:cNvPicPr>
          <p:nvPr>
            <p:ph sz="half" idx="2"/>
          </p:nvPr>
        </p:nvPicPr>
        <p:blipFill>
          <a:blip r:embed="rId3" cstate="print"/>
          <a:srcRect/>
          <a:stretch>
            <a:fillRect/>
          </a:stretch>
        </p:blipFill>
        <p:spPr bwMode="auto">
          <a:xfrm>
            <a:off x="5851472" y="1920875"/>
            <a:ext cx="1632055" cy="44338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latin typeface="Algerian" pitchFamily="82" charset="0"/>
              </a:rPr>
              <a:t>3ºpenso         4ºtraballo                </a:t>
            </a:r>
            <a:endParaRPr lang="es-ES" dirty="0">
              <a:latin typeface="Algerian" pitchFamily="82" charset="0"/>
            </a:endParaRPr>
          </a:p>
        </p:txBody>
      </p:sp>
      <p:pic>
        <p:nvPicPr>
          <p:cNvPr id="3074" name="Picture 2" descr="G:\DCIM\101NIKON\DSCN0994.JPG"/>
          <p:cNvPicPr>
            <a:picLocks noGrp="1" noChangeAspect="1" noChangeArrowheads="1"/>
          </p:cNvPicPr>
          <p:nvPr>
            <p:ph sz="half" idx="1"/>
          </p:nvPr>
        </p:nvPicPr>
        <p:blipFill>
          <a:blip r:embed="rId2" cstate="print"/>
          <a:srcRect/>
          <a:stretch>
            <a:fillRect/>
          </a:stretch>
        </p:blipFill>
        <p:spPr bwMode="auto">
          <a:xfrm>
            <a:off x="1655710" y="1920875"/>
            <a:ext cx="1641579" cy="4433888"/>
          </a:xfrm>
          <a:prstGeom prst="rect">
            <a:avLst/>
          </a:prstGeom>
          <a:noFill/>
        </p:spPr>
      </p:pic>
      <p:pic>
        <p:nvPicPr>
          <p:cNvPr id="3075" name="Picture 3" descr="G:\DCIM\101NIKON\DSCN0995.JPG"/>
          <p:cNvPicPr>
            <a:picLocks noGrp="1" noChangeAspect="1" noChangeArrowheads="1"/>
          </p:cNvPicPr>
          <p:nvPr>
            <p:ph sz="half" idx="2"/>
          </p:nvPr>
        </p:nvPicPr>
        <p:blipFill>
          <a:blip r:embed="rId3" cstate="print"/>
          <a:srcRect/>
          <a:stretch>
            <a:fillRect/>
          </a:stretch>
        </p:blipFill>
        <p:spPr bwMode="auto">
          <a:xfrm>
            <a:off x="5939548" y="1920875"/>
            <a:ext cx="1455904" cy="44338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latin typeface="Algerian" pitchFamily="82" charset="0"/>
              </a:rPr>
              <a:t>5ºrepaso          6ºfíxeno!!!</a:t>
            </a:r>
            <a:endParaRPr lang="es-ES" dirty="0">
              <a:latin typeface="Algerian" pitchFamily="82" charset="0"/>
            </a:endParaRPr>
          </a:p>
        </p:txBody>
      </p:sp>
      <p:pic>
        <p:nvPicPr>
          <p:cNvPr id="4098" name="Picture 2" descr="G:\DCIM\101NIKON\DSCN0996.JPG"/>
          <p:cNvPicPr>
            <a:picLocks noGrp="1" noChangeAspect="1" noChangeArrowheads="1"/>
          </p:cNvPicPr>
          <p:nvPr>
            <p:ph sz="half" idx="1"/>
          </p:nvPr>
        </p:nvPicPr>
        <p:blipFill>
          <a:blip r:embed="rId2" cstate="print"/>
          <a:srcRect/>
          <a:stretch>
            <a:fillRect/>
          </a:stretch>
        </p:blipFill>
        <p:spPr bwMode="auto">
          <a:xfrm>
            <a:off x="1543185" y="1920875"/>
            <a:ext cx="1866629" cy="4433888"/>
          </a:xfrm>
          <a:prstGeom prst="rect">
            <a:avLst/>
          </a:prstGeom>
          <a:noFill/>
        </p:spPr>
      </p:pic>
      <p:pic>
        <p:nvPicPr>
          <p:cNvPr id="4099" name="Picture 3" descr="G:\DCIM\101NIKON\DSCN0997.JPG"/>
          <p:cNvPicPr>
            <a:picLocks noGrp="1" noChangeAspect="1" noChangeArrowheads="1"/>
          </p:cNvPicPr>
          <p:nvPr>
            <p:ph sz="half" idx="2"/>
          </p:nvPr>
        </p:nvPicPr>
        <p:blipFill>
          <a:blip r:embed="rId3" cstate="print"/>
          <a:srcRect/>
          <a:stretch>
            <a:fillRect/>
          </a:stretch>
        </p:blipFill>
        <p:spPr bwMode="auto">
          <a:xfrm>
            <a:off x="5371089" y="1920875"/>
            <a:ext cx="2592822" cy="44338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1260</TotalTime>
  <Words>1208</Words>
  <Application>Microsoft Office PowerPoint</Application>
  <PresentationFormat>Presentación en pantalla (4:3)</PresentationFormat>
  <Paragraphs>187</Paragraphs>
  <Slides>35</Slides>
  <Notes>0</Notes>
  <HiddenSlides>0</HiddenSlides>
  <MMClips>1</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Flujo</vt:lpstr>
      <vt:lpstr>XOGAR A PENSAR: FILOSOFÍA PARA NENOS</vt:lpstr>
      <vt:lpstr>PRESENTAMOS A NOSA MASCOTA: JUANITA</vt:lpstr>
      <vt:lpstr>VEMOS UNHA IMAXE DO PENSADOR DE RODIN</vt:lpstr>
      <vt:lpstr>Diapositiva 4</vt:lpstr>
      <vt:lpstr>QUE IMOS FACER EN  FILOSOFÍA?</vt:lpstr>
      <vt:lpstr>AS NORMAS NA FILOSOFÍA</vt:lpstr>
      <vt:lpstr>   1ºEscoito       2ºfíxome</vt:lpstr>
      <vt:lpstr>3ºpenso         4ºtraballo                </vt:lpstr>
      <vt:lpstr>5ºrepaso          6ºfíxeno!!!</vt:lpstr>
      <vt:lpstr>1ª PROPOSTA DE JUANITA</vt:lpstr>
      <vt:lpstr>1º EXPERIMENTO: DISOLUCIÓNS</vt:lpstr>
      <vt:lpstr>OUTRAS DISOLUCIÓNS</vt:lpstr>
      <vt:lpstr>TRABALLAMOS AS EMOCIÓNS</vt:lpstr>
      <vt:lpstr>DISTINTAS EXPRESIÓNS</vt:lpstr>
      <vt:lpstr>llANTO             MEDO</vt:lpstr>
      <vt:lpstr>SORPRESA       alegría</vt:lpstr>
      <vt:lpstr>RISA                   TRISTezA</vt:lpstr>
      <vt:lpstr>                  ENFADO</vt:lpstr>
      <vt:lpstr>Diapositiva 19</vt:lpstr>
      <vt:lpstr>Que emocións nos provocan estas obras de arte?</vt:lpstr>
      <vt:lpstr>PARA VENCER O MEDO  XOGAMOS Á TEA DE ARAÑA XIGANTE: JUANITA CÓNTANOS CAL É O SEU PESADELO E A FORMA DE VENCELO POR MEDIO DUN XOGO.</vt:lpstr>
      <vt:lpstr>2º EXPERIMENTO: A FLOTACIÓN</vt:lpstr>
      <vt:lpstr>SACAMOS CONCLUSIÓNS</vt:lpstr>
      <vt:lpstr>TRABALLAMOS CON NADARÍN</vt:lpstr>
      <vt:lpstr>ENTRE TODOS FACEMOS O MURAL DE NADARÍN</vt:lpstr>
      <vt:lpstr>Diapositiva 26</vt:lpstr>
      <vt:lpstr>3º EXPERIMENTO: REACCIÓNS DO VINAGRE</vt:lpstr>
      <vt:lpstr>                                                                                                                         SESIÓN NUNHA AULA DE TRES ANOS  PLANTEXAMOS HIPÓTESES SOBRE O QUE VAI PASAR E POR QUE PIERO: VA A SALIR UN POLLITO PEQUEÑITO ALEJANDRO: NO, ESO NO IKER: SE VA A CONVERTIR EN UNA MARIQUITA ANTONY: SE MOJA DAVID: ROMPE EL HUEVITO GABRIELA: SALE UNA COMIDA DAVID, PIERO, NIKO: SE HACE GRANDE,  DAVID: ENORME CARLOS: SE HACE AGUA ALAZNE: SALE VOLANDO SARAY: SI, VA A VOLAR YAGO: NADA ALEJANDRO SE DERRITE MANU: SE VA A ENSUCIAR MUCHO INÉS, PEDRO, LAURA: SE VA A ESTROPEAR PIERO: SE VA A HACER GRANDE VÍCTOR: SE VA A HACER UNA TORTILLA  VERIFICAMOS O RESULTADO A CÁSCARA DO OVO DESFÍXOSE CO VINAGRE E O OVO CONVERTEUSE NUNHA PEQUENA PELOTA        </vt:lpstr>
      <vt:lpstr>O OVO bota coma unha  PELOTA</vt:lpstr>
      <vt:lpstr>4º EXPERIMENTO: O SUBMARINO AZUL</vt:lpstr>
      <vt:lpstr>                                                           SESIÓN NUNHA AULA DE TRES ANOS  PLANTEXAMOS HIPÓTESES SOBRE O QUE VAI PASAR E POR QUE PROFE: ¿QUÉ ES UN SUBMARINO? GABRIELA: VA POR EL AGUA PIERO: POR DEBAJO DEL AGUA ALEJANDRO: POR EL FONDO DEL MAR PIERO: TIENE UN CRISTAL MANU: UN ESPEJO PARA IR MIRANDO ANA: LO CONDUCE UN SEÑOR PROFE: ¿QUÉ VA A PASAR CON LOS GLOBOS CUANDO LOS METAMOS EN LA BOTELLA? PIERO: VA A NADAR ANA: VA A CONDUCIR INÉS: SE VAN A ACABAR GABRIELA: VAN A DESAPARECER ALEJANDRO: SE VAN A HUMEDECER YAGO: SE MOJAN MANUEL: VAN A NADAR GABRIELA: SE VAN A NADAR 6  PIENSAN QUE VAN A NADAR  Y 13 QUE SE VAN A HUNDIR AL FONDO COMEZAMOS O EXPERIMENTO VERIFICAMOS O RESULTADO NIKO: CUANDO APRIETAS SE HUNDEN DAVID: HAY QUE APRETARLO MUCHO ALEJANDRO: SI LO SUELTAS SE VAN PARA ARRIBA PORQUE SE LLENAN DE AGUA. </vt:lpstr>
      <vt:lpstr>COMO FUNCIONA UN SUBMARINO?</vt:lpstr>
      <vt:lpstr>COS CONTOS DE JUANITA APRENDEMOS MOITAS COUSAS: </vt:lpstr>
      <vt:lpstr>5º EXPERIMENTO: ARCO IRIS NUN VASO</vt:lpstr>
      <vt:lpstr>O ARCO IRIS NUN VASO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XOGAR A PENSAR: FILOSOFÍA PARA NENOS</dc:title>
  <dc:creator>yeni</dc:creator>
  <cp:lastModifiedBy>yeni</cp:lastModifiedBy>
  <cp:revision>54</cp:revision>
  <dcterms:created xsi:type="dcterms:W3CDTF">2012-02-07T17:29:16Z</dcterms:created>
  <dcterms:modified xsi:type="dcterms:W3CDTF">2012-03-22T18:14:42Z</dcterms:modified>
</cp:coreProperties>
</file>