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comments/comment11.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comments/comment13.xml" ContentType="application/vnd.openxmlformats-officedocument.presentationml.comments+xml"/>
  <Override PartName="/ppt/notesSlides/notesSlide15.xml" ContentType="application/vnd.openxmlformats-officedocument.presentationml.notesSlide+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Pena" initials="" lastIdx="15" clrIdx="0"/>
  <p:cmAuthor id="1" name="Lucía Ruiz Casal" initials=""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4">
    <p:pos x="6000" y="0"/>
    <p:text>Ola a todos e todas, estamos aquí un ano despois para seguir falando de diversidade, de diferencias e igualdades, nas segundas Xornadas de Atención á diversidade de Betanzos.
Para os que vides por primeira vez, e non nos coñecedes, presentámonos de novo: somos Lucía Ruiz Casal mestra de audición e linguaxe no CEIP Vales Villamarín de Betanzos e Patricia Pena Barbeito, este ano, mestra de AL no Ceip de Oza dos Ríos, Cesuras e A Castellana (Aranga).
Tras a análise das enquisas recollidas o pasado ano, o equipo de persoas que fan posible estas xornadas: familias e mestres (entre outros colaboradores), deducimos e constatamos que o que máis se demanda é unha visión práctica da atención á diversidade. É dicir, moitos preguntámonos: ¿Qué podo facer eu? A teoría está moi ben, pero cómo se fai?, cómo levar á cabo prácticas realmente inclusivas?, ¿É posible? ou ¿é un conto?</p:text>
  </p:cm>
  <p:cm authorId="0" idx="6">
    <p:pos x="6000" y="100"/>
    <p:text>De nós seguramente vos acordedes, ou non, pero é de eles? Acordádesvos deles?
Os personaxes dos contos servíannos para presentarvos unha realidade nas aulas e na sociedade en xeral. Estes son os nosos alumnos e alumnas con alta e baixa autoestima, altas e baixas capacidades, con déficit de atención e hiperactividade, nenas e nenos doutros paíes e etnias, culturas..., con discapacidade física, psíquica ou sensorial, con problemas de fala... Todos eles eran diversos e diferentes como todo o que nos rodea, pois como di o Decreto 229/2011 que é o que regula este tema na CA de Galicia, a diversidade, é unha realidade social, e, polo tanto, unha realidade en cada centro
educativo; realidade derivada da singularidade biolóxica, psicolóxica, social e cultural de
cada alumna e cada alumno, da singularidade de cada familia e de cada unha das profesoras
e dos profesores, tamén das particularidades de cada centro e de cada comunidade
educativa no seu conxunto. Somos diferentes e isto enriquécenos.</p:text>
  </p:cm>
  <p:cm authorId="0" idx="7">
    <p:pos x="6000" y="200"/>
    <p:text>Pois este ano, non nos imos basear en contos doutros persoas, imos intentar crear o noso propio.</p:text>
  </p:cm>
  <p:cm authorId="0" idx="8">
    <p:pos x="6000" y="300"/>
    <p:text>Tras a análise das enquisas recollidas o pasado ano, o equipo de persoas que fan posible estas xornadas: familias e mestres (entre outros colaboradores), deducimos e constatamos que o que máis se demanda é unha visión práctica da atención á diversidade. É dicir, moitos preguntámonos:  ¿Qué podo facer eu? A teoría está moi ben, pero cómo se fai?, cómo levar á cabo prácticas realmente inclusivas?, ¿É posible? ou ¿é un conto? Esperamos que ao longo destes días poidamos esclarecer estes e outros enigmas. Xa nos contaredes!</p:text>
  </p:cm>
  <p:cm authorId="0" idx="9">
    <p:pos x="6000" y="400"/>
    <p:text>Ola a todos e todas, estamos aquí un ano despois para seguir falando de diversidade, de diferencias e igualdades, nas segundas Xornadas de Atención á diversidade de Betanzos. Para os que vides por primeira vez, e non nos coñecedes, presentámonos de novo: somos Lucía Ruiz Casal mestra de audición e linguaxe no CEIP Vales Villamarín de Betanzos e Patricia Pena Barbeito, este ano mestra de AL no Ceip de Oza dos Ríos, Cesuras e A Castellana (Aranga).</p:text>
  </p:cm>
  <p:cm authorId="1" idx="2">
    <p:pos x="6000" y="500"/>
    <p:text>Esperamos crear un conto real despois destas xornadas. Pero aquí vos deixamos un conto de verdade que fala de escola inclusiva e que se traballou cos alumnos de EI. Titúlase " Un Día Especial" e é de ---- e que foi unha das nosas inspiracións para esta presentación.</p:text>
  </p:cm>
  <p:cm authorId="1" idx="3">
    <p:pos x="6000" y="600"/>
    <p:text>E ademais falarán os pais e as orientadoras sobre como se poden axudar mutuamente, cal é a vía para detectar as necesidades dos rapaces e como se canalizan estes temas dentro dos coles. Imaxinamos esta conversa coma unha viaxe longa de capitáns e tripulacións de mares calmos onde sempre se pode formar algunha tormenta. Entre todos e dialogando, tratarán de escribir o seu propio caderno de bitácora e ademais desvelarannos a pregunta que moitos de vós vos faceriades algunha vez na vosa vida... E eses de orientación.. pa´que están?</p:text>
  </p:cm>
  <p:cm authorId="1" idx="4">
    <p:pos x="6000" y="700"/>
    <p:text>O domingo pola mañá e xa para rematar construiremos co Coaching e o LEGO da man de Pablo Rodríguez González.</p:text>
  </p:cm>
  <p:cm authorId="1" idx="5">
    <p:pos x="6000" y="800"/>
    <p:text>Pola tarde chegará o momento da investigación sobre os propios contos, do aprender a aprender cada un na medida das súas posibilidades, dos proxectos, tanto para máis maiores como para máis pequenos. Falarase, tanto para primaria como para secundaria, baseándose nun proverbio chino (que non un conto chino) que di "Dímo e olvidareino, móstramo e recordareino, involúcrame e comprendereino" Para elo estarán con nós Mar Álvarez Silva e César Gómez Cabanas,</p:text>
  </p:cm>
  <p:cm authorId="1" idx="6">
    <p:pos x="6000" y="900"/>
    <p:text>Tamén se falará do aprendizaxe cooperativo (ou como escribir un conto entre todos) da man de Mar Lorenzo.</p:text>
  </p:cm>
  <p:cm authorId="1" idx="7">
    <p:pos x="6000" y="1000"/>
    <p:text>Maribel Reinoso Rey falaranos da programación neurolíngüistica, ou o que é o mesmo, do estudio dos patróns mentais que usamos para codificar a información, é dicir, da nosa forma de pensar e actuar. Esta sería a maneira de contarnos contos a nós mesmos e aos demais que nos fagan estar contentos, e sobre todo, entendernos. Trátase dun achegamento á intelixencia emocional e á linguaxe tanto verbal como non verbal.</p:text>
  </p:cm>
  <p:cm authorId="1" idx="8">
    <p:pos x="6000" y="1100"/>
    <p:text>Dende a asociación ANHIDA tratarán de darlle a volta ao conto e narrarnos unha historia onde os malos non son tan malos, partindo dunha reflexión de Thomas A. Edison que di que “OS QUE DIN QUE É IMPOSIBLE NON DEBERÍAN MOLESTAR NIN INTERRUMPIR 
AOS QUE O ESTÁN FACENDO”.
Aquí si hacemos las introducciones se puede poner una anécdota que dice que una vez le preguntaron a Edison si no se frustró con las 1000 veces que le salió mal la bombilla y el dijo que no, que no fracasara, que solo aprendiera 999 formas de no hacer una bombilla. Creo que van por ahí los tiros...</p:text>
  </p:cm>
  <p:cm authorId="1" idx="9">
    <p:pos x="6000" y="1200"/>
    <p:text>E despois, seguindo o fío destas xornadas contoterapéuticas, deixámosvos escoller entre unha escolma de relatos breves: os de Felo Couto de corte mais moderno a través da a estimulación multisensorial e as novas tecnoloxías,</p:text>
  </p:cm>
  <p:cm authorId="1" idx="10">
    <p:pos x="6000" y="1300"/>
    <p:text>Todo isto ídelo ver nas sesións de hoxe pola tarde.
Mañá pola mañá Ángeles Parrilla seguirá contándonos o que significa a inclusión e algunhas das claves para acadala. O tema seguirá sendo as consecuencias que ten centrar os déficits so no alumnado. Esta é unha opción moi extendida froito da concepción médico biolóxica da educación. Sen embargo, a inclusión, nas palabras de Pearpoint e Forest, é unha actitude, un sistema de valores, de crenzas, non unha acción nin un conxunto de accións. Centrarase, como veredes, en como apoiar as
cualidades e as necesidades de cada alumno e de todos os
alumnos na comunidade escolar, para que se sintan bienvidos e seguros, e acaden o éxito. A inclusión é unha forma mellor de vivir, é o oposto á segregación e ao ‘apartheid’.</p:text>
  </p:cm>
  <p:cm authorId="1" idx="11">
    <p:pos x="6000" y="1400"/>
    <p:text>E se imos falar de contos, historias e narracións, por suposto con final feliz, a ocasión ben merecía alguén que as contara con profesionalidade. Unha experta no difícil ate da oratoria, que controle os xestos, a voz, os silencias…unha contacontos de verdade, Paula Carballeira, que unirá, se cabe máis, a literatura e a educación, e que presentará o último dos contos que escoitaremos hoxe.</p:text>
  </p:cm>
  <p:cm authorId="1" idx="13">
    <p:pos x="6000" y="1500"/>
    <p:text>Esta tarde escoitaredes as historias que Javier Bahon ven contarnos. Javier faranos a primeira das preguntas que cabe facerse se falamos de dificultades na escola, en xeral. Que é o que andamos a buscar nos nosos rapaces os seus déficits ou as súas fortalezas? Por que sempre nos fixamos non que non fan en lugar do que si que fan? Unha nova volta de tuerca da teoría do vaso medio cheo ou medio vacío, ou das gafas de abella ou de mosca. Lembrades?</p:text>
  </p:cm>
</p:cmLst>
</file>

<file path=ppt/comments/comment10.xml><?xml version="1.0" encoding="utf-8"?>
<p:cmLst xmlns:a="http://schemas.openxmlformats.org/drawingml/2006/main" xmlns:r="http://schemas.openxmlformats.org/officeDocument/2006/relationships" xmlns:p="http://schemas.openxmlformats.org/presentationml/2006/main">
  <p:cm authorId="1" idx="19">
    <p:pos x="6000" y="0"/>
    <p:text>Pero toda boa historia ten probas que superar, enigmas que resolver... E neste tempo que corren a nosa historia está chea delas: cada vez son máis os recortes cos que a escola se  atopa, preténdense fomentar políticas que se alonxan dunha verdadeira escola inclusiva e que fomenten a igualdade de oportunidades; o profesora está cada vez  máis desmotivado e a  súa actitude non é a desexable, as ratios aumenta, a participación das familias non é constructiva...</p:text>
  </p:cm>
  <p:cm authorId="1" idx="20">
    <p:pos x="6000" y="100"/>
    <p:text>Palabras: recortes, políticas, actitudes, malestar docente, ratios...</p:text>
  </p:cm>
</p:cmLst>
</file>

<file path=ppt/comments/comment11.xml><?xml version="1.0" encoding="utf-8"?>
<p:cmLst xmlns:a="http://schemas.openxmlformats.org/drawingml/2006/main" xmlns:r="http://schemas.openxmlformats.org/officeDocument/2006/relationships" xmlns:p="http://schemas.openxmlformats.org/presentationml/2006/main">
  <p:cm authorId="1" idx="17">
    <p:pos x="6000" y="0"/>
    <p:text>Pero se cremos que se pode facer, se o facemos entre todos, tendo en conta todos os aspectos positivos cos que contamos, estamos seguras podemos acadar o noso soño, unha escola inclusiva, para todos...</p:text>
  </p:cm>
  <p:cm authorId="1" idx="18">
    <p:pos x="6000" y="100"/>
    <p:text>Palabra: a escola</p:text>
  </p:cm>
</p:cmLst>
</file>

<file path=ppt/comments/comment12.xml><?xml version="1.0" encoding="utf-8"?>
<p:cmLst xmlns:a="http://schemas.openxmlformats.org/drawingml/2006/main" xmlns:r="http://schemas.openxmlformats.org/officeDocument/2006/relationships" xmlns:p="http://schemas.openxmlformats.org/presentationml/2006/main">
  <p:cm authorId="1" idx="15">
    <p:pos x="6000" y="0"/>
    <p:text>E así acadar un final feliz.</p:text>
  </p:cm>
  <p:cm authorId="0" idx="10">
    <p:pos x="6000" y="100"/>
    <p:text>Por e para eles...</p:text>
  </p:cm>
  <p:cm authorId="1" idx="16">
    <p:pos x="6000" y="200"/>
    <p:text>dIBUJO DE NIÑOS CONTENTOS</p:text>
  </p:cm>
</p:cmLst>
</file>

<file path=ppt/comments/comment13.xml><?xml version="1.0" encoding="utf-8"?>
<p:cmLst xmlns:a="http://schemas.openxmlformats.org/drawingml/2006/main" xmlns:r="http://schemas.openxmlformats.org/officeDocument/2006/relationships" xmlns:p="http://schemas.openxmlformats.org/presentationml/2006/main">
  <p:cm authorId="1" idx="12">
    <p:pos x="6000" y="0"/>
    <p:text>Contamos el cuento.</p:text>
  </p:cm>
  <p:cm authorId="1" idx="14">
    <p:pos x="6000" y="100"/>
    <p:text>Lo paso a word y te lo mado que es largo. Un borrador del cuento.</p:text>
  </p:cm>
</p:cmLst>
</file>

<file path=ppt/comments/comment14.xml><?xml version="1.0" encoding="utf-8"?>
<p:cmLst xmlns:a="http://schemas.openxmlformats.org/drawingml/2006/main" xmlns:r="http://schemas.openxmlformats.org/officeDocument/2006/relationships" xmlns:p="http://schemas.openxmlformats.org/presentationml/2006/main">
  <p:cm authorId="1" idx="1">
    <p:pos x="6000" y="0"/>
    <p:text>Gustouvos? Pois ao longo destes días imos escoitar as historias dun montón de sabios expertos que nos facilitarán os verdaeiros ingredientes para a nosa poción.
Pero nos comezamos cun fundamental…. A barita</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De nós seguramente vos acordedes, ou non, pero é de eles? Acordádesvos deles?
Os personaxes dos contos servíannos para presentarvos unha realidade nas aulas e na sociedade en xeral. Estes eran os nosos alumnos e alumnas con alta e baixa autoestima, altas e baixas capacidades, con déficit de atención e hiperactividade, nenas e nenos doutros paíes e etnias, culturas..., con discapacidade física, psíquica ou sensorial, con problemas de fala... Todos eles son diversos e diferentes como todo o que nos rodea, pois como di o Decreto 229/2011 que é o que regula este tema na CA de Galicia, a diversidade, é unha realidade social, e, polo tanto, unha realidade en cada centro
educativo; realidade derivada da singularidade biolóxica, psicolóxica, social e cultural de
cada alumna e cada alumno, da singularidade de cada familia e de cada unha das profesoras
e dos profesores, tamén das particularidades de cada centro e de cada comunidade
educativa no seu conxunto. Somos diversos e a diversidade enriquece.</p:text>
  </p:cm>
</p:cmLst>
</file>

<file path=ppt/comments/comment3.xml><?xml version="1.0" encoding="utf-8"?>
<p:cmLst xmlns:a="http://schemas.openxmlformats.org/drawingml/2006/main" xmlns:r="http://schemas.openxmlformats.org/officeDocument/2006/relationships" xmlns:p="http://schemas.openxmlformats.org/presentationml/2006/main">
  <p:cm authorId="0" idx="2">
    <p:pos x="6000" y="0"/>
    <p:text>Outra das preguntas que vos poderiades facer sería: Eu xa viñen o ano pasado...e que cambiou dende aquela? Que medidas se levaron a cabo nos centros para acadar unha educación inclusiva? Aquí vos mostramos algunhas das actividades que se fixeron durante o ano pasado e vos poden dar algunha idea. A maioría destas actividades veñen propostas polas bibliotecas escolares e o Departamento de Orientación, piares básicos na atención á diversidade.
"Os contos non son para durmir aos nenos, son para despertar aos grandes"</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
    <p:pos x="6000" y="0"/>
    <p:text>Unha visto este pequeno resume dos traballos realizados queremos invitarvos a que visitedes o expositor da biblioteca do CEIP Francisco Vales Villamarín que atoparedes na entrada, alí tedes unha recopilación de libros e de traballos feitos polos rapaces durante este e o anterior ano escolar. Tamén nas vosas carpetas podedes atopar unha recopilación de títulos interesantes sobre diferentes temas que nos poden axudar a entender as diferenzas dende un punto de vista positivo. Os contos axúdannos a explicarlles aos rapaces moitas cousas e son os nosos aliados. Unha das preguntas que máis fan os titores cando na súa aula aparece algún proble é e como lles explico eu aos meus alumnos o que lle pasa a Luisito? A resposta é ben fácil: Contádello cun conto. Pois os bos lectores son aqueles que, ao terminar o libro, son capaces de escribir unha páxina máis.</p:text>
  </p:cm>
</p:cmLst>
</file>

<file path=ppt/comments/comment5.xml><?xml version="1.0" encoding="utf-8"?>
<p:cmLst xmlns:a="http://schemas.openxmlformats.org/drawingml/2006/main" xmlns:r="http://schemas.openxmlformats.org/officeDocument/2006/relationships" xmlns:p="http://schemas.openxmlformats.org/presentationml/2006/main">
  <p:cm authorId="1" idx="27">
    <p:pos x="6000" y="0"/>
    <p:text>Acabamos de ver cales son os "ingredientes" para  crear un bo conto, unha boa historia e agora tócanos a nós...</p:text>
  </p:cm>
  <p:cm authorId="1" idx="28">
    <p:pos x="6000" y="100"/>
    <p:text>Comezamos coa sensibilización pero…¿cómo facer da nosa escola unha verdadeira escola inclusiva que de resposta a tanta diversidade? ¿É posible ou é un conto?
Como boas mestras de AL ímos contar un conto   E para crealo pensamos que non habería mellor forma que a través dunha técnica de creación de historias diseñada por Mario Aller do blog Contomundi e que nos recorda a Gianni Rodari. Benvidos e benvidas ao caldeiro máxico das historias.</p:text>
  </p:cm>
</p:cmLst>
</file>

<file path=ppt/comments/comment6.xml><?xml version="1.0" encoding="utf-8"?>
<p:cmLst xmlns:a="http://schemas.openxmlformats.org/drawingml/2006/main" xmlns:r="http://schemas.openxmlformats.org/officeDocument/2006/relationships" xmlns:p="http://schemas.openxmlformats.org/presentationml/2006/main">
  <p:cm authorId="0" idx="5">
    <p:pos x="6000" y="0"/>
    <p:text>Para que un proxecto saia adiante non pode haber so unas persoas que crean nel, ten que crer unha sociedade enteira como piares que aguantan dos cimentos dunha casa. A LOE o di no seu preámbulo e establéceo como unha das súas guías: O ESFORZO COMPARTIDO e é que "Non é a discapacidade o que fai difícil a vida, senon os pensamentos e accións dos demáis." Temos pois o primeiro paso para crear o noso conto, os nosos protagonistas seríamos todos: a sociedade, o alumnado, os mestres, os pais e os políticos.</p:text>
  </p:cm>
  <p:cm authorId="1" idx="26">
    <p:pos x="6000" y="100"/>
    <p:text>hAY que cambiar las palabras y poner alumnos, mestres, pais, políticos...</p:text>
  </p:cm>
</p:cmLst>
</file>

<file path=ppt/comments/comment7.xml><?xml version="1.0" encoding="utf-8"?>
<p:cmLst xmlns:a="http://schemas.openxmlformats.org/drawingml/2006/main" xmlns:r="http://schemas.openxmlformats.org/officeDocument/2006/relationships" xmlns:p="http://schemas.openxmlformats.org/presentationml/2006/main">
  <p:cm authorId="1" idx="24">
    <p:pos x="6000" y="0"/>
    <p:text>O noso desexo sería crear unha escola que sexa realmente para todos, pensada para a sociedade actual. Para logralo é preciso un cambio de paradigma, é preciso pensar de de xeito diferente sobre a capacidade humana. Temos que superar a idea do académico e  non académico. A escola debe ensinar a aprender a aprender, xa que aprendemos permanentemente ao longo da nosa vida. A boa aprendizaxe dase en grupos, a través da colaboración e a reflexión e análise colectiva, e a escola debe asumir dita premisa. Precísase de prácticas educativas baseadas na investigación, que partan dos coñecemetos previos dos alumnos e dos seus intereses, empregando multitude de recursos e, por suposto, as novas tecnoloxías.
E precísase da participación e implicación real das familias na escola.</p:text>
  </p:cm>
  <p:cm authorId="1" idx="25">
    <p:pos x="6000" y="100"/>
    <p:text>Cambiar palabras por escola para todos, escola para a sociedade do coñecemento, cambio de paradigma, atención á diversidade.</p:text>
  </p:cm>
</p:cmLst>
</file>

<file path=ppt/comments/comment8.xml><?xml version="1.0" encoding="utf-8"?>
<p:cmLst xmlns:a="http://schemas.openxmlformats.org/drawingml/2006/main" xmlns:r="http://schemas.openxmlformats.org/officeDocument/2006/relationships" xmlns:p="http://schemas.openxmlformats.org/presentationml/2006/main">
  <p:cm authorId="1" idx="22">
    <p:pos x="6000" y="0"/>
    <p:text>Para o desenvolvemento da trama fai falta a búsqueda dun destino a pesar dos obstáculos.
Na nosa historia o noso destino sería acadar unha educación de calidade para todo o alumnado, a equidade, que garantice a igualdade de oportunidades, a inclusión educativa e a non discriminación e actúe como elemento compensador das desigualdades personais, culturais, económicas e socias, con especial atención as que deriven de discapacidade.</p:text>
  </p:cm>
  <p:cm authorId="1" idx="23">
    <p:pos x="6000" y="100"/>
    <p:text>Tengo muchas dudas aquí,,, Cambiar las palabras a  eduidade, calidade educativa, igualdade,</p:text>
  </p:cm>
</p:cmLst>
</file>

<file path=ppt/comments/comment9.xml><?xml version="1.0" encoding="utf-8"?>
<p:cmLst xmlns:a="http://schemas.openxmlformats.org/drawingml/2006/main" xmlns:r="http://schemas.openxmlformats.org/officeDocument/2006/relationships" xmlns:p="http://schemas.openxmlformats.org/presentationml/2006/main">
  <p:cm authorId="1" idx="21">
    <p:pos x="6000" y="0"/>
    <p:text>Para crear unha verdaeira historia de inclusión contamos cunha serie de aliados respaldados pola actual lexislación educativa (LOE e Decreto de Atención á Diversidade do 2011) como son:
a) Adecuación da estrutura organizativa do centro (horarios, agrupamentos, espazos) e da organización e xestión da aula ás características do alumnado.
b) Adecuación das programacións didácticas ao contorno e ao alumnado.
c) Metodoloxías baseadas no traballo colaborativo en grupos heteroxéneos, titoría entre iguais, aprendizaxe por proxectos e outras que promovan a inclusión.
d) Adaptación dos tempos e instrumentos ou procedementos de avaliación.
e) Aulas de atención educativa e convivencia e medidas e actuacións destinadas á mellora da convivencia.
f) Desdobramentos de grupos.
g) Reforzo educativo e apoio do profesorado con dispoñibilidade horaria.
h) Programas de enriquecemento curricular.
i) Programas de reforzo nas áreas instrumentais básicas.
j) Programas de recuperación.
k) Programas específicos personalizados.
l) Programas de habilidades sociais.
Extraordinarias:
) Adaptacións curriculares.
b) Agrupamentos flexibles.
c) Apoio do profesorado especialista en pedagoxía terapéutica e/ou en audición e linguaxe.
d) Flexibilización da duración do período de escolarización.
e) Programas de diversificación curricular.
f) Programas de cualificación profesional inicial.
g) Atención educativa ao alumnado que, por circunstancias diversas, presenta dificultades para unha asistencia continuada a un centro educativo.
h) Grupos de adquisición das linguas.
i) Grupos de adaptación da competencia curricular.</p:text>
  </p:cm>
  <p:cm authorId="0" idx="11">
    <p:pos x="6000" y="100"/>
    <p:text>Adecuación dos espazos: as clases deberían ser lugares de aprendizaxe, son as tarefas as que marcan os agrupamentos e non ao revés. A idea do profe de apoio como sombra das persoas con discapacidade é un concepto derivado do entendemento da educación especial como un sistema paralelo: como eres diferente tes un mestre diferente. Hai que probar e ensaiar novas técnicas inclusivas como propón... POÑER O QUE DI O ARTIGO: 2 profes por aula, apoio a todos...</p:text>
  </p:cm>
  <p:cm authorId="0" idx="12">
    <p:pos x="6000" y="200"/>
    <p:text>Traballar a convivencia a partir de tarefas de mediación, con normas claras e entrenamento en habilidade sociais. Sociedade con crise de valores, necesario que aparezan na escola. Escolas de pais, todo o mundo le cando ten un bebé pero ninguén sabe como tratar un adolescente ??¿¿?? IDEA INTELIXENCIA EMOCIONAL: ESCOITA ACTIVA, EMPATÍA E ASERTIVIDADE.</p:text>
  </p:cm>
  <p:cm authorId="0" idx="13">
    <p:pos x="6000" y="300"/>
    <p:text>Apoio profesorado AL e PT e aquel con dispoñibilidade horaria. vertebrado dende o departamento de orientación. persoas con formación e vocación, con gañas de aprender. Coa axuda que precisen.</p:text>
  </p:cm>
  <p:cm authorId="0" idx="14">
    <p:pos x="6000" y="400"/>
    <p:text>Metodoloxías colaborativas. nestas xornadas, aprendizaxe por proxectos, coaching co lego, aprendizaxe cooperativo. EXPLICAR UN POUCO O QUE É CADA COUSA, CUNHA FRASE.</p:text>
  </p:cm>
  <p:cm authorId="0" idx="15">
    <p:pos x="6000" y="500"/>
    <p:text>Unha vez esgotadas estas medidas teriamos as extraordinarias, sobre as que se pode traballar para que os nenos e nenas se beneficien dunha ensinanza normalizada, coñecida por todos, sen tapaduras e sen complexos. Ben artelladas e con proxectos.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9346198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395412"/>
            <a:ext cx="7772400" cy="1470000"/>
          </a:xfrm>
          <a:prstGeom prst="rect">
            <a:avLst/>
          </a:prstGeom>
          <a:noFill/>
          <a:ln>
            <a:noFill/>
          </a:ln>
        </p:spPr>
        <p:txBody>
          <a:bodyPr lIns="91425" tIns="91425" rIns="91425" bIns="91425" anchor="b" anchorCtr="0"/>
          <a:lstStyle>
            <a:lvl1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1pPr>
            <a:lvl2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2pPr>
            <a:lvl3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3pPr>
            <a:lvl4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4pPr>
            <a:lvl5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5pPr>
            <a:lvl6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6pPr>
            <a:lvl7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7pPr>
            <a:lvl8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8pPr>
            <a:lvl9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9pPr>
          </a:lstStyle>
          <a:p>
            <a:endParaRPr/>
          </a:p>
        </p:txBody>
      </p:sp>
      <p:sp>
        <p:nvSpPr>
          <p:cNvPr id="10" name="Shape 10"/>
          <p:cNvSpPr txBox="1">
            <a:spLocks noGrp="1"/>
          </p:cNvSpPr>
          <p:nvPr>
            <p:ph type="subTitle" idx="1"/>
          </p:nvPr>
        </p:nvSpPr>
        <p:spPr>
          <a:xfrm>
            <a:off x="685800" y="2910423"/>
            <a:ext cx="7772400" cy="1118399"/>
          </a:xfrm>
          <a:prstGeom prst="rect">
            <a:avLst/>
          </a:prstGeom>
          <a:noFill/>
          <a:ln>
            <a:noFill/>
          </a:ln>
        </p:spPr>
        <p:txBody>
          <a:bodyPr lIns="91425" tIns="91425" rIns="91425" bIns="91425" anchor="t" anchorCtr="0"/>
          <a:lstStyle>
            <a:lvl1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1pPr>
            <a:lvl2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2pPr>
            <a:lvl3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3pPr>
            <a:lvl4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4pPr>
            <a:lvl5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5pPr>
            <a:lvl6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6pPr>
            <a:lvl7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7pPr>
            <a:lvl8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8pPr>
            <a:lvl9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9pPr>
          </a:lstStyle>
          <a:p>
            <a:endParaRPr/>
          </a:p>
        </p:txBody>
      </p:sp>
      <p:grpSp>
        <p:nvGrpSpPr>
          <p:cNvPr id="11" name="Shape 11"/>
          <p:cNvGrpSpPr/>
          <p:nvPr/>
        </p:nvGrpSpPr>
        <p:grpSpPr>
          <a:xfrm>
            <a:off x="0" y="4615343"/>
            <a:ext cx="9144000" cy="2197267"/>
            <a:chOff x="0" y="3690482"/>
            <a:chExt cx="9144000" cy="850171"/>
          </a:xfrm>
        </p:grpSpPr>
        <p:sp>
          <p:nvSpPr>
            <p:cNvPr id="12" name="Shape 12"/>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endParaRPr/>
            </a:p>
          </p:txBody>
        </p:sp>
        <p:sp>
          <p:nvSpPr>
            <p:cNvPr id="13" name="Shape 13"/>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14" name="Shape 14"/>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endParaRPr/>
            </a:p>
          </p:txBody>
        </p:sp>
        <p:sp>
          <p:nvSpPr>
            <p:cNvPr id="15" name="Shape 15"/>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endParaRPr/>
            </a:p>
          </p:txBody>
        </p:sp>
        <p:sp>
          <p:nvSpPr>
            <p:cNvPr id="16" name="Shape 16"/>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endParaRPr/>
            </a:p>
          </p:txBody>
        </p:sp>
        <p:sp>
          <p:nvSpPr>
            <p:cNvPr id="17" name="Shape 17"/>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endParaRPr/>
            </a:p>
          </p:txBody>
        </p:sp>
        <p:sp>
          <p:nvSpPr>
            <p:cNvPr id="18" name="Shape 18"/>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endParaRPr/>
            </a:p>
          </p:txBody>
        </p:sp>
        <p:sp>
          <p:nvSpPr>
            <p:cNvPr id="19" name="Shape 19"/>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buNone/>
              <a:defRPr>
                <a:solidFill>
                  <a:srgbClr val="FFA711"/>
                </a:solidFill>
              </a:defRPr>
            </a:lvl1pPr>
            <a:lvl2pPr rtl="0">
              <a:buNone/>
              <a:defRPr>
                <a:solidFill>
                  <a:srgbClr val="FFA711"/>
                </a:solidFill>
              </a:defRPr>
            </a:lvl2pPr>
            <a:lvl3pPr rtl="0">
              <a:buNone/>
              <a:defRPr>
                <a:solidFill>
                  <a:srgbClr val="FFA711"/>
                </a:solidFill>
              </a:defRPr>
            </a:lvl3pPr>
            <a:lvl4pPr rtl="0">
              <a:buNone/>
              <a:defRPr>
                <a:solidFill>
                  <a:srgbClr val="FFA711"/>
                </a:solidFill>
              </a:defRPr>
            </a:lvl4pPr>
            <a:lvl5pPr rtl="0">
              <a:buNone/>
              <a:defRPr>
                <a:solidFill>
                  <a:srgbClr val="FFA711"/>
                </a:solidFill>
              </a:defRPr>
            </a:lvl5pPr>
            <a:lvl6pPr rtl="0">
              <a:buNone/>
              <a:defRPr>
                <a:solidFill>
                  <a:srgbClr val="FFA711"/>
                </a:solidFill>
              </a:defRPr>
            </a:lvl6pPr>
            <a:lvl7pPr rtl="0">
              <a:buNone/>
              <a:defRPr>
                <a:solidFill>
                  <a:srgbClr val="FFA711"/>
                </a:solidFill>
              </a:defRPr>
            </a:lvl7pPr>
            <a:lvl8pPr rtl="0">
              <a:buNone/>
              <a:defRPr>
                <a:solidFill>
                  <a:srgbClr val="FFA711"/>
                </a:solidFill>
              </a:defRPr>
            </a:lvl8pPr>
            <a:lvl9pPr rtl="0">
              <a:buNone/>
              <a:defRPr>
                <a:solidFill>
                  <a:srgbClr val="FFA711"/>
                </a:solidFill>
              </a:defRPr>
            </a:lvl9pPr>
          </a:lstStyle>
          <a:p>
            <a:endParaRPr/>
          </a:p>
        </p:txBody>
      </p:sp>
      <p:sp>
        <p:nvSpPr>
          <p:cNvPr id="22" name="Shape 22"/>
          <p:cNvSpPr txBox="1">
            <a:spLocks noGrp="1"/>
          </p:cNvSpPr>
          <p:nvPr>
            <p:ph type="body" idx="1"/>
          </p:nvPr>
        </p:nvSpPr>
        <p:spPr>
          <a:xfrm>
            <a:off x="457200" y="1600200"/>
            <a:ext cx="8229600" cy="4356000"/>
          </a:xfrm>
          <a:prstGeom prst="rect">
            <a:avLst/>
          </a:prstGeom>
          <a:noFill/>
          <a:ln>
            <a:noFill/>
          </a:ln>
        </p:spPr>
        <p:txBody>
          <a:bodyPr lIns="91425" tIns="91425" rIns="91425" bIns="91425" anchor="t" anchorCtr="0"/>
          <a:lstStyle>
            <a:lvl1pPr marL="342900" indent="-342900" algn="l" rtl="0">
              <a:spcBef>
                <a:spcPts val="0"/>
              </a:spcBef>
              <a:buClr>
                <a:schemeClr val="lt2"/>
              </a:buClr>
              <a:buSzPct val="166666"/>
              <a:buFont typeface="Arial"/>
              <a:buChar char="•"/>
              <a:defRPr sz="3200">
                <a:solidFill>
                  <a:schemeClr val="lt2"/>
                </a:solidFill>
                <a:latin typeface="Georgia"/>
                <a:ea typeface="Georgia"/>
                <a:cs typeface="Georgia"/>
                <a:sym typeface="Georgia"/>
              </a:defRPr>
            </a:lvl1pPr>
            <a:lvl2pPr marL="742950" indent="-285750" algn="l" rtl="0">
              <a:spcBef>
                <a:spcPts val="560"/>
              </a:spcBef>
              <a:buClr>
                <a:schemeClr val="lt2"/>
              </a:buClr>
              <a:buSzPct val="100000"/>
              <a:buFont typeface="Courier New"/>
              <a:buChar char="o"/>
              <a:defRPr sz="2800">
                <a:solidFill>
                  <a:schemeClr val="lt2"/>
                </a:solidFill>
                <a:latin typeface="Georgia"/>
                <a:ea typeface="Georgia"/>
                <a:cs typeface="Georgia"/>
                <a:sym typeface="Georgia"/>
              </a:defRPr>
            </a:lvl2pPr>
            <a:lvl3pPr marL="1143000" indent="-228600" algn="l" rtl="0">
              <a:spcBef>
                <a:spcPts val="480"/>
              </a:spcBef>
              <a:buClr>
                <a:schemeClr val="lt2"/>
              </a:buClr>
              <a:buSzPct val="100000"/>
              <a:buFont typeface="Wingdings"/>
              <a:buChar char="§"/>
              <a:defRPr sz="2400">
                <a:solidFill>
                  <a:schemeClr val="lt2"/>
                </a:solidFill>
                <a:latin typeface="Georgia"/>
                <a:ea typeface="Georgia"/>
                <a:cs typeface="Georgia"/>
                <a:sym typeface="Georgia"/>
              </a:defRPr>
            </a:lvl3pPr>
            <a:lvl4pPr marL="16002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4pPr>
            <a:lvl5pPr marL="2057400" indent="-228600" algn="l" rtl="0">
              <a:spcBef>
                <a:spcPts val="400"/>
              </a:spcBef>
              <a:buClr>
                <a:schemeClr val="lt2"/>
              </a:buClr>
              <a:buSzPct val="100000"/>
              <a:buFont typeface="Courier New"/>
              <a:buChar char="o"/>
              <a:defRPr sz="2000">
                <a:solidFill>
                  <a:schemeClr val="lt2"/>
                </a:solidFill>
                <a:latin typeface="Georgia"/>
                <a:ea typeface="Georgia"/>
                <a:cs typeface="Georgia"/>
                <a:sym typeface="Georgia"/>
              </a:defRPr>
            </a:lvl5pPr>
            <a:lvl6pPr marL="2514600" indent="-228600" algn="l" rtl="0">
              <a:spcBef>
                <a:spcPts val="400"/>
              </a:spcBef>
              <a:buClr>
                <a:schemeClr val="lt2"/>
              </a:buClr>
              <a:buSzPct val="100000"/>
              <a:buFont typeface="Wingdings"/>
              <a:buChar char="§"/>
              <a:defRPr sz="2000">
                <a:solidFill>
                  <a:schemeClr val="lt2"/>
                </a:solidFill>
                <a:latin typeface="Georgia"/>
                <a:ea typeface="Georgia"/>
                <a:cs typeface="Georgia"/>
                <a:sym typeface="Georgia"/>
              </a:defRPr>
            </a:lvl6pPr>
            <a:lvl7pPr marL="29718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7pPr>
            <a:lvl8pPr marL="3429000" indent="-228600" algn="l" rtl="0">
              <a:spcBef>
                <a:spcPts val="400"/>
              </a:spcBef>
              <a:buClr>
                <a:schemeClr val="lt2"/>
              </a:buClr>
              <a:buSzPct val="100000"/>
              <a:buFont typeface="Courier New"/>
              <a:buChar char="o"/>
              <a:defRPr sz="2000" baseline="0">
                <a:solidFill>
                  <a:schemeClr val="lt2"/>
                </a:solidFill>
                <a:latin typeface="Georgia"/>
                <a:ea typeface="Georgia"/>
                <a:cs typeface="Georgia"/>
                <a:sym typeface="Georgia"/>
              </a:defRPr>
            </a:lvl8pPr>
            <a:lvl9pPr marL="3886200" indent="-228600" algn="l" rtl="0">
              <a:spcBef>
                <a:spcPts val="400"/>
              </a:spcBef>
              <a:buClr>
                <a:schemeClr val="lt2"/>
              </a:buClr>
              <a:buSzPct val="100000"/>
              <a:buFont typeface="Wingdings"/>
              <a:buChar char="§"/>
              <a:defRPr sz="2000" baseline="0">
                <a:solidFill>
                  <a:schemeClr val="lt2"/>
                </a:solidFill>
                <a:latin typeface="Georgia"/>
                <a:ea typeface="Georgia"/>
                <a:cs typeface="Georgia"/>
                <a:sym typeface="Georgia"/>
              </a:defRPr>
            </a:lvl9pPr>
          </a:lstStyle>
          <a:p>
            <a:endParaRPr/>
          </a:p>
        </p:txBody>
      </p:sp>
      <p:grpSp>
        <p:nvGrpSpPr>
          <p:cNvPr id="23" name="Shape 23"/>
          <p:cNvGrpSpPr/>
          <p:nvPr/>
        </p:nvGrpSpPr>
        <p:grpSpPr>
          <a:xfrm>
            <a:off x="0" y="6078691"/>
            <a:ext cx="9144000" cy="779372"/>
            <a:chOff x="0" y="3690482"/>
            <a:chExt cx="9144000" cy="301556"/>
          </a:xfrm>
        </p:grpSpPr>
        <p:sp>
          <p:nvSpPr>
            <p:cNvPr id="24" name="Shape 2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endParaRPr/>
            </a:p>
          </p:txBody>
        </p:sp>
        <p:sp>
          <p:nvSpPr>
            <p:cNvPr id="25" name="Shape 2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endParaRPr/>
            </a:p>
          </p:txBody>
        </p:sp>
        <p:sp>
          <p:nvSpPr>
            <p:cNvPr id="26" name="Shape 2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29" name="Shape 29"/>
          <p:cNvSpPr txBox="1">
            <a:spLocks noGrp="1"/>
          </p:cNvSpPr>
          <p:nvPr>
            <p:ph type="body" idx="1"/>
          </p:nvPr>
        </p:nvSpPr>
        <p:spPr>
          <a:xfrm>
            <a:off x="457200" y="1600200"/>
            <a:ext cx="4038599" cy="4356000"/>
          </a:xfrm>
          <a:prstGeom prst="rect">
            <a:avLst/>
          </a:prstGeom>
          <a:noFill/>
          <a:ln>
            <a:noFill/>
          </a:ln>
        </p:spPr>
        <p:txBody>
          <a:bodyPr lIns="91425" tIns="91425" rIns="91425" bIns="91425" anchor="t" anchorCtr="0"/>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sp>
        <p:nvSpPr>
          <p:cNvPr id="30" name="Shape 30"/>
          <p:cNvSpPr txBox="1">
            <a:spLocks noGrp="1"/>
          </p:cNvSpPr>
          <p:nvPr>
            <p:ph type="body" idx="2"/>
          </p:nvPr>
        </p:nvSpPr>
        <p:spPr>
          <a:xfrm>
            <a:off x="4648200" y="1600200"/>
            <a:ext cx="4038599" cy="4356000"/>
          </a:xfrm>
          <a:prstGeom prst="rect">
            <a:avLst/>
          </a:prstGeom>
          <a:noFill/>
          <a:ln>
            <a:noFill/>
          </a:ln>
        </p:spPr>
        <p:txBody>
          <a:bodyPr lIns="91425" tIns="91425" rIns="91425" bIns="91425" anchor="t" anchorCtr="0"/>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grpSp>
        <p:nvGrpSpPr>
          <p:cNvPr id="31" name="Shape 31"/>
          <p:cNvGrpSpPr/>
          <p:nvPr/>
        </p:nvGrpSpPr>
        <p:grpSpPr>
          <a:xfrm>
            <a:off x="0" y="6078691"/>
            <a:ext cx="9144000" cy="779372"/>
            <a:chOff x="0" y="3690482"/>
            <a:chExt cx="9144000" cy="301556"/>
          </a:xfrm>
        </p:grpSpPr>
        <p:sp>
          <p:nvSpPr>
            <p:cNvPr id="32" name="Shape 32"/>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33" name="Shape 33"/>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endParaRPr/>
            </a:p>
          </p:txBody>
        </p:sp>
        <p:sp>
          <p:nvSpPr>
            <p:cNvPr id="34" name="Shape 34"/>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grpSp>
        <p:nvGrpSpPr>
          <p:cNvPr id="37" name="Shape 37"/>
          <p:cNvGrpSpPr/>
          <p:nvPr/>
        </p:nvGrpSpPr>
        <p:grpSpPr>
          <a:xfrm>
            <a:off x="0" y="6078691"/>
            <a:ext cx="9144000" cy="779372"/>
            <a:chOff x="0" y="3690482"/>
            <a:chExt cx="9144000" cy="301556"/>
          </a:xfrm>
        </p:grpSpPr>
        <p:sp>
          <p:nvSpPr>
            <p:cNvPr id="38" name="Shape 38"/>
            <p:cNvSpPr/>
            <p:nvPr/>
          </p:nvSpPr>
          <p:spPr>
            <a:xfrm>
              <a:off x="0" y="3774403"/>
              <a:ext cx="9144000" cy="118500"/>
            </a:xfrm>
            <a:prstGeom prst="rect">
              <a:avLst/>
            </a:prstGeom>
            <a:solidFill>
              <a:schemeClr val="accent4"/>
            </a:solidFill>
            <a:ln>
              <a:noFill/>
            </a:ln>
          </p:spPr>
          <p:txBody>
            <a:bodyPr lIns="91425" tIns="45700" rIns="91425" bIns="45700" anchor="t" anchorCtr="0">
              <a:noAutofit/>
            </a:bodyPr>
            <a:lstStyle/>
            <a:p>
              <a:endParaRPr/>
            </a:p>
          </p:txBody>
        </p:sp>
        <p:sp>
          <p:nvSpPr>
            <p:cNvPr id="39" name="Shape 39"/>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endParaRPr/>
            </a:p>
          </p:txBody>
        </p:sp>
        <p:sp>
          <p:nvSpPr>
            <p:cNvPr id="40" name="Shape 40"/>
            <p:cNvSpPr/>
            <p:nvPr/>
          </p:nvSpPr>
          <p:spPr>
            <a:xfrm>
              <a:off x="0" y="3690482"/>
              <a:ext cx="9144000" cy="45600"/>
            </a:xfrm>
            <a:prstGeom prst="rect">
              <a:avLst/>
            </a:prstGeom>
            <a:solidFill>
              <a:schemeClr val="accent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792288" y="5367337"/>
            <a:ext cx="5486399" cy="629400"/>
          </a:xfrm>
          <a:prstGeom prst="rect">
            <a:avLst/>
          </a:prstGeom>
          <a:noFill/>
          <a:ln>
            <a:noFill/>
          </a:ln>
        </p:spPr>
        <p:txBody>
          <a:bodyPr lIns="91425" tIns="91425" rIns="91425" bIns="91425" anchor="t" anchorCtr="0"/>
          <a:lstStyle>
            <a:lvl1pPr marL="0" indent="88900" algn="ctr" rtl="0">
              <a:buClr>
                <a:srgbClr val="FFA711"/>
              </a:buClr>
              <a:buSzPct val="100000"/>
              <a:buFont typeface="Georgia"/>
              <a:buNone/>
              <a:defRPr sz="1400">
                <a:solidFill>
                  <a:srgbClr val="FFA711"/>
                </a:solidFill>
              </a:defRPr>
            </a:lvl1pPr>
            <a:lvl2pPr marL="0" indent="88900" algn="ctr" rtl="0">
              <a:buClr>
                <a:srgbClr val="FFA711"/>
              </a:buClr>
              <a:buSzPct val="100000"/>
              <a:buFont typeface="Georgia"/>
              <a:buNone/>
              <a:defRPr sz="1400">
                <a:solidFill>
                  <a:srgbClr val="FFA711"/>
                </a:solidFill>
              </a:defRPr>
            </a:lvl2pPr>
            <a:lvl3pPr marL="0" indent="88900" algn="ctr" rtl="0">
              <a:buClr>
                <a:srgbClr val="FFA711"/>
              </a:buClr>
              <a:buSzPct val="100000"/>
              <a:buFont typeface="Georgia"/>
              <a:buNone/>
              <a:defRPr sz="1400">
                <a:solidFill>
                  <a:srgbClr val="FFA711"/>
                </a:solidFill>
              </a:defRPr>
            </a:lvl3pPr>
            <a:lvl4pPr marL="0" indent="88900" algn="ctr" rtl="0">
              <a:buClr>
                <a:srgbClr val="FFA711"/>
              </a:buClr>
              <a:buSzPct val="100000"/>
              <a:buFont typeface="Georgia"/>
              <a:buNone/>
              <a:defRPr sz="1400">
                <a:solidFill>
                  <a:srgbClr val="FFA711"/>
                </a:solidFill>
              </a:defRPr>
            </a:lvl4pPr>
            <a:lvl5pPr marL="0" indent="88900" algn="ctr" rtl="0">
              <a:buClr>
                <a:srgbClr val="FFA711"/>
              </a:buClr>
              <a:buSzPct val="100000"/>
              <a:buFont typeface="Georgia"/>
              <a:buNone/>
              <a:defRPr sz="1400">
                <a:solidFill>
                  <a:srgbClr val="FFA711"/>
                </a:solidFill>
              </a:defRPr>
            </a:lvl5pPr>
            <a:lvl6pPr marL="0" indent="88900" algn="ctr" rtl="0">
              <a:buClr>
                <a:srgbClr val="FFA711"/>
              </a:buClr>
              <a:buSzPct val="100000"/>
              <a:buFont typeface="Georgia"/>
              <a:buNone/>
              <a:defRPr sz="1400">
                <a:solidFill>
                  <a:srgbClr val="FFA711"/>
                </a:solidFill>
              </a:defRPr>
            </a:lvl6pPr>
            <a:lvl7pPr marL="0" indent="88900" algn="ctr" rtl="0">
              <a:buClr>
                <a:srgbClr val="FFA711"/>
              </a:buClr>
              <a:buSzPct val="100000"/>
              <a:buFont typeface="Georgia"/>
              <a:buNone/>
              <a:defRPr sz="1400">
                <a:solidFill>
                  <a:srgbClr val="FFA711"/>
                </a:solidFill>
              </a:defRPr>
            </a:lvl7pPr>
            <a:lvl8pPr marL="0" indent="88900" algn="ctr" rtl="0">
              <a:buClr>
                <a:srgbClr val="FFA711"/>
              </a:buClr>
              <a:buSzPct val="100000"/>
              <a:buFont typeface="Georgia"/>
              <a:buNone/>
              <a:defRPr sz="1400">
                <a:solidFill>
                  <a:srgbClr val="FFA711"/>
                </a:solidFill>
              </a:defRPr>
            </a:lvl8pPr>
            <a:lvl9pPr marL="0" indent="88900" algn="ctr" rtl="0">
              <a:buClr>
                <a:srgbClr val="FFA711"/>
              </a:buClr>
              <a:buSzPct val="100000"/>
              <a:buFont typeface="Georgia"/>
              <a:buNone/>
              <a:defRPr sz="1400">
                <a:solidFill>
                  <a:srgbClr val="FFA711"/>
                </a:solidFill>
              </a:defRPr>
            </a:lvl9pPr>
          </a:lstStyle>
          <a:p>
            <a:endParaRPr/>
          </a:p>
        </p:txBody>
      </p:sp>
      <p:grpSp>
        <p:nvGrpSpPr>
          <p:cNvPr id="43" name="Shape 43"/>
          <p:cNvGrpSpPr/>
          <p:nvPr/>
        </p:nvGrpSpPr>
        <p:grpSpPr>
          <a:xfrm>
            <a:off x="0" y="6078691"/>
            <a:ext cx="9144000" cy="779372"/>
            <a:chOff x="0" y="3690482"/>
            <a:chExt cx="9144000" cy="301556"/>
          </a:xfrm>
        </p:grpSpPr>
        <p:sp>
          <p:nvSpPr>
            <p:cNvPr id="44" name="Shape 4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endParaRPr/>
            </a:p>
          </p:txBody>
        </p:sp>
        <p:sp>
          <p:nvSpPr>
            <p:cNvPr id="45" name="Shape 4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endParaRPr/>
            </a:p>
          </p:txBody>
        </p:sp>
        <p:sp>
          <p:nvSpPr>
            <p:cNvPr id="46" name="Shape 4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grpSp>
        <p:nvGrpSpPr>
          <p:cNvPr id="48" name="Shape 48"/>
          <p:cNvGrpSpPr/>
          <p:nvPr/>
        </p:nvGrpSpPr>
        <p:grpSpPr>
          <a:xfrm>
            <a:off x="0" y="4615343"/>
            <a:ext cx="9144000" cy="2197267"/>
            <a:chOff x="0" y="3690482"/>
            <a:chExt cx="9144000" cy="850171"/>
          </a:xfrm>
        </p:grpSpPr>
        <p:sp>
          <p:nvSpPr>
            <p:cNvPr id="49" name="Shape 49"/>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endParaRPr/>
            </a:p>
          </p:txBody>
        </p:sp>
        <p:sp>
          <p:nvSpPr>
            <p:cNvPr id="50" name="Shape 50"/>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51" name="Shape 51"/>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endParaRPr/>
            </a:p>
          </p:txBody>
        </p:sp>
        <p:sp>
          <p:nvSpPr>
            <p:cNvPr id="52" name="Shape 52"/>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endParaRPr/>
            </a:p>
          </p:txBody>
        </p:sp>
        <p:sp>
          <p:nvSpPr>
            <p:cNvPr id="53" name="Shape 53"/>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endParaRPr/>
            </a:p>
          </p:txBody>
        </p:sp>
        <p:sp>
          <p:nvSpPr>
            <p:cNvPr id="54" name="Shape 54"/>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endParaRPr/>
            </a:p>
          </p:txBody>
        </p:sp>
        <p:sp>
          <p:nvSpPr>
            <p:cNvPr id="55" name="Shape 55"/>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endParaRPr/>
            </a:p>
          </p:txBody>
        </p:sp>
        <p:sp>
          <p:nvSpPr>
            <p:cNvPr id="56" name="Shape 56"/>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1pPr>
            <a:lvl2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2pPr>
            <a:lvl3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3pPr>
            <a:lvl4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4pPr>
            <a:lvl5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5pPr>
            <a:lvl6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6pPr>
            <a:lvl7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7pPr>
            <a:lvl8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8pPr>
            <a:lvl9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lt2"/>
              </a:buClr>
              <a:buSzPct val="166666"/>
              <a:buFont typeface="Arial"/>
              <a:buChar char="•"/>
              <a:defRPr sz="3200" b="0" i="0" u="none" strike="noStrike" cap="none" baseline="0">
                <a:solidFill>
                  <a:schemeClr val="lt2"/>
                </a:solidFill>
                <a:latin typeface="Georgia"/>
                <a:ea typeface="Georgia"/>
                <a:cs typeface="Georgia"/>
                <a:sym typeface="Georgia"/>
              </a:defRPr>
            </a:lvl1pPr>
            <a:lvl2pPr marL="742950" indent="-285750" algn="l" rtl="0">
              <a:spcBef>
                <a:spcPts val="560"/>
              </a:spcBef>
              <a:buClr>
                <a:schemeClr val="lt2"/>
              </a:buClr>
              <a:buSzPct val="100000"/>
              <a:buFont typeface="Courier New"/>
              <a:buChar char="o"/>
              <a:defRPr sz="2800" b="0" i="0" u="none" strike="noStrike" cap="none" baseline="0">
                <a:solidFill>
                  <a:schemeClr val="lt2"/>
                </a:solidFill>
                <a:latin typeface="Georgia"/>
                <a:ea typeface="Georgia"/>
                <a:cs typeface="Georgia"/>
                <a:sym typeface="Georgia"/>
              </a:defRPr>
            </a:lvl2pPr>
            <a:lvl3pPr marL="1143000" indent="-228600" algn="l" rtl="0">
              <a:spcBef>
                <a:spcPts val="480"/>
              </a:spcBef>
              <a:buClr>
                <a:schemeClr val="lt2"/>
              </a:buClr>
              <a:buSzPct val="100000"/>
              <a:buFont typeface="Wingdings"/>
              <a:buChar char="§"/>
              <a:defRPr sz="2400" b="0" i="0" u="none" strike="noStrike" cap="none" baseline="0">
                <a:solidFill>
                  <a:schemeClr val="lt2"/>
                </a:solidFill>
                <a:latin typeface="Georgia"/>
                <a:ea typeface="Georgia"/>
                <a:cs typeface="Georgia"/>
                <a:sym typeface="Georgia"/>
              </a:defRPr>
            </a:lvl3pPr>
            <a:lvl4pPr marL="1600200" indent="-228600" algn="l" rtl="0">
              <a:spcBef>
                <a:spcPts val="400"/>
              </a:spcBef>
              <a:buClr>
                <a:schemeClr val="lt2"/>
              </a:buClr>
              <a:buSzPct val="166666"/>
              <a:buFont typeface="Arial"/>
              <a:buChar char="•"/>
              <a:defRPr sz="2000" b="0" i="0" u="none" strike="noStrike" cap="none" baseline="0">
                <a:solidFill>
                  <a:schemeClr val="lt2"/>
                </a:solidFill>
                <a:latin typeface="Georgia"/>
                <a:ea typeface="Georgia"/>
                <a:cs typeface="Georgia"/>
                <a:sym typeface="Georgia"/>
              </a:defRPr>
            </a:lvl4pPr>
            <a:lvl5pPr marL="2057400" indent="-228600" algn="l" rtl="0">
              <a:spcBef>
                <a:spcPts val="400"/>
              </a:spcBef>
              <a:buClr>
                <a:schemeClr val="lt2"/>
              </a:buClr>
              <a:buSzPct val="100000"/>
              <a:buFont typeface="Courier New"/>
              <a:buChar char="o"/>
              <a:defRPr sz="2000" b="0" i="0" u="none" strike="noStrike" cap="none" baseline="0">
                <a:solidFill>
                  <a:schemeClr val="lt2"/>
                </a:solidFill>
                <a:latin typeface="Georgia"/>
                <a:ea typeface="Georgia"/>
                <a:cs typeface="Georgia"/>
                <a:sym typeface="Georgia"/>
              </a:defRPr>
            </a:lvl5pPr>
            <a:lvl6pPr marL="2514600" indent="-228600" algn="l" rtl="0">
              <a:spcBef>
                <a:spcPts val="400"/>
              </a:spcBef>
              <a:buClr>
                <a:schemeClr val="lt2"/>
              </a:buClr>
              <a:buSzPct val="100000"/>
              <a:buFont typeface="Wingdings"/>
              <a:buChar char="§"/>
              <a:defRPr sz="2000" b="0" i="0" u="none" strike="noStrike" cap="none" baseline="0">
                <a:solidFill>
                  <a:schemeClr val="lt2"/>
                </a:solidFill>
                <a:latin typeface="Georgia"/>
                <a:ea typeface="Georgia"/>
                <a:cs typeface="Georgia"/>
                <a:sym typeface="Georgia"/>
              </a:defRPr>
            </a:lvl6pPr>
            <a:lvl7pPr marL="2971800" indent="-228600" algn="l" rtl="0">
              <a:spcBef>
                <a:spcPts val="400"/>
              </a:spcBef>
              <a:buClr>
                <a:schemeClr val="lt2"/>
              </a:buClr>
              <a:buSzPct val="166666"/>
              <a:buFont typeface="Arial"/>
              <a:buChar char="•"/>
              <a:defRPr sz="2000" b="0" i="0" u="none" strike="noStrike" cap="none" baseline="0">
                <a:solidFill>
                  <a:schemeClr val="lt2"/>
                </a:solidFill>
                <a:latin typeface="Georgia"/>
                <a:ea typeface="Georgia"/>
                <a:cs typeface="Georgia"/>
                <a:sym typeface="Georgia"/>
              </a:defRPr>
            </a:lvl7pPr>
            <a:lvl8pPr marL="3429000" indent="-228600" algn="l" rtl="0">
              <a:spcBef>
                <a:spcPts val="400"/>
              </a:spcBef>
              <a:buClr>
                <a:schemeClr val="lt2"/>
              </a:buClr>
              <a:buSzPct val="100000"/>
              <a:buFont typeface="Courier New"/>
              <a:buChar char="o"/>
              <a:defRPr sz="2000" b="0" i="0" u="none" strike="noStrike" cap="none" baseline="0">
                <a:solidFill>
                  <a:schemeClr val="lt2"/>
                </a:solidFill>
                <a:latin typeface="Georgia"/>
                <a:ea typeface="Georgia"/>
                <a:cs typeface="Georgia"/>
                <a:sym typeface="Georgia"/>
              </a:defRPr>
            </a:lvl8pPr>
            <a:lvl9pPr marL="3886200" indent="-228600" algn="l" rtl="0">
              <a:spcBef>
                <a:spcPts val="400"/>
              </a:spcBef>
              <a:buClr>
                <a:schemeClr val="lt2"/>
              </a:buClr>
              <a:buSzPct val="100000"/>
              <a:buFont typeface="Wingdings"/>
              <a:buChar char="§"/>
              <a:defRPr sz="2000" b="0" i="0" u="none" strike="noStrike" cap="none" baseline="0">
                <a:solidFill>
                  <a:schemeClr val="lt2"/>
                </a:solidFill>
                <a:latin typeface="Georgia"/>
                <a:ea typeface="Georgia"/>
                <a:cs typeface="Georgia"/>
                <a:sym typeface="Georgia"/>
              </a:defRPr>
            </a:lvl9pPr>
          </a:lstStyle>
          <a:p>
            <a:endParaRPr/>
          </a:p>
        </p:txBody>
      </p:sp>
      <p:sp>
        <p:nvSpPr>
          <p:cNvPr id="7" name="Shape 7"/>
          <p:cNvSpPr/>
          <p:nvPr/>
        </p:nvSpPr>
        <p:spPr>
          <a:xfrm>
            <a:off x="0" y="1321"/>
            <a:ext cx="9144000" cy="118200"/>
          </a:xfrm>
          <a:prstGeom prst="rect">
            <a:avLst/>
          </a:prstGeom>
          <a:solidFill>
            <a:schemeClr val="accent2"/>
          </a:solidFill>
          <a:ln>
            <a:noFill/>
          </a:ln>
        </p:spPr>
        <p:txBody>
          <a:bodyPr lIns="91425" tIns="45700" rIns="91425" bIns="45700" anchor="t" anchorCtr="0">
            <a:noAutofit/>
          </a:body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comments" Target="../comments/comment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13.xml"/><Relationship Id="rId5" Type="http://schemas.openxmlformats.org/officeDocument/2006/relationships/image" Target="../media/image23.jpg"/><Relationship Id="rId4" Type="http://schemas.openxmlformats.org/officeDocument/2006/relationships/hyperlink" Target="http://youtube.com/v/0wvapr8WvB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6N-HYZCh_k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3666300"/>
          </a:xfrm>
          <a:prstGeom prst="rect">
            <a:avLst/>
          </a:prstGeom>
        </p:spPr>
        <p:txBody>
          <a:bodyPr lIns="91425" tIns="91425" rIns="91425" bIns="91425" anchor="ctr" anchorCtr="0">
            <a:noAutofit/>
          </a:bodyPr>
          <a:lstStyle/>
          <a:p>
            <a:pPr lvl="0" algn="ctr" rtl="0">
              <a:buNone/>
            </a:pPr>
            <a:r>
              <a:rPr lang="en" sz="7200" b="1"/>
              <a:t> </a:t>
            </a:r>
            <a:r>
              <a:rPr lang="en" sz="7200" b="1">
                <a:solidFill>
                  <a:srgbClr val="B30BB6"/>
                </a:solidFill>
              </a:rPr>
              <a:t> </a:t>
            </a:r>
            <a:r>
              <a:rPr lang="en" sz="7200" b="1">
                <a:solidFill>
                  <a:srgbClr val="990000"/>
                </a:solidFill>
              </a:rPr>
              <a:t>A inclusión...</a:t>
            </a:r>
          </a:p>
          <a:p>
            <a:pPr lvl="0" algn="ctr" rtl="0">
              <a:buNone/>
            </a:pPr>
            <a:r>
              <a:rPr lang="en" sz="7200" b="1">
                <a:solidFill>
                  <a:srgbClr val="990000"/>
                </a:solidFill>
              </a:rPr>
              <a:t> </a:t>
            </a:r>
          </a:p>
          <a:p>
            <a:pPr lvl="0" algn="ctr" rtl="0">
              <a:buNone/>
            </a:pPr>
            <a:r>
              <a:rPr lang="en" sz="7200" b="1">
                <a:solidFill>
                  <a:srgbClr val="990000"/>
                </a:solidFill>
              </a:rPr>
              <a:t>É UN CONTO?</a:t>
            </a:r>
          </a:p>
        </p:txBody>
      </p:sp>
      <p:sp>
        <p:nvSpPr>
          <p:cNvPr id="59" name="Shape 59"/>
          <p:cNvSpPr txBox="1">
            <a:spLocks noGrp="1"/>
          </p:cNvSpPr>
          <p:nvPr>
            <p:ph type="body" idx="1"/>
          </p:nvPr>
        </p:nvSpPr>
        <p:spPr>
          <a:xfrm>
            <a:off x="3077700" y="5073601"/>
            <a:ext cx="5609099" cy="580499"/>
          </a:xfrm>
          <a:prstGeom prst="rect">
            <a:avLst/>
          </a:prstGeom>
        </p:spPr>
        <p:txBody>
          <a:bodyPr lIns="91425" tIns="91425" rIns="91425" bIns="91425" anchor="t" anchorCtr="0">
            <a:noAutofit/>
          </a:bodyPr>
          <a:lstStyle/>
          <a:p>
            <a:pPr lvl="0" algn="r" rtl="0">
              <a:buNone/>
            </a:pPr>
            <a:r>
              <a:rPr lang="en">
                <a:solidFill>
                  <a:schemeClr val="dk2"/>
                </a:solidFill>
              </a:rPr>
              <a:t>Lucía Ruiz Casal</a:t>
            </a:r>
          </a:p>
          <a:p>
            <a:pPr algn="r">
              <a:buNone/>
            </a:pPr>
            <a:r>
              <a:rPr lang="en">
                <a:solidFill>
                  <a:schemeClr val="dk2"/>
                </a:solidFill>
              </a:rPr>
              <a:t>Patricia Pena Barbeito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Shape 117"/>
          <p:cNvSpPr/>
          <p:nvPr/>
        </p:nvSpPr>
        <p:spPr>
          <a:xfrm>
            <a:off x="2059435" y="118375"/>
            <a:ext cx="5527799" cy="12044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3000" b="1">
                <a:solidFill>
                  <a:srgbClr val="B6D7A8"/>
                </a:solidFill>
              </a:rPr>
              <a:t>OS OBXECTOS MÁXICOS</a:t>
            </a:r>
          </a:p>
        </p:txBody>
      </p:sp>
      <p:sp>
        <p:nvSpPr>
          <p:cNvPr id="118" name="Shape 118"/>
          <p:cNvSpPr/>
          <p:nvPr/>
        </p:nvSpPr>
        <p:spPr>
          <a:xfrm>
            <a:off x="2573575" y="1218681"/>
            <a:ext cx="3826921" cy="4763707"/>
          </a:xfrm>
          <a:prstGeom prst="rect">
            <a:avLst/>
          </a:prstGeom>
          <a:blipFill>
            <a:blip r:embed="rId3"/>
            <a:stretch>
              <a:fillRect/>
            </a:stretch>
          </a:blipFill>
          <a:ln>
            <a:noFill/>
          </a:ln>
        </p:spPr>
      </p:sp>
      <p:sp>
        <p:nvSpPr>
          <p:cNvPr id="119" name="Shape 119"/>
          <p:cNvSpPr txBox="1"/>
          <p:nvPr/>
        </p:nvSpPr>
        <p:spPr>
          <a:xfrm>
            <a:off x="3179185" y="3144988"/>
            <a:ext cx="2615700" cy="2837400"/>
          </a:xfrm>
          <a:prstGeom prst="rect">
            <a:avLst/>
          </a:prstGeom>
        </p:spPr>
        <p:txBody>
          <a:bodyPr lIns="91425" tIns="91425" rIns="91425" bIns="91425" anchor="ctr" anchorCtr="0">
            <a:noAutofit/>
          </a:bodyPr>
          <a:lstStyle/>
          <a:p>
            <a:pPr lvl="0" algn="ctr" rtl="0">
              <a:buNone/>
            </a:pPr>
            <a:r>
              <a:rPr lang="en" sz="3000" b="1">
                <a:solidFill>
                  <a:srgbClr val="FFE599"/>
                </a:solidFill>
              </a:rPr>
              <a:t>ESCOLA INCLUSIVA</a:t>
            </a:r>
          </a:p>
        </p:txBody>
      </p:sp>
      <p:sp>
        <p:nvSpPr>
          <p:cNvPr id="120" name="Shape 120"/>
          <p:cNvSpPr txBox="1"/>
          <p:nvPr/>
        </p:nvSpPr>
        <p:spPr>
          <a:xfrm>
            <a:off x="215785" y="1729275"/>
            <a:ext cx="2963400" cy="665099"/>
          </a:xfrm>
          <a:prstGeom prst="rect">
            <a:avLst/>
          </a:prstGeom>
          <a:noFill/>
        </p:spPr>
        <p:txBody>
          <a:bodyPr lIns="91425" tIns="91425" rIns="91425" bIns="91425" anchor="t" anchorCtr="0">
            <a:noAutofit/>
          </a:bodyPr>
          <a:lstStyle/>
          <a:p>
            <a:pPr>
              <a:buNone/>
            </a:pPr>
            <a:r>
              <a:rPr lang="en" sz="2400" b="1">
                <a:solidFill>
                  <a:schemeClr val="accent3"/>
                </a:solidFill>
                <a:latin typeface="Comic Sans MS"/>
                <a:ea typeface="Comic Sans MS"/>
                <a:cs typeface="Comic Sans MS"/>
                <a:sym typeface="Comic Sans MS"/>
              </a:rPr>
              <a:t>ORGANIZACIÓN</a:t>
            </a:r>
          </a:p>
        </p:txBody>
      </p:sp>
      <p:sp>
        <p:nvSpPr>
          <p:cNvPr id="121" name="Shape 121"/>
          <p:cNvSpPr txBox="1"/>
          <p:nvPr/>
        </p:nvSpPr>
        <p:spPr>
          <a:xfrm>
            <a:off x="472975" y="2763900"/>
            <a:ext cx="2010000" cy="650400"/>
          </a:xfrm>
          <a:prstGeom prst="rect">
            <a:avLst/>
          </a:prstGeom>
          <a:noFill/>
        </p:spPr>
        <p:txBody>
          <a:bodyPr lIns="91425" tIns="91425" rIns="91425" bIns="91425" anchor="t" anchorCtr="0">
            <a:noAutofit/>
          </a:bodyPr>
          <a:lstStyle/>
          <a:p>
            <a:pPr>
              <a:buNone/>
            </a:pPr>
            <a:r>
              <a:rPr lang="en" sz="2400" b="1">
                <a:solidFill>
                  <a:srgbClr val="4A86E8"/>
                </a:solidFill>
                <a:latin typeface="Comic Sans MS"/>
                <a:ea typeface="Comic Sans MS"/>
                <a:cs typeface="Comic Sans MS"/>
                <a:sym typeface="Comic Sans MS"/>
              </a:rPr>
              <a:t>APOIOS</a:t>
            </a:r>
          </a:p>
        </p:txBody>
      </p:sp>
      <p:sp>
        <p:nvSpPr>
          <p:cNvPr id="122" name="Shape 122"/>
          <p:cNvSpPr txBox="1"/>
          <p:nvPr/>
        </p:nvSpPr>
        <p:spPr>
          <a:xfrm>
            <a:off x="6653700" y="1766175"/>
            <a:ext cx="2231700" cy="591299"/>
          </a:xfrm>
          <a:prstGeom prst="rect">
            <a:avLst/>
          </a:prstGeom>
          <a:noFill/>
        </p:spPr>
        <p:txBody>
          <a:bodyPr lIns="91425" tIns="91425" rIns="91425" bIns="91425" anchor="t" anchorCtr="0">
            <a:noAutofit/>
          </a:bodyPr>
          <a:lstStyle/>
          <a:p>
            <a:pPr algn="l">
              <a:buNone/>
            </a:pPr>
            <a:r>
              <a:rPr lang="en" sz="2400" b="1">
                <a:solidFill>
                  <a:schemeClr val="accent6"/>
                </a:solidFill>
                <a:latin typeface="Comic Sans MS"/>
                <a:ea typeface="Comic Sans MS"/>
                <a:cs typeface="Comic Sans MS"/>
                <a:sym typeface="Comic Sans MS"/>
              </a:rPr>
              <a:t>CONTORNO</a:t>
            </a:r>
          </a:p>
        </p:txBody>
      </p:sp>
      <p:sp>
        <p:nvSpPr>
          <p:cNvPr id="123" name="Shape 123"/>
          <p:cNvSpPr txBox="1"/>
          <p:nvPr/>
        </p:nvSpPr>
        <p:spPr>
          <a:xfrm>
            <a:off x="215785" y="3857650"/>
            <a:ext cx="2283600" cy="561599"/>
          </a:xfrm>
          <a:prstGeom prst="rect">
            <a:avLst/>
          </a:prstGeom>
          <a:noFill/>
        </p:spPr>
        <p:txBody>
          <a:bodyPr lIns="91425" tIns="91425" rIns="91425" bIns="91425" anchor="t" anchorCtr="0">
            <a:noAutofit/>
          </a:bodyPr>
          <a:lstStyle/>
          <a:p>
            <a:pPr>
              <a:buNone/>
            </a:pPr>
            <a:r>
              <a:rPr lang="en" sz="2400" b="1">
                <a:solidFill>
                  <a:srgbClr val="A64D79"/>
                </a:solidFill>
                <a:latin typeface="Comic Sans MS"/>
                <a:ea typeface="Comic Sans MS"/>
                <a:cs typeface="Comic Sans MS"/>
                <a:sym typeface="Comic Sans MS"/>
              </a:rPr>
              <a:t>PROXECTOS</a:t>
            </a:r>
          </a:p>
        </p:txBody>
      </p:sp>
      <p:sp>
        <p:nvSpPr>
          <p:cNvPr id="124" name="Shape 124"/>
          <p:cNvSpPr txBox="1"/>
          <p:nvPr/>
        </p:nvSpPr>
        <p:spPr>
          <a:xfrm>
            <a:off x="6528150" y="2690000"/>
            <a:ext cx="2482800" cy="532199"/>
          </a:xfrm>
          <a:prstGeom prst="rect">
            <a:avLst/>
          </a:prstGeom>
          <a:noFill/>
        </p:spPr>
        <p:txBody>
          <a:bodyPr lIns="91425" tIns="91425" rIns="91425" bIns="91425" anchor="t" anchorCtr="0">
            <a:noAutofit/>
          </a:bodyPr>
          <a:lstStyle/>
          <a:p>
            <a:pPr>
              <a:buNone/>
            </a:pPr>
            <a:r>
              <a:rPr lang="en" sz="2400" b="1">
                <a:solidFill>
                  <a:srgbClr val="FFD966"/>
                </a:solidFill>
                <a:latin typeface="Comic Sans MS"/>
                <a:ea typeface="Comic Sans MS"/>
                <a:cs typeface="Comic Sans MS"/>
                <a:sym typeface="Comic Sans MS"/>
              </a:rPr>
              <a:t>AVALIACIÓN</a:t>
            </a:r>
          </a:p>
        </p:txBody>
      </p:sp>
      <p:sp>
        <p:nvSpPr>
          <p:cNvPr id="125" name="Shape 125"/>
          <p:cNvSpPr txBox="1"/>
          <p:nvPr/>
        </p:nvSpPr>
        <p:spPr>
          <a:xfrm>
            <a:off x="6828450" y="3887175"/>
            <a:ext cx="2084100" cy="428700"/>
          </a:xfrm>
          <a:prstGeom prst="rect">
            <a:avLst/>
          </a:prstGeom>
          <a:noFill/>
        </p:spPr>
        <p:txBody>
          <a:bodyPr lIns="91425" tIns="91425" rIns="91425" bIns="91425" anchor="t" anchorCtr="0">
            <a:noAutofit/>
          </a:bodyPr>
          <a:lstStyle/>
          <a:p>
            <a:endParaRPr/>
          </a:p>
        </p:txBody>
      </p:sp>
      <p:sp>
        <p:nvSpPr>
          <p:cNvPr id="126" name="Shape 126"/>
          <p:cNvSpPr txBox="1"/>
          <p:nvPr/>
        </p:nvSpPr>
        <p:spPr>
          <a:xfrm>
            <a:off x="6496050" y="3887200"/>
            <a:ext cx="2748899" cy="502500"/>
          </a:xfrm>
          <a:prstGeom prst="rect">
            <a:avLst/>
          </a:prstGeom>
          <a:noFill/>
        </p:spPr>
        <p:txBody>
          <a:bodyPr lIns="91425" tIns="91425" rIns="91425" bIns="91425" anchor="t" anchorCtr="0">
            <a:noAutofit/>
          </a:bodyPr>
          <a:lstStyle/>
          <a:p>
            <a:pPr>
              <a:buNone/>
            </a:pPr>
            <a:r>
              <a:rPr lang="en" sz="2400" b="1">
                <a:solidFill>
                  <a:srgbClr val="FF00FF"/>
                </a:solidFill>
                <a:latin typeface="Comic Sans MS"/>
                <a:ea typeface="Comic Sans MS"/>
                <a:cs typeface="Comic Sans MS"/>
                <a:sym typeface="Comic Sans MS"/>
              </a:rPr>
              <a:t>CONVIVENCIA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Shape 131"/>
          <p:cNvSpPr/>
          <p:nvPr/>
        </p:nvSpPr>
        <p:spPr>
          <a:xfrm>
            <a:off x="2059435" y="118375"/>
            <a:ext cx="5527799" cy="12044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3000" b="1">
                <a:solidFill>
                  <a:srgbClr val="B6D7A8"/>
                </a:solidFill>
              </a:rPr>
              <a:t>A PROBA</a:t>
            </a:r>
          </a:p>
        </p:txBody>
      </p:sp>
      <p:sp>
        <p:nvSpPr>
          <p:cNvPr id="132" name="Shape 132"/>
          <p:cNvSpPr/>
          <p:nvPr/>
        </p:nvSpPr>
        <p:spPr>
          <a:xfrm>
            <a:off x="3004944" y="1234200"/>
            <a:ext cx="3636783" cy="4736241"/>
          </a:xfrm>
          <a:prstGeom prst="rect">
            <a:avLst/>
          </a:prstGeom>
          <a:blipFill>
            <a:blip r:embed="rId3"/>
            <a:stretch>
              <a:fillRect/>
            </a:stretch>
          </a:blipFill>
          <a:ln>
            <a:noFill/>
          </a:ln>
        </p:spPr>
      </p:sp>
      <p:sp>
        <p:nvSpPr>
          <p:cNvPr id="133" name="Shape 133"/>
          <p:cNvSpPr txBox="1"/>
          <p:nvPr/>
        </p:nvSpPr>
        <p:spPr>
          <a:xfrm>
            <a:off x="3445235" y="3133042"/>
            <a:ext cx="2615700" cy="2837400"/>
          </a:xfrm>
          <a:prstGeom prst="rect">
            <a:avLst/>
          </a:prstGeom>
        </p:spPr>
        <p:txBody>
          <a:bodyPr lIns="91425" tIns="91425" rIns="91425" bIns="91425" anchor="ctr" anchorCtr="0">
            <a:noAutofit/>
          </a:bodyPr>
          <a:lstStyle/>
          <a:p>
            <a:pPr lvl="0" algn="ctr" rtl="0">
              <a:buNone/>
            </a:pPr>
            <a:r>
              <a:rPr lang="en" sz="3000" b="1">
                <a:solidFill>
                  <a:srgbClr val="FFE599"/>
                </a:solidFill>
              </a:rPr>
              <a:t>ESCOLA INCLUSIVA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sp>
        <p:nvSpPr>
          <p:cNvPr id="138" name="Shape 138"/>
          <p:cNvSpPr txBox="1"/>
          <p:nvPr/>
        </p:nvSpPr>
        <p:spPr>
          <a:xfrm>
            <a:off x="4957262" y="3665528"/>
            <a:ext cx="3178199" cy="668400"/>
          </a:xfrm>
          <a:prstGeom prst="rect">
            <a:avLst/>
          </a:prstGeom>
          <a:noFill/>
        </p:spPr>
        <p:txBody>
          <a:bodyPr lIns="91425" tIns="91425" rIns="91425" bIns="91425" anchor="t" anchorCtr="0">
            <a:noAutofit/>
          </a:bodyPr>
          <a:lstStyle/>
          <a:p>
            <a:pPr lvl="0" rtl="0">
              <a:buNone/>
            </a:pPr>
            <a:r>
              <a:rPr lang="en" sz="2400">
                <a:solidFill>
                  <a:srgbClr val="FFFFFF"/>
                </a:solidFill>
              </a:rPr>
              <a:t>ESCOLA INCLUSIVA</a:t>
            </a:r>
          </a:p>
        </p:txBody>
      </p:sp>
      <p:sp>
        <p:nvSpPr>
          <p:cNvPr id="139" name="Shape 139"/>
          <p:cNvSpPr/>
          <p:nvPr/>
        </p:nvSpPr>
        <p:spPr>
          <a:xfrm>
            <a:off x="2059435" y="118375"/>
            <a:ext cx="5527799" cy="12044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3000" b="1">
                <a:solidFill>
                  <a:srgbClr val="B6D7A8"/>
                </a:solidFill>
              </a:rPr>
              <a:t>O REGRESO</a:t>
            </a:r>
          </a:p>
        </p:txBody>
      </p:sp>
      <p:sp>
        <p:nvSpPr>
          <p:cNvPr id="140" name="Shape 140"/>
          <p:cNvSpPr/>
          <p:nvPr/>
        </p:nvSpPr>
        <p:spPr>
          <a:xfrm>
            <a:off x="2957905" y="1276390"/>
            <a:ext cx="3634779" cy="4735521"/>
          </a:xfrm>
          <a:prstGeom prst="rect">
            <a:avLst/>
          </a:prstGeom>
          <a:blipFill>
            <a:blip r:embed="rId3"/>
            <a:stretch>
              <a:fillRect/>
            </a:stretch>
          </a:blipFill>
          <a:ln>
            <a:noFill/>
          </a:ln>
        </p:spPr>
      </p:sp>
      <p:sp>
        <p:nvSpPr>
          <p:cNvPr id="141" name="Shape 141"/>
          <p:cNvSpPr txBox="1"/>
          <p:nvPr/>
        </p:nvSpPr>
        <p:spPr>
          <a:xfrm>
            <a:off x="3445235" y="3133042"/>
            <a:ext cx="2615700" cy="2837400"/>
          </a:xfrm>
          <a:prstGeom prst="rect">
            <a:avLst/>
          </a:prstGeom>
        </p:spPr>
        <p:txBody>
          <a:bodyPr lIns="91425" tIns="91425" rIns="91425" bIns="91425" anchor="ctr" anchorCtr="0">
            <a:noAutofit/>
          </a:bodyPr>
          <a:lstStyle/>
          <a:p>
            <a:pPr lvl="0" algn="ctr" rtl="0">
              <a:buNone/>
            </a:pPr>
            <a:r>
              <a:rPr lang="en" sz="3000" b="1">
                <a:solidFill>
                  <a:srgbClr val="FFE599"/>
                </a:solidFill>
              </a:rPr>
              <a:t>ESCOLA INCLUSIVA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5"/>
        <p:cNvGrpSpPr/>
        <p:nvPr/>
      </p:nvGrpSpPr>
      <p:grpSpPr>
        <a:xfrm>
          <a:off x="0" y="0"/>
          <a:ext cx="0" cy="0"/>
          <a:chOff x="0" y="0"/>
          <a:chExt cx="0" cy="0"/>
        </a:xfrm>
      </p:grpSpPr>
      <p:sp>
        <p:nvSpPr>
          <p:cNvPr id="146" name="Shape 146"/>
          <p:cNvSpPr txBox="1"/>
          <p:nvPr/>
        </p:nvSpPr>
        <p:spPr>
          <a:xfrm>
            <a:off x="4957262" y="3665528"/>
            <a:ext cx="3178199" cy="668400"/>
          </a:xfrm>
          <a:prstGeom prst="rect">
            <a:avLst/>
          </a:prstGeom>
          <a:noFill/>
        </p:spPr>
        <p:txBody>
          <a:bodyPr lIns="91425" tIns="91425" rIns="91425" bIns="91425" anchor="t" anchorCtr="0">
            <a:noAutofit/>
          </a:bodyPr>
          <a:lstStyle/>
          <a:p>
            <a:pPr lvl="0" rtl="0">
              <a:buNone/>
            </a:pPr>
            <a:r>
              <a:rPr lang="en" sz="2400">
                <a:solidFill>
                  <a:srgbClr val="FFFFFF"/>
                </a:solidFill>
              </a:rPr>
              <a:t>ESCOLA INCLUSIVA</a:t>
            </a:r>
          </a:p>
        </p:txBody>
      </p:sp>
      <p:sp>
        <p:nvSpPr>
          <p:cNvPr id="147" name="Shape 147"/>
          <p:cNvSpPr/>
          <p:nvPr/>
        </p:nvSpPr>
        <p:spPr>
          <a:xfrm>
            <a:off x="904366" y="1219931"/>
            <a:ext cx="4270981" cy="4655958"/>
          </a:xfrm>
          <a:prstGeom prst="rect">
            <a:avLst/>
          </a:prstGeom>
          <a:blipFill>
            <a:blip r:embed="rId3"/>
            <a:stretch>
              <a:fillRect/>
            </a:stretch>
          </a:blipFill>
          <a:ln>
            <a:noFill/>
          </a:ln>
        </p:spPr>
      </p:sp>
      <p:sp>
        <p:nvSpPr>
          <p:cNvPr id="148" name="Shape 148"/>
          <p:cNvSpPr/>
          <p:nvPr/>
        </p:nvSpPr>
        <p:spPr>
          <a:xfrm>
            <a:off x="4697604" y="3137046"/>
            <a:ext cx="3889628" cy="2914659"/>
          </a:xfrm>
          <a:prstGeom prst="rect">
            <a:avLst/>
          </a:prstGeom>
          <a:blipFill>
            <a:blip r:embed="rId4"/>
            <a:stretch>
              <a:fillRect/>
            </a:stretch>
          </a:blipFill>
          <a:ln>
            <a:noFill/>
          </a:ln>
        </p:spPr>
      </p:sp>
      <p:sp>
        <p:nvSpPr>
          <p:cNvPr id="149" name="Shape 149"/>
          <p:cNvSpPr/>
          <p:nvPr/>
        </p:nvSpPr>
        <p:spPr>
          <a:xfrm>
            <a:off x="5216474" y="1307261"/>
            <a:ext cx="2297642" cy="2421640"/>
          </a:xfrm>
          <a:prstGeom prst="rect">
            <a:avLst/>
          </a:prstGeom>
          <a:blipFill>
            <a:blip r:embed="rId5"/>
            <a:stretch>
              <a:fillRect/>
            </a:stretch>
          </a:blipFill>
          <a:ln>
            <a:noFill/>
          </a:ln>
        </p:spPr>
      </p:sp>
      <p:sp>
        <p:nvSpPr>
          <p:cNvPr id="150" name="Shape 150"/>
          <p:cNvSpPr/>
          <p:nvPr/>
        </p:nvSpPr>
        <p:spPr>
          <a:xfrm>
            <a:off x="2034485" y="102761"/>
            <a:ext cx="5527799" cy="12044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3000" b="1">
                <a:solidFill>
                  <a:srgbClr val="B6D7A8"/>
                </a:solidFill>
              </a:rPr>
              <a:t>O FINAL</a:t>
            </a:r>
          </a:p>
        </p:txBody>
      </p:sp>
      <p:sp>
        <p:nvSpPr>
          <p:cNvPr id="151" name="Shape 151"/>
          <p:cNvSpPr/>
          <p:nvPr/>
        </p:nvSpPr>
        <p:spPr>
          <a:xfrm>
            <a:off x="4571837" y="2610095"/>
            <a:ext cx="1246053" cy="1637808"/>
          </a:xfrm>
          <a:prstGeom prst="rect">
            <a:avLst/>
          </a:prstGeom>
          <a:blipFill>
            <a:blip r:embed="rId6"/>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buNone/>
            </a:pPr>
            <a:r>
              <a:rPr lang="en"/>
              <a:t>E este é o noso conto....</a:t>
            </a:r>
          </a:p>
        </p:txBody>
      </p:sp>
      <p:sp>
        <p:nvSpPr>
          <p:cNvPr id="157" name="Shape 157"/>
          <p:cNvSpPr/>
          <p:nvPr/>
        </p:nvSpPr>
        <p:spPr>
          <a:xfrm>
            <a:off x="1714500" y="1123950"/>
            <a:ext cx="5715000" cy="4610100"/>
          </a:xfrm>
          <a:prstGeom prst="rect">
            <a:avLst/>
          </a:prstGeom>
          <a:blipFill>
            <a:blip r:embed="rId3"/>
            <a:stretch>
              <a:fillRect/>
            </a:stretch>
          </a:blipFill>
          <a:ln>
            <a:noFill/>
          </a:ln>
        </p:spPr>
      </p:sp>
      <p:sp>
        <p:nvSpPr>
          <p:cNvPr id="158" name="Shape 158">
            <a:hlinkClick r:id="rId4"/>
          </p:cNvPr>
          <p:cNvSpPr/>
          <p:nvPr/>
        </p:nvSpPr>
        <p:spPr>
          <a:xfrm>
            <a:off x="457200" y="4513820"/>
            <a:ext cx="1906337" cy="1430254"/>
          </a:xfrm>
          <a:prstGeom prst="rect">
            <a:avLst/>
          </a:prstGeom>
          <a:blipFill>
            <a:blip r:embed="rId5"/>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0151" y="1235387"/>
            <a:ext cx="5347200" cy="3973499"/>
          </a:xfrm>
          <a:prstGeom prst="rect">
            <a:avLst/>
          </a:prstGeom>
        </p:spPr>
        <p:txBody>
          <a:bodyPr lIns="91425" tIns="91425" rIns="91425" bIns="91425" anchor="ctr" anchorCtr="0">
            <a:noAutofit/>
          </a:bodyPr>
          <a:lstStyle/>
          <a:p>
            <a:pPr lvl="0" algn="ctr" rtl="0">
              <a:buNone/>
            </a:pPr>
            <a:r>
              <a:rPr lang="en" b="1">
                <a:solidFill>
                  <a:srgbClr val="38761D"/>
                </a:solidFill>
              </a:rPr>
              <a:t>E colorín colorado...</a:t>
            </a:r>
          </a:p>
          <a:p>
            <a:pPr lvl="0" algn="ctr" rtl="0">
              <a:buNone/>
            </a:pPr>
            <a:r>
              <a:rPr lang="en" b="1">
                <a:solidFill>
                  <a:srgbClr val="38761D"/>
                </a:solidFill>
              </a:rPr>
              <a:t>este conto...</a:t>
            </a:r>
          </a:p>
          <a:p>
            <a:pPr lvl="0" algn="ctr" rtl="0">
              <a:buNone/>
            </a:pPr>
            <a:r>
              <a:rPr lang="en" b="1">
                <a:solidFill>
                  <a:srgbClr val="38761D"/>
                </a:solidFill>
              </a:rPr>
              <a:t>nunca estará rematado.</a:t>
            </a:r>
          </a:p>
        </p:txBody>
      </p:sp>
      <p:sp>
        <p:nvSpPr>
          <p:cNvPr id="164" name="Shape 164"/>
          <p:cNvSpPr/>
          <p:nvPr/>
        </p:nvSpPr>
        <p:spPr>
          <a:xfrm>
            <a:off x="5657351" y="349040"/>
            <a:ext cx="3379248" cy="5430985"/>
          </a:xfrm>
          <a:prstGeom prst="rect">
            <a:avLst/>
          </a:prstGeom>
          <a:blipFill>
            <a:blip r:embed="rId3"/>
            <a:stretch>
              <a:fillRect/>
            </a:stretch>
          </a:blipFill>
          <a:ln>
            <a:noFill/>
          </a:ln>
        </p:spPr>
      </p:sp>
      <p:sp>
        <p:nvSpPr>
          <p:cNvPr id="165" name="Shape 165"/>
          <p:cNvSpPr txBox="1"/>
          <p:nvPr/>
        </p:nvSpPr>
        <p:spPr>
          <a:xfrm>
            <a:off x="6340700" y="5734700"/>
            <a:ext cx="2527499" cy="280799"/>
          </a:xfrm>
          <a:prstGeom prst="rect">
            <a:avLst/>
          </a:prstGeom>
          <a:noFill/>
        </p:spPr>
        <p:txBody>
          <a:bodyPr lIns="91425" tIns="91425" rIns="91425" bIns="91425" anchor="t" anchorCtr="0">
            <a:noAutofit/>
          </a:bodyPr>
          <a:lstStyle/>
          <a:p>
            <a:pPr>
              <a:buNone/>
            </a:pPr>
            <a:r>
              <a:rPr lang="en"/>
              <a:t>Ilustación: Xosé Tomás.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63"/>
        <p:cNvGrpSpPr/>
        <p:nvPr/>
      </p:nvGrpSpPr>
      <p:grpSpPr>
        <a:xfrm>
          <a:off x="0" y="0"/>
          <a:ext cx="0" cy="0"/>
          <a:chOff x="0" y="0"/>
          <a:chExt cx="0" cy="0"/>
        </a:xfrm>
      </p:grpSpPr>
      <p:sp>
        <p:nvSpPr>
          <p:cNvPr id="64" name="Shape 64"/>
          <p:cNvSpPr/>
          <p:nvPr/>
        </p:nvSpPr>
        <p:spPr>
          <a:xfrm>
            <a:off x="0" y="0"/>
            <a:ext cx="9144000" cy="6858000"/>
          </a:xfrm>
          <a:prstGeom prst="rect">
            <a:avLst/>
          </a:prstGeom>
          <a:blipFill>
            <a:blip r:embed="rId3"/>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sz="3200">
                <a:solidFill>
                  <a:schemeClr val="lt2"/>
                </a:solidFill>
              </a:rPr>
              <a:t>
</a:t>
            </a:r>
          </a:p>
        </p:txBody>
      </p:sp>
      <p:sp>
        <p:nvSpPr>
          <p:cNvPr id="70" name="Shape 70"/>
          <p:cNvSpPr/>
          <p:nvPr/>
        </p:nvSpPr>
        <p:spPr>
          <a:xfrm>
            <a:off x="2190750" y="1937220"/>
            <a:ext cx="4762500" cy="3873028"/>
          </a:xfrm>
          <a:prstGeom prst="rect">
            <a:avLst/>
          </a:prstGeom>
          <a:blipFill>
            <a:blip r:embed="rId3"/>
            <a:stretch>
              <a:fillRect/>
            </a:stretch>
          </a:blipFill>
          <a:ln>
            <a:noFill/>
          </a:ln>
        </p:spPr>
      </p:sp>
      <p:sp>
        <p:nvSpPr>
          <p:cNvPr id="71" name="Shape 71"/>
          <p:cNvSpPr/>
          <p:nvPr/>
        </p:nvSpPr>
        <p:spPr>
          <a:xfrm>
            <a:off x="1727967" y="181300"/>
            <a:ext cx="5302832" cy="1532890"/>
          </a:xfrm>
          <a:prstGeom prst="rect">
            <a:avLst/>
          </a:prstGeom>
          <a:blipFill>
            <a:blip r:embed="rId4"/>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5"/>
        <p:cNvGrpSpPr/>
        <p:nvPr/>
      </p:nvGrpSpPr>
      <p:grpSpPr>
        <a:xfrm>
          <a:off x="0" y="0"/>
          <a:ext cx="0" cy="0"/>
          <a:chOff x="0" y="0"/>
          <a:chExt cx="0" cy="0"/>
        </a:xfrm>
      </p:grpSpPr>
      <p:sp>
        <p:nvSpPr>
          <p:cNvPr id="76" name="Shape 76">
            <a:hlinkClick r:id="rId3"/>
          </p:cNvPr>
          <p:cNvSpPr/>
          <p:nvPr/>
        </p:nvSpPr>
        <p:spPr>
          <a:xfrm>
            <a:off x="1524000" y="1143000"/>
            <a:ext cx="6096000" cy="4572000"/>
          </a:xfrm>
          <a:prstGeom prst="rect">
            <a:avLst/>
          </a:prstGeom>
          <a:blipFill>
            <a:blip r:embed="rId4"/>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0"/>
        <p:cNvGrpSpPr/>
        <p:nvPr/>
      </p:nvGrpSpPr>
      <p:grpSpPr>
        <a:xfrm>
          <a:off x="0" y="0"/>
          <a:ext cx="0" cy="0"/>
          <a:chOff x="0" y="0"/>
          <a:chExt cx="0" cy="0"/>
        </a:xfrm>
      </p:grpSpPr>
      <p:sp>
        <p:nvSpPr>
          <p:cNvPr id="81" name="Shape 81"/>
          <p:cNvSpPr/>
          <p:nvPr/>
        </p:nvSpPr>
        <p:spPr>
          <a:xfrm>
            <a:off x="233560" y="3134375"/>
            <a:ext cx="2738974" cy="2765435"/>
          </a:xfrm>
          <a:prstGeom prst="rect">
            <a:avLst/>
          </a:prstGeom>
          <a:blipFill>
            <a:blip r:embed="rId3"/>
            <a:stretch>
              <a:fillRect/>
            </a:stretch>
          </a:blipFill>
          <a:ln>
            <a:noFill/>
          </a:ln>
        </p:spPr>
      </p:sp>
      <p:sp>
        <p:nvSpPr>
          <p:cNvPr id="82" name="Shape 82"/>
          <p:cNvSpPr/>
          <p:nvPr/>
        </p:nvSpPr>
        <p:spPr>
          <a:xfrm>
            <a:off x="3121034" y="1295713"/>
            <a:ext cx="2901931" cy="3813774"/>
          </a:xfrm>
          <a:prstGeom prst="rect">
            <a:avLst/>
          </a:prstGeom>
          <a:blipFill>
            <a:blip r:embed="rId4"/>
            <a:stretch>
              <a:fillRect/>
            </a:stretch>
          </a:blipFill>
          <a:ln>
            <a:noFill/>
          </a:ln>
        </p:spPr>
      </p:sp>
      <p:sp>
        <p:nvSpPr>
          <p:cNvPr id="83" name="Shape 83"/>
          <p:cNvSpPr/>
          <p:nvPr/>
        </p:nvSpPr>
        <p:spPr>
          <a:xfrm>
            <a:off x="6165410" y="221175"/>
            <a:ext cx="2818151" cy="2698437"/>
          </a:xfrm>
          <a:prstGeom prst="rect">
            <a:avLst/>
          </a:prstGeom>
          <a:blipFill>
            <a:blip r:embed="rId5"/>
            <a:stretch>
              <a:fillRect/>
            </a:stretch>
          </a:blipFill>
          <a:ln>
            <a:noFill/>
          </a:ln>
        </p:spPr>
      </p:sp>
      <p:sp>
        <p:nvSpPr>
          <p:cNvPr id="84" name="Shape 84"/>
          <p:cNvSpPr/>
          <p:nvPr/>
        </p:nvSpPr>
        <p:spPr>
          <a:xfrm>
            <a:off x="6531483" y="3088413"/>
            <a:ext cx="2085991" cy="2857429"/>
          </a:xfrm>
          <a:prstGeom prst="rect">
            <a:avLst/>
          </a:prstGeom>
          <a:blipFill>
            <a:blip r:embed="rId6"/>
            <a:stretch>
              <a:fillRect/>
            </a:stretch>
          </a:blipFill>
          <a:ln>
            <a:noFill/>
          </a:ln>
        </p:spPr>
      </p:sp>
      <p:sp>
        <p:nvSpPr>
          <p:cNvPr id="85" name="Shape 85"/>
          <p:cNvSpPr/>
          <p:nvPr/>
        </p:nvSpPr>
        <p:spPr>
          <a:xfrm>
            <a:off x="158456" y="221175"/>
            <a:ext cx="2889183" cy="2799838"/>
          </a:xfrm>
          <a:prstGeom prst="rect">
            <a:avLst/>
          </a:prstGeom>
          <a:blipFill>
            <a:blip r:embed="rId7"/>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lgn="ctr" rtl="0">
              <a:buNone/>
            </a:pPr>
            <a:r>
              <a:rPr lang="en" b="1"/>
              <a:t>O CALDEIRO MÁXICO</a:t>
            </a:r>
          </a:p>
        </p:txBody>
      </p:sp>
      <p:sp>
        <p:nvSpPr>
          <p:cNvPr id="91" name="Shape 91"/>
          <p:cNvSpPr/>
          <p:nvPr/>
        </p:nvSpPr>
        <p:spPr>
          <a:xfrm>
            <a:off x="1247316" y="1607198"/>
            <a:ext cx="6649366" cy="4100402"/>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Shape 96"/>
          <p:cNvSpPr/>
          <p:nvPr/>
        </p:nvSpPr>
        <p:spPr>
          <a:xfrm>
            <a:off x="2509465" y="1005137"/>
            <a:ext cx="3834318" cy="4995524"/>
          </a:xfrm>
          <a:prstGeom prst="rect">
            <a:avLst/>
          </a:prstGeom>
          <a:blipFill>
            <a:blip r:embed="rId3"/>
            <a:stretch>
              <a:fillRect/>
            </a:stretch>
          </a:blipFill>
          <a:ln>
            <a:noFill/>
          </a:ln>
        </p:spPr>
      </p:sp>
      <p:sp>
        <p:nvSpPr>
          <p:cNvPr id="97" name="Shape 97"/>
          <p:cNvSpPr txBox="1"/>
          <p:nvPr/>
        </p:nvSpPr>
        <p:spPr>
          <a:xfrm>
            <a:off x="2867375" y="3990650"/>
            <a:ext cx="3118499" cy="1455900"/>
          </a:xfrm>
          <a:prstGeom prst="rect">
            <a:avLst/>
          </a:prstGeom>
          <a:noFill/>
        </p:spPr>
        <p:txBody>
          <a:bodyPr lIns="91425" tIns="91425" rIns="91425" bIns="91425" anchor="t" anchorCtr="0">
            <a:noAutofit/>
          </a:bodyPr>
          <a:lstStyle/>
          <a:p>
            <a:pPr algn="ctr">
              <a:buNone/>
            </a:pPr>
            <a:r>
              <a:rPr lang="en" sz="3000" b="1">
                <a:solidFill>
                  <a:srgbClr val="FCE5CD"/>
                </a:solidFill>
              </a:rPr>
              <a:t>ESCOLA INCLUSIVA</a:t>
            </a:r>
          </a:p>
        </p:txBody>
      </p:sp>
      <p:sp>
        <p:nvSpPr>
          <p:cNvPr id="98" name="Shape 98"/>
          <p:cNvSpPr/>
          <p:nvPr/>
        </p:nvSpPr>
        <p:spPr>
          <a:xfrm>
            <a:off x="2081600" y="140537"/>
            <a:ext cx="4832999" cy="8645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sz="3000" b="1">
                <a:solidFill>
                  <a:srgbClr val="B6D7A8"/>
                </a:solidFill>
              </a:rPr>
              <a:t>OS PROTAGONISTAS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Shape 103"/>
          <p:cNvSpPr/>
          <p:nvPr/>
        </p:nvSpPr>
        <p:spPr>
          <a:xfrm>
            <a:off x="2081600" y="140537"/>
            <a:ext cx="4832999" cy="8645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3000" b="1">
                <a:solidFill>
                  <a:srgbClr val="B6D7A8"/>
                </a:solidFill>
              </a:rPr>
              <a:t>DESEXOS</a:t>
            </a:r>
          </a:p>
        </p:txBody>
      </p:sp>
      <p:sp>
        <p:nvSpPr>
          <p:cNvPr id="104" name="Shape 104"/>
          <p:cNvSpPr/>
          <p:nvPr/>
        </p:nvSpPr>
        <p:spPr>
          <a:xfrm>
            <a:off x="2621589" y="1005137"/>
            <a:ext cx="3900820" cy="5081857"/>
          </a:xfrm>
          <a:prstGeom prst="rect">
            <a:avLst/>
          </a:prstGeom>
          <a:blipFill>
            <a:blip r:embed="rId3"/>
            <a:stretch>
              <a:fillRect/>
            </a:stretch>
          </a:blipFill>
          <a:ln>
            <a:noFill/>
          </a:ln>
        </p:spPr>
      </p:sp>
      <p:sp>
        <p:nvSpPr>
          <p:cNvPr id="105" name="Shape 105"/>
          <p:cNvSpPr txBox="1"/>
          <p:nvPr/>
        </p:nvSpPr>
        <p:spPr>
          <a:xfrm>
            <a:off x="3012750" y="4123675"/>
            <a:ext cx="3118499" cy="1455900"/>
          </a:xfrm>
          <a:prstGeom prst="rect">
            <a:avLst/>
          </a:prstGeom>
          <a:noFill/>
        </p:spPr>
        <p:txBody>
          <a:bodyPr lIns="91425" tIns="91425" rIns="91425" bIns="91425" anchor="t" anchorCtr="0">
            <a:noAutofit/>
          </a:bodyPr>
          <a:lstStyle/>
          <a:p>
            <a:pPr lvl="0" algn="ctr" rtl="0">
              <a:buNone/>
            </a:pPr>
            <a:r>
              <a:rPr lang="en" sz="3000" b="1">
                <a:solidFill>
                  <a:srgbClr val="FCE5CD"/>
                </a:solidFill>
              </a:rPr>
              <a:t>ESCOLA INCLUSIVA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10" name="Shape 110"/>
          <p:cNvSpPr/>
          <p:nvPr/>
        </p:nvSpPr>
        <p:spPr>
          <a:xfrm>
            <a:off x="2059435" y="118375"/>
            <a:ext cx="4855199" cy="886799"/>
          </a:xfrm>
          <a:prstGeom prst="horizontalScroll">
            <a:avLst>
              <a:gd name="adj" fmla="val 12500"/>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3000" b="1">
                <a:solidFill>
                  <a:srgbClr val="B6D7A8"/>
                </a:solidFill>
              </a:rPr>
              <a:t>A BÚSQUEDA</a:t>
            </a:r>
          </a:p>
        </p:txBody>
      </p:sp>
      <p:sp>
        <p:nvSpPr>
          <p:cNvPr id="111" name="Shape 111"/>
          <p:cNvSpPr/>
          <p:nvPr/>
        </p:nvSpPr>
        <p:spPr>
          <a:xfrm>
            <a:off x="2662239" y="1005175"/>
            <a:ext cx="3819520" cy="4977212"/>
          </a:xfrm>
          <a:prstGeom prst="rect">
            <a:avLst/>
          </a:prstGeom>
          <a:blipFill>
            <a:blip r:embed="rId3"/>
            <a:stretch>
              <a:fillRect/>
            </a:stretch>
          </a:blipFill>
          <a:ln>
            <a:noFill/>
          </a:ln>
        </p:spPr>
      </p:sp>
      <p:sp>
        <p:nvSpPr>
          <p:cNvPr id="112" name="Shape 112"/>
          <p:cNvSpPr txBox="1"/>
          <p:nvPr/>
        </p:nvSpPr>
        <p:spPr>
          <a:xfrm>
            <a:off x="3179185" y="3144988"/>
            <a:ext cx="2615700" cy="2837400"/>
          </a:xfrm>
          <a:prstGeom prst="rect">
            <a:avLst/>
          </a:prstGeom>
        </p:spPr>
        <p:txBody>
          <a:bodyPr lIns="91425" tIns="91425" rIns="91425" bIns="91425" anchor="ctr" anchorCtr="0">
            <a:noAutofit/>
          </a:bodyPr>
          <a:lstStyle/>
          <a:p>
            <a:pPr lvl="0" algn="ctr" rtl="0">
              <a:buNone/>
            </a:pPr>
            <a:r>
              <a:rPr lang="en" sz="3000" b="1">
                <a:solidFill>
                  <a:srgbClr val="FFE599"/>
                </a:solidFill>
              </a:rPr>
              <a:t>ESCOLA INCLUSIVA</a:t>
            </a:r>
          </a:p>
        </p:txBody>
      </p:sp>
    </p:spTree>
  </p:cSld>
  <p:clrMapOvr>
    <a:masterClrMapping/>
  </p:clrMapOvr>
  <p:transition spd="slow">
    <p:cut/>
  </p:transition>
</p:sld>
</file>

<file path=ppt/theme/theme1.xml><?xml version="1.0" encoding="utf-8"?>
<a:theme xmlns:a="http://schemas.openxmlformats.org/drawingml/2006/main">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Words>
  <Application>Microsoft Office PowerPoint</Application>
  <PresentationFormat>Presentación en pantalla (4:3)</PresentationFormat>
  <Paragraphs>33</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
      <vt:lpstr>  A inclusión...   É UN CONTO?</vt:lpstr>
      <vt:lpstr>Presentación de PowerPoint</vt:lpstr>
      <vt:lpstr>
</vt:lpstr>
      <vt:lpstr>Presentación de PowerPoint</vt:lpstr>
      <vt:lpstr>Presentación de PowerPoint</vt:lpstr>
      <vt:lpstr>O CALDEIRO MÁXICO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 este é o noso conto....</vt:lpstr>
      <vt:lpstr>E colorín colorado... este conto... nunca estará rematado.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inclusión...   É UN CONTO?</dc:title>
  <dc:creator>Usuario</dc:creator>
  <cp:lastModifiedBy>Luffi</cp:lastModifiedBy>
  <cp:revision>1</cp:revision>
  <dcterms:modified xsi:type="dcterms:W3CDTF">2013-05-09T10:27:40Z</dcterms:modified>
</cp:coreProperties>
</file>