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Lst>
  <p:notesMasterIdLst>
    <p:notesMasterId r:id="rId73"/>
  </p:notesMasterIdLst>
  <p:handoutMasterIdLst>
    <p:handoutMasterId r:id="rId74"/>
  </p:handoutMasterIdLst>
  <p:sldIdLst>
    <p:sldId id="510" r:id="rId2"/>
    <p:sldId id="498" r:id="rId3"/>
    <p:sldId id="584" r:id="rId4"/>
    <p:sldId id="509" r:id="rId5"/>
    <p:sldId id="336" r:id="rId6"/>
    <p:sldId id="337" r:id="rId7"/>
    <p:sldId id="338" r:id="rId8"/>
    <p:sldId id="273" r:id="rId9"/>
    <p:sldId id="506" r:id="rId10"/>
    <p:sldId id="256" r:id="rId11"/>
    <p:sldId id="467" r:id="rId12"/>
    <p:sldId id="566" r:id="rId13"/>
    <p:sldId id="567" r:id="rId14"/>
    <p:sldId id="485" r:id="rId15"/>
    <p:sldId id="514" r:id="rId16"/>
    <p:sldId id="515" r:id="rId17"/>
    <p:sldId id="356" r:id="rId18"/>
    <p:sldId id="507" r:id="rId19"/>
    <p:sldId id="508" r:id="rId20"/>
    <p:sldId id="408" r:id="rId21"/>
    <p:sldId id="521" r:id="rId22"/>
    <p:sldId id="523" r:id="rId23"/>
    <p:sldId id="526" r:id="rId24"/>
    <p:sldId id="532" r:id="rId25"/>
    <p:sldId id="533" r:id="rId26"/>
    <p:sldId id="534" r:id="rId27"/>
    <p:sldId id="535" r:id="rId28"/>
    <p:sldId id="536" r:id="rId29"/>
    <p:sldId id="537" r:id="rId30"/>
    <p:sldId id="542" r:id="rId31"/>
    <p:sldId id="585" r:id="rId32"/>
    <p:sldId id="545" r:id="rId33"/>
    <p:sldId id="546" r:id="rId34"/>
    <p:sldId id="547" r:id="rId35"/>
    <p:sldId id="552" r:id="rId36"/>
    <p:sldId id="553" r:id="rId37"/>
    <p:sldId id="554" r:id="rId38"/>
    <p:sldId id="555" r:id="rId39"/>
    <p:sldId id="556" r:id="rId40"/>
    <p:sldId id="559" r:id="rId41"/>
    <p:sldId id="560" r:id="rId42"/>
    <p:sldId id="561" r:id="rId43"/>
    <p:sldId id="562" r:id="rId44"/>
    <p:sldId id="564" r:id="rId45"/>
    <p:sldId id="565" r:id="rId46"/>
    <p:sldId id="568" r:id="rId47"/>
    <p:sldId id="569" r:id="rId48"/>
    <p:sldId id="570" r:id="rId49"/>
    <p:sldId id="571" r:id="rId50"/>
    <p:sldId id="572" r:id="rId51"/>
    <p:sldId id="573" r:id="rId52"/>
    <p:sldId id="574" r:id="rId53"/>
    <p:sldId id="575" r:id="rId54"/>
    <p:sldId id="576" r:id="rId55"/>
    <p:sldId id="577" r:id="rId56"/>
    <p:sldId id="578" r:id="rId57"/>
    <p:sldId id="580" r:id="rId58"/>
    <p:sldId id="581" r:id="rId59"/>
    <p:sldId id="582" r:id="rId60"/>
    <p:sldId id="583" r:id="rId61"/>
    <p:sldId id="596" r:id="rId62"/>
    <p:sldId id="587" r:id="rId63"/>
    <p:sldId id="588" r:id="rId64"/>
    <p:sldId id="589" r:id="rId65"/>
    <p:sldId id="590" r:id="rId66"/>
    <p:sldId id="591" r:id="rId67"/>
    <p:sldId id="592" r:id="rId68"/>
    <p:sldId id="593" r:id="rId69"/>
    <p:sldId id="594" r:id="rId70"/>
    <p:sldId id="595" r:id="rId71"/>
    <p:sldId id="598" r:id="rId72"/>
  </p:sldIdLst>
  <p:sldSz cx="9144000" cy="6858000" type="screen4x3"/>
  <p:notesSz cx="9926638" cy="6797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6600CC"/>
    <a:srgbClr val="20E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9642" autoAdjust="0"/>
  </p:normalViewPr>
  <p:slideViewPr>
    <p:cSldViewPr>
      <p:cViewPr varScale="1">
        <p:scale>
          <a:sx n="46" d="100"/>
          <a:sy n="46" d="100"/>
        </p:scale>
        <p:origin x="-828" y="-10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66" d="100"/>
        <a:sy n="66" d="100"/>
      </p:scale>
      <p:origin x="0" y="1596"/>
    </p:cViewPr>
  </p:sorterViewPr>
  <p:notesViewPr>
    <p:cSldViewPr>
      <p:cViewPr varScale="1">
        <p:scale>
          <a:sx n="88" d="100"/>
          <a:sy n="88" d="100"/>
        </p:scale>
        <p:origin x="-1536" y="-114"/>
      </p:cViewPr>
      <p:guideLst>
        <p:guide orient="horz" pos="2141"/>
        <p:guide pos="312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slide" Target="slides/slide33.xml"/><Relationship Id="rId2" Type="http://schemas.openxmlformats.org/officeDocument/2006/relationships/slide" Target="slides/slide6.xml"/><Relationship Id="rId1" Type="http://schemas.openxmlformats.org/officeDocument/2006/relationships/slide" Target="slides/slide5.xml"/><Relationship Id="rId6" Type="http://schemas.openxmlformats.org/officeDocument/2006/relationships/slide" Target="slides/slide22.xml"/><Relationship Id="rId5" Type="http://schemas.openxmlformats.org/officeDocument/2006/relationships/slide" Target="slides/slide10.xml"/><Relationship Id="rId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defTabSz="952500">
              <a:defRPr sz="1200">
                <a:latin typeface="Times New Roman" pitchFamily="18" charset="0"/>
              </a:defRPr>
            </a:lvl1pPr>
          </a:lstStyle>
          <a:p>
            <a:pPr>
              <a:defRPr/>
            </a:pPr>
            <a:endParaRPr lang="es-ES"/>
          </a:p>
        </p:txBody>
      </p:sp>
      <p:sp>
        <p:nvSpPr>
          <p:cNvPr id="32771" name="Rectangle 3"/>
          <p:cNvSpPr>
            <a:spLocks noGrp="1" noChangeArrowheads="1"/>
          </p:cNvSpPr>
          <p:nvPr>
            <p:ph type="dt" sz="quarter" idx="1"/>
          </p:nvPr>
        </p:nvSpPr>
        <p:spPr bwMode="auto">
          <a:xfrm>
            <a:off x="5624513" y="0"/>
            <a:ext cx="4302125" cy="339725"/>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defTabSz="952500">
              <a:defRPr sz="1200">
                <a:latin typeface="Times New Roman" pitchFamily="18" charset="0"/>
              </a:defRPr>
            </a:lvl1pPr>
          </a:lstStyle>
          <a:p>
            <a:pPr>
              <a:defRPr/>
            </a:pPr>
            <a:endParaRPr lang="es-ES"/>
          </a:p>
        </p:txBody>
      </p:sp>
      <p:sp>
        <p:nvSpPr>
          <p:cNvPr id="32772" name="Rectangle 4"/>
          <p:cNvSpPr>
            <a:spLocks noGrp="1" noChangeArrowheads="1"/>
          </p:cNvSpPr>
          <p:nvPr>
            <p:ph type="ftr" sz="quarter" idx="2"/>
          </p:nvPr>
        </p:nvSpPr>
        <p:spPr bwMode="auto">
          <a:xfrm>
            <a:off x="0" y="6457950"/>
            <a:ext cx="4302125" cy="339725"/>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defTabSz="952500">
              <a:defRPr sz="1200">
                <a:latin typeface="Times New Roman" pitchFamily="18" charset="0"/>
              </a:defRPr>
            </a:lvl1pPr>
          </a:lstStyle>
          <a:p>
            <a:pPr>
              <a:defRPr/>
            </a:pPr>
            <a:endParaRPr lang="es-ES"/>
          </a:p>
        </p:txBody>
      </p:sp>
      <p:sp>
        <p:nvSpPr>
          <p:cNvPr id="32773" name="Rectangle 5"/>
          <p:cNvSpPr>
            <a:spLocks noGrp="1" noChangeArrowheads="1"/>
          </p:cNvSpPr>
          <p:nvPr>
            <p:ph type="sldNum" sz="quarter" idx="3"/>
          </p:nvPr>
        </p:nvSpPr>
        <p:spPr bwMode="auto">
          <a:xfrm>
            <a:off x="5624513" y="6457950"/>
            <a:ext cx="4302125" cy="339725"/>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defTabSz="952500">
              <a:defRPr sz="1200">
                <a:latin typeface="Times New Roman" pitchFamily="18" charset="0"/>
              </a:defRPr>
            </a:lvl1pPr>
          </a:lstStyle>
          <a:p>
            <a:pPr>
              <a:defRPr/>
            </a:pPr>
            <a:fld id="{8FFC84D1-5219-4137-8E2B-D5FA40A58BC8}" type="slidenum">
              <a:rPr lang="es-ES"/>
              <a:pPr>
                <a:defRPr/>
              </a:pPr>
              <a:t>‹Nº›</a:t>
            </a:fld>
            <a:endParaRPr lang="es-ES"/>
          </a:p>
        </p:txBody>
      </p:sp>
    </p:spTree>
    <p:extLst>
      <p:ext uri="{BB962C8B-B14F-4D97-AF65-F5344CB8AC3E}">
        <p14:creationId xmlns:p14="http://schemas.microsoft.com/office/powerpoint/2010/main" val="9375723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defTabSz="952500">
              <a:defRPr sz="1200">
                <a:latin typeface="Times New Roman" pitchFamily="18" charset="0"/>
              </a:defRPr>
            </a:lvl1pPr>
          </a:lstStyle>
          <a:p>
            <a:pPr>
              <a:defRPr/>
            </a:pPr>
            <a:endParaRPr lang="es-ES"/>
          </a:p>
        </p:txBody>
      </p:sp>
      <p:sp>
        <p:nvSpPr>
          <p:cNvPr id="17411" name="Rectangle 3"/>
          <p:cNvSpPr>
            <a:spLocks noGrp="1" noChangeArrowheads="1"/>
          </p:cNvSpPr>
          <p:nvPr>
            <p:ph type="dt" idx="1"/>
          </p:nvPr>
        </p:nvSpPr>
        <p:spPr bwMode="auto">
          <a:xfrm>
            <a:off x="5624513" y="0"/>
            <a:ext cx="4302125" cy="339725"/>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lvl1pPr algn="r" defTabSz="952500">
              <a:defRPr sz="1200">
                <a:latin typeface="Times New Roman" pitchFamily="18" charset="0"/>
              </a:defRPr>
            </a:lvl1pPr>
          </a:lstStyle>
          <a:p>
            <a:pPr>
              <a:defRPr/>
            </a:pPr>
            <a:endParaRPr lang="es-ES"/>
          </a:p>
        </p:txBody>
      </p:sp>
      <p:sp>
        <p:nvSpPr>
          <p:cNvPr id="57348" name="Rectangle 4"/>
          <p:cNvSpPr>
            <a:spLocks noGrp="1" noRot="1" noChangeAspect="1" noChangeArrowheads="1" noTextEdit="1"/>
          </p:cNvSpPr>
          <p:nvPr>
            <p:ph type="sldImg" idx="2"/>
          </p:nvPr>
        </p:nvSpPr>
        <p:spPr bwMode="auto">
          <a:xfrm>
            <a:off x="3265488" y="509588"/>
            <a:ext cx="3398837" cy="2549525"/>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1323975" y="3230563"/>
            <a:ext cx="7278688" cy="3057525"/>
          </a:xfrm>
          <a:prstGeom prst="rect">
            <a:avLst/>
          </a:prstGeom>
          <a:noFill/>
          <a:ln w="9525">
            <a:noFill/>
            <a:miter lim="800000"/>
            <a:headEnd/>
            <a:tailEnd/>
          </a:ln>
          <a:effectLst/>
        </p:spPr>
        <p:txBody>
          <a:bodyPr vert="horz" wrap="square" lIns="95235" tIns="47617" rIns="95235" bIns="47617"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7414" name="Rectangle 6"/>
          <p:cNvSpPr>
            <a:spLocks noGrp="1" noChangeArrowheads="1"/>
          </p:cNvSpPr>
          <p:nvPr>
            <p:ph type="ftr" sz="quarter" idx="4"/>
          </p:nvPr>
        </p:nvSpPr>
        <p:spPr bwMode="auto">
          <a:xfrm>
            <a:off x="0" y="6457950"/>
            <a:ext cx="4302125" cy="339725"/>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defTabSz="952500">
              <a:defRPr sz="1200">
                <a:latin typeface="Times New Roman" pitchFamily="18" charset="0"/>
              </a:defRPr>
            </a:lvl1pPr>
          </a:lstStyle>
          <a:p>
            <a:pPr>
              <a:defRPr/>
            </a:pPr>
            <a:endParaRPr lang="es-ES"/>
          </a:p>
        </p:txBody>
      </p:sp>
      <p:sp>
        <p:nvSpPr>
          <p:cNvPr id="17415" name="Rectangle 7"/>
          <p:cNvSpPr>
            <a:spLocks noGrp="1" noChangeArrowheads="1"/>
          </p:cNvSpPr>
          <p:nvPr>
            <p:ph type="sldNum" sz="quarter" idx="5"/>
          </p:nvPr>
        </p:nvSpPr>
        <p:spPr bwMode="auto">
          <a:xfrm>
            <a:off x="5624513" y="6457950"/>
            <a:ext cx="4302125" cy="339725"/>
          </a:xfrm>
          <a:prstGeom prst="rect">
            <a:avLst/>
          </a:prstGeom>
          <a:noFill/>
          <a:ln w="9525">
            <a:noFill/>
            <a:miter lim="800000"/>
            <a:headEnd/>
            <a:tailEnd/>
          </a:ln>
          <a:effectLst/>
        </p:spPr>
        <p:txBody>
          <a:bodyPr vert="horz" wrap="square" lIns="95235" tIns="47617" rIns="95235" bIns="47617" numCol="1" anchor="b" anchorCtr="0" compatLnSpc="1">
            <a:prstTxWarp prst="textNoShape">
              <a:avLst/>
            </a:prstTxWarp>
          </a:bodyPr>
          <a:lstStyle>
            <a:lvl1pPr algn="r" defTabSz="952500">
              <a:defRPr sz="1200">
                <a:latin typeface="Times New Roman" pitchFamily="18" charset="0"/>
              </a:defRPr>
            </a:lvl1pPr>
          </a:lstStyle>
          <a:p>
            <a:pPr>
              <a:defRPr/>
            </a:pPr>
            <a:fld id="{C6DD3522-0513-42B9-B23B-AB997B419451}" type="slidenum">
              <a:rPr lang="es-ES"/>
              <a:pPr>
                <a:defRPr/>
              </a:pPr>
              <a:t>‹Nº›</a:t>
            </a:fld>
            <a:endParaRPr lang="es-ES"/>
          </a:p>
        </p:txBody>
      </p:sp>
    </p:spTree>
    <p:extLst>
      <p:ext uri="{BB962C8B-B14F-4D97-AF65-F5344CB8AC3E}">
        <p14:creationId xmlns:p14="http://schemas.microsoft.com/office/powerpoint/2010/main" val="277576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Marcador de imagen de diapositiva"/>
          <p:cNvSpPr>
            <a:spLocks noGrp="1" noRot="1" noChangeAspect="1" noTextEdit="1"/>
          </p:cNvSpPr>
          <p:nvPr>
            <p:ph type="sldImg"/>
          </p:nvPr>
        </p:nvSpPr>
        <p:spPr>
          <a:ln/>
        </p:spPr>
      </p:sp>
      <p:sp>
        <p:nvSpPr>
          <p:cNvPr id="58371" name="2 Marcador de notas"/>
          <p:cNvSpPr>
            <a:spLocks noGrp="1"/>
          </p:cNvSpPr>
          <p:nvPr>
            <p:ph type="body" idx="1"/>
          </p:nvPr>
        </p:nvSpPr>
        <p:spPr>
          <a:noFill/>
          <a:ln/>
        </p:spPr>
        <p:txBody>
          <a:bodyPr/>
          <a:lstStyle/>
          <a:p>
            <a:r>
              <a:rPr lang="es-ES" smtClean="0"/>
              <a:t>Presentación del Grupo de investigación</a:t>
            </a:r>
          </a:p>
          <a:p>
            <a:r>
              <a:rPr lang="es-ES" smtClean="0"/>
              <a:t>Presentación de los alumnos: ámbito de trabajo, investigación, formación inicial, etc</a:t>
            </a:r>
          </a:p>
        </p:txBody>
      </p:sp>
      <p:sp>
        <p:nvSpPr>
          <p:cNvPr id="58372" name="3 Marcador de número de diapositiva"/>
          <p:cNvSpPr>
            <a:spLocks noGrp="1"/>
          </p:cNvSpPr>
          <p:nvPr>
            <p:ph type="sldNum" sz="quarter" idx="5"/>
          </p:nvPr>
        </p:nvSpPr>
        <p:spPr>
          <a:noFill/>
        </p:spPr>
        <p:txBody>
          <a:bodyPr/>
          <a:lstStyle/>
          <a:p>
            <a:fld id="{018AE198-59FF-404C-9A89-9DC9D7F0850E}" type="slidenum">
              <a:rPr lang="es-ES" smtClean="0"/>
              <a:pPr/>
              <a:t>1</a:t>
            </a:fld>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1 Marcador de imagen de diapositiva"/>
          <p:cNvSpPr>
            <a:spLocks noGrp="1" noRot="1" noChangeAspect="1" noTextEdit="1"/>
          </p:cNvSpPr>
          <p:nvPr>
            <p:ph type="sldImg"/>
          </p:nvPr>
        </p:nvSpPr>
        <p:spPr>
          <a:ln/>
        </p:spPr>
      </p:sp>
      <p:sp>
        <p:nvSpPr>
          <p:cNvPr id="207875" name="2 Marcador de notas"/>
          <p:cNvSpPr>
            <a:spLocks noGrp="1"/>
          </p:cNvSpPr>
          <p:nvPr>
            <p:ph type="body" idx="1"/>
          </p:nvPr>
        </p:nvSpPr>
        <p:spPr>
          <a:noFill/>
          <a:ln/>
        </p:spPr>
        <p:txBody>
          <a:bodyPr/>
          <a:lstStyle/>
          <a:p>
            <a:endParaRPr lang="es-ES" smtClean="0"/>
          </a:p>
        </p:txBody>
      </p:sp>
      <p:sp>
        <p:nvSpPr>
          <p:cNvPr id="207876"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D5E25C4B-F4E0-47A0-BC96-951840FCFB93}" type="slidenum">
              <a:rPr lang="es-ES" sz="1200">
                <a:latin typeface="Times New Roman" pitchFamily="18" charset="0"/>
              </a:rPr>
              <a:pPr algn="r" defTabSz="952500"/>
              <a:t>12</a:t>
            </a:fld>
            <a:endParaRPr lang="es-ES" sz="120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Marcador de imagen de diapositiva"/>
          <p:cNvSpPr>
            <a:spLocks noGrp="1" noRot="1" noChangeAspect="1" noTextEdit="1"/>
          </p:cNvSpPr>
          <p:nvPr>
            <p:ph type="sldImg"/>
          </p:nvPr>
        </p:nvSpPr>
        <p:spPr>
          <a:ln/>
        </p:spPr>
      </p:sp>
      <p:sp>
        <p:nvSpPr>
          <p:cNvPr id="92163" name="2 Marcador de notas"/>
          <p:cNvSpPr>
            <a:spLocks noGrp="1"/>
          </p:cNvSpPr>
          <p:nvPr>
            <p:ph type="body" idx="1"/>
          </p:nvPr>
        </p:nvSpPr>
        <p:spPr>
          <a:noFill/>
          <a:ln/>
        </p:spPr>
        <p:txBody>
          <a:bodyPr/>
          <a:lstStyle/>
          <a:p>
            <a:endParaRPr lang="es-ES" smtClean="0"/>
          </a:p>
        </p:txBody>
      </p:sp>
      <p:sp>
        <p:nvSpPr>
          <p:cNvPr id="92164" name="3 Marcador de número de diapositiva"/>
          <p:cNvSpPr>
            <a:spLocks noGrp="1"/>
          </p:cNvSpPr>
          <p:nvPr>
            <p:ph type="sldNum" sz="quarter" idx="5"/>
          </p:nvPr>
        </p:nvSpPr>
        <p:spPr>
          <a:noFill/>
        </p:spPr>
        <p:txBody>
          <a:bodyPr/>
          <a:lstStyle/>
          <a:p>
            <a:fld id="{65BE3B4E-8EF0-4519-B24E-7839BDA18873}" type="slidenum">
              <a:rPr lang="es-ES" smtClean="0"/>
              <a:pPr/>
              <a:t>14</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1 Marcador de imagen de diapositiva"/>
          <p:cNvSpPr>
            <a:spLocks noGrp="1" noRot="1" noChangeAspect="1" noTextEdit="1"/>
          </p:cNvSpPr>
          <p:nvPr>
            <p:ph type="sldImg"/>
          </p:nvPr>
        </p:nvSpPr>
        <p:spPr>
          <a:ln/>
        </p:spPr>
      </p:sp>
      <p:sp>
        <p:nvSpPr>
          <p:cNvPr id="93187" name="2 Marcador de notas"/>
          <p:cNvSpPr>
            <a:spLocks noGrp="1"/>
          </p:cNvSpPr>
          <p:nvPr>
            <p:ph type="body" idx="1"/>
          </p:nvPr>
        </p:nvSpPr>
        <p:spPr>
          <a:noFill/>
          <a:ln/>
        </p:spPr>
        <p:txBody>
          <a:bodyPr/>
          <a:lstStyle/>
          <a:p>
            <a:endParaRPr lang="es-ES" smtClean="0"/>
          </a:p>
        </p:txBody>
      </p:sp>
      <p:sp>
        <p:nvSpPr>
          <p:cNvPr id="93188" name="3 Marcador de número de diapositiva"/>
          <p:cNvSpPr>
            <a:spLocks noGrp="1"/>
          </p:cNvSpPr>
          <p:nvPr>
            <p:ph type="sldNum" sz="quarter" idx="5"/>
          </p:nvPr>
        </p:nvSpPr>
        <p:spPr>
          <a:noFill/>
        </p:spPr>
        <p:txBody>
          <a:bodyPr/>
          <a:lstStyle/>
          <a:p>
            <a:fld id="{FD30D2F0-5749-4495-90D1-D9303E110541}" type="slidenum">
              <a:rPr lang="es-ES" smtClean="0"/>
              <a:pPr/>
              <a:t>17</a:t>
            </a:fld>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1 Marcador de imagen de diapositiva"/>
          <p:cNvSpPr>
            <a:spLocks noGrp="1" noRot="1" noChangeAspect="1" noTextEdit="1"/>
          </p:cNvSpPr>
          <p:nvPr>
            <p:ph type="sldImg"/>
          </p:nvPr>
        </p:nvSpPr>
        <p:spPr>
          <a:ln/>
        </p:spPr>
      </p:sp>
      <p:sp>
        <p:nvSpPr>
          <p:cNvPr id="94211" name="2 Marcador de notas"/>
          <p:cNvSpPr>
            <a:spLocks noGrp="1"/>
          </p:cNvSpPr>
          <p:nvPr>
            <p:ph type="body" idx="1"/>
          </p:nvPr>
        </p:nvSpPr>
        <p:spPr>
          <a:noFill/>
          <a:ln/>
        </p:spPr>
        <p:txBody>
          <a:bodyPr/>
          <a:lstStyle/>
          <a:p>
            <a:endParaRPr lang="es-ES" smtClean="0"/>
          </a:p>
        </p:txBody>
      </p:sp>
      <p:sp>
        <p:nvSpPr>
          <p:cNvPr id="94212" name="3 Marcador de número de diapositiva"/>
          <p:cNvSpPr>
            <a:spLocks noGrp="1"/>
          </p:cNvSpPr>
          <p:nvPr>
            <p:ph type="sldNum" sz="quarter" idx="5"/>
          </p:nvPr>
        </p:nvSpPr>
        <p:spPr>
          <a:noFill/>
        </p:spPr>
        <p:txBody>
          <a:bodyPr/>
          <a:lstStyle/>
          <a:p>
            <a:fld id="{9B0A760A-98DC-4FE8-B4F6-C39DCD4D3F14}" type="slidenum">
              <a:rPr lang="es-ES" smtClean="0"/>
              <a:pPr/>
              <a:t>18</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1 Marcador de imagen de diapositiva"/>
          <p:cNvSpPr>
            <a:spLocks noGrp="1" noRot="1" noChangeAspect="1" noTextEdit="1"/>
          </p:cNvSpPr>
          <p:nvPr>
            <p:ph type="sldImg"/>
          </p:nvPr>
        </p:nvSpPr>
        <p:spPr>
          <a:ln/>
        </p:spPr>
      </p:sp>
      <p:sp>
        <p:nvSpPr>
          <p:cNvPr id="95235" name="2 Marcador de notas"/>
          <p:cNvSpPr>
            <a:spLocks noGrp="1"/>
          </p:cNvSpPr>
          <p:nvPr>
            <p:ph type="body" idx="1"/>
          </p:nvPr>
        </p:nvSpPr>
        <p:spPr>
          <a:noFill/>
          <a:ln/>
        </p:spPr>
        <p:txBody>
          <a:bodyPr/>
          <a:lstStyle/>
          <a:p>
            <a:endParaRPr lang="es-ES" smtClean="0"/>
          </a:p>
        </p:txBody>
      </p:sp>
      <p:sp>
        <p:nvSpPr>
          <p:cNvPr id="95236" name="3 Marcador de número de diapositiva"/>
          <p:cNvSpPr>
            <a:spLocks noGrp="1"/>
          </p:cNvSpPr>
          <p:nvPr>
            <p:ph type="sldNum" sz="quarter" idx="5"/>
          </p:nvPr>
        </p:nvSpPr>
        <p:spPr>
          <a:noFill/>
        </p:spPr>
        <p:txBody>
          <a:bodyPr/>
          <a:lstStyle/>
          <a:p>
            <a:fld id="{B99622B1-BF93-42BE-9C40-ACD00F998F86}" type="slidenum">
              <a:rPr lang="es-ES" smtClean="0"/>
              <a:pPr/>
              <a:t>19</a:t>
            </a:fld>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1 Marcador de imagen de diapositiva"/>
          <p:cNvSpPr>
            <a:spLocks noGrp="1" noRot="1" noChangeAspect="1" noTextEdit="1"/>
          </p:cNvSpPr>
          <p:nvPr>
            <p:ph type="sldImg"/>
          </p:nvPr>
        </p:nvSpPr>
        <p:spPr>
          <a:ln/>
        </p:spPr>
      </p:sp>
      <p:sp>
        <p:nvSpPr>
          <p:cNvPr id="96259" name="2 Marcador de notas"/>
          <p:cNvSpPr>
            <a:spLocks noGrp="1"/>
          </p:cNvSpPr>
          <p:nvPr>
            <p:ph type="body" idx="1"/>
          </p:nvPr>
        </p:nvSpPr>
        <p:spPr>
          <a:noFill/>
          <a:ln/>
        </p:spPr>
        <p:txBody>
          <a:bodyPr/>
          <a:lstStyle/>
          <a:p>
            <a:endParaRPr lang="es-ES" smtClean="0"/>
          </a:p>
        </p:txBody>
      </p:sp>
      <p:sp>
        <p:nvSpPr>
          <p:cNvPr id="96260" name="3 Marcador de número de diapositiva"/>
          <p:cNvSpPr>
            <a:spLocks noGrp="1"/>
          </p:cNvSpPr>
          <p:nvPr>
            <p:ph type="sldNum" sz="quarter" idx="5"/>
          </p:nvPr>
        </p:nvSpPr>
        <p:spPr>
          <a:noFill/>
        </p:spPr>
        <p:txBody>
          <a:bodyPr/>
          <a:lstStyle/>
          <a:p>
            <a:fld id="{76A843B7-74B4-4403-A4DA-4835AF9AD24D}" type="slidenum">
              <a:rPr lang="es-ES" smtClean="0"/>
              <a:pPr/>
              <a:t>20</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1 Marcador de imagen de diapositiva"/>
          <p:cNvSpPr>
            <a:spLocks noGrp="1" noRot="1" noChangeAspect="1" noTextEdit="1"/>
          </p:cNvSpPr>
          <p:nvPr>
            <p:ph type="sldImg"/>
          </p:nvPr>
        </p:nvSpPr>
        <p:spPr>
          <a:ln/>
        </p:spPr>
      </p:sp>
      <p:sp>
        <p:nvSpPr>
          <p:cNvPr id="121859" name="2 Marcador de notas"/>
          <p:cNvSpPr>
            <a:spLocks noGrp="1"/>
          </p:cNvSpPr>
          <p:nvPr>
            <p:ph type="body" idx="1"/>
          </p:nvPr>
        </p:nvSpPr>
        <p:spPr>
          <a:noFill/>
          <a:ln/>
        </p:spPr>
        <p:txBody>
          <a:bodyPr/>
          <a:lstStyle/>
          <a:p>
            <a:endParaRPr lang="es-ES" smtClean="0"/>
          </a:p>
        </p:txBody>
      </p:sp>
      <p:sp>
        <p:nvSpPr>
          <p:cNvPr id="121860"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C80D3D8E-C70E-43F3-A8DC-C069EB29C6B7}" type="slidenum">
              <a:rPr lang="es-ES" sz="1200">
                <a:latin typeface="Times New Roman" pitchFamily="18" charset="0"/>
              </a:rPr>
              <a:pPr algn="r" defTabSz="952500"/>
              <a:t>21</a:t>
            </a:fld>
            <a:endParaRPr lang="es-ES" sz="120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Marcador de imagen de diapositiva"/>
          <p:cNvSpPr>
            <a:spLocks noGrp="1" noRot="1" noChangeAspect="1" noTextEdit="1"/>
          </p:cNvSpPr>
          <p:nvPr>
            <p:ph type="sldImg"/>
          </p:nvPr>
        </p:nvSpPr>
        <p:spPr>
          <a:ln/>
        </p:spPr>
      </p:sp>
      <p:sp>
        <p:nvSpPr>
          <p:cNvPr id="125955" name="2 Marcador de notas"/>
          <p:cNvSpPr>
            <a:spLocks noGrp="1"/>
          </p:cNvSpPr>
          <p:nvPr>
            <p:ph type="body" idx="1"/>
          </p:nvPr>
        </p:nvSpPr>
        <p:spPr>
          <a:noFill/>
          <a:ln/>
        </p:spPr>
        <p:txBody>
          <a:bodyPr/>
          <a:lstStyle/>
          <a:p>
            <a:endParaRPr lang="es-ES" smtClean="0"/>
          </a:p>
        </p:txBody>
      </p:sp>
      <p:sp>
        <p:nvSpPr>
          <p:cNvPr id="125956"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B0DD5EC3-E68D-4D60-A9BC-8E93C717E84F}" type="slidenum">
              <a:rPr lang="es-ES" sz="1200">
                <a:latin typeface="Times New Roman" pitchFamily="18" charset="0"/>
              </a:rPr>
              <a:pPr algn="r" defTabSz="952500"/>
              <a:t>22</a:t>
            </a:fld>
            <a:endParaRPr lang="es-ES" sz="120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1 Marcador de imagen de diapositiva"/>
          <p:cNvSpPr>
            <a:spLocks noGrp="1" noRot="1" noChangeAspect="1" noTextEdit="1"/>
          </p:cNvSpPr>
          <p:nvPr>
            <p:ph type="sldImg"/>
          </p:nvPr>
        </p:nvSpPr>
        <p:spPr>
          <a:ln/>
        </p:spPr>
      </p:sp>
      <p:sp>
        <p:nvSpPr>
          <p:cNvPr id="139267" name="2 Marcador de notas"/>
          <p:cNvSpPr>
            <a:spLocks noGrp="1"/>
          </p:cNvSpPr>
          <p:nvPr>
            <p:ph type="body" idx="1"/>
          </p:nvPr>
        </p:nvSpPr>
        <p:spPr>
          <a:noFill/>
          <a:ln/>
        </p:spPr>
        <p:txBody>
          <a:bodyPr/>
          <a:lstStyle/>
          <a:p>
            <a:endParaRPr lang="es-ES" smtClean="0"/>
          </a:p>
        </p:txBody>
      </p:sp>
      <p:sp>
        <p:nvSpPr>
          <p:cNvPr id="139268"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1D9531D3-23CD-45C7-80D7-CCAA32A37385}" type="slidenum">
              <a:rPr lang="es-ES" sz="1200">
                <a:latin typeface="Times New Roman" pitchFamily="18" charset="0"/>
              </a:rPr>
              <a:pPr algn="r" defTabSz="952500"/>
              <a:t>24</a:t>
            </a:fld>
            <a:endParaRPr lang="es-ES" sz="120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4558B64C-1092-4BED-9717-016A52F77F49}" type="slidenum">
              <a:rPr lang="es-ES" sz="1200">
                <a:latin typeface="Times New Roman" pitchFamily="18" charset="0"/>
              </a:rPr>
              <a:pPr algn="r" defTabSz="952500"/>
              <a:t>28</a:t>
            </a:fld>
            <a:endParaRPr lang="es-ES" sz="1200">
              <a:latin typeface="Times New Roman" pitchFamily="18" charset="0"/>
            </a:endParaRPr>
          </a:p>
        </p:txBody>
      </p:sp>
      <p:sp>
        <p:nvSpPr>
          <p:cNvPr id="144387" name="Rectangle 2"/>
          <p:cNvSpPr>
            <a:spLocks noGrp="1" noRot="1" noChangeAspect="1" noChangeArrowheads="1" noTextEdit="1"/>
          </p:cNvSpPr>
          <p:nvPr>
            <p:ph type="sldImg"/>
          </p:nvPr>
        </p:nvSpPr>
        <p:spPr>
          <a:xfrm>
            <a:off x="3267075" y="511175"/>
            <a:ext cx="3395663" cy="2546350"/>
          </a:xfrm>
          <a:solidFill>
            <a:srgbClr val="FFFFFF"/>
          </a:solidFill>
          <a:ln w="12700" cap="flat"/>
        </p:spPr>
      </p:sp>
      <p:sp>
        <p:nvSpPr>
          <p:cNvPr id="144388" name="Rectangle 3"/>
          <p:cNvSpPr>
            <a:spLocks noGrp="1" noChangeArrowheads="1"/>
          </p:cNvSpPr>
          <p:nvPr>
            <p:ph type="body" idx="1"/>
          </p:nvPr>
        </p:nvSpPr>
        <p:spPr>
          <a:xfrm>
            <a:off x="1323975" y="3228975"/>
            <a:ext cx="7278688" cy="3059113"/>
          </a:xfrm>
          <a:noFill/>
          <a:ln/>
        </p:spPr>
        <p:txBody>
          <a:bodyPr lIns="92075" tIns="46038" rIns="92075" bIns="46038"/>
          <a:lstStyle/>
          <a:p>
            <a:pPr eaLnBrk="1" hangingPunct="1"/>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Marcador de imagen de diapositiva"/>
          <p:cNvSpPr>
            <a:spLocks noGrp="1" noRot="1" noChangeAspect="1" noTextEdit="1"/>
          </p:cNvSpPr>
          <p:nvPr>
            <p:ph type="sldImg"/>
          </p:nvPr>
        </p:nvSpPr>
        <p:spPr>
          <a:ln/>
        </p:spPr>
      </p:sp>
      <p:sp>
        <p:nvSpPr>
          <p:cNvPr id="60419" name="2 Marcador de notas"/>
          <p:cNvSpPr>
            <a:spLocks noGrp="1"/>
          </p:cNvSpPr>
          <p:nvPr>
            <p:ph type="body" idx="1"/>
          </p:nvPr>
        </p:nvSpPr>
        <p:spPr>
          <a:noFill/>
          <a:ln/>
        </p:spPr>
        <p:txBody>
          <a:bodyPr/>
          <a:lstStyle/>
          <a:p>
            <a:endParaRPr lang="es-ES" smtClean="0"/>
          </a:p>
        </p:txBody>
      </p:sp>
      <p:sp>
        <p:nvSpPr>
          <p:cNvPr id="60420" name="3 Marcador de número de diapositiva"/>
          <p:cNvSpPr>
            <a:spLocks noGrp="1"/>
          </p:cNvSpPr>
          <p:nvPr>
            <p:ph type="sldNum" sz="quarter" idx="5"/>
          </p:nvPr>
        </p:nvSpPr>
        <p:spPr>
          <a:noFill/>
        </p:spPr>
        <p:txBody>
          <a:bodyPr/>
          <a:lstStyle/>
          <a:p>
            <a:fld id="{64ADA77F-0146-494E-903E-3A38705FF199}" type="slidenum">
              <a:rPr lang="es-ES" smtClean="0"/>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62E735F5-B116-46F9-A432-3BC12E162C9E}" type="slidenum">
              <a:rPr lang="es-ES" sz="1200">
                <a:latin typeface="Times New Roman" pitchFamily="18" charset="0"/>
              </a:rPr>
              <a:pPr algn="r" defTabSz="952500"/>
              <a:t>29</a:t>
            </a:fld>
            <a:endParaRPr lang="es-ES" sz="1200">
              <a:latin typeface="Times New Roman" pitchFamily="18" charset="0"/>
            </a:endParaRPr>
          </a:p>
        </p:txBody>
      </p:sp>
      <p:sp>
        <p:nvSpPr>
          <p:cNvPr id="146435" name="Rectangle 2"/>
          <p:cNvSpPr>
            <a:spLocks noGrp="1" noRot="1" noChangeAspect="1" noChangeArrowheads="1" noTextEdit="1"/>
          </p:cNvSpPr>
          <p:nvPr>
            <p:ph type="sldImg"/>
          </p:nvPr>
        </p:nvSpPr>
        <p:spPr>
          <a:xfrm>
            <a:off x="3267075" y="511175"/>
            <a:ext cx="3395663" cy="2546350"/>
          </a:xfrm>
          <a:solidFill>
            <a:srgbClr val="FFFFFF"/>
          </a:solidFill>
          <a:ln w="12700" cap="flat"/>
        </p:spPr>
      </p:sp>
      <p:sp>
        <p:nvSpPr>
          <p:cNvPr id="146436" name="Rectangle 3"/>
          <p:cNvSpPr>
            <a:spLocks noGrp="1" noChangeArrowheads="1"/>
          </p:cNvSpPr>
          <p:nvPr>
            <p:ph type="body" idx="1"/>
          </p:nvPr>
        </p:nvSpPr>
        <p:spPr>
          <a:xfrm>
            <a:off x="1323975" y="3228975"/>
            <a:ext cx="7278688" cy="3059113"/>
          </a:xfrm>
          <a:noFill/>
          <a:ln/>
        </p:spPr>
        <p:txBody>
          <a:bodyPr lIns="92075" tIns="46038" rIns="92075" bIns="46038"/>
          <a:lstStyle/>
          <a:p>
            <a:pPr eaLnBrk="1" hangingPunct="1"/>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4FAB92B0-D9DB-47B6-BE86-0D9B14391B73}" type="slidenum">
              <a:rPr lang="es-ES" sz="1200">
                <a:latin typeface="Times New Roman" pitchFamily="18" charset="0"/>
              </a:rPr>
              <a:pPr algn="r" defTabSz="952500"/>
              <a:t>32</a:t>
            </a:fld>
            <a:endParaRPr lang="es-ES" sz="1200">
              <a:latin typeface="Times New Roman" pitchFamily="18" charset="0"/>
            </a:endParaRPr>
          </a:p>
        </p:txBody>
      </p:sp>
      <p:sp>
        <p:nvSpPr>
          <p:cNvPr id="155651" name="Rectangle 2"/>
          <p:cNvSpPr>
            <a:spLocks noGrp="1" noRot="1" noChangeAspect="1" noChangeArrowheads="1" noTextEdit="1"/>
          </p:cNvSpPr>
          <p:nvPr>
            <p:ph type="sldImg"/>
          </p:nvPr>
        </p:nvSpPr>
        <p:spPr>
          <a:xfrm>
            <a:off x="3254375" y="531813"/>
            <a:ext cx="3416300" cy="2562225"/>
          </a:xfrm>
          <a:ln w="12700" cap="flat"/>
        </p:spPr>
      </p:sp>
      <p:sp>
        <p:nvSpPr>
          <p:cNvPr id="155652"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867B82D5-A431-40C5-A241-742129B48C47}" type="slidenum">
              <a:rPr lang="es-ES" sz="1200">
                <a:latin typeface="Times New Roman" pitchFamily="18" charset="0"/>
              </a:rPr>
              <a:pPr algn="r" defTabSz="952500"/>
              <a:t>34</a:t>
            </a:fld>
            <a:endParaRPr lang="es-ES" sz="1200">
              <a:latin typeface="Times New Roman" pitchFamily="18" charset="0"/>
            </a:endParaRPr>
          </a:p>
        </p:txBody>
      </p:sp>
      <p:sp>
        <p:nvSpPr>
          <p:cNvPr id="158723" name="Rectangle 2"/>
          <p:cNvSpPr>
            <a:spLocks noGrp="1" noRot="1" noChangeAspect="1" noChangeArrowheads="1" noTextEdit="1"/>
          </p:cNvSpPr>
          <p:nvPr>
            <p:ph type="sldImg"/>
          </p:nvPr>
        </p:nvSpPr>
        <p:spPr>
          <a:xfrm>
            <a:off x="3254375" y="531813"/>
            <a:ext cx="3416300" cy="2562225"/>
          </a:xfrm>
          <a:ln w="12700" cap="flat"/>
        </p:spPr>
      </p:sp>
      <p:sp>
        <p:nvSpPr>
          <p:cNvPr id="158724"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F5777C82-8BF7-4E50-8606-96879935EDE1}" type="slidenum">
              <a:rPr lang="es-ES" sz="1200">
                <a:latin typeface="Times New Roman" pitchFamily="18" charset="0"/>
              </a:rPr>
              <a:pPr algn="r" defTabSz="952500"/>
              <a:t>35</a:t>
            </a:fld>
            <a:endParaRPr lang="es-ES" sz="1200">
              <a:latin typeface="Times New Roman" pitchFamily="18" charset="0"/>
            </a:endParaRPr>
          </a:p>
        </p:txBody>
      </p:sp>
      <p:sp>
        <p:nvSpPr>
          <p:cNvPr id="167939" name="Rectangle 2"/>
          <p:cNvSpPr>
            <a:spLocks noGrp="1" noRot="1" noChangeAspect="1" noChangeArrowheads="1" noTextEdit="1"/>
          </p:cNvSpPr>
          <p:nvPr>
            <p:ph type="sldImg"/>
          </p:nvPr>
        </p:nvSpPr>
        <p:spPr>
          <a:xfrm>
            <a:off x="3254375" y="531813"/>
            <a:ext cx="3416300" cy="2562225"/>
          </a:xfrm>
          <a:ln w="12700" cap="flat"/>
        </p:spPr>
      </p:sp>
      <p:sp>
        <p:nvSpPr>
          <p:cNvPr id="167940"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B617D8A6-4F0A-4DDE-8F20-687793E5571C}" type="slidenum">
              <a:rPr lang="es-ES" sz="1200">
                <a:latin typeface="Times New Roman" pitchFamily="18" charset="0"/>
              </a:rPr>
              <a:pPr algn="r" defTabSz="952500"/>
              <a:t>36</a:t>
            </a:fld>
            <a:endParaRPr lang="es-ES" sz="1200">
              <a:latin typeface="Times New Roman" pitchFamily="18" charset="0"/>
            </a:endParaRPr>
          </a:p>
        </p:txBody>
      </p:sp>
      <p:sp>
        <p:nvSpPr>
          <p:cNvPr id="169987" name="Rectangle 2"/>
          <p:cNvSpPr>
            <a:spLocks noGrp="1" noRot="1" noChangeAspect="1" noChangeArrowheads="1" noTextEdit="1"/>
          </p:cNvSpPr>
          <p:nvPr>
            <p:ph type="sldImg"/>
          </p:nvPr>
        </p:nvSpPr>
        <p:spPr>
          <a:xfrm>
            <a:off x="3254375" y="531813"/>
            <a:ext cx="3416300" cy="2562225"/>
          </a:xfrm>
          <a:ln w="12700" cap="flat"/>
        </p:spPr>
      </p:sp>
      <p:sp>
        <p:nvSpPr>
          <p:cNvPr id="169988"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62915E84-1AF6-42E4-9089-60203D3E2BFF}" type="slidenum">
              <a:rPr lang="es-ES" sz="1200">
                <a:latin typeface="Times New Roman" pitchFamily="18" charset="0"/>
              </a:rPr>
              <a:pPr algn="r" defTabSz="952500"/>
              <a:t>37</a:t>
            </a:fld>
            <a:endParaRPr lang="es-ES" sz="1200">
              <a:latin typeface="Times New Roman" pitchFamily="18" charset="0"/>
            </a:endParaRPr>
          </a:p>
        </p:txBody>
      </p:sp>
      <p:sp>
        <p:nvSpPr>
          <p:cNvPr id="172035" name="Rectangle 2"/>
          <p:cNvSpPr>
            <a:spLocks noGrp="1" noRot="1" noChangeAspect="1" noChangeArrowheads="1" noTextEdit="1"/>
          </p:cNvSpPr>
          <p:nvPr>
            <p:ph type="sldImg"/>
          </p:nvPr>
        </p:nvSpPr>
        <p:spPr>
          <a:xfrm>
            <a:off x="3254375" y="531813"/>
            <a:ext cx="3416300" cy="2562225"/>
          </a:xfrm>
          <a:ln w="12700" cap="flat"/>
        </p:spPr>
      </p:sp>
      <p:sp>
        <p:nvSpPr>
          <p:cNvPr id="172036"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28C203BE-2EF0-42EB-8A19-891D0AEA5D2A}" type="slidenum">
              <a:rPr lang="es-ES" sz="1200">
                <a:latin typeface="Times New Roman" pitchFamily="18" charset="0"/>
              </a:rPr>
              <a:pPr algn="r" defTabSz="952500"/>
              <a:t>38</a:t>
            </a:fld>
            <a:endParaRPr lang="es-ES" sz="1200">
              <a:latin typeface="Times New Roman" pitchFamily="18" charset="0"/>
            </a:endParaRPr>
          </a:p>
        </p:txBody>
      </p:sp>
      <p:sp>
        <p:nvSpPr>
          <p:cNvPr id="174083" name="Rectangle 2"/>
          <p:cNvSpPr>
            <a:spLocks noGrp="1" noRot="1" noChangeAspect="1" noChangeArrowheads="1" noTextEdit="1"/>
          </p:cNvSpPr>
          <p:nvPr>
            <p:ph type="sldImg"/>
          </p:nvPr>
        </p:nvSpPr>
        <p:spPr>
          <a:xfrm>
            <a:off x="3254375" y="531813"/>
            <a:ext cx="3416300" cy="2562225"/>
          </a:xfrm>
          <a:ln w="12700" cap="flat"/>
        </p:spPr>
      </p:sp>
      <p:sp>
        <p:nvSpPr>
          <p:cNvPr id="174084"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F90D6F14-34AF-40E8-A353-6B34590234A9}" type="slidenum">
              <a:rPr lang="es-ES" sz="1200">
                <a:latin typeface="Times New Roman" pitchFamily="18" charset="0"/>
              </a:rPr>
              <a:pPr algn="r" defTabSz="952500"/>
              <a:t>39</a:t>
            </a:fld>
            <a:endParaRPr lang="es-ES" sz="1200">
              <a:latin typeface="Times New Roman" pitchFamily="18" charset="0"/>
            </a:endParaRPr>
          </a:p>
        </p:txBody>
      </p:sp>
      <p:sp>
        <p:nvSpPr>
          <p:cNvPr id="176131" name="Rectangle 2"/>
          <p:cNvSpPr>
            <a:spLocks noGrp="1" noRot="1" noChangeAspect="1" noChangeArrowheads="1" noTextEdit="1"/>
          </p:cNvSpPr>
          <p:nvPr>
            <p:ph type="sldImg"/>
          </p:nvPr>
        </p:nvSpPr>
        <p:spPr>
          <a:xfrm>
            <a:off x="3254375" y="531813"/>
            <a:ext cx="3416300" cy="2562225"/>
          </a:xfrm>
          <a:ln w="12700" cap="flat"/>
        </p:spPr>
      </p:sp>
      <p:sp>
        <p:nvSpPr>
          <p:cNvPr id="176132"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txBox="1">
            <a:spLocks noGrp="1" noChangeArrowheads="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BA3EE066-F3D7-4988-B7FD-307180A10C52}" type="slidenum">
              <a:rPr lang="es-ES" sz="1200">
                <a:latin typeface="Times New Roman" pitchFamily="18" charset="0"/>
              </a:rPr>
              <a:pPr algn="r" defTabSz="952500"/>
              <a:t>40</a:t>
            </a:fld>
            <a:endParaRPr lang="es-ES" sz="1200">
              <a:latin typeface="Times New Roman" pitchFamily="18" charset="0"/>
            </a:endParaRPr>
          </a:p>
        </p:txBody>
      </p:sp>
      <p:sp>
        <p:nvSpPr>
          <p:cNvPr id="182275" name="Rectangle 2"/>
          <p:cNvSpPr>
            <a:spLocks noGrp="1" noRot="1" noChangeAspect="1" noChangeArrowheads="1" noTextEdit="1"/>
          </p:cNvSpPr>
          <p:nvPr>
            <p:ph type="sldImg"/>
          </p:nvPr>
        </p:nvSpPr>
        <p:spPr>
          <a:xfrm>
            <a:off x="3254375" y="531813"/>
            <a:ext cx="3416300" cy="2562225"/>
          </a:xfrm>
          <a:ln w="12700" cap="flat"/>
        </p:spPr>
      </p:sp>
      <p:sp>
        <p:nvSpPr>
          <p:cNvPr id="182276" name="Rectangle 3"/>
          <p:cNvSpPr>
            <a:spLocks noGrp="1" noChangeArrowheads="1"/>
          </p:cNvSpPr>
          <p:nvPr>
            <p:ph type="body" idx="1"/>
          </p:nvPr>
        </p:nvSpPr>
        <p:spPr>
          <a:xfrm>
            <a:off x="1323975" y="3248025"/>
            <a:ext cx="7278688" cy="3021013"/>
          </a:xfrm>
          <a:noFill/>
          <a:ln/>
        </p:spPr>
        <p:txBody>
          <a:bodyPr lIns="92075" tIns="46038" rIns="92075" bIns="46038"/>
          <a:lstStyle/>
          <a:p>
            <a:pPr eaLnBrk="1" hangingPunct="1"/>
            <a:endParaRPr lang="es-E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Marcador de imagen de diapositiva"/>
          <p:cNvSpPr>
            <a:spLocks noGrp="1" noRot="1" noChangeAspect="1" noTextEdit="1"/>
          </p:cNvSpPr>
          <p:nvPr>
            <p:ph type="sldImg"/>
          </p:nvPr>
        </p:nvSpPr>
        <p:spPr>
          <a:ln/>
        </p:spPr>
      </p:sp>
      <p:sp>
        <p:nvSpPr>
          <p:cNvPr id="184323" name="2 Marcador de notas"/>
          <p:cNvSpPr>
            <a:spLocks noGrp="1"/>
          </p:cNvSpPr>
          <p:nvPr>
            <p:ph type="body" idx="1"/>
          </p:nvPr>
        </p:nvSpPr>
        <p:spPr>
          <a:noFill/>
          <a:ln/>
        </p:spPr>
        <p:txBody>
          <a:bodyPr/>
          <a:lstStyle/>
          <a:p>
            <a:endParaRPr lang="es-ES" smtClean="0"/>
          </a:p>
        </p:txBody>
      </p:sp>
      <p:sp>
        <p:nvSpPr>
          <p:cNvPr id="184324"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254FDDB4-9A70-4F8F-A87C-4266DBE18488}" type="slidenum">
              <a:rPr lang="es-ES" sz="1200">
                <a:latin typeface="Times New Roman" pitchFamily="18" charset="0"/>
              </a:rPr>
              <a:pPr algn="r" defTabSz="952500"/>
              <a:t>41</a:t>
            </a:fld>
            <a:endParaRPr lang="es-ES" sz="120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Marcador de imagen de diapositiva"/>
          <p:cNvSpPr>
            <a:spLocks noGrp="1" noRot="1" noChangeAspect="1" noTextEdit="1"/>
          </p:cNvSpPr>
          <p:nvPr>
            <p:ph type="sldImg"/>
          </p:nvPr>
        </p:nvSpPr>
        <p:spPr>
          <a:ln/>
        </p:spPr>
      </p:sp>
      <p:sp>
        <p:nvSpPr>
          <p:cNvPr id="71683" name="2 Marcador de notas"/>
          <p:cNvSpPr>
            <a:spLocks noGrp="1"/>
          </p:cNvSpPr>
          <p:nvPr>
            <p:ph type="body" idx="1"/>
          </p:nvPr>
        </p:nvSpPr>
        <p:spPr>
          <a:noFill/>
          <a:ln/>
        </p:spPr>
        <p:txBody>
          <a:bodyPr/>
          <a:lstStyle/>
          <a:p>
            <a:endParaRPr lang="es-ES" smtClean="0"/>
          </a:p>
        </p:txBody>
      </p:sp>
      <p:sp>
        <p:nvSpPr>
          <p:cNvPr id="71684" name="3 Marcador de número de diapositiva"/>
          <p:cNvSpPr>
            <a:spLocks noGrp="1"/>
          </p:cNvSpPr>
          <p:nvPr>
            <p:ph type="sldNum" sz="quarter" idx="5"/>
          </p:nvPr>
        </p:nvSpPr>
        <p:spPr>
          <a:noFill/>
        </p:spPr>
        <p:txBody>
          <a:bodyPr/>
          <a:lstStyle/>
          <a:p>
            <a:fld id="{63A19C32-B64B-4967-B45E-138BFC75362A}" type="slidenum">
              <a:rPr lang="es-ES" smtClean="0"/>
              <a:pPr/>
              <a:t>5</a:t>
            </a:fld>
            <a:endParaRPr lang="es-E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Marcador de imagen de diapositiva"/>
          <p:cNvSpPr>
            <a:spLocks noGrp="1" noRot="1" noChangeAspect="1" noTextEdit="1"/>
          </p:cNvSpPr>
          <p:nvPr>
            <p:ph type="sldImg"/>
          </p:nvPr>
        </p:nvSpPr>
        <p:spPr>
          <a:ln/>
        </p:spPr>
      </p:sp>
      <p:sp>
        <p:nvSpPr>
          <p:cNvPr id="186371" name="2 Marcador de notas"/>
          <p:cNvSpPr>
            <a:spLocks noGrp="1"/>
          </p:cNvSpPr>
          <p:nvPr>
            <p:ph type="body" idx="1"/>
          </p:nvPr>
        </p:nvSpPr>
        <p:spPr>
          <a:noFill/>
          <a:ln/>
        </p:spPr>
        <p:txBody>
          <a:bodyPr/>
          <a:lstStyle/>
          <a:p>
            <a:endParaRPr lang="es-ES" smtClean="0"/>
          </a:p>
        </p:txBody>
      </p:sp>
      <p:sp>
        <p:nvSpPr>
          <p:cNvPr id="186372"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D1B21FB7-A004-4EE2-A556-265D915DF3B5}" type="slidenum">
              <a:rPr lang="es-ES" sz="1200">
                <a:latin typeface="Times New Roman" pitchFamily="18" charset="0"/>
              </a:rPr>
              <a:pPr algn="r" defTabSz="952500"/>
              <a:t>42</a:t>
            </a:fld>
            <a:endParaRPr lang="es-ES" sz="120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Marcador de imagen de diapositiva"/>
          <p:cNvSpPr>
            <a:spLocks noGrp="1" noRot="1" noChangeAspect="1" noTextEdit="1"/>
          </p:cNvSpPr>
          <p:nvPr>
            <p:ph type="sldImg"/>
          </p:nvPr>
        </p:nvSpPr>
        <p:spPr>
          <a:ln/>
        </p:spPr>
      </p:sp>
      <p:sp>
        <p:nvSpPr>
          <p:cNvPr id="188419" name="2 Marcador de notas"/>
          <p:cNvSpPr>
            <a:spLocks noGrp="1"/>
          </p:cNvSpPr>
          <p:nvPr>
            <p:ph type="body" idx="1"/>
          </p:nvPr>
        </p:nvSpPr>
        <p:spPr>
          <a:noFill/>
          <a:ln/>
        </p:spPr>
        <p:txBody>
          <a:bodyPr/>
          <a:lstStyle/>
          <a:p>
            <a:endParaRPr lang="es-ES" smtClean="0"/>
          </a:p>
        </p:txBody>
      </p:sp>
      <p:sp>
        <p:nvSpPr>
          <p:cNvPr id="188420"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195CB87B-E54D-4F3D-9E62-D22360208DA3}" type="slidenum">
              <a:rPr lang="es-ES" sz="1200">
                <a:latin typeface="Times New Roman" pitchFamily="18" charset="0"/>
              </a:rPr>
              <a:pPr algn="r" defTabSz="952500"/>
              <a:t>43</a:t>
            </a:fld>
            <a:endParaRPr lang="es-ES" sz="1200">
              <a:latin typeface="Times New Roman" pitchFamily="18"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Marcador de imagen de diapositiva"/>
          <p:cNvSpPr>
            <a:spLocks noGrp="1" noRot="1" noChangeAspect="1" noTextEdit="1"/>
          </p:cNvSpPr>
          <p:nvPr>
            <p:ph type="sldImg"/>
          </p:nvPr>
        </p:nvSpPr>
        <p:spPr>
          <a:ln/>
        </p:spPr>
      </p:sp>
      <p:sp>
        <p:nvSpPr>
          <p:cNvPr id="192515" name="2 Marcador de notas"/>
          <p:cNvSpPr>
            <a:spLocks noGrp="1"/>
          </p:cNvSpPr>
          <p:nvPr>
            <p:ph type="body" idx="1"/>
          </p:nvPr>
        </p:nvSpPr>
        <p:spPr>
          <a:noFill/>
          <a:ln/>
        </p:spPr>
        <p:txBody>
          <a:bodyPr/>
          <a:lstStyle/>
          <a:p>
            <a:endParaRPr lang="es-ES" smtClean="0"/>
          </a:p>
        </p:txBody>
      </p:sp>
      <p:sp>
        <p:nvSpPr>
          <p:cNvPr id="192516"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38926714-D943-488A-B09A-DF49816316C2}" type="slidenum">
              <a:rPr lang="es-ES" sz="1200">
                <a:latin typeface="Times New Roman" pitchFamily="18" charset="0"/>
              </a:rPr>
              <a:pPr algn="r" defTabSz="952500"/>
              <a:t>44</a:t>
            </a:fld>
            <a:endParaRPr lang="es-ES" sz="1200">
              <a:latin typeface="Times New Roman"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1 Marcador de imagen de diapositiva"/>
          <p:cNvSpPr>
            <a:spLocks noGrp="1" noRot="1" noChangeAspect="1" noTextEdit="1"/>
          </p:cNvSpPr>
          <p:nvPr>
            <p:ph type="sldImg"/>
          </p:nvPr>
        </p:nvSpPr>
        <p:spPr>
          <a:ln/>
        </p:spPr>
      </p:sp>
      <p:sp>
        <p:nvSpPr>
          <p:cNvPr id="194563" name="2 Marcador de notas"/>
          <p:cNvSpPr>
            <a:spLocks noGrp="1"/>
          </p:cNvSpPr>
          <p:nvPr>
            <p:ph type="body" idx="1"/>
          </p:nvPr>
        </p:nvSpPr>
        <p:spPr>
          <a:noFill/>
          <a:ln/>
        </p:spPr>
        <p:txBody>
          <a:bodyPr/>
          <a:lstStyle/>
          <a:p>
            <a:endParaRPr lang="es-ES" smtClean="0"/>
          </a:p>
        </p:txBody>
      </p:sp>
      <p:sp>
        <p:nvSpPr>
          <p:cNvPr id="194564"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60971DF2-0C4D-43C0-8AF8-D9C8851B0BF8}" type="slidenum">
              <a:rPr lang="es-ES" sz="1200">
                <a:latin typeface="Times New Roman" pitchFamily="18" charset="0"/>
              </a:rPr>
              <a:pPr algn="r" defTabSz="952500"/>
              <a:t>45</a:t>
            </a:fld>
            <a:endParaRPr lang="es-ES" sz="1200">
              <a:latin typeface="Times New Roman" pitchFamily="18"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1 Marcador de imagen de diapositiva"/>
          <p:cNvSpPr>
            <a:spLocks noGrp="1" noRot="1" noChangeAspect="1" noTextEdit="1"/>
          </p:cNvSpPr>
          <p:nvPr>
            <p:ph type="sldImg"/>
          </p:nvPr>
        </p:nvSpPr>
        <p:spPr>
          <a:ln/>
        </p:spPr>
      </p:sp>
      <p:sp>
        <p:nvSpPr>
          <p:cNvPr id="325635" name="2 Marcador de notas"/>
          <p:cNvSpPr>
            <a:spLocks noGrp="1"/>
          </p:cNvSpPr>
          <p:nvPr>
            <p:ph type="body" idx="1"/>
          </p:nvPr>
        </p:nvSpPr>
        <p:spPr>
          <a:noFill/>
          <a:ln/>
        </p:spPr>
        <p:txBody>
          <a:bodyPr/>
          <a:lstStyle/>
          <a:p>
            <a:endParaRPr lang="es-ES" smtClean="0"/>
          </a:p>
        </p:txBody>
      </p:sp>
      <p:sp>
        <p:nvSpPr>
          <p:cNvPr id="325636"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6F47CC83-ECB5-416A-8492-C1CFC4055C02}" type="slidenum">
              <a:rPr lang="es-ES" sz="1200">
                <a:latin typeface="Times New Roman" pitchFamily="18" charset="0"/>
              </a:rPr>
              <a:pPr algn="r" defTabSz="952500"/>
              <a:t>62</a:t>
            </a:fld>
            <a:endParaRPr lang="es-ES" sz="120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1 Marcador de imagen de diapositiva"/>
          <p:cNvSpPr>
            <a:spLocks noGrp="1" noRot="1" noChangeAspect="1" noTextEdit="1"/>
          </p:cNvSpPr>
          <p:nvPr>
            <p:ph type="sldImg"/>
          </p:nvPr>
        </p:nvSpPr>
        <p:spPr>
          <a:ln/>
        </p:spPr>
      </p:sp>
      <p:sp>
        <p:nvSpPr>
          <p:cNvPr id="327683" name="2 Marcador de notas"/>
          <p:cNvSpPr>
            <a:spLocks noGrp="1"/>
          </p:cNvSpPr>
          <p:nvPr>
            <p:ph type="body" idx="1"/>
          </p:nvPr>
        </p:nvSpPr>
        <p:spPr>
          <a:noFill/>
          <a:ln/>
        </p:spPr>
        <p:txBody>
          <a:bodyPr/>
          <a:lstStyle/>
          <a:p>
            <a:endParaRPr lang="es-ES" smtClean="0"/>
          </a:p>
        </p:txBody>
      </p:sp>
      <p:sp>
        <p:nvSpPr>
          <p:cNvPr id="327684"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4FF4D8B6-BDB5-4BE8-BAF0-DDBBC32032E8}" type="slidenum">
              <a:rPr lang="es-ES" sz="1200">
                <a:latin typeface="Times New Roman" pitchFamily="18" charset="0"/>
              </a:rPr>
              <a:pPr algn="r" defTabSz="952500"/>
              <a:t>63</a:t>
            </a:fld>
            <a:endParaRPr lang="es-ES" sz="120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1 Marcador de imagen de diapositiva"/>
          <p:cNvSpPr>
            <a:spLocks noGrp="1" noRot="1" noChangeAspect="1" noTextEdit="1"/>
          </p:cNvSpPr>
          <p:nvPr>
            <p:ph type="sldImg"/>
          </p:nvPr>
        </p:nvSpPr>
        <p:spPr>
          <a:ln/>
        </p:spPr>
      </p:sp>
      <p:sp>
        <p:nvSpPr>
          <p:cNvPr id="329731" name="2 Marcador de notas"/>
          <p:cNvSpPr>
            <a:spLocks noGrp="1"/>
          </p:cNvSpPr>
          <p:nvPr>
            <p:ph type="body" idx="1"/>
          </p:nvPr>
        </p:nvSpPr>
        <p:spPr>
          <a:noFill/>
          <a:ln/>
        </p:spPr>
        <p:txBody>
          <a:bodyPr/>
          <a:lstStyle/>
          <a:p>
            <a:endParaRPr lang="es-ES" smtClean="0"/>
          </a:p>
        </p:txBody>
      </p:sp>
      <p:sp>
        <p:nvSpPr>
          <p:cNvPr id="329732"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4E59BB5A-B259-46B2-9C02-5FE9EF7C12B5}" type="slidenum">
              <a:rPr lang="es-ES" sz="1200">
                <a:latin typeface="Times New Roman" pitchFamily="18" charset="0"/>
              </a:rPr>
              <a:pPr algn="r" defTabSz="952500"/>
              <a:t>64</a:t>
            </a:fld>
            <a:endParaRPr lang="es-ES" sz="120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1 Marcador de imagen de diapositiva"/>
          <p:cNvSpPr>
            <a:spLocks noGrp="1" noRot="1" noChangeAspect="1" noTextEdit="1"/>
          </p:cNvSpPr>
          <p:nvPr>
            <p:ph type="sldImg"/>
          </p:nvPr>
        </p:nvSpPr>
        <p:spPr>
          <a:ln/>
        </p:spPr>
      </p:sp>
      <p:sp>
        <p:nvSpPr>
          <p:cNvPr id="331779" name="2 Marcador de notas"/>
          <p:cNvSpPr>
            <a:spLocks noGrp="1"/>
          </p:cNvSpPr>
          <p:nvPr>
            <p:ph type="body" idx="1"/>
          </p:nvPr>
        </p:nvSpPr>
        <p:spPr>
          <a:noFill/>
          <a:ln/>
        </p:spPr>
        <p:txBody>
          <a:bodyPr/>
          <a:lstStyle/>
          <a:p>
            <a:endParaRPr lang="es-ES" smtClean="0"/>
          </a:p>
        </p:txBody>
      </p:sp>
      <p:sp>
        <p:nvSpPr>
          <p:cNvPr id="331780"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2537470F-2AEC-4D4A-BDA4-B6B9A0328D92}" type="slidenum">
              <a:rPr lang="es-ES" sz="1200">
                <a:latin typeface="Times New Roman" pitchFamily="18" charset="0"/>
              </a:rPr>
              <a:pPr algn="r" defTabSz="952500"/>
              <a:t>65</a:t>
            </a:fld>
            <a:endParaRPr lang="es-ES" sz="120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1 Marcador de imagen de diapositiva"/>
          <p:cNvSpPr>
            <a:spLocks noGrp="1" noRot="1" noChangeAspect="1" noTextEdit="1"/>
          </p:cNvSpPr>
          <p:nvPr>
            <p:ph type="sldImg"/>
          </p:nvPr>
        </p:nvSpPr>
        <p:spPr>
          <a:ln/>
        </p:spPr>
      </p:sp>
      <p:sp>
        <p:nvSpPr>
          <p:cNvPr id="333827" name="2 Marcador de notas"/>
          <p:cNvSpPr>
            <a:spLocks noGrp="1"/>
          </p:cNvSpPr>
          <p:nvPr>
            <p:ph type="body" idx="1"/>
          </p:nvPr>
        </p:nvSpPr>
        <p:spPr>
          <a:noFill/>
          <a:ln/>
        </p:spPr>
        <p:txBody>
          <a:bodyPr/>
          <a:lstStyle/>
          <a:p>
            <a:endParaRPr lang="es-ES" smtClean="0"/>
          </a:p>
        </p:txBody>
      </p:sp>
      <p:sp>
        <p:nvSpPr>
          <p:cNvPr id="333828"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D8B38999-18D8-494C-BDBB-D6D83DF3D03C}" type="slidenum">
              <a:rPr lang="es-ES" sz="1200">
                <a:latin typeface="Times New Roman" pitchFamily="18" charset="0"/>
              </a:rPr>
              <a:pPr algn="r" defTabSz="952500"/>
              <a:t>66</a:t>
            </a:fld>
            <a:endParaRPr lang="es-ES" sz="120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1 Marcador de imagen de diapositiva"/>
          <p:cNvSpPr>
            <a:spLocks noGrp="1" noRot="1" noChangeAspect="1" noTextEdit="1"/>
          </p:cNvSpPr>
          <p:nvPr>
            <p:ph type="sldImg"/>
          </p:nvPr>
        </p:nvSpPr>
        <p:spPr>
          <a:ln/>
        </p:spPr>
      </p:sp>
      <p:sp>
        <p:nvSpPr>
          <p:cNvPr id="335875" name="2 Marcador de notas"/>
          <p:cNvSpPr>
            <a:spLocks noGrp="1"/>
          </p:cNvSpPr>
          <p:nvPr>
            <p:ph type="body" idx="1"/>
          </p:nvPr>
        </p:nvSpPr>
        <p:spPr>
          <a:noFill/>
          <a:ln/>
        </p:spPr>
        <p:txBody>
          <a:bodyPr/>
          <a:lstStyle/>
          <a:p>
            <a:endParaRPr lang="es-ES" smtClean="0"/>
          </a:p>
        </p:txBody>
      </p:sp>
      <p:sp>
        <p:nvSpPr>
          <p:cNvPr id="335876"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2B4BA953-BA47-4989-AAD3-2F33F3F3CD07}" type="slidenum">
              <a:rPr lang="es-ES" sz="1200">
                <a:latin typeface="Times New Roman" pitchFamily="18" charset="0"/>
              </a:rPr>
              <a:pPr algn="r" defTabSz="952500"/>
              <a:t>67</a:t>
            </a:fld>
            <a:endParaRPr lang="es-ES" sz="120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a:ln/>
        </p:spPr>
      </p:sp>
      <p:sp>
        <p:nvSpPr>
          <p:cNvPr id="72707" name="2 Marcador de notas"/>
          <p:cNvSpPr>
            <a:spLocks noGrp="1"/>
          </p:cNvSpPr>
          <p:nvPr>
            <p:ph type="body" idx="1"/>
          </p:nvPr>
        </p:nvSpPr>
        <p:spPr>
          <a:noFill/>
          <a:ln/>
        </p:spPr>
        <p:txBody>
          <a:bodyPr/>
          <a:lstStyle/>
          <a:p>
            <a:endParaRPr lang="es-ES" smtClean="0"/>
          </a:p>
        </p:txBody>
      </p:sp>
      <p:sp>
        <p:nvSpPr>
          <p:cNvPr id="72708" name="3 Marcador de número de diapositiva"/>
          <p:cNvSpPr>
            <a:spLocks noGrp="1"/>
          </p:cNvSpPr>
          <p:nvPr>
            <p:ph type="sldNum" sz="quarter" idx="5"/>
          </p:nvPr>
        </p:nvSpPr>
        <p:spPr>
          <a:noFill/>
        </p:spPr>
        <p:txBody>
          <a:bodyPr/>
          <a:lstStyle/>
          <a:p>
            <a:fld id="{7728E32C-88F4-4FC9-95F8-A65AACD4B97C}" type="slidenum">
              <a:rPr lang="es-ES" smtClean="0"/>
              <a:pPr/>
              <a:t>6</a:t>
            </a:fld>
            <a:endParaRPr lang="es-E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1 Marcador de imagen de diapositiva"/>
          <p:cNvSpPr>
            <a:spLocks noGrp="1" noRot="1" noChangeAspect="1" noTextEdit="1"/>
          </p:cNvSpPr>
          <p:nvPr>
            <p:ph type="sldImg"/>
          </p:nvPr>
        </p:nvSpPr>
        <p:spPr>
          <a:ln/>
        </p:spPr>
      </p:sp>
      <p:sp>
        <p:nvSpPr>
          <p:cNvPr id="337923" name="2 Marcador de notas"/>
          <p:cNvSpPr>
            <a:spLocks noGrp="1"/>
          </p:cNvSpPr>
          <p:nvPr>
            <p:ph type="body" idx="1"/>
          </p:nvPr>
        </p:nvSpPr>
        <p:spPr>
          <a:noFill/>
          <a:ln/>
        </p:spPr>
        <p:txBody>
          <a:bodyPr/>
          <a:lstStyle/>
          <a:p>
            <a:endParaRPr lang="es-ES" smtClean="0"/>
          </a:p>
        </p:txBody>
      </p:sp>
      <p:sp>
        <p:nvSpPr>
          <p:cNvPr id="337924"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AC847DE2-5794-40CA-8A0B-6DA2BB1AA0D3}" type="slidenum">
              <a:rPr lang="es-ES" sz="1200">
                <a:latin typeface="Times New Roman" pitchFamily="18" charset="0"/>
              </a:rPr>
              <a:pPr algn="r" defTabSz="952500"/>
              <a:t>68</a:t>
            </a:fld>
            <a:endParaRPr lang="es-ES" sz="1200">
              <a:latin typeface="Times New Roman" pitchFamily="18"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1 Marcador de imagen de diapositiva"/>
          <p:cNvSpPr>
            <a:spLocks noGrp="1" noRot="1" noChangeAspect="1" noTextEdit="1"/>
          </p:cNvSpPr>
          <p:nvPr>
            <p:ph type="sldImg"/>
          </p:nvPr>
        </p:nvSpPr>
        <p:spPr>
          <a:ln/>
        </p:spPr>
      </p:sp>
      <p:sp>
        <p:nvSpPr>
          <p:cNvPr id="339971" name="2 Marcador de notas"/>
          <p:cNvSpPr>
            <a:spLocks noGrp="1"/>
          </p:cNvSpPr>
          <p:nvPr>
            <p:ph type="body" idx="1"/>
          </p:nvPr>
        </p:nvSpPr>
        <p:spPr>
          <a:noFill/>
          <a:ln/>
        </p:spPr>
        <p:txBody>
          <a:bodyPr/>
          <a:lstStyle/>
          <a:p>
            <a:pPr marL="2057400" lvl="4" indent="-228600"/>
            <a:endParaRPr lang="es-ES" smtClean="0"/>
          </a:p>
        </p:txBody>
      </p:sp>
      <p:sp>
        <p:nvSpPr>
          <p:cNvPr id="339972" name="3 Marcador de número de diapositiva"/>
          <p:cNvSpPr txBox="1">
            <a:spLocks noGrp="1"/>
          </p:cNvSpPr>
          <p:nvPr/>
        </p:nvSpPr>
        <p:spPr bwMode="auto">
          <a:xfrm>
            <a:off x="5624513" y="6457950"/>
            <a:ext cx="4302125" cy="339725"/>
          </a:xfrm>
          <a:prstGeom prst="rect">
            <a:avLst/>
          </a:prstGeom>
          <a:noFill/>
          <a:ln w="9525">
            <a:noFill/>
            <a:miter lim="800000"/>
            <a:headEnd/>
            <a:tailEnd/>
          </a:ln>
        </p:spPr>
        <p:txBody>
          <a:bodyPr lIns="95235" tIns="47617" rIns="95235" bIns="47617" anchor="b"/>
          <a:lstStyle/>
          <a:p>
            <a:pPr algn="r" defTabSz="952500"/>
            <a:fld id="{14A4BCA7-399D-4A5A-91D3-EA25C83D5F5D}" type="slidenum">
              <a:rPr lang="es-ES" sz="1200">
                <a:latin typeface="Times New Roman" pitchFamily="18" charset="0"/>
              </a:rPr>
              <a:pPr algn="r" defTabSz="952500"/>
              <a:t>69</a:t>
            </a:fld>
            <a:endParaRPr lang="es-ES" sz="120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Marcador de imagen de diapositiva"/>
          <p:cNvSpPr>
            <a:spLocks noGrp="1" noRot="1" noChangeAspect="1" noTextEdit="1"/>
          </p:cNvSpPr>
          <p:nvPr>
            <p:ph type="sldImg"/>
          </p:nvPr>
        </p:nvSpPr>
        <p:spPr>
          <a:ln/>
        </p:spPr>
      </p:sp>
      <p:sp>
        <p:nvSpPr>
          <p:cNvPr id="73731" name="2 Marcador de notas"/>
          <p:cNvSpPr>
            <a:spLocks noGrp="1"/>
          </p:cNvSpPr>
          <p:nvPr>
            <p:ph type="body" idx="1"/>
          </p:nvPr>
        </p:nvSpPr>
        <p:spPr>
          <a:noFill/>
          <a:ln/>
        </p:spPr>
        <p:txBody>
          <a:bodyPr/>
          <a:lstStyle/>
          <a:p>
            <a:endParaRPr lang="es-ES" smtClean="0"/>
          </a:p>
        </p:txBody>
      </p:sp>
      <p:sp>
        <p:nvSpPr>
          <p:cNvPr id="73732" name="3 Marcador de número de diapositiva"/>
          <p:cNvSpPr>
            <a:spLocks noGrp="1"/>
          </p:cNvSpPr>
          <p:nvPr>
            <p:ph type="sldNum" sz="quarter" idx="5"/>
          </p:nvPr>
        </p:nvSpPr>
        <p:spPr>
          <a:noFill/>
        </p:spPr>
        <p:txBody>
          <a:bodyPr/>
          <a:lstStyle/>
          <a:p>
            <a:fld id="{E155CF93-970D-43A4-9530-92CABF6DC571}" type="slidenum">
              <a:rPr lang="es-ES" smtClean="0"/>
              <a:pPr/>
              <a:t>7</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Marcador de imagen de diapositiva"/>
          <p:cNvSpPr>
            <a:spLocks noGrp="1" noRot="1" noChangeAspect="1" noTextEdit="1"/>
          </p:cNvSpPr>
          <p:nvPr>
            <p:ph type="sldImg"/>
          </p:nvPr>
        </p:nvSpPr>
        <p:spPr>
          <a:ln/>
        </p:spPr>
      </p:sp>
      <p:sp>
        <p:nvSpPr>
          <p:cNvPr id="76803" name="2 Marcador de notas"/>
          <p:cNvSpPr>
            <a:spLocks noGrp="1"/>
          </p:cNvSpPr>
          <p:nvPr>
            <p:ph type="body" idx="1"/>
          </p:nvPr>
        </p:nvSpPr>
        <p:spPr>
          <a:noFill/>
          <a:ln/>
        </p:spPr>
        <p:txBody>
          <a:bodyPr/>
          <a:lstStyle/>
          <a:p>
            <a:endParaRPr lang="es-ES" smtClean="0"/>
          </a:p>
        </p:txBody>
      </p:sp>
      <p:sp>
        <p:nvSpPr>
          <p:cNvPr id="76804" name="3 Marcador de número de diapositiva"/>
          <p:cNvSpPr>
            <a:spLocks noGrp="1"/>
          </p:cNvSpPr>
          <p:nvPr>
            <p:ph type="sldNum" sz="quarter" idx="5"/>
          </p:nvPr>
        </p:nvSpPr>
        <p:spPr>
          <a:noFill/>
        </p:spPr>
        <p:txBody>
          <a:bodyPr/>
          <a:lstStyle/>
          <a:p>
            <a:fld id="{885C01C1-2291-4BB4-83D8-EFCCBDE47058}" type="slidenum">
              <a:rPr lang="es-ES" smtClean="0"/>
              <a:pPr/>
              <a:t>8</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ln/>
        </p:spPr>
      </p:sp>
      <p:sp>
        <p:nvSpPr>
          <p:cNvPr id="82947" name="2 Marcador de notas"/>
          <p:cNvSpPr>
            <a:spLocks noGrp="1"/>
          </p:cNvSpPr>
          <p:nvPr>
            <p:ph type="body" idx="1"/>
          </p:nvPr>
        </p:nvSpPr>
        <p:spPr>
          <a:noFill/>
          <a:ln/>
        </p:spPr>
        <p:txBody>
          <a:bodyPr/>
          <a:lstStyle/>
          <a:p>
            <a:endParaRPr lang="es-ES" smtClean="0"/>
          </a:p>
        </p:txBody>
      </p:sp>
      <p:sp>
        <p:nvSpPr>
          <p:cNvPr id="82948" name="3 Marcador de número de diapositiva"/>
          <p:cNvSpPr>
            <a:spLocks noGrp="1"/>
          </p:cNvSpPr>
          <p:nvPr>
            <p:ph type="sldNum" sz="quarter" idx="5"/>
          </p:nvPr>
        </p:nvSpPr>
        <p:spPr>
          <a:noFill/>
        </p:spPr>
        <p:txBody>
          <a:bodyPr/>
          <a:lstStyle/>
          <a:p>
            <a:fld id="{FAB93B9C-78AF-4132-BB68-B16F9F87A83D}" type="slidenum">
              <a:rPr lang="es-ES" smtClean="0"/>
              <a:pPr/>
              <a:t>9</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Marcador de imagen de diapositiva"/>
          <p:cNvSpPr>
            <a:spLocks noGrp="1" noRot="1" noChangeAspect="1" noTextEdit="1"/>
          </p:cNvSpPr>
          <p:nvPr>
            <p:ph type="sldImg"/>
          </p:nvPr>
        </p:nvSpPr>
        <p:spPr>
          <a:ln/>
        </p:spPr>
      </p:sp>
      <p:sp>
        <p:nvSpPr>
          <p:cNvPr id="83971" name="2 Marcador de notas"/>
          <p:cNvSpPr>
            <a:spLocks noGrp="1"/>
          </p:cNvSpPr>
          <p:nvPr>
            <p:ph type="body" idx="1"/>
          </p:nvPr>
        </p:nvSpPr>
        <p:spPr>
          <a:noFill/>
          <a:ln/>
        </p:spPr>
        <p:txBody>
          <a:bodyPr/>
          <a:lstStyle/>
          <a:p>
            <a:endParaRPr lang="es-ES" smtClean="0"/>
          </a:p>
        </p:txBody>
      </p:sp>
      <p:sp>
        <p:nvSpPr>
          <p:cNvPr id="83972" name="3 Marcador de número de diapositiva"/>
          <p:cNvSpPr>
            <a:spLocks noGrp="1"/>
          </p:cNvSpPr>
          <p:nvPr>
            <p:ph type="sldNum" sz="quarter" idx="5"/>
          </p:nvPr>
        </p:nvSpPr>
        <p:spPr>
          <a:noFill/>
        </p:spPr>
        <p:txBody>
          <a:bodyPr/>
          <a:lstStyle/>
          <a:p>
            <a:fld id="{DB3278AB-0688-4597-82E3-44E45C6364C2}" type="slidenum">
              <a:rPr lang="es-ES" smtClean="0"/>
              <a:pPr/>
              <a:t>10</a:t>
            </a:fld>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Marcador de imagen de diapositiva"/>
          <p:cNvSpPr>
            <a:spLocks noGrp="1" noRot="1" noChangeAspect="1" noTextEdit="1"/>
          </p:cNvSpPr>
          <p:nvPr>
            <p:ph type="sldImg"/>
          </p:nvPr>
        </p:nvSpPr>
        <p:spPr>
          <a:ln/>
        </p:spPr>
      </p:sp>
      <p:sp>
        <p:nvSpPr>
          <p:cNvPr id="87043" name="2 Marcador de notas"/>
          <p:cNvSpPr>
            <a:spLocks noGrp="1"/>
          </p:cNvSpPr>
          <p:nvPr>
            <p:ph type="body" idx="1"/>
          </p:nvPr>
        </p:nvSpPr>
        <p:spPr>
          <a:noFill/>
          <a:ln/>
        </p:spPr>
        <p:txBody>
          <a:bodyPr/>
          <a:lstStyle/>
          <a:p>
            <a:endParaRPr lang="es-ES" smtClean="0"/>
          </a:p>
        </p:txBody>
      </p:sp>
      <p:sp>
        <p:nvSpPr>
          <p:cNvPr id="87044" name="3 Marcador de número de diapositiva"/>
          <p:cNvSpPr>
            <a:spLocks noGrp="1"/>
          </p:cNvSpPr>
          <p:nvPr>
            <p:ph type="sldNum" sz="quarter" idx="5"/>
          </p:nvPr>
        </p:nvSpPr>
        <p:spPr>
          <a:noFill/>
        </p:spPr>
        <p:txBody>
          <a:bodyPr/>
          <a:lstStyle/>
          <a:p>
            <a:fld id="{602387DB-ACDF-4213-A4D8-75EEECDED699}" type="slidenum">
              <a:rPr lang="es-ES" smtClean="0"/>
              <a:pPr/>
              <a:t>11</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12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4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6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17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18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1" name="19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2" name="20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3" name="23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4" name="2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5" name="25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27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28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29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30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31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endParaRPr lang="es-ES"/>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ES"/>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F94EB753-2013-4C8A-A123-3B2E951B622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0D9C6FD8-F442-4667-8E3F-FC0A13C86302}"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8" name="7 Marcador de contenido"/>
          <p:cNvSpPr>
            <a:spLocks noGrp="1"/>
          </p:cNvSpPr>
          <p:nvPr>
            <p:ph sz="quarter" idx="1"/>
          </p:nvPr>
        </p:nvSpPr>
        <p:spPr>
          <a:xfrm>
            <a:off x="457200" y="1600200"/>
            <a:ext cx="7467600" cy="487375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6 Marcador de fecha"/>
          <p:cNvSpPr>
            <a:spLocks noGrp="1"/>
          </p:cNvSpPr>
          <p:nvPr>
            <p:ph type="dt" sz="half" idx="10"/>
          </p:nvPr>
        </p:nvSpPr>
        <p:spPr/>
        <p:txBody>
          <a:bodyPr rtlCol="0"/>
          <a:lstStyle>
            <a:lvl1pPr>
              <a:defRPr/>
            </a:lvl1pPr>
          </a:lstStyle>
          <a:p>
            <a:pPr>
              <a:defRPr/>
            </a:pPr>
            <a:endParaRPr lang="es-ES"/>
          </a:p>
        </p:txBody>
      </p:sp>
      <p:sp>
        <p:nvSpPr>
          <p:cNvPr id="5" name="8 Marcador de número de diapositiva"/>
          <p:cNvSpPr>
            <a:spLocks noGrp="1"/>
          </p:cNvSpPr>
          <p:nvPr>
            <p:ph type="sldNum" sz="quarter" idx="11"/>
          </p:nvPr>
        </p:nvSpPr>
        <p:spPr/>
        <p:txBody>
          <a:bodyPr rtlCol="0"/>
          <a:lstStyle>
            <a:lvl1pPr>
              <a:defRPr/>
            </a:lvl1pPr>
          </a:lstStyle>
          <a:p>
            <a:pPr>
              <a:defRPr/>
            </a:pPr>
            <a:fld id="{2E3E9ABE-3E2B-4159-AC08-45CDE202B48F}" type="slidenum">
              <a:rPr lang="es-ES"/>
              <a:pPr>
                <a:defRPr/>
              </a:pPr>
              <a:t>‹Nº›</a:t>
            </a:fld>
            <a:endParaRPr lang="es-ES"/>
          </a:p>
        </p:txBody>
      </p:sp>
      <p:sp>
        <p:nvSpPr>
          <p:cNvPr id="6" name="9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12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14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16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17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18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9" name="19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0" name="20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1" name="23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2" name="2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3" name="25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26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27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28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29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30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31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endParaRPr lang="es-ES"/>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ES"/>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A9B11F47-1C8A-4866-9D60-CC00DD7AF355}"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3 Marcador de fecha"/>
          <p:cNvSpPr>
            <a:spLocks noGrp="1"/>
          </p:cNvSpPr>
          <p:nvPr>
            <p:ph type="dt" sz="half" idx="10"/>
          </p:nvPr>
        </p:nvSpPr>
        <p:spPr/>
        <p:txBody>
          <a:bodyPr/>
          <a:lstStyle>
            <a:lvl1pPr>
              <a:defRPr/>
            </a:lvl1pPr>
          </a:lstStyle>
          <a:p>
            <a:pPr>
              <a:defRPr/>
            </a:pPr>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FCA2615E-9F99-4069-A40A-57F0B39E8509}"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smtClean="0"/>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smtClean="0"/>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endParaRPr lang="es-ES"/>
          </a:p>
        </p:txBody>
      </p:sp>
      <p:sp>
        <p:nvSpPr>
          <p:cNvPr id="8" name="2 Marcador de pie de página"/>
          <p:cNvSpPr>
            <a:spLocks noGrp="1"/>
          </p:cNvSpPr>
          <p:nvPr>
            <p:ph type="ftr" sz="quarter" idx="11"/>
          </p:nvPr>
        </p:nvSpPr>
        <p:spPr/>
        <p:txBody>
          <a:bodyPr/>
          <a:lstStyle>
            <a:lvl1pPr>
              <a:defRPr/>
            </a:lvl1pPr>
          </a:lstStyle>
          <a:p>
            <a:pPr>
              <a:defRPr/>
            </a:pPr>
            <a:endParaRPr lang="es-ES"/>
          </a:p>
        </p:txBody>
      </p:sp>
      <p:sp>
        <p:nvSpPr>
          <p:cNvPr id="9" name="22 Marcador de número de diapositiva"/>
          <p:cNvSpPr>
            <a:spLocks noGrp="1"/>
          </p:cNvSpPr>
          <p:nvPr>
            <p:ph type="sldNum" sz="quarter" idx="12"/>
          </p:nvPr>
        </p:nvSpPr>
        <p:spPr/>
        <p:txBody>
          <a:bodyPr/>
          <a:lstStyle>
            <a:lvl1pPr>
              <a:defRPr/>
            </a:lvl1pPr>
          </a:lstStyle>
          <a:p>
            <a:pPr>
              <a:defRPr/>
            </a:pPr>
            <a:fld id="{FBD3A667-063E-4248-94E6-F01E27054EBD}"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4EBD27E2-F096-4346-BBC8-14E421990073}"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2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6" name="14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7" name="16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8" name="17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9" name="18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19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1" name="20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endParaRPr lang="es-ES"/>
          </a:p>
        </p:txBody>
      </p:sp>
      <p:sp>
        <p:nvSpPr>
          <p:cNvPr id="13" name="21 Marcador de número de diapositiva"/>
          <p:cNvSpPr>
            <a:spLocks noGrp="1"/>
          </p:cNvSpPr>
          <p:nvPr>
            <p:ph type="sldNum" sz="quarter" idx="11"/>
          </p:nvPr>
        </p:nvSpPr>
        <p:spPr/>
        <p:txBody>
          <a:bodyPr rtlCol="0"/>
          <a:lstStyle>
            <a:lvl1pPr>
              <a:defRPr/>
            </a:lvl1pPr>
          </a:lstStyle>
          <a:p>
            <a:pPr>
              <a:defRPr/>
            </a:pPr>
            <a:fld id="{45C6F837-3FCE-446F-852E-5D9AF67A6252}" type="slidenum">
              <a:rPr lang="es-ES"/>
              <a:pPr>
                <a:defRPr/>
              </a:pPr>
              <a:t>‹Nº›</a:t>
            </a:fld>
            <a:endParaRPr lang="es-ES"/>
          </a:p>
        </p:txBody>
      </p:sp>
      <p:sp>
        <p:nvSpPr>
          <p:cNvPr id="14" name="22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12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6" name="14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16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8" name="17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18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0" name="19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11" name="20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smtClean="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endParaRPr lang="es-ES"/>
          </a:p>
        </p:txBody>
      </p:sp>
      <p:sp>
        <p:nvSpPr>
          <p:cNvPr id="13" name="17 Marcador de número de diapositiva"/>
          <p:cNvSpPr>
            <a:spLocks noGrp="1"/>
          </p:cNvSpPr>
          <p:nvPr>
            <p:ph type="sldNum" sz="quarter" idx="11"/>
          </p:nvPr>
        </p:nvSpPr>
        <p:spPr/>
        <p:txBody>
          <a:bodyPr rtlCol="0"/>
          <a:lstStyle>
            <a:lvl1pPr>
              <a:defRPr/>
            </a:lvl1pPr>
          </a:lstStyle>
          <a:p>
            <a:pPr>
              <a:defRPr/>
            </a:pPr>
            <a:fld id="{FC63EF20-C8BD-4BC6-857C-20F8EF4DB30F}" type="slidenum">
              <a:rPr lang="es-ES"/>
              <a:pPr>
                <a:defRPr/>
              </a:pPr>
              <a:t>‹Nº›</a:t>
            </a:fld>
            <a:endParaRPr lang="es-ES"/>
          </a:p>
        </p:txBody>
      </p:sp>
      <p:sp>
        <p:nvSpPr>
          <p:cNvPr id="14" name="20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14E44F9A-6735-440A-AF23-BCFDB270D88A}"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latin typeface="Arial" pitchFamily="34" charset="0"/>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smtClean="0"/>
              <a:t>Haga clic para modificar el estilo de título del patrón</a:t>
            </a:r>
            <a:endParaRPr lang="en-US"/>
          </a:p>
        </p:txBody>
      </p:sp>
      <p:sp>
        <p:nvSpPr>
          <p:cNvPr id="2052"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pitchFamily="34" charset="0"/>
              </a:defRPr>
            </a:lvl1pPr>
          </a:lstStyle>
          <a:p>
            <a:pPr>
              <a:defRPr/>
            </a:pPr>
            <a:endParaRPr lang="es-ES"/>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pitchFamily="34" charset="0"/>
              </a:defRPr>
            </a:lvl1pPr>
          </a:lstStyle>
          <a:p>
            <a:pPr>
              <a:defRPr/>
            </a:pPr>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latin typeface="Arial" pitchFamily="34" charset="0"/>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a:defRPr/>
            </a:pPr>
            <a:endParaRPr lang="en-US">
              <a:latin typeface="Arial" pitchFamily="34" charset="0"/>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pitchFamily="34" charset="0"/>
              </a:defRPr>
            </a:lvl1pPr>
          </a:lstStyle>
          <a:p>
            <a:pPr>
              <a:defRPr/>
            </a:pPr>
            <a:fld id="{1E0A2493-78F5-4F81-AB75-F24091FC387B}"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4624" r:id="rId1"/>
    <p:sldLayoutId id="2147484625" r:id="rId2"/>
    <p:sldLayoutId id="2147484626" r:id="rId3"/>
    <p:sldLayoutId id="2147484619" r:id="rId4"/>
    <p:sldLayoutId id="2147484620" r:id="rId5"/>
    <p:sldLayoutId id="2147484621" r:id="rId6"/>
    <p:sldLayoutId id="2147484627" r:id="rId7"/>
    <p:sldLayoutId id="2147484628" r:id="rId8"/>
    <p:sldLayoutId id="2147484622" r:id="rId9"/>
    <p:sldLayoutId id="2147484623" r:id="rId10"/>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4471A6"/>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B2C1DB"/>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DCB3B2"/>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http://www.usc.es/esculca/images/logo.jpg" TargetMode="External"/><Relationship Id="rId5" Type="http://schemas.openxmlformats.org/officeDocument/2006/relationships/image" Target="../media/image3.jpeg"/><Relationship Id="rId4" Type="http://schemas.openxmlformats.org/officeDocument/2006/relationships/hyperlink" Target="http://www.usc.es/esculca"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botonhome"/>
          <p:cNvPicPr>
            <a:picLocks noChangeAspect="1" noChangeArrowheads="1"/>
          </p:cNvPicPr>
          <p:nvPr/>
        </p:nvPicPr>
        <p:blipFill>
          <a:blip r:embed="rId3" cstate="print"/>
          <a:srcRect/>
          <a:stretch>
            <a:fillRect/>
          </a:stretch>
        </p:blipFill>
        <p:spPr bwMode="auto">
          <a:xfrm>
            <a:off x="6643688" y="0"/>
            <a:ext cx="863600" cy="574675"/>
          </a:xfrm>
          <a:prstGeom prst="rect">
            <a:avLst/>
          </a:prstGeom>
          <a:noFill/>
          <a:ln w="9525">
            <a:noFill/>
            <a:miter lim="800000"/>
            <a:headEnd/>
            <a:tailEnd/>
          </a:ln>
        </p:spPr>
      </p:pic>
      <p:pic>
        <p:nvPicPr>
          <p:cNvPr id="9219" name="Picture 4" descr="http://www.usc.es/esculca/images/logo.jpg">
            <a:hlinkClick r:id="rId4"/>
          </p:cNvPr>
          <p:cNvPicPr>
            <a:picLocks noChangeAspect="1" noChangeArrowheads="1"/>
          </p:cNvPicPr>
          <p:nvPr/>
        </p:nvPicPr>
        <p:blipFill>
          <a:blip r:embed="rId5" r:link="rId6" cstate="print"/>
          <a:srcRect/>
          <a:stretch>
            <a:fillRect/>
          </a:stretch>
        </p:blipFill>
        <p:spPr bwMode="auto">
          <a:xfrm>
            <a:off x="7559675" y="0"/>
            <a:ext cx="1584325" cy="563563"/>
          </a:xfrm>
          <a:prstGeom prst="rect">
            <a:avLst/>
          </a:prstGeom>
          <a:noFill/>
          <a:ln w="9525">
            <a:noFill/>
            <a:miter lim="800000"/>
            <a:headEnd/>
            <a:tailEnd/>
          </a:ln>
        </p:spPr>
      </p:pic>
      <p:sp>
        <p:nvSpPr>
          <p:cNvPr id="9220" name="Text Box 10"/>
          <p:cNvSpPr txBox="1">
            <a:spLocks noChangeArrowheads="1"/>
          </p:cNvSpPr>
          <p:nvPr/>
        </p:nvSpPr>
        <p:spPr bwMode="auto">
          <a:xfrm>
            <a:off x="3348038" y="3205163"/>
            <a:ext cx="1797050" cy="366712"/>
          </a:xfrm>
          <a:prstGeom prst="rect">
            <a:avLst/>
          </a:prstGeom>
          <a:noFill/>
          <a:ln w="9525">
            <a:noFill/>
            <a:miter lim="800000"/>
            <a:headEnd/>
            <a:tailEnd/>
          </a:ln>
        </p:spPr>
        <p:txBody>
          <a:bodyPr wrap="none">
            <a:spAutoFit/>
          </a:bodyPr>
          <a:lstStyle/>
          <a:p>
            <a:r>
              <a:rPr lang="es-ES" b="1">
                <a:solidFill>
                  <a:schemeClr val="bg1"/>
                </a:solidFill>
              </a:rPr>
              <a:t>OBRADOIRO 1</a:t>
            </a:r>
          </a:p>
        </p:txBody>
      </p:sp>
      <p:sp>
        <p:nvSpPr>
          <p:cNvPr id="6" name="5 Rectángulo"/>
          <p:cNvSpPr/>
          <p:nvPr/>
        </p:nvSpPr>
        <p:spPr>
          <a:xfrm>
            <a:off x="2268538" y="2349500"/>
            <a:ext cx="5354637" cy="1222375"/>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endParaRPr lang="es-ES" sz="2400">
              <a:solidFill>
                <a:srgbClr val="FFFFFF"/>
              </a:solidFill>
            </a:endParaRPr>
          </a:p>
          <a:p>
            <a:pPr algn="ctr"/>
            <a:r>
              <a:rPr lang="es-ES" sz="2400">
                <a:solidFill>
                  <a:srgbClr val="FFFFFF"/>
                </a:solidFill>
              </a:rPr>
              <a:t> </a:t>
            </a:r>
            <a:r>
              <a:rPr lang="es-ES" b="1">
                <a:solidFill>
                  <a:schemeClr val="bg1"/>
                </a:solidFill>
                <a:latin typeface="Arial" charset="0"/>
              </a:rPr>
              <a:t>TÉCNICAS DE APRENDIZAXE COOPERATIVA</a:t>
            </a:r>
            <a:endParaRPr lang="es-ES" sz="2400" b="1">
              <a:solidFill>
                <a:schemeClr val="bg1"/>
              </a:solidFill>
            </a:endParaRPr>
          </a:p>
          <a:p>
            <a:endParaRPr lang="es-ES" sz="2400">
              <a:solidFill>
                <a:srgbClr val="FFFFFF"/>
              </a:solidFill>
            </a:endParaRPr>
          </a:p>
        </p:txBody>
      </p:sp>
      <p:sp>
        <p:nvSpPr>
          <p:cNvPr id="7" name="6 CuadroTexto"/>
          <p:cNvSpPr txBox="1"/>
          <p:nvPr/>
        </p:nvSpPr>
        <p:spPr>
          <a:xfrm>
            <a:off x="6804025" y="3357563"/>
            <a:ext cx="1584325" cy="392112"/>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r>
              <a:rPr lang="es-ES" b="1">
                <a:solidFill>
                  <a:srgbClr val="000000"/>
                </a:solidFill>
              </a:rPr>
              <a:t>BETANZOS</a:t>
            </a:r>
          </a:p>
        </p:txBody>
      </p:sp>
      <p:sp>
        <p:nvSpPr>
          <p:cNvPr id="8" name="7 CuadroTexto"/>
          <p:cNvSpPr txBox="1"/>
          <p:nvPr/>
        </p:nvSpPr>
        <p:spPr>
          <a:xfrm>
            <a:off x="4787900" y="4005263"/>
            <a:ext cx="3500438" cy="12160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eaLnBrk="0" hangingPunct="0"/>
            <a:r>
              <a:rPr lang="es-ES" b="1">
                <a:solidFill>
                  <a:schemeClr val="tx1"/>
                </a:solidFill>
                <a:ea typeface="Calibri" pitchFamily="34" charset="0"/>
                <a:cs typeface="Times New Roman" pitchFamily="18" charset="0"/>
              </a:rPr>
              <a:t>Miguel A. Santos Rego</a:t>
            </a:r>
          </a:p>
          <a:p>
            <a:pPr algn="ctr" eaLnBrk="0" hangingPunct="0"/>
            <a:r>
              <a:rPr lang="es-ES" b="1">
                <a:solidFill>
                  <a:schemeClr val="tx1"/>
                </a:solidFill>
                <a:ea typeface="Calibri" pitchFamily="34" charset="0"/>
                <a:cs typeface="Times New Roman" pitchFamily="18" charset="0"/>
              </a:rPr>
              <a:t>Mar Lorenzo Moledo</a:t>
            </a:r>
          </a:p>
          <a:p>
            <a:pPr algn="ctr" eaLnBrk="0" hangingPunct="0"/>
            <a:endParaRPr lang="es-ES" b="1">
              <a:solidFill>
                <a:schemeClr val="tx1"/>
              </a:solidFill>
              <a:ea typeface="Calibri" pitchFamily="34" charset="0"/>
              <a:cs typeface="Times New Roman" pitchFamily="18" charset="0"/>
            </a:endParaRPr>
          </a:p>
          <a:p>
            <a:pPr algn="ctr" eaLnBrk="0" hangingPunct="0"/>
            <a:r>
              <a:rPr lang="es-ES" b="1">
                <a:solidFill>
                  <a:schemeClr val="tx1"/>
                </a:solidFill>
                <a:ea typeface="Calibri" pitchFamily="34" charset="0"/>
                <a:cs typeface="Times New Roman" pitchFamily="18" charset="0"/>
              </a:rPr>
              <a:t>2013</a:t>
            </a:r>
          </a:p>
        </p:txBody>
      </p:sp>
      <p:sp>
        <p:nvSpPr>
          <p:cNvPr id="9225" name="Rectangle 9"/>
          <p:cNvSpPr>
            <a:spLocks noChangeArrowheads="1"/>
          </p:cNvSpPr>
          <p:nvPr/>
        </p:nvSpPr>
        <p:spPr bwMode="auto">
          <a:xfrm>
            <a:off x="2339975" y="1196975"/>
            <a:ext cx="5688013" cy="915988"/>
          </a:xfrm>
          <a:prstGeom prst="rect">
            <a:avLst/>
          </a:prstGeom>
          <a:noFill/>
          <a:ln w="9525">
            <a:noFill/>
            <a:miter lim="800000"/>
            <a:headEnd/>
            <a:tailEnd/>
          </a:ln>
          <a:effectLst/>
        </p:spPr>
        <p:txBody>
          <a:bodyPr>
            <a:spAutoFit/>
          </a:bodyPr>
          <a:lstStyle/>
          <a:p>
            <a:pPr algn="ctr"/>
            <a:r>
              <a:rPr lang="es-ES" b="1" dirty="0">
                <a:solidFill>
                  <a:schemeClr val="accent1"/>
                </a:solidFill>
              </a:rPr>
              <a:t>II XORNADAS DE FORMACIÓN E SENSIBILIZACIÓN</a:t>
            </a:r>
          </a:p>
          <a:p>
            <a:pPr algn="ctr"/>
            <a:r>
              <a:rPr lang="es-ES" b="1" dirty="0">
                <a:solidFill>
                  <a:schemeClr val="accent1"/>
                </a:solidFill>
              </a:rPr>
              <a:t>SOBRE A ATENCIÓN Á DIVERSIDADE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484438" y="147638"/>
            <a:ext cx="3251200" cy="641350"/>
          </a:xfrm>
          <a:prstGeom prst="rect">
            <a:avLst/>
          </a:prstGeom>
          <a:noFill/>
          <a:ln w="9525">
            <a:noFill/>
            <a:miter lim="800000"/>
            <a:headEnd/>
            <a:tailEnd/>
          </a:ln>
        </p:spPr>
        <p:txBody>
          <a:bodyPr>
            <a:spAutoFit/>
          </a:bodyPr>
          <a:lstStyle/>
          <a:p>
            <a:pPr>
              <a:spcBef>
                <a:spcPct val="50000"/>
              </a:spcBef>
            </a:pPr>
            <a:endParaRPr lang="es-ES" sz="3600">
              <a:latin typeface="Times New Roman" pitchFamily="18" charset="0"/>
            </a:endParaRPr>
          </a:p>
        </p:txBody>
      </p:sp>
      <p:sp>
        <p:nvSpPr>
          <p:cNvPr id="28675" name="Text Box 4"/>
          <p:cNvSpPr txBox="1">
            <a:spLocks noChangeArrowheads="1"/>
          </p:cNvSpPr>
          <p:nvPr/>
        </p:nvSpPr>
        <p:spPr bwMode="auto">
          <a:xfrm>
            <a:off x="3094038" y="171450"/>
            <a:ext cx="2641600" cy="457200"/>
          </a:xfrm>
          <a:prstGeom prst="rect">
            <a:avLst/>
          </a:prstGeom>
          <a:noFill/>
          <a:ln w="9525">
            <a:noFill/>
            <a:miter lim="800000"/>
            <a:headEnd/>
            <a:tailEnd/>
          </a:ln>
        </p:spPr>
        <p:txBody>
          <a:bodyPr>
            <a:spAutoFit/>
          </a:bodyPr>
          <a:lstStyle/>
          <a:p>
            <a:pPr algn="ctr">
              <a:spcBef>
                <a:spcPct val="50000"/>
              </a:spcBef>
              <a:defRPr/>
            </a:pPr>
            <a:r>
              <a:rPr lang="es-ES_tradnl" sz="2400" b="1" dirty="0">
                <a:solidFill>
                  <a:schemeClr val="tx2">
                    <a:lumMod val="60000"/>
                    <a:lumOff val="40000"/>
                  </a:schemeClr>
                </a:solidFill>
                <a:latin typeface="Arial" pitchFamily="34" charset="0"/>
              </a:rPr>
              <a:t>QUE É?</a:t>
            </a:r>
            <a:endParaRPr lang="es-ES" sz="2400" b="1" dirty="0">
              <a:solidFill>
                <a:schemeClr val="tx2">
                  <a:lumMod val="60000"/>
                  <a:lumOff val="40000"/>
                </a:schemeClr>
              </a:solidFill>
              <a:latin typeface="Arial" pitchFamily="34" charset="0"/>
            </a:endParaRPr>
          </a:p>
        </p:txBody>
      </p:sp>
      <p:sp>
        <p:nvSpPr>
          <p:cNvPr id="28676" name="Text Box 5"/>
          <p:cNvSpPr txBox="1">
            <a:spLocks noChangeArrowheads="1"/>
          </p:cNvSpPr>
          <p:nvPr/>
        </p:nvSpPr>
        <p:spPr bwMode="auto">
          <a:xfrm>
            <a:off x="858838" y="742950"/>
            <a:ext cx="7416800" cy="523875"/>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a:spcBef>
                <a:spcPct val="50000"/>
              </a:spcBef>
              <a:defRPr/>
            </a:pPr>
            <a:r>
              <a:rPr lang="es-ES_tradnl" sz="2800" b="1" dirty="0"/>
              <a:t>APRENDIZAXE COOPERATIVA (A.C.)</a:t>
            </a:r>
            <a:endParaRPr lang="es-ES" sz="2800" b="1" dirty="0"/>
          </a:p>
        </p:txBody>
      </p:sp>
      <p:sp>
        <p:nvSpPr>
          <p:cNvPr id="34821" name="Text Box 9"/>
          <p:cNvSpPr txBox="1">
            <a:spLocks noChangeArrowheads="1"/>
          </p:cNvSpPr>
          <p:nvPr/>
        </p:nvSpPr>
        <p:spPr bwMode="auto">
          <a:xfrm>
            <a:off x="1331913" y="2636838"/>
            <a:ext cx="6299200" cy="336550"/>
          </a:xfrm>
          <a:prstGeom prst="rect">
            <a:avLst/>
          </a:prstGeom>
          <a:noFill/>
          <a:ln w="9525">
            <a:noFill/>
            <a:miter lim="800000"/>
            <a:headEnd/>
            <a:tailEnd/>
          </a:ln>
        </p:spPr>
        <p:txBody>
          <a:bodyPr>
            <a:spAutoFit/>
          </a:bodyPr>
          <a:lstStyle/>
          <a:p>
            <a:pPr algn="ctr">
              <a:spcBef>
                <a:spcPct val="50000"/>
              </a:spcBef>
            </a:pPr>
            <a:r>
              <a:rPr lang="es-ES_tradnl" sz="1600" b="1">
                <a:solidFill>
                  <a:schemeClr val="tx2"/>
                </a:solidFill>
              </a:rPr>
              <a:t>HAI APRENDIZAXE COOPERATIVA CANDO EXISTE</a:t>
            </a:r>
            <a:endParaRPr lang="es-ES" sz="1600" b="1">
              <a:solidFill>
                <a:schemeClr val="tx2"/>
              </a:solidFill>
            </a:endParaRPr>
          </a:p>
        </p:txBody>
      </p:sp>
      <p:sp>
        <p:nvSpPr>
          <p:cNvPr id="34822" name="Text Box 10"/>
          <p:cNvSpPr txBox="1">
            <a:spLocks noChangeArrowheads="1"/>
          </p:cNvSpPr>
          <p:nvPr/>
        </p:nvSpPr>
        <p:spPr bwMode="auto">
          <a:xfrm>
            <a:off x="755650" y="4292600"/>
            <a:ext cx="7518400" cy="928688"/>
          </a:xfrm>
          <a:prstGeom prst="rect">
            <a:avLst/>
          </a:prstGeom>
          <a:noFill/>
          <a:ln w="12700">
            <a:solidFill>
              <a:schemeClr val="tx1"/>
            </a:solidFill>
            <a:miter lim="800000"/>
            <a:headEnd/>
            <a:tailEnd/>
          </a:ln>
        </p:spPr>
        <p:txBody>
          <a:bodyPr>
            <a:spAutoFit/>
          </a:bodyPr>
          <a:lstStyle/>
          <a:p>
            <a:pPr algn="ctr">
              <a:spcBef>
                <a:spcPct val="50000"/>
              </a:spcBef>
            </a:pPr>
            <a:r>
              <a:rPr lang="es-ES_tradnl" b="1"/>
              <a:t>Interdependencia Positiva, Responsabilidade Individual da Tarefa, Grupos Heteroxéneos, Liderazgo Compartido, Axuda Mutua, Ensino de Habilidades Sociais, ...</a:t>
            </a:r>
            <a:endParaRPr lang="es-ES" b="1"/>
          </a:p>
        </p:txBody>
      </p:sp>
      <p:sp>
        <p:nvSpPr>
          <p:cNvPr id="34823" name="Line 11"/>
          <p:cNvSpPr>
            <a:spLocks noChangeShapeType="1"/>
          </p:cNvSpPr>
          <p:nvPr/>
        </p:nvSpPr>
        <p:spPr bwMode="auto">
          <a:xfrm>
            <a:off x="4414838" y="514350"/>
            <a:ext cx="0" cy="228600"/>
          </a:xfrm>
          <a:prstGeom prst="line">
            <a:avLst/>
          </a:prstGeom>
          <a:noFill/>
          <a:ln w="9525">
            <a:solidFill>
              <a:schemeClr val="tx1"/>
            </a:solidFill>
            <a:round/>
            <a:headEnd/>
            <a:tailEnd type="triangle" w="med" len="med"/>
          </a:ln>
        </p:spPr>
        <p:txBody>
          <a:bodyPr wrap="none"/>
          <a:lstStyle/>
          <a:p>
            <a:endParaRPr lang="es-ES"/>
          </a:p>
        </p:txBody>
      </p:sp>
      <p:sp>
        <p:nvSpPr>
          <p:cNvPr id="18" name="17 Flecha abajo"/>
          <p:cNvSpPr/>
          <p:nvPr/>
        </p:nvSpPr>
        <p:spPr>
          <a:xfrm>
            <a:off x="3924300" y="3068638"/>
            <a:ext cx="792163" cy="936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19" name="18 Flecha abajo"/>
          <p:cNvSpPr/>
          <p:nvPr/>
        </p:nvSpPr>
        <p:spPr>
          <a:xfrm>
            <a:off x="3995738" y="1700213"/>
            <a:ext cx="792162" cy="936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Llamada ovalada"/>
          <p:cNvSpPr/>
          <p:nvPr/>
        </p:nvSpPr>
        <p:spPr>
          <a:xfrm>
            <a:off x="2714612" y="2000240"/>
            <a:ext cx="4714908" cy="3571900"/>
          </a:xfrm>
          <a:prstGeom prst="wedgeEllipseCallout">
            <a:avLst>
              <a:gd name="adj1" fmla="val -56294"/>
              <a:gd name="adj2" fmla="val -66046"/>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s-ES"/>
          </a:p>
        </p:txBody>
      </p:sp>
      <p:sp>
        <p:nvSpPr>
          <p:cNvPr id="37893" name="Rectangle 1"/>
          <p:cNvSpPr>
            <a:spLocks noChangeArrowheads="1"/>
          </p:cNvSpPr>
          <p:nvPr/>
        </p:nvSpPr>
        <p:spPr bwMode="auto">
          <a:xfrm>
            <a:off x="3000375" y="2751138"/>
            <a:ext cx="4143375" cy="2030412"/>
          </a:xfrm>
          <a:prstGeom prst="rect">
            <a:avLst/>
          </a:prstGeom>
          <a:noFill/>
          <a:ln w="9525">
            <a:noFill/>
            <a:miter lim="800000"/>
            <a:headEnd/>
            <a:tailEnd/>
          </a:ln>
        </p:spPr>
        <p:txBody>
          <a:bodyPr anchor="ctr">
            <a:spAutoFit/>
          </a:bodyPr>
          <a:lstStyle/>
          <a:p>
            <a:pPr indent="228600" algn="just" eaLnBrk="0" hangingPunct="0"/>
            <a:r>
              <a:rPr lang="es-ES_tradnl" b="1">
                <a:solidFill>
                  <a:schemeClr val="bg1"/>
                </a:solidFill>
                <a:cs typeface="Times New Roman" pitchFamily="18" charset="0"/>
              </a:rPr>
              <a:t>“habitualmente traballo nas clases con alumnos integrados en equipos heteroxéneos, pero a técnica mellorou a dinámica e a participación unha vez introducimos o traballo por grupos de expertos” (Profesor ESO)</a:t>
            </a:r>
            <a:endParaRPr lang="es-ES_tradnl" b="1">
              <a:solidFill>
                <a:schemeClr val="bg1"/>
              </a:solidFill>
            </a:endParaRPr>
          </a:p>
        </p:txBody>
      </p:sp>
      <p:sp>
        <p:nvSpPr>
          <p:cNvPr id="4" name="3 CuadroTexto"/>
          <p:cNvSpPr txBox="1"/>
          <p:nvPr/>
        </p:nvSpPr>
        <p:spPr>
          <a:xfrm>
            <a:off x="428625" y="1071563"/>
            <a:ext cx="7000875" cy="369887"/>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b="1" dirty="0"/>
              <a:t>O profesorado afirma </a:t>
            </a:r>
            <a:r>
              <a:rPr lang="es-ES" b="1" dirty="0" err="1"/>
              <a:t>traballar</a:t>
            </a:r>
            <a:r>
              <a:rPr lang="es-ES" b="1" dirty="0"/>
              <a:t> </a:t>
            </a:r>
            <a:r>
              <a:rPr lang="es-ES" b="1" dirty="0" err="1"/>
              <a:t>xa</a:t>
            </a:r>
            <a:r>
              <a:rPr lang="es-ES" b="1" dirty="0"/>
              <a:t> cooperativamente</a:t>
            </a:r>
          </a:p>
        </p:txBody>
      </p:sp>
      <p:sp>
        <p:nvSpPr>
          <p:cNvPr id="5" name="4 CuadroTexto"/>
          <p:cNvSpPr txBox="1"/>
          <p:nvPr/>
        </p:nvSpPr>
        <p:spPr>
          <a:xfrm>
            <a:off x="2214546" y="5929330"/>
            <a:ext cx="5565947" cy="400110"/>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a:defRPr/>
            </a:pPr>
            <a:r>
              <a:rPr lang="es-ES" sz="2000" b="1" dirty="0"/>
              <a:t>Cómo se sabe si un grupo é cooperativo?</a:t>
            </a:r>
          </a:p>
        </p:txBody>
      </p:sp>
      <p:sp>
        <p:nvSpPr>
          <p:cNvPr id="6" name="5 Flecha derecha"/>
          <p:cNvSpPr/>
          <p:nvPr/>
        </p:nvSpPr>
        <p:spPr>
          <a:xfrm>
            <a:off x="8001000" y="6357938"/>
            <a:ext cx="642938" cy="3571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CuadroTexto"/>
          <p:cNvSpPr txBox="1">
            <a:spLocks noChangeArrowheads="1"/>
          </p:cNvSpPr>
          <p:nvPr/>
        </p:nvSpPr>
        <p:spPr bwMode="auto">
          <a:xfrm>
            <a:off x="2428875" y="1643063"/>
            <a:ext cx="3357563" cy="5445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r>
              <a:rPr lang="es-ES" sz="2800" b="1">
                <a:solidFill>
                  <a:srgbClr val="000000"/>
                </a:solidFill>
              </a:rPr>
              <a:t>2º exercicio</a:t>
            </a:r>
          </a:p>
        </p:txBody>
      </p:sp>
      <p:sp>
        <p:nvSpPr>
          <p:cNvPr id="23555" name="2 CuadroTexto"/>
          <p:cNvSpPr txBox="1">
            <a:spLocks noChangeArrowheads="1"/>
          </p:cNvSpPr>
          <p:nvPr/>
        </p:nvSpPr>
        <p:spPr bwMode="auto">
          <a:xfrm>
            <a:off x="857250" y="2643188"/>
            <a:ext cx="7286625" cy="5238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s-ES" sz="2800" b="1" dirty="0"/>
              <a:t>O caso 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2 Marcador de pie de página"/>
          <p:cNvSpPr txBox="1">
            <a:spLocks noGrp="1"/>
          </p:cNvSpPr>
          <p:nvPr/>
        </p:nvSpPr>
        <p:spPr bwMode="auto">
          <a:xfrm rot="5400000">
            <a:off x="7110413" y="3736975"/>
            <a:ext cx="3200400" cy="365125"/>
          </a:xfrm>
          <a:prstGeom prst="rect">
            <a:avLst/>
          </a:prstGeom>
          <a:noFill/>
          <a:ln w="9525">
            <a:noFill/>
            <a:miter lim="800000"/>
            <a:headEnd/>
            <a:tailEnd/>
          </a:ln>
        </p:spPr>
        <p:txBody>
          <a:bodyPr anchor="ctr"/>
          <a:lstStyle/>
          <a:p>
            <a:r>
              <a:rPr lang="es-ES" sz="1200">
                <a:solidFill>
                  <a:schemeClr val="tx2"/>
                </a:solidFill>
              </a:rPr>
              <a:t>Santos Rego, M.A. e Lorenzo Moledo, M.</a:t>
            </a:r>
          </a:p>
        </p:txBody>
      </p:sp>
      <p:sp>
        <p:nvSpPr>
          <p:cNvPr id="208899" name="Rectangle 1"/>
          <p:cNvSpPr>
            <a:spLocks noChangeArrowheads="1"/>
          </p:cNvSpPr>
          <p:nvPr/>
        </p:nvSpPr>
        <p:spPr bwMode="auto">
          <a:xfrm>
            <a:off x="395288" y="436563"/>
            <a:ext cx="8137525" cy="3600450"/>
          </a:xfrm>
          <a:prstGeom prst="rect">
            <a:avLst/>
          </a:prstGeom>
          <a:solidFill>
            <a:srgbClr val="EEECE1"/>
          </a:solidFill>
          <a:ln w="9525">
            <a:noFill/>
            <a:miter lim="800000"/>
            <a:headEnd/>
            <a:tailEnd/>
          </a:ln>
        </p:spPr>
        <p:txBody>
          <a:bodyPr anchor="ctr">
            <a:spAutoFit/>
          </a:bodyPr>
          <a:lstStyle/>
          <a:p>
            <a:pPr algn="just" eaLnBrk="0" hangingPunct="0"/>
            <a:r>
              <a:rPr lang="es-ES" sz="1200" b="1">
                <a:ea typeface="Calibri" pitchFamily="34" charset="0"/>
                <a:cs typeface="Arial" charset="0"/>
              </a:rPr>
              <a:t>Aprendizaxe cooperativa na aula para a atención á diversidade. </a:t>
            </a:r>
          </a:p>
          <a:p>
            <a:pPr algn="just" eaLnBrk="0" hangingPunct="0"/>
            <a:endParaRPr lang="es-ES" sz="1200">
              <a:ea typeface="Calibri" pitchFamily="34" charset="0"/>
              <a:cs typeface="Arial" charset="0"/>
            </a:endParaRPr>
          </a:p>
          <a:p>
            <a:pPr algn="just" eaLnBrk="0" hangingPunct="0"/>
            <a:r>
              <a:rPr lang="es-ES" sz="1200" b="1">
                <a:ea typeface="Calibri" pitchFamily="34" charset="0"/>
                <a:cs typeface="Arial" charset="0"/>
              </a:rPr>
              <a:t>Caso 1</a:t>
            </a:r>
            <a:endParaRPr lang="es-ES" sz="1200">
              <a:ea typeface="Calibri" pitchFamily="34" charset="0"/>
              <a:cs typeface="Arial" charset="0"/>
            </a:endParaRPr>
          </a:p>
          <a:p>
            <a:pPr algn="just" eaLnBrk="0" hangingPunct="0"/>
            <a:r>
              <a:rPr lang="es-ES" sz="1200">
                <a:ea typeface="Calibri" pitchFamily="34" charset="0"/>
                <a:cs typeface="Arial" charset="0"/>
              </a:rPr>
              <a:t>Un mestre de Educación Primaria (6º) chega a súa aula e plantéxalle aos seus alumnos e alumnas que van traballar dunha forma nova, van traballar e aprender en grupos cooperativos o tema que lles toca da materia de Lingua Castelá e Literatura. Na aula ten 22 alumnos e alumnas (13 nenas e 9 nenos) dos que 1 é rumano e 2 marroquinos. Ademais, ten un alumno con TDHA. Na aula ten tres alumnos que teñen un bo rendementeo nesta materia e pola contra ten catro que teñen dificultades de lectura.</a:t>
            </a:r>
          </a:p>
          <a:p>
            <a:pPr algn="just" eaLnBrk="0" hangingPunct="0"/>
            <a:r>
              <a:rPr lang="es-ES" sz="1200">
                <a:ea typeface="Calibri" pitchFamily="34" charset="0"/>
                <a:cs typeface="Arial" charset="0"/>
              </a:rPr>
              <a:t>O mestre comenta, a continuación, que para elo precisa que formen grupos de seis e pídelles que se movan para sentarse xuntos. Como hai un grupo no que están só catro, pídelles que formen un grupo de catro membros.</a:t>
            </a:r>
          </a:p>
          <a:p>
            <a:pPr algn="just" eaLnBrk="0" hangingPunct="0"/>
            <a:r>
              <a:rPr lang="es-ES" sz="1200">
                <a:ea typeface="Calibri" pitchFamily="34" charset="0"/>
                <a:cs typeface="Arial" charset="0"/>
              </a:rPr>
              <a:t>De seguido, o mestre asigna un material complementario ao libro de texto, dividido en 6 partes, a cada grupo e pÍdelles aos alumnos/as que o distribúan entre eles e que nomeen un portavoz, que será quen resposte ao mestre sobre as preguntas formuladas. En cada parte hai unha serie de cuestións que deben ser respondidas por cada alumno do grupo. Deixa a criterio do grupo de catro membros as partes que serán suprimidas.</a:t>
            </a:r>
          </a:p>
          <a:p>
            <a:pPr algn="just" eaLnBrk="0" hangingPunct="0"/>
            <a:r>
              <a:rPr lang="es-ES" sz="1200">
                <a:ea typeface="Calibri" pitchFamily="34" charset="0"/>
                <a:cs typeface="Arial" charset="0"/>
              </a:rPr>
              <a:t>Os alumnos/as distribúense os materiais pero comezan a ter moito ruido na clase: hai alumnos/as que falan moi alto, outros non fan as tarefas, hai alumnos/as que non saben que facer, outros enfadanse porque non poden facer a tarefa, o portavoz está nervoso,...todo leva máis tempo e non cumpren cos obxectivos.</a:t>
            </a:r>
          </a:p>
          <a:p>
            <a:pPr algn="just" eaLnBrk="0" hangingPunct="0"/>
            <a:r>
              <a:rPr lang="es-ES" sz="1200">
                <a:ea typeface="Calibri" pitchFamily="34" charset="0"/>
                <a:cs typeface="Arial" charset="0"/>
              </a:rPr>
              <a:t>Isto leva ao mestre a unha única conclusión…esto está moi ben sobre o papel pero esto non funciona na miña aula</a:t>
            </a:r>
          </a:p>
          <a:p>
            <a:pPr algn="just" eaLnBrk="0" hangingPunct="0"/>
            <a:endParaRPr lang="es-ES" sz="1200">
              <a:ea typeface="Calibri" pitchFamily="34" charset="0"/>
              <a:cs typeface="Arial" charset="0"/>
            </a:endParaRPr>
          </a:p>
        </p:txBody>
      </p:sp>
      <p:sp>
        <p:nvSpPr>
          <p:cNvPr id="208900" name="4 Rectángulo"/>
          <p:cNvSpPr>
            <a:spLocks noChangeArrowheads="1"/>
          </p:cNvSpPr>
          <p:nvPr/>
        </p:nvSpPr>
        <p:spPr bwMode="auto">
          <a:xfrm>
            <a:off x="395288" y="4221163"/>
            <a:ext cx="7848600" cy="1538287"/>
          </a:xfrm>
          <a:prstGeom prst="rect">
            <a:avLst/>
          </a:prstGeom>
          <a:noFill/>
          <a:ln w="9525">
            <a:noFill/>
            <a:miter lim="800000"/>
            <a:headEnd/>
            <a:tailEnd/>
          </a:ln>
        </p:spPr>
        <p:txBody>
          <a:bodyPr>
            <a:spAutoFit/>
          </a:bodyPr>
          <a:lstStyle/>
          <a:p>
            <a:pPr algn="just" eaLnBrk="0" hangingPunct="0"/>
            <a:r>
              <a:rPr lang="es-ES">
                <a:ea typeface="Calibri" pitchFamily="34" charset="0"/>
                <a:cs typeface="Arial" charset="0"/>
              </a:rPr>
              <a:t>Visto este caso, intentamos respostar as seguintes cuestións:</a:t>
            </a:r>
          </a:p>
          <a:p>
            <a:pPr algn="just" eaLnBrk="0" hangingPunct="0"/>
            <a:endParaRPr lang="es-ES" sz="800">
              <a:ea typeface="Calibri" pitchFamily="34" charset="0"/>
              <a:cs typeface="Arial" charset="0"/>
            </a:endParaRPr>
          </a:p>
          <a:p>
            <a:pPr algn="just" eaLnBrk="0" hangingPunct="0"/>
            <a:r>
              <a:rPr lang="es-ES">
                <a:ea typeface="Calibri" pitchFamily="34" charset="0"/>
                <a:cs typeface="Arial" charset="0"/>
              </a:rPr>
              <a:t>1. En que fallou o mestre na súa planificación?</a:t>
            </a:r>
            <a:endParaRPr lang="es-ES" sz="800">
              <a:ea typeface="Calibri" pitchFamily="34" charset="0"/>
              <a:cs typeface="Arial" charset="0"/>
            </a:endParaRPr>
          </a:p>
          <a:p>
            <a:pPr algn="just" eaLnBrk="0" hangingPunct="0"/>
            <a:r>
              <a:rPr lang="es-ES">
                <a:ea typeface="Calibri" pitchFamily="34" charset="0"/>
                <a:cs typeface="Arial" charset="0"/>
              </a:rPr>
              <a:t>2. Como asegura a interdependencia positiva?</a:t>
            </a:r>
            <a:endParaRPr lang="es-ES" sz="800">
              <a:ea typeface="Calibri" pitchFamily="34" charset="0"/>
              <a:cs typeface="Arial" charset="0"/>
            </a:endParaRPr>
          </a:p>
          <a:p>
            <a:pPr algn="just" eaLnBrk="0" hangingPunct="0"/>
            <a:r>
              <a:rPr lang="es-ES">
                <a:ea typeface="Calibri" pitchFamily="34" charset="0"/>
                <a:cs typeface="Arial" charset="0"/>
              </a:rPr>
              <a:t>3. Como cambiaríamos esta dinámica para facela cooperativa?</a:t>
            </a:r>
            <a:endParaRPr lang="es-ES" sz="3200">
              <a:ea typeface="Calibri" pitchFamily="34" charset="0"/>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50" y="1571625"/>
            <a:ext cx="6938963" cy="523875"/>
          </a:xfrm>
          <a:prstGeom prst="rect">
            <a:avLst/>
          </a:prstGeom>
          <a:noFill/>
        </p:spPr>
        <p:txBody>
          <a:bodyPr wrap="none">
            <a:spAutoFit/>
          </a:bodyPr>
          <a:lstStyle/>
          <a:p>
            <a:pPr>
              <a:defRPr/>
            </a:pPr>
            <a:r>
              <a:rPr lang="es-ES" sz="2800" b="1" dirty="0">
                <a:solidFill>
                  <a:srgbClr val="0070C0"/>
                </a:solidFill>
                <a:latin typeface="+mj-lt"/>
              </a:rPr>
              <a:t>Tres tipos de grupos de </a:t>
            </a:r>
            <a:r>
              <a:rPr lang="es-ES" sz="2800" b="1" dirty="0" err="1">
                <a:solidFill>
                  <a:srgbClr val="0070C0"/>
                </a:solidFill>
                <a:latin typeface="+mj-lt"/>
              </a:rPr>
              <a:t>aprendizaxe</a:t>
            </a:r>
            <a:endParaRPr lang="es-ES" sz="2800" b="1" dirty="0">
              <a:solidFill>
                <a:srgbClr val="0070C0"/>
              </a:solidFill>
              <a:latin typeface="+mj-lt"/>
            </a:endParaRPr>
          </a:p>
        </p:txBody>
      </p:sp>
      <p:sp>
        <p:nvSpPr>
          <p:cNvPr id="4" name="3 Rectángulo"/>
          <p:cNvSpPr/>
          <p:nvPr/>
        </p:nvSpPr>
        <p:spPr>
          <a:xfrm>
            <a:off x="500034" y="2559602"/>
            <a:ext cx="6643734"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defRPr/>
            </a:pPr>
            <a:r>
              <a:rPr lang="es-ES" sz="2000" b="1" dirty="0"/>
              <a:t>Os grupos </a:t>
            </a:r>
            <a:r>
              <a:rPr lang="es-ES" sz="2000" b="1" dirty="0" err="1"/>
              <a:t>formais</a:t>
            </a:r>
            <a:r>
              <a:rPr lang="es-ES" sz="2000" b="1" dirty="0"/>
              <a:t> de </a:t>
            </a:r>
            <a:r>
              <a:rPr lang="es-ES" sz="2000" b="1" dirty="0" err="1"/>
              <a:t>aprendizaxe</a:t>
            </a:r>
            <a:r>
              <a:rPr lang="es-ES" sz="2000" b="1" dirty="0"/>
              <a:t> cooperativa</a:t>
            </a:r>
          </a:p>
        </p:txBody>
      </p:sp>
      <p:sp>
        <p:nvSpPr>
          <p:cNvPr id="5" name="4 Rectángulo"/>
          <p:cNvSpPr/>
          <p:nvPr/>
        </p:nvSpPr>
        <p:spPr>
          <a:xfrm>
            <a:off x="428596" y="3559734"/>
            <a:ext cx="6858048"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defRPr/>
            </a:pPr>
            <a:r>
              <a:rPr lang="es-ES" sz="2000" b="1" dirty="0"/>
              <a:t>Os grupos </a:t>
            </a:r>
            <a:r>
              <a:rPr lang="es-ES" sz="2000" b="1" dirty="0" err="1"/>
              <a:t>informais</a:t>
            </a:r>
            <a:r>
              <a:rPr lang="es-ES" sz="2000" b="1" dirty="0"/>
              <a:t> de </a:t>
            </a:r>
            <a:r>
              <a:rPr lang="es-ES" sz="2000" b="1" dirty="0" err="1"/>
              <a:t>aprendizaxe</a:t>
            </a:r>
            <a:r>
              <a:rPr lang="es-ES" sz="2000" b="1" dirty="0"/>
              <a:t> cooperativa</a:t>
            </a:r>
          </a:p>
        </p:txBody>
      </p:sp>
      <p:sp>
        <p:nvSpPr>
          <p:cNvPr id="7" name="6 CuadroTexto"/>
          <p:cNvSpPr txBox="1"/>
          <p:nvPr/>
        </p:nvSpPr>
        <p:spPr>
          <a:xfrm>
            <a:off x="214313" y="428625"/>
            <a:ext cx="4862512" cy="523875"/>
          </a:xfrm>
          <a:prstGeom prst="rect">
            <a:avLst/>
          </a:prstGeom>
          <a:noFill/>
        </p:spPr>
        <p:txBody>
          <a:bodyPr wrap="none">
            <a:spAutoFit/>
          </a:bodyPr>
          <a:lstStyle/>
          <a:p>
            <a:pPr>
              <a:defRPr/>
            </a:pPr>
            <a:r>
              <a:rPr lang="es-ES" sz="2800" b="1" dirty="0" err="1">
                <a:solidFill>
                  <a:srgbClr val="0070C0"/>
                </a:solidFill>
                <a:latin typeface="+mj-lt"/>
              </a:rPr>
              <a:t>Aprendizaxe</a:t>
            </a:r>
            <a:r>
              <a:rPr lang="es-ES" sz="2800" b="1" dirty="0">
                <a:solidFill>
                  <a:srgbClr val="0070C0"/>
                </a:solidFill>
                <a:latin typeface="+mj-lt"/>
              </a:rPr>
              <a:t> cooperativa</a:t>
            </a:r>
          </a:p>
        </p:txBody>
      </p:sp>
      <p:sp>
        <p:nvSpPr>
          <p:cNvPr id="46090" name="8 CuadroTexto"/>
          <p:cNvSpPr txBox="1">
            <a:spLocks noChangeArrowheads="1"/>
          </p:cNvSpPr>
          <p:nvPr/>
        </p:nvSpPr>
        <p:spPr bwMode="auto">
          <a:xfrm>
            <a:off x="642938" y="3059113"/>
            <a:ext cx="8123237" cy="369887"/>
          </a:xfrm>
          <a:prstGeom prst="rect">
            <a:avLst/>
          </a:prstGeom>
          <a:noFill/>
          <a:ln w="9525">
            <a:noFill/>
            <a:miter lim="800000"/>
            <a:headEnd/>
            <a:tailEnd/>
          </a:ln>
        </p:spPr>
        <p:txBody>
          <a:bodyPr wrap="none">
            <a:spAutoFit/>
          </a:bodyPr>
          <a:lstStyle/>
          <a:p>
            <a:r>
              <a:rPr lang="es-ES"/>
              <a:t>Funcionan durante un período que vai dunha hora a varias semanas de clase</a:t>
            </a:r>
          </a:p>
        </p:txBody>
      </p:sp>
      <p:sp>
        <p:nvSpPr>
          <p:cNvPr id="46091" name="9 CuadroTexto"/>
          <p:cNvSpPr txBox="1">
            <a:spLocks noChangeArrowheads="1"/>
          </p:cNvSpPr>
          <p:nvPr/>
        </p:nvSpPr>
        <p:spPr bwMode="auto">
          <a:xfrm>
            <a:off x="642938" y="4130675"/>
            <a:ext cx="5827712" cy="369888"/>
          </a:xfrm>
          <a:prstGeom prst="rect">
            <a:avLst/>
          </a:prstGeom>
          <a:noFill/>
          <a:ln w="9525">
            <a:noFill/>
            <a:miter lim="800000"/>
            <a:headEnd/>
            <a:tailEnd/>
          </a:ln>
        </p:spPr>
        <p:txBody>
          <a:bodyPr wrap="none">
            <a:spAutoFit/>
          </a:bodyPr>
          <a:lstStyle/>
          <a:p>
            <a:r>
              <a:rPr lang="es-ES"/>
              <a:t>Funcionan durante uns minutos ata unha hora de clase</a:t>
            </a:r>
          </a:p>
        </p:txBody>
      </p:sp>
      <p:sp>
        <p:nvSpPr>
          <p:cNvPr id="11" name="10 Rectángulo"/>
          <p:cNvSpPr/>
          <p:nvPr/>
        </p:nvSpPr>
        <p:spPr>
          <a:xfrm>
            <a:off x="428596" y="4559866"/>
            <a:ext cx="6858048"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defRPr/>
            </a:pPr>
            <a:r>
              <a:rPr lang="es-ES" sz="2000" b="1" dirty="0"/>
              <a:t>Os grupos de base cooperativos</a:t>
            </a:r>
          </a:p>
        </p:txBody>
      </p:sp>
      <p:sp>
        <p:nvSpPr>
          <p:cNvPr id="46095" name="11 CuadroTexto"/>
          <p:cNvSpPr txBox="1">
            <a:spLocks noChangeArrowheads="1"/>
          </p:cNvSpPr>
          <p:nvPr/>
        </p:nvSpPr>
        <p:spPr bwMode="auto">
          <a:xfrm>
            <a:off x="642938" y="5130800"/>
            <a:ext cx="5083175" cy="369888"/>
          </a:xfrm>
          <a:prstGeom prst="rect">
            <a:avLst/>
          </a:prstGeom>
          <a:noFill/>
          <a:ln w="9525">
            <a:noFill/>
            <a:miter lim="800000"/>
            <a:headEnd/>
            <a:tailEnd/>
          </a:ln>
        </p:spPr>
        <p:txBody>
          <a:bodyPr wrap="none">
            <a:spAutoFit/>
          </a:bodyPr>
          <a:lstStyle/>
          <a:p>
            <a:r>
              <a:rPr lang="es-ES"/>
              <a:t>Funcionamento de longo prazo (mínimo un ano)</a:t>
            </a:r>
          </a:p>
        </p:txBody>
      </p:sp>
      <p:sp>
        <p:nvSpPr>
          <p:cNvPr id="13" name="12 Flecha a la derecha con bandas"/>
          <p:cNvSpPr/>
          <p:nvPr/>
        </p:nvSpPr>
        <p:spPr>
          <a:xfrm rot="5400000">
            <a:off x="1321571" y="892951"/>
            <a:ext cx="714380" cy="785818"/>
          </a:xfrm>
          <a:prstGeom prst="stripedRightArrow">
            <a:avLst>
              <a:gd name="adj1" fmla="val 58000"/>
              <a:gd name="adj2" fmla="val 30000"/>
            </a:avLst>
          </a:prstGeom>
        </p:spPr>
        <p:style>
          <a:lnRef idx="1">
            <a:schemeClr val="accent1"/>
          </a:lnRef>
          <a:fillRef idx="3">
            <a:schemeClr val="accent1"/>
          </a:fillRef>
          <a:effectRef idx="2">
            <a:schemeClr val="accent1"/>
          </a:effectRef>
          <a:fontRef idx="minor">
            <a:schemeClr val="lt1"/>
          </a:fontRef>
        </p:style>
        <p:txBody>
          <a:bodyPr anchor="ctr">
            <a:scene3d>
              <a:camera prst="orthographicFront">
                <a:rot lat="0" lon="0" rev="300000"/>
              </a:camera>
              <a:lightRig rig="threePt" dir="t"/>
            </a:scene3d>
          </a:bodyPr>
          <a:lstStyle/>
          <a:p>
            <a:pPr algn="ctr">
              <a:defRPr/>
            </a:pPr>
            <a:endParaRPr lang="es-E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5400000">
            <a:off x="3371850" y="3200401"/>
            <a:ext cx="6308725" cy="457200"/>
          </a:xfrm>
        </p:spPr>
        <p:txBody>
          <a:bodyPr/>
          <a:lstStyle/>
          <a:p>
            <a:pPr algn="ctr">
              <a:defRPr/>
            </a:pPr>
            <a:r>
              <a:rPr lang="es-ES" dirty="0" smtClean="0"/>
              <a:t>TOMAR NOTAS EN PARES</a:t>
            </a:r>
            <a:endParaRPr lang="es-ES" dirty="0"/>
          </a:p>
        </p:txBody>
      </p:sp>
      <p:sp>
        <p:nvSpPr>
          <p:cNvPr id="47107" name="4 CuadroTexto"/>
          <p:cNvSpPr txBox="1">
            <a:spLocks noChangeArrowheads="1"/>
          </p:cNvSpPr>
          <p:nvPr/>
        </p:nvSpPr>
        <p:spPr bwMode="auto">
          <a:xfrm>
            <a:off x="107950" y="620713"/>
            <a:ext cx="5976938" cy="2032000"/>
          </a:xfrm>
          <a:prstGeom prst="rect">
            <a:avLst/>
          </a:prstGeom>
          <a:noFill/>
          <a:ln w="9525">
            <a:noFill/>
            <a:miter lim="800000"/>
            <a:headEnd/>
            <a:tailEnd/>
          </a:ln>
        </p:spPr>
        <p:txBody>
          <a:bodyPr>
            <a:spAutoFit/>
          </a:bodyPr>
          <a:lstStyle/>
          <a:p>
            <a:pPr>
              <a:buFont typeface="Wingdings" pitchFamily="2" charset="2"/>
              <a:buChar char="q"/>
            </a:pPr>
            <a:r>
              <a:rPr lang="es-ES"/>
              <a:t> Os apuntes dos alumnos durante a clase son moi importantes</a:t>
            </a:r>
          </a:p>
          <a:p>
            <a:endParaRPr lang="es-ES"/>
          </a:p>
          <a:p>
            <a:pPr>
              <a:buFont typeface="Wingdings" pitchFamily="2" charset="2"/>
              <a:buChar char="q"/>
            </a:pPr>
            <a:r>
              <a:rPr lang="es-ES"/>
              <a:t> Moitos sacan apuntes incompletos porque teñen dificultades para reter os datos, para procesar a información ou porque descoñecen a forma apropiada para tomar notas</a:t>
            </a:r>
          </a:p>
        </p:txBody>
      </p:sp>
      <p:sp>
        <p:nvSpPr>
          <p:cNvPr id="6" name="5 CuadroTexto"/>
          <p:cNvSpPr txBox="1"/>
          <p:nvPr/>
        </p:nvSpPr>
        <p:spPr>
          <a:xfrm>
            <a:off x="107950" y="3789363"/>
            <a:ext cx="5976938" cy="2246312"/>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sz="2000" dirty="0">
                <a:latin typeface="Arial" pitchFamily="34" charset="0"/>
                <a:cs typeface="Arial" pitchFamily="34" charset="0"/>
              </a:rPr>
              <a:t>Cada  10 minutos o docente </a:t>
            </a:r>
            <a:r>
              <a:rPr lang="es-ES" sz="2000" dirty="0" err="1">
                <a:latin typeface="Arial" pitchFamily="34" charset="0"/>
                <a:cs typeface="Arial" pitchFamily="34" charset="0"/>
              </a:rPr>
              <a:t>deterase</a:t>
            </a:r>
            <a:r>
              <a:rPr lang="es-ES" sz="2000" dirty="0">
                <a:latin typeface="Arial" pitchFamily="34" charset="0"/>
                <a:cs typeface="Arial" pitchFamily="34" charset="0"/>
              </a:rPr>
              <a:t> e </a:t>
            </a:r>
            <a:r>
              <a:rPr lang="es-ES" sz="2000" dirty="0" err="1">
                <a:latin typeface="Arial" pitchFamily="34" charset="0"/>
                <a:cs typeface="Arial" pitchFamily="34" charset="0"/>
              </a:rPr>
              <a:t>fará</a:t>
            </a:r>
            <a:r>
              <a:rPr lang="es-ES" sz="2000" dirty="0">
                <a:latin typeface="Arial" pitchFamily="34" charset="0"/>
                <a:cs typeface="Arial" pitchFamily="34" charset="0"/>
              </a:rPr>
              <a:t> que os pares de alumnos comparen as notas que </a:t>
            </a:r>
            <a:r>
              <a:rPr lang="es-ES" sz="2000" dirty="0" err="1">
                <a:latin typeface="Arial" pitchFamily="34" charset="0"/>
                <a:cs typeface="Arial" pitchFamily="34" charset="0"/>
              </a:rPr>
              <a:t>teñen</a:t>
            </a:r>
            <a:r>
              <a:rPr lang="es-ES" sz="2000" dirty="0">
                <a:latin typeface="Arial" pitchFamily="34" charset="0"/>
                <a:cs typeface="Arial" pitchFamily="34" charset="0"/>
              </a:rPr>
              <a:t> tomado</a:t>
            </a:r>
          </a:p>
          <a:p>
            <a:pPr>
              <a:defRPr/>
            </a:pPr>
            <a:endParaRPr lang="es-ES" sz="2000" dirty="0">
              <a:latin typeface="Arial" pitchFamily="34" charset="0"/>
              <a:cs typeface="Arial" pitchFamily="34" charset="0"/>
            </a:endParaRPr>
          </a:p>
          <a:p>
            <a:pPr>
              <a:defRPr/>
            </a:pPr>
            <a:r>
              <a:rPr lang="es-ES" sz="2000" dirty="0">
                <a:latin typeface="Arial" pitchFamily="34" charset="0"/>
                <a:cs typeface="Arial" pitchFamily="34" charset="0"/>
              </a:rPr>
              <a:t>Indicará </a:t>
            </a:r>
            <a:r>
              <a:rPr lang="es-ES" sz="2000" dirty="0" err="1">
                <a:latin typeface="Arial" pitchFamily="34" charset="0"/>
                <a:cs typeface="Arial" pitchFamily="34" charset="0"/>
              </a:rPr>
              <a:t>aos</a:t>
            </a:r>
            <a:r>
              <a:rPr lang="es-ES" sz="2000" dirty="0">
                <a:latin typeface="Arial" pitchFamily="34" charset="0"/>
                <a:cs typeface="Arial" pitchFamily="34" charset="0"/>
              </a:rPr>
              <a:t> </a:t>
            </a:r>
            <a:r>
              <a:rPr lang="es-ES" sz="2000" dirty="0" err="1">
                <a:latin typeface="Arial" pitchFamily="34" charset="0"/>
                <a:cs typeface="Arial" pitchFamily="34" charset="0"/>
              </a:rPr>
              <a:t>membros</a:t>
            </a:r>
            <a:r>
              <a:rPr lang="es-ES" sz="2000" dirty="0">
                <a:latin typeface="Arial" pitchFamily="34" charset="0"/>
                <a:cs typeface="Arial" pitchFamily="34" charset="0"/>
              </a:rPr>
              <a:t> de cada par que deben tomar algo das notas do </a:t>
            </a:r>
            <a:r>
              <a:rPr lang="es-ES" sz="2000" dirty="0" err="1">
                <a:latin typeface="Arial" pitchFamily="34" charset="0"/>
                <a:cs typeface="Arial" pitchFamily="34" charset="0"/>
              </a:rPr>
              <a:t>seu</a:t>
            </a:r>
            <a:r>
              <a:rPr lang="es-ES" sz="2000" dirty="0">
                <a:latin typeface="Arial" pitchFamily="34" charset="0"/>
                <a:cs typeface="Arial" pitchFamily="34" charset="0"/>
              </a:rPr>
              <a:t> </a:t>
            </a:r>
            <a:r>
              <a:rPr lang="es-ES" sz="2000" dirty="0" err="1">
                <a:latin typeface="Arial" pitchFamily="34" charset="0"/>
                <a:cs typeface="Arial" pitchFamily="34" charset="0"/>
              </a:rPr>
              <a:t>compañeiro</a:t>
            </a:r>
            <a:r>
              <a:rPr lang="es-ES" sz="2000" dirty="0">
                <a:latin typeface="Arial" pitchFamily="34" charset="0"/>
                <a:cs typeface="Arial" pitchFamily="34" charset="0"/>
              </a:rPr>
              <a:t> para </a:t>
            </a:r>
            <a:r>
              <a:rPr lang="es-ES" sz="2000" dirty="0" err="1">
                <a:latin typeface="Arial" pitchFamily="34" charset="0"/>
                <a:cs typeface="Arial" pitchFamily="34" charset="0"/>
              </a:rPr>
              <a:t>mellorar</a:t>
            </a:r>
            <a:r>
              <a:rPr lang="es-ES" sz="2000" dirty="0">
                <a:latin typeface="Arial" pitchFamily="34" charset="0"/>
                <a:cs typeface="Arial" pitchFamily="34" charset="0"/>
              </a:rPr>
              <a:t> as propias</a:t>
            </a:r>
          </a:p>
        </p:txBody>
      </p:sp>
      <p:sp>
        <p:nvSpPr>
          <p:cNvPr id="7" name="6 Flecha abajo"/>
          <p:cNvSpPr/>
          <p:nvPr/>
        </p:nvSpPr>
        <p:spPr>
          <a:xfrm>
            <a:off x="2484438" y="2781300"/>
            <a:ext cx="719137" cy="7191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7110" name="7 CuadroTexto"/>
          <p:cNvSpPr txBox="1">
            <a:spLocks noChangeArrowheads="1"/>
          </p:cNvSpPr>
          <p:nvPr/>
        </p:nvSpPr>
        <p:spPr bwMode="auto">
          <a:xfrm>
            <a:off x="3348038" y="2852738"/>
            <a:ext cx="2365375" cy="369887"/>
          </a:xfrm>
          <a:prstGeom prst="rect">
            <a:avLst/>
          </a:prstGeom>
          <a:noFill/>
          <a:ln w="9525">
            <a:noFill/>
            <a:miter lim="800000"/>
            <a:headEnd/>
            <a:tailEnd/>
          </a:ln>
        </p:spPr>
        <p:txBody>
          <a:bodyPr wrap="none">
            <a:spAutoFit/>
          </a:bodyPr>
          <a:lstStyle/>
          <a:p>
            <a:r>
              <a:rPr lang="es-ES" b="1"/>
              <a:t>Johnson e Johnson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5400000">
            <a:off x="3371850" y="3200401"/>
            <a:ext cx="6308725" cy="457200"/>
          </a:xfrm>
        </p:spPr>
        <p:txBody>
          <a:bodyPr/>
          <a:lstStyle/>
          <a:p>
            <a:pPr algn="ctr">
              <a:defRPr/>
            </a:pPr>
            <a:r>
              <a:rPr lang="es-ES" dirty="0" err="1" smtClean="0"/>
              <a:t>Facer</a:t>
            </a:r>
            <a:r>
              <a:rPr lang="es-ES" dirty="0" smtClean="0"/>
              <a:t> </a:t>
            </a:r>
            <a:r>
              <a:rPr lang="es-ES" dirty="0" err="1" smtClean="0"/>
              <a:t>resumos</a:t>
            </a:r>
            <a:r>
              <a:rPr lang="es-ES" dirty="0" smtClean="0"/>
              <a:t> </a:t>
            </a:r>
            <a:r>
              <a:rPr lang="es-ES" dirty="0" err="1" smtClean="0"/>
              <a:t>xunto</a:t>
            </a:r>
            <a:r>
              <a:rPr lang="es-ES" dirty="0" smtClean="0"/>
              <a:t> </a:t>
            </a:r>
            <a:r>
              <a:rPr lang="es-ES" dirty="0" err="1" smtClean="0"/>
              <a:t>co</a:t>
            </a:r>
            <a:r>
              <a:rPr lang="es-ES" dirty="0" smtClean="0"/>
              <a:t> </a:t>
            </a:r>
            <a:r>
              <a:rPr lang="es-ES" dirty="0" err="1" smtClean="0"/>
              <a:t>compañeiro</a:t>
            </a:r>
            <a:endParaRPr lang="es-ES" dirty="0"/>
          </a:p>
        </p:txBody>
      </p:sp>
      <p:sp>
        <p:nvSpPr>
          <p:cNvPr id="48131" name="4 CuadroTexto"/>
          <p:cNvSpPr txBox="1">
            <a:spLocks noChangeArrowheads="1"/>
          </p:cNvSpPr>
          <p:nvPr/>
        </p:nvSpPr>
        <p:spPr bwMode="auto">
          <a:xfrm>
            <a:off x="0" y="44450"/>
            <a:ext cx="6300788" cy="2032000"/>
          </a:xfrm>
          <a:prstGeom prst="rect">
            <a:avLst/>
          </a:prstGeom>
          <a:noFill/>
          <a:ln w="9525">
            <a:noFill/>
            <a:miter lim="800000"/>
            <a:headEnd/>
            <a:tailEnd/>
          </a:ln>
        </p:spPr>
        <p:txBody>
          <a:bodyPr>
            <a:spAutoFit/>
          </a:bodyPr>
          <a:lstStyle/>
          <a:p>
            <a:pPr>
              <a:buFont typeface="Wingdings" pitchFamily="2" charset="2"/>
              <a:buChar char="q"/>
            </a:pPr>
            <a:r>
              <a:rPr lang="es-ES"/>
              <a:t> Durante a clase, moitas veces os docentes pedimos a un alumno que responda a unha pregunta ou faga un resumo</a:t>
            </a:r>
          </a:p>
          <a:p>
            <a:endParaRPr lang="es-ES"/>
          </a:p>
          <a:p>
            <a:pPr>
              <a:buFont typeface="Wingdings" pitchFamily="2" charset="2"/>
              <a:buChar char="q"/>
            </a:pPr>
            <a:r>
              <a:rPr lang="es-ES"/>
              <a:t> O alumno que responde ten a oportunidade de aclarar e ampliar os seus coñecementos a través da participación activa no proceso de aprendizaxe, pero o resto permanecen pasivos</a:t>
            </a:r>
          </a:p>
        </p:txBody>
      </p:sp>
      <p:sp>
        <p:nvSpPr>
          <p:cNvPr id="6" name="5 CuadroTexto"/>
          <p:cNvSpPr txBox="1"/>
          <p:nvPr/>
        </p:nvSpPr>
        <p:spPr>
          <a:xfrm>
            <a:off x="179388" y="3573463"/>
            <a:ext cx="6048375" cy="2584450"/>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dirty="0">
                <a:latin typeface="Arial" pitchFamily="34" charset="0"/>
                <a:cs typeface="Arial" pitchFamily="34" charset="0"/>
              </a:rPr>
              <a:t>Cada  alumno formula a </a:t>
            </a:r>
            <a:r>
              <a:rPr lang="es-ES" dirty="0" err="1">
                <a:latin typeface="Arial" pitchFamily="34" charset="0"/>
                <a:cs typeface="Arial" pitchFamily="34" charset="0"/>
              </a:rPr>
              <a:t>resposta</a:t>
            </a:r>
            <a:endParaRPr lang="es-ES" dirty="0">
              <a:latin typeface="Arial" pitchFamily="34" charset="0"/>
              <a:cs typeface="Arial" pitchFamily="34" charset="0"/>
            </a:endParaRPr>
          </a:p>
          <a:p>
            <a:pPr>
              <a:defRPr/>
            </a:pPr>
            <a:r>
              <a:rPr lang="es-ES" dirty="0">
                <a:latin typeface="Arial" pitchFamily="34" charset="0"/>
                <a:cs typeface="Arial" pitchFamily="34" charset="0"/>
              </a:rPr>
              <a:t>Intercambia con </a:t>
            </a:r>
            <a:r>
              <a:rPr lang="es-ES" dirty="0" err="1">
                <a:latin typeface="Arial" pitchFamily="34" charset="0"/>
                <a:cs typeface="Arial" pitchFamily="34" charset="0"/>
              </a:rPr>
              <a:t>outro</a:t>
            </a:r>
            <a:r>
              <a:rPr lang="es-ES" dirty="0">
                <a:latin typeface="Arial" pitchFamily="34" charset="0"/>
                <a:cs typeface="Arial" pitchFamily="34" charset="0"/>
              </a:rPr>
              <a:t> </a:t>
            </a:r>
            <a:r>
              <a:rPr lang="es-ES" dirty="0" err="1">
                <a:latin typeface="Arial" pitchFamily="34" charset="0"/>
                <a:cs typeface="Arial" pitchFamily="34" charset="0"/>
              </a:rPr>
              <a:t>compañeiro</a:t>
            </a:r>
            <a:r>
              <a:rPr lang="es-ES" dirty="0">
                <a:latin typeface="Arial" pitchFamily="34" charset="0"/>
                <a:cs typeface="Arial" pitchFamily="34" charset="0"/>
              </a:rPr>
              <a:t> as </a:t>
            </a:r>
            <a:r>
              <a:rPr lang="es-ES" dirty="0" err="1">
                <a:latin typeface="Arial" pitchFamily="34" charset="0"/>
                <a:cs typeface="Arial" pitchFamily="34" charset="0"/>
              </a:rPr>
              <a:t>súas</a:t>
            </a:r>
            <a:r>
              <a:rPr lang="es-ES" dirty="0">
                <a:latin typeface="Arial" pitchFamily="34" charset="0"/>
                <a:cs typeface="Arial" pitchFamily="34" charset="0"/>
              </a:rPr>
              <a:t> </a:t>
            </a:r>
            <a:r>
              <a:rPr lang="es-ES" dirty="0" err="1">
                <a:latin typeface="Arial" pitchFamily="34" charset="0"/>
                <a:cs typeface="Arial" pitchFamily="34" charset="0"/>
              </a:rPr>
              <a:t>respostas</a:t>
            </a:r>
            <a:r>
              <a:rPr lang="es-ES" dirty="0">
                <a:latin typeface="Arial" pitchFamily="34" charset="0"/>
                <a:cs typeface="Arial" pitchFamily="34" charset="0"/>
              </a:rPr>
              <a:t> e </a:t>
            </a:r>
            <a:r>
              <a:rPr lang="es-ES" dirty="0" err="1">
                <a:latin typeface="Arial" pitchFamily="34" charset="0"/>
                <a:cs typeface="Arial" pitchFamily="34" charset="0"/>
              </a:rPr>
              <a:t>razoamentos</a:t>
            </a:r>
            <a:endParaRPr lang="es-ES" dirty="0">
              <a:latin typeface="Arial" pitchFamily="34" charset="0"/>
              <a:cs typeface="Arial" pitchFamily="34" charset="0"/>
            </a:endParaRPr>
          </a:p>
          <a:p>
            <a:pPr>
              <a:defRPr/>
            </a:pPr>
            <a:r>
              <a:rPr lang="es-ES" dirty="0">
                <a:latin typeface="Arial" pitchFamily="34" charset="0"/>
                <a:cs typeface="Arial" pitchFamily="34" charset="0"/>
              </a:rPr>
              <a:t>Cada un </a:t>
            </a:r>
            <a:r>
              <a:rPr lang="es-ES" dirty="0" err="1">
                <a:latin typeface="Arial" pitchFamily="34" charset="0"/>
                <a:cs typeface="Arial" pitchFamily="34" charset="0"/>
              </a:rPr>
              <a:t>escoita</a:t>
            </a:r>
            <a:r>
              <a:rPr lang="es-ES" dirty="0">
                <a:latin typeface="Arial" pitchFamily="34" charset="0"/>
                <a:cs typeface="Arial" pitchFamily="34" charset="0"/>
              </a:rPr>
              <a:t> atentamente a explicación do </a:t>
            </a:r>
            <a:r>
              <a:rPr lang="es-ES" dirty="0" err="1">
                <a:latin typeface="Arial" pitchFamily="34" charset="0"/>
                <a:cs typeface="Arial" pitchFamily="34" charset="0"/>
              </a:rPr>
              <a:t>outro</a:t>
            </a:r>
            <a:r>
              <a:rPr lang="es-ES" dirty="0">
                <a:latin typeface="Arial" pitchFamily="34" charset="0"/>
                <a:cs typeface="Arial" pitchFamily="34" charset="0"/>
              </a:rPr>
              <a:t> e o par elabora </a:t>
            </a:r>
            <a:r>
              <a:rPr lang="es-ES" dirty="0" err="1">
                <a:latin typeface="Arial" pitchFamily="34" charset="0"/>
                <a:cs typeface="Arial" pitchFamily="34" charset="0"/>
              </a:rPr>
              <a:t>unha</a:t>
            </a:r>
            <a:r>
              <a:rPr lang="es-ES" dirty="0">
                <a:latin typeface="Arial" pitchFamily="34" charset="0"/>
                <a:cs typeface="Arial" pitchFamily="34" charset="0"/>
              </a:rPr>
              <a:t> nova </a:t>
            </a:r>
            <a:r>
              <a:rPr lang="es-ES" dirty="0" err="1">
                <a:latin typeface="Arial" pitchFamily="34" charset="0"/>
                <a:cs typeface="Arial" pitchFamily="34" charset="0"/>
              </a:rPr>
              <a:t>resposta</a:t>
            </a:r>
            <a:r>
              <a:rPr lang="es-ES" dirty="0">
                <a:latin typeface="Arial" pitchFamily="34" charset="0"/>
                <a:cs typeface="Arial" pitchFamily="34" charset="0"/>
              </a:rPr>
              <a:t>, a través dos procesos de asociar, desenvolver e sintetizar as ideas de cada un</a:t>
            </a:r>
          </a:p>
          <a:p>
            <a:pPr>
              <a:defRPr/>
            </a:pPr>
            <a:endParaRPr lang="es-ES" dirty="0">
              <a:latin typeface="Arial" pitchFamily="34" charset="0"/>
              <a:cs typeface="Arial" pitchFamily="34" charset="0"/>
            </a:endParaRPr>
          </a:p>
          <a:p>
            <a:pPr>
              <a:defRPr/>
            </a:pPr>
            <a:r>
              <a:rPr lang="es-ES" dirty="0">
                <a:latin typeface="Arial" pitchFamily="34" charset="0"/>
                <a:cs typeface="Arial" pitchFamily="34" charset="0"/>
              </a:rPr>
              <a:t>O docente pode pedir a varios alumnos que expliquen a </a:t>
            </a:r>
            <a:r>
              <a:rPr lang="es-ES" dirty="0" err="1">
                <a:latin typeface="Arial" pitchFamily="34" charset="0"/>
                <a:cs typeface="Arial" pitchFamily="34" charset="0"/>
              </a:rPr>
              <a:t>resposta</a:t>
            </a:r>
            <a:r>
              <a:rPr lang="es-ES" dirty="0">
                <a:latin typeface="Arial" pitchFamily="34" charset="0"/>
                <a:cs typeface="Arial" pitchFamily="34" charset="0"/>
              </a:rPr>
              <a:t> </a:t>
            </a:r>
            <a:r>
              <a:rPr lang="es-ES" dirty="0" err="1">
                <a:latin typeface="Arial" pitchFamily="34" charset="0"/>
                <a:cs typeface="Arial" pitchFamily="34" charset="0"/>
              </a:rPr>
              <a:t>conxunta</a:t>
            </a:r>
            <a:r>
              <a:rPr lang="es-ES" dirty="0">
                <a:latin typeface="Arial" pitchFamily="34" charset="0"/>
                <a:cs typeface="Arial" pitchFamily="34" charset="0"/>
              </a:rPr>
              <a:t> que elaboraron </a:t>
            </a:r>
            <a:r>
              <a:rPr lang="es-ES" dirty="0" err="1">
                <a:latin typeface="Arial" pitchFamily="34" charset="0"/>
                <a:cs typeface="Arial" pitchFamily="34" charset="0"/>
              </a:rPr>
              <a:t>cos</a:t>
            </a:r>
            <a:r>
              <a:rPr lang="es-ES" dirty="0">
                <a:latin typeface="Arial" pitchFamily="34" charset="0"/>
                <a:cs typeface="Arial" pitchFamily="34" charset="0"/>
              </a:rPr>
              <a:t> </a:t>
            </a:r>
            <a:r>
              <a:rPr lang="es-ES" dirty="0" err="1">
                <a:latin typeface="Arial" pitchFamily="34" charset="0"/>
                <a:cs typeface="Arial" pitchFamily="34" charset="0"/>
              </a:rPr>
              <a:t>seus</a:t>
            </a:r>
            <a:r>
              <a:rPr lang="es-ES" dirty="0">
                <a:latin typeface="Arial" pitchFamily="34" charset="0"/>
                <a:cs typeface="Arial" pitchFamily="34" charset="0"/>
              </a:rPr>
              <a:t> </a:t>
            </a:r>
            <a:r>
              <a:rPr lang="es-ES" dirty="0" err="1">
                <a:latin typeface="Arial" pitchFamily="34" charset="0"/>
                <a:cs typeface="Arial" pitchFamily="34" charset="0"/>
              </a:rPr>
              <a:t>compañeiros</a:t>
            </a:r>
            <a:endParaRPr lang="es-ES" dirty="0">
              <a:latin typeface="Arial" pitchFamily="34" charset="0"/>
              <a:cs typeface="Arial" pitchFamily="34" charset="0"/>
            </a:endParaRPr>
          </a:p>
        </p:txBody>
      </p:sp>
      <p:sp>
        <p:nvSpPr>
          <p:cNvPr id="7" name="6 Flecha abajo"/>
          <p:cNvSpPr/>
          <p:nvPr/>
        </p:nvSpPr>
        <p:spPr>
          <a:xfrm>
            <a:off x="323850" y="2276475"/>
            <a:ext cx="720725" cy="1223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48134" name="7 CuadroTexto"/>
          <p:cNvSpPr txBox="1">
            <a:spLocks noChangeArrowheads="1"/>
          </p:cNvSpPr>
          <p:nvPr/>
        </p:nvSpPr>
        <p:spPr bwMode="auto">
          <a:xfrm>
            <a:off x="1187450" y="2133600"/>
            <a:ext cx="4968875" cy="1200150"/>
          </a:xfrm>
          <a:prstGeom prst="rect">
            <a:avLst/>
          </a:prstGeom>
          <a:noFill/>
          <a:ln w="9525">
            <a:noFill/>
            <a:miter lim="800000"/>
            <a:headEnd/>
            <a:tailEnd/>
          </a:ln>
        </p:spPr>
        <p:txBody>
          <a:bodyPr>
            <a:spAutoFit/>
          </a:bodyPr>
          <a:lstStyle/>
          <a:p>
            <a:r>
              <a:rPr lang="es-ES"/>
              <a:t>Todos deben contestar á pregunta ao mesmo tempo</a:t>
            </a:r>
          </a:p>
          <a:p>
            <a:r>
              <a:rPr lang="es-ES"/>
              <a:t>Empleamos os procedimentos de: formular, comentar, escoitar e crear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CuadroTexto"/>
          <p:cNvSpPr txBox="1">
            <a:spLocks noChangeArrowheads="1"/>
          </p:cNvSpPr>
          <p:nvPr/>
        </p:nvSpPr>
        <p:spPr bwMode="auto">
          <a:xfrm>
            <a:off x="214313" y="214313"/>
            <a:ext cx="4625975" cy="523875"/>
          </a:xfrm>
          <a:prstGeom prst="rect">
            <a:avLst/>
          </a:prstGeom>
          <a:noFill/>
          <a:ln w="9525">
            <a:noFill/>
            <a:miter lim="800000"/>
            <a:headEnd/>
            <a:tailEnd/>
          </a:ln>
        </p:spPr>
        <p:txBody>
          <a:bodyPr wrap="none">
            <a:spAutoFit/>
          </a:bodyPr>
          <a:lstStyle/>
          <a:p>
            <a:pPr>
              <a:defRPr/>
            </a:pPr>
            <a:r>
              <a:rPr lang="es-ES" sz="2800" b="1" dirty="0">
                <a:solidFill>
                  <a:srgbClr val="0070C0"/>
                </a:solidFill>
                <a:latin typeface="+mj-lt"/>
              </a:rPr>
              <a:t>Tres </a:t>
            </a:r>
            <a:r>
              <a:rPr lang="es-ES" sz="2800" b="1" dirty="0" err="1">
                <a:solidFill>
                  <a:srgbClr val="0070C0"/>
                </a:solidFill>
                <a:latin typeface="+mj-lt"/>
              </a:rPr>
              <a:t>tradicións</a:t>
            </a:r>
            <a:r>
              <a:rPr lang="es-ES" sz="2800" b="1" dirty="0">
                <a:solidFill>
                  <a:srgbClr val="0070C0"/>
                </a:solidFill>
                <a:latin typeface="+mj-lt"/>
              </a:rPr>
              <a:t> teóricas</a:t>
            </a:r>
          </a:p>
        </p:txBody>
      </p:sp>
      <p:sp>
        <p:nvSpPr>
          <p:cNvPr id="3" name="2 CuadroTexto"/>
          <p:cNvSpPr txBox="1"/>
          <p:nvPr/>
        </p:nvSpPr>
        <p:spPr>
          <a:xfrm>
            <a:off x="251520" y="2123564"/>
            <a:ext cx="7848872" cy="40011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a:t>
            </a:r>
            <a:r>
              <a:rPr lang="es-ES" sz="2000" b="1" dirty="0" err="1"/>
              <a:t>Escola</a:t>
            </a:r>
            <a:r>
              <a:rPr lang="es-ES" sz="2000" b="1" dirty="0"/>
              <a:t> de </a:t>
            </a:r>
            <a:r>
              <a:rPr lang="es-ES" sz="2000" b="1" dirty="0" err="1"/>
              <a:t>Xenebra</a:t>
            </a:r>
            <a:r>
              <a:rPr lang="es-ES" sz="2000" b="1" dirty="0"/>
              <a:t> e a Teoría do </a:t>
            </a:r>
            <a:r>
              <a:rPr lang="es-ES" sz="2000" b="1" dirty="0" err="1"/>
              <a:t>Conflito</a:t>
            </a:r>
            <a:r>
              <a:rPr lang="es-ES" sz="2000" b="1" dirty="0"/>
              <a:t> </a:t>
            </a:r>
            <a:r>
              <a:rPr lang="es-ES" sz="2000" b="1" dirty="0" err="1"/>
              <a:t>Sociocognitivo</a:t>
            </a:r>
            <a:endParaRPr lang="es-ES" sz="2000" b="1" dirty="0"/>
          </a:p>
        </p:txBody>
      </p:sp>
      <p:sp>
        <p:nvSpPr>
          <p:cNvPr id="13" name="12 CuadroTexto"/>
          <p:cNvSpPr txBox="1"/>
          <p:nvPr/>
        </p:nvSpPr>
        <p:spPr>
          <a:xfrm>
            <a:off x="323528" y="3419708"/>
            <a:ext cx="3429024" cy="40011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Tradición Americana</a:t>
            </a:r>
          </a:p>
        </p:txBody>
      </p:sp>
      <p:sp>
        <p:nvSpPr>
          <p:cNvPr id="15" name="14 Rectángulo"/>
          <p:cNvSpPr/>
          <p:nvPr/>
        </p:nvSpPr>
        <p:spPr>
          <a:xfrm>
            <a:off x="251520" y="4571836"/>
            <a:ext cx="8064896" cy="40011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Perspectiva de </a:t>
            </a:r>
            <a:r>
              <a:rPr lang="es-ES" sz="2000" b="1" dirty="0" err="1"/>
              <a:t>Vygotsky</a:t>
            </a:r>
            <a:r>
              <a:rPr lang="es-ES" sz="2000" b="1" dirty="0"/>
              <a:t> e a Teoría da Interacción Social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CuadroTexto"/>
          <p:cNvSpPr txBox="1">
            <a:spLocks noChangeArrowheads="1"/>
          </p:cNvSpPr>
          <p:nvPr/>
        </p:nvSpPr>
        <p:spPr bwMode="auto">
          <a:xfrm>
            <a:off x="214313" y="214313"/>
            <a:ext cx="4625975" cy="523875"/>
          </a:xfrm>
          <a:prstGeom prst="rect">
            <a:avLst/>
          </a:prstGeom>
          <a:noFill/>
          <a:ln w="9525">
            <a:noFill/>
            <a:miter lim="800000"/>
            <a:headEnd/>
            <a:tailEnd/>
          </a:ln>
        </p:spPr>
        <p:txBody>
          <a:bodyPr wrap="none">
            <a:spAutoFit/>
          </a:bodyPr>
          <a:lstStyle/>
          <a:p>
            <a:pPr>
              <a:defRPr/>
            </a:pPr>
            <a:r>
              <a:rPr lang="es-ES" sz="2800" b="1" dirty="0">
                <a:solidFill>
                  <a:srgbClr val="0070C0"/>
                </a:solidFill>
                <a:latin typeface="+mj-lt"/>
              </a:rPr>
              <a:t>Tres </a:t>
            </a:r>
            <a:r>
              <a:rPr lang="es-ES" sz="2800" b="1" dirty="0" err="1">
                <a:solidFill>
                  <a:srgbClr val="0070C0"/>
                </a:solidFill>
                <a:latin typeface="+mj-lt"/>
              </a:rPr>
              <a:t>tradicións</a:t>
            </a:r>
            <a:r>
              <a:rPr lang="es-ES" sz="2800" b="1" dirty="0">
                <a:solidFill>
                  <a:srgbClr val="0070C0"/>
                </a:solidFill>
                <a:latin typeface="+mj-lt"/>
              </a:rPr>
              <a:t> teóricas</a:t>
            </a:r>
          </a:p>
        </p:txBody>
      </p:sp>
      <p:sp>
        <p:nvSpPr>
          <p:cNvPr id="3" name="2 CuadroTexto"/>
          <p:cNvSpPr txBox="1"/>
          <p:nvPr/>
        </p:nvSpPr>
        <p:spPr>
          <a:xfrm>
            <a:off x="251520" y="1412776"/>
            <a:ext cx="6929486" cy="707886"/>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a:t>
            </a:r>
            <a:r>
              <a:rPr lang="es-ES" sz="2000" b="1" dirty="0" err="1"/>
              <a:t>Escola</a:t>
            </a:r>
            <a:r>
              <a:rPr lang="es-ES" sz="2000" b="1" dirty="0"/>
              <a:t> de </a:t>
            </a:r>
            <a:r>
              <a:rPr lang="es-ES" sz="2000" b="1" dirty="0" err="1"/>
              <a:t>Xenebra</a:t>
            </a:r>
            <a:r>
              <a:rPr lang="es-ES" sz="2000" b="1" dirty="0"/>
              <a:t> e a Teoría do </a:t>
            </a:r>
            <a:r>
              <a:rPr lang="es-ES" sz="2000" b="1" dirty="0" err="1"/>
              <a:t>Conflito</a:t>
            </a:r>
            <a:r>
              <a:rPr lang="es-ES" sz="2000" b="1" dirty="0"/>
              <a:t> </a:t>
            </a:r>
            <a:r>
              <a:rPr lang="es-ES" sz="2000" b="1" dirty="0" err="1"/>
              <a:t>Sociocognitivo</a:t>
            </a:r>
            <a:endParaRPr lang="es-ES" sz="2000" b="1" dirty="0"/>
          </a:p>
        </p:txBody>
      </p:sp>
      <p:sp>
        <p:nvSpPr>
          <p:cNvPr id="50182" name="3 CuadroTexto"/>
          <p:cNvSpPr txBox="1">
            <a:spLocks noChangeArrowheads="1"/>
          </p:cNvSpPr>
          <p:nvPr/>
        </p:nvSpPr>
        <p:spPr bwMode="auto">
          <a:xfrm>
            <a:off x="285750" y="2959100"/>
            <a:ext cx="2071688" cy="646113"/>
          </a:xfrm>
          <a:prstGeom prst="rect">
            <a:avLst/>
          </a:prstGeom>
          <a:noFill/>
          <a:ln w="9525">
            <a:noFill/>
            <a:miter lim="800000"/>
            <a:headEnd/>
            <a:tailEnd/>
          </a:ln>
        </p:spPr>
        <p:txBody>
          <a:bodyPr>
            <a:spAutoFit/>
          </a:bodyPr>
          <a:lstStyle/>
          <a:p>
            <a:r>
              <a:rPr lang="es-ES"/>
              <a:t>Interacción entre alumnos</a:t>
            </a:r>
          </a:p>
        </p:txBody>
      </p:sp>
      <p:sp>
        <p:nvSpPr>
          <p:cNvPr id="50183" name="4 CuadroTexto"/>
          <p:cNvSpPr txBox="1">
            <a:spLocks noChangeArrowheads="1"/>
          </p:cNvSpPr>
          <p:nvPr/>
        </p:nvSpPr>
        <p:spPr bwMode="auto">
          <a:xfrm>
            <a:off x="2643188" y="2959100"/>
            <a:ext cx="2143125" cy="1200150"/>
          </a:xfrm>
          <a:prstGeom prst="rect">
            <a:avLst/>
          </a:prstGeom>
          <a:noFill/>
          <a:ln w="9525">
            <a:noFill/>
            <a:miter lim="800000"/>
            <a:headEnd/>
            <a:tailEnd/>
          </a:ln>
        </p:spPr>
        <p:txBody>
          <a:bodyPr>
            <a:spAutoFit/>
          </a:bodyPr>
          <a:lstStyle/>
          <a:p>
            <a:r>
              <a:rPr lang="es-ES"/>
              <a:t>Confrontación puntos de vista moderadamente diverxentes</a:t>
            </a:r>
          </a:p>
        </p:txBody>
      </p:sp>
      <p:sp>
        <p:nvSpPr>
          <p:cNvPr id="50184" name="5 CuadroTexto"/>
          <p:cNvSpPr txBox="1">
            <a:spLocks noChangeArrowheads="1"/>
          </p:cNvSpPr>
          <p:nvPr/>
        </p:nvSpPr>
        <p:spPr bwMode="auto">
          <a:xfrm>
            <a:off x="4786313" y="2959100"/>
            <a:ext cx="1857375" cy="646113"/>
          </a:xfrm>
          <a:prstGeom prst="rect">
            <a:avLst/>
          </a:prstGeom>
          <a:noFill/>
          <a:ln w="9525">
            <a:noFill/>
            <a:miter lim="800000"/>
            <a:headEnd/>
            <a:tailEnd/>
          </a:ln>
        </p:spPr>
        <p:txBody>
          <a:bodyPr>
            <a:spAutoFit/>
          </a:bodyPr>
          <a:lstStyle/>
          <a:p>
            <a:r>
              <a:rPr lang="es-ES"/>
              <a:t>Conflito sociocognitivo</a:t>
            </a:r>
          </a:p>
        </p:txBody>
      </p:sp>
      <p:sp>
        <p:nvSpPr>
          <p:cNvPr id="50185" name="6 CuadroTexto"/>
          <p:cNvSpPr txBox="1">
            <a:spLocks noChangeArrowheads="1"/>
          </p:cNvSpPr>
          <p:nvPr/>
        </p:nvSpPr>
        <p:spPr bwMode="auto">
          <a:xfrm>
            <a:off x="6858000" y="2959100"/>
            <a:ext cx="1928813" cy="646113"/>
          </a:xfrm>
          <a:prstGeom prst="rect">
            <a:avLst/>
          </a:prstGeom>
          <a:noFill/>
          <a:ln w="9525">
            <a:noFill/>
            <a:miter lim="800000"/>
            <a:headEnd/>
            <a:tailEnd/>
          </a:ln>
        </p:spPr>
        <p:txBody>
          <a:bodyPr>
            <a:spAutoFit/>
          </a:bodyPr>
          <a:lstStyle/>
          <a:p>
            <a:r>
              <a:rPr lang="es-ES"/>
              <a:t>Desenvolvmento cognitivo</a:t>
            </a:r>
          </a:p>
        </p:txBody>
      </p:sp>
      <p:sp>
        <p:nvSpPr>
          <p:cNvPr id="50186" name="7 CuadroTexto"/>
          <p:cNvSpPr txBox="1">
            <a:spLocks noChangeArrowheads="1"/>
          </p:cNvSpPr>
          <p:nvPr/>
        </p:nvSpPr>
        <p:spPr bwMode="auto">
          <a:xfrm>
            <a:off x="3059113" y="4652963"/>
            <a:ext cx="5799137" cy="1200150"/>
          </a:xfrm>
          <a:prstGeom prst="rect">
            <a:avLst/>
          </a:prstGeom>
          <a:noFill/>
          <a:ln w="9525">
            <a:noFill/>
            <a:miter lim="800000"/>
            <a:headEnd/>
            <a:tailEnd/>
          </a:ln>
        </p:spPr>
        <p:txBody>
          <a:bodyPr>
            <a:spAutoFit/>
          </a:bodyPr>
          <a:lstStyle/>
          <a:p>
            <a:pPr>
              <a:buFont typeface="Wingdings" pitchFamily="2" charset="2"/>
              <a:buChar char="q"/>
            </a:pPr>
            <a:r>
              <a:rPr lang="es-ES"/>
              <a:t> O neno toma conciencia da existencia de respostas diferentes á súa</a:t>
            </a:r>
          </a:p>
          <a:p>
            <a:pPr>
              <a:buFont typeface="Wingdings" pitchFamily="2" charset="2"/>
              <a:buChar char="q"/>
            </a:pPr>
            <a:r>
              <a:rPr lang="es-ES"/>
              <a:t> Aumenta a probabilidade de optimizar a actividade cognitiva</a:t>
            </a:r>
          </a:p>
        </p:txBody>
      </p:sp>
      <p:sp>
        <p:nvSpPr>
          <p:cNvPr id="9" name="8 Flecha abajo"/>
          <p:cNvSpPr/>
          <p:nvPr/>
        </p:nvSpPr>
        <p:spPr bwMode="auto">
          <a:xfrm>
            <a:off x="6643688" y="3602038"/>
            <a:ext cx="642937" cy="1050925"/>
          </a:xfrm>
          <a:prstGeom prst="down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a:ln w="18415" cmpd="sng">
                <a:noFill/>
                <a:prstDash val="solid"/>
              </a:ln>
              <a:solidFill>
                <a:srgbClr val="FFFFFF"/>
              </a:solidFill>
              <a:effectLst>
                <a:outerShdw blurRad="63500" dir="3600000" algn="tl" rotWithShape="0">
                  <a:srgbClr val="000000">
                    <a:alpha val="70000"/>
                  </a:srgbClr>
                </a:outerShdw>
              </a:effectLst>
            </a:endParaRPr>
          </a:p>
        </p:txBody>
      </p:sp>
      <p:sp>
        <p:nvSpPr>
          <p:cNvPr id="10" name="9 Flecha derecha"/>
          <p:cNvSpPr/>
          <p:nvPr/>
        </p:nvSpPr>
        <p:spPr bwMode="auto">
          <a:xfrm>
            <a:off x="2143125" y="3030538"/>
            <a:ext cx="500063" cy="500062"/>
          </a:xfrm>
          <a:prstGeom prst="right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a:ln w="18415" cmpd="sng">
                <a:noFill/>
                <a:prstDash val="solid"/>
              </a:ln>
              <a:solidFill>
                <a:srgbClr val="FFFFFF"/>
              </a:solidFill>
              <a:effectLst>
                <a:outerShdw blurRad="63500" dir="3600000" algn="tl" rotWithShape="0">
                  <a:srgbClr val="000000">
                    <a:alpha val="70000"/>
                  </a:srgbClr>
                </a:outerShdw>
              </a:effectLst>
            </a:endParaRPr>
          </a:p>
        </p:txBody>
      </p:sp>
      <p:sp>
        <p:nvSpPr>
          <p:cNvPr id="11" name="10 Flecha derecha"/>
          <p:cNvSpPr/>
          <p:nvPr/>
        </p:nvSpPr>
        <p:spPr bwMode="auto">
          <a:xfrm>
            <a:off x="4357688" y="3030538"/>
            <a:ext cx="500062" cy="500062"/>
          </a:xfrm>
          <a:prstGeom prst="right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a:ln w="18415" cmpd="sng">
                <a:noFill/>
                <a:prstDash val="solid"/>
              </a:ln>
              <a:solidFill>
                <a:srgbClr val="FFFFFF"/>
              </a:solidFill>
              <a:effectLst>
                <a:outerShdw blurRad="63500" dir="3600000" algn="tl" rotWithShape="0">
                  <a:srgbClr val="000000">
                    <a:alpha val="70000"/>
                  </a:srgbClr>
                </a:outerShdw>
              </a:effectLst>
            </a:endParaRPr>
          </a:p>
        </p:txBody>
      </p:sp>
      <p:sp>
        <p:nvSpPr>
          <p:cNvPr id="12" name="11 Flecha derecha"/>
          <p:cNvSpPr/>
          <p:nvPr/>
        </p:nvSpPr>
        <p:spPr bwMode="auto">
          <a:xfrm>
            <a:off x="6357938" y="3030538"/>
            <a:ext cx="500062" cy="500062"/>
          </a:xfrm>
          <a:prstGeom prst="right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a:ln w="18415" cmpd="sng">
                <a:no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CuadroTexto"/>
          <p:cNvSpPr txBox="1">
            <a:spLocks noChangeArrowheads="1"/>
          </p:cNvSpPr>
          <p:nvPr/>
        </p:nvSpPr>
        <p:spPr bwMode="auto">
          <a:xfrm>
            <a:off x="323850" y="260350"/>
            <a:ext cx="4625975" cy="523875"/>
          </a:xfrm>
          <a:prstGeom prst="rect">
            <a:avLst/>
          </a:prstGeom>
          <a:noFill/>
          <a:ln w="9525">
            <a:noFill/>
            <a:miter lim="800000"/>
            <a:headEnd/>
            <a:tailEnd/>
          </a:ln>
        </p:spPr>
        <p:txBody>
          <a:bodyPr wrap="none">
            <a:spAutoFit/>
          </a:bodyPr>
          <a:lstStyle/>
          <a:p>
            <a:pPr>
              <a:defRPr/>
            </a:pPr>
            <a:r>
              <a:rPr lang="es-ES" sz="2800" b="1" dirty="0">
                <a:solidFill>
                  <a:srgbClr val="0070C0"/>
                </a:solidFill>
                <a:latin typeface="+mj-lt"/>
              </a:rPr>
              <a:t>Tres </a:t>
            </a:r>
            <a:r>
              <a:rPr lang="es-ES" sz="2800" b="1" dirty="0" err="1">
                <a:solidFill>
                  <a:srgbClr val="0070C0"/>
                </a:solidFill>
                <a:latin typeface="+mj-lt"/>
              </a:rPr>
              <a:t>tradicións</a:t>
            </a:r>
            <a:r>
              <a:rPr lang="es-ES" sz="2800" b="1" dirty="0">
                <a:solidFill>
                  <a:srgbClr val="0070C0"/>
                </a:solidFill>
                <a:latin typeface="+mj-lt"/>
              </a:rPr>
              <a:t> teóricas</a:t>
            </a:r>
          </a:p>
        </p:txBody>
      </p:sp>
      <p:sp>
        <p:nvSpPr>
          <p:cNvPr id="13" name="12 CuadroTexto"/>
          <p:cNvSpPr txBox="1"/>
          <p:nvPr/>
        </p:nvSpPr>
        <p:spPr>
          <a:xfrm>
            <a:off x="251520" y="1628800"/>
            <a:ext cx="3429024" cy="40011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Tradición Americana</a:t>
            </a:r>
          </a:p>
        </p:txBody>
      </p:sp>
      <p:sp>
        <p:nvSpPr>
          <p:cNvPr id="51206" name="13 CuadroTexto"/>
          <p:cNvSpPr txBox="1">
            <a:spLocks noChangeArrowheads="1"/>
          </p:cNvSpPr>
          <p:nvPr/>
        </p:nvSpPr>
        <p:spPr bwMode="auto">
          <a:xfrm>
            <a:off x="684213" y="2349500"/>
            <a:ext cx="7127875" cy="3416300"/>
          </a:xfrm>
          <a:prstGeom prst="rect">
            <a:avLst/>
          </a:prstGeom>
          <a:noFill/>
          <a:ln w="9525">
            <a:noFill/>
            <a:miter lim="800000"/>
            <a:headEnd/>
            <a:tailEnd/>
          </a:ln>
        </p:spPr>
        <p:txBody>
          <a:bodyPr>
            <a:spAutoFit/>
          </a:bodyPr>
          <a:lstStyle/>
          <a:p>
            <a:pPr>
              <a:lnSpc>
                <a:spcPct val="150000"/>
              </a:lnSpc>
              <a:buFont typeface="Wingdings" pitchFamily="2" charset="2"/>
              <a:buChar char="q"/>
            </a:pPr>
            <a:r>
              <a:rPr lang="es-ES"/>
              <a:t> Calidade da estratexia da aprendizaxe</a:t>
            </a:r>
          </a:p>
          <a:p>
            <a:pPr>
              <a:lnSpc>
                <a:spcPct val="150000"/>
              </a:lnSpc>
              <a:buFont typeface="Wingdings" pitchFamily="2" charset="2"/>
              <a:buChar char="q"/>
            </a:pPr>
            <a:r>
              <a:rPr lang="es-ES"/>
              <a:t> Búsqueda da controversia fronte á búsca da concurrencia</a:t>
            </a:r>
          </a:p>
          <a:p>
            <a:pPr>
              <a:lnSpc>
                <a:spcPct val="150000"/>
              </a:lnSpc>
              <a:buFont typeface="Wingdings" pitchFamily="2" charset="2"/>
              <a:buChar char="q"/>
            </a:pPr>
            <a:r>
              <a:rPr lang="es-ES"/>
              <a:t> Procesamento cognitivo: repetición oral</a:t>
            </a:r>
          </a:p>
          <a:p>
            <a:pPr>
              <a:lnSpc>
                <a:spcPct val="150000"/>
              </a:lnSpc>
              <a:buFont typeface="Wingdings" pitchFamily="2" charset="2"/>
              <a:buChar char="q"/>
            </a:pPr>
            <a:r>
              <a:rPr lang="es-ES"/>
              <a:t> Apoio dos compañeiros</a:t>
            </a:r>
          </a:p>
          <a:p>
            <a:pPr>
              <a:lnSpc>
                <a:spcPct val="150000"/>
              </a:lnSpc>
              <a:buFont typeface="Wingdings" pitchFamily="2" charset="2"/>
              <a:buChar char="q"/>
            </a:pPr>
            <a:r>
              <a:rPr lang="es-ES"/>
              <a:t> Cohesión grupal</a:t>
            </a:r>
          </a:p>
          <a:p>
            <a:pPr>
              <a:lnSpc>
                <a:spcPct val="150000"/>
              </a:lnSpc>
              <a:buFont typeface="Wingdings" pitchFamily="2" charset="2"/>
              <a:buChar char="q"/>
            </a:pPr>
            <a:r>
              <a:rPr lang="es-ES"/>
              <a:t> Pensamento crítico</a:t>
            </a:r>
          </a:p>
          <a:p>
            <a:pPr>
              <a:lnSpc>
                <a:spcPct val="150000"/>
              </a:lnSpc>
              <a:buFont typeface="Wingdings" pitchFamily="2" charset="2"/>
              <a:buChar char="q"/>
            </a:pPr>
            <a:r>
              <a:rPr lang="es-ES"/>
              <a:t> Desenvolvemento de actitudes positivas</a:t>
            </a:r>
          </a:p>
          <a:p>
            <a:pPr>
              <a:lnSpc>
                <a:spcPct val="150000"/>
              </a:lnSpc>
            </a:pPr>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CuadroTexto"/>
          <p:cNvSpPr txBox="1">
            <a:spLocks noChangeArrowheads="1"/>
          </p:cNvSpPr>
          <p:nvPr/>
        </p:nvSpPr>
        <p:spPr bwMode="auto">
          <a:xfrm>
            <a:off x="2428875" y="1643063"/>
            <a:ext cx="3357563" cy="5238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s-ES" sz="2800" b="1" dirty="0"/>
              <a:t>1º </a:t>
            </a:r>
            <a:r>
              <a:rPr lang="es-ES" sz="2800" b="1" dirty="0" err="1"/>
              <a:t>exercicio</a:t>
            </a:r>
            <a:endParaRPr lang="es-ES" sz="2800" b="1" dirty="0"/>
          </a:p>
        </p:txBody>
      </p:sp>
      <p:sp>
        <p:nvSpPr>
          <p:cNvPr id="23555" name="2 CuadroTexto"/>
          <p:cNvSpPr txBox="1">
            <a:spLocks noChangeArrowheads="1"/>
          </p:cNvSpPr>
          <p:nvPr/>
        </p:nvSpPr>
        <p:spPr bwMode="auto">
          <a:xfrm>
            <a:off x="857250" y="2643188"/>
            <a:ext cx="7286625" cy="5238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s-ES" sz="2800" b="1" dirty="0"/>
              <a:t>Que sabemos de AC?</a:t>
            </a:r>
          </a:p>
        </p:txBody>
      </p:sp>
      <p:sp>
        <p:nvSpPr>
          <p:cNvPr id="12292" name="3 Rectángulo"/>
          <p:cNvSpPr>
            <a:spLocks noChangeArrowheads="1"/>
          </p:cNvSpPr>
          <p:nvPr/>
        </p:nvSpPr>
        <p:spPr bwMode="auto">
          <a:xfrm>
            <a:off x="971550" y="4941888"/>
            <a:ext cx="7848600" cy="922337"/>
          </a:xfrm>
          <a:prstGeom prst="rect">
            <a:avLst/>
          </a:prstGeom>
          <a:noFill/>
          <a:ln w="9525">
            <a:noFill/>
            <a:miter lim="800000"/>
            <a:headEnd/>
            <a:tailEnd/>
          </a:ln>
        </p:spPr>
        <p:txBody>
          <a:bodyPr>
            <a:spAutoFit/>
          </a:bodyPr>
          <a:lstStyle/>
          <a:p>
            <a:r>
              <a:rPr lang="es-ES"/>
              <a:t>3. Finalmente, xuntádevos dúas parellas, e das dúas respostas aportadas por ambas, definide que é para vos (as catro persoas que conforman un equipo) a aprendizaxe cooperativa.</a:t>
            </a:r>
          </a:p>
        </p:txBody>
      </p:sp>
      <p:sp>
        <p:nvSpPr>
          <p:cNvPr id="12293" name="4 Rectángulo"/>
          <p:cNvSpPr>
            <a:spLocks noChangeArrowheads="1"/>
          </p:cNvSpPr>
          <p:nvPr/>
        </p:nvSpPr>
        <p:spPr bwMode="auto">
          <a:xfrm>
            <a:off x="971550" y="3357563"/>
            <a:ext cx="7416800" cy="646112"/>
          </a:xfrm>
          <a:prstGeom prst="rect">
            <a:avLst/>
          </a:prstGeom>
          <a:noFill/>
          <a:ln w="9525">
            <a:noFill/>
            <a:miter lim="800000"/>
            <a:headEnd/>
            <a:tailEnd/>
          </a:ln>
        </p:spPr>
        <p:txBody>
          <a:bodyPr>
            <a:spAutoFit/>
          </a:bodyPr>
          <a:lstStyle/>
          <a:p>
            <a:r>
              <a:rPr lang="es-ES"/>
              <a:t>1. Individualmente, responde cunha soa frase esta pregunta:</a:t>
            </a:r>
          </a:p>
          <a:p>
            <a:r>
              <a:rPr lang="es-ES"/>
              <a:t>Que é para ti a aprendizaxe cooperativa?</a:t>
            </a:r>
          </a:p>
        </p:txBody>
      </p:sp>
      <p:sp>
        <p:nvSpPr>
          <p:cNvPr id="12294" name="5 Rectángulo"/>
          <p:cNvSpPr>
            <a:spLocks noChangeArrowheads="1"/>
          </p:cNvSpPr>
          <p:nvPr/>
        </p:nvSpPr>
        <p:spPr bwMode="auto">
          <a:xfrm>
            <a:off x="971550" y="4149725"/>
            <a:ext cx="7632700" cy="646113"/>
          </a:xfrm>
          <a:prstGeom prst="rect">
            <a:avLst/>
          </a:prstGeom>
          <a:noFill/>
          <a:ln w="9525">
            <a:noFill/>
            <a:miter lim="800000"/>
            <a:headEnd/>
            <a:tailEnd/>
          </a:ln>
        </p:spPr>
        <p:txBody>
          <a:bodyPr>
            <a:spAutoFit/>
          </a:bodyPr>
          <a:lstStyle/>
          <a:p>
            <a:r>
              <a:rPr lang="es-ES"/>
              <a:t>2. Xuntádevos de dous en dous e das dúas respostas individuais compor unha soa resposta.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checkerboard(across)">
                                      <p:cBhvr>
                                        <p:cTn id="7" dur="500"/>
                                        <p:tgtEl>
                                          <p:spTgt spid="1229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292"/>
                                        </p:tgtEl>
                                        <p:attrNameLst>
                                          <p:attrName>style.visibility</p:attrName>
                                        </p:attrNameLst>
                                      </p:cBhvr>
                                      <p:to>
                                        <p:strVal val="visible"/>
                                      </p:to>
                                    </p:set>
                                    <p:animEffect transition="in" filter="checkerboard(across)">
                                      <p:cBhvr>
                                        <p:cTn id="12"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P spid="1229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285720" y="1071546"/>
            <a:ext cx="7643866" cy="707886"/>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s-ES" sz="2000" b="1" dirty="0"/>
              <a:t>A  Perspectiva de </a:t>
            </a:r>
            <a:r>
              <a:rPr lang="es-ES" sz="2000" b="1" dirty="0" err="1"/>
              <a:t>Vygotsky</a:t>
            </a:r>
            <a:r>
              <a:rPr lang="es-ES" sz="2000" b="1" dirty="0"/>
              <a:t> e a Teoría da Interacción Social</a:t>
            </a:r>
          </a:p>
        </p:txBody>
      </p:sp>
      <p:sp>
        <p:nvSpPr>
          <p:cNvPr id="52229" name="3 CuadroTexto"/>
          <p:cNvSpPr txBox="1">
            <a:spLocks noChangeArrowheads="1"/>
          </p:cNvSpPr>
          <p:nvPr/>
        </p:nvSpPr>
        <p:spPr bwMode="auto">
          <a:xfrm>
            <a:off x="1214438" y="2071688"/>
            <a:ext cx="2071687" cy="708025"/>
          </a:xfrm>
          <a:prstGeom prst="rect">
            <a:avLst/>
          </a:prstGeom>
          <a:noFill/>
          <a:ln w="9525">
            <a:noFill/>
            <a:miter lim="800000"/>
            <a:headEnd/>
            <a:tailEnd/>
          </a:ln>
        </p:spPr>
        <p:txBody>
          <a:bodyPr>
            <a:spAutoFit/>
          </a:bodyPr>
          <a:lstStyle/>
          <a:p>
            <a:pPr algn="ctr"/>
            <a:r>
              <a:rPr lang="es-ES" sz="2000"/>
              <a:t>Interacción entre persoas</a:t>
            </a:r>
          </a:p>
        </p:txBody>
      </p:sp>
      <p:sp>
        <p:nvSpPr>
          <p:cNvPr id="52230" name="4 CuadroTexto"/>
          <p:cNvSpPr txBox="1">
            <a:spLocks noChangeArrowheads="1"/>
          </p:cNvSpPr>
          <p:nvPr/>
        </p:nvSpPr>
        <p:spPr bwMode="auto">
          <a:xfrm>
            <a:off x="3714750" y="2071688"/>
            <a:ext cx="2786063" cy="1016000"/>
          </a:xfrm>
          <a:prstGeom prst="rect">
            <a:avLst/>
          </a:prstGeom>
          <a:noFill/>
          <a:ln w="9525">
            <a:noFill/>
            <a:miter lim="800000"/>
            <a:headEnd/>
            <a:tailEnd/>
          </a:ln>
        </p:spPr>
        <p:txBody>
          <a:bodyPr>
            <a:spAutoFit/>
          </a:bodyPr>
          <a:lstStyle/>
          <a:p>
            <a:pPr algn="ctr"/>
            <a:r>
              <a:rPr lang="es-ES" sz="2000"/>
              <a:t>Aprendizaxe e desenvolvemento intelectual</a:t>
            </a:r>
          </a:p>
        </p:txBody>
      </p:sp>
      <p:sp>
        <p:nvSpPr>
          <p:cNvPr id="8" name="7 CuadroTexto"/>
          <p:cNvSpPr txBox="1"/>
          <p:nvPr/>
        </p:nvSpPr>
        <p:spPr>
          <a:xfrm>
            <a:off x="1928813" y="3714750"/>
            <a:ext cx="3357562" cy="1877437"/>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ctr">
              <a:defRPr/>
            </a:pPr>
            <a:r>
              <a:rPr lang="es-ES" sz="2400" b="1" dirty="0">
                <a:solidFill>
                  <a:schemeClr val="bg1"/>
                </a:solidFill>
                <a:latin typeface="Arial" charset="0"/>
              </a:rPr>
              <a:t>Zona de </a:t>
            </a:r>
            <a:r>
              <a:rPr lang="es-ES" sz="2400" b="1" dirty="0" err="1">
                <a:solidFill>
                  <a:schemeClr val="bg1"/>
                </a:solidFill>
                <a:latin typeface="Arial" charset="0"/>
              </a:rPr>
              <a:t>desenvolvemento</a:t>
            </a:r>
            <a:r>
              <a:rPr lang="es-ES" sz="2400" b="1" dirty="0">
                <a:solidFill>
                  <a:schemeClr val="bg1"/>
                </a:solidFill>
                <a:latin typeface="Arial" charset="0"/>
              </a:rPr>
              <a:t> próximo</a:t>
            </a:r>
          </a:p>
          <a:p>
            <a:pPr algn="ctr">
              <a:defRPr/>
            </a:pPr>
            <a:r>
              <a:rPr lang="es-ES" sz="2400" b="1" dirty="0">
                <a:solidFill>
                  <a:schemeClr val="bg1"/>
                </a:solidFill>
                <a:latin typeface="Arial" charset="0"/>
              </a:rPr>
              <a:t>(ZDP)</a:t>
            </a:r>
          </a:p>
          <a:p>
            <a:pPr>
              <a:defRPr/>
            </a:pPr>
            <a:endParaRPr lang="es-ES" sz="2000" dirty="0">
              <a:solidFill>
                <a:schemeClr val="bg1"/>
              </a:solidFill>
              <a:latin typeface="Arial" charset="0"/>
            </a:endParaRPr>
          </a:p>
        </p:txBody>
      </p:sp>
      <p:sp>
        <p:nvSpPr>
          <p:cNvPr id="9" name="8 Flecha abajo"/>
          <p:cNvSpPr/>
          <p:nvPr/>
        </p:nvSpPr>
        <p:spPr bwMode="auto">
          <a:xfrm>
            <a:off x="3143250" y="3006725"/>
            <a:ext cx="642938" cy="571500"/>
          </a:xfrm>
          <a:prstGeom prst="down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sz="2000">
              <a:ln w="18415" cmpd="sng">
                <a:noFill/>
                <a:prstDash val="solid"/>
              </a:ln>
              <a:solidFill>
                <a:srgbClr val="FFFFFF"/>
              </a:solidFill>
              <a:effectLst>
                <a:outerShdw blurRad="63500" dir="3600000" algn="tl" rotWithShape="0">
                  <a:srgbClr val="000000">
                    <a:alpha val="70000"/>
                  </a:srgbClr>
                </a:outerShdw>
              </a:effectLst>
            </a:endParaRPr>
          </a:p>
        </p:txBody>
      </p:sp>
      <p:sp>
        <p:nvSpPr>
          <p:cNvPr id="10" name="9 Flecha derecha"/>
          <p:cNvSpPr/>
          <p:nvPr/>
        </p:nvSpPr>
        <p:spPr bwMode="auto">
          <a:xfrm>
            <a:off x="3357563" y="2220913"/>
            <a:ext cx="500062" cy="500062"/>
          </a:xfrm>
          <a:prstGeom prst="rightArrow">
            <a:avLst/>
          </a:prstGeom>
          <a:solidFill>
            <a:schemeClr val="accent1"/>
          </a:solidFill>
          <a:ln w="9525" cap="flat" cmpd="sng" algn="ctr">
            <a:noFill/>
            <a:prstDash val="solid"/>
            <a:round/>
            <a:headEnd type="none" w="med" len="med"/>
            <a:tailEnd type="none" w="med" len="med"/>
          </a:ln>
          <a:effectLst/>
        </p:spPr>
        <p:txBody>
          <a:bodyPr wrap="none"/>
          <a:lstStyle/>
          <a:p>
            <a:pPr>
              <a:defRPr/>
            </a:pPr>
            <a:endParaRPr lang="es-ES" sz="2000">
              <a:ln w="18415" cmpd="sng">
                <a:noFill/>
                <a:prstDash val="solid"/>
              </a:ln>
              <a:solidFill>
                <a:srgbClr val="FFFFFF"/>
              </a:solidFill>
              <a:effectLst>
                <a:outerShdw blurRad="63500" dir="3600000" algn="tl" rotWithShape="0">
                  <a:srgbClr val="000000">
                    <a:alpha val="70000"/>
                  </a:srgbClr>
                </a:outerShdw>
              </a:effectLst>
            </a:endParaRPr>
          </a:p>
        </p:txBody>
      </p:sp>
      <p:sp>
        <p:nvSpPr>
          <p:cNvPr id="11" name="1 CuadroTexto"/>
          <p:cNvSpPr txBox="1">
            <a:spLocks noChangeArrowheads="1"/>
          </p:cNvSpPr>
          <p:nvPr/>
        </p:nvSpPr>
        <p:spPr bwMode="auto">
          <a:xfrm>
            <a:off x="323850" y="260350"/>
            <a:ext cx="4625975" cy="523875"/>
          </a:xfrm>
          <a:prstGeom prst="rect">
            <a:avLst/>
          </a:prstGeom>
          <a:noFill/>
          <a:ln w="9525">
            <a:noFill/>
            <a:miter lim="800000"/>
            <a:headEnd/>
            <a:tailEnd/>
          </a:ln>
        </p:spPr>
        <p:txBody>
          <a:bodyPr wrap="none">
            <a:spAutoFit/>
          </a:bodyPr>
          <a:lstStyle/>
          <a:p>
            <a:pPr>
              <a:defRPr/>
            </a:pPr>
            <a:r>
              <a:rPr lang="es-ES" sz="2800" b="1" dirty="0">
                <a:solidFill>
                  <a:srgbClr val="0070C0"/>
                </a:solidFill>
                <a:latin typeface="+mj-lt"/>
              </a:rPr>
              <a:t>Tres </a:t>
            </a:r>
            <a:r>
              <a:rPr lang="es-ES" sz="2800" b="1" dirty="0" err="1">
                <a:solidFill>
                  <a:srgbClr val="0070C0"/>
                </a:solidFill>
                <a:latin typeface="+mj-lt"/>
              </a:rPr>
              <a:t>tradicións</a:t>
            </a:r>
            <a:r>
              <a:rPr lang="es-ES" sz="2800" b="1" dirty="0">
                <a:solidFill>
                  <a:srgbClr val="0070C0"/>
                </a:solidFill>
                <a:latin typeface="+mj-lt"/>
              </a:rPr>
              <a:t> teóricas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4"/>
          <p:cNvSpPr>
            <a:spLocks noChangeArrowheads="1"/>
          </p:cNvSpPr>
          <p:nvPr/>
        </p:nvSpPr>
        <p:spPr bwMode="auto">
          <a:xfrm>
            <a:off x="285750" y="2395538"/>
            <a:ext cx="8858250" cy="2546350"/>
          </a:xfrm>
          <a:prstGeom prst="rect">
            <a:avLst/>
          </a:prstGeom>
          <a:noFill/>
          <a:ln w="9525">
            <a:noFill/>
            <a:miter lim="800000"/>
            <a:headEnd/>
            <a:tailEnd/>
          </a:ln>
        </p:spPr>
        <p:txBody>
          <a:bodyPr anchor="ctr">
            <a:spAutoFit/>
          </a:bodyPr>
          <a:lstStyle/>
          <a:p>
            <a:pPr>
              <a:lnSpc>
                <a:spcPct val="170000"/>
              </a:lnSpc>
              <a:tabLst>
                <a:tab pos="228600" algn="l"/>
              </a:tabLst>
            </a:pPr>
            <a:r>
              <a:rPr lang="es-ES_tradnl" sz="1600" b="1"/>
              <a:t>- RITMOS DE TRABALLO E NIVEIS ACADÉMICOS DIFERENTES</a:t>
            </a:r>
            <a:endParaRPr lang="es-ES" sz="1600"/>
          </a:p>
          <a:p>
            <a:pPr>
              <a:lnSpc>
                <a:spcPct val="170000"/>
              </a:lnSpc>
              <a:tabLst>
                <a:tab pos="228600" algn="l"/>
              </a:tabLst>
            </a:pPr>
            <a:r>
              <a:rPr lang="es-ES_tradnl" sz="1600" b="1"/>
              <a:t>- APRENDIZAXES E ACTITUDES INDIVIDUALISTAS MOI MARCADAS NO ALUMNADO</a:t>
            </a:r>
            <a:endParaRPr lang="es-ES" sz="1600"/>
          </a:p>
          <a:p>
            <a:pPr>
              <a:lnSpc>
                <a:spcPct val="170000"/>
              </a:lnSpc>
              <a:tabLst>
                <a:tab pos="228600" algn="l"/>
              </a:tabLst>
            </a:pPr>
            <a:r>
              <a:rPr lang="es-ES_tradnl" sz="1600" b="1"/>
              <a:t>- FALTA DE PREPARACIÓN DO PROFESORADO</a:t>
            </a:r>
            <a:endParaRPr lang="es-ES" sz="1600"/>
          </a:p>
          <a:p>
            <a:pPr>
              <a:lnSpc>
                <a:spcPct val="170000"/>
              </a:lnSpc>
              <a:tabLst>
                <a:tab pos="228600" algn="l"/>
              </a:tabLst>
            </a:pPr>
            <a:r>
              <a:rPr lang="es-ES_tradnl" sz="1600" b="1"/>
              <a:t>- DIFICULTADE PARA ENCONTAR PARÁMETROS/MODALIDADES DE AVALIACIÓN</a:t>
            </a:r>
            <a:endParaRPr lang="es-ES" sz="1600"/>
          </a:p>
          <a:p>
            <a:pPr>
              <a:lnSpc>
                <a:spcPct val="170000"/>
              </a:lnSpc>
              <a:tabLst>
                <a:tab pos="228600" algn="l"/>
              </a:tabLst>
            </a:pPr>
            <a:r>
              <a:rPr lang="pt-BR" sz="1600" b="1"/>
              <a:t>- FALTA DE APOIO OU CONVERXENCIA DO EQUIPO DE PROFESORES DUN AULA</a:t>
            </a:r>
            <a:endParaRPr lang="es-ES" sz="1600"/>
          </a:p>
          <a:p>
            <a:pPr>
              <a:lnSpc>
                <a:spcPct val="170000"/>
              </a:lnSpc>
              <a:tabLst>
                <a:tab pos="228600" algn="l"/>
              </a:tabLst>
            </a:pPr>
            <a:r>
              <a:rPr lang="pt-BR" sz="1600" b="1"/>
              <a:t>- MENTALIDADE DAS FAMILIAS CENTRADAS SÓ EN DETERMINADAS APRENDIZAXES</a:t>
            </a:r>
          </a:p>
        </p:txBody>
      </p:sp>
      <p:sp>
        <p:nvSpPr>
          <p:cNvPr id="83971" name="Rectangle 5"/>
          <p:cNvSpPr>
            <a:spLocks noChangeArrowheads="1"/>
          </p:cNvSpPr>
          <p:nvPr/>
        </p:nvSpPr>
        <p:spPr bwMode="auto">
          <a:xfrm>
            <a:off x="285750" y="285750"/>
            <a:ext cx="8159750" cy="830263"/>
          </a:xfrm>
          <a:prstGeom prst="rect">
            <a:avLst/>
          </a:prstGeom>
          <a:noFill/>
          <a:ln w="9525">
            <a:noFill/>
            <a:miter lim="800000"/>
            <a:headEnd/>
            <a:tailEnd/>
          </a:ln>
        </p:spPr>
        <p:txBody>
          <a:bodyPr>
            <a:spAutoFit/>
          </a:bodyPr>
          <a:lstStyle/>
          <a:p>
            <a:pPr>
              <a:defRPr/>
            </a:pPr>
            <a:r>
              <a:rPr lang="pt-BR" sz="2400" b="1" cap="all" dirty="0">
                <a:solidFill>
                  <a:srgbClr val="0070C0"/>
                </a:solidFill>
                <a:latin typeface="+mn-lt"/>
              </a:rPr>
              <a:t>INCONVINTES Ou DIFICULTADES Do </a:t>
            </a:r>
            <a:r>
              <a:rPr lang="pt-BR" sz="2400" b="1" cap="all" dirty="0" err="1">
                <a:solidFill>
                  <a:srgbClr val="0070C0"/>
                </a:solidFill>
                <a:latin typeface="+mn-lt"/>
              </a:rPr>
              <a:t>traballo</a:t>
            </a:r>
            <a:r>
              <a:rPr lang="pt-BR" sz="2400" b="1" cap="all" dirty="0">
                <a:solidFill>
                  <a:srgbClr val="0070C0"/>
                </a:solidFill>
                <a:latin typeface="+mn-lt"/>
              </a:rPr>
              <a:t> COOPERATIVO</a:t>
            </a:r>
            <a:endParaRPr lang="es-ES" sz="2400" b="1" cap="all" dirty="0">
              <a:solidFill>
                <a:srgbClr val="0070C0"/>
              </a:solidFill>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285750" y="285750"/>
            <a:ext cx="8358188" cy="709613"/>
          </a:xfrm>
        </p:spPr>
        <p:txBody>
          <a:bodyPr>
            <a:normAutofit fontScale="90000"/>
          </a:bodyPr>
          <a:lstStyle/>
          <a:p>
            <a:pPr eaLnBrk="1" fontAlgn="auto" hangingPunct="1">
              <a:spcAft>
                <a:spcPts val="0"/>
              </a:spcAft>
              <a:defRPr/>
            </a:pPr>
            <a:r>
              <a:rPr lang="es-ES" sz="2800" b="1" dirty="0" smtClean="0">
                <a:solidFill>
                  <a:srgbClr val="0070C0"/>
                </a:solidFill>
              </a:rPr>
              <a:t>APRENDIZAXE COOPERATIVA</a:t>
            </a:r>
            <a:br>
              <a:rPr lang="es-ES" sz="2800" b="1" dirty="0" smtClean="0">
                <a:solidFill>
                  <a:srgbClr val="0070C0"/>
                </a:solidFill>
              </a:rPr>
            </a:br>
            <a:r>
              <a:rPr lang="es-ES" sz="2800" b="1" dirty="0" smtClean="0">
                <a:solidFill>
                  <a:srgbClr val="0070C0"/>
                </a:solidFill>
              </a:rPr>
              <a:t>ÉXITO</a:t>
            </a:r>
            <a:endParaRPr lang="en-GB" sz="2800" b="1" dirty="0" smtClean="0">
              <a:solidFill>
                <a:srgbClr val="0070C0"/>
              </a:solidFill>
            </a:endParaRPr>
          </a:p>
        </p:txBody>
      </p:sp>
      <p:sp>
        <p:nvSpPr>
          <p:cNvPr id="33795" name="Rectangle 3"/>
          <p:cNvSpPr>
            <a:spLocks noGrp="1" noChangeArrowheads="1"/>
          </p:cNvSpPr>
          <p:nvPr>
            <p:ph sz="quarter" idx="4294967295"/>
          </p:nvPr>
        </p:nvSpPr>
        <p:spPr>
          <a:xfrm>
            <a:off x="457200" y="1600200"/>
            <a:ext cx="7758113" cy="4873625"/>
          </a:xfrm>
        </p:spPr>
        <p:txBody>
          <a:bodyPr>
            <a:normAutofit lnSpcReduction="10000"/>
          </a:bodyPr>
          <a:lstStyle/>
          <a:p>
            <a:pPr marL="0" indent="0" algn="ctr" eaLnBrk="1" fontAlgn="auto" hangingPunct="1">
              <a:lnSpc>
                <a:spcPct val="90000"/>
              </a:lnSpc>
              <a:spcAft>
                <a:spcPts val="0"/>
              </a:spcAft>
              <a:buFontTx/>
              <a:buNone/>
              <a:defRPr/>
            </a:pPr>
            <a:r>
              <a:rPr lang="es-ES_tradnl" sz="1800" dirty="0" smtClean="0">
                <a:solidFill>
                  <a:srgbClr val="20E0A0"/>
                </a:solidFill>
              </a:rPr>
              <a:t>:</a:t>
            </a:r>
          </a:p>
          <a:p>
            <a:pPr marL="0" indent="0" eaLnBrk="1" fontAlgn="auto" hangingPunct="1">
              <a:lnSpc>
                <a:spcPct val="90000"/>
              </a:lnSpc>
              <a:spcAft>
                <a:spcPts val="0"/>
              </a:spcAft>
              <a:buFontTx/>
              <a:buNone/>
              <a:defRPr/>
            </a:pPr>
            <a:r>
              <a:rPr lang="es-ES" sz="2000" dirty="0" smtClean="0"/>
              <a:t>1.- Os alumnos </a:t>
            </a:r>
            <a:r>
              <a:rPr lang="es-ES" sz="2000" dirty="0" err="1" smtClean="0"/>
              <a:t>traballan</a:t>
            </a:r>
            <a:r>
              <a:rPr lang="es-ES" sz="2000" dirty="0" smtClean="0"/>
              <a:t> </a:t>
            </a:r>
            <a:r>
              <a:rPr lang="es-ES" sz="2000" dirty="0" err="1" smtClean="0"/>
              <a:t>nun</a:t>
            </a:r>
            <a:r>
              <a:rPr lang="es-ES" sz="2000" dirty="0" smtClean="0"/>
              <a:t> contexto de interdependencia positiva (cada un alcanza os </a:t>
            </a:r>
            <a:r>
              <a:rPr lang="es-ES" sz="2000" dirty="0" err="1" smtClean="0"/>
              <a:t>seus</a:t>
            </a:r>
            <a:r>
              <a:rPr lang="es-ES" sz="2000" dirty="0" smtClean="0"/>
              <a:t> </a:t>
            </a:r>
            <a:r>
              <a:rPr lang="es-ES" sz="2000" dirty="0" err="1" smtClean="0"/>
              <a:t>obxectivos</a:t>
            </a:r>
            <a:r>
              <a:rPr lang="es-ES" sz="2000" dirty="0" smtClean="0"/>
              <a:t> si ... ).</a:t>
            </a:r>
            <a:endParaRPr lang="es-ES_tradnl" sz="2000" dirty="0" smtClean="0"/>
          </a:p>
          <a:p>
            <a:pPr marL="0" indent="0" eaLnBrk="1" fontAlgn="auto" hangingPunct="1">
              <a:lnSpc>
                <a:spcPct val="90000"/>
              </a:lnSpc>
              <a:spcAft>
                <a:spcPts val="0"/>
              </a:spcAft>
              <a:buFontTx/>
              <a:buNone/>
              <a:defRPr/>
            </a:pPr>
            <a:endParaRPr lang="es-ES" sz="2000" dirty="0" smtClean="0"/>
          </a:p>
          <a:p>
            <a:pPr marL="0" indent="0" eaLnBrk="1" fontAlgn="auto" hangingPunct="1">
              <a:lnSpc>
                <a:spcPct val="90000"/>
              </a:lnSpc>
              <a:spcAft>
                <a:spcPts val="0"/>
              </a:spcAft>
              <a:buFontTx/>
              <a:buNone/>
              <a:defRPr/>
            </a:pPr>
            <a:r>
              <a:rPr lang="es-ES" sz="2000" dirty="0" smtClean="0"/>
              <a:t> 2.- Os alumnos </a:t>
            </a:r>
            <a:r>
              <a:rPr lang="es-ES" sz="2000" dirty="0" err="1" smtClean="0"/>
              <a:t>traballan</a:t>
            </a:r>
            <a:r>
              <a:rPr lang="es-ES" sz="2000" dirty="0" smtClean="0"/>
              <a:t> en </a:t>
            </a:r>
            <a:r>
              <a:rPr lang="es-ES" sz="2000" dirty="0" err="1" smtClean="0"/>
              <a:t>pequenos</a:t>
            </a:r>
            <a:r>
              <a:rPr lang="es-ES" sz="2000" dirty="0" smtClean="0"/>
              <a:t> grupo</a:t>
            </a:r>
            <a:r>
              <a:rPr lang="es-ES_tradnl" sz="2000" dirty="0" smtClean="0"/>
              <a:t>s </a:t>
            </a:r>
            <a:r>
              <a:rPr lang="es-ES" sz="2000" dirty="0" err="1" smtClean="0"/>
              <a:t>heteroxéneos</a:t>
            </a:r>
            <a:r>
              <a:rPr lang="es-ES" sz="2000" dirty="0" smtClean="0"/>
              <a:t>.</a:t>
            </a:r>
            <a:endParaRPr lang="es-ES_tradnl" sz="2000" dirty="0" smtClean="0"/>
          </a:p>
          <a:p>
            <a:pPr marL="0" indent="0" eaLnBrk="1" fontAlgn="auto" hangingPunct="1">
              <a:lnSpc>
                <a:spcPct val="90000"/>
              </a:lnSpc>
              <a:spcAft>
                <a:spcPts val="0"/>
              </a:spcAft>
              <a:buFontTx/>
              <a:buNone/>
              <a:defRPr/>
            </a:pPr>
            <a:endParaRPr lang="es-ES" sz="2000" dirty="0" smtClean="0"/>
          </a:p>
          <a:p>
            <a:pPr marL="0" indent="0" eaLnBrk="1" fontAlgn="auto" hangingPunct="1">
              <a:lnSpc>
                <a:spcPct val="90000"/>
              </a:lnSpc>
              <a:spcAft>
                <a:spcPts val="0"/>
              </a:spcAft>
              <a:buFontTx/>
              <a:buNone/>
              <a:defRPr/>
            </a:pPr>
            <a:r>
              <a:rPr lang="es-ES" sz="2000" dirty="0" smtClean="0"/>
              <a:t> 3.- </a:t>
            </a:r>
            <a:r>
              <a:rPr lang="es-ES" sz="2000" dirty="0" err="1" smtClean="0"/>
              <a:t>Responsabilidade</a:t>
            </a:r>
            <a:r>
              <a:rPr lang="es-ES" sz="2000" dirty="0" smtClean="0"/>
              <a:t> como individuos e </a:t>
            </a:r>
            <a:r>
              <a:rPr lang="es-ES" sz="2000" dirty="0" err="1" smtClean="0"/>
              <a:t>membros</a:t>
            </a:r>
            <a:r>
              <a:rPr lang="es-ES" sz="2000" dirty="0" smtClean="0"/>
              <a:t> </a:t>
            </a:r>
            <a:r>
              <a:rPr lang="es-ES" sz="2000" dirty="0" err="1" smtClean="0"/>
              <a:t>dun</a:t>
            </a:r>
            <a:r>
              <a:rPr lang="es-ES_tradnl" sz="2000" dirty="0" smtClean="0"/>
              <a:t> </a:t>
            </a:r>
            <a:r>
              <a:rPr lang="es-ES" sz="2000" dirty="0" smtClean="0"/>
              <a:t>grupo. </a:t>
            </a:r>
            <a:r>
              <a:rPr lang="es-ES" sz="2000" dirty="0" err="1" smtClean="0"/>
              <a:t>Desenvólvese</a:t>
            </a:r>
            <a:r>
              <a:rPr lang="es-ES" sz="2000" dirty="0" smtClean="0"/>
              <a:t> iniciativa e sentido da</a:t>
            </a:r>
            <a:r>
              <a:rPr lang="es-ES_tradnl" sz="2000" dirty="0" smtClean="0"/>
              <a:t> </a:t>
            </a:r>
            <a:r>
              <a:rPr lang="es-ES" sz="2000" dirty="0" err="1" smtClean="0"/>
              <a:t>responsabilidade</a:t>
            </a:r>
            <a:r>
              <a:rPr lang="es-ES" sz="2000" dirty="0" smtClean="0"/>
              <a:t>  Eu-</a:t>
            </a:r>
            <a:r>
              <a:rPr lang="es-ES" sz="2000" dirty="0" err="1" smtClean="0"/>
              <a:t>Outros</a:t>
            </a:r>
            <a:r>
              <a:rPr lang="es-ES" sz="2000" dirty="0" smtClean="0"/>
              <a:t>.</a:t>
            </a:r>
            <a:endParaRPr lang="es-ES_tradnl" sz="2000" dirty="0" smtClean="0"/>
          </a:p>
          <a:p>
            <a:pPr marL="0" indent="0" eaLnBrk="1" fontAlgn="auto" hangingPunct="1">
              <a:lnSpc>
                <a:spcPct val="90000"/>
              </a:lnSpc>
              <a:spcAft>
                <a:spcPts val="0"/>
              </a:spcAft>
              <a:buFontTx/>
              <a:buNone/>
              <a:defRPr/>
            </a:pPr>
            <a:endParaRPr lang="es-ES" sz="2000" dirty="0" smtClean="0"/>
          </a:p>
          <a:p>
            <a:pPr marL="0" indent="0" eaLnBrk="1" fontAlgn="auto" hangingPunct="1">
              <a:lnSpc>
                <a:spcPct val="90000"/>
              </a:lnSpc>
              <a:spcAft>
                <a:spcPts val="0"/>
              </a:spcAft>
              <a:buFontTx/>
              <a:buNone/>
              <a:defRPr/>
            </a:pPr>
            <a:r>
              <a:rPr lang="es-ES" sz="2000" dirty="0" smtClean="0"/>
              <a:t> 4.- </a:t>
            </a:r>
            <a:r>
              <a:rPr lang="es-ES" sz="2000" dirty="0" err="1" smtClean="0"/>
              <a:t>Aprendizaxe</a:t>
            </a:r>
            <a:r>
              <a:rPr lang="es-ES" sz="2000" dirty="0" smtClean="0"/>
              <a:t> unido á verbalización significativa.</a:t>
            </a:r>
            <a:endParaRPr lang="es-ES_tradnl" sz="2000" dirty="0" smtClean="0"/>
          </a:p>
          <a:p>
            <a:pPr marL="0" indent="0" eaLnBrk="1" fontAlgn="auto" hangingPunct="1">
              <a:lnSpc>
                <a:spcPct val="90000"/>
              </a:lnSpc>
              <a:spcAft>
                <a:spcPts val="0"/>
              </a:spcAft>
              <a:buFontTx/>
              <a:buNone/>
              <a:defRPr/>
            </a:pPr>
            <a:endParaRPr lang="es-ES" sz="2000" dirty="0" smtClean="0"/>
          </a:p>
          <a:p>
            <a:pPr marL="0" indent="0" eaLnBrk="1" fontAlgn="auto" hangingPunct="1">
              <a:lnSpc>
                <a:spcPct val="90000"/>
              </a:lnSpc>
              <a:spcAft>
                <a:spcPts val="0"/>
              </a:spcAft>
              <a:buFontTx/>
              <a:buNone/>
              <a:defRPr/>
            </a:pPr>
            <a:r>
              <a:rPr lang="es-ES" sz="2000" dirty="0" smtClean="0"/>
              <a:t> 5.- A  A.C. implica  </a:t>
            </a:r>
            <a:r>
              <a:rPr lang="es-ES" sz="2000" dirty="0" err="1" smtClean="0"/>
              <a:t>entrenamento</a:t>
            </a:r>
            <a:r>
              <a:rPr lang="es-ES" sz="2000" dirty="0" smtClean="0"/>
              <a:t> en habilidades</a:t>
            </a:r>
            <a:r>
              <a:rPr lang="es-ES_tradnl" sz="2000" dirty="0" smtClean="0"/>
              <a:t> </a:t>
            </a:r>
            <a:r>
              <a:rPr lang="es-ES" sz="2000" dirty="0" smtClean="0"/>
              <a:t>cooperativas (</a:t>
            </a:r>
            <a:r>
              <a:rPr lang="es-ES" sz="2000" dirty="0" err="1" smtClean="0"/>
              <a:t>axuda</a:t>
            </a:r>
            <a:r>
              <a:rPr lang="es-ES" sz="2000" dirty="0" smtClean="0"/>
              <a:t> mutua).</a:t>
            </a:r>
          </a:p>
          <a:p>
            <a:pPr marL="0" indent="0" eaLnBrk="1" fontAlgn="auto" hangingPunct="1">
              <a:lnSpc>
                <a:spcPct val="90000"/>
              </a:lnSpc>
              <a:spcAft>
                <a:spcPts val="0"/>
              </a:spcAft>
              <a:buFontTx/>
              <a:buNone/>
              <a:defRPr/>
            </a:pPr>
            <a:endParaRPr lang="es-ES" sz="2000" dirty="0" smtClean="0"/>
          </a:p>
          <a:p>
            <a:pPr marL="0" indent="0" eaLnBrk="1" fontAlgn="auto" hangingPunct="1">
              <a:lnSpc>
                <a:spcPct val="90000"/>
              </a:lnSpc>
              <a:spcAft>
                <a:spcPts val="0"/>
              </a:spcAft>
              <a:buFontTx/>
              <a:buNone/>
              <a:defRPr/>
            </a:pPr>
            <a:r>
              <a:rPr lang="es-ES" sz="1800" dirty="0" smtClean="0"/>
              <a:t>   </a:t>
            </a:r>
            <a:endParaRPr lang="en-GB" sz="1800" dirty="0" smtClean="0"/>
          </a:p>
        </p:txBody>
      </p:sp>
      <p:sp>
        <p:nvSpPr>
          <p:cNvPr id="4" name="Rectangle 2"/>
          <p:cNvSpPr txBox="1">
            <a:spLocks noChangeArrowheads="1"/>
          </p:cNvSpPr>
          <p:nvPr/>
        </p:nvSpPr>
        <p:spPr>
          <a:xfrm>
            <a:off x="214313" y="214313"/>
            <a:ext cx="8720137" cy="709612"/>
          </a:xfrm>
          <a:prstGeom prst="rect">
            <a:avLst/>
          </a:prstGeom>
        </p:spPr>
        <p:txBody>
          <a:bodyPr anchor="b">
            <a:normAutofit fontScale="90000" lnSpcReduction="20000"/>
          </a:bodyPr>
          <a:lstStyle/>
          <a:p>
            <a:pPr fontAlgn="auto">
              <a:spcAft>
                <a:spcPts val="0"/>
              </a:spcAft>
              <a:defRPr/>
            </a:pPr>
            <a:r>
              <a:rPr lang="es-ES" sz="2800" cap="small" dirty="0">
                <a:solidFill>
                  <a:srgbClr val="0070C0"/>
                </a:solidFill>
                <a:latin typeface="+mj-lt"/>
                <a:ea typeface="+mj-ea"/>
                <a:cs typeface="+mj-cs"/>
              </a:rPr>
              <a:t/>
            </a:r>
            <a:br>
              <a:rPr lang="es-ES" sz="2800" cap="small" dirty="0">
                <a:solidFill>
                  <a:srgbClr val="0070C0"/>
                </a:solidFill>
                <a:latin typeface="+mj-lt"/>
                <a:ea typeface="+mj-ea"/>
                <a:cs typeface="+mj-cs"/>
              </a:rPr>
            </a:br>
            <a:endParaRPr lang="en-GB" sz="2800" cap="small" dirty="0">
              <a:solidFill>
                <a:srgbClr val="0070C0"/>
              </a:solidFill>
              <a:latin typeface="+mj-lt"/>
              <a:ea typeface="+mj-ea"/>
              <a:cs typeface="+mj-cs"/>
            </a:endParaRPr>
          </a:p>
        </p:txBody>
      </p:sp>
      <p:sp>
        <p:nvSpPr>
          <p:cNvPr id="5" name="4 Rectángulo"/>
          <p:cNvSpPr/>
          <p:nvPr/>
        </p:nvSpPr>
        <p:spPr>
          <a:xfrm>
            <a:off x="357158" y="1214422"/>
            <a:ext cx="5513049" cy="461665"/>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lgn="ctr">
              <a:defRPr/>
            </a:pPr>
            <a:r>
              <a:rPr lang="es-ES_tradnl" sz="2400" b="1" dirty="0">
                <a:solidFill>
                  <a:schemeClr val="bg1"/>
                </a:solidFill>
              </a:rPr>
              <a:t>E</a:t>
            </a:r>
            <a:r>
              <a:rPr lang="es-ES" sz="2400" b="1" dirty="0" err="1">
                <a:solidFill>
                  <a:schemeClr val="bg1"/>
                </a:solidFill>
              </a:rPr>
              <a:t>fecto</a:t>
            </a:r>
            <a:r>
              <a:rPr lang="es-ES" sz="2400" b="1" dirty="0">
                <a:solidFill>
                  <a:schemeClr val="bg1"/>
                </a:solidFill>
              </a:rPr>
              <a:t> combinado de 5 principios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250825" y="260350"/>
            <a:ext cx="7467600" cy="1143000"/>
          </a:xfrm>
        </p:spPr>
        <p:txBody>
          <a:bodyPr/>
          <a:lstStyle/>
          <a:p>
            <a:pPr>
              <a:defRPr/>
            </a:pPr>
            <a:r>
              <a:rPr lang="es-ES" sz="2400" b="1" dirty="0" smtClean="0">
                <a:solidFill>
                  <a:srgbClr val="0070C0"/>
                </a:solidFill>
              </a:rPr>
              <a:t>Elementos a considerar para garantir un bon </a:t>
            </a:r>
            <a:r>
              <a:rPr lang="es-ES" sz="2400" b="1" dirty="0" err="1" smtClean="0">
                <a:solidFill>
                  <a:srgbClr val="0070C0"/>
                </a:solidFill>
              </a:rPr>
              <a:t>funcionamento</a:t>
            </a:r>
            <a:r>
              <a:rPr lang="es-ES" sz="2400" b="1" dirty="0" smtClean="0">
                <a:solidFill>
                  <a:srgbClr val="0070C0"/>
                </a:solidFill>
              </a:rPr>
              <a:t> do grupo cooperativo</a:t>
            </a:r>
            <a:endParaRPr lang="es-ES" sz="2400" b="1" dirty="0">
              <a:solidFill>
                <a:srgbClr val="0070C0"/>
              </a:solidFill>
            </a:endParaRPr>
          </a:p>
        </p:txBody>
      </p:sp>
      <p:sp>
        <p:nvSpPr>
          <p:cNvPr id="131075" name="2 Marcador de contenido"/>
          <p:cNvSpPr>
            <a:spLocks noGrp="1"/>
          </p:cNvSpPr>
          <p:nvPr>
            <p:ph sz="quarter" idx="4294967295"/>
          </p:nvPr>
        </p:nvSpPr>
        <p:spPr>
          <a:xfrm>
            <a:off x="500063" y="1857375"/>
            <a:ext cx="7467600" cy="2543175"/>
          </a:xfrm>
        </p:spPr>
        <p:txBody>
          <a:bodyPr/>
          <a:lstStyle/>
          <a:p>
            <a:r>
              <a:rPr lang="es-ES" smtClean="0"/>
              <a:t>Interdependencia positiva</a:t>
            </a:r>
          </a:p>
          <a:p>
            <a:r>
              <a:rPr lang="es-ES" smtClean="0"/>
              <a:t> Interacción que promociona</a:t>
            </a:r>
          </a:p>
          <a:p>
            <a:r>
              <a:rPr lang="es-ES" smtClean="0"/>
              <a:t> Responsabilidade individual e grupal--esixibilidade individual</a:t>
            </a:r>
          </a:p>
          <a:p>
            <a:r>
              <a:rPr lang="es-ES" smtClean="0"/>
              <a:t> Aprendizaxe de habilidades sociais</a:t>
            </a:r>
          </a:p>
          <a:p>
            <a:r>
              <a:rPr lang="es-ES" smtClean="0"/>
              <a:t> Revisión do proceso do grupo</a:t>
            </a:r>
          </a:p>
        </p:txBody>
      </p:sp>
      <p:sp>
        <p:nvSpPr>
          <p:cNvPr id="4" name="3 CuadroTexto"/>
          <p:cNvSpPr txBox="1"/>
          <p:nvPr/>
        </p:nvSpPr>
        <p:spPr>
          <a:xfrm>
            <a:off x="5857875" y="4500563"/>
            <a:ext cx="2493963" cy="369887"/>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Johnson e Johnson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CuadroTexto"/>
          <p:cNvSpPr txBox="1">
            <a:spLocks noChangeArrowheads="1"/>
          </p:cNvSpPr>
          <p:nvPr/>
        </p:nvSpPr>
        <p:spPr bwMode="auto">
          <a:xfrm>
            <a:off x="2428875" y="1643063"/>
            <a:ext cx="3357563" cy="544512"/>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r>
              <a:rPr lang="es-ES" sz="2800" b="1">
                <a:solidFill>
                  <a:srgbClr val="000000"/>
                </a:solidFill>
              </a:rPr>
              <a:t>3º exercicio</a:t>
            </a:r>
          </a:p>
        </p:txBody>
      </p:sp>
      <p:sp>
        <p:nvSpPr>
          <p:cNvPr id="23555" name="2 CuadroTexto"/>
          <p:cNvSpPr txBox="1">
            <a:spLocks noChangeArrowheads="1"/>
          </p:cNvSpPr>
          <p:nvPr/>
        </p:nvSpPr>
        <p:spPr bwMode="auto">
          <a:xfrm>
            <a:off x="857250" y="2643188"/>
            <a:ext cx="7286625" cy="5238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s-ES" sz="2800" b="1" dirty="0"/>
              <a:t>O caso 2</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CuadroTexto"/>
          <p:cNvSpPr txBox="1">
            <a:spLocks noChangeArrowheads="1"/>
          </p:cNvSpPr>
          <p:nvPr/>
        </p:nvSpPr>
        <p:spPr bwMode="auto">
          <a:xfrm>
            <a:off x="500063" y="642938"/>
            <a:ext cx="7929562" cy="1477962"/>
          </a:xfrm>
          <a:prstGeom prst="rect">
            <a:avLst/>
          </a:prstGeom>
          <a:noFill/>
          <a:ln w="9525">
            <a:noFill/>
            <a:miter lim="800000"/>
            <a:headEnd/>
            <a:tailEnd/>
          </a:ln>
        </p:spPr>
        <p:txBody>
          <a:bodyPr>
            <a:spAutoFit/>
          </a:bodyPr>
          <a:lstStyle/>
          <a:p>
            <a:r>
              <a:rPr lang="es-ES"/>
              <a:t>Unha profesora asigna unha tarefa a realizar en grupos de catro: a tarefa consiste no deseño dunha unidade didáctica que requirirá aos alumnos/as a aprendizaxe de varios conceptos novos. Establecese unha data para a entrega e unha semana despois os grupos deben realizar para o resto da clase unha breve presentación oral do traballo realizado </a:t>
            </a:r>
          </a:p>
        </p:txBody>
      </p:sp>
      <p:sp>
        <p:nvSpPr>
          <p:cNvPr id="3" name="2 CuadroTexto"/>
          <p:cNvSpPr txBox="1"/>
          <p:nvPr/>
        </p:nvSpPr>
        <p:spPr>
          <a:xfrm>
            <a:off x="500063" y="3214688"/>
            <a:ext cx="1533525" cy="369887"/>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1</a:t>
            </a:r>
          </a:p>
        </p:txBody>
      </p:sp>
      <p:sp>
        <p:nvSpPr>
          <p:cNvPr id="140292" name="3 CuadroTexto"/>
          <p:cNvSpPr txBox="1">
            <a:spLocks noChangeArrowheads="1"/>
          </p:cNvSpPr>
          <p:nvPr/>
        </p:nvSpPr>
        <p:spPr bwMode="auto">
          <a:xfrm>
            <a:off x="571500" y="2286000"/>
            <a:ext cx="8215313" cy="646113"/>
          </a:xfrm>
          <a:prstGeom prst="rect">
            <a:avLst/>
          </a:prstGeom>
          <a:noFill/>
          <a:ln w="9525">
            <a:noFill/>
            <a:miter lim="800000"/>
            <a:headEnd/>
            <a:tailEnd/>
          </a:ln>
        </p:spPr>
        <p:txBody>
          <a:bodyPr>
            <a:spAutoFit/>
          </a:bodyPr>
          <a:lstStyle/>
          <a:p>
            <a:r>
              <a:rPr lang="es-ES" b="1"/>
              <a:t>De seguido vamos a plantexar distintas situacións en función do caso e en cada unha debedes clarexar si hai interdependencia e esixibilidade</a:t>
            </a:r>
          </a:p>
        </p:txBody>
      </p:sp>
      <p:sp>
        <p:nvSpPr>
          <p:cNvPr id="140293" name="4 CuadroTexto"/>
          <p:cNvSpPr txBox="1">
            <a:spLocks noChangeArrowheads="1"/>
          </p:cNvSpPr>
          <p:nvPr/>
        </p:nvSpPr>
        <p:spPr bwMode="auto">
          <a:xfrm>
            <a:off x="571500" y="3786188"/>
            <a:ext cx="8072438" cy="2032000"/>
          </a:xfrm>
          <a:prstGeom prst="rect">
            <a:avLst/>
          </a:prstGeom>
          <a:noFill/>
          <a:ln w="9525">
            <a:noFill/>
            <a:miter lim="800000"/>
            <a:headEnd/>
            <a:tailEnd/>
          </a:ln>
        </p:spPr>
        <p:txBody>
          <a:bodyPr>
            <a:spAutoFit/>
          </a:bodyPr>
          <a:lstStyle/>
          <a:p>
            <a:r>
              <a:rPr lang="es-ES"/>
              <a:t>O volume real de traballo requerido é pequeno, e perfectamente asumible por un dos membros do grupo, que está disposto a facer él só toda a unidade, aínda que o traballo o firmarán os catro. A cambio, só lles pide que eles se encarguen das prácticas doutra materia, que él tamén asinará aínda que non teña participado nelas. O alumno que fai todo o traballo será o que faga a presentación final, xa que a profesora non estableceu ningunha condición sobre quen debe facer esa presentación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CuadroTexto"/>
          <p:cNvSpPr txBox="1">
            <a:spLocks noChangeArrowheads="1"/>
          </p:cNvSpPr>
          <p:nvPr/>
        </p:nvSpPr>
        <p:spPr bwMode="auto">
          <a:xfrm>
            <a:off x="500063" y="642938"/>
            <a:ext cx="7929562" cy="2032000"/>
          </a:xfrm>
          <a:prstGeom prst="rect">
            <a:avLst/>
          </a:prstGeom>
          <a:noFill/>
          <a:ln w="9525">
            <a:noFill/>
            <a:miter lim="800000"/>
            <a:headEnd/>
            <a:tailEnd/>
          </a:ln>
        </p:spPr>
        <p:txBody>
          <a:bodyPr>
            <a:spAutoFit/>
          </a:bodyPr>
          <a:lstStyle/>
          <a:p>
            <a:r>
              <a:rPr lang="es-ES"/>
              <a:t>A profesora establece que a presentación final a vai realizar un dos membros do grupo elexido ao azar, cinco minutos antes da presentación. O volume de traballo segue a ser pequeno, polo que un dos membros do grupo encargase de facelo todo e de entregar a unidade. Na semana anterior á presentación o alumno que fixo o traballo explica os detalles aos compañeiros, e asegúrase de que calquera deles estará en condicións de explicar o traballo realizado si resulta elexido para a presentación </a:t>
            </a:r>
          </a:p>
        </p:txBody>
      </p:sp>
      <p:sp>
        <p:nvSpPr>
          <p:cNvPr id="3" name="2 CuadroTexto"/>
          <p:cNvSpPr txBox="1"/>
          <p:nvPr/>
        </p:nvSpPr>
        <p:spPr>
          <a:xfrm>
            <a:off x="500063" y="2857500"/>
            <a:ext cx="1533525" cy="369888"/>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3</a:t>
            </a:r>
          </a:p>
        </p:txBody>
      </p:sp>
      <p:sp>
        <p:nvSpPr>
          <p:cNvPr id="141316" name="4 CuadroTexto"/>
          <p:cNvSpPr txBox="1">
            <a:spLocks noChangeArrowheads="1"/>
          </p:cNvSpPr>
          <p:nvPr/>
        </p:nvSpPr>
        <p:spPr bwMode="auto">
          <a:xfrm>
            <a:off x="500063" y="3571875"/>
            <a:ext cx="8072437" cy="2032000"/>
          </a:xfrm>
          <a:prstGeom prst="rect">
            <a:avLst/>
          </a:prstGeom>
          <a:noFill/>
          <a:ln w="9525">
            <a:noFill/>
            <a:miter lim="800000"/>
            <a:headEnd/>
            <a:tailEnd/>
          </a:ln>
        </p:spPr>
        <p:txBody>
          <a:bodyPr>
            <a:spAutoFit/>
          </a:bodyPr>
          <a:lstStyle/>
          <a:p>
            <a:r>
              <a:rPr lang="es-ES"/>
              <a:t>O volume de traballo é elevado, e para rematalo antes da data límite non hai máis remedio que repartilo entre os catro: cada un dos alumnos céntrase na súa parte e despreocupase do resto. Unha vez integradas as partes e ramatado o traballo, un dos alumnos encárgase de estudar todo o traballo realizado e preparar a presentación. O resto pode desentenderse do traballo dos demais, e unha vez explicada a súa parte ao compañeiro que vai a ocuparse da exposición, pode desentenderse tamén da súa mesma parte. </a:t>
            </a:r>
          </a:p>
        </p:txBody>
      </p:sp>
      <p:sp>
        <p:nvSpPr>
          <p:cNvPr id="6" name="5 CuadroTexto"/>
          <p:cNvSpPr txBox="1"/>
          <p:nvPr/>
        </p:nvSpPr>
        <p:spPr>
          <a:xfrm>
            <a:off x="428625" y="214313"/>
            <a:ext cx="1533525" cy="369887"/>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CuadroTexto"/>
          <p:cNvSpPr txBox="1">
            <a:spLocks noChangeArrowheads="1"/>
          </p:cNvSpPr>
          <p:nvPr/>
        </p:nvSpPr>
        <p:spPr bwMode="auto">
          <a:xfrm>
            <a:off x="357188" y="857250"/>
            <a:ext cx="7929562" cy="1477963"/>
          </a:xfrm>
          <a:prstGeom prst="rect">
            <a:avLst/>
          </a:prstGeom>
          <a:noFill/>
          <a:ln w="9525">
            <a:noFill/>
            <a:miter lim="800000"/>
            <a:headEnd/>
            <a:tailEnd/>
          </a:ln>
        </p:spPr>
        <p:txBody>
          <a:bodyPr>
            <a:spAutoFit/>
          </a:bodyPr>
          <a:lstStyle/>
          <a:p>
            <a:r>
              <a:rPr lang="es-ES"/>
              <a:t>O volume de traballo obriga ao grupo a repartirse o traballo entre os catro. A profesora elixirá ao azar ao alumno que debe explicar o traballo realizado. Cada un dos alumnos céntrase na súa parte, pero non pode desentenderse do que fan os compañeiros, porque ao final debe estar en condicións de explicar calquera dos aspectos do traballo.</a:t>
            </a:r>
          </a:p>
        </p:txBody>
      </p:sp>
      <p:sp>
        <p:nvSpPr>
          <p:cNvPr id="6" name="5 CuadroTexto"/>
          <p:cNvSpPr txBox="1"/>
          <p:nvPr/>
        </p:nvSpPr>
        <p:spPr>
          <a:xfrm>
            <a:off x="357188" y="214313"/>
            <a:ext cx="1533525" cy="369887"/>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4</a:t>
            </a:r>
          </a:p>
        </p:txBody>
      </p:sp>
      <p:sp>
        <p:nvSpPr>
          <p:cNvPr id="7" name="6 CuadroTexto"/>
          <p:cNvSpPr txBox="1"/>
          <p:nvPr/>
        </p:nvSpPr>
        <p:spPr>
          <a:xfrm>
            <a:off x="428625" y="2500313"/>
            <a:ext cx="1514475" cy="369887"/>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a:defRPr/>
            </a:pPr>
            <a:r>
              <a:rPr lang="es-ES" b="1" dirty="0"/>
              <a:t>Resolución</a:t>
            </a:r>
          </a:p>
        </p:txBody>
      </p:sp>
      <p:sp>
        <p:nvSpPr>
          <p:cNvPr id="13" name="12 CuadroTexto"/>
          <p:cNvSpPr txBox="1">
            <a:spLocks noChangeArrowheads="1"/>
          </p:cNvSpPr>
          <p:nvPr/>
        </p:nvSpPr>
        <p:spPr bwMode="auto">
          <a:xfrm>
            <a:off x="4286250" y="3214688"/>
            <a:ext cx="4070350" cy="369887"/>
          </a:xfrm>
          <a:prstGeom prst="rect">
            <a:avLst/>
          </a:prstGeom>
          <a:noFill/>
          <a:ln w="9525">
            <a:noFill/>
            <a:miter lim="800000"/>
            <a:headEnd/>
            <a:tailEnd/>
          </a:ln>
        </p:spPr>
        <p:txBody>
          <a:bodyPr wrap="none">
            <a:spAutoFit/>
          </a:bodyPr>
          <a:lstStyle/>
          <a:p>
            <a:r>
              <a:rPr lang="es-ES"/>
              <a:t>Nin interdependencia nin esixibilidade</a:t>
            </a:r>
          </a:p>
        </p:txBody>
      </p:sp>
      <p:sp>
        <p:nvSpPr>
          <p:cNvPr id="16" name="15 CuadroTexto"/>
          <p:cNvSpPr txBox="1">
            <a:spLocks noChangeArrowheads="1"/>
          </p:cNvSpPr>
          <p:nvPr/>
        </p:nvSpPr>
        <p:spPr bwMode="auto">
          <a:xfrm>
            <a:off x="4286250" y="3786188"/>
            <a:ext cx="4070350" cy="369887"/>
          </a:xfrm>
          <a:prstGeom prst="rect">
            <a:avLst/>
          </a:prstGeom>
          <a:noFill/>
          <a:ln w="9525">
            <a:noFill/>
            <a:miter lim="800000"/>
            <a:headEnd/>
            <a:tailEnd/>
          </a:ln>
        </p:spPr>
        <p:txBody>
          <a:bodyPr wrap="none">
            <a:spAutoFit/>
          </a:bodyPr>
          <a:lstStyle/>
          <a:p>
            <a:r>
              <a:rPr lang="es-ES"/>
              <a:t>Non interdependencia, si esixibilidade</a:t>
            </a:r>
          </a:p>
        </p:txBody>
      </p:sp>
      <p:sp>
        <p:nvSpPr>
          <p:cNvPr id="19" name="18 CuadroTexto"/>
          <p:cNvSpPr txBox="1">
            <a:spLocks noChangeArrowheads="1"/>
          </p:cNvSpPr>
          <p:nvPr/>
        </p:nvSpPr>
        <p:spPr bwMode="auto">
          <a:xfrm>
            <a:off x="4357688" y="4286250"/>
            <a:ext cx="3813175" cy="369888"/>
          </a:xfrm>
          <a:prstGeom prst="rect">
            <a:avLst/>
          </a:prstGeom>
          <a:noFill/>
          <a:ln w="9525">
            <a:noFill/>
            <a:miter lim="800000"/>
            <a:headEnd/>
            <a:tailEnd/>
          </a:ln>
        </p:spPr>
        <p:txBody>
          <a:bodyPr wrap="none">
            <a:spAutoFit/>
          </a:bodyPr>
          <a:lstStyle/>
          <a:p>
            <a:r>
              <a:rPr lang="es-ES"/>
              <a:t>Interdependencia, non esixibilidade</a:t>
            </a:r>
          </a:p>
        </p:txBody>
      </p:sp>
      <p:grpSp>
        <p:nvGrpSpPr>
          <p:cNvPr id="142344" name="22 Grupo"/>
          <p:cNvGrpSpPr>
            <a:grpSpLocks/>
          </p:cNvGrpSpPr>
          <p:nvPr/>
        </p:nvGrpSpPr>
        <p:grpSpPr bwMode="auto">
          <a:xfrm>
            <a:off x="428625" y="3286125"/>
            <a:ext cx="3895725" cy="1941513"/>
            <a:chOff x="428596" y="3286124"/>
            <a:chExt cx="3896496" cy="1940968"/>
          </a:xfrm>
        </p:grpSpPr>
        <p:sp>
          <p:nvSpPr>
            <p:cNvPr id="9" name="8 CuadroTexto"/>
            <p:cNvSpPr txBox="1"/>
            <p:nvPr/>
          </p:nvSpPr>
          <p:spPr>
            <a:xfrm>
              <a:off x="428596" y="3286124"/>
              <a:ext cx="1532241" cy="369784"/>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1</a:t>
              </a:r>
            </a:p>
          </p:txBody>
        </p:sp>
        <p:cxnSp>
          <p:nvCxnSpPr>
            <p:cNvPr id="11" name="10 Conector recto de flecha"/>
            <p:cNvCxnSpPr>
              <a:stCxn id="9" idx="3"/>
            </p:cNvCxnSpPr>
            <p:nvPr/>
          </p:nvCxnSpPr>
          <p:spPr>
            <a:xfrm flipV="1">
              <a:off x="1960837" y="3428959"/>
              <a:ext cx="2326147" cy="412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13 CuadroTexto"/>
            <p:cNvSpPr txBox="1"/>
            <p:nvPr/>
          </p:nvSpPr>
          <p:spPr>
            <a:xfrm>
              <a:off x="428596" y="3786047"/>
              <a:ext cx="1532241" cy="369783"/>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2</a:t>
              </a:r>
            </a:p>
          </p:txBody>
        </p:sp>
        <p:cxnSp>
          <p:nvCxnSpPr>
            <p:cNvPr id="15" name="14 Conector recto de flecha"/>
            <p:cNvCxnSpPr>
              <a:stCxn id="14" idx="3"/>
            </p:cNvCxnSpPr>
            <p:nvPr/>
          </p:nvCxnSpPr>
          <p:spPr>
            <a:xfrm flipV="1">
              <a:off x="1960837" y="3928882"/>
              <a:ext cx="2326147" cy="4126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16 CuadroTexto"/>
            <p:cNvSpPr txBox="1"/>
            <p:nvPr/>
          </p:nvSpPr>
          <p:spPr>
            <a:xfrm>
              <a:off x="428596" y="4285968"/>
              <a:ext cx="1532241" cy="369784"/>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3</a:t>
              </a:r>
            </a:p>
          </p:txBody>
        </p:sp>
        <p:cxnSp>
          <p:nvCxnSpPr>
            <p:cNvPr id="18" name="17 Conector recto de flecha"/>
            <p:cNvCxnSpPr/>
            <p:nvPr/>
          </p:nvCxnSpPr>
          <p:spPr>
            <a:xfrm flipV="1">
              <a:off x="2000532" y="4428803"/>
              <a:ext cx="2324560" cy="428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0" name="19 CuadroTexto"/>
            <p:cNvSpPr txBox="1"/>
            <p:nvPr/>
          </p:nvSpPr>
          <p:spPr>
            <a:xfrm>
              <a:off x="428596" y="4857308"/>
              <a:ext cx="1532241" cy="369784"/>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Situación 4</a:t>
              </a:r>
            </a:p>
          </p:txBody>
        </p:sp>
        <p:cxnSp>
          <p:nvCxnSpPr>
            <p:cNvPr id="21" name="20 Conector recto de flecha"/>
            <p:cNvCxnSpPr>
              <a:stCxn id="20" idx="3"/>
            </p:cNvCxnSpPr>
            <p:nvPr/>
          </p:nvCxnSpPr>
          <p:spPr>
            <a:xfrm flipV="1">
              <a:off x="1960837" y="5000143"/>
              <a:ext cx="2326147" cy="428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22" name="21 CuadroTexto"/>
          <p:cNvSpPr txBox="1">
            <a:spLocks noChangeArrowheads="1"/>
          </p:cNvSpPr>
          <p:nvPr/>
        </p:nvSpPr>
        <p:spPr bwMode="auto">
          <a:xfrm>
            <a:off x="4357688" y="4786313"/>
            <a:ext cx="3492500" cy="369887"/>
          </a:xfrm>
          <a:prstGeom prst="rect">
            <a:avLst/>
          </a:prstGeom>
          <a:noFill/>
          <a:ln w="9525">
            <a:noFill/>
            <a:miter lim="800000"/>
            <a:headEnd/>
            <a:tailEnd/>
          </a:ln>
        </p:spPr>
        <p:txBody>
          <a:bodyPr wrap="none">
            <a:spAutoFit/>
          </a:bodyPr>
          <a:lstStyle/>
          <a:p>
            <a:r>
              <a:rPr lang="es-ES"/>
              <a:t>Interdependencia e esixibilidade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to="" calcmode="lin" valueType="num">
                                      <p:cBhvr>
                                        <p:cTn id="7" dur="1" fill="hold"/>
                                        <p:tgtEl>
                                          <p:spTgt spid="13"/>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to="" calcmode="lin" valueType="num">
                                      <p:cBhvr>
                                        <p:cTn id="12" dur="1" fill="hold"/>
                                        <p:tgtEl>
                                          <p:spTgt spid="16"/>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to="" calcmode="lin" valueType="num">
                                      <p:cBhvr>
                                        <p:cTn id="17" dur="1" fill="hold"/>
                                        <p:tgtEl>
                                          <p:spTgt spid="19"/>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 to="" calcmode="lin" valueType="num">
                                      <p:cBhvr>
                                        <p:cTn id="22" dur="1" fill="hold"/>
                                        <p:tgtEl>
                                          <p:spTgt spid="2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P spid="19" grpId="0"/>
      <p:bldP spid="2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ChangeArrowheads="1"/>
          </p:cNvSpPr>
          <p:nvPr/>
        </p:nvSpPr>
        <p:spPr bwMode="auto">
          <a:xfrm>
            <a:off x="142875" y="1000125"/>
            <a:ext cx="8358188" cy="4154488"/>
          </a:xfrm>
          <a:prstGeom prst="rect">
            <a:avLst/>
          </a:prstGeom>
          <a:noFill/>
          <a:ln w="12700">
            <a:noFill/>
            <a:miter lim="800000"/>
            <a:headEnd type="none" w="sm" len="sm"/>
            <a:tailEnd type="none" w="sm" len="sm"/>
          </a:ln>
        </p:spPr>
        <p:txBody>
          <a:bodyPr>
            <a:spAutoFit/>
          </a:bodyPr>
          <a:lstStyle/>
          <a:p>
            <a:pPr marL="457200" indent="-457200" algn="ctr" eaLnBrk="0" hangingPunct="0"/>
            <a:endParaRPr lang="es-ES_tradnl" sz="2800" b="1">
              <a:solidFill>
                <a:srgbClr val="20E0A0"/>
              </a:solidFill>
            </a:endParaRPr>
          </a:p>
          <a:p>
            <a:pPr marL="457200" indent="-457200" algn="just" eaLnBrk="0" hangingPunct="0">
              <a:spcBef>
                <a:spcPct val="40000"/>
              </a:spcBef>
              <a:spcAft>
                <a:spcPct val="40000"/>
              </a:spcAft>
            </a:pPr>
            <a:r>
              <a:rPr lang="es-ES_tradnl" sz="2000" b="1"/>
              <a:t>1.</a:t>
            </a:r>
            <a:r>
              <a:rPr lang="es-ES_tradnl" sz="2000" b="1">
                <a:solidFill>
                  <a:srgbClr val="663300"/>
                </a:solidFill>
              </a:rPr>
              <a:t> </a:t>
            </a:r>
            <a:r>
              <a:rPr lang="es-ES_tradnl" sz="2000" b="1"/>
              <a:t>As relacións que se establecen entre os alumnos na aula teñen unha influencia secundaria, indeseable ou molesta sobre o rendemento escolar.</a:t>
            </a:r>
          </a:p>
          <a:p>
            <a:pPr marL="457200" indent="-457200" algn="just" eaLnBrk="0" hangingPunct="0">
              <a:spcBef>
                <a:spcPct val="40000"/>
              </a:spcBef>
              <a:spcAft>
                <a:spcPct val="40000"/>
              </a:spcAft>
            </a:pPr>
            <a:r>
              <a:rPr lang="es-ES_tradnl" sz="2000" b="1"/>
              <a:t>2. A evidencia de que a cooperación produce máis aprendizaxe é bastante nova. As escolas deberían subraiar a competición.</a:t>
            </a:r>
          </a:p>
          <a:p>
            <a:pPr marL="457200" indent="-457200" algn="just" eaLnBrk="0" hangingPunct="0">
              <a:spcBef>
                <a:spcPct val="40000"/>
              </a:spcBef>
              <a:spcAft>
                <a:spcPct val="40000"/>
              </a:spcAft>
            </a:pPr>
            <a:r>
              <a:rPr lang="es-ES_tradnl" sz="2000" b="1"/>
              <a:t>3. Valor das interaccións entre iguais para a socialización, descoidando os seus efectos sobre a aprendizaxe  intelectual.</a:t>
            </a:r>
          </a:p>
          <a:p>
            <a:pPr marL="457200" indent="-457200" algn="just" eaLnBrk="0" hangingPunct="0">
              <a:spcBef>
                <a:spcPct val="40000"/>
              </a:spcBef>
              <a:spcAft>
                <a:spcPct val="40000"/>
              </a:spcAft>
            </a:pPr>
            <a:r>
              <a:rPr lang="es-ES_tradnl" sz="2000" b="1"/>
              <a:t>4. Pouco difundido o gran valor e a enorme eficacia da aprendizaxe cooperativa.</a:t>
            </a:r>
            <a:endParaRPr lang="es-ES" b="1"/>
          </a:p>
        </p:txBody>
      </p:sp>
      <p:sp>
        <p:nvSpPr>
          <p:cNvPr id="4" name="3 Rectángulo"/>
          <p:cNvSpPr/>
          <p:nvPr/>
        </p:nvSpPr>
        <p:spPr>
          <a:xfrm>
            <a:off x="142844" y="357166"/>
            <a:ext cx="6786642"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marL="457200" indent="-457200" algn="ctr" eaLnBrk="0" hangingPunct="0">
              <a:defRPr/>
            </a:pPr>
            <a:r>
              <a:rPr lang="es-ES_tradnl" sz="2000" b="1" dirty="0">
                <a:solidFill>
                  <a:schemeClr val="bg1"/>
                </a:solidFill>
                <a:latin typeface="+mj-lt"/>
              </a:rPr>
              <a:t>MITOS SOBRE APRENDIZAXE COOPERATIVA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ChangeArrowheads="1"/>
          </p:cNvSpPr>
          <p:nvPr/>
        </p:nvSpPr>
        <p:spPr bwMode="auto">
          <a:xfrm>
            <a:off x="357188" y="1214438"/>
            <a:ext cx="8215312" cy="4094162"/>
          </a:xfrm>
          <a:prstGeom prst="rect">
            <a:avLst/>
          </a:prstGeom>
          <a:noFill/>
          <a:ln w="12700">
            <a:noFill/>
            <a:miter lim="800000"/>
            <a:headEnd type="none" w="sm" len="sm"/>
            <a:tailEnd type="none" w="sm" len="sm"/>
          </a:ln>
        </p:spPr>
        <p:txBody>
          <a:bodyPr>
            <a:spAutoFit/>
          </a:bodyPr>
          <a:lstStyle/>
          <a:p>
            <a:pPr marL="457200" indent="-457200" algn="ctr" eaLnBrk="0" hangingPunct="0"/>
            <a:endParaRPr lang="es-ES_tradnl" sz="2800" b="1">
              <a:solidFill>
                <a:srgbClr val="FF9900"/>
              </a:solidFill>
            </a:endParaRPr>
          </a:p>
          <a:p>
            <a:pPr marL="457200" indent="-457200" algn="just" eaLnBrk="0" hangingPunct="0">
              <a:spcBef>
                <a:spcPct val="40000"/>
              </a:spcBef>
              <a:spcAft>
                <a:spcPct val="40000"/>
              </a:spcAft>
              <a:buFontTx/>
              <a:buAutoNum type="arabicPeriod" startAt="5"/>
            </a:pPr>
            <a:r>
              <a:rPr lang="es-ES_tradnl" sz="2000" b="1"/>
              <a:t>Os estudantes adiantados saen perdendo traballando en grupos heteroxéneos de aprendizaxe cooperativa.</a:t>
            </a:r>
          </a:p>
          <a:p>
            <a:pPr marL="457200" indent="-457200" algn="just" eaLnBrk="0" hangingPunct="0">
              <a:spcBef>
                <a:spcPct val="40000"/>
              </a:spcBef>
              <a:spcAft>
                <a:spcPct val="40000"/>
              </a:spcAft>
              <a:buFontTx/>
              <a:buAutoNum type="arabicPeriod" startAt="6"/>
            </a:pPr>
            <a:r>
              <a:rPr lang="es-ES_tradnl" sz="2000" b="1"/>
              <a:t>Cada membro dun grupo de aprendizaxe cooperativa debe traballar o mesmo e alcanzar o mesmo nivel de rendemento.</a:t>
            </a:r>
          </a:p>
          <a:p>
            <a:pPr marL="457200" indent="-457200" algn="just" eaLnBrk="0" hangingPunct="0">
              <a:spcBef>
                <a:spcPct val="40000"/>
              </a:spcBef>
              <a:spcAft>
                <a:spcPct val="40000"/>
              </a:spcAft>
              <a:buFontTx/>
              <a:buAutoNum type="arabicPeriod" startAt="6"/>
            </a:pPr>
            <a:r>
              <a:rPr lang="es-ES_tradnl" sz="2000" b="1"/>
              <a:t>Non é bo dar unha única puntuación grupal a todos os membros do grupo (recompensas grupais).</a:t>
            </a:r>
          </a:p>
          <a:p>
            <a:pPr marL="457200" indent="-457200" algn="just" eaLnBrk="0" hangingPunct="0">
              <a:spcBef>
                <a:spcPct val="40000"/>
              </a:spcBef>
              <a:spcAft>
                <a:spcPct val="40000"/>
              </a:spcAft>
              <a:buFontTx/>
              <a:buAutoNum type="arabicPeriod" startAt="6"/>
            </a:pPr>
            <a:r>
              <a:rPr lang="es-ES_tradnl" sz="2000" b="1"/>
              <a:t>A aprendizaxe cooperativa é simple.</a:t>
            </a:r>
          </a:p>
          <a:p>
            <a:pPr marL="457200" indent="-457200" eaLnBrk="0" hangingPunct="0">
              <a:spcBef>
                <a:spcPct val="40000"/>
              </a:spcBef>
              <a:spcAft>
                <a:spcPct val="40000"/>
              </a:spcAft>
            </a:pPr>
            <a:endParaRPr lang="es-ES_tradnl" sz="2000" b="1"/>
          </a:p>
        </p:txBody>
      </p:sp>
      <p:sp>
        <p:nvSpPr>
          <p:cNvPr id="4" name="3 Rectángulo"/>
          <p:cNvSpPr/>
          <p:nvPr/>
        </p:nvSpPr>
        <p:spPr>
          <a:xfrm>
            <a:off x="295244" y="509566"/>
            <a:ext cx="6786642" cy="400110"/>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marL="457200" indent="-457200" algn="ctr" eaLnBrk="0" hangingPunct="0">
              <a:defRPr/>
            </a:pPr>
            <a:r>
              <a:rPr lang="es-ES_tradnl" sz="2000" b="1" dirty="0">
                <a:solidFill>
                  <a:schemeClr val="bg1"/>
                </a:solidFill>
                <a:latin typeface="+mj-lt"/>
              </a:rPr>
              <a:t>MITOS SOBRE APRENDIZAXE COOPERATIVA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719108" y="2604028"/>
            <a:ext cx="7311186" cy="591423"/>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a:r>
              <a:rPr lang="es-ES" b="1">
                <a:solidFill>
                  <a:schemeClr val="accent2"/>
                </a:solidFill>
                <a:latin typeface="Verdana" pitchFamily="34" charset="0"/>
              </a:rPr>
              <a:t>FUNDAMENTOS TEÓRICOS DE AC</a:t>
            </a:r>
            <a:endParaRPr lang="es-ES">
              <a:solidFill>
                <a:srgbClr val="000000"/>
              </a:solidFill>
            </a:endParaRPr>
          </a:p>
        </p:txBody>
      </p:sp>
      <p:sp>
        <p:nvSpPr>
          <p:cNvPr id="226310" name="Text Box 9"/>
          <p:cNvSpPr txBox="1">
            <a:spLocks noChangeArrowheads="1"/>
          </p:cNvSpPr>
          <p:nvPr/>
        </p:nvSpPr>
        <p:spPr bwMode="auto">
          <a:xfrm>
            <a:off x="968375" y="4652963"/>
            <a:ext cx="1370013" cy="366712"/>
          </a:xfrm>
          <a:prstGeom prst="rect">
            <a:avLst/>
          </a:prstGeom>
          <a:noFill/>
          <a:ln w="9525">
            <a:noFill/>
            <a:miter lim="800000"/>
            <a:headEnd/>
            <a:tailEnd/>
          </a:ln>
        </p:spPr>
        <p:txBody>
          <a:bodyPr>
            <a:spAutoFit/>
          </a:bodyPr>
          <a:lstStyle/>
          <a:p>
            <a:pPr eaLnBrk="0" hangingPunct="0">
              <a:spcBef>
                <a:spcPct val="50000"/>
              </a:spcBef>
            </a:pPr>
            <a:r>
              <a:rPr lang="es-ES_tradnl" altLang="es-ES_tradnl" b="1">
                <a:solidFill>
                  <a:schemeClr val="bg1"/>
                </a:solidFill>
                <a:latin typeface="Verdana" pitchFamily="34" charset="0"/>
              </a:rPr>
              <a:t>TGT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576233" y="1380066"/>
            <a:ext cx="7311186" cy="59142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a:r>
              <a:rPr lang="es-ES" b="1">
                <a:solidFill>
                  <a:schemeClr val="accent2"/>
                </a:solidFill>
                <a:latin typeface="Verdana" pitchFamily="34" charset="0"/>
              </a:rPr>
              <a:t>MÉTODOS E TÉCNICAS DE APRENDIZAXE COOPERATIVA</a:t>
            </a:r>
            <a:endParaRPr lang="es-ES">
              <a:solidFill>
                <a:srgbClr val="000000"/>
              </a:solidFill>
            </a:endParaRPr>
          </a:p>
        </p:txBody>
      </p:sp>
      <p:sp>
        <p:nvSpPr>
          <p:cNvPr id="151557" name="6 CuadroTexto"/>
          <p:cNvSpPr txBox="1">
            <a:spLocks noChangeArrowheads="1"/>
          </p:cNvSpPr>
          <p:nvPr/>
        </p:nvSpPr>
        <p:spPr bwMode="auto">
          <a:xfrm>
            <a:off x="1547813" y="2492375"/>
            <a:ext cx="4500562" cy="3749675"/>
          </a:xfrm>
          <a:prstGeom prst="rect">
            <a:avLst/>
          </a:prstGeom>
          <a:noFill/>
          <a:ln w="9525">
            <a:noFill/>
            <a:miter lim="800000"/>
            <a:headEnd/>
            <a:tailEnd/>
          </a:ln>
        </p:spPr>
        <p:txBody>
          <a:bodyPr wrap="none">
            <a:spAutoFit/>
          </a:bodyPr>
          <a:lstStyle/>
          <a:p>
            <a:r>
              <a:rPr lang="es-ES" sz="2000"/>
              <a:t>- </a:t>
            </a:r>
            <a:r>
              <a:rPr lang="es-ES_tradnl" sz="2000"/>
              <a:t>Puzzle “Quebracabezas” de Aronson</a:t>
            </a:r>
            <a:endParaRPr lang="es-ES" sz="2000"/>
          </a:p>
          <a:p>
            <a:r>
              <a:rPr lang="es-ES_tradnl" sz="2000"/>
              <a:t>- Xogo-Concurso de DeVries</a:t>
            </a:r>
            <a:endParaRPr lang="es-ES" sz="2000"/>
          </a:p>
          <a:p>
            <a:r>
              <a:rPr lang="es-ES_tradnl" sz="2000"/>
              <a:t>- Grupo de Investigación (Sharon)</a:t>
            </a:r>
          </a:p>
          <a:p>
            <a:r>
              <a:rPr lang="es-ES_tradnl" sz="2000"/>
              <a:t>- </a:t>
            </a:r>
            <a:r>
              <a:rPr lang="es-ES" sz="2000"/>
              <a:t>Cooperación Guiada</a:t>
            </a:r>
          </a:p>
          <a:p>
            <a:r>
              <a:rPr lang="es-ES" sz="2000"/>
              <a:t>- Circles of learning</a:t>
            </a:r>
          </a:p>
          <a:p>
            <a:r>
              <a:rPr lang="es-ES" altLang="es-ES_tradnl" sz="2000"/>
              <a:t>- </a:t>
            </a:r>
            <a:r>
              <a:rPr lang="es-ES_tradnl" altLang="es-ES_tradnl" sz="2000">
                <a:latin typeface="Verdana" pitchFamily="34" charset="0"/>
              </a:rPr>
              <a:t>Co-op Co-op</a:t>
            </a:r>
          </a:p>
          <a:p>
            <a:pPr>
              <a:buFontTx/>
              <a:buChar char="-"/>
            </a:pPr>
            <a:r>
              <a:rPr lang="es-ES" sz="2000"/>
              <a:t> STAD</a:t>
            </a:r>
          </a:p>
          <a:p>
            <a:pPr>
              <a:buFontTx/>
              <a:buChar char="-"/>
            </a:pPr>
            <a:r>
              <a:rPr lang="es-ES" sz="2000"/>
              <a:t> Grupos Base e Grupso de Traballo</a:t>
            </a:r>
          </a:p>
          <a:p>
            <a:r>
              <a:rPr lang="es-ES" sz="2000"/>
              <a:t>- Outras</a:t>
            </a:r>
          </a:p>
          <a:p>
            <a:endParaRPr lang="es-ES" sz="2000"/>
          </a:p>
          <a:p>
            <a:endParaRPr lang="es-ES" sz="2000"/>
          </a:p>
          <a:p>
            <a:r>
              <a:rPr lang="es-ES" sz="2000"/>
              <a:t> </a:t>
            </a:r>
          </a:p>
        </p:txBody>
      </p:sp>
      <p:sp>
        <p:nvSpPr>
          <p:cNvPr id="151558" name="Text Box 9"/>
          <p:cNvSpPr txBox="1">
            <a:spLocks noChangeArrowheads="1"/>
          </p:cNvSpPr>
          <p:nvPr/>
        </p:nvSpPr>
        <p:spPr bwMode="auto">
          <a:xfrm>
            <a:off x="968375" y="4652963"/>
            <a:ext cx="1370013" cy="366712"/>
          </a:xfrm>
          <a:prstGeom prst="rect">
            <a:avLst/>
          </a:prstGeom>
          <a:noFill/>
          <a:ln w="9525">
            <a:noFill/>
            <a:miter lim="800000"/>
            <a:headEnd/>
            <a:tailEnd/>
          </a:ln>
        </p:spPr>
        <p:txBody>
          <a:bodyPr>
            <a:spAutoFit/>
          </a:bodyPr>
          <a:lstStyle/>
          <a:p>
            <a:pPr eaLnBrk="0" hangingPunct="0">
              <a:spcBef>
                <a:spcPct val="50000"/>
              </a:spcBef>
            </a:pPr>
            <a:r>
              <a:rPr lang="es-ES_tradnl" altLang="es-ES_tradnl" b="1">
                <a:solidFill>
                  <a:schemeClr val="bg1"/>
                </a:solidFill>
                <a:latin typeface="Verdana" pitchFamily="34" charset="0"/>
              </a:rPr>
              <a:t>TGT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5483313" y="2992510"/>
            <a:ext cx="3232363" cy="104625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r"/>
            <a:r>
              <a:rPr lang="es-ES" sz="2400" b="1">
                <a:solidFill>
                  <a:schemeClr val="accent2"/>
                </a:solidFill>
                <a:latin typeface="Verdana" pitchFamily="34" charset="0"/>
              </a:rPr>
              <a:t>Quebracabezas</a:t>
            </a:r>
          </a:p>
          <a:p>
            <a:pPr algn="r"/>
            <a:r>
              <a:rPr lang="es-ES" sz="2400" b="1">
                <a:solidFill>
                  <a:schemeClr val="accent2"/>
                </a:solidFill>
                <a:latin typeface="Verdana" pitchFamily="34" charset="0"/>
              </a:rPr>
              <a:t> de Aronson</a:t>
            </a:r>
            <a:endParaRPr lang="es-ES" sz="2400">
              <a:solidFill>
                <a:srgbClr val="000000"/>
              </a:solidFill>
            </a:endParaRPr>
          </a:p>
        </p:txBody>
      </p:sp>
      <p:sp>
        <p:nvSpPr>
          <p:cNvPr id="227334" name="Text Box 9"/>
          <p:cNvSpPr txBox="1">
            <a:spLocks noChangeArrowheads="1"/>
          </p:cNvSpPr>
          <p:nvPr/>
        </p:nvSpPr>
        <p:spPr bwMode="auto">
          <a:xfrm>
            <a:off x="968375" y="4652963"/>
            <a:ext cx="1370013" cy="366712"/>
          </a:xfrm>
          <a:prstGeom prst="rect">
            <a:avLst/>
          </a:prstGeom>
          <a:noFill/>
          <a:ln w="9525">
            <a:noFill/>
            <a:miter lim="800000"/>
            <a:headEnd/>
            <a:tailEnd/>
          </a:ln>
        </p:spPr>
        <p:txBody>
          <a:bodyPr>
            <a:spAutoFit/>
          </a:bodyPr>
          <a:lstStyle/>
          <a:p>
            <a:pPr eaLnBrk="0" hangingPunct="0">
              <a:spcBef>
                <a:spcPct val="50000"/>
              </a:spcBef>
            </a:pPr>
            <a:r>
              <a:rPr lang="es-ES_tradnl" altLang="es-ES_tradnl" b="1">
                <a:solidFill>
                  <a:schemeClr val="bg1"/>
                </a:solidFill>
                <a:latin typeface="Verdana" pitchFamily="34" charset="0"/>
              </a:rPr>
              <a:t>TGT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52425" y="3714750"/>
            <a:ext cx="8077200" cy="1428750"/>
          </a:xfrm>
          <a:prstGeom prst="rect">
            <a:avLst/>
          </a:prstGeom>
          <a:noFill/>
          <a:ln w="9525">
            <a:noFill/>
            <a:miter lim="800000"/>
            <a:headEnd/>
            <a:tailEnd/>
          </a:ln>
        </p:spPr>
        <p:txBody>
          <a:bodyPr lIns="92075" tIns="46038" rIns="92075" bIns="46038" anchor="b"/>
          <a:lstStyle/>
          <a:p>
            <a:pPr algn="just">
              <a:lnSpc>
                <a:spcPct val="110000"/>
              </a:lnSpc>
              <a:spcBef>
                <a:spcPct val="20000"/>
              </a:spcBef>
            </a:pPr>
            <a:r>
              <a:rPr lang="es-ES" sz="2000" b="1">
                <a:solidFill>
                  <a:schemeClr val="tx2"/>
                </a:solidFill>
                <a:latin typeface="Times" charset="0"/>
              </a:rPr>
              <a:t>3) Dotación de material e organización do ambiente de aprendizaxe</a:t>
            </a:r>
            <a:r>
              <a:rPr lang="es-ES" sz="2000">
                <a:latin typeface="Times" charset="0"/>
              </a:rPr>
              <a:t>.</a:t>
            </a:r>
          </a:p>
          <a:p>
            <a:pPr marL="573088" lvl="1" indent="19050" algn="just">
              <a:lnSpc>
                <a:spcPct val="110000"/>
              </a:lnSpc>
              <a:spcBef>
                <a:spcPct val="20000"/>
              </a:spcBef>
              <a:buClr>
                <a:schemeClr val="tx2"/>
              </a:buClr>
              <a:buSzPct val="85000"/>
              <a:buFont typeface="Wingdings" pitchFamily="2" charset="2"/>
              <a:buChar char="q"/>
            </a:pPr>
            <a:r>
              <a:rPr lang="es-ES" sz="2000">
                <a:latin typeface="Times" charset="0"/>
              </a:rPr>
              <a:t> </a:t>
            </a:r>
            <a:r>
              <a:rPr lang="es-ES" sz="2000" b="1">
                <a:solidFill>
                  <a:schemeClr val="hlink"/>
                </a:solidFill>
                <a:latin typeface="Times" charset="0"/>
              </a:rPr>
              <a:t>Materiais</a:t>
            </a:r>
            <a:r>
              <a:rPr lang="es-ES" sz="2000">
                <a:latin typeface="Times" charset="0"/>
              </a:rPr>
              <a:t>: </a:t>
            </a:r>
            <a:r>
              <a:rPr lang="es-ES" sz="2000" i="1">
                <a:latin typeface="Times" charset="0"/>
              </a:rPr>
              <a:t>dossier</a:t>
            </a:r>
            <a:r>
              <a:rPr lang="es-ES" sz="2000">
                <a:latin typeface="Times" charset="0"/>
              </a:rPr>
              <a:t> por cada unha das partes da unidade didáctica usando libros de texto, enciclopedias, periódicos, internet....</a:t>
            </a:r>
          </a:p>
          <a:p>
            <a:pPr marL="573088" lvl="1" indent="19050" algn="just">
              <a:lnSpc>
                <a:spcPct val="110000"/>
              </a:lnSpc>
              <a:spcBef>
                <a:spcPct val="20000"/>
              </a:spcBef>
              <a:buClr>
                <a:schemeClr val="tx2"/>
              </a:buClr>
              <a:buSzPct val="85000"/>
              <a:buFont typeface="Wingdings" pitchFamily="2" charset="2"/>
              <a:buChar char="q"/>
            </a:pPr>
            <a:r>
              <a:rPr lang="es-ES" sz="2000" b="1">
                <a:solidFill>
                  <a:schemeClr val="hlink"/>
                </a:solidFill>
                <a:latin typeface="Times" charset="0"/>
              </a:rPr>
              <a:t>Espazos</a:t>
            </a:r>
            <a:r>
              <a:rPr lang="es-ES" sz="2000">
                <a:latin typeface="Times" charset="0"/>
              </a:rPr>
              <a:t>: preparación da aula para que se poida traballar en equipo (mesas en círculo).</a:t>
            </a:r>
          </a:p>
          <a:p>
            <a:pPr marL="573088" lvl="1" indent="19050" algn="just">
              <a:lnSpc>
                <a:spcPct val="110000"/>
              </a:lnSpc>
              <a:spcBef>
                <a:spcPct val="20000"/>
              </a:spcBef>
              <a:buClr>
                <a:schemeClr val="tx2"/>
              </a:buClr>
              <a:buSzPct val="85000"/>
              <a:buFont typeface="Wingdings" pitchFamily="2" charset="2"/>
              <a:buChar char="q"/>
            </a:pPr>
            <a:r>
              <a:rPr lang="es-ES" sz="2000" b="1">
                <a:solidFill>
                  <a:schemeClr val="hlink"/>
                </a:solidFill>
                <a:latin typeface="Times" charset="0"/>
              </a:rPr>
              <a:t>Tempos</a:t>
            </a:r>
            <a:r>
              <a:rPr lang="es-ES" sz="2000">
                <a:latin typeface="Times" charset="0"/>
              </a:rPr>
              <a:t>: distribución do tempo dedicado a este traballo en función da planificación das sesións.</a:t>
            </a:r>
          </a:p>
        </p:txBody>
      </p:sp>
      <p:sp>
        <p:nvSpPr>
          <p:cNvPr id="43011" name="Rectangle 3"/>
          <p:cNvSpPr>
            <a:spLocks noChangeArrowheads="1"/>
          </p:cNvSpPr>
          <p:nvPr/>
        </p:nvSpPr>
        <p:spPr bwMode="auto">
          <a:xfrm>
            <a:off x="323850" y="1484313"/>
            <a:ext cx="8401050" cy="4343400"/>
          </a:xfrm>
          <a:prstGeom prst="rect">
            <a:avLst/>
          </a:prstGeom>
          <a:noFill/>
          <a:ln w="9525">
            <a:noFill/>
            <a:miter lim="800000"/>
            <a:headEnd/>
            <a:tailEnd/>
          </a:ln>
        </p:spPr>
        <p:txBody>
          <a:bodyPr lIns="92075" tIns="46038" rIns="92075" bIns="46038"/>
          <a:lstStyle/>
          <a:p>
            <a:pPr marL="457200" indent="-457200" algn="just">
              <a:lnSpc>
                <a:spcPct val="110000"/>
              </a:lnSpc>
              <a:spcBef>
                <a:spcPct val="20000"/>
              </a:spcBef>
              <a:buFontTx/>
              <a:buAutoNum type="arabicParenR"/>
              <a:defRPr/>
            </a:pPr>
            <a:r>
              <a:rPr lang="es-ES" sz="2000" b="1" dirty="0">
                <a:solidFill>
                  <a:schemeClr val="tx2"/>
                </a:solidFill>
                <a:latin typeface="Times" charset="0"/>
              </a:rPr>
              <a:t>Selección da temática </a:t>
            </a:r>
            <a:r>
              <a:rPr lang="es-ES" sz="2000" b="1" dirty="0" err="1">
                <a:solidFill>
                  <a:schemeClr val="tx2"/>
                </a:solidFill>
                <a:latin typeface="Times" charset="0"/>
              </a:rPr>
              <a:t>obxecto</a:t>
            </a:r>
            <a:r>
              <a:rPr lang="es-ES" sz="2000" b="1" dirty="0">
                <a:solidFill>
                  <a:schemeClr val="tx2"/>
                </a:solidFill>
                <a:latin typeface="Times" charset="0"/>
              </a:rPr>
              <a:t> de </a:t>
            </a:r>
            <a:r>
              <a:rPr lang="es-ES" sz="2000" b="1" dirty="0" err="1">
                <a:solidFill>
                  <a:schemeClr val="tx2"/>
                </a:solidFill>
                <a:latin typeface="Times" charset="0"/>
              </a:rPr>
              <a:t>estudo</a:t>
            </a:r>
            <a:r>
              <a:rPr lang="es-ES" sz="2000" dirty="0">
                <a:latin typeface="Times" charset="0"/>
              </a:rPr>
              <a:t>.</a:t>
            </a:r>
          </a:p>
          <a:p>
            <a:pPr marL="457200" indent="-457200" algn="just">
              <a:lnSpc>
                <a:spcPct val="110000"/>
              </a:lnSpc>
              <a:spcBef>
                <a:spcPct val="20000"/>
              </a:spcBef>
              <a:defRPr/>
            </a:pPr>
            <a:endParaRPr lang="es-ES" sz="2000" dirty="0">
              <a:latin typeface="Times" charset="0"/>
            </a:endParaRPr>
          </a:p>
          <a:p>
            <a:pPr algn="just">
              <a:lnSpc>
                <a:spcPct val="110000"/>
              </a:lnSpc>
              <a:spcBef>
                <a:spcPct val="20000"/>
              </a:spcBef>
              <a:defRPr/>
            </a:pPr>
            <a:r>
              <a:rPr lang="es-ES" sz="2000" b="1" dirty="0">
                <a:solidFill>
                  <a:schemeClr val="tx2"/>
                </a:solidFill>
                <a:latin typeface="Times" charset="0"/>
              </a:rPr>
              <a:t>2) Planificación como </a:t>
            </a:r>
            <a:r>
              <a:rPr lang="es-ES" sz="2000" b="1" dirty="0" err="1">
                <a:solidFill>
                  <a:schemeClr val="tx2"/>
                </a:solidFill>
                <a:latin typeface="Times" charset="0"/>
              </a:rPr>
              <a:t>proposta</a:t>
            </a:r>
            <a:r>
              <a:rPr lang="es-ES" sz="2000" b="1" dirty="0">
                <a:solidFill>
                  <a:schemeClr val="tx2"/>
                </a:solidFill>
                <a:latin typeface="Times" charset="0"/>
              </a:rPr>
              <a:t> de </a:t>
            </a:r>
            <a:r>
              <a:rPr lang="es-ES" sz="2000" b="1" dirty="0" err="1">
                <a:solidFill>
                  <a:schemeClr val="tx2"/>
                </a:solidFill>
                <a:latin typeface="Times" charset="0"/>
              </a:rPr>
              <a:t>traballo</a:t>
            </a:r>
            <a:r>
              <a:rPr lang="es-ES" sz="2000" b="1" dirty="0">
                <a:solidFill>
                  <a:schemeClr val="tx2"/>
                </a:solidFill>
                <a:latin typeface="Times" charset="0"/>
              </a:rPr>
              <a:t> según a Programación de Área </a:t>
            </a:r>
            <a:r>
              <a:rPr lang="es-ES" sz="2000" b="1" dirty="0" err="1">
                <a:solidFill>
                  <a:schemeClr val="tx2"/>
                </a:solidFill>
                <a:latin typeface="Times" charset="0"/>
              </a:rPr>
              <a:t>ou</a:t>
            </a:r>
            <a:r>
              <a:rPr lang="es-ES" sz="2000" b="1" dirty="0">
                <a:solidFill>
                  <a:schemeClr val="tx2"/>
                </a:solidFill>
                <a:latin typeface="Times" charset="0"/>
              </a:rPr>
              <a:t> Aula</a:t>
            </a:r>
            <a:r>
              <a:rPr lang="es-ES" sz="2000" dirty="0">
                <a:latin typeface="Times" charset="0"/>
              </a:rPr>
              <a:t>. </a:t>
            </a:r>
          </a:p>
          <a:p>
            <a:pPr marL="573088" lvl="1" indent="19050" algn="just">
              <a:lnSpc>
                <a:spcPct val="110000"/>
              </a:lnSpc>
              <a:spcBef>
                <a:spcPct val="20000"/>
              </a:spcBef>
              <a:buClr>
                <a:schemeClr val="tx2"/>
              </a:buClr>
              <a:buSzPct val="85000"/>
              <a:buFont typeface="Wingdings" pitchFamily="2" charset="2"/>
              <a:buChar char="q"/>
              <a:defRPr/>
            </a:pPr>
            <a:r>
              <a:rPr lang="es-ES" sz="2000" dirty="0">
                <a:latin typeface="Times" charset="0"/>
              </a:rPr>
              <a:t> Reelaboración do material</a:t>
            </a:r>
          </a:p>
          <a:p>
            <a:pPr marL="573088" lvl="1" indent="19050" algn="just">
              <a:lnSpc>
                <a:spcPct val="110000"/>
              </a:lnSpc>
              <a:spcBef>
                <a:spcPct val="20000"/>
              </a:spcBef>
              <a:buClr>
                <a:schemeClr val="tx2"/>
              </a:buClr>
              <a:buSzPct val="85000"/>
              <a:buFont typeface="Wingdings" pitchFamily="2" charset="2"/>
              <a:buChar char="q"/>
              <a:defRPr/>
            </a:pPr>
            <a:r>
              <a:rPr lang="es-ES" sz="2000" dirty="0">
                <a:latin typeface="Times" charset="0"/>
              </a:rPr>
              <a:t> Cada </a:t>
            </a:r>
            <a:r>
              <a:rPr lang="es-ES" sz="2000" dirty="0" err="1">
                <a:latin typeface="Times" charset="0"/>
              </a:rPr>
              <a:t>membro</a:t>
            </a:r>
            <a:r>
              <a:rPr lang="es-ES" sz="2000" dirty="0">
                <a:latin typeface="Times" charset="0"/>
              </a:rPr>
              <a:t> equipo </a:t>
            </a:r>
            <a:r>
              <a:rPr lang="es-ES" sz="2000" dirty="0" err="1">
                <a:latin typeface="Times" charset="0"/>
              </a:rPr>
              <a:t>disporá</a:t>
            </a:r>
            <a:r>
              <a:rPr lang="es-ES" sz="2000" dirty="0">
                <a:latin typeface="Times" charset="0"/>
              </a:rPr>
              <a:t> </a:t>
            </a:r>
            <a:r>
              <a:rPr lang="es-ES" sz="2000" dirty="0" err="1">
                <a:latin typeface="Times" charset="0"/>
              </a:rPr>
              <a:t>dunha</a:t>
            </a:r>
            <a:r>
              <a:rPr lang="es-ES" sz="2000" dirty="0">
                <a:latin typeface="Times" charset="0"/>
              </a:rPr>
              <a:t> única </a:t>
            </a:r>
            <a:r>
              <a:rPr lang="es-ES" sz="2000" dirty="0" err="1">
                <a:latin typeface="Times" charset="0"/>
              </a:rPr>
              <a:t>fonte</a:t>
            </a:r>
            <a:r>
              <a:rPr lang="es-ES" sz="2000" dirty="0">
                <a:latin typeface="Times" charset="0"/>
              </a:rPr>
              <a:t> de información </a:t>
            </a:r>
            <a:r>
              <a:rPr lang="es-ES" sz="2000" dirty="0" err="1">
                <a:latin typeface="Times" charset="0"/>
              </a:rPr>
              <a:t>ou</a:t>
            </a:r>
            <a:r>
              <a:rPr lang="es-ES" sz="2000" dirty="0">
                <a:latin typeface="Times" charset="0"/>
              </a:rPr>
              <a:t> </a:t>
            </a:r>
            <a:r>
              <a:rPr lang="es-ES" sz="2000" dirty="0" err="1">
                <a:latin typeface="Times" charset="0"/>
              </a:rPr>
              <a:t>tarefa</a:t>
            </a:r>
            <a:endParaRPr lang="es-ES" sz="2000" dirty="0">
              <a:latin typeface="Times" charset="0"/>
            </a:endParaRPr>
          </a:p>
          <a:p>
            <a:pPr marL="573088" lvl="1" indent="19050" algn="just">
              <a:lnSpc>
                <a:spcPct val="110000"/>
              </a:lnSpc>
              <a:spcBef>
                <a:spcPct val="20000"/>
              </a:spcBef>
              <a:buClr>
                <a:schemeClr val="tx2"/>
              </a:buClr>
              <a:buSzPct val="85000"/>
              <a:buFont typeface="Wingdings" pitchFamily="2" charset="2"/>
              <a:buChar char="q"/>
              <a:defRPr/>
            </a:pPr>
            <a:r>
              <a:rPr lang="es-ES" sz="2000" dirty="0">
                <a:latin typeface="Times" charset="0"/>
              </a:rPr>
              <a:t> Comprensible </a:t>
            </a:r>
            <a:r>
              <a:rPr lang="es-ES" sz="2000" dirty="0" err="1">
                <a:latin typeface="Times" charset="0"/>
              </a:rPr>
              <a:t>sen</a:t>
            </a:r>
            <a:r>
              <a:rPr lang="es-ES" sz="2000" dirty="0">
                <a:latin typeface="Times" charset="0"/>
              </a:rPr>
              <a:t> que se </a:t>
            </a:r>
            <a:r>
              <a:rPr lang="es-ES" sz="2000" dirty="0" err="1">
                <a:latin typeface="Times" charset="0"/>
              </a:rPr>
              <a:t>faga</a:t>
            </a:r>
            <a:r>
              <a:rPr lang="es-ES" sz="2000" dirty="0">
                <a:latin typeface="Times" charset="0"/>
              </a:rPr>
              <a:t> referencia </a:t>
            </a:r>
            <a:r>
              <a:rPr lang="es-ES" sz="2000" dirty="0" err="1">
                <a:latin typeface="Times" charset="0"/>
              </a:rPr>
              <a:t>ao</a:t>
            </a:r>
            <a:r>
              <a:rPr lang="es-ES" sz="2000" dirty="0">
                <a:latin typeface="Times" charset="0"/>
              </a:rPr>
              <a:t> resto da </a:t>
            </a:r>
            <a:r>
              <a:rPr lang="es-ES" sz="2000" dirty="0" err="1">
                <a:latin typeface="Times" charset="0"/>
              </a:rPr>
              <a:t>unidade</a:t>
            </a:r>
            <a:r>
              <a:rPr lang="es-ES" sz="2000" dirty="0">
                <a:latin typeface="Times" charset="0"/>
              </a:rPr>
              <a:t>. </a:t>
            </a:r>
          </a:p>
          <a:p>
            <a:pPr marL="573088" lvl="1" indent="19050" algn="just">
              <a:lnSpc>
                <a:spcPct val="110000"/>
              </a:lnSpc>
              <a:spcBef>
                <a:spcPct val="20000"/>
              </a:spcBef>
              <a:buClr>
                <a:schemeClr val="tx2"/>
              </a:buClr>
              <a:buSzPct val="85000"/>
              <a:buFont typeface="Wingdings" pitchFamily="2" charset="2"/>
              <a:buChar char="q"/>
              <a:defRPr/>
            </a:pPr>
            <a:r>
              <a:rPr lang="es-ES" sz="2000" dirty="0">
                <a:latin typeface="Times" charset="0"/>
              </a:rPr>
              <a:t> Dominio </a:t>
            </a:r>
            <a:r>
              <a:rPr lang="es-ES" sz="2000" dirty="0" err="1">
                <a:latin typeface="Times" charset="0"/>
              </a:rPr>
              <a:t>unidade</a:t>
            </a:r>
            <a:r>
              <a:rPr lang="es-ES" sz="2000" dirty="0">
                <a:latin typeface="Times" charset="0"/>
              </a:rPr>
              <a:t> de </a:t>
            </a:r>
            <a:r>
              <a:rPr lang="es-ES" sz="2000" dirty="0" err="1">
                <a:latin typeface="Times" charset="0"/>
              </a:rPr>
              <a:t>aprendizaxe</a:t>
            </a:r>
            <a:r>
              <a:rPr lang="es-ES" sz="2000" dirty="0">
                <a:latin typeface="Times" charset="0"/>
              </a:rPr>
              <a:t> dependerá </a:t>
            </a:r>
            <a:r>
              <a:rPr lang="es-ES" sz="2000" dirty="0" err="1">
                <a:latin typeface="Times" charset="0"/>
              </a:rPr>
              <a:t>explicacións</a:t>
            </a:r>
            <a:r>
              <a:rPr lang="es-ES" sz="2000" dirty="0">
                <a:latin typeface="Times" charset="0"/>
              </a:rPr>
              <a:t> resto </a:t>
            </a:r>
            <a:r>
              <a:rPr lang="es-ES" sz="2000" dirty="0" err="1">
                <a:latin typeface="Times" charset="0"/>
              </a:rPr>
              <a:t>compañeiros</a:t>
            </a:r>
            <a:r>
              <a:rPr lang="es-ES" sz="2000" dirty="0">
                <a:latin typeface="Times" charset="0"/>
              </a:rPr>
              <a:t>.</a:t>
            </a:r>
          </a:p>
        </p:txBody>
      </p:sp>
      <p:sp>
        <p:nvSpPr>
          <p:cNvPr id="154629" name="Rectangle 2"/>
          <p:cNvSpPr>
            <a:spLocks noChangeArrowheads="1"/>
          </p:cNvSpPr>
          <p:nvPr/>
        </p:nvSpPr>
        <p:spPr bwMode="auto">
          <a:xfrm>
            <a:off x="239713" y="0"/>
            <a:ext cx="8077200" cy="1676400"/>
          </a:xfrm>
          <a:prstGeom prst="rect">
            <a:avLst/>
          </a:prstGeom>
          <a:noFill/>
          <a:ln w="9525">
            <a:noFill/>
            <a:miter lim="800000"/>
            <a:headEnd/>
            <a:tailEnd/>
          </a:ln>
        </p:spPr>
        <p:txBody>
          <a:bodyPr lIns="92075" tIns="46038" rIns="92075" bIns="46038" anchor="b"/>
          <a:lstStyle/>
          <a:p>
            <a:r>
              <a:rPr lang="es-ES" sz="2800" b="1" i="1">
                <a:solidFill>
                  <a:schemeClr val="tx2"/>
                </a:solidFill>
                <a:latin typeface="Times" charset="0"/>
              </a:rPr>
              <a:t>1ª fase </a:t>
            </a:r>
            <a:r>
              <a:rPr lang="es-ES" sz="2800" b="1">
                <a:solidFill>
                  <a:schemeClr val="tx2"/>
                </a:solidFill>
                <a:latin typeface="Times" charset="0"/>
              </a:rPr>
              <a:t/>
            </a:r>
            <a:br>
              <a:rPr lang="es-ES" sz="2800" b="1">
                <a:solidFill>
                  <a:schemeClr val="tx2"/>
                </a:solidFill>
                <a:latin typeface="Times" charset="0"/>
              </a:rPr>
            </a:br>
            <a:r>
              <a:rPr lang="es-ES" sz="2800" b="1">
                <a:solidFill>
                  <a:schemeClr val="hlink"/>
                </a:solidFill>
                <a:latin typeface="Times" charset="0"/>
              </a:rPr>
              <a:t>Deseño e planificación da proposta</a:t>
            </a:r>
            <a:r>
              <a:rPr lang="es-ES" sz="2800" b="1">
                <a:solidFill>
                  <a:schemeClr val="tx2"/>
                </a:solidFill>
                <a:latin typeface="Times" charset="0"/>
              </a:rPr>
              <a:t/>
            </a:r>
            <a:br>
              <a:rPr lang="es-ES" sz="2800" b="1">
                <a:solidFill>
                  <a:schemeClr val="tx2"/>
                </a:solidFill>
                <a:latin typeface="Times" charset="0"/>
              </a:rPr>
            </a:br>
            <a:endParaRPr lang="es-ES" sz="2800" b="1">
              <a:solidFill>
                <a:schemeClr val="tx2"/>
              </a:solidFill>
              <a:latin typeface="Times"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 to="" calcmode="lin" valueType="num">
                                      <p:cBhvr>
                                        <p:cTn id="7" dur="1" fill="hold"/>
                                        <p:tgtEl>
                                          <p:spTgt spid="43011"/>
                                        </p:tgtEl>
                                        <p:attrNameLst>
                                          <p:attrName/>
                                        </p:attrNameLst>
                                      </p:cBhvr>
                                    </p:anim>
                                  </p:childTnLst>
                                  <p:subTnLst>
                                    <p:set>
                                      <p:cBhvr override="childStyle">
                                        <p:cTn dur="1" fill="hold" display="0" masterRel="nextClick" afterEffect="1"/>
                                        <p:tgtEl>
                                          <p:spTgt spid="43011"/>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43010"/>
                                        </p:tgtEl>
                                        <p:attrNameLst>
                                          <p:attrName>style.visibility</p:attrName>
                                        </p:attrNameLst>
                                      </p:cBhvr>
                                      <p:to>
                                        <p:strVal val="visible"/>
                                      </p:to>
                                    </p:set>
                                    <p:anim to="" calcmode="lin" valueType="num">
                                      <p:cBhvr>
                                        <p:cTn id="12" dur="1" fill="hold"/>
                                        <p:tgtEl>
                                          <p:spTgt spid="430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p:cNvSpPr txBox="1">
            <a:spLocks noChangeArrowheads="1"/>
          </p:cNvSpPr>
          <p:nvPr/>
        </p:nvSpPr>
        <p:spPr bwMode="auto">
          <a:xfrm>
            <a:off x="428625" y="357188"/>
            <a:ext cx="6727825" cy="1250950"/>
          </a:xfrm>
          <a:prstGeom prst="rect">
            <a:avLst/>
          </a:prstGeom>
          <a:noFill/>
          <a:ln w="9525">
            <a:noFill/>
            <a:miter lim="800000"/>
            <a:headEnd/>
            <a:tailEnd/>
          </a:ln>
          <a:effectLst/>
        </p:spPr>
        <p:txBody>
          <a:bodyPr>
            <a:spAutoFit/>
          </a:bodyPr>
          <a:lstStyle/>
          <a:p>
            <a:pPr>
              <a:defRPr/>
            </a:pPr>
            <a:r>
              <a:rPr lang="es-ES_tradnl" sz="3600" b="1" dirty="0" err="1">
                <a:solidFill>
                  <a:schemeClr val="tx2">
                    <a:lumMod val="40000"/>
                    <a:lumOff val="60000"/>
                  </a:schemeClr>
                </a:solidFill>
                <a:effectLst>
                  <a:outerShdw blurRad="38100" dist="38100" dir="2700000" algn="tl">
                    <a:srgbClr val="C0C0C0"/>
                  </a:outerShdw>
                </a:effectLst>
                <a:latin typeface="Times" charset="0"/>
                <a:cs typeface="Times New Roman" pitchFamily="18" charset="0"/>
              </a:rPr>
              <a:t>Exemplos</a:t>
            </a:r>
            <a:endParaRPr lang="es-ES_tradnl" sz="3600" b="1" dirty="0">
              <a:solidFill>
                <a:schemeClr val="tx2">
                  <a:lumMod val="40000"/>
                  <a:lumOff val="60000"/>
                </a:schemeClr>
              </a:solidFill>
              <a:effectLst>
                <a:outerShdw blurRad="38100" dist="38100" dir="2700000" algn="tl">
                  <a:srgbClr val="C0C0C0"/>
                </a:outerShdw>
              </a:effectLst>
              <a:latin typeface="Times" charset="0"/>
              <a:cs typeface="Times New Roman" pitchFamily="18" charset="0"/>
            </a:endParaRPr>
          </a:p>
          <a:p>
            <a:pPr>
              <a:defRPr/>
            </a:pPr>
            <a:r>
              <a:rPr lang="es-ES_tradnl" sz="4000" b="1" dirty="0">
                <a:solidFill>
                  <a:schemeClr val="tx2">
                    <a:lumMod val="40000"/>
                    <a:lumOff val="60000"/>
                  </a:schemeClr>
                </a:solidFill>
                <a:effectLst>
                  <a:outerShdw blurRad="38100" dist="38100" dir="2700000" algn="tl">
                    <a:srgbClr val="C0C0C0"/>
                  </a:outerShdw>
                </a:effectLst>
                <a:latin typeface="Times New Roman" pitchFamily="18" charset="0"/>
                <a:cs typeface="Times New Roman" pitchFamily="18" charset="0"/>
              </a:rPr>
              <a:t> </a:t>
            </a:r>
            <a:endParaRPr lang="es-ES" sz="5400" dirty="0">
              <a:solidFill>
                <a:schemeClr val="tx2">
                  <a:lumMod val="40000"/>
                  <a:lumOff val="60000"/>
                </a:schemeClr>
              </a:solidFill>
              <a:effectLst>
                <a:outerShdw blurRad="38100" dist="38100" dir="2700000" algn="tl">
                  <a:srgbClr val="C0C0C0"/>
                </a:outerShdw>
              </a:effectLst>
              <a:latin typeface="Times" charset="0"/>
              <a:cs typeface="Times New Roman" pitchFamily="18" charset="0"/>
            </a:endParaRPr>
          </a:p>
        </p:txBody>
      </p:sp>
      <p:sp>
        <p:nvSpPr>
          <p:cNvPr id="44035" name="Rectangle 3"/>
          <p:cNvSpPr>
            <a:spLocks noChangeArrowheads="1"/>
          </p:cNvSpPr>
          <p:nvPr/>
        </p:nvSpPr>
        <p:spPr bwMode="auto">
          <a:xfrm>
            <a:off x="500034" y="1357298"/>
            <a:ext cx="4703763" cy="495520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algn="just">
              <a:defRPr/>
            </a:pPr>
            <a:r>
              <a:rPr lang="es-ES_tradnl" sz="2000" b="1" dirty="0">
                <a:solidFill>
                  <a:schemeClr val="bg1"/>
                </a:solidFill>
                <a:latin typeface="Times New Roman" pitchFamily="18" charset="0"/>
                <a:cs typeface="Times New Roman" pitchFamily="18" charset="0"/>
              </a:rPr>
              <a:t>A Dimensión Europea da Educación</a:t>
            </a:r>
          </a:p>
          <a:p>
            <a:pPr algn="just">
              <a:defRPr/>
            </a:pPr>
            <a:endParaRPr lang="es-ES_tradnl" sz="1600" dirty="0">
              <a:solidFill>
                <a:srgbClr val="9966FF"/>
              </a:solidFill>
              <a:latin typeface="Times New Roman" pitchFamily="18" charset="0"/>
              <a:cs typeface="Times New Roman" pitchFamily="18" charset="0"/>
            </a:endParaRPr>
          </a:p>
          <a:p>
            <a:pPr eaLnBrk="0" hangingPunct="0">
              <a:spcBef>
                <a:spcPct val="20000"/>
              </a:spcBef>
              <a:spcAft>
                <a:spcPct val="20000"/>
              </a:spcAft>
              <a:defRPr/>
            </a:pPr>
            <a:r>
              <a:rPr lang="es-ES_tradnl" sz="2000" dirty="0">
                <a:latin typeface="Times New Roman" pitchFamily="18" charset="0"/>
                <a:cs typeface="Times New Roman" pitchFamily="18" charset="0"/>
              </a:rPr>
              <a:t>1- </a:t>
            </a:r>
            <a:r>
              <a:rPr lang="es-ES_tradnl" sz="2000" dirty="0" err="1">
                <a:latin typeface="Times New Roman" pitchFamily="18" charset="0"/>
                <a:cs typeface="Times New Roman" pitchFamily="18" charset="0"/>
              </a:rPr>
              <a:t>Orixe</a:t>
            </a:r>
            <a:r>
              <a:rPr lang="es-ES_tradnl" sz="2000" dirty="0">
                <a:latin typeface="Times New Roman" pitchFamily="18" charset="0"/>
                <a:cs typeface="Times New Roman" pitchFamily="18" charset="0"/>
              </a:rPr>
              <a:t> e </a:t>
            </a:r>
            <a:r>
              <a:rPr lang="es-ES_tradnl" sz="2000" dirty="0" err="1">
                <a:latin typeface="Times New Roman" pitchFamily="18" charset="0"/>
                <a:cs typeface="Times New Roman" pitchFamily="18" charset="0"/>
              </a:rPr>
              <a:t>desenvolvemento</a:t>
            </a:r>
            <a:r>
              <a:rPr lang="es-ES_tradnl" sz="2000" dirty="0">
                <a:latin typeface="Times New Roman" pitchFamily="18" charset="0"/>
                <a:cs typeface="Times New Roman" pitchFamily="18" charset="0"/>
              </a:rPr>
              <a:t> das Comunidades Europeas</a:t>
            </a:r>
          </a:p>
          <a:p>
            <a:pPr eaLnBrk="0" hangingPunct="0">
              <a:spcBef>
                <a:spcPct val="20000"/>
              </a:spcBef>
              <a:spcAft>
                <a:spcPct val="20000"/>
              </a:spcAft>
              <a:defRPr/>
            </a:pPr>
            <a:r>
              <a:rPr lang="es-ES_tradnl" sz="2000" dirty="0">
                <a:latin typeface="Times New Roman" pitchFamily="18" charset="0"/>
                <a:cs typeface="Times New Roman" pitchFamily="18" charset="0"/>
              </a:rPr>
              <a:t>2- </a:t>
            </a:r>
            <a:r>
              <a:rPr lang="es-ES_tradnl" sz="2000" dirty="0" err="1">
                <a:latin typeface="Times New Roman" pitchFamily="18" charset="0"/>
                <a:cs typeface="Times New Roman" pitchFamily="18" charset="0"/>
              </a:rPr>
              <a:t>Principais</a:t>
            </a:r>
            <a:r>
              <a:rPr lang="es-ES_tradnl" sz="2000" dirty="0">
                <a:latin typeface="Times New Roman" pitchFamily="18" charset="0"/>
                <a:cs typeface="Times New Roman" pitchFamily="18" charset="0"/>
              </a:rPr>
              <a:t> </a:t>
            </a:r>
            <a:r>
              <a:rPr lang="es-ES_tradnl" sz="2000" dirty="0" err="1">
                <a:latin typeface="Times New Roman" pitchFamily="18" charset="0"/>
                <a:cs typeface="Times New Roman" pitchFamily="18" charset="0"/>
              </a:rPr>
              <a:t>institucións</a:t>
            </a:r>
            <a:r>
              <a:rPr lang="es-ES_tradnl" sz="2000" dirty="0">
                <a:latin typeface="Times New Roman" pitchFamily="18" charset="0"/>
                <a:cs typeface="Times New Roman" pitchFamily="18" charset="0"/>
              </a:rPr>
              <a:t> e órganos de </a:t>
            </a:r>
            <a:r>
              <a:rPr lang="es-ES_tradnl" sz="2000" dirty="0" err="1">
                <a:latin typeface="Times New Roman" pitchFamily="18" charset="0"/>
                <a:cs typeface="Times New Roman" pitchFamily="18" charset="0"/>
              </a:rPr>
              <a:t>goberno</a:t>
            </a:r>
            <a:r>
              <a:rPr lang="es-ES_tradnl" sz="2000" dirty="0">
                <a:latin typeface="Times New Roman" pitchFamily="18" charset="0"/>
                <a:cs typeface="Times New Roman" pitchFamily="18" charset="0"/>
              </a:rPr>
              <a:t> da Unión Europea</a:t>
            </a:r>
          </a:p>
          <a:p>
            <a:pPr eaLnBrk="0" hangingPunct="0">
              <a:spcBef>
                <a:spcPct val="20000"/>
              </a:spcBef>
              <a:spcAft>
                <a:spcPct val="20000"/>
              </a:spcAft>
              <a:defRPr/>
            </a:pPr>
            <a:r>
              <a:rPr lang="es-ES_tradnl" sz="2000" dirty="0">
                <a:latin typeface="Times New Roman" pitchFamily="18" charset="0"/>
                <a:cs typeface="Times New Roman" pitchFamily="18" charset="0"/>
              </a:rPr>
              <a:t>3- Territorio da Unión. </a:t>
            </a:r>
            <a:r>
              <a:rPr lang="es-ES_tradnl" sz="2000" dirty="0" err="1">
                <a:latin typeface="Times New Roman" pitchFamily="18" charset="0"/>
                <a:cs typeface="Times New Roman" pitchFamily="18" charset="0"/>
              </a:rPr>
              <a:t>Topoloxía</a:t>
            </a:r>
            <a:r>
              <a:rPr lang="es-ES_tradnl" sz="2000" dirty="0">
                <a:latin typeface="Times New Roman" pitchFamily="18" charset="0"/>
                <a:cs typeface="Times New Roman" pitchFamily="18" charset="0"/>
              </a:rPr>
              <a:t> e características económicas, </a:t>
            </a:r>
            <a:r>
              <a:rPr lang="es-ES_tradnl" sz="2000" dirty="0" err="1">
                <a:latin typeface="Times New Roman" pitchFamily="18" charset="0"/>
                <a:cs typeface="Times New Roman" pitchFamily="18" charset="0"/>
              </a:rPr>
              <a:t>sociais</a:t>
            </a:r>
            <a:r>
              <a:rPr lang="es-ES_tradnl" sz="2000" dirty="0">
                <a:latin typeface="Times New Roman" pitchFamily="18" charset="0"/>
                <a:cs typeface="Times New Roman" pitchFamily="18" charset="0"/>
              </a:rPr>
              <a:t> e </a:t>
            </a:r>
            <a:r>
              <a:rPr lang="es-ES_tradnl" sz="2000" dirty="0" err="1">
                <a:latin typeface="Times New Roman" pitchFamily="18" charset="0"/>
                <a:cs typeface="Times New Roman" pitchFamily="18" charset="0"/>
              </a:rPr>
              <a:t>culturais</a:t>
            </a:r>
            <a:endParaRPr lang="es-ES_tradnl" sz="2000" dirty="0">
              <a:latin typeface="Times New Roman" pitchFamily="18" charset="0"/>
              <a:cs typeface="Times New Roman" pitchFamily="18" charset="0"/>
            </a:endParaRPr>
          </a:p>
          <a:p>
            <a:pPr eaLnBrk="0" hangingPunct="0">
              <a:spcBef>
                <a:spcPct val="20000"/>
              </a:spcBef>
              <a:spcAft>
                <a:spcPct val="20000"/>
              </a:spcAft>
              <a:defRPr/>
            </a:pPr>
            <a:r>
              <a:rPr lang="es-ES_tradnl" sz="2000" dirty="0">
                <a:latin typeface="Times New Roman" pitchFamily="18" charset="0"/>
                <a:cs typeface="Times New Roman" pitchFamily="18" charset="0"/>
              </a:rPr>
              <a:t>4- A </a:t>
            </a:r>
            <a:r>
              <a:rPr lang="es-ES_tradnl" sz="2000" dirty="0" err="1">
                <a:latin typeface="Times New Roman" pitchFamily="18" charset="0"/>
                <a:cs typeface="Times New Roman" pitchFamily="18" charset="0"/>
              </a:rPr>
              <a:t>diversidade</a:t>
            </a:r>
            <a:r>
              <a:rPr lang="es-ES_tradnl" sz="2000" dirty="0">
                <a:latin typeface="Times New Roman" pitchFamily="18" charset="0"/>
                <a:cs typeface="Times New Roman" pitchFamily="18" charset="0"/>
              </a:rPr>
              <a:t> cultural e lingüística de Europa</a:t>
            </a:r>
          </a:p>
          <a:p>
            <a:pPr eaLnBrk="0" hangingPunct="0">
              <a:spcBef>
                <a:spcPct val="20000"/>
              </a:spcBef>
              <a:spcAft>
                <a:spcPct val="20000"/>
              </a:spcAft>
              <a:defRPr/>
            </a:pPr>
            <a:r>
              <a:rPr lang="es-ES_tradnl" sz="2000" dirty="0">
                <a:latin typeface="Times New Roman" pitchFamily="18" charset="0"/>
                <a:cs typeface="Times New Roman" pitchFamily="18" charset="0"/>
              </a:rPr>
              <a:t>5- Os programas de formación e intercambio </a:t>
            </a:r>
            <a:r>
              <a:rPr lang="es-ES_tradnl" sz="2000" dirty="0" err="1">
                <a:latin typeface="Times New Roman" pitchFamily="18" charset="0"/>
                <a:cs typeface="Times New Roman" pitchFamily="18" charset="0"/>
              </a:rPr>
              <a:t>na</a:t>
            </a:r>
            <a:r>
              <a:rPr lang="es-ES_tradnl" sz="2000" dirty="0">
                <a:latin typeface="Times New Roman" pitchFamily="18" charset="0"/>
                <a:cs typeface="Times New Roman" pitchFamily="18" charset="0"/>
              </a:rPr>
              <a:t> Unión Europea</a:t>
            </a:r>
          </a:p>
          <a:p>
            <a:pPr eaLnBrk="0" hangingPunct="0">
              <a:defRPr/>
            </a:pPr>
            <a:endParaRPr lang="es-ES_tradnl" sz="2000" dirty="0">
              <a:latin typeface="Times New Roman" pitchFamily="18" charset="0"/>
            </a:endParaRPr>
          </a:p>
        </p:txBody>
      </p:sp>
      <p:sp>
        <p:nvSpPr>
          <p:cNvPr id="44036" name="Rectangle 4"/>
          <p:cNvSpPr>
            <a:spLocks noChangeArrowheads="1"/>
          </p:cNvSpPr>
          <p:nvPr/>
        </p:nvSpPr>
        <p:spPr bwMode="auto">
          <a:xfrm>
            <a:off x="5357818" y="2428868"/>
            <a:ext cx="3340100" cy="3170099"/>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spAutoFit/>
          </a:bodyPr>
          <a:lstStyle/>
          <a:p>
            <a:pPr algn="ctr">
              <a:defRPr/>
            </a:pPr>
            <a:r>
              <a:rPr lang="en-US" sz="2000" b="1" dirty="0" err="1">
                <a:solidFill>
                  <a:schemeClr val="bg1"/>
                </a:solidFill>
                <a:latin typeface="Times New Roman" pitchFamily="18" charset="0"/>
                <a:cs typeface="Times New Roman" pitchFamily="18" charset="0"/>
              </a:rPr>
              <a:t>Clima</a:t>
            </a:r>
            <a:r>
              <a:rPr lang="en-US" sz="2000" b="1" dirty="0">
                <a:solidFill>
                  <a:schemeClr val="bg1"/>
                </a:solidFill>
                <a:latin typeface="Times New Roman" pitchFamily="18" charset="0"/>
                <a:cs typeface="Times New Roman" pitchFamily="18" charset="0"/>
              </a:rPr>
              <a:t> e </a:t>
            </a:r>
            <a:r>
              <a:rPr lang="en-US" sz="2000" b="1" dirty="0" err="1">
                <a:solidFill>
                  <a:schemeClr val="bg1"/>
                </a:solidFill>
                <a:latin typeface="Times New Roman" pitchFamily="18" charset="0"/>
                <a:cs typeface="Times New Roman" pitchFamily="18" charset="0"/>
              </a:rPr>
              <a:t>medios</a:t>
            </a:r>
            <a:r>
              <a:rPr lang="en-US" sz="2000" b="1" dirty="0">
                <a:solidFill>
                  <a:schemeClr val="bg1"/>
                </a:solidFill>
                <a:latin typeface="Times New Roman" pitchFamily="18" charset="0"/>
                <a:cs typeface="Times New Roman" pitchFamily="18" charset="0"/>
              </a:rPr>
              <a:t> </a:t>
            </a:r>
            <a:r>
              <a:rPr lang="en-US" sz="2000" b="1" dirty="0" err="1">
                <a:solidFill>
                  <a:schemeClr val="bg1"/>
                </a:solidFill>
                <a:latin typeface="Times New Roman" pitchFamily="18" charset="0"/>
                <a:cs typeface="Times New Roman" pitchFamily="18" charset="0"/>
              </a:rPr>
              <a:t>climáticos</a:t>
            </a:r>
            <a:endParaRPr lang="en-US" sz="2000" b="1" dirty="0">
              <a:solidFill>
                <a:schemeClr val="bg1"/>
              </a:solidFill>
              <a:latin typeface="Times New Roman" pitchFamily="18" charset="0"/>
              <a:cs typeface="Times New Roman" pitchFamily="18" charset="0"/>
            </a:endParaRPr>
          </a:p>
          <a:p>
            <a:pPr algn="ctr">
              <a:defRPr/>
            </a:pPr>
            <a:endParaRPr lang="en-US" sz="2000" b="1" dirty="0">
              <a:solidFill>
                <a:schemeClr val="accent1"/>
              </a:solidFill>
              <a:latin typeface="Times New Roman" pitchFamily="18" charset="0"/>
              <a:cs typeface="Times New Roman" pitchFamily="18" charset="0"/>
            </a:endParaRPr>
          </a:p>
          <a:p>
            <a:pPr eaLnBrk="0" hangingPunct="0">
              <a:defRPr/>
            </a:pPr>
            <a:r>
              <a:rPr lang="es-ES_tradnl" sz="2000" dirty="0">
                <a:latin typeface="Times New Roman" pitchFamily="18" charset="0"/>
                <a:cs typeface="Times New Roman" pitchFamily="18" charset="0"/>
              </a:rPr>
              <a:t>1- Que é o clima?</a:t>
            </a:r>
          </a:p>
          <a:p>
            <a:pPr eaLnBrk="0" hangingPunct="0">
              <a:defRPr/>
            </a:pPr>
            <a:r>
              <a:rPr lang="en-US" sz="2000" dirty="0">
                <a:latin typeface="Times New Roman" pitchFamily="18" charset="0"/>
                <a:cs typeface="Times New Roman" pitchFamily="18" charset="0"/>
              </a:rPr>
              <a:t>2- </a:t>
            </a:r>
            <a:r>
              <a:rPr lang="en-US" sz="2000" dirty="0" err="1">
                <a:latin typeface="Times New Roman" pitchFamily="18" charset="0"/>
                <a:cs typeface="Times New Roman" pitchFamily="18" charset="0"/>
              </a:rPr>
              <a:t>Cales</a:t>
            </a:r>
            <a:r>
              <a:rPr lang="en-US" sz="2000" dirty="0">
                <a:latin typeface="Times New Roman" pitchFamily="18" charset="0"/>
                <a:cs typeface="Times New Roman" pitchFamily="18" charset="0"/>
              </a:rPr>
              <a:t> son as </a:t>
            </a:r>
            <a:r>
              <a:rPr lang="en-US" sz="2000" dirty="0" err="1">
                <a:latin typeface="Times New Roman" pitchFamily="18" charset="0"/>
                <a:cs typeface="Times New Roman" pitchFamily="18" charset="0"/>
              </a:rPr>
              <a:t>grandes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paisaxes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vexetais</a:t>
            </a:r>
            <a:r>
              <a:rPr lang="en-US" sz="2000" dirty="0">
                <a:latin typeface="Times New Roman" pitchFamily="18" charset="0"/>
                <a:cs typeface="Times New Roman" pitchFamily="18" charset="0"/>
              </a:rPr>
              <a:t>?</a:t>
            </a:r>
          </a:p>
          <a:p>
            <a:pPr eaLnBrk="0" hangingPunct="0">
              <a:defRPr/>
            </a:pPr>
            <a:r>
              <a:rPr lang="en-US" sz="2000" dirty="0">
                <a:latin typeface="Times New Roman" pitchFamily="18" charset="0"/>
                <a:cs typeface="Times New Roman" pitchFamily="18" charset="0"/>
              </a:rPr>
              <a:t>3- Como é a </a:t>
            </a:r>
            <a:r>
              <a:rPr lang="en-US" sz="2000" dirty="0" err="1">
                <a:latin typeface="Times New Roman" pitchFamily="18" charset="0"/>
                <a:cs typeface="Times New Roman" pitchFamily="18" charset="0"/>
              </a:rPr>
              <a:t>paisaxe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vexetal</a:t>
            </a:r>
            <a:r>
              <a:rPr lang="en-US" sz="2000" dirty="0">
                <a:latin typeface="Times New Roman" pitchFamily="18" charset="0"/>
                <a:cs typeface="Times New Roman" pitchFamily="18" charset="0"/>
              </a:rPr>
              <a:t> entre </a:t>
            </a:r>
            <a:r>
              <a:rPr lang="en-US" sz="2000" dirty="0" err="1">
                <a:latin typeface="Times New Roman" pitchFamily="18" charset="0"/>
                <a:cs typeface="Times New Roman" pitchFamily="18" charset="0"/>
              </a:rPr>
              <a:t>os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trópicos</a:t>
            </a:r>
            <a:r>
              <a:rPr lang="en-US" sz="2000" dirty="0">
                <a:latin typeface="Times New Roman" pitchFamily="18" charset="0"/>
                <a:cs typeface="Times New Roman" pitchFamily="18" charset="0"/>
              </a:rPr>
              <a:t>?</a:t>
            </a:r>
          </a:p>
          <a:p>
            <a:pPr eaLnBrk="0" hangingPunct="0">
              <a:defRPr/>
            </a:pPr>
            <a:r>
              <a:rPr lang="en-US" sz="2000" dirty="0">
                <a:latin typeface="Times New Roman" pitchFamily="18" charset="0"/>
                <a:cs typeface="Times New Roman" pitchFamily="18" charset="0"/>
              </a:rPr>
              <a:t>4- A </a:t>
            </a:r>
            <a:r>
              <a:rPr lang="en-US" sz="2000" dirty="0" err="1">
                <a:latin typeface="Times New Roman" pitchFamily="18" charset="0"/>
                <a:cs typeface="Times New Roman" pitchFamily="18" charset="0"/>
              </a:rPr>
              <a:t>vida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humana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nos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medios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intertropicais</a:t>
            </a:r>
            <a:endParaRPr lang="en-US" sz="2000" dirty="0">
              <a:latin typeface="Times New Roman" pitchFamily="18" charset="0"/>
              <a:cs typeface="Times New Roman" pitchFamily="18" charset="0"/>
            </a:endParaRPr>
          </a:p>
          <a:p>
            <a:pPr eaLnBrk="0" hangingPunct="0">
              <a:defRPr/>
            </a:pPr>
            <a:endParaRPr lang="en-US" sz="2000" dirty="0">
              <a:latin typeface="Times New Roman" pitchFamily="18" charset="0"/>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9" name="Rectangle 3"/>
          <p:cNvSpPr>
            <a:spLocks noChangeArrowheads="1"/>
          </p:cNvSpPr>
          <p:nvPr/>
        </p:nvSpPr>
        <p:spPr bwMode="auto">
          <a:xfrm>
            <a:off x="142875" y="1643063"/>
            <a:ext cx="8763000" cy="4724400"/>
          </a:xfrm>
          <a:prstGeom prst="rect">
            <a:avLst/>
          </a:prstGeom>
          <a:noFill/>
          <a:ln w="9525">
            <a:noFill/>
            <a:miter lim="800000"/>
            <a:headEnd/>
            <a:tailEnd/>
          </a:ln>
        </p:spPr>
        <p:txBody>
          <a:bodyPr lIns="92075" tIns="46038" rIns="92075" bIns="46038"/>
          <a:lstStyle/>
          <a:p>
            <a:pPr algn="just">
              <a:spcBef>
                <a:spcPct val="20000"/>
              </a:spcBef>
            </a:pPr>
            <a:r>
              <a:rPr lang="es-ES" b="1">
                <a:solidFill>
                  <a:schemeClr val="tx2"/>
                </a:solidFill>
                <a:latin typeface="Times" charset="0"/>
              </a:rPr>
              <a:t>1) Constitución dos Grupos Puzzle</a:t>
            </a:r>
            <a:endParaRPr lang="es-ES">
              <a:latin typeface="Times" charset="0"/>
            </a:endParaRPr>
          </a:p>
          <a:p>
            <a:pPr algn="just">
              <a:spcBef>
                <a:spcPct val="20000"/>
              </a:spcBef>
            </a:pPr>
            <a:r>
              <a:rPr lang="es-ES">
                <a:latin typeface="Times" charset="0"/>
              </a:rPr>
              <a:t>	- O profesor/a divide a clase en equipos de traballo- Grupos Puzzle</a:t>
            </a:r>
          </a:p>
          <a:p>
            <a:pPr algn="just">
              <a:spcBef>
                <a:spcPct val="20000"/>
              </a:spcBef>
            </a:pPr>
            <a:r>
              <a:rPr lang="es-ES">
                <a:latin typeface="Times" charset="0"/>
              </a:rPr>
              <a:t>	- O número de alumnos dos equipos debe coincidir co número de partes nas que      </a:t>
            </a:r>
          </a:p>
          <a:p>
            <a:pPr algn="just">
              <a:spcBef>
                <a:spcPct val="20000"/>
              </a:spcBef>
            </a:pPr>
            <a:r>
              <a:rPr lang="es-ES">
                <a:latin typeface="Times" charset="0"/>
              </a:rPr>
              <a:t>                  dividimos a unidade de traballo</a:t>
            </a:r>
          </a:p>
          <a:p>
            <a:pPr algn="just">
              <a:spcBef>
                <a:spcPct val="20000"/>
              </a:spcBef>
            </a:pPr>
            <a:r>
              <a:rPr lang="es-ES">
                <a:latin typeface="Times" charset="0"/>
              </a:rPr>
              <a:t>	- Grupos heteroxéneos</a:t>
            </a:r>
          </a:p>
          <a:p>
            <a:pPr algn="just">
              <a:spcBef>
                <a:spcPct val="20000"/>
              </a:spcBef>
            </a:pPr>
            <a:r>
              <a:rPr lang="es-ES">
                <a:latin typeface="Times" charset="0"/>
              </a:rPr>
              <a:t>	- A cada grupo asignaráselle unha letra maiúscula</a:t>
            </a:r>
          </a:p>
          <a:p>
            <a:pPr algn="just">
              <a:spcBef>
                <a:spcPct val="20000"/>
              </a:spcBef>
            </a:pPr>
            <a:r>
              <a:rPr lang="es-ES" b="1">
                <a:solidFill>
                  <a:schemeClr val="tx2"/>
                </a:solidFill>
                <a:latin typeface="Times" charset="0"/>
              </a:rPr>
              <a:t>2) Explicación do traballo</a:t>
            </a:r>
            <a:r>
              <a:rPr lang="es-ES">
                <a:latin typeface="Times" charset="0"/>
              </a:rPr>
              <a:t>. </a:t>
            </a:r>
          </a:p>
          <a:p>
            <a:pPr algn="just">
              <a:spcBef>
                <a:spcPct val="20000"/>
              </a:spcBef>
            </a:pPr>
            <a:r>
              <a:rPr lang="es-ES">
                <a:latin typeface="Times" charset="0"/>
              </a:rPr>
              <a:t>	- O profesor/a introduce a temática obxeto de estudo</a:t>
            </a:r>
          </a:p>
          <a:p>
            <a:pPr algn="just">
              <a:spcBef>
                <a:spcPct val="20000"/>
              </a:spcBef>
            </a:pPr>
            <a:r>
              <a:rPr lang="es-ES">
                <a:latin typeface="Times" charset="0"/>
              </a:rPr>
              <a:t>	- Presenta o tema dividido en partes</a:t>
            </a:r>
          </a:p>
          <a:p>
            <a:pPr algn="just">
              <a:spcBef>
                <a:spcPct val="20000"/>
              </a:spcBef>
            </a:pPr>
            <a:r>
              <a:rPr lang="es-ES">
                <a:latin typeface="Times" charset="0"/>
              </a:rPr>
              <a:t>	- Expón de forma clara o traballo a realizar</a:t>
            </a:r>
          </a:p>
          <a:p>
            <a:pPr algn="just">
              <a:spcBef>
                <a:spcPct val="20000"/>
              </a:spcBef>
            </a:pPr>
            <a:r>
              <a:rPr lang="es-ES">
                <a:latin typeface="Times" charset="0"/>
              </a:rPr>
              <a:t>	- Cada alumno/a elixe ou se lle asigna unha das partes (dossier)</a:t>
            </a:r>
          </a:p>
          <a:p>
            <a:pPr algn="just">
              <a:spcBef>
                <a:spcPct val="20000"/>
              </a:spcBef>
            </a:pPr>
            <a:r>
              <a:rPr lang="es-ES">
                <a:latin typeface="Times" charset="0"/>
              </a:rPr>
              <a:t>	- Asignáselle un número a cada un dos alumnos do grupo</a:t>
            </a:r>
          </a:p>
          <a:p>
            <a:pPr algn="just">
              <a:spcBef>
                <a:spcPct val="20000"/>
              </a:spcBef>
            </a:pPr>
            <a:r>
              <a:rPr lang="es-ES" b="1">
                <a:solidFill>
                  <a:schemeClr val="tx2"/>
                </a:solidFill>
                <a:latin typeface="Times" charset="0"/>
              </a:rPr>
              <a:t>3) O profesor/a explica QUE e COMO se vai a traballar, POR QUE se fará así e COMO se vai a AVALIAR</a:t>
            </a:r>
          </a:p>
        </p:txBody>
      </p:sp>
      <p:sp>
        <p:nvSpPr>
          <p:cNvPr id="157700" name="Rectangle 2"/>
          <p:cNvSpPr>
            <a:spLocks noChangeArrowheads="1"/>
          </p:cNvSpPr>
          <p:nvPr/>
        </p:nvSpPr>
        <p:spPr bwMode="auto">
          <a:xfrm>
            <a:off x="107950" y="0"/>
            <a:ext cx="8750300" cy="1412875"/>
          </a:xfrm>
          <a:prstGeom prst="rect">
            <a:avLst/>
          </a:prstGeom>
          <a:noFill/>
          <a:ln w="9525">
            <a:noFill/>
            <a:miter lim="800000"/>
            <a:headEnd/>
            <a:tailEnd/>
          </a:ln>
        </p:spPr>
        <p:txBody>
          <a:bodyPr lIns="92075" tIns="46038" rIns="92075" bIns="46038" anchor="b"/>
          <a:lstStyle/>
          <a:p>
            <a:r>
              <a:rPr lang="es-ES" sz="3200" b="1" i="1">
                <a:solidFill>
                  <a:schemeClr val="tx2"/>
                </a:solidFill>
                <a:latin typeface="Times" charset="0"/>
              </a:rPr>
              <a:t>2ª fase </a:t>
            </a:r>
            <a:r>
              <a:rPr lang="es-ES" sz="3200" b="1">
                <a:solidFill>
                  <a:schemeClr val="tx2"/>
                </a:solidFill>
                <a:latin typeface="Times" charset="0"/>
              </a:rPr>
              <a:t/>
            </a:r>
            <a:br>
              <a:rPr lang="es-ES" sz="3200" b="1">
                <a:solidFill>
                  <a:schemeClr val="tx2"/>
                </a:solidFill>
                <a:latin typeface="Times" charset="0"/>
              </a:rPr>
            </a:br>
            <a:r>
              <a:rPr lang="es-ES" sz="2800" b="1">
                <a:solidFill>
                  <a:schemeClr val="hlink"/>
                </a:solidFill>
                <a:latin typeface="Times" charset="0"/>
              </a:rPr>
              <a:t>Constitución Grupos Puzzle e Explicación do Traballo</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2"/>
          <p:cNvSpPr>
            <a:spLocks noChangeArrowheads="1"/>
          </p:cNvSpPr>
          <p:nvPr/>
        </p:nvSpPr>
        <p:spPr bwMode="auto">
          <a:xfrm>
            <a:off x="142875" y="285750"/>
            <a:ext cx="7929563" cy="971550"/>
          </a:xfrm>
          <a:prstGeom prst="rect">
            <a:avLst/>
          </a:prstGeom>
          <a:noFill/>
          <a:ln w="9525">
            <a:noFill/>
            <a:miter lim="800000"/>
            <a:headEnd/>
            <a:tailEnd/>
          </a:ln>
        </p:spPr>
        <p:txBody>
          <a:bodyPr lIns="92075" tIns="46038" rIns="92075" bIns="46038" anchor="b"/>
          <a:lstStyle/>
          <a:p>
            <a:r>
              <a:rPr lang="es-ES" sz="2800" b="1" i="1">
                <a:latin typeface="Times" charset="0"/>
              </a:rPr>
              <a:t>3ª fase </a:t>
            </a:r>
            <a:r>
              <a:rPr lang="es-ES" sz="2800" b="1">
                <a:latin typeface="Times" charset="0"/>
              </a:rPr>
              <a:t/>
            </a:r>
            <a:br>
              <a:rPr lang="es-ES" sz="2800" b="1">
                <a:latin typeface="Times" charset="0"/>
              </a:rPr>
            </a:br>
            <a:r>
              <a:rPr lang="es-ES" sz="2800" b="1">
                <a:solidFill>
                  <a:schemeClr val="hlink"/>
                </a:solidFill>
                <a:latin typeface="Times" charset="0"/>
              </a:rPr>
              <a:t>Traballo Cooperativo I e Grupos de Expertos</a:t>
            </a:r>
          </a:p>
        </p:txBody>
      </p:sp>
      <p:sp>
        <p:nvSpPr>
          <p:cNvPr id="166916" name="Rectangle 3"/>
          <p:cNvSpPr>
            <a:spLocks noChangeArrowheads="1"/>
          </p:cNvSpPr>
          <p:nvPr/>
        </p:nvSpPr>
        <p:spPr bwMode="auto">
          <a:xfrm>
            <a:off x="214313" y="1285875"/>
            <a:ext cx="8686800" cy="4714875"/>
          </a:xfrm>
          <a:prstGeom prst="rect">
            <a:avLst/>
          </a:prstGeom>
          <a:noFill/>
          <a:ln w="9525">
            <a:noFill/>
            <a:miter lim="800000"/>
            <a:headEnd/>
            <a:tailEnd/>
          </a:ln>
        </p:spPr>
        <p:txBody>
          <a:bodyPr lIns="92075" tIns="46038" rIns="92075" bIns="46038"/>
          <a:lstStyle/>
          <a:p>
            <a:pPr algn="just">
              <a:spcBef>
                <a:spcPct val="20000"/>
              </a:spcBef>
            </a:pPr>
            <a:endParaRPr lang="es-ES" b="1">
              <a:solidFill>
                <a:schemeClr val="tx2"/>
              </a:solidFill>
            </a:endParaRPr>
          </a:p>
          <a:p>
            <a:pPr algn="just">
              <a:spcBef>
                <a:spcPct val="20000"/>
              </a:spcBef>
            </a:pPr>
            <a:r>
              <a:rPr lang="es-ES" sz="2200" b="1">
                <a:solidFill>
                  <a:schemeClr val="tx2"/>
                </a:solidFill>
              </a:rPr>
              <a:t>1</a:t>
            </a:r>
            <a:r>
              <a:rPr lang="es-ES" sz="2200" b="1">
                <a:solidFill>
                  <a:schemeClr val="tx2"/>
                </a:solidFill>
                <a:latin typeface="Times" charset="0"/>
              </a:rPr>
              <a:t>) Lectura do material</a:t>
            </a:r>
            <a:r>
              <a:rPr lang="es-ES" sz="2200">
                <a:latin typeface="Times" charset="0"/>
              </a:rPr>
              <a:t>.</a:t>
            </a:r>
          </a:p>
          <a:p>
            <a:pPr algn="just">
              <a:spcBef>
                <a:spcPct val="20000"/>
              </a:spcBef>
            </a:pPr>
            <a:r>
              <a:rPr lang="es-ES" sz="2200">
                <a:latin typeface="Times" charset="0"/>
              </a:rPr>
              <a:t>	Individualmente</a:t>
            </a:r>
          </a:p>
          <a:p>
            <a:pPr algn="just">
              <a:spcBef>
                <a:spcPct val="20000"/>
              </a:spcBef>
            </a:pPr>
            <a:r>
              <a:rPr lang="es-ES" sz="2200">
                <a:latin typeface="Times" charset="0"/>
              </a:rPr>
              <a:t>	Equipo Puzzle</a:t>
            </a:r>
          </a:p>
          <a:p>
            <a:pPr algn="just">
              <a:spcBef>
                <a:spcPct val="20000"/>
              </a:spcBef>
            </a:pPr>
            <a:r>
              <a:rPr lang="es-ES" sz="2200" b="1">
                <a:solidFill>
                  <a:schemeClr val="tx2"/>
                </a:solidFill>
                <a:latin typeface="Times" charset="0"/>
              </a:rPr>
              <a:t>2) Constitución de Grupos de Expertos</a:t>
            </a:r>
            <a:r>
              <a:rPr lang="es-ES" sz="2200">
                <a:latin typeface="Times" charset="0"/>
              </a:rPr>
              <a:t>. </a:t>
            </a:r>
          </a:p>
          <a:p>
            <a:pPr marL="573088" lvl="1" indent="19050" algn="just">
              <a:spcBef>
                <a:spcPct val="20000"/>
              </a:spcBef>
              <a:buClr>
                <a:schemeClr val="tx2"/>
              </a:buClr>
              <a:buSzPct val="85000"/>
              <a:buFont typeface="Wingdings" pitchFamily="2" charset="2"/>
              <a:buChar char="q"/>
            </a:pPr>
            <a:r>
              <a:rPr lang="es-ES" sz="2200">
                <a:latin typeface="Times" charset="0"/>
              </a:rPr>
              <a:t> Membros de equipos diferentes coa mesma parte ou sección</a:t>
            </a:r>
          </a:p>
          <a:p>
            <a:pPr marL="573088" lvl="1" indent="19050" algn="just">
              <a:spcBef>
                <a:spcPct val="20000"/>
              </a:spcBef>
              <a:buClr>
                <a:schemeClr val="tx2"/>
              </a:buClr>
              <a:buSzPct val="85000"/>
              <a:buFont typeface="Wingdings" pitchFamily="2" charset="2"/>
              <a:buChar char="q"/>
            </a:pPr>
            <a:r>
              <a:rPr lang="es-ES" sz="2200">
                <a:latin typeface="Times" charset="0"/>
              </a:rPr>
              <a:t> Identificámolos mediante números</a:t>
            </a:r>
          </a:p>
          <a:p>
            <a:pPr marL="573088" lvl="1" indent="19050" algn="just">
              <a:spcBef>
                <a:spcPct val="20000"/>
              </a:spcBef>
              <a:buClr>
                <a:schemeClr val="tx2"/>
              </a:buClr>
              <a:buSzPct val="85000"/>
              <a:buFont typeface="Wingdings" pitchFamily="2" charset="2"/>
              <a:buChar char="q"/>
            </a:pPr>
            <a:r>
              <a:rPr lang="es-ES" sz="2200">
                <a:latin typeface="Times" charset="0"/>
              </a:rPr>
              <a:t> Cada grupo de expertos reúnese e traballa nun lugar específico da aula. </a:t>
            </a:r>
          </a:p>
          <a:p>
            <a:pPr marL="573088" lvl="1" indent="19050" algn="just">
              <a:spcBef>
                <a:spcPct val="20000"/>
              </a:spcBef>
              <a:buClr>
                <a:schemeClr val="tx2"/>
              </a:buClr>
              <a:buSzPct val="85000"/>
              <a:buFont typeface="Wingdings" pitchFamily="2" charset="2"/>
              <a:buChar char="q"/>
            </a:pPr>
            <a:r>
              <a:rPr lang="es-ES" sz="2200">
                <a:latin typeface="Times" charset="0"/>
              </a:rPr>
              <a:t> O dominio da unidade de aprendizaxe dependerá das explicacións do resto de compañeiros.</a:t>
            </a:r>
          </a:p>
          <a:p>
            <a:pPr algn="just">
              <a:spcBef>
                <a:spcPct val="20000"/>
              </a:spcBef>
              <a:buClr>
                <a:schemeClr val="tx2"/>
              </a:buClr>
              <a:buSzPct val="85000"/>
              <a:buFont typeface="Wingdings" pitchFamily="2" charset="2"/>
              <a:buChar char="q"/>
            </a:pPr>
            <a:endParaRPr lang="es-ES" sz="2200">
              <a:latin typeface="Times" charset="0"/>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ChangeArrowheads="1"/>
          </p:cNvSpPr>
          <p:nvPr/>
        </p:nvSpPr>
        <p:spPr bwMode="auto">
          <a:xfrm>
            <a:off x="214313" y="357188"/>
            <a:ext cx="7972425" cy="1284287"/>
          </a:xfrm>
          <a:prstGeom prst="rect">
            <a:avLst/>
          </a:prstGeom>
          <a:noFill/>
          <a:ln w="9525">
            <a:noFill/>
            <a:miter lim="800000"/>
            <a:headEnd/>
            <a:tailEnd/>
          </a:ln>
        </p:spPr>
        <p:txBody>
          <a:bodyPr lIns="92075" tIns="46038" rIns="92075" bIns="46038" anchor="b"/>
          <a:lstStyle/>
          <a:p>
            <a:r>
              <a:rPr lang="es-ES" sz="3600" b="1" i="1">
                <a:solidFill>
                  <a:schemeClr val="tx2"/>
                </a:solidFill>
                <a:latin typeface="Times" charset="0"/>
              </a:rPr>
              <a:t>4ª fase</a:t>
            </a:r>
            <a:r>
              <a:rPr lang="es-ES" sz="3200" b="1" i="1">
                <a:solidFill>
                  <a:schemeClr val="tx2"/>
                </a:solidFill>
                <a:latin typeface="Times" charset="0"/>
              </a:rPr>
              <a:t> </a:t>
            </a:r>
            <a:r>
              <a:rPr lang="es-ES" sz="3200" b="1">
                <a:solidFill>
                  <a:schemeClr val="tx2"/>
                </a:solidFill>
                <a:latin typeface="Times" charset="0"/>
              </a:rPr>
              <a:t/>
            </a:r>
            <a:br>
              <a:rPr lang="es-ES" sz="3200" b="1">
                <a:solidFill>
                  <a:schemeClr val="tx2"/>
                </a:solidFill>
                <a:latin typeface="Times" charset="0"/>
              </a:rPr>
            </a:br>
            <a:r>
              <a:rPr lang="es-ES" sz="2800" b="1">
                <a:solidFill>
                  <a:schemeClr val="hlink"/>
                </a:solidFill>
                <a:latin typeface="Times" charset="0"/>
              </a:rPr>
              <a:t>Traballo Cooperativo II</a:t>
            </a:r>
            <a:r>
              <a:rPr lang="es-ES" sz="2800">
                <a:solidFill>
                  <a:schemeClr val="hlink"/>
                </a:solidFill>
                <a:latin typeface="Times" charset="0"/>
              </a:rPr>
              <a:t/>
            </a:r>
            <a:br>
              <a:rPr lang="es-ES" sz="2800">
                <a:solidFill>
                  <a:schemeClr val="hlink"/>
                </a:solidFill>
                <a:latin typeface="Times" charset="0"/>
              </a:rPr>
            </a:br>
            <a:endParaRPr lang="es-ES" sz="2800">
              <a:solidFill>
                <a:schemeClr val="hlink"/>
              </a:solidFill>
              <a:latin typeface="Times" charset="0"/>
            </a:endParaRPr>
          </a:p>
        </p:txBody>
      </p:sp>
      <p:sp>
        <p:nvSpPr>
          <p:cNvPr id="168963" name="Rectangle 3"/>
          <p:cNvSpPr>
            <a:spLocks noChangeArrowheads="1"/>
          </p:cNvSpPr>
          <p:nvPr/>
        </p:nvSpPr>
        <p:spPr bwMode="auto">
          <a:xfrm>
            <a:off x="214313" y="1714500"/>
            <a:ext cx="8686800" cy="4343400"/>
          </a:xfrm>
          <a:prstGeom prst="rect">
            <a:avLst/>
          </a:prstGeom>
          <a:noFill/>
          <a:ln w="9525">
            <a:noFill/>
            <a:miter lim="800000"/>
            <a:headEnd/>
            <a:tailEnd/>
          </a:ln>
        </p:spPr>
        <p:txBody>
          <a:bodyPr lIns="92075" tIns="46038" rIns="92075" bIns="46038"/>
          <a:lstStyle/>
          <a:p>
            <a:pPr algn="just">
              <a:spcBef>
                <a:spcPct val="20000"/>
              </a:spcBef>
            </a:pPr>
            <a:endParaRPr lang="es-ES" b="1">
              <a:solidFill>
                <a:schemeClr val="tx2"/>
              </a:solidFill>
            </a:endParaRPr>
          </a:p>
          <a:p>
            <a:pPr algn="just">
              <a:spcBef>
                <a:spcPct val="20000"/>
              </a:spcBef>
            </a:pPr>
            <a:r>
              <a:rPr lang="es-ES" sz="2400" b="1">
                <a:solidFill>
                  <a:schemeClr val="tx2"/>
                </a:solidFill>
                <a:latin typeface="Times" charset="0"/>
              </a:rPr>
              <a:t>1) Reunión de Grupos de Expertos</a:t>
            </a:r>
            <a:r>
              <a:rPr lang="es-ES" sz="2400">
                <a:latin typeface="Times" charset="0"/>
              </a:rPr>
              <a:t>.</a:t>
            </a:r>
          </a:p>
          <a:p>
            <a:pPr algn="just">
              <a:spcBef>
                <a:spcPct val="20000"/>
              </a:spcBef>
            </a:pPr>
            <a:endParaRPr lang="es-ES" sz="2400">
              <a:latin typeface="Times" charset="0"/>
            </a:endParaRPr>
          </a:p>
          <a:p>
            <a:pPr algn="just">
              <a:spcBef>
                <a:spcPct val="20000"/>
              </a:spcBef>
            </a:pPr>
            <a:r>
              <a:rPr lang="es-ES" sz="2400" b="1">
                <a:solidFill>
                  <a:schemeClr val="tx2"/>
                </a:solidFill>
                <a:latin typeface="Times" charset="0"/>
              </a:rPr>
              <a:t>2) Cada Grupo de Expertos deseña o seu plan de traballo</a:t>
            </a:r>
            <a:r>
              <a:rPr lang="es-ES" sz="2400">
                <a:latin typeface="Times" charset="0"/>
              </a:rPr>
              <a:t>. </a:t>
            </a:r>
          </a:p>
          <a:p>
            <a:pPr marL="573088" lvl="1" indent="19050" algn="just">
              <a:spcBef>
                <a:spcPct val="20000"/>
              </a:spcBef>
              <a:buClr>
                <a:schemeClr val="tx2"/>
              </a:buClr>
              <a:buSzPct val="85000"/>
              <a:buFont typeface="Wingdings" pitchFamily="2" charset="2"/>
              <a:buChar char="q"/>
            </a:pPr>
            <a:r>
              <a:rPr lang="es-ES" sz="2400">
                <a:latin typeface="Times" charset="0"/>
              </a:rPr>
              <a:t> Cada un debe estudar e comprender a súa parte do tema, para despois ensinala ao seus compañeiros do Grupo Puzzle.</a:t>
            </a:r>
          </a:p>
          <a:p>
            <a:pPr marL="573088" lvl="1" indent="19050" algn="just">
              <a:spcBef>
                <a:spcPct val="20000"/>
              </a:spcBef>
              <a:buClr>
                <a:schemeClr val="tx2"/>
              </a:buClr>
              <a:buSzPct val="85000"/>
              <a:buFont typeface="Wingdings" pitchFamily="2" charset="2"/>
              <a:buChar char="q"/>
            </a:pPr>
            <a:r>
              <a:rPr lang="es-ES" sz="2400">
                <a:latin typeface="Times" charset="0"/>
              </a:rPr>
              <a:t> Elaboración de guións, materiais…</a:t>
            </a:r>
          </a:p>
          <a:p>
            <a:pPr algn="just">
              <a:spcBef>
                <a:spcPct val="20000"/>
              </a:spcBef>
              <a:buClr>
                <a:schemeClr val="tx2"/>
              </a:buClr>
              <a:buSzPct val="85000"/>
              <a:buFont typeface="Wingdings" pitchFamily="2" charset="2"/>
              <a:buChar char="q"/>
            </a:pPr>
            <a:endParaRPr lang="es-ES" sz="2400">
              <a:latin typeface="Times"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214313" y="428625"/>
            <a:ext cx="3987800" cy="1077913"/>
          </a:xfrm>
          <a:prstGeom prst="rect">
            <a:avLst/>
          </a:prstGeom>
          <a:noFill/>
          <a:ln w="9525">
            <a:noFill/>
            <a:miter lim="800000"/>
            <a:headEnd/>
            <a:tailEnd/>
          </a:ln>
        </p:spPr>
        <p:txBody>
          <a:bodyPr wrap="none" lIns="92075" tIns="46038" rIns="92075" bIns="46038">
            <a:spAutoFit/>
          </a:bodyPr>
          <a:lstStyle/>
          <a:p>
            <a:r>
              <a:rPr lang="es-ES" sz="3600" b="1" i="1">
                <a:solidFill>
                  <a:schemeClr val="tx2"/>
                </a:solidFill>
                <a:latin typeface="Times" charset="0"/>
              </a:rPr>
              <a:t>5ª fase</a:t>
            </a:r>
          </a:p>
          <a:p>
            <a:r>
              <a:rPr lang="es-ES" sz="2800" b="1">
                <a:solidFill>
                  <a:schemeClr val="hlink"/>
                </a:solidFill>
                <a:latin typeface="Times" charset="0"/>
              </a:rPr>
              <a:t>Traballo Cooperativo III</a:t>
            </a:r>
          </a:p>
        </p:txBody>
      </p:sp>
      <p:sp>
        <p:nvSpPr>
          <p:cNvPr id="171011" name="Rectangle 3"/>
          <p:cNvSpPr>
            <a:spLocks noChangeArrowheads="1"/>
          </p:cNvSpPr>
          <p:nvPr/>
        </p:nvSpPr>
        <p:spPr bwMode="auto">
          <a:xfrm>
            <a:off x="214313" y="1785938"/>
            <a:ext cx="8572500" cy="4081462"/>
          </a:xfrm>
          <a:prstGeom prst="rect">
            <a:avLst/>
          </a:prstGeom>
          <a:noFill/>
          <a:ln w="9525">
            <a:noFill/>
            <a:miter lim="800000"/>
            <a:headEnd/>
            <a:tailEnd/>
          </a:ln>
        </p:spPr>
        <p:txBody>
          <a:bodyPr lIns="92075" tIns="46038" rIns="92075" bIns="46038">
            <a:spAutoFit/>
          </a:bodyPr>
          <a:lstStyle/>
          <a:p>
            <a:pPr>
              <a:lnSpc>
                <a:spcPct val="120000"/>
              </a:lnSpc>
            </a:pPr>
            <a:r>
              <a:rPr lang="es-ES" sz="2400" b="1">
                <a:solidFill>
                  <a:schemeClr val="tx2"/>
                </a:solidFill>
                <a:latin typeface="Times" charset="0"/>
              </a:rPr>
              <a:t>1) Traballo no Grupo Puzzle</a:t>
            </a:r>
            <a:endParaRPr lang="es-ES" sz="2400" b="1">
              <a:latin typeface="Times" charset="0"/>
            </a:endParaRPr>
          </a:p>
          <a:p>
            <a:pPr>
              <a:lnSpc>
                <a:spcPct val="120000"/>
              </a:lnSpc>
            </a:pPr>
            <a:r>
              <a:rPr lang="es-ES" sz="2400">
                <a:latin typeface="Times" charset="0"/>
              </a:rPr>
              <a:t>	- Xúntanse de novo os Grupos Puzzle orixinarios</a:t>
            </a:r>
          </a:p>
          <a:p>
            <a:pPr>
              <a:lnSpc>
                <a:spcPct val="120000"/>
              </a:lnSpc>
            </a:pPr>
            <a:r>
              <a:rPr lang="es-ES" sz="2400">
                <a:latin typeface="Times" charset="0"/>
              </a:rPr>
              <a:t>	- Desenvólvese a proposta de traballo na súa totalidade</a:t>
            </a:r>
          </a:p>
          <a:p>
            <a:pPr>
              <a:lnSpc>
                <a:spcPct val="120000"/>
              </a:lnSpc>
            </a:pPr>
            <a:r>
              <a:rPr lang="es-ES" sz="2400">
                <a:latin typeface="Times" charset="0"/>
              </a:rPr>
              <a:t>	- Cada alumno titoriza aos seus compañeiros respecto da   </a:t>
            </a:r>
          </a:p>
          <a:p>
            <a:pPr>
              <a:lnSpc>
                <a:spcPct val="120000"/>
              </a:lnSpc>
            </a:pPr>
            <a:r>
              <a:rPr lang="es-ES" sz="2400">
                <a:latin typeface="Times" charset="0"/>
              </a:rPr>
              <a:t>              parte estudada no grupo de Expertos</a:t>
            </a:r>
          </a:p>
          <a:p>
            <a:pPr>
              <a:lnSpc>
                <a:spcPct val="120000"/>
              </a:lnSpc>
            </a:pPr>
            <a:r>
              <a:rPr lang="es-ES" sz="2400" b="1">
                <a:solidFill>
                  <a:schemeClr val="tx2"/>
                </a:solidFill>
                <a:latin typeface="Times" charset="0"/>
              </a:rPr>
              <a:t>2) Informe da Unidade completa</a:t>
            </a:r>
            <a:endParaRPr lang="es-ES" sz="2400">
              <a:latin typeface="Times" charset="0"/>
            </a:endParaRPr>
          </a:p>
          <a:p>
            <a:pPr>
              <a:lnSpc>
                <a:spcPct val="120000"/>
              </a:lnSpc>
            </a:pPr>
            <a:r>
              <a:rPr lang="es-ES" sz="2400">
                <a:latin typeface="Times" charset="0"/>
              </a:rPr>
              <a:t>	- Ao terminar a sesión, cada alumno debe dominar a unidade</a:t>
            </a:r>
          </a:p>
          <a:p>
            <a:pPr>
              <a:lnSpc>
                <a:spcPct val="120000"/>
              </a:lnSpc>
            </a:pPr>
            <a:r>
              <a:rPr lang="es-ES" sz="2400">
                <a:latin typeface="Times" charset="0"/>
              </a:rPr>
              <a:t>	- Cada Grupo entregará ao profesor/a un informe sobre a </a:t>
            </a:r>
          </a:p>
          <a:p>
            <a:pPr>
              <a:lnSpc>
                <a:spcPct val="120000"/>
              </a:lnSpc>
            </a:pPr>
            <a:r>
              <a:rPr lang="es-ES" sz="2400">
                <a:latin typeface="Times" charset="0"/>
              </a:rPr>
              <a:t>              unidade</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ChangeArrowheads="1"/>
          </p:cNvSpPr>
          <p:nvPr/>
        </p:nvSpPr>
        <p:spPr bwMode="auto">
          <a:xfrm>
            <a:off x="179388" y="476250"/>
            <a:ext cx="4875212" cy="1139825"/>
          </a:xfrm>
          <a:prstGeom prst="rect">
            <a:avLst/>
          </a:prstGeom>
          <a:noFill/>
          <a:ln w="9525">
            <a:noFill/>
            <a:miter lim="800000"/>
            <a:headEnd/>
            <a:tailEnd/>
          </a:ln>
        </p:spPr>
        <p:txBody>
          <a:bodyPr wrap="none" lIns="92075" tIns="46038" rIns="92075" bIns="46038">
            <a:spAutoFit/>
          </a:bodyPr>
          <a:lstStyle/>
          <a:p>
            <a:r>
              <a:rPr lang="es-ES" sz="3600" b="1" i="1">
                <a:solidFill>
                  <a:schemeClr val="tx2"/>
                </a:solidFill>
                <a:latin typeface="Times" charset="0"/>
              </a:rPr>
              <a:t>6ª fase</a:t>
            </a:r>
          </a:p>
          <a:p>
            <a:r>
              <a:rPr lang="es-ES" sz="3200" b="1">
                <a:solidFill>
                  <a:schemeClr val="hlink"/>
                </a:solidFill>
                <a:latin typeface="Times" charset="0"/>
              </a:rPr>
              <a:t>Avaliación dos alumnos/as</a:t>
            </a:r>
          </a:p>
        </p:txBody>
      </p:sp>
      <p:sp>
        <p:nvSpPr>
          <p:cNvPr id="173059" name="Rectangle 3"/>
          <p:cNvSpPr>
            <a:spLocks noChangeArrowheads="1"/>
          </p:cNvSpPr>
          <p:nvPr/>
        </p:nvSpPr>
        <p:spPr bwMode="auto">
          <a:xfrm>
            <a:off x="214313" y="2143125"/>
            <a:ext cx="8763000" cy="3638550"/>
          </a:xfrm>
          <a:prstGeom prst="rect">
            <a:avLst/>
          </a:prstGeom>
          <a:noFill/>
          <a:ln w="9525">
            <a:noFill/>
            <a:miter lim="800000"/>
            <a:headEnd/>
            <a:tailEnd/>
          </a:ln>
        </p:spPr>
        <p:txBody>
          <a:bodyPr lIns="92075" tIns="46038" rIns="92075" bIns="46038">
            <a:spAutoFit/>
          </a:bodyPr>
          <a:lstStyle/>
          <a:p>
            <a:pPr>
              <a:lnSpc>
                <a:spcPct val="120000"/>
              </a:lnSpc>
            </a:pPr>
            <a:r>
              <a:rPr lang="es-ES" sz="2400" b="1">
                <a:solidFill>
                  <a:schemeClr val="tx2"/>
                </a:solidFill>
                <a:latin typeface="Times" charset="0"/>
              </a:rPr>
              <a:t>1) O profesor/a puntúa o informe presentado por cada Grupo Puzzle (Avaliación Grupal)</a:t>
            </a:r>
            <a:endParaRPr lang="es-ES" sz="2400" b="1">
              <a:latin typeface="Times" charset="0"/>
            </a:endParaRPr>
          </a:p>
          <a:p>
            <a:pPr>
              <a:lnSpc>
                <a:spcPct val="120000"/>
              </a:lnSpc>
            </a:pPr>
            <a:r>
              <a:rPr lang="es-ES" sz="2400">
                <a:latin typeface="Times" charset="0"/>
              </a:rPr>
              <a:t>	</a:t>
            </a:r>
          </a:p>
          <a:p>
            <a:pPr>
              <a:lnSpc>
                <a:spcPct val="120000"/>
              </a:lnSpc>
            </a:pPr>
            <a:r>
              <a:rPr lang="es-ES" sz="2400" b="1">
                <a:solidFill>
                  <a:schemeClr val="tx2"/>
                </a:solidFill>
                <a:latin typeface="Times" charset="0"/>
              </a:rPr>
              <a:t>2) O profesor/a realiza unha proba individual  dos coñecementos (Avaliación Individual)</a:t>
            </a:r>
          </a:p>
          <a:p>
            <a:pPr>
              <a:lnSpc>
                <a:spcPct val="120000"/>
              </a:lnSpc>
            </a:pPr>
            <a:r>
              <a:rPr lang="es-ES" sz="2400" b="1">
                <a:solidFill>
                  <a:schemeClr val="tx2"/>
                </a:solidFill>
                <a:latin typeface="Times" charset="0"/>
              </a:rPr>
              <a:t>	</a:t>
            </a:r>
          </a:p>
          <a:p>
            <a:pPr>
              <a:lnSpc>
                <a:spcPct val="120000"/>
              </a:lnSpc>
            </a:pPr>
            <a:r>
              <a:rPr lang="es-ES" sz="2400" b="1">
                <a:solidFill>
                  <a:schemeClr val="tx2"/>
                </a:solidFill>
                <a:latin typeface="Times" charset="0"/>
              </a:rPr>
              <a:t>3) </a:t>
            </a:r>
            <a:r>
              <a:rPr lang="es-ES" sz="2400" b="1">
                <a:solidFill>
                  <a:schemeClr val="hlink"/>
                </a:solidFill>
                <a:latin typeface="Times" charset="0"/>
              </a:rPr>
              <a:t>Nota final</a:t>
            </a:r>
            <a:r>
              <a:rPr lang="es-ES" sz="2400" b="1">
                <a:solidFill>
                  <a:schemeClr val="tx2"/>
                </a:solidFill>
                <a:latin typeface="Times" charset="0"/>
              </a:rPr>
              <a:t>= puntuación media entre avaliación individual e grupal</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285750" y="285750"/>
            <a:ext cx="5786438" cy="1016000"/>
          </a:xfrm>
          <a:prstGeom prst="rect">
            <a:avLst/>
          </a:prstGeom>
          <a:noFill/>
          <a:ln w="9525">
            <a:noFill/>
            <a:miter lim="800000"/>
            <a:headEnd/>
            <a:tailEnd/>
          </a:ln>
        </p:spPr>
        <p:txBody>
          <a:bodyPr wrap="none" lIns="92075" tIns="46038" rIns="92075" bIns="46038">
            <a:spAutoFit/>
          </a:bodyPr>
          <a:lstStyle/>
          <a:p>
            <a:r>
              <a:rPr lang="es-ES" sz="3200" b="1" i="1">
                <a:solidFill>
                  <a:schemeClr val="tx2"/>
                </a:solidFill>
                <a:latin typeface="Times" charset="0"/>
              </a:rPr>
              <a:t>7ª fase</a:t>
            </a:r>
          </a:p>
          <a:p>
            <a:r>
              <a:rPr lang="es-ES" sz="2800" b="1">
                <a:solidFill>
                  <a:schemeClr val="hlink"/>
                </a:solidFill>
                <a:latin typeface="Times" charset="0"/>
              </a:rPr>
              <a:t>Traballo en gran Grupo e Avaliación</a:t>
            </a:r>
          </a:p>
        </p:txBody>
      </p:sp>
      <p:sp>
        <p:nvSpPr>
          <p:cNvPr id="175107" name="Rectangle 3"/>
          <p:cNvSpPr>
            <a:spLocks noChangeArrowheads="1"/>
          </p:cNvSpPr>
          <p:nvPr/>
        </p:nvSpPr>
        <p:spPr bwMode="auto">
          <a:xfrm>
            <a:off x="214313" y="1571625"/>
            <a:ext cx="8763000" cy="4524375"/>
          </a:xfrm>
          <a:prstGeom prst="rect">
            <a:avLst/>
          </a:prstGeom>
          <a:noFill/>
          <a:ln w="9525">
            <a:noFill/>
            <a:miter lim="800000"/>
            <a:headEnd/>
            <a:tailEnd/>
          </a:ln>
        </p:spPr>
        <p:txBody>
          <a:bodyPr lIns="92075" tIns="46038" rIns="92075" bIns="46038">
            <a:spAutoFit/>
          </a:bodyPr>
          <a:lstStyle/>
          <a:p>
            <a:pPr>
              <a:lnSpc>
                <a:spcPct val="120000"/>
              </a:lnSpc>
            </a:pPr>
            <a:r>
              <a:rPr lang="es-ES" sz="2400" b="1">
                <a:solidFill>
                  <a:schemeClr val="tx2"/>
                </a:solidFill>
                <a:latin typeface="Times" charset="0"/>
              </a:rPr>
              <a:t>1) Reunión xeral</a:t>
            </a:r>
            <a:endParaRPr lang="es-ES" sz="2400" b="1">
              <a:latin typeface="Times" charset="0"/>
            </a:endParaRPr>
          </a:p>
          <a:p>
            <a:pPr>
              <a:lnSpc>
                <a:spcPct val="120000"/>
              </a:lnSpc>
            </a:pPr>
            <a:r>
              <a:rPr lang="es-ES" sz="2400" b="1">
                <a:solidFill>
                  <a:schemeClr val="tx2"/>
                </a:solidFill>
                <a:latin typeface="Times" charset="0"/>
              </a:rPr>
              <a:t>	</a:t>
            </a:r>
            <a:r>
              <a:rPr lang="es-ES" sz="2400">
                <a:latin typeface="Times" charset="0"/>
              </a:rPr>
              <a:t>- Válorase a comprensión grupal do contido da unidade</a:t>
            </a:r>
          </a:p>
          <a:p>
            <a:pPr>
              <a:lnSpc>
                <a:spcPct val="120000"/>
              </a:lnSpc>
            </a:pPr>
            <a:r>
              <a:rPr lang="es-ES" sz="2400">
                <a:latin typeface="Times" charset="0"/>
              </a:rPr>
              <a:t>	- Destácanse os erros, lagoas, dúbidas e conflitos</a:t>
            </a:r>
            <a:endParaRPr lang="es-ES" sz="2400" b="1">
              <a:latin typeface="Times" charset="0"/>
            </a:endParaRPr>
          </a:p>
          <a:p>
            <a:pPr>
              <a:lnSpc>
                <a:spcPct val="120000"/>
              </a:lnSpc>
            </a:pPr>
            <a:endParaRPr lang="es-ES" sz="2400" b="1">
              <a:solidFill>
                <a:schemeClr val="tx2"/>
              </a:solidFill>
              <a:latin typeface="Times" charset="0"/>
            </a:endParaRPr>
          </a:p>
          <a:p>
            <a:pPr>
              <a:lnSpc>
                <a:spcPct val="120000"/>
              </a:lnSpc>
            </a:pPr>
            <a:r>
              <a:rPr lang="es-ES" sz="2400" b="1">
                <a:solidFill>
                  <a:schemeClr val="tx2"/>
                </a:solidFill>
                <a:latin typeface="Times" charset="0"/>
              </a:rPr>
              <a:t>2) Avaliación técnica por parte dos alumnos/as en relación a:</a:t>
            </a:r>
          </a:p>
          <a:p>
            <a:pPr>
              <a:lnSpc>
                <a:spcPct val="120000"/>
              </a:lnSpc>
            </a:pPr>
            <a:r>
              <a:rPr lang="es-ES" sz="2400">
                <a:latin typeface="Times" charset="0"/>
              </a:rPr>
              <a:t>            - Aprendizaxe</a:t>
            </a:r>
          </a:p>
          <a:p>
            <a:pPr>
              <a:lnSpc>
                <a:spcPct val="120000"/>
              </a:lnSpc>
            </a:pPr>
            <a:r>
              <a:rPr lang="es-ES" sz="2400">
                <a:latin typeface="Times" charset="0"/>
              </a:rPr>
              <a:t>	- Relacións interpersonais</a:t>
            </a:r>
          </a:p>
          <a:p>
            <a:pPr>
              <a:lnSpc>
                <a:spcPct val="120000"/>
              </a:lnSpc>
            </a:pPr>
            <a:r>
              <a:rPr lang="es-ES" sz="2400">
                <a:latin typeface="Times" charset="0"/>
              </a:rPr>
              <a:t>	- Satisfacción</a:t>
            </a:r>
          </a:p>
          <a:p>
            <a:pPr>
              <a:lnSpc>
                <a:spcPct val="120000"/>
              </a:lnSpc>
            </a:pPr>
            <a:r>
              <a:rPr lang="es-ES" sz="2400">
                <a:latin typeface="Times" charset="0"/>
              </a:rPr>
              <a:t>	- Clima de traballo</a:t>
            </a:r>
          </a:p>
          <a:p>
            <a:pPr>
              <a:lnSpc>
                <a:spcPct val="120000"/>
              </a:lnSpc>
            </a:pPr>
            <a:r>
              <a:rPr lang="es-ES" sz="2400">
                <a:latin typeface="Times" charset="0"/>
              </a:rPr>
              <a:t>	- Estrutura da técnica</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p:cNvPicPr>
            <a:picLocks noChangeAspect="1" noChangeArrowheads="1"/>
          </p:cNvPicPr>
          <p:nvPr/>
        </p:nvPicPr>
        <p:blipFill>
          <a:blip r:embed="rId2" cstate="print"/>
          <a:srcRect/>
          <a:stretch>
            <a:fillRect/>
          </a:stretch>
        </p:blipFill>
        <p:spPr bwMode="auto">
          <a:xfrm>
            <a:off x="0" y="3175"/>
            <a:ext cx="9142413"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395288" y="981075"/>
            <a:ext cx="4875212" cy="1139825"/>
          </a:xfrm>
          <a:prstGeom prst="rect">
            <a:avLst/>
          </a:prstGeom>
          <a:noFill/>
          <a:ln w="9525">
            <a:noFill/>
            <a:miter lim="800000"/>
            <a:headEnd/>
            <a:tailEnd/>
          </a:ln>
        </p:spPr>
        <p:txBody>
          <a:bodyPr wrap="none" lIns="92075" tIns="46038" rIns="92075" bIns="46038">
            <a:spAutoFit/>
          </a:bodyPr>
          <a:lstStyle/>
          <a:p>
            <a:r>
              <a:rPr lang="es-ES" sz="3600" b="1" i="1">
                <a:solidFill>
                  <a:schemeClr val="tx2"/>
                </a:solidFill>
                <a:latin typeface="Times" charset="0"/>
              </a:rPr>
              <a:t>6ª fase</a:t>
            </a:r>
          </a:p>
          <a:p>
            <a:r>
              <a:rPr lang="es-ES" sz="3200" b="1">
                <a:solidFill>
                  <a:schemeClr val="hlink"/>
                </a:solidFill>
                <a:latin typeface="Times" charset="0"/>
              </a:rPr>
              <a:t>Avaliación dos alumnos/as</a:t>
            </a:r>
          </a:p>
        </p:txBody>
      </p:sp>
      <p:sp>
        <p:nvSpPr>
          <p:cNvPr id="181251" name="Rectangle 3"/>
          <p:cNvSpPr>
            <a:spLocks noChangeArrowheads="1"/>
          </p:cNvSpPr>
          <p:nvPr/>
        </p:nvSpPr>
        <p:spPr bwMode="auto">
          <a:xfrm>
            <a:off x="250825" y="2205038"/>
            <a:ext cx="8534400" cy="1865312"/>
          </a:xfrm>
          <a:prstGeom prst="rect">
            <a:avLst/>
          </a:prstGeom>
          <a:noFill/>
          <a:ln w="9525">
            <a:noFill/>
            <a:miter lim="800000"/>
            <a:headEnd/>
            <a:tailEnd/>
          </a:ln>
        </p:spPr>
        <p:txBody>
          <a:bodyPr lIns="92075" tIns="46038" rIns="92075" bIns="46038">
            <a:spAutoFit/>
          </a:bodyPr>
          <a:lstStyle/>
          <a:p>
            <a:pPr>
              <a:lnSpc>
                <a:spcPct val="120000"/>
              </a:lnSpc>
            </a:pPr>
            <a:r>
              <a:rPr lang="es-ES" sz="2400">
                <a:latin typeface="Times" charset="0"/>
              </a:rPr>
              <a:t>	</a:t>
            </a:r>
          </a:p>
          <a:p>
            <a:pPr>
              <a:lnSpc>
                <a:spcPct val="120000"/>
              </a:lnSpc>
            </a:pPr>
            <a:r>
              <a:rPr lang="es-ES" sz="2400" b="1">
                <a:solidFill>
                  <a:schemeClr val="tx2"/>
                </a:solidFill>
                <a:latin typeface="Times" charset="0"/>
              </a:rPr>
              <a:t>O profesor/a elixe ao chou a un membro do grupo e faille distintas preguntas e en función do que resposta puntúa a todo o grupo</a:t>
            </a:r>
          </a:p>
        </p:txBody>
      </p:sp>
      <p:sp>
        <p:nvSpPr>
          <p:cNvPr id="5" name="4 Llamada de nube"/>
          <p:cNvSpPr/>
          <p:nvPr/>
        </p:nvSpPr>
        <p:spPr>
          <a:xfrm>
            <a:off x="5795963" y="115888"/>
            <a:ext cx="2952750" cy="1368425"/>
          </a:xfrm>
          <a:prstGeom prst="cloudCallout">
            <a:avLst>
              <a:gd name="adj1" fmla="val -57728"/>
              <a:gd name="adj2" fmla="val 6361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 b="1" dirty="0" err="1"/>
              <a:t>Modificacións</a:t>
            </a:r>
            <a:endParaRPr lang="es-ES" b="1" dirty="0"/>
          </a:p>
        </p:txBody>
      </p:sp>
      <p:sp>
        <p:nvSpPr>
          <p:cNvPr id="6" name="5 CuadroTexto"/>
          <p:cNvSpPr txBox="1"/>
          <p:nvPr/>
        </p:nvSpPr>
        <p:spPr>
          <a:xfrm>
            <a:off x="468313" y="4581525"/>
            <a:ext cx="3470275" cy="36830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Interdependencia de </a:t>
            </a:r>
            <a:r>
              <a:rPr lang="es-ES" b="1" dirty="0" err="1"/>
              <a:t>tarefa</a:t>
            </a:r>
            <a:endParaRPr lang="es-ES" b="1" dirty="0"/>
          </a:p>
        </p:txBody>
      </p:sp>
      <p:sp>
        <p:nvSpPr>
          <p:cNvPr id="7" name="6 CuadroTexto"/>
          <p:cNvSpPr txBox="1"/>
          <p:nvPr/>
        </p:nvSpPr>
        <p:spPr>
          <a:xfrm>
            <a:off x="4572000" y="4581525"/>
            <a:ext cx="4195763" cy="368300"/>
          </a:xfrm>
          <a:prstGeom prst="rect">
            <a:avLst/>
          </a:prstGeom>
        </p:spPr>
        <p:style>
          <a:lnRef idx="3">
            <a:schemeClr val="lt1"/>
          </a:lnRef>
          <a:fillRef idx="1">
            <a:schemeClr val="accent1"/>
          </a:fillRef>
          <a:effectRef idx="1">
            <a:schemeClr val="accent1"/>
          </a:effectRef>
          <a:fontRef idx="minor">
            <a:schemeClr val="lt1"/>
          </a:fontRef>
        </p:style>
        <p:txBody>
          <a:bodyPr wrap="none">
            <a:spAutoFit/>
          </a:bodyPr>
          <a:lstStyle/>
          <a:p>
            <a:pPr>
              <a:defRPr/>
            </a:pPr>
            <a:r>
              <a:rPr lang="es-ES" b="1" dirty="0"/>
              <a:t>Interdependencia de recompensa</a:t>
            </a:r>
          </a:p>
        </p:txBody>
      </p:sp>
      <p:sp>
        <p:nvSpPr>
          <p:cNvPr id="8" name="7 Flecha derecha"/>
          <p:cNvSpPr/>
          <p:nvPr/>
        </p:nvSpPr>
        <p:spPr>
          <a:xfrm rot="5400000">
            <a:off x="2987675" y="3860800"/>
            <a:ext cx="647700"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9" name="8 Flecha derecha"/>
          <p:cNvSpPr/>
          <p:nvPr/>
        </p:nvSpPr>
        <p:spPr>
          <a:xfrm rot="5400000">
            <a:off x="5976938" y="3968750"/>
            <a:ext cx="647700" cy="431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a:xfrm>
            <a:off x="214313" y="285750"/>
            <a:ext cx="5457825" cy="400050"/>
          </a:xfrm>
          <a:solidFill>
            <a:schemeClr val="tx2">
              <a:lumMod val="60000"/>
              <a:lumOff val="40000"/>
            </a:schemeClr>
          </a:solidFill>
        </p:spPr>
        <p:txBody>
          <a:bodyPr/>
          <a:lstStyle/>
          <a:p>
            <a:pPr eaLnBrk="1" fontAlgn="auto" hangingPunct="1">
              <a:lnSpc>
                <a:spcPct val="80000"/>
              </a:lnSpc>
              <a:spcAft>
                <a:spcPts val="0"/>
              </a:spcAft>
              <a:defRPr/>
            </a:pPr>
            <a:r>
              <a:rPr lang="es-ES_tradnl" sz="2000" b="1" dirty="0" err="1" smtClean="0">
                <a:solidFill>
                  <a:schemeClr val="bg1"/>
                </a:solidFill>
              </a:rPr>
              <a:t>Puzzle</a:t>
            </a:r>
            <a:r>
              <a:rPr lang="es-ES_tradnl" sz="2000" b="1" dirty="0" smtClean="0">
                <a:solidFill>
                  <a:schemeClr val="bg1"/>
                </a:solidFill>
              </a:rPr>
              <a:t> de </a:t>
            </a:r>
            <a:r>
              <a:rPr lang="es-ES_tradnl" sz="2000" b="1" dirty="0" err="1" smtClean="0">
                <a:solidFill>
                  <a:schemeClr val="bg1"/>
                </a:solidFill>
              </a:rPr>
              <a:t>Aronson</a:t>
            </a:r>
            <a:endParaRPr lang="es-ES_tradnl" sz="2000" b="1" dirty="0" smtClean="0">
              <a:solidFill>
                <a:schemeClr val="bg1"/>
              </a:solidFill>
            </a:endParaRPr>
          </a:p>
        </p:txBody>
      </p:sp>
      <p:sp>
        <p:nvSpPr>
          <p:cNvPr id="183299" name="Rectangle 3"/>
          <p:cNvSpPr>
            <a:spLocks noGrp="1" noChangeArrowheads="1"/>
          </p:cNvSpPr>
          <p:nvPr>
            <p:ph sz="quarter" idx="4294967295"/>
          </p:nvPr>
        </p:nvSpPr>
        <p:spPr>
          <a:xfrm>
            <a:off x="285750" y="1928813"/>
            <a:ext cx="8358188" cy="3643312"/>
          </a:xfrm>
          <a:solidFill>
            <a:schemeClr val="bg1"/>
          </a:solidFill>
        </p:spPr>
        <p:txBody>
          <a:bodyPr/>
          <a:lstStyle/>
          <a:p>
            <a:pPr algn="just" eaLnBrk="1" hangingPunct="1">
              <a:buFontTx/>
              <a:buNone/>
            </a:pPr>
            <a:endParaRPr lang="es-ES_tradnl" sz="1600" b="1" smtClean="0">
              <a:latin typeface="Arial" charset="0"/>
              <a:cs typeface="Arial" charset="0"/>
            </a:endParaRPr>
          </a:p>
          <a:p>
            <a:pPr algn="just" eaLnBrk="1" hangingPunct="1">
              <a:buFontTx/>
              <a:buNone/>
            </a:pPr>
            <a:r>
              <a:rPr lang="es-ES_tradnl" b="1" smtClean="0">
                <a:latin typeface="Arial" charset="0"/>
                <a:cs typeface="Arial" charset="0"/>
              </a:rPr>
              <a:t>- Selección dos membros dos grupos puzzle</a:t>
            </a:r>
            <a:endParaRPr lang="en-US" b="1" smtClean="0">
              <a:latin typeface="Arial" charset="0"/>
              <a:cs typeface="Arial" charset="0"/>
            </a:endParaRPr>
          </a:p>
          <a:p>
            <a:pPr algn="just" eaLnBrk="1" hangingPunct="1">
              <a:buFontTx/>
              <a:buNone/>
            </a:pPr>
            <a:r>
              <a:rPr lang="es-ES_tradnl" b="1" smtClean="0">
                <a:latin typeface="Arial" charset="0"/>
                <a:cs typeface="Arial" charset="0"/>
              </a:rPr>
              <a:t>- Proposta do tema a traballar na materia</a:t>
            </a:r>
            <a:endParaRPr lang="en-US" b="1" smtClean="0">
              <a:latin typeface="Arial" charset="0"/>
              <a:cs typeface="Arial" charset="0"/>
            </a:endParaRPr>
          </a:p>
          <a:p>
            <a:pPr algn="just" eaLnBrk="1" hangingPunct="1">
              <a:buFontTx/>
              <a:buNone/>
            </a:pPr>
            <a:r>
              <a:rPr lang="es-ES_tradnl" b="1" smtClean="0">
                <a:latin typeface="Arial" charset="0"/>
                <a:cs typeface="Arial" charset="0"/>
              </a:rPr>
              <a:t>- Dividir o tema en tantas partes como grupos puzzle </a:t>
            </a:r>
            <a:endParaRPr lang="en-US" b="1" smtClean="0">
              <a:latin typeface="Arial" charset="0"/>
              <a:cs typeface="Arial" charset="0"/>
            </a:endParaRPr>
          </a:p>
          <a:p>
            <a:pPr algn="just" eaLnBrk="1" hangingPunct="1">
              <a:buFontTx/>
              <a:buNone/>
            </a:pPr>
            <a:r>
              <a:rPr lang="es-ES_tradnl" b="1" smtClean="0">
                <a:latin typeface="Arial" charset="0"/>
                <a:cs typeface="Arial" charset="0"/>
              </a:rPr>
              <a:t>- Preparación previa do material de traballo necesario</a:t>
            </a:r>
            <a:endParaRPr lang="en-US" b="1" smtClean="0">
              <a:latin typeface="Arial" charset="0"/>
              <a:cs typeface="Arial" charset="0"/>
            </a:endParaRPr>
          </a:p>
          <a:p>
            <a:pPr algn="just" eaLnBrk="1" hangingPunct="1">
              <a:buFontTx/>
              <a:buNone/>
            </a:pPr>
            <a:r>
              <a:rPr lang="es-ES_tradnl" b="1" smtClean="0">
                <a:latin typeface="Arial" charset="0"/>
                <a:cs typeface="Arial" charset="0"/>
              </a:rPr>
              <a:t>- Asesoramento a cada grupo durante a realización do traballo</a:t>
            </a:r>
            <a:r>
              <a:rPr lang="es-ES" b="1" smtClean="0">
                <a:latin typeface="Arial" charset="0"/>
                <a:cs typeface="Arial" charset="0"/>
              </a:rPr>
              <a:t> </a:t>
            </a:r>
            <a:endParaRPr lang="en-US" b="1" smtClean="0">
              <a:latin typeface="Arial" charset="0"/>
              <a:cs typeface="Arial" charset="0"/>
            </a:endParaRPr>
          </a:p>
        </p:txBody>
      </p:sp>
      <p:sp>
        <p:nvSpPr>
          <p:cNvPr id="49156" name="AutoShape 4"/>
          <p:cNvSpPr>
            <a:spLocks noChangeArrowheads="1"/>
          </p:cNvSpPr>
          <p:nvPr/>
        </p:nvSpPr>
        <p:spPr bwMode="auto">
          <a:xfrm>
            <a:off x="3352800" y="1066800"/>
            <a:ext cx="2438400" cy="533400"/>
          </a:xfrm>
          <a:prstGeom prst="roundRect">
            <a:avLst>
              <a:gd name="adj" fmla="val 16667"/>
            </a:avLst>
          </a:prstGeom>
          <a:solidFill>
            <a:schemeClr val="tx2">
              <a:lumMod val="60000"/>
              <a:lumOff val="40000"/>
            </a:schemeClr>
          </a:solidFill>
          <a:ln w="9525">
            <a:solidFill>
              <a:schemeClr val="tx1"/>
            </a:solidFill>
            <a:round/>
            <a:headEnd/>
            <a:tailEnd/>
          </a:ln>
        </p:spPr>
        <p:txBody>
          <a:bodyPr wrap="none" anchor="ctr"/>
          <a:lstStyle/>
          <a:p>
            <a:pPr algn="ctr" eaLnBrk="0" hangingPunct="0">
              <a:defRPr/>
            </a:pPr>
            <a:r>
              <a:rPr lang="es-ES_tradnl" b="1" dirty="0">
                <a:solidFill>
                  <a:schemeClr val="bg1"/>
                </a:solidFill>
                <a:latin typeface="Arial" pitchFamily="34" charset="0"/>
              </a:rPr>
              <a:t>Papel do profesor/a</a:t>
            </a:r>
            <a:endParaRPr lang="es-ES" b="1" dirty="0">
              <a:solidFill>
                <a:schemeClr val="bg1"/>
              </a:solidFill>
              <a:latin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Llamada ovalada"/>
          <p:cNvSpPr/>
          <p:nvPr/>
        </p:nvSpPr>
        <p:spPr>
          <a:xfrm>
            <a:off x="2857488" y="4143380"/>
            <a:ext cx="5786478" cy="2000264"/>
          </a:xfrm>
          <a:prstGeom prst="wedgeEllipseCallout">
            <a:avLst>
              <a:gd name="adj1" fmla="val -60503"/>
              <a:gd name="adj2" fmla="val 17739"/>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s-ES"/>
          </a:p>
        </p:txBody>
      </p:sp>
      <p:sp>
        <p:nvSpPr>
          <p:cNvPr id="7" name="6 Llamada ovalada"/>
          <p:cNvSpPr/>
          <p:nvPr/>
        </p:nvSpPr>
        <p:spPr>
          <a:xfrm>
            <a:off x="357158" y="214290"/>
            <a:ext cx="6143668" cy="3143272"/>
          </a:xfrm>
          <a:prstGeom prst="wedgeEllipseCallout">
            <a:avLst>
              <a:gd name="adj1" fmla="val -19717"/>
              <a:gd name="adj2" fmla="val 122499"/>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endParaRPr lang="es-ES" dirty="0">
              <a:solidFill>
                <a:schemeClr val="bg1"/>
              </a:solidFill>
            </a:endParaRPr>
          </a:p>
        </p:txBody>
      </p:sp>
      <p:sp>
        <p:nvSpPr>
          <p:cNvPr id="185352" name="Rectangle 1"/>
          <p:cNvSpPr>
            <a:spLocks noChangeArrowheads="1"/>
          </p:cNvSpPr>
          <p:nvPr/>
        </p:nvSpPr>
        <p:spPr bwMode="auto">
          <a:xfrm>
            <a:off x="3286125" y="4376738"/>
            <a:ext cx="4857750" cy="1465262"/>
          </a:xfrm>
          <a:prstGeom prst="rect">
            <a:avLst/>
          </a:prstGeom>
          <a:noFill/>
          <a:ln w="9525">
            <a:noFill/>
            <a:miter lim="800000"/>
            <a:headEnd/>
            <a:tailEnd/>
          </a:ln>
        </p:spPr>
        <p:txBody>
          <a:bodyPr anchor="ctr">
            <a:spAutoFit/>
          </a:bodyPr>
          <a:lstStyle/>
          <a:p>
            <a:pPr indent="539750" algn="just" eaLnBrk="0" hangingPunct="0"/>
            <a:r>
              <a:rPr lang="es-ES_tradnl">
                <a:solidFill>
                  <a:schemeClr val="bg1"/>
                </a:solidFill>
                <a:cs typeface="Times New Roman" pitchFamily="18" charset="0"/>
              </a:rPr>
              <a:t>“Será capaz cada alumno de captar e atraer a atención dos demáis alumnos do seu grupo? Serán capaces de captar e comprender os contidos igual que si os explicase o profesor?”</a:t>
            </a:r>
            <a:endParaRPr lang="es-ES_tradnl">
              <a:solidFill>
                <a:schemeClr val="bg1"/>
              </a:solidFill>
            </a:endParaRPr>
          </a:p>
        </p:txBody>
      </p:sp>
      <p:sp>
        <p:nvSpPr>
          <p:cNvPr id="185353" name="Rectangle 2"/>
          <p:cNvSpPr>
            <a:spLocks noChangeArrowheads="1"/>
          </p:cNvSpPr>
          <p:nvPr/>
        </p:nvSpPr>
        <p:spPr bwMode="auto">
          <a:xfrm>
            <a:off x="857250" y="766763"/>
            <a:ext cx="5000625" cy="2014537"/>
          </a:xfrm>
          <a:prstGeom prst="rect">
            <a:avLst/>
          </a:prstGeom>
          <a:noFill/>
          <a:ln w="9525">
            <a:noFill/>
            <a:miter lim="800000"/>
            <a:headEnd/>
            <a:tailEnd/>
          </a:ln>
        </p:spPr>
        <p:txBody>
          <a:bodyPr anchor="ctr">
            <a:spAutoFit/>
          </a:bodyPr>
          <a:lstStyle/>
          <a:p>
            <a:pPr indent="228600" algn="just" eaLnBrk="0" hangingPunct="0"/>
            <a:r>
              <a:rPr lang="es-ES">
                <a:solidFill>
                  <a:schemeClr val="bg1"/>
                </a:solidFill>
                <a:cs typeface="Times New Roman" pitchFamily="18" charset="0"/>
              </a:rPr>
              <a:t>“persoalmente, quedei bastante satisfeito do traballo e dos resultados obtidos. </a:t>
            </a:r>
            <a:r>
              <a:rPr lang="es-ES_tradnl">
                <a:solidFill>
                  <a:schemeClr val="bg1"/>
                </a:solidFill>
                <a:cs typeface="Times New Roman" pitchFamily="18" charset="0"/>
              </a:rPr>
              <a:t>Quizáis porque ao empezar cría que ian a ser peores, e que o proceso se levaría a cabo con máis dificultades. Debo destacar que o labor dos alumnos, fundamentalmente, é o que fai que me exprese así…”</a:t>
            </a:r>
            <a:endParaRPr lang="es-ES_tradnl">
              <a:solidFill>
                <a:schemeClr val="bg1"/>
              </a:solidFill>
            </a:endParaRPr>
          </a:p>
        </p:txBody>
      </p:sp>
      <p:sp>
        <p:nvSpPr>
          <p:cNvPr id="8" name="7 CuadroTexto"/>
          <p:cNvSpPr txBox="1"/>
          <p:nvPr/>
        </p:nvSpPr>
        <p:spPr>
          <a:xfrm>
            <a:off x="142875" y="6286500"/>
            <a:ext cx="7000875" cy="369888"/>
          </a:xfrm>
          <a:prstGeom prst="rect">
            <a:avLst/>
          </a:prstGeom>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b="1" dirty="0"/>
              <a:t>As </a:t>
            </a:r>
            <a:r>
              <a:rPr lang="es-ES" b="1" dirty="0" err="1"/>
              <a:t>dúbidas</a:t>
            </a:r>
            <a:r>
              <a:rPr lang="es-ES" b="1" dirty="0"/>
              <a:t> do profesorado ante o cambio</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idx="4294967295"/>
          </p:nvPr>
        </p:nvSpPr>
        <p:spPr>
          <a:xfrm>
            <a:off x="142875" y="357188"/>
            <a:ext cx="5314950" cy="400050"/>
          </a:xfrm>
          <a:solidFill>
            <a:srgbClr val="0070C0"/>
          </a:solidFill>
        </p:spPr>
        <p:txBody>
          <a:bodyPr/>
          <a:lstStyle/>
          <a:p>
            <a:pPr eaLnBrk="1" fontAlgn="auto" hangingPunct="1">
              <a:lnSpc>
                <a:spcPct val="80000"/>
              </a:lnSpc>
              <a:spcAft>
                <a:spcPts val="0"/>
              </a:spcAft>
              <a:defRPr/>
            </a:pPr>
            <a:r>
              <a:rPr lang="es-ES_tradnl" sz="1800" b="1" dirty="0" err="1" smtClean="0">
                <a:solidFill>
                  <a:schemeClr val="bg1"/>
                </a:solidFill>
              </a:rPr>
              <a:t>Puzzle</a:t>
            </a:r>
            <a:r>
              <a:rPr lang="es-ES_tradnl" sz="1800" b="1" dirty="0" smtClean="0">
                <a:solidFill>
                  <a:schemeClr val="bg1"/>
                </a:solidFill>
              </a:rPr>
              <a:t> de </a:t>
            </a:r>
            <a:r>
              <a:rPr lang="es-ES_tradnl" sz="1800" b="1" dirty="0" err="1" smtClean="0">
                <a:solidFill>
                  <a:schemeClr val="bg1"/>
                </a:solidFill>
              </a:rPr>
              <a:t>Aronson</a:t>
            </a:r>
            <a:endParaRPr lang="es-ES_tradnl" sz="1800" dirty="0" smtClean="0">
              <a:solidFill>
                <a:schemeClr val="bg1"/>
              </a:solidFill>
            </a:endParaRPr>
          </a:p>
        </p:txBody>
      </p:sp>
      <p:sp>
        <p:nvSpPr>
          <p:cNvPr id="187395" name="Rectangle 3"/>
          <p:cNvSpPr>
            <a:spLocks noGrp="1" noChangeArrowheads="1"/>
          </p:cNvSpPr>
          <p:nvPr>
            <p:ph sz="quarter" idx="4294967295"/>
          </p:nvPr>
        </p:nvSpPr>
        <p:spPr>
          <a:xfrm>
            <a:off x="323850" y="1916113"/>
            <a:ext cx="8247063" cy="4419600"/>
          </a:xfrm>
          <a:solidFill>
            <a:schemeClr val="bg1"/>
          </a:solidFill>
        </p:spPr>
        <p:txBody>
          <a:bodyPr/>
          <a:lstStyle/>
          <a:p>
            <a:pPr algn="just" eaLnBrk="1" hangingPunct="1">
              <a:lnSpc>
                <a:spcPct val="90000"/>
              </a:lnSpc>
              <a:buFontTx/>
              <a:buNone/>
            </a:pPr>
            <a:r>
              <a:rPr lang="es-ES_tradnl" sz="2000" b="1" smtClean="0">
                <a:latin typeface="Arial" charset="0"/>
                <a:cs typeface="Arial" charset="0"/>
              </a:rPr>
              <a:t>- Aronson detectó grandes melloras en todos os nenos, particularmente nos máis marxinados</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Xera unha interacción moi intensa entre os alumnos, pois lles obriga a escoitarse entre sí con atención</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Creanse actitudes positivas cara a escola e os compañeiros</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Aumenta significativamente a autoestima</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Reduce as hostilidades, tensións e prexuizos</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Mellora o rendimento académico</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Disminúe a súa competitividade</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Axúdalles a ver aos seus compañeiros como fonte de aprendizaxe</a:t>
            </a:r>
            <a:endParaRPr lang="en-US" sz="2000" b="1" smtClean="0">
              <a:latin typeface="Arial" charset="0"/>
              <a:cs typeface="Arial" charset="0"/>
            </a:endParaRPr>
          </a:p>
          <a:p>
            <a:pPr algn="just" eaLnBrk="1" hangingPunct="1">
              <a:lnSpc>
                <a:spcPct val="90000"/>
              </a:lnSpc>
              <a:buFontTx/>
              <a:buNone/>
            </a:pPr>
            <a:r>
              <a:rPr lang="es-ES_tradnl" sz="2000" b="1" smtClean="0">
                <a:latin typeface="Arial" charset="0"/>
                <a:cs typeface="Arial" charset="0"/>
              </a:rPr>
              <a:t>- Favorece a capacidade para porse no lugar do outro </a:t>
            </a:r>
          </a:p>
        </p:txBody>
      </p:sp>
      <p:sp>
        <p:nvSpPr>
          <p:cNvPr id="187396" name="AutoShape 4"/>
          <p:cNvSpPr>
            <a:spLocks noChangeArrowheads="1"/>
          </p:cNvSpPr>
          <p:nvPr/>
        </p:nvSpPr>
        <p:spPr bwMode="auto">
          <a:xfrm>
            <a:off x="3276600" y="908050"/>
            <a:ext cx="2438400" cy="533400"/>
          </a:xfrm>
          <a:prstGeom prst="roundRect">
            <a:avLst>
              <a:gd name="adj" fmla="val 16667"/>
            </a:avLst>
          </a:prstGeom>
          <a:solidFill>
            <a:srgbClr val="0070C0"/>
          </a:solidFill>
          <a:ln w="9525">
            <a:solidFill>
              <a:schemeClr val="tx1"/>
            </a:solidFill>
            <a:round/>
            <a:headEnd/>
            <a:tailEnd/>
          </a:ln>
        </p:spPr>
        <p:txBody>
          <a:bodyPr wrap="none" anchor="ctr"/>
          <a:lstStyle/>
          <a:p>
            <a:pPr algn="ctr" eaLnBrk="0" hangingPunct="0"/>
            <a:r>
              <a:rPr lang="es-ES_tradnl" b="1">
                <a:solidFill>
                  <a:schemeClr val="bg1"/>
                </a:solidFill>
              </a:rPr>
              <a:t>Ventaxas</a:t>
            </a:r>
            <a:endParaRPr lang="es-ES" b="1">
              <a:solidFill>
                <a:schemeClr val="bg1"/>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9"/>
          <p:cNvSpPr>
            <a:spLocks noChangeArrowheads="1"/>
          </p:cNvSpPr>
          <p:nvPr/>
        </p:nvSpPr>
        <p:spPr bwMode="auto">
          <a:xfrm>
            <a:off x="500063" y="3714750"/>
            <a:ext cx="2500301" cy="79216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es-ES"/>
          </a:p>
        </p:txBody>
      </p:sp>
      <p:sp>
        <p:nvSpPr>
          <p:cNvPr id="53251" name="Rectangle 18"/>
          <p:cNvSpPr>
            <a:spLocks noChangeArrowheads="1"/>
          </p:cNvSpPr>
          <p:nvPr/>
        </p:nvSpPr>
        <p:spPr bwMode="auto">
          <a:xfrm>
            <a:off x="500034" y="2346316"/>
            <a:ext cx="2232025" cy="576263"/>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nchor="ctr"/>
          <a:lstStyle/>
          <a:p>
            <a:pPr>
              <a:defRPr/>
            </a:pPr>
            <a:endParaRPr lang="es-ES" dirty="0">
              <a:solidFill>
                <a:schemeClr val="bg1"/>
              </a:solidFill>
            </a:endParaRPr>
          </a:p>
        </p:txBody>
      </p:sp>
      <p:sp>
        <p:nvSpPr>
          <p:cNvPr id="191496" name="Text Box 3"/>
          <p:cNvSpPr txBox="1">
            <a:spLocks noChangeArrowheads="1"/>
          </p:cNvSpPr>
          <p:nvPr/>
        </p:nvSpPr>
        <p:spPr bwMode="auto">
          <a:xfrm>
            <a:off x="0" y="1887538"/>
            <a:ext cx="8610600" cy="1187450"/>
          </a:xfrm>
          <a:prstGeom prst="rect">
            <a:avLst/>
          </a:prstGeom>
          <a:noFill/>
          <a:ln w="9525">
            <a:noFill/>
            <a:miter lim="800000"/>
            <a:headEnd/>
            <a:tailEnd/>
          </a:ln>
        </p:spPr>
        <p:txBody>
          <a:bodyPr>
            <a:spAutoFit/>
          </a:bodyPr>
          <a:lstStyle/>
          <a:p>
            <a:pPr>
              <a:lnSpc>
                <a:spcPct val="120000"/>
              </a:lnSpc>
            </a:pPr>
            <a:endParaRPr lang="es-ES_tradnl" sz="2000" b="1">
              <a:latin typeface="Times New Roman" pitchFamily="18" charset="0"/>
            </a:endParaRPr>
          </a:p>
          <a:p>
            <a:pPr>
              <a:lnSpc>
                <a:spcPct val="120000"/>
              </a:lnSpc>
            </a:pPr>
            <a:r>
              <a:rPr lang="es-ES" sz="2000">
                <a:latin typeface="Times New Roman" pitchFamily="18" charset="0"/>
                <a:cs typeface="Times New Roman" pitchFamily="18" charset="0"/>
              </a:rPr>
              <a:t>.</a:t>
            </a:r>
          </a:p>
          <a:p>
            <a:pPr>
              <a:lnSpc>
                <a:spcPct val="120000"/>
              </a:lnSpc>
            </a:pPr>
            <a:endParaRPr lang="es-ES" sz="2000">
              <a:latin typeface="Times New Roman" pitchFamily="18" charset="0"/>
            </a:endParaRPr>
          </a:p>
        </p:txBody>
      </p:sp>
      <p:grpSp>
        <p:nvGrpSpPr>
          <p:cNvPr id="2" name="Group 5"/>
          <p:cNvGrpSpPr>
            <a:grpSpLocks/>
          </p:cNvGrpSpPr>
          <p:nvPr/>
        </p:nvGrpSpPr>
        <p:grpSpPr bwMode="auto">
          <a:xfrm>
            <a:off x="539750" y="1484313"/>
            <a:ext cx="7932738" cy="1270000"/>
            <a:chOff x="777" y="1077"/>
            <a:chExt cx="4997" cy="800"/>
          </a:xfrm>
        </p:grpSpPr>
        <p:sp>
          <p:nvSpPr>
            <p:cNvPr id="191498" name="Rectangle 6"/>
            <p:cNvSpPr>
              <a:spLocks noChangeArrowheads="1"/>
            </p:cNvSpPr>
            <p:nvPr/>
          </p:nvSpPr>
          <p:spPr bwMode="auto">
            <a:xfrm>
              <a:off x="2503" y="1077"/>
              <a:ext cx="3271" cy="446"/>
            </a:xfrm>
            <a:prstGeom prst="rect">
              <a:avLst/>
            </a:prstGeom>
            <a:noFill/>
            <a:ln w="9525">
              <a:noFill/>
              <a:miter lim="800000"/>
              <a:headEnd/>
              <a:tailEnd/>
            </a:ln>
          </p:spPr>
          <p:txBody>
            <a:bodyPr wrap="none">
              <a:spAutoFit/>
            </a:bodyPr>
            <a:lstStyle/>
            <a:p>
              <a:pPr eaLnBrk="0" hangingPunct="0"/>
              <a:r>
                <a:rPr lang="es-ES_tradnl" sz="2000">
                  <a:latin typeface="Times New Roman" pitchFamily="18" charset="0"/>
                  <a:cs typeface="Times New Roman" pitchFamily="18" charset="0"/>
                </a:rPr>
                <a:t>O 90% pronunciase a favor da Técnica Puzzle, </a:t>
              </a:r>
            </a:p>
            <a:p>
              <a:pPr eaLnBrk="0" hangingPunct="0"/>
              <a:r>
                <a:rPr lang="es-ES_tradnl" sz="2000">
                  <a:latin typeface="Times New Roman" pitchFamily="18" charset="0"/>
                  <a:cs typeface="Times New Roman" pitchFamily="18" charset="0"/>
                </a:rPr>
                <a:t>mentras que o 10% non se pronuncia ao respecto</a:t>
              </a:r>
            </a:p>
          </p:txBody>
        </p:sp>
        <p:sp>
          <p:nvSpPr>
            <p:cNvPr id="191499" name="Text Box 7"/>
            <p:cNvSpPr txBox="1">
              <a:spLocks noChangeArrowheads="1"/>
            </p:cNvSpPr>
            <p:nvPr/>
          </p:nvSpPr>
          <p:spPr bwMode="auto">
            <a:xfrm>
              <a:off x="777" y="1625"/>
              <a:ext cx="1337" cy="252"/>
            </a:xfrm>
            <a:prstGeom prst="rect">
              <a:avLst/>
            </a:prstGeom>
            <a:noFill/>
            <a:ln w="9525">
              <a:noFill/>
              <a:miter lim="800000"/>
              <a:headEnd/>
              <a:tailEnd/>
            </a:ln>
          </p:spPr>
          <p:txBody>
            <a:bodyPr wrap="none">
              <a:spAutoFit/>
            </a:bodyPr>
            <a:lstStyle/>
            <a:p>
              <a:r>
                <a:rPr lang="es-ES_tradnl" sz="2000" b="1">
                  <a:solidFill>
                    <a:schemeClr val="bg1"/>
                  </a:solidFill>
                  <a:latin typeface="Times New Roman" pitchFamily="18" charset="0"/>
                </a:rPr>
                <a:t>Técnica preferida</a:t>
              </a:r>
              <a:endParaRPr lang="es-ES" sz="2000" b="1">
                <a:solidFill>
                  <a:schemeClr val="bg1"/>
                </a:solidFill>
                <a:latin typeface="Times New Roman" pitchFamily="18" charset="0"/>
              </a:endParaRPr>
            </a:p>
          </p:txBody>
        </p:sp>
      </p:grpSp>
      <p:grpSp>
        <p:nvGrpSpPr>
          <p:cNvPr id="3" name="Group 8"/>
          <p:cNvGrpSpPr>
            <a:grpSpLocks/>
          </p:cNvGrpSpPr>
          <p:nvPr/>
        </p:nvGrpSpPr>
        <p:grpSpPr bwMode="auto">
          <a:xfrm>
            <a:off x="565150" y="2395538"/>
            <a:ext cx="7894638" cy="3168650"/>
            <a:chOff x="744" y="2033"/>
            <a:chExt cx="4973" cy="1996"/>
          </a:xfrm>
        </p:grpSpPr>
        <p:sp>
          <p:nvSpPr>
            <p:cNvPr id="191501" name="Rectangle 9"/>
            <p:cNvSpPr>
              <a:spLocks noChangeArrowheads="1"/>
            </p:cNvSpPr>
            <p:nvPr/>
          </p:nvSpPr>
          <p:spPr bwMode="auto">
            <a:xfrm>
              <a:off x="2557" y="2051"/>
              <a:ext cx="3160" cy="1978"/>
            </a:xfrm>
            <a:prstGeom prst="rect">
              <a:avLst/>
            </a:prstGeom>
            <a:noFill/>
            <a:ln w="9525">
              <a:noFill/>
              <a:miter lim="800000"/>
              <a:headEnd/>
              <a:tailEnd/>
            </a:ln>
          </p:spPr>
          <p:txBody>
            <a:bodyPr>
              <a:spAutoFit/>
            </a:bodyPr>
            <a:lstStyle/>
            <a:p>
              <a:pPr eaLnBrk="0" hangingPunct="0">
                <a:spcBef>
                  <a:spcPct val="50000"/>
                </a:spcBef>
              </a:pPr>
              <a:r>
                <a:rPr lang="es-ES_tradnl" sz="2000" b="1">
                  <a:latin typeface="Times New Roman" pitchFamily="18" charset="0"/>
                  <a:cs typeface="Times New Roman" pitchFamily="18" charset="0"/>
                </a:rPr>
                <a:t>- </a:t>
              </a:r>
              <a:r>
                <a:rPr lang="es-ES_tradnl" sz="2000">
                  <a:latin typeface="Times New Roman" pitchFamily="18" charset="0"/>
                  <a:cs typeface="Times New Roman" pitchFamily="18" charset="0"/>
                </a:rPr>
                <a:t>Apréndese a explicar</a:t>
              </a:r>
            </a:p>
            <a:p>
              <a:pPr eaLnBrk="0" hangingPunct="0">
                <a:spcBef>
                  <a:spcPct val="50000"/>
                </a:spcBef>
              </a:pPr>
              <a:r>
                <a:rPr lang="es-ES_tradnl" sz="2000">
                  <a:latin typeface="Times New Roman" pitchFamily="18" charset="0"/>
                  <a:cs typeface="Times New Roman" pitchFamily="18" charset="0"/>
                </a:rPr>
                <a:t>- Porque os expertos axudan a comprender</a:t>
              </a:r>
            </a:p>
            <a:p>
              <a:pPr eaLnBrk="0" hangingPunct="0">
                <a:spcBef>
                  <a:spcPct val="50000"/>
                </a:spcBef>
              </a:pPr>
              <a:r>
                <a:rPr lang="es-ES_tradnl" sz="2000">
                  <a:latin typeface="Times New Roman" pitchFamily="18" charset="0"/>
                  <a:cs typeface="Times New Roman" pitchFamily="18" charset="0"/>
                </a:rPr>
                <a:t>- Porque non se depende tanto do profesor/a</a:t>
              </a:r>
            </a:p>
            <a:p>
              <a:pPr eaLnBrk="0" hangingPunct="0">
                <a:spcBef>
                  <a:spcPct val="50000"/>
                </a:spcBef>
              </a:pPr>
              <a:r>
                <a:rPr lang="es-ES_tradnl" sz="2000">
                  <a:latin typeface="Times New Roman" pitchFamily="18" charset="0"/>
                  <a:cs typeface="Times New Roman" pitchFamily="18" charset="0"/>
                </a:rPr>
                <a:t>- Porque estamos máis cerca os uns dos outros</a:t>
              </a:r>
            </a:p>
            <a:p>
              <a:pPr eaLnBrk="0" hangingPunct="0">
                <a:spcBef>
                  <a:spcPct val="50000"/>
                </a:spcBef>
              </a:pPr>
              <a:r>
                <a:rPr lang="es-ES_tradnl" sz="2000">
                  <a:latin typeface="Times New Roman" pitchFamily="18" charset="0"/>
                  <a:cs typeface="Times New Roman" pitchFamily="18" charset="0"/>
                </a:rPr>
                <a:t>- Porque hai axuda e colaboración mutua</a:t>
              </a:r>
            </a:p>
            <a:p>
              <a:pPr eaLnBrk="0" hangingPunct="0">
                <a:spcBef>
                  <a:spcPct val="50000"/>
                </a:spcBef>
              </a:pPr>
              <a:r>
                <a:rPr lang="es-ES_tradnl" sz="2000">
                  <a:latin typeface="Times New Roman" pitchFamily="18" charset="0"/>
                  <a:cs typeface="Times New Roman" pitchFamily="18" charset="0"/>
                </a:rPr>
                <a:t>- Porque axuda a que nos coñezamos mellor</a:t>
              </a:r>
            </a:p>
            <a:p>
              <a:pPr eaLnBrk="0" hangingPunct="0">
                <a:spcBef>
                  <a:spcPct val="50000"/>
                </a:spcBef>
              </a:pPr>
              <a:r>
                <a:rPr lang="es-ES_tradnl" sz="2000">
                  <a:latin typeface="Times New Roman" pitchFamily="18" charset="0"/>
                  <a:cs typeface="Times New Roman" pitchFamily="18" charset="0"/>
                </a:rPr>
                <a:t>- Porque se entende mellor a un compañeiro</a:t>
              </a:r>
              <a:endParaRPr lang="es-ES" sz="2000">
                <a:latin typeface="Times New Roman" pitchFamily="18" charset="0"/>
                <a:cs typeface="Times New Roman" pitchFamily="18" charset="0"/>
              </a:endParaRPr>
            </a:p>
          </p:txBody>
        </p:sp>
        <p:sp>
          <p:nvSpPr>
            <p:cNvPr id="191502" name="Text Box 10"/>
            <p:cNvSpPr txBox="1">
              <a:spLocks noChangeArrowheads="1"/>
            </p:cNvSpPr>
            <p:nvPr/>
          </p:nvSpPr>
          <p:spPr bwMode="auto">
            <a:xfrm>
              <a:off x="744" y="2871"/>
              <a:ext cx="1579" cy="446"/>
            </a:xfrm>
            <a:prstGeom prst="rect">
              <a:avLst/>
            </a:prstGeom>
            <a:noFill/>
            <a:ln w="9525">
              <a:noFill/>
              <a:miter lim="800000"/>
              <a:headEnd/>
              <a:tailEnd/>
            </a:ln>
          </p:spPr>
          <p:txBody>
            <a:bodyPr>
              <a:spAutoFit/>
            </a:bodyPr>
            <a:lstStyle/>
            <a:p>
              <a:r>
                <a:rPr lang="es-ES_tradnl" sz="2000" b="1">
                  <a:solidFill>
                    <a:schemeClr val="bg1"/>
                  </a:solidFill>
                  <a:latin typeface="Times New Roman" pitchFamily="18" charset="0"/>
                </a:rPr>
                <a:t>Razones da preferencia</a:t>
              </a:r>
              <a:endParaRPr lang="es-ES" sz="2000" b="1">
                <a:solidFill>
                  <a:schemeClr val="bg1"/>
                </a:solidFill>
                <a:latin typeface="Times New Roman" pitchFamily="18" charset="0"/>
              </a:endParaRPr>
            </a:p>
          </p:txBody>
        </p:sp>
        <p:sp>
          <p:nvSpPr>
            <p:cNvPr id="191503" name="AutoShape 11"/>
            <p:cNvSpPr>
              <a:spLocks/>
            </p:cNvSpPr>
            <p:nvPr/>
          </p:nvSpPr>
          <p:spPr bwMode="auto">
            <a:xfrm>
              <a:off x="2379" y="2033"/>
              <a:ext cx="209" cy="1996"/>
            </a:xfrm>
            <a:prstGeom prst="leftBrace">
              <a:avLst>
                <a:gd name="adj1" fmla="val 79585"/>
                <a:gd name="adj2" fmla="val 50000"/>
              </a:avLst>
            </a:prstGeom>
            <a:noFill/>
            <a:ln w="38100">
              <a:solidFill>
                <a:schemeClr val="accent1"/>
              </a:solidFill>
              <a:miter lim="800000"/>
              <a:headEnd/>
              <a:tailEnd/>
            </a:ln>
          </p:spPr>
          <p:txBody>
            <a:bodyPr wrap="none" anchor="ctr"/>
            <a:lstStyle/>
            <a:p>
              <a:endParaRPr lang="es-ES"/>
            </a:p>
          </p:txBody>
        </p:sp>
      </p:grpSp>
      <p:grpSp>
        <p:nvGrpSpPr>
          <p:cNvPr id="4" name="Group 12"/>
          <p:cNvGrpSpPr>
            <a:grpSpLocks/>
          </p:cNvGrpSpPr>
          <p:nvPr/>
        </p:nvGrpSpPr>
        <p:grpSpPr bwMode="auto">
          <a:xfrm>
            <a:off x="323850" y="2060575"/>
            <a:ext cx="7667625" cy="3259138"/>
            <a:chOff x="681" y="1961"/>
            <a:chExt cx="4830" cy="2053"/>
          </a:xfrm>
        </p:grpSpPr>
        <p:sp>
          <p:nvSpPr>
            <p:cNvPr id="191505" name="Rectangle 13"/>
            <p:cNvSpPr>
              <a:spLocks noChangeArrowheads="1"/>
            </p:cNvSpPr>
            <p:nvPr/>
          </p:nvSpPr>
          <p:spPr bwMode="auto">
            <a:xfrm>
              <a:off x="2631" y="2324"/>
              <a:ext cx="2880" cy="1690"/>
            </a:xfrm>
            <a:prstGeom prst="rect">
              <a:avLst/>
            </a:prstGeom>
            <a:noFill/>
            <a:ln w="9525">
              <a:noFill/>
              <a:miter lim="800000"/>
              <a:headEnd/>
              <a:tailEnd/>
            </a:ln>
          </p:spPr>
          <p:txBody>
            <a:bodyPr>
              <a:spAutoFit/>
            </a:bodyPr>
            <a:lstStyle/>
            <a:p>
              <a:pPr eaLnBrk="0" hangingPunct="0">
                <a:spcBef>
                  <a:spcPct val="50000"/>
                </a:spcBef>
              </a:pPr>
              <a:r>
                <a:rPr lang="es-ES_tradnl" sz="2000">
                  <a:latin typeface="Times New Roman" pitchFamily="18" charset="0"/>
                  <a:cs typeface="Times New Roman" pitchFamily="18" charset="0"/>
                </a:rPr>
                <a:t>- Porque dependes dun compañiero e este pode fallar</a:t>
              </a:r>
            </a:p>
            <a:p>
              <a:pPr eaLnBrk="0" hangingPunct="0">
                <a:spcBef>
                  <a:spcPct val="50000"/>
                </a:spcBef>
              </a:pPr>
              <a:r>
                <a:rPr lang="es-ES_tradnl" sz="2000">
                  <a:latin typeface="Times New Roman" pitchFamily="18" charset="0"/>
                  <a:cs typeface="Times New Roman" pitchFamily="18" charset="0"/>
                </a:rPr>
                <a:t>- Porque pode haber alumnos que molestan o incordian</a:t>
              </a:r>
            </a:p>
            <a:p>
              <a:pPr eaLnBrk="0" hangingPunct="0">
                <a:spcBef>
                  <a:spcPct val="50000"/>
                </a:spcBef>
              </a:pPr>
              <a:r>
                <a:rPr lang="es-ES_tradnl" sz="2000">
                  <a:latin typeface="Times New Roman" pitchFamily="18" charset="0"/>
                  <a:cs typeface="Times New Roman" pitchFamily="18" charset="0"/>
                </a:rPr>
                <a:t>- Falta de orde e seriedade dalgún membro do grupo</a:t>
              </a:r>
            </a:p>
            <a:p>
              <a:pPr eaLnBrk="0" hangingPunct="0">
                <a:spcBef>
                  <a:spcPct val="50000"/>
                </a:spcBef>
              </a:pPr>
              <a:r>
                <a:rPr lang="es-ES_tradnl" sz="2000">
                  <a:latin typeface="Times New Roman" pitchFamily="18" charset="0"/>
                  <a:cs typeface="Times New Roman" pitchFamily="18" charset="0"/>
                </a:rPr>
                <a:t> </a:t>
              </a:r>
            </a:p>
          </p:txBody>
        </p:sp>
        <p:sp>
          <p:nvSpPr>
            <p:cNvPr id="53260" name="Text Box 14"/>
            <p:cNvSpPr txBox="1">
              <a:spLocks noChangeArrowheads="1"/>
            </p:cNvSpPr>
            <p:nvPr/>
          </p:nvSpPr>
          <p:spPr bwMode="auto">
            <a:xfrm>
              <a:off x="681" y="2686"/>
              <a:ext cx="1716" cy="442"/>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a:defRPr/>
              </a:pPr>
              <a:r>
                <a:rPr lang="es-ES_tradnl" sz="2000" b="1" dirty="0">
                  <a:latin typeface="Times New Roman" pitchFamily="18" charset="0"/>
                </a:rPr>
                <a:t>Posibles deficiencias da técnica</a:t>
              </a:r>
              <a:endParaRPr lang="es-ES" sz="2000" b="1" dirty="0">
                <a:latin typeface="Times New Roman" pitchFamily="18" charset="0"/>
              </a:endParaRPr>
            </a:p>
          </p:txBody>
        </p:sp>
        <p:sp>
          <p:nvSpPr>
            <p:cNvPr id="191509" name="AutoShape 15"/>
            <p:cNvSpPr>
              <a:spLocks/>
            </p:cNvSpPr>
            <p:nvPr/>
          </p:nvSpPr>
          <p:spPr bwMode="auto">
            <a:xfrm>
              <a:off x="2475" y="1961"/>
              <a:ext cx="209" cy="1996"/>
            </a:xfrm>
            <a:prstGeom prst="leftBrace">
              <a:avLst>
                <a:gd name="adj1" fmla="val 79585"/>
                <a:gd name="adj2" fmla="val 50000"/>
              </a:avLst>
            </a:prstGeom>
            <a:noFill/>
            <a:ln w="38100">
              <a:solidFill>
                <a:schemeClr val="accent1"/>
              </a:solidFill>
              <a:miter lim="800000"/>
              <a:headEnd/>
              <a:tailEnd/>
            </a:ln>
          </p:spPr>
          <p:txBody>
            <a:bodyPr wrap="none" anchor="ctr"/>
            <a:lstStyle/>
            <a:p>
              <a:endParaRPr lang="es-ES"/>
            </a:p>
          </p:txBody>
        </p:sp>
      </p:grpSp>
      <p:sp>
        <p:nvSpPr>
          <p:cNvPr id="53258" name="Text Box 17"/>
          <p:cNvSpPr txBox="1">
            <a:spLocks noChangeArrowheads="1"/>
          </p:cNvSpPr>
          <p:nvPr/>
        </p:nvSpPr>
        <p:spPr bwMode="auto">
          <a:xfrm>
            <a:off x="468313" y="836613"/>
            <a:ext cx="6335712" cy="40005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sz="2000" b="1" dirty="0">
                <a:solidFill>
                  <a:schemeClr val="bg1"/>
                </a:solidFill>
              </a:rPr>
              <a:t>Que </a:t>
            </a:r>
            <a:r>
              <a:rPr lang="es-ES" sz="2000" b="1" dirty="0" err="1">
                <a:solidFill>
                  <a:schemeClr val="bg1"/>
                </a:solidFill>
              </a:rPr>
              <a:t>din</a:t>
            </a:r>
            <a:r>
              <a:rPr lang="es-ES" sz="2000" b="1" dirty="0">
                <a:solidFill>
                  <a:schemeClr val="bg1"/>
                </a:solidFill>
              </a:rPr>
              <a:t> os </a:t>
            </a:r>
            <a:r>
              <a:rPr lang="es-ES" sz="2000" b="1" dirty="0" err="1">
                <a:solidFill>
                  <a:schemeClr val="bg1"/>
                </a:solidFill>
              </a:rPr>
              <a:t>nosos</a:t>
            </a:r>
            <a:r>
              <a:rPr lang="es-ES" sz="2000" b="1" dirty="0">
                <a:solidFill>
                  <a:schemeClr val="bg1"/>
                </a:solidFill>
              </a:rPr>
              <a:t> Alumnos/as…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ext Box 3"/>
          <p:cNvSpPr txBox="1">
            <a:spLocks noChangeArrowheads="1"/>
          </p:cNvSpPr>
          <p:nvPr/>
        </p:nvSpPr>
        <p:spPr bwMode="auto">
          <a:xfrm>
            <a:off x="0" y="1887538"/>
            <a:ext cx="8610600" cy="1187450"/>
          </a:xfrm>
          <a:prstGeom prst="rect">
            <a:avLst/>
          </a:prstGeom>
          <a:noFill/>
          <a:ln w="9525">
            <a:noFill/>
            <a:miter lim="800000"/>
            <a:headEnd/>
            <a:tailEnd/>
          </a:ln>
        </p:spPr>
        <p:txBody>
          <a:bodyPr>
            <a:spAutoFit/>
          </a:bodyPr>
          <a:lstStyle/>
          <a:p>
            <a:pPr>
              <a:lnSpc>
                <a:spcPct val="120000"/>
              </a:lnSpc>
            </a:pPr>
            <a:endParaRPr lang="es-ES_tradnl" sz="2000" b="1">
              <a:latin typeface="Times New Roman" pitchFamily="18" charset="0"/>
            </a:endParaRPr>
          </a:p>
          <a:p>
            <a:pPr>
              <a:lnSpc>
                <a:spcPct val="120000"/>
              </a:lnSpc>
            </a:pPr>
            <a:r>
              <a:rPr lang="es-ES" sz="2000">
                <a:latin typeface="Times New Roman" pitchFamily="18" charset="0"/>
                <a:cs typeface="Times New Roman" pitchFamily="18" charset="0"/>
              </a:rPr>
              <a:t>.</a:t>
            </a:r>
          </a:p>
          <a:p>
            <a:pPr>
              <a:lnSpc>
                <a:spcPct val="120000"/>
              </a:lnSpc>
            </a:pPr>
            <a:endParaRPr lang="es-ES" sz="2000">
              <a:latin typeface="Times New Roman" pitchFamily="18" charset="0"/>
            </a:endParaRPr>
          </a:p>
        </p:txBody>
      </p:sp>
      <p:sp>
        <p:nvSpPr>
          <p:cNvPr id="112645" name="Text Box 5"/>
          <p:cNvSpPr txBox="1">
            <a:spLocks noChangeArrowheads="1"/>
          </p:cNvSpPr>
          <p:nvPr/>
        </p:nvSpPr>
        <p:spPr bwMode="auto">
          <a:xfrm>
            <a:off x="827088" y="2205038"/>
            <a:ext cx="7858125" cy="461962"/>
          </a:xfrm>
          <a:prstGeom prst="rect">
            <a:avLst/>
          </a:prstGeom>
          <a:noFill/>
          <a:ln w="9525">
            <a:noFill/>
            <a:miter lim="800000"/>
            <a:headEnd/>
            <a:tailEnd/>
          </a:ln>
        </p:spPr>
        <p:txBody>
          <a:bodyPr>
            <a:spAutoFit/>
          </a:bodyPr>
          <a:lstStyle/>
          <a:p>
            <a:r>
              <a:rPr lang="es-ES_tradnl" sz="2400" b="1">
                <a:solidFill>
                  <a:schemeClr val="tx2"/>
                </a:solidFill>
                <a:latin typeface="Times New Roman" pitchFamily="18" charset="0"/>
              </a:rPr>
              <a:t>- Discreta mellora nos contidos de aprendizaxe</a:t>
            </a:r>
            <a:endParaRPr lang="es-ES" sz="2400" b="1">
              <a:solidFill>
                <a:schemeClr val="tx2"/>
              </a:solidFill>
              <a:latin typeface="Times New Roman" pitchFamily="18" charset="0"/>
            </a:endParaRPr>
          </a:p>
        </p:txBody>
      </p:sp>
      <p:sp>
        <p:nvSpPr>
          <p:cNvPr id="112647" name="Text Box 7"/>
          <p:cNvSpPr txBox="1">
            <a:spLocks noChangeArrowheads="1"/>
          </p:cNvSpPr>
          <p:nvPr/>
        </p:nvSpPr>
        <p:spPr bwMode="auto">
          <a:xfrm>
            <a:off x="790575" y="2857500"/>
            <a:ext cx="7773988" cy="3232150"/>
          </a:xfrm>
          <a:prstGeom prst="rect">
            <a:avLst/>
          </a:prstGeom>
          <a:noFill/>
          <a:ln w="9525">
            <a:noFill/>
            <a:miter lim="800000"/>
            <a:headEnd/>
            <a:tailEnd/>
          </a:ln>
        </p:spPr>
        <p:txBody>
          <a:bodyPr>
            <a:spAutoFit/>
          </a:bodyPr>
          <a:lstStyle/>
          <a:p>
            <a:pPr>
              <a:buFontTx/>
              <a:buChar char="-"/>
            </a:pPr>
            <a:r>
              <a:rPr lang="es-ES_tradnl" sz="2400" b="1">
                <a:solidFill>
                  <a:schemeClr val="tx2"/>
                </a:solidFill>
                <a:latin typeface="Times New Roman" pitchFamily="18" charset="0"/>
              </a:rPr>
              <a:t> Optimización dos compoñentes non cognitivos da aprendizaxe</a:t>
            </a:r>
          </a:p>
          <a:p>
            <a:pPr lvl="1">
              <a:lnSpc>
                <a:spcPct val="150000"/>
              </a:lnSpc>
              <a:buFontTx/>
              <a:buChar char="•"/>
            </a:pPr>
            <a:r>
              <a:rPr lang="es-ES_tradnl" sz="2400">
                <a:latin typeface="Times New Roman" pitchFamily="18" charset="0"/>
              </a:rPr>
              <a:t>Responsabilidade individual</a:t>
            </a:r>
          </a:p>
          <a:p>
            <a:pPr lvl="1">
              <a:buFontTx/>
              <a:buChar char="•"/>
            </a:pPr>
            <a:r>
              <a:rPr lang="es-ES_tradnl" sz="2400">
                <a:latin typeface="Times New Roman" pitchFamily="18" charset="0"/>
              </a:rPr>
              <a:t>Afecto, axuda mutua e socialización</a:t>
            </a:r>
          </a:p>
          <a:p>
            <a:pPr lvl="1">
              <a:buFontTx/>
              <a:buChar char="•"/>
            </a:pPr>
            <a:r>
              <a:rPr lang="es-ES_tradnl" sz="2400">
                <a:latin typeface="Times New Roman" pitchFamily="18" charset="0"/>
              </a:rPr>
              <a:t>Nivel de comunicación oral e de procesamento da información</a:t>
            </a:r>
          </a:p>
          <a:p>
            <a:pPr lvl="1">
              <a:buFontTx/>
              <a:buChar char="•"/>
            </a:pPr>
            <a:r>
              <a:rPr lang="es-ES_tradnl" sz="2400">
                <a:latin typeface="Times New Roman" pitchFamily="18" charset="0"/>
              </a:rPr>
              <a:t>Motivación de éxito educativo</a:t>
            </a:r>
          </a:p>
          <a:p>
            <a:pPr lvl="1"/>
            <a:endParaRPr lang="es-ES" sz="2400">
              <a:latin typeface="Times New Roman" pitchFamily="18" charset="0"/>
            </a:endParaRPr>
          </a:p>
        </p:txBody>
      </p:sp>
      <p:sp>
        <p:nvSpPr>
          <p:cNvPr id="52232" name="Text Box 42"/>
          <p:cNvSpPr txBox="1">
            <a:spLocks noChangeArrowheads="1"/>
          </p:cNvSpPr>
          <p:nvPr/>
        </p:nvSpPr>
        <p:spPr bwMode="auto">
          <a:xfrm>
            <a:off x="468313" y="811213"/>
            <a:ext cx="4103687" cy="40005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defRPr/>
            </a:pPr>
            <a:r>
              <a:rPr lang="es-ES" sz="2000" b="1" dirty="0">
                <a:solidFill>
                  <a:schemeClr val="bg1"/>
                </a:solidFill>
              </a:rPr>
              <a:t>Que </a:t>
            </a:r>
            <a:r>
              <a:rPr lang="es-ES" sz="2000" b="1" dirty="0" err="1">
                <a:solidFill>
                  <a:schemeClr val="bg1"/>
                </a:solidFill>
              </a:rPr>
              <a:t>din</a:t>
            </a:r>
            <a:r>
              <a:rPr lang="es-ES" sz="2000" b="1" dirty="0">
                <a:solidFill>
                  <a:schemeClr val="bg1"/>
                </a:solidFill>
              </a:rPr>
              <a:t> os Profesores…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45"/>
                                        </p:tgtEl>
                                        <p:attrNameLst>
                                          <p:attrName>style.visibility</p:attrName>
                                        </p:attrNameLst>
                                      </p:cBhvr>
                                      <p:to>
                                        <p:strVal val="visible"/>
                                      </p:to>
                                    </p:set>
                                  </p:childTnLst>
                                  <p:subTnLst>
                                    <p:animClr clrSpc="rgb" dir="cw">
                                      <p:cBhvr override="childStyle">
                                        <p:cTn dur="1" fill="hold" display="0" masterRel="nextClick" afterEffect="1"/>
                                        <p:tgtEl>
                                          <p:spTgt spid="112645"/>
                                        </p:tgtEl>
                                        <p:attrNameLst>
                                          <p:attrName>ppt_c</p:attrName>
                                        </p:attrNameLst>
                                      </p:cBhvr>
                                      <p:to>
                                        <a:schemeClr val="bg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647"/>
                                        </p:tgtEl>
                                        <p:attrNameLst>
                                          <p:attrName>style.visibility</p:attrName>
                                        </p:attrNameLst>
                                      </p:cBhvr>
                                      <p:to>
                                        <p:strVal val="visible"/>
                                      </p:to>
                                    </p:set>
                                  </p:childTnLst>
                                  <p:subTnLst>
                                    <p:animClr clrSpc="rgb" dir="cw">
                                      <p:cBhvr override="childStyle">
                                        <p:cTn dur="1" fill="hold" display="0" masterRel="nextClick" afterEffect="1"/>
                                        <p:tgtEl>
                                          <p:spTgt spid="112647"/>
                                        </p:tgtEl>
                                        <p:attrNameLst>
                                          <p:attrName>ppt_c</p:attrName>
                                        </p:attrNameLst>
                                      </p:cBhvr>
                                      <p:to>
                                        <a:schemeClr val="bg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5" grpId="0"/>
      <p:bldP spid="112647"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3000267" y="2992510"/>
            <a:ext cx="5692679" cy="104625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r"/>
            <a:r>
              <a:rPr lang="gl-ES" b="1">
                <a:solidFill>
                  <a:schemeClr val="tx2"/>
                </a:solidFill>
                <a:effectLst>
                  <a:outerShdw blurRad="38100" dist="38100" dir="2700000" algn="tl">
                    <a:srgbClr val="C0C0C0"/>
                  </a:outerShdw>
                </a:effectLst>
                <a:latin typeface="Arial" charset="0"/>
              </a:rPr>
              <a:t>GRUPOS BASE E GRUPOS DE TRABALLO (P. GAVILÁN e R. ALARIO)</a:t>
            </a:r>
            <a:endParaRPr lang="es-ES" b="1">
              <a:solidFill>
                <a:schemeClr val="tx2"/>
              </a:solidFill>
              <a:effectLst>
                <a:outerShdw blurRad="38100" dist="38100" dir="2700000" algn="tl">
                  <a:srgbClr val="C0C0C0"/>
                </a:outerShdw>
              </a:effectLst>
              <a:latin typeface="Arial"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558800" y="333375"/>
            <a:ext cx="7497763" cy="1143000"/>
          </a:xfrm>
        </p:spPr>
        <p:txBody>
          <a:bodyPr wrap="square" lIns="91440" tIns="45720" rIns="91440" bIns="45720" numCol="1" anchor="ctr" anchorCtr="0" compatLnSpc="1">
            <a:prstTxWarp prst="textNoShape">
              <a:avLst/>
            </a:prstTxWarp>
          </a:bodyPr>
          <a:lstStyle/>
          <a:p>
            <a:r>
              <a:rPr lang="gl-ES" cap="none" smtClean="0">
                <a:effectLst>
                  <a:outerShdw blurRad="38100" dist="38100" dir="2700000" algn="tl">
                    <a:srgbClr val="C0C0C0"/>
                  </a:outerShdw>
                </a:effectLst>
              </a:rPr>
              <a:t>Descrición</a:t>
            </a:r>
          </a:p>
        </p:txBody>
      </p:sp>
      <p:sp>
        <p:nvSpPr>
          <p:cNvPr id="3" name="2 CuadroTexto"/>
          <p:cNvSpPr txBox="1"/>
          <p:nvPr/>
        </p:nvSpPr>
        <p:spPr>
          <a:xfrm>
            <a:off x="414511" y="1988840"/>
            <a:ext cx="7848872" cy="1200329"/>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gl-ES" sz="2400" dirty="0"/>
              <a:t>Técnica deseñada para a materia de matemáticas</a:t>
            </a:r>
          </a:p>
          <a:p>
            <a:pPr fontAlgn="auto">
              <a:spcBef>
                <a:spcPts val="0"/>
              </a:spcBef>
              <a:spcAft>
                <a:spcPts val="0"/>
              </a:spcAft>
              <a:defRPr/>
            </a:pPr>
            <a:r>
              <a:rPr lang="gl-ES" sz="2400" dirty="0"/>
              <a:t>Está baseada en dous tipos de Grupo: os Grupos Base e os Grupos de traballo</a:t>
            </a:r>
          </a:p>
        </p:txBody>
      </p:sp>
      <p:sp>
        <p:nvSpPr>
          <p:cNvPr id="4" name="3 Rectángulo"/>
          <p:cNvSpPr/>
          <p:nvPr/>
        </p:nvSpPr>
        <p:spPr>
          <a:xfrm>
            <a:off x="486519" y="5035401"/>
            <a:ext cx="7776864" cy="1569660"/>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fontAlgn="auto">
              <a:spcBef>
                <a:spcPts val="0"/>
              </a:spcBef>
              <a:spcAft>
                <a:spcPts val="0"/>
              </a:spcAft>
              <a:defRPr/>
            </a:pPr>
            <a:r>
              <a:rPr lang="gl-ES" sz="2400" dirty="0"/>
              <a:t>Os grupos están formados por catro ou cinco membros en ámbolos dous casos</a:t>
            </a:r>
          </a:p>
          <a:p>
            <a:pPr fontAlgn="auto">
              <a:spcBef>
                <a:spcPts val="0"/>
              </a:spcBef>
              <a:spcAft>
                <a:spcPts val="0"/>
              </a:spcAft>
              <a:defRPr/>
            </a:pPr>
            <a:r>
              <a:rPr lang="gl-ES" sz="2400" dirty="0"/>
              <a:t>Cada estudante pertence a un grupo base e a un grupo de traballo</a:t>
            </a:r>
          </a:p>
        </p:txBody>
      </p:sp>
      <p:sp>
        <p:nvSpPr>
          <p:cNvPr id="5" name="4 Rectángulo"/>
          <p:cNvSpPr/>
          <p:nvPr/>
        </p:nvSpPr>
        <p:spPr>
          <a:xfrm>
            <a:off x="486520" y="3429000"/>
            <a:ext cx="7704855" cy="1200329"/>
          </a:xfrm>
          <a:prstGeom prst="rect">
            <a:avLst/>
          </a:prstGeom>
        </p:spPr>
        <p:style>
          <a:lnRef idx="1">
            <a:schemeClr val="accent2"/>
          </a:lnRef>
          <a:fillRef idx="3">
            <a:schemeClr val="accent2"/>
          </a:fillRef>
          <a:effectRef idx="2">
            <a:schemeClr val="accent2"/>
          </a:effectRef>
          <a:fontRef idx="minor">
            <a:schemeClr val="lt1"/>
          </a:fontRef>
        </p:style>
        <p:txBody>
          <a:bodyPr>
            <a:spAutoFit/>
          </a:bodyPr>
          <a:lstStyle/>
          <a:p>
            <a:pPr fontAlgn="auto">
              <a:spcBef>
                <a:spcPts val="0"/>
              </a:spcBef>
              <a:spcAft>
                <a:spcPts val="0"/>
              </a:spcAft>
              <a:defRPr/>
            </a:pPr>
            <a:r>
              <a:rPr lang="gl-ES" sz="2400" dirty="0"/>
              <a:t>Grupos base:  son auténticos grupos cooperativos </a:t>
            </a:r>
          </a:p>
          <a:p>
            <a:pPr fontAlgn="auto">
              <a:spcBef>
                <a:spcPts val="0"/>
              </a:spcBef>
              <a:spcAft>
                <a:spcPts val="0"/>
              </a:spcAft>
              <a:defRPr/>
            </a:pPr>
            <a:r>
              <a:rPr lang="gl-ES" sz="2400" dirty="0"/>
              <a:t>Grupos de traballo: ten como finalidade que os estudantes poñan en práctica o que aprenderon nos grupos base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Fase inicial</a:t>
            </a:r>
          </a:p>
        </p:txBody>
      </p:sp>
      <p:sp>
        <p:nvSpPr>
          <p:cNvPr id="5" name="4 CuadroTexto"/>
          <p:cNvSpPr txBox="1"/>
          <p:nvPr/>
        </p:nvSpPr>
        <p:spPr>
          <a:xfrm>
            <a:off x="1116013" y="1268413"/>
            <a:ext cx="7704137" cy="4308475"/>
          </a:xfrm>
          <a:prstGeom prst="rect">
            <a:avLst/>
          </a:prstGeom>
          <a:noFill/>
        </p:spPr>
        <p:txBody>
          <a:bodyPr>
            <a:spAutoFit/>
          </a:bodyPr>
          <a:lstStyle/>
          <a:p>
            <a:pPr fontAlgn="auto">
              <a:spcBef>
                <a:spcPts val="600"/>
              </a:spcBef>
              <a:spcAft>
                <a:spcPts val="600"/>
              </a:spcAft>
              <a:buClr>
                <a:schemeClr val="bg2">
                  <a:lumMod val="75000"/>
                </a:schemeClr>
              </a:buClr>
              <a:buSzPct val="120000"/>
              <a:buFont typeface="Wingdings" pitchFamily="2" charset="2"/>
              <a:buChar char="q"/>
              <a:defRPr/>
            </a:pPr>
            <a:r>
              <a:rPr lang="es-ES" dirty="0">
                <a:latin typeface="+mn-lt"/>
              </a:rPr>
              <a:t> </a:t>
            </a:r>
            <a:r>
              <a:rPr lang="gl-ES" dirty="0">
                <a:latin typeface="+mn-lt"/>
              </a:rPr>
              <a:t>Antes de aplicar o método, convén sometelo á decisión dos estudantes</a:t>
            </a:r>
          </a:p>
          <a:p>
            <a:pPr fontAlgn="auto">
              <a:spcBef>
                <a:spcPts val="600"/>
              </a:spcBef>
              <a:spcAft>
                <a:spcPts val="600"/>
              </a:spcAft>
              <a:buClr>
                <a:schemeClr val="bg2">
                  <a:lumMod val="75000"/>
                </a:schemeClr>
              </a:buClr>
              <a:buSzPct val="120000"/>
              <a:buFont typeface="Wingdings" pitchFamily="2" charset="2"/>
              <a:buChar char="q"/>
              <a:defRPr/>
            </a:pPr>
            <a:r>
              <a:rPr lang="gl-ES" dirty="0">
                <a:latin typeface="+mn-lt"/>
              </a:rPr>
              <a:t> Así, explicaráselles a alternativa da Aprendizaxe Cooperativa: explicaráselles en que consiste o método e cales son os compromisos a adquirir se deciden traballar de xeito cooperativo</a:t>
            </a:r>
          </a:p>
          <a:p>
            <a:pPr fontAlgn="auto">
              <a:spcBef>
                <a:spcPts val="600"/>
              </a:spcBef>
              <a:spcAft>
                <a:spcPts val="600"/>
              </a:spcAft>
              <a:buClr>
                <a:schemeClr val="bg2">
                  <a:lumMod val="75000"/>
                </a:schemeClr>
              </a:buClr>
              <a:buSzPct val="120000"/>
              <a:buFont typeface="Wingdings" pitchFamily="2" charset="2"/>
              <a:buChar char="q"/>
              <a:defRPr/>
            </a:pPr>
            <a:r>
              <a:rPr lang="gl-ES" dirty="0">
                <a:latin typeface="+mn-lt"/>
              </a:rPr>
              <a:t> O profesor forma os grupos base e debe comprobar a súa composición: que non haxa amigos xuntos, ou alumnos/as </a:t>
            </a:r>
            <a:r>
              <a:rPr lang="gl-ES" dirty="0" err="1">
                <a:latin typeface="+mn-lt"/>
              </a:rPr>
              <a:t>disruptores</a:t>
            </a:r>
            <a:r>
              <a:rPr lang="gl-ES" dirty="0">
                <a:latin typeface="+mn-lt"/>
              </a:rPr>
              <a:t> </a:t>
            </a:r>
            <a:r>
              <a:rPr lang="gl-ES" dirty="0" err="1">
                <a:latin typeface="+mn-lt"/>
              </a:rPr>
              <a:t>xuntos…</a:t>
            </a:r>
            <a:endParaRPr lang="gl-ES" dirty="0">
              <a:latin typeface="+mn-lt"/>
            </a:endParaRPr>
          </a:p>
          <a:p>
            <a:pPr fontAlgn="auto">
              <a:spcBef>
                <a:spcPts val="600"/>
              </a:spcBef>
              <a:spcAft>
                <a:spcPts val="600"/>
              </a:spcAft>
              <a:buClr>
                <a:schemeClr val="bg2">
                  <a:lumMod val="75000"/>
                </a:schemeClr>
              </a:buClr>
              <a:buSzPct val="120000"/>
              <a:buFont typeface="Wingdings" pitchFamily="2" charset="2"/>
              <a:buChar char="q"/>
              <a:defRPr/>
            </a:pPr>
            <a:r>
              <a:rPr lang="gl-ES" dirty="0">
                <a:latin typeface="+mn-lt"/>
              </a:rPr>
              <a:t> Debe aclarar cos alumnos/as o tema da avaliación. Pódese pactar en que grao se  verá afectada a súa cualificación individual polas actuacións en grupo (20%, 30%...)</a:t>
            </a:r>
          </a:p>
          <a:p>
            <a:pPr fontAlgn="auto">
              <a:spcBef>
                <a:spcPts val="600"/>
              </a:spcBef>
              <a:spcAft>
                <a:spcPts val="600"/>
              </a:spcAft>
              <a:buClr>
                <a:schemeClr val="bg2">
                  <a:lumMod val="75000"/>
                </a:schemeClr>
              </a:buClr>
              <a:buSzPct val="120000"/>
              <a:buFont typeface="Wingdings" pitchFamily="2" charset="2"/>
              <a:buChar char="q"/>
              <a:defRPr/>
            </a:pPr>
            <a:r>
              <a:rPr lang="gl-ES" dirty="0">
                <a:latin typeface="+mn-lt"/>
              </a:rPr>
              <a:t> Debe facerse un exercicio orientado a </a:t>
            </a:r>
            <a:r>
              <a:rPr lang="gl-ES" dirty="0" err="1">
                <a:latin typeface="+mn-lt"/>
              </a:rPr>
              <a:t>consensuar</a:t>
            </a:r>
            <a:r>
              <a:rPr lang="gl-ES" dirty="0">
                <a:latin typeface="+mn-lt"/>
              </a:rPr>
              <a:t> cales son as habilidades sociais necesarias para poder traballar en grupos cooperativos. A actividade remata con un compromiso en forma de decálogo, aceptado por todos os integrantes da clase</a:t>
            </a:r>
          </a:p>
        </p:txBody>
      </p:sp>
      <p:sp>
        <p:nvSpPr>
          <p:cNvPr id="4" name="3 Flecha curvada hacia la derecha"/>
          <p:cNvSpPr/>
          <p:nvPr/>
        </p:nvSpPr>
        <p:spPr>
          <a:xfrm>
            <a:off x="3924300" y="5589588"/>
            <a:ext cx="1943100" cy="93503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solidFill>
                <a:schemeClr val="tx1"/>
              </a:solidFill>
            </a:endParaRPr>
          </a:p>
        </p:txBody>
      </p:sp>
      <p:sp>
        <p:nvSpPr>
          <p:cNvPr id="6" name="5 CuadroTexto"/>
          <p:cNvSpPr txBox="1"/>
          <p:nvPr/>
        </p:nvSpPr>
        <p:spPr>
          <a:xfrm>
            <a:off x="6227763" y="5949950"/>
            <a:ext cx="1198562" cy="460375"/>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pPr fontAlgn="auto">
              <a:spcBef>
                <a:spcPts val="0"/>
              </a:spcBef>
              <a:spcAft>
                <a:spcPts val="0"/>
              </a:spcAft>
              <a:defRPr/>
            </a:pPr>
            <a:r>
              <a:rPr lang="es-ES" sz="2400" b="1" dirty="0"/>
              <a:t>Como?</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txBox="1">
            <a:spLocks noGrp="1"/>
          </p:cNvSpPr>
          <p:nvPr>
            <p:ph type="title" idx="4294967295"/>
          </p:nvPr>
        </p:nvSpPr>
        <p:spPr>
          <a:xfrm>
            <a:off x="4860925" y="908050"/>
            <a:ext cx="3887788" cy="4511675"/>
          </a:xfrm>
        </p:spPr>
        <p:style>
          <a:lnRef idx="3">
            <a:schemeClr val="lt1"/>
          </a:lnRef>
          <a:fillRef idx="1">
            <a:schemeClr val="accent6"/>
          </a:fillRef>
          <a:effectRef idx="1">
            <a:schemeClr val="accent6"/>
          </a:effectRef>
          <a:fontRef idx="minor">
            <a:schemeClr val="lt1"/>
          </a:fontRef>
        </p:style>
        <p:txBody>
          <a:bodyPr wrap="square" lIns="91440" tIns="45720" rIns="91440" bIns="45720" numCol="1" anchorCtr="0" compatLnSpc="1">
            <a:prstTxWarp prst="textNoShape">
              <a:avLst/>
            </a:prstTxWarp>
            <a:spAutoFit/>
          </a:bodyPr>
          <a:lstStyle/>
          <a:p>
            <a:r>
              <a:rPr lang="es-ES" sz="1800" cap="none" smtClean="0">
                <a:solidFill>
                  <a:srgbClr val="FFFFFF"/>
                </a:solidFill>
              </a:rPr>
              <a:t>1. </a:t>
            </a:r>
            <a:r>
              <a:rPr lang="gl-ES" sz="1800" cap="none" smtClean="0">
                <a:solidFill>
                  <a:srgbClr val="FFFFFF"/>
                </a:solidFill>
              </a:rPr>
              <a:t>De xeito individual,  cada alumno/a escribe no seu caderno as dez habilidades sociais ou requisitos que considera necesarios para traballar en grupo</a:t>
            </a:r>
            <a:br>
              <a:rPr lang="gl-ES" sz="1800" cap="none" smtClean="0">
                <a:solidFill>
                  <a:srgbClr val="FFFFFF"/>
                </a:solidFill>
              </a:rPr>
            </a:br>
            <a:r>
              <a:rPr lang="gl-ES" sz="1800" cap="none" smtClean="0">
                <a:solidFill>
                  <a:srgbClr val="FFFFFF"/>
                </a:solidFill>
              </a:rPr>
              <a:t/>
            </a:r>
            <a:br>
              <a:rPr lang="gl-ES" sz="1800" cap="none" smtClean="0">
                <a:solidFill>
                  <a:srgbClr val="FFFFFF"/>
                </a:solidFill>
              </a:rPr>
            </a:br>
            <a:r>
              <a:rPr lang="gl-ES" sz="1800" cap="none" smtClean="0">
                <a:solidFill>
                  <a:srgbClr val="FFFFFF"/>
                </a:solidFill>
              </a:rPr>
              <a:t>2. Colócanse de 5 en 5, coas persoas que están máis próximas, e deciden entre as 50 que escribiron as dez máis necesarias</a:t>
            </a:r>
            <a:br>
              <a:rPr lang="gl-ES" sz="1800" cap="none" smtClean="0">
                <a:solidFill>
                  <a:srgbClr val="FFFFFF"/>
                </a:solidFill>
              </a:rPr>
            </a:br>
            <a:r>
              <a:rPr lang="gl-ES" sz="1800" cap="none" smtClean="0">
                <a:solidFill>
                  <a:srgbClr val="FFFFFF"/>
                </a:solidFill>
              </a:rPr>
              <a:t/>
            </a:r>
            <a:br>
              <a:rPr lang="gl-ES" sz="1800" cap="none" smtClean="0">
                <a:solidFill>
                  <a:srgbClr val="FFFFFF"/>
                </a:solidFill>
              </a:rPr>
            </a:br>
            <a:r>
              <a:rPr lang="gl-ES" sz="1800" cap="none" smtClean="0">
                <a:solidFill>
                  <a:srgbClr val="FFFFFF"/>
                </a:solidFill>
              </a:rPr>
              <a:t>3. Posta en común de todos os grupos e decídense 10 habilidades que quedarán escritas nunha cartolina e exporanse na clase</a:t>
            </a:r>
            <a:r>
              <a:rPr lang="es-ES" sz="1800" cap="none" smtClean="0">
                <a:solidFill>
                  <a:srgbClr val="FFFFFF"/>
                </a:solidFill>
              </a:rPr>
              <a:t/>
            </a:r>
            <a:br>
              <a:rPr lang="es-ES" sz="1800" cap="none" smtClean="0">
                <a:solidFill>
                  <a:srgbClr val="FFFFFF"/>
                </a:solidFill>
              </a:rPr>
            </a:br>
            <a:endParaRPr lang="es-ES" sz="1800" cap="none" smtClean="0">
              <a:solidFill>
                <a:srgbClr val="FFFFFF"/>
              </a:solidFill>
            </a:endParaRPr>
          </a:p>
        </p:txBody>
      </p:sp>
      <p:sp>
        <p:nvSpPr>
          <p:cNvPr id="212995" name="7 CuadroTexto"/>
          <p:cNvSpPr txBox="1">
            <a:spLocks noChangeArrowheads="1"/>
          </p:cNvSpPr>
          <p:nvPr/>
        </p:nvSpPr>
        <p:spPr bwMode="auto">
          <a:xfrm>
            <a:off x="827088" y="1412875"/>
            <a:ext cx="4032250" cy="4524375"/>
          </a:xfrm>
          <a:prstGeom prst="rect">
            <a:avLst/>
          </a:prstGeom>
          <a:noFill/>
          <a:ln w="9525">
            <a:noFill/>
            <a:miter lim="800000"/>
            <a:headEnd/>
            <a:tailEnd/>
          </a:ln>
        </p:spPr>
        <p:txBody>
          <a:bodyPr>
            <a:spAutoFit/>
          </a:bodyPr>
          <a:lstStyle/>
          <a:p>
            <a:pPr marL="342900" indent="-342900">
              <a:buFontTx/>
              <a:buAutoNum type="arabicPeriod"/>
            </a:pPr>
            <a:r>
              <a:rPr lang="gl-ES">
                <a:latin typeface="Gill Sans MT" pitchFamily="34" charset="0"/>
              </a:rPr>
              <a:t>Manter o compromiso</a:t>
            </a:r>
          </a:p>
          <a:p>
            <a:pPr marL="342900" indent="-342900">
              <a:buFontTx/>
              <a:buAutoNum type="arabicPeriod"/>
            </a:pPr>
            <a:r>
              <a:rPr lang="gl-ES">
                <a:latin typeface="Gill Sans MT" pitchFamily="34" charset="0"/>
              </a:rPr>
              <a:t> Non faltar a clase</a:t>
            </a:r>
          </a:p>
          <a:p>
            <a:pPr marL="342900" indent="-342900">
              <a:buFontTx/>
              <a:buAutoNum type="arabicPeriod"/>
            </a:pPr>
            <a:r>
              <a:rPr lang="gl-ES">
                <a:latin typeface="Gill Sans MT" pitchFamily="34" charset="0"/>
              </a:rPr>
              <a:t>Ter paciencia e axudar aos compañeiros/as</a:t>
            </a:r>
          </a:p>
          <a:p>
            <a:pPr marL="342900" indent="-342900">
              <a:buFontTx/>
              <a:buAutoNum type="arabicPeriod"/>
            </a:pPr>
            <a:r>
              <a:rPr lang="gl-ES">
                <a:latin typeface="Gill Sans MT" pitchFamily="34" charset="0"/>
              </a:rPr>
              <a:t>Traer os deberes e querer aprender</a:t>
            </a:r>
          </a:p>
          <a:p>
            <a:pPr marL="342900" indent="-342900">
              <a:buFontTx/>
              <a:buAutoNum type="arabicPeriod"/>
            </a:pPr>
            <a:r>
              <a:rPr lang="gl-ES">
                <a:latin typeface="Gill Sans MT" pitchFamily="34" charset="0"/>
              </a:rPr>
              <a:t>Respectar aos integrantes do grupo e comportarse ben</a:t>
            </a:r>
          </a:p>
          <a:p>
            <a:pPr marL="342900" indent="-342900">
              <a:buFontTx/>
              <a:buAutoNum type="arabicPeriod"/>
            </a:pPr>
            <a:r>
              <a:rPr lang="gl-ES">
                <a:latin typeface="Gill Sans MT" pitchFamily="34" charset="0"/>
              </a:rPr>
              <a:t>Responsabilidade e organización</a:t>
            </a:r>
          </a:p>
          <a:p>
            <a:pPr marL="342900" indent="-342900">
              <a:buFontTx/>
              <a:buAutoNum type="arabicPeriod"/>
            </a:pPr>
            <a:r>
              <a:rPr lang="gl-ES">
                <a:latin typeface="Gill Sans MT" pitchFamily="34" charset="0"/>
              </a:rPr>
              <a:t>Constancia no traballo</a:t>
            </a:r>
          </a:p>
          <a:p>
            <a:pPr marL="342900" indent="-342900">
              <a:buFontTx/>
              <a:buAutoNum type="arabicPeriod"/>
            </a:pPr>
            <a:r>
              <a:rPr lang="gl-ES">
                <a:latin typeface="Gill Sans MT" pitchFamily="34" charset="0"/>
              </a:rPr>
              <a:t>Expoñer as túas ideas e saber escoitar</a:t>
            </a:r>
          </a:p>
          <a:p>
            <a:pPr marL="342900" indent="-342900">
              <a:buFontTx/>
              <a:buAutoNum type="arabicPeriod"/>
            </a:pPr>
            <a:r>
              <a:rPr lang="gl-ES">
                <a:latin typeface="Gill Sans MT" pitchFamily="34" charset="0"/>
              </a:rPr>
              <a:t>Tolerancia e comprensión cara os que teñen dificultades</a:t>
            </a:r>
          </a:p>
          <a:p>
            <a:pPr marL="342900" indent="-342900">
              <a:buFontTx/>
              <a:buAutoNum type="arabicPeriod"/>
            </a:pPr>
            <a:r>
              <a:rPr lang="gl-ES">
                <a:latin typeface="Gill Sans MT" pitchFamily="34" charset="0"/>
              </a:rPr>
              <a:t>Non falar de temas non relacionados coas matemáticas</a:t>
            </a:r>
          </a:p>
          <a:p>
            <a:pPr marL="342900" indent="-342900">
              <a:buFontTx/>
              <a:buAutoNum type="arabicPeriod"/>
            </a:pPr>
            <a:endParaRPr lang="es-ES">
              <a:latin typeface="Gill Sans MT" pitchFamily="34" charset="0"/>
            </a:endParaRPr>
          </a:p>
        </p:txBody>
      </p:sp>
      <p:sp>
        <p:nvSpPr>
          <p:cNvPr id="212996" name="8 CuadroTexto"/>
          <p:cNvSpPr txBox="1">
            <a:spLocks noChangeArrowheads="1"/>
          </p:cNvSpPr>
          <p:nvPr/>
        </p:nvSpPr>
        <p:spPr bwMode="auto">
          <a:xfrm>
            <a:off x="395288" y="5949950"/>
            <a:ext cx="8748712" cy="646113"/>
          </a:xfrm>
          <a:prstGeom prst="rect">
            <a:avLst/>
          </a:prstGeom>
          <a:noFill/>
          <a:ln w="9525">
            <a:noFill/>
            <a:miter lim="800000"/>
            <a:headEnd/>
            <a:tailEnd/>
          </a:ln>
        </p:spPr>
        <p:txBody>
          <a:bodyPr>
            <a:spAutoFit/>
          </a:bodyPr>
          <a:lstStyle/>
          <a:p>
            <a:r>
              <a:rPr lang="es-ES">
                <a:latin typeface="Gill Sans MT" pitchFamily="34" charset="0"/>
              </a:rPr>
              <a:t>Fuente: Gavilán,  P. e Alario, R. (2010).  </a:t>
            </a:r>
            <a:r>
              <a:rPr lang="es-ES" i="1">
                <a:latin typeface="Gill Sans MT" pitchFamily="34" charset="0"/>
              </a:rPr>
              <a:t>Aprendizaje Cooperativo. Una metodología con futuro. Principios y aplicaciones</a:t>
            </a:r>
            <a:r>
              <a:rPr lang="es-ES">
                <a:latin typeface="Gill Sans MT" pitchFamily="34" charset="0"/>
              </a:rPr>
              <a:t>. Madrid, CCS, p. 226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71500" y="928688"/>
            <a:ext cx="7416800" cy="4603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es-ES_tradnl" sz="2400" b="1" dirty="0"/>
              <a:t>ESTRUTURAS DE APRENDIZAXE</a:t>
            </a:r>
            <a:endParaRPr lang="es-ES" sz="2400" b="1" dirty="0"/>
          </a:p>
        </p:txBody>
      </p:sp>
      <p:sp>
        <p:nvSpPr>
          <p:cNvPr id="23557" name="Text Box 3"/>
          <p:cNvSpPr txBox="1">
            <a:spLocks noChangeArrowheads="1"/>
          </p:cNvSpPr>
          <p:nvPr/>
        </p:nvSpPr>
        <p:spPr bwMode="auto">
          <a:xfrm>
            <a:off x="642938" y="1857375"/>
            <a:ext cx="7416800" cy="1323975"/>
          </a:xfrm>
          <a:prstGeom prst="rect">
            <a:avLst/>
          </a:prstGeom>
          <a:noFill/>
          <a:ln w="9525">
            <a:noFill/>
            <a:miter lim="800000"/>
            <a:headEnd/>
            <a:tailEnd/>
          </a:ln>
        </p:spPr>
        <p:txBody>
          <a:bodyPr>
            <a:spAutoFit/>
          </a:bodyPr>
          <a:lstStyle/>
          <a:p>
            <a:pPr algn="ctr">
              <a:spcBef>
                <a:spcPct val="50000"/>
              </a:spcBef>
            </a:pPr>
            <a:r>
              <a:rPr lang="es-ES_tradnl" sz="2000" b="1"/>
              <a:t>O Rendemento Escolar de Alumnos, Autoconcepto ou Expectativas de E/F están mediatizados por Procesos Cognitivo-Afectivos e de Motivación, que varían en función da forma de estruturar as tarefas de aprendizaxe</a:t>
            </a:r>
            <a:endParaRPr lang="es-ES" sz="2000" b="1"/>
          </a:p>
        </p:txBody>
      </p:sp>
      <p:sp>
        <p:nvSpPr>
          <p:cNvPr id="18436" name="Text Box 4"/>
          <p:cNvSpPr txBox="1">
            <a:spLocks noChangeArrowheads="1"/>
          </p:cNvSpPr>
          <p:nvPr/>
        </p:nvSpPr>
        <p:spPr bwMode="auto">
          <a:xfrm>
            <a:off x="785813" y="3571875"/>
            <a:ext cx="7416800" cy="830263"/>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a:spcBef>
                <a:spcPct val="50000"/>
              </a:spcBef>
              <a:defRPr/>
            </a:pPr>
            <a:r>
              <a:rPr lang="es-ES_tradnl" sz="2400" b="1" dirty="0"/>
              <a:t>QUE ENTENDEMOS POR ESTRUTURA DE APRENDIZAXE?</a:t>
            </a:r>
            <a:endParaRPr lang="es-ES" sz="2400" b="1" dirty="0"/>
          </a:p>
        </p:txBody>
      </p:sp>
      <p:sp>
        <p:nvSpPr>
          <p:cNvPr id="23559" name="Text Box 6"/>
          <p:cNvSpPr txBox="1">
            <a:spLocks noChangeArrowheads="1"/>
          </p:cNvSpPr>
          <p:nvPr/>
        </p:nvSpPr>
        <p:spPr bwMode="auto">
          <a:xfrm>
            <a:off x="827088" y="4768850"/>
            <a:ext cx="7416800" cy="1323975"/>
          </a:xfrm>
          <a:prstGeom prst="rect">
            <a:avLst/>
          </a:prstGeom>
          <a:solidFill>
            <a:srgbClr val="002060"/>
          </a:solidFill>
          <a:ln w="12700">
            <a:solidFill>
              <a:schemeClr val="tx1"/>
            </a:solidFill>
            <a:miter lim="800000"/>
            <a:headEnd/>
            <a:tailEnd/>
          </a:ln>
        </p:spPr>
        <p:txBody>
          <a:bodyPr>
            <a:spAutoFit/>
          </a:bodyPr>
          <a:lstStyle/>
          <a:p>
            <a:pPr algn="ctr">
              <a:spcBef>
                <a:spcPct val="50000"/>
              </a:spcBef>
            </a:pPr>
            <a:r>
              <a:rPr lang="es-ES_tradnl" sz="2000" b="1">
                <a:solidFill>
                  <a:schemeClr val="bg1"/>
                </a:solidFill>
              </a:rPr>
              <a:t>Conxunto de accións e decisións dos docentes sobre tipo de actividades a realizar polo alumnado, grao de autonomía que teñen, modalidade de recoñecemento do traballo ou forma de conseguir os obxectivos</a:t>
            </a:r>
            <a:endParaRPr lang="es-ES" sz="2000" b="1">
              <a:solidFill>
                <a:schemeClr val="bg1"/>
              </a:solidFill>
            </a:endParaRPr>
          </a:p>
        </p:txBody>
      </p:sp>
      <p:sp>
        <p:nvSpPr>
          <p:cNvPr id="23560" name="Line 7"/>
          <p:cNvSpPr>
            <a:spLocks noChangeShapeType="1"/>
          </p:cNvSpPr>
          <p:nvPr/>
        </p:nvSpPr>
        <p:spPr bwMode="auto">
          <a:xfrm>
            <a:off x="2339975" y="4381500"/>
            <a:ext cx="0" cy="342900"/>
          </a:xfrm>
          <a:prstGeom prst="line">
            <a:avLst/>
          </a:prstGeom>
          <a:noFill/>
          <a:ln w="9525">
            <a:solidFill>
              <a:schemeClr val="tx1"/>
            </a:solidFill>
            <a:round/>
            <a:headEnd/>
            <a:tailEnd type="triangle" w="med" len="med"/>
          </a:ln>
        </p:spPr>
        <p:txBody>
          <a:bodyPr wrap="none"/>
          <a:lstStyle/>
          <a:p>
            <a:endParaRPr lang="es-ES"/>
          </a:p>
        </p:txBody>
      </p:sp>
      <p:sp>
        <p:nvSpPr>
          <p:cNvPr id="23561" name="Line 8"/>
          <p:cNvSpPr>
            <a:spLocks noChangeShapeType="1"/>
          </p:cNvSpPr>
          <p:nvPr/>
        </p:nvSpPr>
        <p:spPr bwMode="auto">
          <a:xfrm>
            <a:off x="4572000" y="4400550"/>
            <a:ext cx="0" cy="342900"/>
          </a:xfrm>
          <a:prstGeom prst="line">
            <a:avLst/>
          </a:prstGeom>
          <a:noFill/>
          <a:ln w="9525">
            <a:solidFill>
              <a:schemeClr val="tx1"/>
            </a:solidFill>
            <a:round/>
            <a:headEnd/>
            <a:tailEnd type="triangle" w="med" len="med"/>
          </a:ln>
        </p:spPr>
        <p:txBody>
          <a:bodyPr wrap="none"/>
          <a:lstStyle/>
          <a:p>
            <a:endParaRPr lang="es-ES"/>
          </a:p>
        </p:txBody>
      </p:sp>
      <p:sp>
        <p:nvSpPr>
          <p:cNvPr id="23562" name="Line 9"/>
          <p:cNvSpPr>
            <a:spLocks noChangeShapeType="1"/>
          </p:cNvSpPr>
          <p:nvPr/>
        </p:nvSpPr>
        <p:spPr bwMode="auto">
          <a:xfrm>
            <a:off x="7315200" y="4400550"/>
            <a:ext cx="0" cy="342900"/>
          </a:xfrm>
          <a:prstGeom prst="line">
            <a:avLst/>
          </a:prstGeom>
          <a:noFill/>
          <a:ln w="9525">
            <a:solidFill>
              <a:schemeClr val="tx1"/>
            </a:solidFill>
            <a:round/>
            <a:headEnd/>
            <a:tailEnd type="triangle" w="med" len="med"/>
          </a:ln>
        </p:spPr>
        <p:txBody>
          <a:bodyPr wrap="none"/>
          <a:lstStyle/>
          <a:p>
            <a:endParaRPr lang="es-E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1ª Fase: os Grupos Base</a:t>
            </a:r>
          </a:p>
        </p:txBody>
      </p:sp>
      <p:sp>
        <p:nvSpPr>
          <p:cNvPr id="5" name="4 CuadroTexto"/>
          <p:cNvSpPr txBox="1"/>
          <p:nvPr/>
        </p:nvSpPr>
        <p:spPr>
          <a:xfrm>
            <a:off x="1042988" y="1916113"/>
            <a:ext cx="7705725" cy="4027487"/>
          </a:xfrm>
          <a:prstGeom prst="rect">
            <a:avLst/>
          </a:prstGeom>
          <a:noFill/>
        </p:spPr>
        <p:txBody>
          <a:bodyPr>
            <a:spAutoFit/>
          </a:bodyPr>
          <a:lstStyle/>
          <a:p>
            <a:pPr>
              <a:spcBef>
                <a:spcPts val="600"/>
              </a:spcBef>
              <a:spcAft>
                <a:spcPts val="600"/>
              </a:spcAft>
              <a:buClr>
                <a:srgbClr val="C6B07E"/>
              </a:buClr>
              <a:buSzPct val="120000"/>
              <a:buFont typeface="Wingdings" pitchFamily="2" charset="2"/>
              <a:buChar char="q"/>
            </a:pPr>
            <a:r>
              <a:rPr lang="gl-ES">
                <a:latin typeface="Gill Sans MT" pitchFamily="34" charset="0"/>
              </a:rPr>
              <a:t> O profesor/a explica a tarefa</a:t>
            </a:r>
          </a:p>
          <a:p>
            <a:pPr>
              <a:spcBef>
                <a:spcPts val="600"/>
              </a:spcBef>
              <a:spcAft>
                <a:spcPts val="600"/>
              </a:spcAft>
              <a:buClr>
                <a:srgbClr val="C6B07E"/>
              </a:buClr>
              <a:buSzPct val="120000"/>
              <a:buFont typeface="Wingdings" pitchFamily="2" charset="2"/>
              <a:buChar char="q"/>
            </a:pPr>
            <a:r>
              <a:rPr lang="gl-ES">
                <a:latin typeface="Gill Sans MT" pitchFamily="34" charset="0"/>
              </a:rPr>
              <a:t> Constitución dos grupos base que deben ser heteroxéneos en canto ao sexo, nivel e actitude cara as matemáticas</a:t>
            </a:r>
          </a:p>
          <a:p>
            <a:pPr>
              <a:spcBef>
                <a:spcPts val="600"/>
              </a:spcBef>
              <a:spcAft>
                <a:spcPts val="600"/>
              </a:spcAft>
              <a:buClr>
                <a:srgbClr val="C6B07E"/>
              </a:buClr>
              <a:buSzPct val="120000"/>
              <a:buFont typeface="Wingdings" pitchFamily="2" charset="2"/>
              <a:buChar char="q"/>
            </a:pPr>
            <a:r>
              <a:rPr lang="gl-ES">
                <a:latin typeface="Gill Sans MT" pitchFamily="34" charset="0"/>
              </a:rPr>
              <a:t> Aos membros do grupo base asígnanse roles que serán rotativos</a:t>
            </a:r>
          </a:p>
          <a:p>
            <a:pPr>
              <a:spcBef>
                <a:spcPts val="600"/>
              </a:spcBef>
              <a:spcAft>
                <a:spcPts val="600"/>
              </a:spcAft>
              <a:buClr>
                <a:srgbClr val="C6B07E"/>
              </a:buClr>
              <a:buSzPct val="120000"/>
            </a:pPr>
            <a:r>
              <a:rPr lang="es-ES" b="1">
                <a:latin typeface="Gill Sans MT" pitchFamily="34" charset="0"/>
              </a:rPr>
              <a:t>Ej: </a:t>
            </a:r>
            <a:r>
              <a:rPr lang="es-ES">
                <a:latin typeface="Gill Sans MT" pitchFamily="34" charset="0"/>
              </a:rPr>
              <a:t>un encargase de que se remate a tarefa a tempo, outro preocupase de que todos participen; outro que non se fale de temas alleos á tarefa; outro de por orde cando falan varias persoas ao mesmo tempo</a:t>
            </a:r>
            <a:endParaRPr lang="gl-ES">
              <a:latin typeface="Gill Sans MT" pitchFamily="34" charset="0"/>
            </a:endParaRPr>
          </a:p>
          <a:p>
            <a:pPr>
              <a:spcBef>
                <a:spcPts val="600"/>
              </a:spcBef>
              <a:spcAft>
                <a:spcPts val="600"/>
              </a:spcAft>
              <a:buClr>
                <a:srgbClr val="C6B07E"/>
              </a:buClr>
              <a:buSzPct val="120000"/>
              <a:buFont typeface="Wingdings" pitchFamily="2" charset="2"/>
              <a:buChar char="q"/>
            </a:pPr>
            <a:r>
              <a:rPr lang="gl-ES">
                <a:latin typeface="Gill Sans MT" pitchFamily="34" charset="0"/>
              </a:rPr>
              <a:t> O profesor/a entrega as follas de traballo a cada un dos membros do grupo base</a:t>
            </a:r>
          </a:p>
          <a:p>
            <a:pPr>
              <a:spcBef>
                <a:spcPts val="600"/>
              </a:spcBef>
              <a:spcAft>
                <a:spcPts val="600"/>
              </a:spcAft>
              <a:buClr>
                <a:srgbClr val="C6B07E"/>
              </a:buClr>
              <a:buSzPct val="120000"/>
              <a:buFont typeface="Wingdings" pitchFamily="2" charset="2"/>
              <a:buChar char="q"/>
            </a:pPr>
            <a:r>
              <a:rPr lang="gl-ES">
                <a:latin typeface="Gill Sans MT" pitchFamily="34" charset="0"/>
              </a:rPr>
              <a:t> Todos/as en cada grupo base e en todos os grupos base fan o mesmo traballo </a:t>
            </a:r>
          </a:p>
          <a:p>
            <a:pPr>
              <a:spcBef>
                <a:spcPts val="600"/>
              </a:spcBef>
              <a:spcAft>
                <a:spcPts val="600"/>
              </a:spcAft>
              <a:buClr>
                <a:srgbClr val="C6B07E"/>
              </a:buClr>
              <a:buSzPct val="120000"/>
            </a:pPr>
            <a:endParaRPr lang="gl-ES">
              <a:latin typeface="Gill Sans MT" pitchFamily="34"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1ª Fase: os Grupos Base</a:t>
            </a:r>
          </a:p>
        </p:txBody>
      </p:sp>
      <p:sp>
        <p:nvSpPr>
          <p:cNvPr id="5" name="4 CuadroTexto"/>
          <p:cNvSpPr txBox="1"/>
          <p:nvPr/>
        </p:nvSpPr>
        <p:spPr>
          <a:xfrm>
            <a:off x="468313" y="1916113"/>
            <a:ext cx="8351837" cy="3997325"/>
          </a:xfrm>
          <a:prstGeom prst="rect">
            <a:avLst/>
          </a:prstGeom>
          <a:noFill/>
        </p:spPr>
        <p:txBody>
          <a:bodyPr>
            <a:spAutoFit/>
          </a:bodyPr>
          <a:lstStyle/>
          <a:p>
            <a:pPr>
              <a:spcBef>
                <a:spcPts val="600"/>
              </a:spcBef>
              <a:spcAft>
                <a:spcPts val="600"/>
              </a:spcAft>
              <a:buClr>
                <a:srgbClr val="C6B07E"/>
              </a:buClr>
              <a:buSzPct val="120000"/>
              <a:buFont typeface="Wingdings" pitchFamily="2" charset="2"/>
              <a:buChar char="q"/>
            </a:pPr>
            <a:r>
              <a:rPr lang="gl-ES">
                <a:latin typeface="Gill Sans MT" pitchFamily="34" charset="0"/>
              </a:rPr>
              <a:t> Fan a tarefa entre todos/as</a:t>
            </a:r>
          </a:p>
          <a:p>
            <a:pPr>
              <a:spcBef>
                <a:spcPts val="600"/>
              </a:spcBef>
              <a:spcAft>
                <a:spcPts val="600"/>
              </a:spcAft>
              <a:buClr>
                <a:srgbClr val="C6B07E"/>
              </a:buClr>
              <a:buSzPct val="120000"/>
              <a:buFont typeface="Wingdings" pitchFamily="2" charset="2"/>
              <a:buChar char="q"/>
            </a:pPr>
            <a:r>
              <a:rPr lang="gl-ES">
                <a:latin typeface="Gill Sans MT" pitchFamily="34" charset="0"/>
              </a:rPr>
              <a:t> Entre todos/as resolven as dúbidas, formulan os seus interrogantes e discuten os seus puntos de vista contrastándoos cos dos seus compañeiros/as</a:t>
            </a:r>
          </a:p>
          <a:p>
            <a:pPr>
              <a:spcBef>
                <a:spcPts val="600"/>
              </a:spcBef>
              <a:spcAft>
                <a:spcPts val="600"/>
              </a:spcAft>
              <a:buClr>
                <a:srgbClr val="C6B07E"/>
              </a:buClr>
              <a:buSzPct val="120000"/>
              <a:buFont typeface="Wingdings" pitchFamily="2" charset="2"/>
              <a:buChar char="q"/>
            </a:pPr>
            <a:r>
              <a:rPr lang="gl-ES">
                <a:latin typeface="Gill Sans MT" pitchFamily="34" charset="0"/>
              </a:rPr>
              <a:t> Unha vez rematada a tarefa e comprobado que todos os membros poden responder correctamente ás preguntas formuladas, o profesor/a proporciona a folla de respostas ao grupo co criterio de cualificación, que previamente coñecían</a:t>
            </a:r>
          </a:p>
          <a:p>
            <a:pPr>
              <a:spcBef>
                <a:spcPts val="600"/>
              </a:spcBef>
              <a:spcAft>
                <a:spcPts val="600"/>
              </a:spcAft>
              <a:buClr>
                <a:srgbClr val="C6B07E"/>
              </a:buClr>
              <a:buSzPct val="120000"/>
              <a:buFont typeface="Wingdings" pitchFamily="2" charset="2"/>
              <a:buChar char="q"/>
            </a:pPr>
            <a:r>
              <a:rPr lang="gl-ES">
                <a:latin typeface="Gill Sans MT" pitchFamily="34" charset="0"/>
              </a:rPr>
              <a:t> Os membros do grupo corríxense e autocalifícanse e obteñen todos eles a mesma nota pola tarefa feita entre todos</a:t>
            </a:r>
          </a:p>
          <a:p>
            <a:pPr>
              <a:spcBef>
                <a:spcPts val="600"/>
              </a:spcBef>
              <a:spcAft>
                <a:spcPts val="600"/>
              </a:spcAft>
              <a:buClr>
                <a:srgbClr val="C6B07E"/>
              </a:buClr>
              <a:buSzPct val="120000"/>
              <a:buFont typeface="Wingdings" pitchFamily="2" charset="2"/>
              <a:buChar char="q"/>
            </a:pPr>
            <a:r>
              <a:rPr lang="gl-ES">
                <a:latin typeface="Gill Sans MT" pitchFamily="34" charset="0"/>
              </a:rPr>
              <a:t> </a:t>
            </a:r>
            <a:r>
              <a:rPr lang="es-ES">
                <a:latin typeface="Gill Sans MT" pitchFamily="34" charset="0"/>
              </a:rPr>
              <a:t>Neste método ao inicio de cada clase,  explicitanse as habilidades sociais que nese período se van a enfatizar: respetar aos membros do grupo, aceptar aos demáis e servirlles de apoio cando o necesiten, aportar as propias ideas e non aproveitarse dos demáis</a:t>
            </a:r>
            <a:endParaRPr lang="gl-ES">
              <a:latin typeface="Gill Sans MT"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2ª Fase: os Grupos de Traballo</a:t>
            </a:r>
          </a:p>
        </p:txBody>
      </p:sp>
      <p:sp>
        <p:nvSpPr>
          <p:cNvPr id="5" name="4 Rectángulo"/>
          <p:cNvSpPr/>
          <p:nvPr/>
        </p:nvSpPr>
        <p:spPr>
          <a:xfrm>
            <a:off x="539750" y="1916113"/>
            <a:ext cx="7561263" cy="4219575"/>
          </a:xfrm>
          <a:prstGeom prst="rect">
            <a:avLst/>
          </a:prstGeom>
        </p:spPr>
        <p:txBody>
          <a:bodyPr>
            <a:spAutoFit/>
          </a:bodyPr>
          <a:lstStyle/>
          <a:p>
            <a:pPr>
              <a:lnSpc>
                <a:spcPct val="150000"/>
              </a:lnSpc>
              <a:buClr>
                <a:srgbClr val="DACCAB"/>
              </a:buClr>
              <a:buFont typeface="Wingdings" pitchFamily="2" charset="2"/>
              <a:buChar char="q"/>
            </a:pPr>
            <a:r>
              <a:rPr lang="es-ES">
                <a:latin typeface="Gill Sans MT" pitchFamily="34" charset="0"/>
              </a:rPr>
              <a:t> </a:t>
            </a:r>
            <a:r>
              <a:rPr lang="gl-ES">
                <a:latin typeface="Gill Sans MT" pitchFamily="34" charset="0"/>
              </a:rPr>
              <a:t>O profesor/a constitúe os grupos de traballo que deben ser homoxéneos en canto ao nivel en matemáticas</a:t>
            </a:r>
          </a:p>
          <a:p>
            <a:pPr>
              <a:lnSpc>
                <a:spcPct val="150000"/>
              </a:lnSpc>
              <a:buClr>
                <a:srgbClr val="DACCAB"/>
              </a:buClr>
              <a:buFont typeface="Wingdings" pitchFamily="2" charset="2"/>
              <a:buChar char="q"/>
            </a:pPr>
            <a:r>
              <a:rPr lang="gl-ES">
                <a:latin typeface="Gill Sans MT" pitchFamily="34" charset="0"/>
              </a:rPr>
              <a:t> Os alumnos/as traballan individualmente</a:t>
            </a:r>
          </a:p>
          <a:p>
            <a:pPr>
              <a:lnSpc>
                <a:spcPct val="150000"/>
              </a:lnSpc>
              <a:buClr>
                <a:srgbClr val="DACCAB"/>
              </a:buClr>
              <a:buFont typeface="Wingdings" pitchFamily="2" charset="2"/>
              <a:buChar char="q"/>
            </a:pPr>
            <a:r>
              <a:rPr lang="gl-ES">
                <a:latin typeface="Gill Sans MT" pitchFamily="34" charset="0"/>
              </a:rPr>
              <a:t> Todos os compoñentes dun grupo de traballo teñen a mesma tarefa, pero esta difire duns grupos a outros</a:t>
            </a:r>
          </a:p>
          <a:p>
            <a:pPr>
              <a:lnSpc>
                <a:spcPct val="150000"/>
              </a:lnSpc>
              <a:buClr>
                <a:srgbClr val="DACCAB"/>
              </a:buClr>
              <a:buFont typeface="Wingdings" pitchFamily="2" charset="2"/>
              <a:buChar char="q"/>
            </a:pPr>
            <a:r>
              <a:rPr lang="gl-ES">
                <a:latin typeface="Gill Sans MT" pitchFamily="34" charset="0"/>
              </a:rPr>
              <a:t> Os alumnos/as de cada grupo enfróntanse a unha tarefa adecuada ao seu nivel de comprensión e coñecementos</a:t>
            </a:r>
          </a:p>
          <a:p>
            <a:pPr>
              <a:lnSpc>
                <a:spcPct val="150000"/>
              </a:lnSpc>
              <a:buClr>
                <a:srgbClr val="DACCAB"/>
              </a:buClr>
              <a:buFont typeface="Wingdings" pitchFamily="2" charset="2"/>
              <a:buChar char="q"/>
            </a:pPr>
            <a:r>
              <a:rPr lang="gl-ES">
                <a:latin typeface="Gill Sans MT" pitchFamily="34" charset="0"/>
              </a:rPr>
              <a:t> Os estudantes poden acadar o éxito na tarefa sempre e cando aprenderan o necesario no seu grupo base e estean dispostos a esforzarse</a:t>
            </a:r>
          </a:p>
          <a:p>
            <a:pPr>
              <a:lnSpc>
                <a:spcPct val="150000"/>
              </a:lnSpc>
              <a:buClr>
                <a:srgbClr val="DACCAB"/>
              </a:buClr>
            </a:pPr>
            <a:endParaRPr lang="es-ES">
              <a:latin typeface="Gill Sans MT"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2ª Fase: os Grupos de Traballo</a:t>
            </a:r>
          </a:p>
        </p:txBody>
      </p:sp>
      <p:sp>
        <p:nvSpPr>
          <p:cNvPr id="5" name="4 Rectángulo"/>
          <p:cNvSpPr/>
          <p:nvPr/>
        </p:nvSpPr>
        <p:spPr>
          <a:xfrm>
            <a:off x="395288" y="1557338"/>
            <a:ext cx="8424862" cy="4632325"/>
          </a:xfrm>
          <a:prstGeom prst="rect">
            <a:avLst/>
          </a:prstGeom>
        </p:spPr>
        <p:txBody>
          <a:bodyPr>
            <a:spAutoFit/>
          </a:bodyPr>
          <a:lstStyle/>
          <a:p>
            <a:pPr>
              <a:lnSpc>
                <a:spcPct val="150000"/>
              </a:lnSpc>
              <a:buClr>
                <a:srgbClr val="DACCAB"/>
              </a:buClr>
              <a:buFont typeface="Wingdings" pitchFamily="2" charset="2"/>
              <a:buChar char="q"/>
            </a:pPr>
            <a:r>
              <a:rPr lang="es-ES">
                <a:latin typeface="Gill Sans MT" pitchFamily="34" charset="0"/>
              </a:rPr>
              <a:t> </a:t>
            </a:r>
            <a:r>
              <a:rPr lang="gl-ES">
                <a:latin typeface="Gill Sans MT" pitchFamily="34" charset="0"/>
              </a:rPr>
              <a:t>Unha vez rematada a tarefa, faise unha corrección cruzada. Un grupo de traballo corrixe os cadernos de outro grupo de traballo do mesmo nivel e en base á folla de respostas, ponse a cualificación, que é individual e polo tanto pode ser diferente para os distintos membros do grupo</a:t>
            </a:r>
          </a:p>
          <a:p>
            <a:pPr>
              <a:lnSpc>
                <a:spcPct val="150000"/>
              </a:lnSpc>
              <a:buClr>
                <a:srgbClr val="DACCAB"/>
              </a:buClr>
            </a:pPr>
            <a:endParaRPr lang="gl-ES">
              <a:latin typeface="Gill Sans MT" pitchFamily="34" charset="0"/>
            </a:endParaRPr>
          </a:p>
          <a:p>
            <a:pPr>
              <a:lnSpc>
                <a:spcPct val="150000"/>
              </a:lnSpc>
              <a:buClr>
                <a:srgbClr val="DACCAB"/>
              </a:buClr>
              <a:buFont typeface="Wingdings" pitchFamily="2" charset="2"/>
              <a:buChar char="q"/>
            </a:pPr>
            <a:r>
              <a:rPr lang="gl-ES">
                <a:latin typeface="Gill Sans MT" pitchFamily="34" charset="0"/>
              </a:rPr>
              <a:t> Esta nota conta como nota individual, e ademais, cada estudante achégaa ao seu grupo base, facéndose a media de todas as notas achegadas. A media será a nota do grupo base. É dicir, a puntuación do grupo (grupo base) vaise ver afectada pola achega individual do estudante nos grupos de traballo</a:t>
            </a:r>
          </a:p>
          <a:p>
            <a:pPr>
              <a:lnSpc>
                <a:spcPct val="150000"/>
              </a:lnSpc>
              <a:buClr>
                <a:srgbClr val="DACCAB"/>
              </a:buClr>
            </a:pPr>
            <a:endParaRPr lang="es-ES">
              <a:latin typeface="Gill Sans MT" pitchFamily="34" charset="0"/>
            </a:endParaRPr>
          </a:p>
          <a:p>
            <a:pPr>
              <a:lnSpc>
                <a:spcPct val="150000"/>
              </a:lnSpc>
              <a:buFont typeface="Wingdings" pitchFamily="2" charset="2"/>
              <a:buChar char="q"/>
            </a:pPr>
            <a:endParaRPr lang="es-ES">
              <a:latin typeface="Gill Sans MT"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68313" y="5445125"/>
            <a:ext cx="8229600" cy="1143000"/>
          </a:xfrm>
        </p:spPr>
        <p:txBody>
          <a:bodyPr wrap="square" lIns="91440" tIns="45720" rIns="91440" bIns="45720" numCol="1" anchor="ctr" anchorCtr="0" compatLnSpc="1">
            <a:prstTxWarp prst="textNoShape">
              <a:avLst/>
            </a:prstTxWarp>
          </a:bodyPr>
          <a:lstStyle/>
          <a:p>
            <a:pPr algn="ctr"/>
            <a:r>
              <a:rPr lang="es-ES" sz="3300" b="1" cap="none" smtClean="0">
                <a:effectLst>
                  <a:outerShdw blurRad="38100" dist="38100" dir="2700000" algn="tl">
                    <a:srgbClr val="C0C0C0"/>
                  </a:outerShdw>
                </a:effectLst>
              </a:rPr>
              <a:t>Formación de grupos</a:t>
            </a:r>
          </a:p>
        </p:txBody>
      </p:sp>
      <p:sp>
        <p:nvSpPr>
          <p:cNvPr id="218115" name="2 Marcador de texto"/>
          <p:cNvSpPr>
            <a:spLocks noGrp="1"/>
          </p:cNvSpPr>
          <p:nvPr>
            <p:ph type="body" idx="4294967295"/>
          </p:nvPr>
        </p:nvSpPr>
        <p:spPr>
          <a:xfrm>
            <a:off x="457200" y="328613"/>
            <a:ext cx="4022725" cy="639762"/>
          </a:xfrm>
          <a:solidFill>
            <a:schemeClr val="bg1"/>
          </a:solidFill>
          <a:ln w="10795">
            <a:solidFill>
              <a:schemeClr val="bg1"/>
            </a:solidFill>
          </a:ln>
        </p:spPr>
        <p:txBody>
          <a:bodyPr anchor="ctr"/>
          <a:lstStyle/>
          <a:p>
            <a:pPr marL="63500" indent="0">
              <a:spcBef>
                <a:spcPts val="100"/>
              </a:spcBef>
              <a:buFont typeface="Wingdings" pitchFamily="2" charset="2"/>
              <a:buNone/>
            </a:pPr>
            <a:r>
              <a:rPr lang="es-ES" sz="1500" smtClean="0"/>
              <a:t>Grupos Base</a:t>
            </a:r>
          </a:p>
        </p:txBody>
      </p:sp>
      <p:sp>
        <p:nvSpPr>
          <p:cNvPr id="218116" name="3 Marcador de texto"/>
          <p:cNvSpPr>
            <a:spLocks noGrp="1"/>
          </p:cNvSpPr>
          <p:nvPr>
            <p:ph type="body" sz="half" idx="4294967295"/>
          </p:nvPr>
        </p:nvSpPr>
        <p:spPr>
          <a:xfrm>
            <a:off x="4664075" y="328613"/>
            <a:ext cx="4022725" cy="639762"/>
          </a:xfrm>
          <a:solidFill>
            <a:schemeClr val="bg1"/>
          </a:solidFill>
          <a:ln w="10795">
            <a:solidFill>
              <a:schemeClr val="bg1"/>
            </a:solidFill>
          </a:ln>
        </p:spPr>
        <p:txBody>
          <a:bodyPr anchor="ctr"/>
          <a:lstStyle/>
          <a:p>
            <a:pPr marL="63500" indent="0">
              <a:spcBef>
                <a:spcPts val="100"/>
              </a:spcBef>
              <a:buFont typeface="Wingdings" pitchFamily="2" charset="2"/>
              <a:buNone/>
            </a:pPr>
            <a:r>
              <a:rPr lang="gl-ES" sz="1500" smtClean="0"/>
              <a:t>Grupos de Traballo</a:t>
            </a:r>
          </a:p>
        </p:txBody>
      </p:sp>
      <p:sp>
        <p:nvSpPr>
          <p:cNvPr id="5" name="4 Marcador de contenido"/>
          <p:cNvSpPr>
            <a:spLocks noGrp="1"/>
          </p:cNvSpPr>
          <p:nvPr>
            <p:ph sz="quarter" idx="4294967295"/>
          </p:nvPr>
        </p:nvSpPr>
        <p:spPr>
          <a:xfrm>
            <a:off x="468313" y="1125538"/>
            <a:ext cx="4022725" cy="2459037"/>
          </a:xfrm>
          <a:ln w="10795">
            <a:solidFill>
              <a:schemeClr val="bg1"/>
            </a:solidFill>
            <a:prstDash val="dash"/>
          </a:ln>
        </p:spPr>
        <p:txBody>
          <a:bodyPr>
            <a:normAutofit/>
          </a:bodyPr>
          <a:lstStyle/>
          <a:p>
            <a:pPr marL="392113">
              <a:lnSpc>
                <a:spcPct val="90000"/>
              </a:lnSpc>
              <a:spcBef>
                <a:spcPts val="700"/>
              </a:spcBef>
            </a:pPr>
            <a:r>
              <a:rPr lang="gl-ES" sz="1800" smtClean="0"/>
              <a:t>Heteroxéneos en nivel</a:t>
            </a:r>
          </a:p>
          <a:p>
            <a:pPr marL="392113">
              <a:lnSpc>
                <a:spcPct val="90000"/>
              </a:lnSpc>
              <a:spcBef>
                <a:spcPts val="700"/>
              </a:spcBef>
            </a:pPr>
            <a:r>
              <a:rPr lang="gl-ES" sz="1800" smtClean="0"/>
              <a:t>Todos fan o mesmo traballo</a:t>
            </a:r>
          </a:p>
          <a:p>
            <a:pPr marL="392113">
              <a:lnSpc>
                <a:spcPct val="90000"/>
              </a:lnSpc>
              <a:spcBef>
                <a:spcPts val="700"/>
              </a:spcBef>
            </a:pPr>
            <a:r>
              <a:rPr lang="gl-ES" sz="1800" smtClean="0"/>
              <a:t>Todos os estudantes dun grupo base obteñen a mesma nota</a:t>
            </a:r>
          </a:p>
        </p:txBody>
      </p:sp>
      <p:sp>
        <p:nvSpPr>
          <p:cNvPr id="218118" name="5 Marcador de contenido"/>
          <p:cNvSpPr>
            <a:spLocks noGrp="1"/>
          </p:cNvSpPr>
          <p:nvPr>
            <p:ph sz="quarter" idx="4294967295"/>
          </p:nvPr>
        </p:nvSpPr>
        <p:spPr>
          <a:xfrm>
            <a:off x="4664075" y="969963"/>
            <a:ext cx="4022725" cy="2530475"/>
          </a:xfrm>
          <a:ln w="10795">
            <a:solidFill>
              <a:schemeClr val="bg1"/>
            </a:solidFill>
            <a:prstDash val="dash"/>
          </a:ln>
        </p:spPr>
        <p:txBody>
          <a:bodyPr/>
          <a:lstStyle/>
          <a:p>
            <a:pPr marL="392113">
              <a:spcBef>
                <a:spcPts val="700"/>
              </a:spcBef>
            </a:pPr>
            <a:r>
              <a:rPr lang="gl-ES" sz="1800" smtClean="0"/>
              <a:t>Homoxéneos</a:t>
            </a:r>
          </a:p>
          <a:p>
            <a:pPr marL="392113">
              <a:spcBef>
                <a:spcPts val="700"/>
              </a:spcBef>
            </a:pPr>
            <a:r>
              <a:rPr lang="gl-ES" sz="1800" smtClean="0"/>
              <a:t>Traballan individualmente</a:t>
            </a:r>
          </a:p>
          <a:p>
            <a:pPr marL="392113">
              <a:spcBef>
                <a:spcPts val="700"/>
              </a:spcBef>
            </a:pPr>
            <a:r>
              <a:rPr lang="gl-ES" sz="1800" smtClean="0"/>
              <a:t>Cada estudante obtén a súa nota</a:t>
            </a:r>
          </a:p>
        </p:txBody>
      </p:sp>
      <p:sp>
        <p:nvSpPr>
          <p:cNvPr id="7" name="6 Rectángulo"/>
          <p:cNvSpPr/>
          <p:nvPr/>
        </p:nvSpPr>
        <p:spPr>
          <a:xfrm>
            <a:off x="827088" y="3860800"/>
            <a:ext cx="576262" cy="158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600" b="1" dirty="0"/>
              <a:t>A</a:t>
            </a:r>
            <a:r>
              <a:rPr lang="es-ES" sz="1600" b="1" baseline="-25000" dirty="0"/>
              <a:t>1</a:t>
            </a:r>
          </a:p>
          <a:p>
            <a:pPr algn="ctr" fontAlgn="auto">
              <a:spcBef>
                <a:spcPts val="0"/>
              </a:spcBef>
              <a:spcAft>
                <a:spcPts val="0"/>
              </a:spcAft>
              <a:defRPr/>
            </a:pPr>
            <a:r>
              <a:rPr lang="es-ES" sz="1600" b="1" dirty="0"/>
              <a:t>A</a:t>
            </a:r>
            <a:r>
              <a:rPr lang="es-ES" sz="1600" b="1" baseline="-25000" dirty="0"/>
              <a:t>2</a:t>
            </a:r>
          </a:p>
          <a:p>
            <a:pPr algn="ctr" fontAlgn="auto">
              <a:spcBef>
                <a:spcPts val="0"/>
              </a:spcBef>
              <a:spcAft>
                <a:spcPts val="0"/>
              </a:spcAft>
              <a:defRPr/>
            </a:pPr>
            <a:r>
              <a:rPr lang="es-ES" sz="1600" b="1" dirty="0"/>
              <a:t>A</a:t>
            </a:r>
            <a:r>
              <a:rPr lang="es-ES" sz="1600" b="1" baseline="-25000" dirty="0"/>
              <a:t>3</a:t>
            </a:r>
          </a:p>
          <a:p>
            <a:pPr algn="ctr" fontAlgn="auto">
              <a:spcBef>
                <a:spcPts val="0"/>
              </a:spcBef>
              <a:spcAft>
                <a:spcPts val="0"/>
              </a:spcAft>
              <a:defRPr/>
            </a:pPr>
            <a:r>
              <a:rPr lang="es-ES" sz="1600" b="1" dirty="0"/>
              <a:t>A</a:t>
            </a:r>
            <a:r>
              <a:rPr lang="es-ES" sz="1600" b="1" baseline="-25000" dirty="0"/>
              <a:t>4</a:t>
            </a:r>
          </a:p>
        </p:txBody>
      </p:sp>
      <p:sp>
        <p:nvSpPr>
          <p:cNvPr id="11" name="10 Rectángulo"/>
          <p:cNvSpPr/>
          <p:nvPr/>
        </p:nvSpPr>
        <p:spPr>
          <a:xfrm>
            <a:off x="1619250" y="3860800"/>
            <a:ext cx="431800" cy="158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600" b="1" dirty="0"/>
              <a:t>B</a:t>
            </a:r>
            <a:r>
              <a:rPr lang="es-ES" sz="1600" b="1" baseline="-25000" dirty="0"/>
              <a:t>1</a:t>
            </a:r>
          </a:p>
          <a:p>
            <a:pPr algn="ctr" fontAlgn="auto">
              <a:spcBef>
                <a:spcPts val="0"/>
              </a:spcBef>
              <a:spcAft>
                <a:spcPts val="0"/>
              </a:spcAft>
              <a:defRPr/>
            </a:pPr>
            <a:r>
              <a:rPr lang="es-ES" sz="1600" b="1" dirty="0"/>
              <a:t>B</a:t>
            </a:r>
            <a:r>
              <a:rPr lang="es-ES" sz="1600" b="1" baseline="-25000" dirty="0"/>
              <a:t>2</a:t>
            </a:r>
          </a:p>
          <a:p>
            <a:pPr algn="ctr" fontAlgn="auto">
              <a:spcBef>
                <a:spcPts val="0"/>
              </a:spcBef>
              <a:spcAft>
                <a:spcPts val="0"/>
              </a:spcAft>
              <a:defRPr/>
            </a:pPr>
            <a:r>
              <a:rPr lang="es-ES" sz="1600" b="1" dirty="0"/>
              <a:t>B</a:t>
            </a:r>
            <a:r>
              <a:rPr lang="es-ES" sz="1600" b="1" baseline="-25000" dirty="0"/>
              <a:t>3</a:t>
            </a:r>
          </a:p>
          <a:p>
            <a:pPr algn="ctr" fontAlgn="auto">
              <a:spcBef>
                <a:spcPts val="0"/>
              </a:spcBef>
              <a:spcAft>
                <a:spcPts val="0"/>
              </a:spcAft>
              <a:defRPr/>
            </a:pPr>
            <a:r>
              <a:rPr lang="es-ES" sz="1600" b="1" dirty="0"/>
              <a:t>B</a:t>
            </a:r>
            <a:r>
              <a:rPr lang="es-ES" sz="1600" b="1" baseline="-25000" dirty="0"/>
              <a:t>4</a:t>
            </a:r>
          </a:p>
        </p:txBody>
      </p:sp>
      <p:sp>
        <p:nvSpPr>
          <p:cNvPr id="12" name="11 Rectángulo"/>
          <p:cNvSpPr/>
          <p:nvPr/>
        </p:nvSpPr>
        <p:spPr>
          <a:xfrm>
            <a:off x="2268538" y="3860800"/>
            <a:ext cx="503237" cy="158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600" b="1" dirty="0"/>
              <a:t>C</a:t>
            </a:r>
            <a:r>
              <a:rPr lang="es-ES" sz="1600" b="1" baseline="-25000" dirty="0"/>
              <a:t>1</a:t>
            </a:r>
          </a:p>
          <a:p>
            <a:pPr algn="ctr" fontAlgn="auto">
              <a:spcBef>
                <a:spcPts val="0"/>
              </a:spcBef>
              <a:spcAft>
                <a:spcPts val="0"/>
              </a:spcAft>
              <a:defRPr/>
            </a:pPr>
            <a:r>
              <a:rPr lang="es-ES" sz="1600" b="1" dirty="0"/>
              <a:t>C</a:t>
            </a:r>
            <a:r>
              <a:rPr lang="es-ES" sz="1600" b="1" baseline="-25000" dirty="0"/>
              <a:t>2</a:t>
            </a:r>
          </a:p>
          <a:p>
            <a:pPr algn="ctr" fontAlgn="auto">
              <a:spcBef>
                <a:spcPts val="0"/>
              </a:spcBef>
              <a:spcAft>
                <a:spcPts val="0"/>
              </a:spcAft>
              <a:defRPr/>
            </a:pPr>
            <a:r>
              <a:rPr lang="es-ES" sz="1600" b="1" dirty="0"/>
              <a:t>C</a:t>
            </a:r>
            <a:r>
              <a:rPr lang="es-ES" sz="1600" b="1" baseline="-25000" dirty="0"/>
              <a:t>3</a:t>
            </a:r>
          </a:p>
          <a:p>
            <a:pPr algn="ctr" fontAlgn="auto">
              <a:spcBef>
                <a:spcPts val="0"/>
              </a:spcBef>
              <a:spcAft>
                <a:spcPts val="0"/>
              </a:spcAft>
              <a:defRPr/>
            </a:pPr>
            <a:r>
              <a:rPr lang="es-ES" sz="1600" b="1" dirty="0"/>
              <a:t>C</a:t>
            </a:r>
            <a:r>
              <a:rPr lang="es-ES" sz="1600" b="1" baseline="-25000" dirty="0"/>
              <a:t>4</a:t>
            </a:r>
          </a:p>
        </p:txBody>
      </p:sp>
      <p:sp>
        <p:nvSpPr>
          <p:cNvPr id="13" name="12 Rectángulo"/>
          <p:cNvSpPr/>
          <p:nvPr/>
        </p:nvSpPr>
        <p:spPr>
          <a:xfrm>
            <a:off x="3059113" y="3860800"/>
            <a:ext cx="576262" cy="1584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sz="1600" b="1" dirty="0"/>
              <a:t>D</a:t>
            </a:r>
            <a:r>
              <a:rPr lang="es-ES" sz="1600" b="1" baseline="-25000" dirty="0"/>
              <a:t>1</a:t>
            </a:r>
          </a:p>
          <a:p>
            <a:pPr algn="ctr" fontAlgn="auto">
              <a:spcBef>
                <a:spcPts val="0"/>
              </a:spcBef>
              <a:spcAft>
                <a:spcPts val="0"/>
              </a:spcAft>
              <a:defRPr/>
            </a:pPr>
            <a:r>
              <a:rPr lang="es-ES" sz="1600" b="1" dirty="0"/>
              <a:t>D</a:t>
            </a:r>
            <a:r>
              <a:rPr lang="es-ES" sz="1600" b="1" baseline="-25000" dirty="0"/>
              <a:t>2</a:t>
            </a:r>
          </a:p>
          <a:p>
            <a:pPr algn="ctr" fontAlgn="auto">
              <a:spcBef>
                <a:spcPts val="0"/>
              </a:spcBef>
              <a:spcAft>
                <a:spcPts val="0"/>
              </a:spcAft>
              <a:defRPr/>
            </a:pPr>
            <a:r>
              <a:rPr lang="es-ES" sz="1600" b="1" dirty="0"/>
              <a:t>D</a:t>
            </a:r>
            <a:r>
              <a:rPr lang="es-ES" sz="1600" b="1" baseline="-25000" dirty="0"/>
              <a:t>3</a:t>
            </a:r>
          </a:p>
          <a:p>
            <a:pPr algn="ctr" fontAlgn="auto">
              <a:spcBef>
                <a:spcPts val="0"/>
              </a:spcBef>
              <a:spcAft>
                <a:spcPts val="0"/>
              </a:spcAft>
              <a:defRPr/>
            </a:pPr>
            <a:r>
              <a:rPr lang="es-ES" sz="1600" b="1" dirty="0"/>
              <a:t>D</a:t>
            </a:r>
            <a:r>
              <a:rPr lang="es-ES" sz="1600" b="1" baseline="-25000" dirty="0"/>
              <a:t>4</a:t>
            </a:r>
          </a:p>
        </p:txBody>
      </p:sp>
      <p:sp>
        <p:nvSpPr>
          <p:cNvPr id="15" name="14 CuadroTexto"/>
          <p:cNvSpPr txBox="1"/>
          <p:nvPr/>
        </p:nvSpPr>
        <p:spPr>
          <a:xfrm>
            <a:off x="5219700" y="3644900"/>
            <a:ext cx="2520950" cy="369888"/>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fontAlgn="auto">
              <a:spcBef>
                <a:spcPts val="0"/>
              </a:spcBef>
              <a:spcAft>
                <a:spcPts val="0"/>
              </a:spcAft>
              <a:defRPr/>
            </a:pPr>
            <a:r>
              <a:rPr lang="es-ES" b="1" dirty="0"/>
              <a:t>A</a:t>
            </a:r>
            <a:r>
              <a:rPr lang="es-ES" b="1" baseline="-25000" dirty="0"/>
              <a:t>1</a:t>
            </a:r>
            <a:r>
              <a:rPr lang="es-ES" b="1" dirty="0"/>
              <a:t> B</a:t>
            </a:r>
            <a:r>
              <a:rPr lang="es-ES" b="1" baseline="-25000" dirty="0"/>
              <a:t>1</a:t>
            </a:r>
            <a:r>
              <a:rPr lang="es-ES" b="1" dirty="0"/>
              <a:t> C</a:t>
            </a:r>
            <a:r>
              <a:rPr lang="es-ES" b="1" baseline="-25000" dirty="0"/>
              <a:t>1</a:t>
            </a:r>
            <a:r>
              <a:rPr lang="es-ES" b="1" dirty="0"/>
              <a:t> D</a:t>
            </a:r>
            <a:r>
              <a:rPr lang="es-ES" b="1" baseline="-25000" dirty="0"/>
              <a:t>1</a:t>
            </a:r>
          </a:p>
        </p:txBody>
      </p:sp>
      <p:sp>
        <p:nvSpPr>
          <p:cNvPr id="16" name="15 CuadroTexto"/>
          <p:cNvSpPr txBox="1"/>
          <p:nvPr/>
        </p:nvSpPr>
        <p:spPr>
          <a:xfrm>
            <a:off x="5219700" y="4140200"/>
            <a:ext cx="2520950" cy="368300"/>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fontAlgn="auto">
              <a:spcBef>
                <a:spcPts val="0"/>
              </a:spcBef>
              <a:spcAft>
                <a:spcPts val="0"/>
              </a:spcAft>
              <a:defRPr/>
            </a:pPr>
            <a:r>
              <a:rPr lang="es-ES" b="1" dirty="0"/>
              <a:t>A</a:t>
            </a:r>
            <a:r>
              <a:rPr lang="es-ES" b="1" baseline="-25000" dirty="0"/>
              <a:t>2</a:t>
            </a:r>
            <a:r>
              <a:rPr lang="es-ES" b="1" dirty="0"/>
              <a:t> B</a:t>
            </a:r>
            <a:r>
              <a:rPr lang="es-ES" b="1" baseline="-25000" dirty="0"/>
              <a:t>2</a:t>
            </a:r>
            <a:r>
              <a:rPr lang="es-ES" b="1" dirty="0"/>
              <a:t> C</a:t>
            </a:r>
            <a:r>
              <a:rPr lang="es-ES" b="1" baseline="-25000" dirty="0"/>
              <a:t>2</a:t>
            </a:r>
            <a:r>
              <a:rPr lang="es-ES" b="1" dirty="0"/>
              <a:t> D</a:t>
            </a:r>
            <a:r>
              <a:rPr lang="es-ES" b="1" baseline="-25000" dirty="0"/>
              <a:t>2</a:t>
            </a:r>
          </a:p>
        </p:txBody>
      </p:sp>
      <p:sp>
        <p:nvSpPr>
          <p:cNvPr id="17" name="16 CuadroTexto"/>
          <p:cNvSpPr txBox="1"/>
          <p:nvPr/>
        </p:nvSpPr>
        <p:spPr>
          <a:xfrm>
            <a:off x="5219700" y="4581525"/>
            <a:ext cx="2520950" cy="368300"/>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fontAlgn="auto">
              <a:spcBef>
                <a:spcPts val="0"/>
              </a:spcBef>
              <a:spcAft>
                <a:spcPts val="0"/>
              </a:spcAft>
              <a:defRPr/>
            </a:pPr>
            <a:r>
              <a:rPr lang="es-ES" b="1" dirty="0"/>
              <a:t>A</a:t>
            </a:r>
            <a:r>
              <a:rPr lang="es-ES" b="1" baseline="-25000" dirty="0"/>
              <a:t>3</a:t>
            </a:r>
            <a:r>
              <a:rPr lang="es-ES" b="1" dirty="0"/>
              <a:t> B</a:t>
            </a:r>
            <a:r>
              <a:rPr lang="es-ES" b="1" baseline="-25000" dirty="0"/>
              <a:t>3</a:t>
            </a:r>
            <a:r>
              <a:rPr lang="es-ES" b="1" dirty="0"/>
              <a:t> C</a:t>
            </a:r>
            <a:r>
              <a:rPr lang="es-ES" b="1" baseline="-25000" dirty="0"/>
              <a:t>3</a:t>
            </a:r>
            <a:r>
              <a:rPr lang="es-ES" b="1" dirty="0"/>
              <a:t> D</a:t>
            </a:r>
            <a:r>
              <a:rPr lang="es-ES" b="1" baseline="-25000" dirty="0"/>
              <a:t>3</a:t>
            </a:r>
          </a:p>
        </p:txBody>
      </p:sp>
      <p:sp>
        <p:nvSpPr>
          <p:cNvPr id="18" name="17 CuadroTexto"/>
          <p:cNvSpPr txBox="1"/>
          <p:nvPr/>
        </p:nvSpPr>
        <p:spPr>
          <a:xfrm>
            <a:off x="5219700" y="5075238"/>
            <a:ext cx="2520950" cy="369887"/>
          </a:xfrm>
          <a:prstGeom prst="rect">
            <a:avLst/>
          </a:prstGeom>
        </p:spPr>
        <p:style>
          <a:lnRef idx="3">
            <a:schemeClr val="lt1"/>
          </a:lnRef>
          <a:fillRef idx="1">
            <a:schemeClr val="accent2"/>
          </a:fillRef>
          <a:effectRef idx="1">
            <a:schemeClr val="accent2"/>
          </a:effectRef>
          <a:fontRef idx="minor">
            <a:schemeClr val="lt1"/>
          </a:fontRef>
        </p:style>
        <p:txBody>
          <a:bodyPr>
            <a:spAutoFit/>
          </a:bodyPr>
          <a:lstStyle/>
          <a:p>
            <a:pPr algn="ctr" fontAlgn="auto">
              <a:spcBef>
                <a:spcPts val="0"/>
              </a:spcBef>
              <a:spcAft>
                <a:spcPts val="0"/>
              </a:spcAft>
              <a:defRPr/>
            </a:pPr>
            <a:r>
              <a:rPr lang="es-ES" b="1" dirty="0"/>
              <a:t>A</a:t>
            </a:r>
            <a:r>
              <a:rPr lang="es-ES" b="1" baseline="-25000" dirty="0"/>
              <a:t>4</a:t>
            </a:r>
            <a:r>
              <a:rPr lang="es-ES" b="1" dirty="0"/>
              <a:t> B</a:t>
            </a:r>
            <a:r>
              <a:rPr lang="es-ES" b="1" baseline="-25000" dirty="0"/>
              <a:t>4</a:t>
            </a:r>
            <a:r>
              <a:rPr lang="es-ES" b="1" dirty="0"/>
              <a:t> C</a:t>
            </a:r>
            <a:r>
              <a:rPr lang="es-ES" b="1" baseline="-25000" dirty="0"/>
              <a:t>4</a:t>
            </a:r>
            <a:r>
              <a:rPr lang="es-ES" b="1" dirty="0"/>
              <a:t> D</a:t>
            </a:r>
            <a:r>
              <a:rPr lang="es-ES" b="1" baseline="-25000" dirty="0"/>
              <a:t>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28 Rectángulo"/>
          <p:cNvSpPr/>
          <p:nvPr/>
        </p:nvSpPr>
        <p:spPr>
          <a:xfrm>
            <a:off x="611188" y="1268413"/>
            <a:ext cx="3529012" cy="38163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bg1"/>
              </a:solidFill>
            </a:endParaRPr>
          </a:p>
        </p:txBody>
      </p:sp>
      <p:sp>
        <p:nvSpPr>
          <p:cNvPr id="2" name="1 Título"/>
          <p:cNvSpPr>
            <a:spLocks noGrp="1"/>
          </p:cNvSpPr>
          <p:nvPr>
            <p:ph type="title" idx="4294967295"/>
          </p:nvPr>
        </p:nvSpPr>
        <p:spPr>
          <a:xfrm>
            <a:off x="468313" y="5445125"/>
            <a:ext cx="8229600" cy="1143000"/>
          </a:xfrm>
        </p:spPr>
        <p:txBody>
          <a:bodyPr wrap="square" lIns="91440" tIns="45720" rIns="91440" bIns="45720" numCol="1" anchor="ctr" anchorCtr="0" compatLnSpc="1">
            <a:prstTxWarp prst="textNoShape">
              <a:avLst/>
            </a:prstTxWarp>
          </a:bodyPr>
          <a:lstStyle/>
          <a:p>
            <a:pPr algn="ctr"/>
            <a:r>
              <a:rPr lang="gl-ES" sz="3300" b="1" cap="none" smtClean="0">
                <a:effectLst>
                  <a:outerShdw blurRad="38100" dist="38100" dir="2700000" algn="tl">
                    <a:srgbClr val="C0C0C0"/>
                  </a:outerShdw>
                </a:effectLst>
              </a:rPr>
              <a:t>Traballo en clase</a:t>
            </a:r>
          </a:p>
        </p:txBody>
      </p:sp>
      <p:sp>
        <p:nvSpPr>
          <p:cNvPr id="219140" name="2 Marcador de texto"/>
          <p:cNvSpPr>
            <a:spLocks noGrp="1"/>
          </p:cNvSpPr>
          <p:nvPr>
            <p:ph type="body" idx="4294967295"/>
          </p:nvPr>
        </p:nvSpPr>
        <p:spPr>
          <a:xfrm>
            <a:off x="457200" y="328613"/>
            <a:ext cx="4022725" cy="639762"/>
          </a:xfrm>
          <a:solidFill>
            <a:schemeClr val="bg1"/>
          </a:solidFill>
          <a:ln w="10795">
            <a:solidFill>
              <a:schemeClr val="bg1"/>
            </a:solidFill>
          </a:ln>
        </p:spPr>
        <p:txBody>
          <a:bodyPr anchor="ctr"/>
          <a:lstStyle/>
          <a:p>
            <a:pPr marL="63500" indent="0">
              <a:spcBef>
                <a:spcPts val="100"/>
              </a:spcBef>
              <a:buFont typeface="Wingdings" pitchFamily="2" charset="2"/>
              <a:buNone/>
            </a:pPr>
            <a:r>
              <a:rPr lang="es-ES" sz="1500" smtClean="0"/>
              <a:t>Grupos Base</a:t>
            </a:r>
          </a:p>
        </p:txBody>
      </p:sp>
      <p:sp>
        <p:nvSpPr>
          <p:cNvPr id="219141" name="3 Marcador de texto"/>
          <p:cNvSpPr>
            <a:spLocks noGrp="1"/>
          </p:cNvSpPr>
          <p:nvPr>
            <p:ph type="body" sz="half" idx="4294967295"/>
          </p:nvPr>
        </p:nvSpPr>
        <p:spPr>
          <a:xfrm>
            <a:off x="4643438" y="333375"/>
            <a:ext cx="4024312" cy="639763"/>
          </a:xfrm>
          <a:solidFill>
            <a:schemeClr val="bg1"/>
          </a:solidFill>
          <a:ln w="10795">
            <a:solidFill>
              <a:schemeClr val="bg1"/>
            </a:solidFill>
          </a:ln>
        </p:spPr>
        <p:txBody>
          <a:bodyPr anchor="ctr"/>
          <a:lstStyle/>
          <a:p>
            <a:pPr marL="63500" indent="0">
              <a:spcBef>
                <a:spcPts val="100"/>
              </a:spcBef>
              <a:buFont typeface="Wingdings" pitchFamily="2" charset="2"/>
              <a:buNone/>
            </a:pPr>
            <a:r>
              <a:rPr lang="gl-ES" sz="1500" smtClean="0"/>
              <a:t>Grupos de Traballo</a:t>
            </a:r>
          </a:p>
        </p:txBody>
      </p:sp>
      <p:sp>
        <p:nvSpPr>
          <p:cNvPr id="219142" name="18 CuadroTexto"/>
          <p:cNvSpPr txBox="1">
            <a:spLocks noChangeArrowheads="1"/>
          </p:cNvSpPr>
          <p:nvPr/>
        </p:nvSpPr>
        <p:spPr bwMode="auto">
          <a:xfrm>
            <a:off x="1187450" y="1412875"/>
            <a:ext cx="1930400" cy="369888"/>
          </a:xfrm>
          <a:prstGeom prst="rect">
            <a:avLst/>
          </a:prstGeom>
          <a:noFill/>
          <a:ln w="9525">
            <a:noFill/>
            <a:miter lim="800000"/>
            <a:headEnd/>
            <a:tailEnd/>
          </a:ln>
        </p:spPr>
        <p:txBody>
          <a:bodyPr wrap="none">
            <a:spAutoFit/>
          </a:bodyPr>
          <a:lstStyle/>
          <a:p>
            <a:r>
              <a:rPr lang="gl-ES" b="1">
                <a:solidFill>
                  <a:schemeClr val="bg1"/>
                </a:solidFill>
                <a:latin typeface="Gill Sans MT" pitchFamily="34" charset="0"/>
              </a:rPr>
              <a:t>Folla de traballo</a:t>
            </a:r>
          </a:p>
        </p:txBody>
      </p:sp>
      <p:sp>
        <p:nvSpPr>
          <p:cNvPr id="219143" name="19 CuadroTexto"/>
          <p:cNvSpPr txBox="1">
            <a:spLocks noChangeArrowheads="1"/>
          </p:cNvSpPr>
          <p:nvPr/>
        </p:nvSpPr>
        <p:spPr bwMode="auto">
          <a:xfrm>
            <a:off x="1476375" y="2482850"/>
            <a:ext cx="1290638" cy="369888"/>
          </a:xfrm>
          <a:prstGeom prst="rect">
            <a:avLst/>
          </a:prstGeom>
          <a:noFill/>
          <a:ln w="9525">
            <a:noFill/>
            <a:miter lim="800000"/>
            <a:headEnd/>
            <a:tailEnd/>
          </a:ln>
        </p:spPr>
        <p:txBody>
          <a:bodyPr wrap="none">
            <a:spAutoFit/>
          </a:bodyPr>
          <a:lstStyle/>
          <a:p>
            <a:r>
              <a:rPr lang="es-ES" b="1">
                <a:solidFill>
                  <a:schemeClr val="bg1"/>
                </a:solidFill>
                <a:latin typeface="Gill Sans MT" pitchFamily="34" charset="0"/>
              </a:rPr>
              <a:t>Profesor/a</a:t>
            </a:r>
          </a:p>
        </p:txBody>
      </p:sp>
      <p:sp>
        <p:nvSpPr>
          <p:cNvPr id="219144" name="20 CuadroTexto"/>
          <p:cNvSpPr txBox="1">
            <a:spLocks noChangeArrowheads="1"/>
          </p:cNvSpPr>
          <p:nvPr/>
        </p:nvSpPr>
        <p:spPr bwMode="auto">
          <a:xfrm>
            <a:off x="1042988" y="3419475"/>
            <a:ext cx="2098675" cy="369888"/>
          </a:xfrm>
          <a:prstGeom prst="rect">
            <a:avLst/>
          </a:prstGeom>
          <a:noFill/>
          <a:ln w="9525">
            <a:noFill/>
            <a:miter lim="800000"/>
            <a:headEnd/>
            <a:tailEnd/>
          </a:ln>
        </p:spPr>
        <p:txBody>
          <a:bodyPr wrap="none">
            <a:spAutoFit/>
          </a:bodyPr>
          <a:lstStyle/>
          <a:p>
            <a:r>
              <a:rPr lang="gl-ES" b="1">
                <a:solidFill>
                  <a:schemeClr val="bg1"/>
                </a:solidFill>
                <a:latin typeface="Gill Sans MT" pitchFamily="34" charset="0"/>
              </a:rPr>
              <a:t>Folla de respostas</a:t>
            </a:r>
          </a:p>
        </p:txBody>
      </p:sp>
      <p:sp>
        <p:nvSpPr>
          <p:cNvPr id="219145" name="21 CuadroTexto"/>
          <p:cNvSpPr txBox="1">
            <a:spLocks noChangeArrowheads="1"/>
          </p:cNvSpPr>
          <p:nvPr/>
        </p:nvSpPr>
        <p:spPr bwMode="auto">
          <a:xfrm>
            <a:off x="971550" y="4508500"/>
            <a:ext cx="2600325" cy="369888"/>
          </a:xfrm>
          <a:prstGeom prst="rect">
            <a:avLst/>
          </a:prstGeom>
          <a:noFill/>
          <a:ln w="9525">
            <a:noFill/>
            <a:miter lim="800000"/>
            <a:headEnd/>
            <a:tailEnd/>
          </a:ln>
        </p:spPr>
        <p:txBody>
          <a:bodyPr wrap="none">
            <a:spAutoFit/>
          </a:bodyPr>
          <a:lstStyle/>
          <a:p>
            <a:r>
              <a:rPr lang="gl-ES" b="1">
                <a:solidFill>
                  <a:schemeClr val="bg1"/>
                </a:solidFill>
                <a:latin typeface="Gill Sans MT" pitchFamily="34" charset="0"/>
              </a:rPr>
              <a:t>Cualificación do grupo</a:t>
            </a:r>
          </a:p>
        </p:txBody>
      </p:sp>
      <p:cxnSp>
        <p:nvCxnSpPr>
          <p:cNvPr id="24" name="23 Conector recto"/>
          <p:cNvCxnSpPr/>
          <p:nvPr/>
        </p:nvCxnSpPr>
        <p:spPr>
          <a:xfrm>
            <a:off x="3419475" y="1412875"/>
            <a:ext cx="0" cy="3168650"/>
          </a:xfrm>
          <a:prstGeom prst="line">
            <a:avLst/>
          </a:prstGeom>
        </p:spPr>
        <p:style>
          <a:lnRef idx="1">
            <a:schemeClr val="accent1"/>
          </a:lnRef>
          <a:fillRef idx="0">
            <a:schemeClr val="accent1"/>
          </a:fillRef>
          <a:effectRef idx="0">
            <a:schemeClr val="accent1"/>
          </a:effectRef>
          <a:fontRef idx="minor">
            <a:schemeClr val="tx1"/>
          </a:fontRef>
        </p:style>
      </p:cxnSp>
      <p:sp>
        <p:nvSpPr>
          <p:cNvPr id="219147" name="24 CuadroTexto"/>
          <p:cNvSpPr txBox="1">
            <a:spLocks noChangeArrowheads="1"/>
          </p:cNvSpPr>
          <p:nvPr/>
        </p:nvSpPr>
        <p:spPr bwMode="auto">
          <a:xfrm>
            <a:off x="3635375" y="1619250"/>
            <a:ext cx="449263" cy="369888"/>
          </a:xfrm>
          <a:prstGeom prst="rect">
            <a:avLst/>
          </a:prstGeom>
          <a:noFill/>
          <a:ln w="9525">
            <a:noFill/>
            <a:miter lim="800000"/>
            <a:headEnd/>
            <a:tailEnd/>
          </a:ln>
        </p:spPr>
        <p:txBody>
          <a:bodyPr wrap="none">
            <a:spAutoFit/>
          </a:bodyPr>
          <a:lstStyle/>
          <a:p>
            <a:r>
              <a:rPr lang="es-ES" b="1">
                <a:solidFill>
                  <a:schemeClr val="bg1"/>
                </a:solidFill>
                <a:latin typeface="Gill Sans MT" pitchFamily="34" charset="0"/>
              </a:rPr>
              <a:t>A</a:t>
            </a:r>
            <a:r>
              <a:rPr lang="es-ES" b="1" baseline="-25000">
                <a:solidFill>
                  <a:schemeClr val="bg1"/>
                </a:solidFill>
                <a:latin typeface="Gill Sans MT" pitchFamily="34" charset="0"/>
              </a:rPr>
              <a:t>1</a:t>
            </a:r>
          </a:p>
        </p:txBody>
      </p:sp>
      <p:sp>
        <p:nvSpPr>
          <p:cNvPr id="219148" name="25 CuadroTexto"/>
          <p:cNvSpPr txBox="1">
            <a:spLocks noChangeArrowheads="1"/>
          </p:cNvSpPr>
          <p:nvPr/>
        </p:nvSpPr>
        <p:spPr bwMode="auto">
          <a:xfrm>
            <a:off x="3635375" y="2339975"/>
            <a:ext cx="449263" cy="368300"/>
          </a:xfrm>
          <a:prstGeom prst="rect">
            <a:avLst/>
          </a:prstGeom>
          <a:noFill/>
          <a:ln w="9525">
            <a:noFill/>
            <a:miter lim="800000"/>
            <a:headEnd/>
            <a:tailEnd/>
          </a:ln>
        </p:spPr>
        <p:txBody>
          <a:bodyPr wrap="none">
            <a:spAutoFit/>
          </a:bodyPr>
          <a:lstStyle/>
          <a:p>
            <a:r>
              <a:rPr lang="es-ES" b="1">
                <a:solidFill>
                  <a:schemeClr val="bg1"/>
                </a:solidFill>
                <a:latin typeface="Gill Sans MT" pitchFamily="34" charset="0"/>
              </a:rPr>
              <a:t>A</a:t>
            </a:r>
            <a:r>
              <a:rPr lang="es-ES" b="1" baseline="-25000">
                <a:solidFill>
                  <a:schemeClr val="bg1"/>
                </a:solidFill>
                <a:latin typeface="Gill Sans MT" pitchFamily="34" charset="0"/>
              </a:rPr>
              <a:t>2</a:t>
            </a:r>
          </a:p>
        </p:txBody>
      </p:sp>
      <p:sp>
        <p:nvSpPr>
          <p:cNvPr id="219149" name="26 CuadroTexto"/>
          <p:cNvSpPr txBox="1">
            <a:spLocks noChangeArrowheads="1"/>
          </p:cNvSpPr>
          <p:nvPr/>
        </p:nvSpPr>
        <p:spPr bwMode="auto">
          <a:xfrm>
            <a:off x="3563938" y="3203575"/>
            <a:ext cx="449262" cy="369888"/>
          </a:xfrm>
          <a:prstGeom prst="rect">
            <a:avLst/>
          </a:prstGeom>
          <a:noFill/>
          <a:ln w="9525">
            <a:noFill/>
            <a:miter lim="800000"/>
            <a:headEnd/>
            <a:tailEnd/>
          </a:ln>
        </p:spPr>
        <p:txBody>
          <a:bodyPr wrap="none">
            <a:spAutoFit/>
          </a:bodyPr>
          <a:lstStyle/>
          <a:p>
            <a:r>
              <a:rPr lang="es-ES" b="1">
                <a:solidFill>
                  <a:schemeClr val="bg1"/>
                </a:solidFill>
                <a:latin typeface="Gill Sans MT" pitchFamily="34" charset="0"/>
              </a:rPr>
              <a:t>A</a:t>
            </a:r>
            <a:r>
              <a:rPr lang="es-ES" b="1" baseline="-25000">
                <a:solidFill>
                  <a:schemeClr val="bg1"/>
                </a:solidFill>
                <a:latin typeface="Gill Sans MT" pitchFamily="34" charset="0"/>
              </a:rPr>
              <a:t>3</a:t>
            </a:r>
          </a:p>
        </p:txBody>
      </p:sp>
      <p:sp>
        <p:nvSpPr>
          <p:cNvPr id="219150" name="27 CuadroTexto"/>
          <p:cNvSpPr txBox="1">
            <a:spLocks noChangeArrowheads="1"/>
          </p:cNvSpPr>
          <p:nvPr/>
        </p:nvSpPr>
        <p:spPr bwMode="auto">
          <a:xfrm>
            <a:off x="3563938" y="3924300"/>
            <a:ext cx="449262" cy="368300"/>
          </a:xfrm>
          <a:prstGeom prst="rect">
            <a:avLst/>
          </a:prstGeom>
          <a:noFill/>
          <a:ln w="9525">
            <a:noFill/>
            <a:miter lim="800000"/>
            <a:headEnd/>
            <a:tailEnd/>
          </a:ln>
        </p:spPr>
        <p:txBody>
          <a:bodyPr wrap="none">
            <a:spAutoFit/>
          </a:bodyPr>
          <a:lstStyle/>
          <a:p>
            <a:r>
              <a:rPr lang="es-ES" b="1">
                <a:solidFill>
                  <a:schemeClr val="bg1"/>
                </a:solidFill>
                <a:latin typeface="Gill Sans MT" pitchFamily="34" charset="0"/>
              </a:rPr>
              <a:t>A</a:t>
            </a:r>
            <a:r>
              <a:rPr lang="es-ES" b="1" baseline="-25000">
                <a:solidFill>
                  <a:schemeClr val="bg1"/>
                </a:solidFill>
                <a:latin typeface="Gill Sans MT" pitchFamily="34" charset="0"/>
              </a:rPr>
              <a:t>4</a:t>
            </a:r>
          </a:p>
        </p:txBody>
      </p:sp>
      <p:cxnSp>
        <p:nvCxnSpPr>
          <p:cNvPr id="31" name="30 Conector recto"/>
          <p:cNvCxnSpPr/>
          <p:nvPr/>
        </p:nvCxnSpPr>
        <p:spPr>
          <a:xfrm>
            <a:off x="3492500" y="1484313"/>
            <a:ext cx="0" cy="324008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37 Conector recto de flecha"/>
          <p:cNvCxnSpPr/>
          <p:nvPr/>
        </p:nvCxnSpPr>
        <p:spPr>
          <a:xfrm>
            <a:off x="2124075" y="1916113"/>
            <a:ext cx="0" cy="649287"/>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39" name="38 Conector recto de flecha"/>
          <p:cNvCxnSpPr>
            <a:stCxn id="219143" idx="2"/>
          </p:cNvCxnSpPr>
          <p:nvPr/>
        </p:nvCxnSpPr>
        <p:spPr>
          <a:xfrm>
            <a:off x="2120900" y="2852738"/>
            <a:ext cx="3175" cy="6477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40" name="39 Conector recto de flecha"/>
          <p:cNvCxnSpPr/>
          <p:nvPr/>
        </p:nvCxnSpPr>
        <p:spPr>
          <a:xfrm>
            <a:off x="2124075" y="3933825"/>
            <a:ext cx="0" cy="647700"/>
          </a:xfrm>
          <a:prstGeom prst="straightConnector1">
            <a:avLst/>
          </a:prstGeom>
          <a:ln w="381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5" name="44 Rectángulo"/>
          <p:cNvSpPr/>
          <p:nvPr/>
        </p:nvSpPr>
        <p:spPr>
          <a:xfrm>
            <a:off x="4787900" y="1268413"/>
            <a:ext cx="3529013" cy="3816350"/>
          </a:xfrm>
          <a:prstGeom prst="rect">
            <a:avLst/>
          </a:prstGeom>
        </p:spPr>
        <p:style>
          <a:lnRef idx="3">
            <a:schemeClr val="lt1"/>
          </a:lnRef>
          <a:fillRef idx="1">
            <a:schemeClr val="accent2"/>
          </a:fillRef>
          <a:effectRef idx="1">
            <a:schemeClr val="accent2"/>
          </a:effectRef>
          <a:fontRef idx="minor">
            <a:schemeClr val="lt1"/>
          </a:fontRef>
        </p:style>
        <p:txBody>
          <a:bodyPr anchor="ctr"/>
          <a:lstStyle/>
          <a:p>
            <a:pPr algn="ctr" fontAlgn="auto">
              <a:spcBef>
                <a:spcPts val="0"/>
              </a:spcBef>
              <a:spcAft>
                <a:spcPts val="0"/>
              </a:spcAft>
              <a:defRPr/>
            </a:pPr>
            <a:endParaRPr lang="es-ES" dirty="0">
              <a:solidFill>
                <a:schemeClr val="bg1"/>
              </a:solidFill>
            </a:endParaRPr>
          </a:p>
        </p:txBody>
      </p:sp>
      <p:sp>
        <p:nvSpPr>
          <p:cNvPr id="46" name="45 CuadroTexto"/>
          <p:cNvSpPr txBox="1"/>
          <p:nvPr/>
        </p:nvSpPr>
        <p:spPr>
          <a:xfrm>
            <a:off x="5364163" y="1484313"/>
            <a:ext cx="2359025" cy="66675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r>
              <a:rPr lang="gl-ES" b="1">
                <a:solidFill>
                  <a:schemeClr val="bg1"/>
                </a:solidFill>
                <a:latin typeface="Gill Sans MT" pitchFamily="34" charset="0"/>
              </a:rPr>
              <a:t>Grupo de traballo A</a:t>
            </a:r>
          </a:p>
          <a:p>
            <a:r>
              <a:rPr lang="gl-ES" b="1">
                <a:solidFill>
                  <a:schemeClr val="bg1"/>
                </a:solidFill>
                <a:latin typeface="Gill Sans MT" pitchFamily="34" charset="0"/>
              </a:rPr>
              <a:t>(Folla de traballo A)</a:t>
            </a:r>
          </a:p>
        </p:txBody>
      </p:sp>
      <p:cxnSp>
        <p:nvCxnSpPr>
          <p:cNvPr id="61" name="60 Conector recto"/>
          <p:cNvCxnSpPr/>
          <p:nvPr/>
        </p:nvCxnSpPr>
        <p:spPr>
          <a:xfrm>
            <a:off x="4787900" y="2349500"/>
            <a:ext cx="3529013"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61 CuadroTexto"/>
          <p:cNvSpPr txBox="1"/>
          <p:nvPr/>
        </p:nvSpPr>
        <p:spPr>
          <a:xfrm>
            <a:off x="5364163" y="2708275"/>
            <a:ext cx="2336800" cy="647700"/>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pPr fontAlgn="auto">
              <a:spcBef>
                <a:spcPts val="0"/>
              </a:spcBef>
              <a:spcAft>
                <a:spcPts val="0"/>
              </a:spcAft>
              <a:defRPr/>
            </a:pPr>
            <a:r>
              <a:rPr lang="gl-ES" b="1" dirty="0">
                <a:solidFill>
                  <a:schemeClr val="bg1"/>
                </a:solidFill>
              </a:rPr>
              <a:t>Grupo de traballo B</a:t>
            </a:r>
          </a:p>
          <a:p>
            <a:pPr fontAlgn="auto">
              <a:spcBef>
                <a:spcPts val="0"/>
              </a:spcBef>
              <a:spcAft>
                <a:spcPts val="0"/>
              </a:spcAft>
              <a:defRPr/>
            </a:pPr>
            <a:r>
              <a:rPr lang="gl-ES" b="1" dirty="0">
                <a:solidFill>
                  <a:schemeClr val="bg1"/>
                </a:solidFill>
              </a:rPr>
              <a:t>(Folla de traballo </a:t>
            </a:r>
            <a:r>
              <a:rPr lang="es-ES" b="1" dirty="0">
                <a:solidFill>
                  <a:schemeClr val="bg1"/>
                </a:solidFill>
              </a:rPr>
              <a:t>B)</a:t>
            </a:r>
          </a:p>
        </p:txBody>
      </p:sp>
      <p:cxnSp>
        <p:nvCxnSpPr>
          <p:cNvPr id="64" name="63 Conector recto"/>
          <p:cNvCxnSpPr/>
          <p:nvPr/>
        </p:nvCxnSpPr>
        <p:spPr>
          <a:xfrm>
            <a:off x="4787900" y="3573463"/>
            <a:ext cx="3529013"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65" name="64 CuadroTexto"/>
          <p:cNvSpPr txBox="1"/>
          <p:nvPr/>
        </p:nvSpPr>
        <p:spPr>
          <a:xfrm>
            <a:off x="5364163" y="3933825"/>
            <a:ext cx="2352675" cy="646113"/>
          </a:xfrm>
          <a:prstGeom prst="rect">
            <a:avLst/>
          </a:prstGeom>
        </p:spPr>
        <p:style>
          <a:lnRef idx="3">
            <a:schemeClr val="lt1"/>
          </a:lnRef>
          <a:fillRef idx="1">
            <a:schemeClr val="accent2"/>
          </a:fillRef>
          <a:effectRef idx="1">
            <a:schemeClr val="accent2"/>
          </a:effectRef>
          <a:fontRef idx="minor">
            <a:schemeClr val="lt1"/>
          </a:fontRef>
        </p:style>
        <p:txBody>
          <a:bodyPr wrap="none">
            <a:spAutoFit/>
          </a:bodyPr>
          <a:lstStyle/>
          <a:p>
            <a:pPr fontAlgn="auto">
              <a:spcBef>
                <a:spcPts val="0"/>
              </a:spcBef>
              <a:spcAft>
                <a:spcPts val="0"/>
              </a:spcAft>
              <a:defRPr/>
            </a:pPr>
            <a:r>
              <a:rPr lang="gl-ES" b="1" dirty="0">
                <a:solidFill>
                  <a:schemeClr val="bg1"/>
                </a:solidFill>
              </a:rPr>
              <a:t>Grupo de traballo C</a:t>
            </a:r>
          </a:p>
          <a:p>
            <a:pPr fontAlgn="auto">
              <a:spcBef>
                <a:spcPts val="0"/>
              </a:spcBef>
              <a:spcAft>
                <a:spcPts val="0"/>
              </a:spcAft>
              <a:defRPr/>
            </a:pPr>
            <a:r>
              <a:rPr lang="gl-ES" b="1" dirty="0">
                <a:solidFill>
                  <a:schemeClr val="bg1"/>
                </a:solidFill>
              </a:rPr>
              <a:t>(Folla de traballo </a:t>
            </a:r>
            <a:r>
              <a:rPr lang="es-ES" b="1" dirty="0">
                <a:solidFill>
                  <a:schemeClr val="bg1"/>
                </a:solidFill>
              </a:rPr>
              <a:t>C)</a:t>
            </a:r>
          </a:p>
        </p:txBody>
      </p:sp>
      <p:cxnSp>
        <p:nvCxnSpPr>
          <p:cNvPr id="67" name="66 Conector recto de flecha"/>
          <p:cNvCxnSpPr/>
          <p:nvPr/>
        </p:nvCxnSpPr>
        <p:spPr>
          <a:xfrm>
            <a:off x="3995738" y="1700213"/>
            <a:ext cx="1368425"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a:stCxn id="219148" idx="3"/>
          </p:cNvCxnSpPr>
          <p:nvPr/>
        </p:nvCxnSpPr>
        <p:spPr>
          <a:xfrm>
            <a:off x="4084638" y="2524125"/>
            <a:ext cx="1208087" cy="328613"/>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1" name="70 Conector recto de flecha"/>
          <p:cNvCxnSpPr>
            <a:endCxn id="62" idx="1"/>
          </p:cNvCxnSpPr>
          <p:nvPr/>
        </p:nvCxnSpPr>
        <p:spPr>
          <a:xfrm flipV="1">
            <a:off x="3995738" y="3032125"/>
            <a:ext cx="1368425" cy="396875"/>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4" name="73 Conector recto de flecha"/>
          <p:cNvCxnSpPr/>
          <p:nvPr/>
        </p:nvCxnSpPr>
        <p:spPr>
          <a:xfrm>
            <a:off x="4084638" y="2524125"/>
            <a:ext cx="1208087" cy="18415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5" name="74 Conector recto de flecha"/>
          <p:cNvCxnSpPr/>
          <p:nvPr/>
        </p:nvCxnSpPr>
        <p:spPr>
          <a:xfrm>
            <a:off x="3995738" y="4221163"/>
            <a:ext cx="1368425"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ortar rectángulo de esquina diagonal"/>
          <p:cNvSpPr/>
          <p:nvPr/>
        </p:nvSpPr>
        <p:spPr>
          <a:xfrm>
            <a:off x="611188" y="5805488"/>
            <a:ext cx="8208962" cy="936625"/>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solidFill>
                <a:schemeClr val="bg1"/>
              </a:solidFill>
            </a:endParaRPr>
          </a:p>
        </p:txBody>
      </p:sp>
      <p:sp>
        <p:nvSpPr>
          <p:cNvPr id="2" name="1 Título"/>
          <p:cNvSpPr>
            <a:spLocks noGrp="1"/>
          </p:cNvSpPr>
          <p:nvPr>
            <p:ph type="title" idx="4294967295"/>
          </p:nvPr>
        </p:nvSpPr>
        <p:spPr>
          <a:xfrm>
            <a:off x="107950" y="-171450"/>
            <a:ext cx="7499350" cy="1143000"/>
          </a:xfrm>
        </p:spPr>
        <p:txBody>
          <a:bodyPr wrap="square" lIns="91440" tIns="45720" rIns="91440" bIns="45720" numCol="1" anchor="ctr" anchorCtr="0" compatLnSpc="1">
            <a:prstTxWarp prst="textNoShape">
              <a:avLst/>
            </a:prstTxWarp>
          </a:bodyPr>
          <a:lstStyle/>
          <a:p>
            <a:r>
              <a:rPr lang="gl-ES" cap="none" smtClean="0">
                <a:effectLst>
                  <a:outerShdw blurRad="38100" dist="38100" dir="2700000" algn="tl">
                    <a:srgbClr val="C0C0C0"/>
                  </a:outerShdw>
                </a:effectLst>
              </a:rPr>
              <a:t>Sinais de identidade do método</a:t>
            </a:r>
          </a:p>
        </p:txBody>
      </p:sp>
      <p:sp>
        <p:nvSpPr>
          <p:cNvPr id="220164" name="2 CuadroTexto"/>
          <p:cNvSpPr txBox="1">
            <a:spLocks noChangeArrowheads="1"/>
          </p:cNvSpPr>
          <p:nvPr/>
        </p:nvSpPr>
        <p:spPr bwMode="auto">
          <a:xfrm>
            <a:off x="250825" y="836613"/>
            <a:ext cx="8281988" cy="641350"/>
          </a:xfrm>
          <a:prstGeom prst="rect">
            <a:avLst/>
          </a:prstGeom>
          <a:noFill/>
          <a:ln w="9525">
            <a:noFill/>
            <a:miter lim="800000"/>
            <a:headEnd/>
            <a:tailEnd/>
          </a:ln>
        </p:spPr>
        <p:txBody>
          <a:bodyPr>
            <a:spAutoFit/>
          </a:bodyPr>
          <a:lstStyle/>
          <a:p>
            <a:r>
              <a:rPr lang="gl-ES">
                <a:latin typeface="Gill Sans MT" pitchFamily="34" charset="0"/>
              </a:rPr>
              <a:t>Cada estudante aprende no seu grupo base e despois pon en práctica individualmente, no seu grupo de traballo, o que previamente aprendeu.</a:t>
            </a:r>
            <a:r>
              <a:rPr lang="es-ES">
                <a:latin typeface="Gill Sans MT" pitchFamily="34" charset="0"/>
              </a:rPr>
              <a:t> </a:t>
            </a:r>
            <a:endParaRPr lang="es-ES" b="1">
              <a:latin typeface="Gill Sans MT" pitchFamily="34" charset="0"/>
            </a:endParaRPr>
          </a:p>
        </p:txBody>
      </p:sp>
      <p:sp>
        <p:nvSpPr>
          <p:cNvPr id="220165" name="3 CuadroTexto"/>
          <p:cNvSpPr txBox="1">
            <a:spLocks noChangeArrowheads="1"/>
          </p:cNvSpPr>
          <p:nvPr/>
        </p:nvSpPr>
        <p:spPr bwMode="auto">
          <a:xfrm>
            <a:off x="179388" y="2420938"/>
            <a:ext cx="8569325" cy="915987"/>
          </a:xfrm>
          <a:prstGeom prst="rect">
            <a:avLst/>
          </a:prstGeom>
          <a:noFill/>
          <a:ln w="9525">
            <a:noFill/>
            <a:miter lim="800000"/>
            <a:headEnd/>
            <a:tailEnd/>
          </a:ln>
        </p:spPr>
        <p:txBody>
          <a:bodyPr>
            <a:spAutoFit/>
          </a:bodyPr>
          <a:lstStyle/>
          <a:p>
            <a:r>
              <a:rPr lang="gl-ES">
                <a:latin typeface="Gill Sans MT" pitchFamily="34" charset="0"/>
              </a:rPr>
              <a:t>É avaliado en ambas situacións, sendo a súa nota en grupo a que obteña o seu grupo base de referencia; e a súa nota individual, o que obteña pola realización das súas tarefas no grupo de traballo</a:t>
            </a:r>
          </a:p>
        </p:txBody>
      </p:sp>
      <p:sp>
        <p:nvSpPr>
          <p:cNvPr id="220166" name="4 CuadroTexto"/>
          <p:cNvSpPr txBox="1">
            <a:spLocks noChangeArrowheads="1"/>
          </p:cNvSpPr>
          <p:nvPr/>
        </p:nvSpPr>
        <p:spPr bwMode="auto">
          <a:xfrm>
            <a:off x="250825" y="4300538"/>
            <a:ext cx="8353425" cy="641350"/>
          </a:xfrm>
          <a:prstGeom prst="rect">
            <a:avLst/>
          </a:prstGeom>
          <a:noFill/>
          <a:ln w="9525">
            <a:noFill/>
            <a:miter lim="800000"/>
            <a:headEnd/>
            <a:tailEnd/>
          </a:ln>
        </p:spPr>
        <p:txBody>
          <a:bodyPr>
            <a:spAutoFit/>
          </a:bodyPr>
          <a:lstStyle/>
          <a:p>
            <a:r>
              <a:rPr lang="gl-ES">
                <a:latin typeface="Gill Sans MT" pitchFamily="34" charset="0"/>
              </a:rPr>
              <a:t>Todos os compoñentes dos grupos base e todos os grupos base realizan a mesma tarefa, pola que cada grupo obtén a súa cualificación de grupo</a:t>
            </a:r>
          </a:p>
        </p:txBody>
      </p:sp>
      <p:sp>
        <p:nvSpPr>
          <p:cNvPr id="220167" name="5 CuadroTexto"/>
          <p:cNvSpPr txBox="1">
            <a:spLocks noChangeArrowheads="1"/>
          </p:cNvSpPr>
          <p:nvPr/>
        </p:nvSpPr>
        <p:spPr bwMode="auto">
          <a:xfrm>
            <a:off x="250825" y="5084763"/>
            <a:ext cx="8569325" cy="641350"/>
          </a:xfrm>
          <a:prstGeom prst="rect">
            <a:avLst/>
          </a:prstGeom>
          <a:noFill/>
          <a:ln w="9525">
            <a:noFill/>
            <a:miter lim="800000"/>
            <a:headEnd/>
            <a:tailEnd/>
          </a:ln>
        </p:spPr>
        <p:txBody>
          <a:bodyPr>
            <a:spAutoFit/>
          </a:bodyPr>
          <a:lstStyle/>
          <a:p>
            <a:r>
              <a:rPr lang="gl-ES">
                <a:latin typeface="Gill Sans MT" pitchFamily="34" charset="0"/>
              </a:rPr>
              <a:t>Cada grupo de traballo ten que levar a cabo unha tarefa cuxa dificultade está en relación co nivel dos seus compoñentes</a:t>
            </a:r>
          </a:p>
        </p:txBody>
      </p:sp>
      <p:sp>
        <p:nvSpPr>
          <p:cNvPr id="220168" name="6 CuadroTexto"/>
          <p:cNvSpPr txBox="1">
            <a:spLocks noChangeArrowheads="1"/>
          </p:cNvSpPr>
          <p:nvPr/>
        </p:nvSpPr>
        <p:spPr bwMode="auto">
          <a:xfrm>
            <a:off x="971550" y="5807075"/>
            <a:ext cx="7632700" cy="915988"/>
          </a:xfrm>
          <a:prstGeom prst="rect">
            <a:avLst/>
          </a:prstGeom>
          <a:noFill/>
          <a:ln w="9525">
            <a:noFill/>
            <a:miter lim="800000"/>
            <a:headEnd/>
            <a:tailEnd/>
          </a:ln>
        </p:spPr>
        <p:txBody>
          <a:bodyPr>
            <a:spAutoFit/>
          </a:bodyPr>
          <a:lstStyle/>
          <a:p>
            <a:pPr algn="r"/>
            <a:r>
              <a:rPr lang="gl-ES" b="1">
                <a:solidFill>
                  <a:schemeClr val="bg1"/>
                </a:solidFill>
                <a:latin typeface="Gill Sans MT" pitchFamily="34" charset="0"/>
              </a:rPr>
              <a:t>Valórase o traballo e esforzo de cada persoa en función das súas posibilidades, facéndose patente a igualdade de oportunidades ante as cualificacións</a:t>
            </a:r>
          </a:p>
        </p:txBody>
      </p:sp>
      <p:sp>
        <p:nvSpPr>
          <p:cNvPr id="9" name="8 Recortar rectángulo de esquina diagonal"/>
          <p:cNvSpPr/>
          <p:nvPr/>
        </p:nvSpPr>
        <p:spPr>
          <a:xfrm>
            <a:off x="1547813" y="1412875"/>
            <a:ext cx="7164387" cy="792163"/>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gl-ES" b="1">
                <a:solidFill>
                  <a:srgbClr val="FFFFFF"/>
                </a:solidFill>
                <a:latin typeface="Gill Sans MT" pitchFamily="34" charset="0"/>
              </a:rPr>
              <a:t>Resáltase  a responsabilidade co grupo no grupo base, e a individual no de traballo</a:t>
            </a:r>
            <a:endParaRPr lang="gl-ES">
              <a:solidFill>
                <a:srgbClr val="FFFFFF"/>
              </a:solidFill>
              <a:latin typeface="Gill Sans MT" pitchFamily="34" charset="0"/>
            </a:endParaRPr>
          </a:p>
        </p:txBody>
      </p:sp>
      <p:sp>
        <p:nvSpPr>
          <p:cNvPr id="220170" name="2 CuadroTexto"/>
          <p:cNvSpPr txBox="1">
            <a:spLocks noChangeArrowheads="1"/>
          </p:cNvSpPr>
          <p:nvPr/>
        </p:nvSpPr>
        <p:spPr bwMode="auto">
          <a:xfrm>
            <a:off x="179388" y="3435350"/>
            <a:ext cx="8424862" cy="641350"/>
          </a:xfrm>
          <a:prstGeom prst="rect">
            <a:avLst/>
          </a:prstGeom>
          <a:noFill/>
          <a:ln w="9525">
            <a:noFill/>
            <a:miter lim="800000"/>
            <a:headEnd/>
            <a:tailEnd/>
          </a:ln>
        </p:spPr>
        <p:txBody>
          <a:bodyPr>
            <a:spAutoFit/>
          </a:bodyPr>
          <a:lstStyle/>
          <a:p>
            <a:r>
              <a:rPr lang="gl-ES">
                <a:latin typeface="Gill Sans MT" pitchFamily="34" charset="0"/>
              </a:rPr>
              <a:t>Cada estudante pasa individualmente os controis ou exames previstos. Cada proba da lugar a unha cualificación que se engade a súa cualificación individual</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0"/>
            <a:ext cx="4546600" cy="757238"/>
          </a:xfrm>
        </p:spPr>
        <p:txBody>
          <a:bodyPr wrap="square" lIns="91440" tIns="45720" rIns="91440" bIns="45720" numCol="1" anchorCtr="0" compatLnSpc="1">
            <a:prstTxWarp prst="textNoShape">
              <a:avLst/>
            </a:prstTxWarp>
          </a:bodyPr>
          <a:lstStyle/>
          <a:p>
            <a:pPr>
              <a:lnSpc>
                <a:spcPts val="2000"/>
              </a:lnSpc>
            </a:pPr>
            <a:r>
              <a:rPr lang="es-ES" sz="1500" b="1" cap="none" smtClean="0">
                <a:effectLst>
                  <a:outerShdw blurRad="38100" dist="38100" dir="2700000" algn="tl">
                    <a:srgbClr val="C0C0C0"/>
                  </a:outerShdw>
                </a:effectLst>
              </a:rPr>
              <a:t>ESQUEMA SECUENCIAL DE </a:t>
            </a:r>
            <a:r>
              <a:rPr lang="gl-ES" sz="1500" b="1" cap="none" smtClean="0">
                <a:effectLst>
                  <a:outerShdw blurRad="38100" dist="38100" dir="2700000" algn="tl">
                    <a:srgbClr val="C0C0C0"/>
                  </a:outerShdw>
                </a:effectLst>
              </a:rPr>
              <a:t>DESENVOLVEMENTO DO TRABALLO</a:t>
            </a:r>
          </a:p>
        </p:txBody>
      </p:sp>
      <p:sp>
        <p:nvSpPr>
          <p:cNvPr id="5" name="4 CuadroTexto"/>
          <p:cNvSpPr txBox="1"/>
          <p:nvPr/>
        </p:nvSpPr>
        <p:spPr>
          <a:xfrm>
            <a:off x="3275856" y="765175"/>
            <a:ext cx="2880320" cy="646331"/>
          </a:xfrm>
          <a:prstGeom prst="rect">
            <a:avLst/>
          </a:prstGeom>
        </p:spPr>
        <p:style>
          <a:lnRef idx="3">
            <a:schemeClr val="lt1"/>
          </a:lnRef>
          <a:fillRef idx="1">
            <a:schemeClr val="accent6"/>
          </a:fillRef>
          <a:effectRef idx="1">
            <a:schemeClr val="accent6"/>
          </a:effectRef>
          <a:fontRef idx="minor">
            <a:schemeClr val="lt1"/>
          </a:fontRef>
        </p:style>
        <p:txBody>
          <a:bodyPr wrap="square">
            <a:spAutoFit/>
          </a:bodyPr>
          <a:lstStyle/>
          <a:p>
            <a:pPr algn="ctr" fontAlgn="auto">
              <a:spcBef>
                <a:spcPts val="0"/>
              </a:spcBef>
              <a:spcAft>
                <a:spcPts val="0"/>
              </a:spcAft>
              <a:defRPr/>
            </a:pPr>
            <a:r>
              <a:rPr lang="gl-ES" b="1" dirty="0"/>
              <a:t>Introdución</a:t>
            </a:r>
          </a:p>
          <a:p>
            <a:pPr algn="ctr" fontAlgn="auto">
              <a:spcBef>
                <a:spcPts val="0"/>
              </a:spcBef>
              <a:spcAft>
                <a:spcPts val="0"/>
              </a:spcAft>
              <a:defRPr/>
            </a:pPr>
            <a:r>
              <a:rPr lang="gl-ES" b="1" dirty="0"/>
              <a:t>Explicación da tarefa</a:t>
            </a:r>
          </a:p>
        </p:txBody>
      </p:sp>
      <p:sp>
        <p:nvSpPr>
          <p:cNvPr id="6" name="5 CuadroTexto"/>
          <p:cNvSpPr txBox="1"/>
          <p:nvPr/>
        </p:nvSpPr>
        <p:spPr>
          <a:xfrm>
            <a:off x="3491880" y="1916113"/>
            <a:ext cx="2304256" cy="646331"/>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fontAlgn="auto">
              <a:spcBef>
                <a:spcPts val="0"/>
              </a:spcBef>
              <a:spcAft>
                <a:spcPts val="0"/>
              </a:spcAft>
              <a:defRPr/>
            </a:pPr>
            <a:r>
              <a:rPr lang="gl-ES" b="1" dirty="0"/>
              <a:t>Grupos Base</a:t>
            </a:r>
          </a:p>
          <a:p>
            <a:pPr algn="ctr" fontAlgn="auto">
              <a:spcBef>
                <a:spcPts val="0"/>
              </a:spcBef>
              <a:spcAft>
                <a:spcPts val="0"/>
              </a:spcAft>
              <a:defRPr/>
            </a:pPr>
            <a:r>
              <a:rPr lang="gl-ES" b="1" dirty="0"/>
              <a:t>Follas de traballo</a:t>
            </a:r>
          </a:p>
        </p:txBody>
      </p:sp>
      <p:sp>
        <p:nvSpPr>
          <p:cNvPr id="7" name="6 CuadroTexto"/>
          <p:cNvSpPr txBox="1"/>
          <p:nvPr/>
        </p:nvSpPr>
        <p:spPr>
          <a:xfrm>
            <a:off x="2771800" y="2997200"/>
            <a:ext cx="3672408" cy="646331"/>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pPr algn="ctr" fontAlgn="auto">
              <a:spcBef>
                <a:spcPts val="0"/>
              </a:spcBef>
              <a:spcAft>
                <a:spcPts val="0"/>
              </a:spcAft>
              <a:defRPr/>
            </a:pPr>
            <a:r>
              <a:rPr lang="gl-ES" b="1" dirty="0"/>
              <a:t>Grupos Base</a:t>
            </a:r>
          </a:p>
          <a:p>
            <a:pPr algn="ctr" fontAlgn="auto">
              <a:spcBef>
                <a:spcPts val="0"/>
              </a:spcBef>
              <a:spcAft>
                <a:spcPts val="0"/>
              </a:spcAft>
              <a:defRPr/>
            </a:pPr>
            <a:r>
              <a:rPr lang="gl-ES" b="1" dirty="0" err="1"/>
              <a:t>Corrección-autocualificación</a:t>
            </a:r>
            <a:endParaRPr lang="gl-ES" b="1" dirty="0"/>
          </a:p>
        </p:txBody>
      </p:sp>
      <p:sp>
        <p:nvSpPr>
          <p:cNvPr id="8" name="7 CuadroTexto"/>
          <p:cNvSpPr txBox="1"/>
          <p:nvPr/>
        </p:nvSpPr>
        <p:spPr>
          <a:xfrm>
            <a:off x="220662" y="3860800"/>
            <a:ext cx="2263106" cy="923330"/>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fontAlgn="auto">
              <a:spcBef>
                <a:spcPts val="0"/>
              </a:spcBef>
              <a:spcAft>
                <a:spcPts val="0"/>
              </a:spcAft>
              <a:defRPr/>
            </a:pPr>
            <a:r>
              <a:rPr lang="gl-ES" b="1" dirty="0"/>
              <a:t>Grupos Traballo </a:t>
            </a:r>
          </a:p>
          <a:p>
            <a:pPr algn="ctr" fontAlgn="auto">
              <a:spcBef>
                <a:spcPts val="0"/>
              </a:spcBef>
              <a:spcAft>
                <a:spcPts val="0"/>
              </a:spcAft>
              <a:defRPr/>
            </a:pPr>
            <a:r>
              <a:rPr lang="gl-ES" b="1" dirty="0"/>
              <a:t>Alto nivel</a:t>
            </a:r>
          </a:p>
          <a:p>
            <a:pPr algn="ctr" fontAlgn="auto">
              <a:spcBef>
                <a:spcPts val="0"/>
              </a:spcBef>
              <a:spcAft>
                <a:spcPts val="0"/>
              </a:spcAft>
              <a:defRPr/>
            </a:pPr>
            <a:r>
              <a:rPr lang="gl-ES" b="1" dirty="0"/>
              <a:t>Follas de traballo</a:t>
            </a:r>
          </a:p>
        </p:txBody>
      </p:sp>
      <p:sp>
        <p:nvSpPr>
          <p:cNvPr id="11" name="10 CuadroTexto"/>
          <p:cNvSpPr txBox="1"/>
          <p:nvPr/>
        </p:nvSpPr>
        <p:spPr>
          <a:xfrm>
            <a:off x="3131840" y="3933825"/>
            <a:ext cx="2448271" cy="923330"/>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fontAlgn="auto">
              <a:spcBef>
                <a:spcPts val="0"/>
              </a:spcBef>
              <a:spcAft>
                <a:spcPts val="0"/>
              </a:spcAft>
              <a:defRPr/>
            </a:pPr>
            <a:r>
              <a:rPr lang="gl-ES" b="1" dirty="0"/>
              <a:t>Grupos Traballo </a:t>
            </a:r>
          </a:p>
          <a:p>
            <a:pPr algn="ctr" fontAlgn="auto">
              <a:spcBef>
                <a:spcPts val="0"/>
              </a:spcBef>
              <a:spcAft>
                <a:spcPts val="0"/>
              </a:spcAft>
              <a:defRPr/>
            </a:pPr>
            <a:r>
              <a:rPr lang="gl-ES" b="1" dirty="0"/>
              <a:t>Nivel medio</a:t>
            </a:r>
          </a:p>
          <a:p>
            <a:pPr algn="ctr" fontAlgn="auto">
              <a:spcBef>
                <a:spcPts val="0"/>
              </a:spcBef>
              <a:spcAft>
                <a:spcPts val="0"/>
              </a:spcAft>
              <a:defRPr/>
            </a:pPr>
            <a:r>
              <a:rPr lang="gl-ES" b="1" dirty="0"/>
              <a:t>Follas de traballo</a:t>
            </a:r>
          </a:p>
        </p:txBody>
      </p:sp>
      <p:sp>
        <p:nvSpPr>
          <p:cNvPr id="12" name="11 CuadroTexto"/>
          <p:cNvSpPr txBox="1"/>
          <p:nvPr/>
        </p:nvSpPr>
        <p:spPr>
          <a:xfrm>
            <a:off x="6156176" y="3933825"/>
            <a:ext cx="2376264" cy="923330"/>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algn="ctr" fontAlgn="auto">
              <a:spcBef>
                <a:spcPts val="0"/>
              </a:spcBef>
              <a:spcAft>
                <a:spcPts val="0"/>
              </a:spcAft>
              <a:defRPr/>
            </a:pPr>
            <a:r>
              <a:rPr lang="gl-ES" b="1" dirty="0"/>
              <a:t>Grupos Traballo </a:t>
            </a:r>
          </a:p>
          <a:p>
            <a:pPr algn="ctr" fontAlgn="auto">
              <a:spcBef>
                <a:spcPts val="0"/>
              </a:spcBef>
              <a:spcAft>
                <a:spcPts val="0"/>
              </a:spcAft>
              <a:defRPr/>
            </a:pPr>
            <a:r>
              <a:rPr lang="gl-ES" b="1" dirty="0"/>
              <a:t>Nivel baixo</a:t>
            </a:r>
          </a:p>
          <a:p>
            <a:pPr algn="ctr" fontAlgn="auto">
              <a:spcBef>
                <a:spcPts val="0"/>
              </a:spcBef>
              <a:spcAft>
                <a:spcPts val="0"/>
              </a:spcAft>
              <a:defRPr/>
            </a:pPr>
            <a:r>
              <a:rPr lang="gl-ES" b="1" dirty="0"/>
              <a:t>Follas de traballo</a:t>
            </a:r>
          </a:p>
        </p:txBody>
      </p:sp>
      <p:cxnSp>
        <p:nvCxnSpPr>
          <p:cNvPr id="17" name="16 Conector recto de flecha"/>
          <p:cNvCxnSpPr/>
          <p:nvPr/>
        </p:nvCxnSpPr>
        <p:spPr>
          <a:xfrm>
            <a:off x="4572000" y="1412875"/>
            <a:ext cx="0" cy="431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8" name="17 Conector recto de flecha"/>
          <p:cNvCxnSpPr/>
          <p:nvPr/>
        </p:nvCxnSpPr>
        <p:spPr>
          <a:xfrm>
            <a:off x="4500563" y="2565400"/>
            <a:ext cx="0" cy="431800"/>
          </a:xfrm>
          <a:prstGeom prst="straightConnector1">
            <a:avLst/>
          </a:prstGeom>
          <a:ln w="381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0" name="19 Conector recto de flecha"/>
          <p:cNvCxnSpPr>
            <a:stCxn id="7" idx="1"/>
          </p:cNvCxnSpPr>
          <p:nvPr/>
        </p:nvCxnSpPr>
        <p:spPr>
          <a:xfrm flipH="1">
            <a:off x="1692276" y="3320366"/>
            <a:ext cx="1079524" cy="540434"/>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nvGrpSpPr>
          <p:cNvPr id="222220" name="34 Grupo"/>
          <p:cNvGrpSpPr>
            <a:grpSpLocks/>
          </p:cNvGrpSpPr>
          <p:nvPr/>
        </p:nvGrpSpPr>
        <p:grpSpPr bwMode="auto">
          <a:xfrm>
            <a:off x="179388" y="5157788"/>
            <a:ext cx="2301875" cy="728662"/>
            <a:chOff x="179512" y="5445224"/>
            <a:chExt cx="2301784" cy="729372"/>
          </a:xfrm>
        </p:grpSpPr>
        <p:sp>
          <p:nvSpPr>
            <p:cNvPr id="13" name="12 CuadroTexto"/>
            <p:cNvSpPr txBox="1"/>
            <p:nvPr/>
          </p:nvSpPr>
          <p:spPr>
            <a:xfrm>
              <a:off x="179512" y="5445224"/>
              <a:ext cx="2301784"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gl-ES" dirty="0"/>
                <a:t>Correccións cruzadas</a:t>
              </a:r>
            </a:p>
          </p:txBody>
        </p:sp>
        <p:sp>
          <p:nvSpPr>
            <p:cNvPr id="14" name="13 CuadroTexto"/>
            <p:cNvSpPr txBox="1"/>
            <p:nvPr/>
          </p:nvSpPr>
          <p:spPr>
            <a:xfrm>
              <a:off x="323968" y="5805937"/>
              <a:ext cx="611164"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GT1</a:t>
              </a:r>
            </a:p>
          </p:txBody>
        </p:sp>
        <p:sp>
          <p:nvSpPr>
            <p:cNvPr id="15" name="14 CuadroTexto"/>
            <p:cNvSpPr txBox="1"/>
            <p:nvPr/>
          </p:nvSpPr>
          <p:spPr>
            <a:xfrm>
              <a:off x="1547883" y="5805937"/>
              <a:ext cx="611163"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GT2</a:t>
              </a:r>
            </a:p>
          </p:txBody>
        </p:sp>
        <p:cxnSp>
          <p:nvCxnSpPr>
            <p:cNvPr id="25" name="24 Conector recto de flecha"/>
            <p:cNvCxnSpPr>
              <a:stCxn id="14" idx="3"/>
              <a:endCxn id="15" idx="1"/>
            </p:cNvCxnSpPr>
            <p:nvPr/>
          </p:nvCxnSpPr>
          <p:spPr>
            <a:xfrm>
              <a:off x="935132" y="5990267"/>
              <a:ext cx="612751" cy="0"/>
            </a:xfrm>
            <a:prstGeom prst="straightConnector1">
              <a:avLst/>
            </a:prstGeom>
            <a:ln>
              <a:headEnd type="arrow"/>
              <a:tailEnd type="arrow"/>
            </a:ln>
          </p:spPr>
          <p:style>
            <a:lnRef idx="3">
              <a:schemeClr val="lt1"/>
            </a:lnRef>
            <a:fillRef idx="1">
              <a:schemeClr val="accent4"/>
            </a:fillRef>
            <a:effectRef idx="1">
              <a:schemeClr val="accent4"/>
            </a:effectRef>
            <a:fontRef idx="minor">
              <a:schemeClr val="lt1"/>
            </a:fontRef>
          </p:style>
        </p:cxnSp>
      </p:grpSp>
      <p:grpSp>
        <p:nvGrpSpPr>
          <p:cNvPr id="222225" name="35 Grupo"/>
          <p:cNvGrpSpPr>
            <a:grpSpLocks/>
          </p:cNvGrpSpPr>
          <p:nvPr/>
        </p:nvGrpSpPr>
        <p:grpSpPr bwMode="auto">
          <a:xfrm>
            <a:off x="3203575" y="5157788"/>
            <a:ext cx="2376537" cy="728662"/>
            <a:chOff x="179512" y="5445224"/>
            <a:chExt cx="2213619" cy="729372"/>
          </a:xfrm>
        </p:grpSpPr>
        <p:sp>
          <p:nvSpPr>
            <p:cNvPr id="37" name="36 CuadroTexto"/>
            <p:cNvSpPr txBox="1"/>
            <p:nvPr/>
          </p:nvSpPr>
          <p:spPr>
            <a:xfrm>
              <a:off x="179512" y="5445224"/>
              <a:ext cx="2213619"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gl-ES" dirty="0"/>
                <a:t>Correccións cruzadas</a:t>
              </a:r>
            </a:p>
          </p:txBody>
        </p:sp>
        <p:sp>
          <p:nvSpPr>
            <p:cNvPr id="38" name="37 CuadroTexto"/>
            <p:cNvSpPr txBox="1"/>
            <p:nvPr/>
          </p:nvSpPr>
          <p:spPr>
            <a:xfrm>
              <a:off x="323913" y="5805937"/>
              <a:ext cx="610926"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GT3</a:t>
              </a:r>
            </a:p>
          </p:txBody>
        </p:sp>
        <p:sp>
          <p:nvSpPr>
            <p:cNvPr id="39" name="38 CuadroTexto"/>
            <p:cNvSpPr txBox="1"/>
            <p:nvPr/>
          </p:nvSpPr>
          <p:spPr>
            <a:xfrm>
              <a:off x="1547354" y="5805937"/>
              <a:ext cx="610927" cy="368659"/>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GT4</a:t>
              </a:r>
            </a:p>
          </p:txBody>
        </p:sp>
        <p:cxnSp>
          <p:nvCxnSpPr>
            <p:cNvPr id="40" name="39 Conector recto de flecha"/>
            <p:cNvCxnSpPr>
              <a:stCxn id="38" idx="3"/>
              <a:endCxn id="39" idx="1"/>
            </p:cNvCxnSpPr>
            <p:nvPr/>
          </p:nvCxnSpPr>
          <p:spPr>
            <a:xfrm>
              <a:off x="934840" y="5990267"/>
              <a:ext cx="612514" cy="0"/>
            </a:xfrm>
            <a:prstGeom prst="straightConnector1">
              <a:avLst/>
            </a:prstGeom>
            <a:ln>
              <a:headEnd type="arrow"/>
              <a:tailEnd type="arrow"/>
            </a:ln>
          </p:spPr>
          <p:style>
            <a:lnRef idx="3">
              <a:schemeClr val="lt1"/>
            </a:lnRef>
            <a:fillRef idx="1">
              <a:schemeClr val="accent4"/>
            </a:fillRef>
            <a:effectRef idx="1">
              <a:schemeClr val="accent4"/>
            </a:effectRef>
            <a:fontRef idx="minor">
              <a:schemeClr val="lt1"/>
            </a:fontRef>
          </p:style>
        </p:cxnSp>
      </p:grpSp>
      <p:grpSp>
        <p:nvGrpSpPr>
          <p:cNvPr id="222230" name="59 Grupo"/>
          <p:cNvGrpSpPr>
            <a:grpSpLocks/>
          </p:cNvGrpSpPr>
          <p:nvPr/>
        </p:nvGrpSpPr>
        <p:grpSpPr bwMode="auto">
          <a:xfrm>
            <a:off x="6084169" y="5157788"/>
            <a:ext cx="2915368" cy="1150938"/>
            <a:chOff x="6084615" y="5445224"/>
            <a:chExt cx="2914874" cy="1152129"/>
          </a:xfrm>
        </p:grpSpPr>
        <p:sp>
          <p:nvSpPr>
            <p:cNvPr id="42" name="41 CuadroTexto"/>
            <p:cNvSpPr txBox="1"/>
            <p:nvPr/>
          </p:nvSpPr>
          <p:spPr>
            <a:xfrm>
              <a:off x="6084615" y="5445224"/>
              <a:ext cx="2447857" cy="369714"/>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fontAlgn="auto">
                <a:spcBef>
                  <a:spcPts val="0"/>
                </a:spcBef>
                <a:spcAft>
                  <a:spcPts val="0"/>
                </a:spcAft>
                <a:defRPr/>
              </a:pPr>
              <a:r>
                <a:rPr lang="gl-ES" dirty="0"/>
                <a:t>Correccións rotativas</a:t>
              </a:r>
            </a:p>
          </p:txBody>
        </p:sp>
        <p:sp>
          <p:nvSpPr>
            <p:cNvPr id="43" name="42 CuadroTexto"/>
            <p:cNvSpPr txBox="1"/>
            <p:nvPr/>
          </p:nvSpPr>
          <p:spPr>
            <a:xfrm>
              <a:off x="6228184" y="5805959"/>
              <a:ext cx="611083" cy="368681"/>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GT5</a:t>
              </a:r>
            </a:p>
          </p:txBody>
        </p:sp>
        <p:sp>
          <p:nvSpPr>
            <p:cNvPr id="44" name="43 CuadroTexto"/>
            <p:cNvSpPr txBox="1"/>
            <p:nvPr/>
          </p:nvSpPr>
          <p:spPr>
            <a:xfrm>
              <a:off x="7451938" y="5805959"/>
              <a:ext cx="611084" cy="368681"/>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GT6</a:t>
              </a:r>
            </a:p>
          </p:txBody>
        </p:sp>
        <p:cxnSp>
          <p:nvCxnSpPr>
            <p:cNvPr id="47" name="46 Conector recto de flecha"/>
            <p:cNvCxnSpPr/>
            <p:nvPr/>
          </p:nvCxnSpPr>
          <p:spPr>
            <a:xfrm>
              <a:off x="6875774" y="5948982"/>
              <a:ext cx="576164"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49" name="48 CuadroTexto"/>
            <p:cNvSpPr txBox="1"/>
            <p:nvPr/>
          </p:nvSpPr>
          <p:spPr>
            <a:xfrm>
              <a:off x="8388405" y="5805959"/>
              <a:ext cx="611084" cy="368681"/>
            </a:xfrm>
            <a:prstGeom prst="rect">
              <a:avLst/>
            </a:prstGeom>
          </p:spPr>
          <p:style>
            <a:lnRef idx="3">
              <a:schemeClr val="lt1"/>
            </a:lnRef>
            <a:fillRef idx="1">
              <a:schemeClr val="accent4"/>
            </a:fillRef>
            <a:effectRef idx="1">
              <a:schemeClr val="accent4"/>
            </a:effectRef>
            <a:fontRef idx="minor">
              <a:schemeClr val="lt1"/>
            </a:fontRef>
          </p:style>
          <p:txBody>
            <a:bodyPr wrap="none">
              <a:spAutoFit/>
            </a:bodyPr>
            <a:lstStyle/>
            <a:p>
              <a:pPr fontAlgn="auto">
                <a:spcBef>
                  <a:spcPts val="0"/>
                </a:spcBef>
                <a:spcAft>
                  <a:spcPts val="0"/>
                </a:spcAft>
                <a:defRPr/>
              </a:pPr>
              <a:r>
                <a:rPr lang="es-ES" dirty="0"/>
                <a:t>GT7</a:t>
              </a:r>
            </a:p>
          </p:txBody>
        </p:sp>
        <p:cxnSp>
          <p:nvCxnSpPr>
            <p:cNvPr id="50" name="49 Conector recto de flecha"/>
            <p:cNvCxnSpPr/>
            <p:nvPr/>
          </p:nvCxnSpPr>
          <p:spPr>
            <a:xfrm>
              <a:off x="8063023" y="5948982"/>
              <a:ext cx="325382" cy="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53" name="52 Flecha curvada hacia la izquierda"/>
            <p:cNvSpPr/>
            <p:nvPr/>
          </p:nvSpPr>
          <p:spPr>
            <a:xfrm rot="5400000">
              <a:off x="7398528" y="5247175"/>
              <a:ext cx="395696" cy="2304659"/>
            </a:xfrm>
            <a:prstGeom prst="curvedLef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solidFill>
                  <a:schemeClr val="tx1"/>
                </a:solidFill>
              </a:endParaRPr>
            </a:p>
          </p:txBody>
        </p:sp>
      </p:grpSp>
      <p:cxnSp>
        <p:nvCxnSpPr>
          <p:cNvPr id="54" name="53 Conector recto de flecha"/>
          <p:cNvCxnSpPr/>
          <p:nvPr/>
        </p:nvCxnSpPr>
        <p:spPr>
          <a:xfrm>
            <a:off x="4500563" y="3644900"/>
            <a:ext cx="0" cy="288925"/>
          </a:xfrm>
          <a:prstGeom prst="straightConnector1">
            <a:avLst/>
          </a:prstGeom>
          <a:ln w="28575">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55" name="54 Conector recto de flecha"/>
          <p:cNvCxnSpPr/>
          <p:nvPr/>
        </p:nvCxnSpPr>
        <p:spPr>
          <a:xfrm>
            <a:off x="6516216" y="3501008"/>
            <a:ext cx="935509" cy="396305"/>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59" name="58 CuadroTexto"/>
          <p:cNvSpPr txBox="1"/>
          <p:nvPr/>
        </p:nvSpPr>
        <p:spPr>
          <a:xfrm>
            <a:off x="3348038" y="6092825"/>
            <a:ext cx="1939925" cy="646113"/>
          </a:xfrm>
          <a:prstGeom prst="rect">
            <a:avLst/>
          </a:prstGeom>
        </p:spPr>
        <p:style>
          <a:lnRef idx="3">
            <a:schemeClr val="lt1"/>
          </a:lnRef>
          <a:fillRef idx="1">
            <a:schemeClr val="accent6"/>
          </a:fillRef>
          <a:effectRef idx="1">
            <a:schemeClr val="accent6"/>
          </a:effectRef>
          <a:fontRef idx="minor">
            <a:schemeClr val="lt1"/>
          </a:fontRef>
        </p:style>
        <p:txBody>
          <a:bodyPr wrap="none">
            <a:spAutoFit/>
          </a:bodyPr>
          <a:lstStyle/>
          <a:p>
            <a:pPr algn="ctr" fontAlgn="auto">
              <a:spcBef>
                <a:spcPts val="0"/>
              </a:spcBef>
              <a:spcAft>
                <a:spcPts val="0"/>
              </a:spcAft>
              <a:defRPr/>
            </a:pPr>
            <a:r>
              <a:rPr lang="es-ES" b="1" dirty="0"/>
              <a:t>Grupos base</a:t>
            </a:r>
          </a:p>
          <a:p>
            <a:pPr algn="ctr" fontAlgn="auto">
              <a:spcBef>
                <a:spcPts val="0"/>
              </a:spcBef>
              <a:spcAft>
                <a:spcPts val="0"/>
              </a:spcAft>
              <a:defRPr/>
            </a:pPr>
            <a:r>
              <a:rPr lang="es-ES" b="1" dirty="0"/>
              <a:t>Aporte de notas</a:t>
            </a:r>
          </a:p>
        </p:txBody>
      </p:sp>
      <p:cxnSp>
        <p:nvCxnSpPr>
          <p:cNvPr id="61" name="60 Conector recto de flecha"/>
          <p:cNvCxnSpPr/>
          <p:nvPr/>
        </p:nvCxnSpPr>
        <p:spPr>
          <a:xfrm>
            <a:off x="1187450" y="4797425"/>
            <a:ext cx="0" cy="360363"/>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p:nvPr/>
        </p:nvCxnSpPr>
        <p:spPr>
          <a:xfrm>
            <a:off x="4284663" y="4868863"/>
            <a:ext cx="0" cy="28892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3" name="62 Conector recto de flecha"/>
          <p:cNvCxnSpPr/>
          <p:nvPr/>
        </p:nvCxnSpPr>
        <p:spPr>
          <a:xfrm>
            <a:off x="7308850" y="4868863"/>
            <a:ext cx="0" cy="28892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7" name="66 Conector recto de flecha"/>
          <p:cNvCxnSpPr>
            <a:endCxn id="59" idx="1"/>
          </p:cNvCxnSpPr>
          <p:nvPr/>
        </p:nvCxnSpPr>
        <p:spPr>
          <a:xfrm>
            <a:off x="1116013" y="5949950"/>
            <a:ext cx="2232025" cy="466725"/>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0" name="69 Conector recto de flecha"/>
          <p:cNvCxnSpPr>
            <a:stCxn id="53" idx="3"/>
          </p:cNvCxnSpPr>
          <p:nvPr/>
        </p:nvCxnSpPr>
        <p:spPr>
          <a:xfrm flipH="1">
            <a:off x="5364163" y="6011863"/>
            <a:ext cx="1114425" cy="549275"/>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73" name="72 Conector recto de flecha"/>
          <p:cNvCxnSpPr/>
          <p:nvPr/>
        </p:nvCxnSpPr>
        <p:spPr>
          <a:xfrm>
            <a:off x="4284663" y="5876925"/>
            <a:ext cx="0" cy="288925"/>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22247" name="74 CuadroTexto"/>
          <p:cNvSpPr txBox="1">
            <a:spLocks noChangeArrowheads="1"/>
          </p:cNvSpPr>
          <p:nvPr/>
        </p:nvSpPr>
        <p:spPr bwMode="auto">
          <a:xfrm>
            <a:off x="6645275" y="1484313"/>
            <a:ext cx="1873250" cy="369887"/>
          </a:xfrm>
          <a:prstGeom prst="rect">
            <a:avLst/>
          </a:prstGeom>
          <a:noFill/>
          <a:ln w="9525">
            <a:noFill/>
            <a:miter lim="800000"/>
            <a:headEnd/>
            <a:tailEnd/>
          </a:ln>
        </p:spPr>
        <p:txBody>
          <a:bodyPr wrap="none">
            <a:spAutoFit/>
          </a:bodyPr>
          <a:lstStyle/>
          <a:p>
            <a:r>
              <a:rPr lang="gl-ES">
                <a:latin typeface="Gill Sans MT" pitchFamily="34" charset="0"/>
              </a:rPr>
              <a:t>Tarefas de control</a:t>
            </a:r>
          </a:p>
        </p:txBody>
      </p:sp>
      <p:sp>
        <p:nvSpPr>
          <p:cNvPr id="222248" name="75 CuadroTexto"/>
          <p:cNvSpPr txBox="1">
            <a:spLocks noChangeArrowheads="1"/>
          </p:cNvSpPr>
          <p:nvPr/>
        </p:nvSpPr>
        <p:spPr bwMode="auto">
          <a:xfrm>
            <a:off x="6791325" y="2060575"/>
            <a:ext cx="1381125" cy="369888"/>
          </a:xfrm>
          <a:prstGeom prst="rect">
            <a:avLst/>
          </a:prstGeom>
          <a:noFill/>
          <a:ln w="9525">
            <a:noFill/>
            <a:miter lim="800000"/>
            <a:headEnd/>
            <a:tailEnd/>
          </a:ln>
        </p:spPr>
        <p:txBody>
          <a:bodyPr wrap="none">
            <a:spAutoFit/>
          </a:bodyPr>
          <a:lstStyle/>
          <a:p>
            <a:r>
              <a:rPr lang="es-ES">
                <a:latin typeface="Gill Sans MT" pitchFamily="34" charset="0"/>
              </a:rPr>
              <a:t>Observación</a:t>
            </a:r>
          </a:p>
        </p:txBody>
      </p:sp>
      <p:sp>
        <p:nvSpPr>
          <p:cNvPr id="222249" name="76 CuadroTexto"/>
          <p:cNvSpPr txBox="1">
            <a:spLocks noChangeArrowheads="1"/>
          </p:cNvSpPr>
          <p:nvPr/>
        </p:nvSpPr>
        <p:spPr bwMode="auto">
          <a:xfrm>
            <a:off x="6443663" y="2565400"/>
            <a:ext cx="2386012" cy="368300"/>
          </a:xfrm>
          <a:prstGeom prst="rect">
            <a:avLst/>
          </a:prstGeom>
          <a:noFill/>
          <a:ln w="9525">
            <a:noFill/>
            <a:miter lim="800000"/>
            <a:headEnd/>
            <a:tailEnd/>
          </a:ln>
        </p:spPr>
        <p:txBody>
          <a:bodyPr wrap="none">
            <a:spAutoFit/>
          </a:bodyPr>
          <a:lstStyle/>
          <a:p>
            <a:r>
              <a:rPr lang="es-ES">
                <a:latin typeface="Gill Sans MT" pitchFamily="34" charset="0"/>
              </a:rPr>
              <a:t>Intervención profesor/a</a:t>
            </a:r>
          </a:p>
        </p:txBody>
      </p:sp>
      <p:sp>
        <p:nvSpPr>
          <p:cNvPr id="222250" name="77 CuadroTexto"/>
          <p:cNvSpPr txBox="1">
            <a:spLocks noChangeArrowheads="1"/>
          </p:cNvSpPr>
          <p:nvPr/>
        </p:nvSpPr>
        <p:spPr bwMode="auto">
          <a:xfrm>
            <a:off x="6875463" y="3141663"/>
            <a:ext cx="1381125" cy="368300"/>
          </a:xfrm>
          <a:prstGeom prst="rect">
            <a:avLst/>
          </a:prstGeom>
          <a:noFill/>
          <a:ln w="9525">
            <a:noFill/>
            <a:miter lim="800000"/>
            <a:headEnd/>
            <a:tailEnd/>
          </a:ln>
        </p:spPr>
        <p:txBody>
          <a:bodyPr wrap="none">
            <a:spAutoFit/>
          </a:bodyPr>
          <a:lstStyle/>
          <a:p>
            <a:r>
              <a:rPr lang="es-ES">
                <a:latin typeface="Gill Sans MT" pitchFamily="34" charset="0"/>
              </a:rPr>
              <a:t>Observación</a:t>
            </a:r>
          </a:p>
        </p:txBody>
      </p:sp>
      <p:sp>
        <p:nvSpPr>
          <p:cNvPr id="222251" name="78 CuadroTexto"/>
          <p:cNvSpPr txBox="1">
            <a:spLocks noChangeArrowheads="1"/>
          </p:cNvSpPr>
          <p:nvPr/>
        </p:nvSpPr>
        <p:spPr bwMode="auto">
          <a:xfrm>
            <a:off x="7451725" y="4797425"/>
            <a:ext cx="1692275" cy="368300"/>
          </a:xfrm>
          <a:prstGeom prst="rect">
            <a:avLst/>
          </a:prstGeom>
          <a:noFill/>
          <a:ln w="9525">
            <a:noFill/>
            <a:miter lim="800000"/>
            <a:headEnd/>
            <a:tailEnd/>
          </a:ln>
        </p:spPr>
        <p:txBody>
          <a:bodyPr>
            <a:spAutoFit/>
          </a:bodyPr>
          <a:lstStyle/>
          <a:p>
            <a:r>
              <a:rPr lang="es-ES">
                <a:latin typeface="Gill Sans MT" pitchFamily="34" charset="0"/>
              </a:rPr>
              <a:t>Observación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31800" y="1484312"/>
            <a:ext cx="8172450" cy="936575"/>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fontAlgn="auto">
              <a:spcBef>
                <a:spcPts val="0"/>
              </a:spcBef>
              <a:spcAft>
                <a:spcPts val="0"/>
              </a:spcAft>
              <a:defRPr/>
            </a:pPr>
            <a:r>
              <a:rPr lang="es-ES" b="1" dirty="0"/>
              <a:t>NF=60% calificación individual+ 20% calificación do grupo base+20% media das </a:t>
            </a:r>
            <a:r>
              <a:rPr lang="es-ES" b="1" dirty="0" err="1"/>
              <a:t>calificacións</a:t>
            </a:r>
            <a:r>
              <a:rPr lang="es-ES" b="1" dirty="0"/>
              <a:t>  aportadas por cada </a:t>
            </a:r>
            <a:r>
              <a:rPr lang="es-ES" b="1" dirty="0" err="1"/>
              <a:t>compoñente</a:t>
            </a:r>
            <a:r>
              <a:rPr lang="es-ES" b="1" dirty="0"/>
              <a:t> do grupo base</a:t>
            </a:r>
          </a:p>
        </p:txBody>
      </p:sp>
      <p:sp>
        <p:nvSpPr>
          <p:cNvPr id="5" name="4 CuadroTexto"/>
          <p:cNvSpPr txBox="1"/>
          <p:nvPr/>
        </p:nvSpPr>
        <p:spPr>
          <a:xfrm>
            <a:off x="504825" y="2565400"/>
            <a:ext cx="6802438" cy="915988"/>
          </a:xfrm>
          <a:prstGeom prst="rect">
            <a:avLst/>
          </a:prstGeom>
          <a:noFill/>
        </p:spPr>
        <p:txBody>
          <a:bodyPr>
            <a:spAutoFit/>
          </a:bodyPr>
          <a:lstStyle/>
          <a:p>
            <a:r>
              <a:rPr lang="es-ES">
                <a:latin typeface="Gill Sans MT" pitchFamily="34" charset="0"/>
              </a:rPr>
              <a:t>A calificación individual otorgase en función de:</a:t>
            </a:r>
          </a:p>
          <a:p>
            <a:pPr>
              <a:buFontTx/>
              <a:buAutoNum type="arabicPeriod"/>
            </a:pPr>
            <a:r>
              <a:rPr lang="es-ES">
                <a:latin typeface="Gill Sans MT" pitchFamily="34" charset="0"/>
              </a:rPr>
              <a:t> As actividades realizadas no grupo de traballo</a:t>
            </a:r>
          </a:p>
          <a:p>
            <a:pPr>
              <a:buFontTx/>
              <a:buAutoNum type="arabicPeriod"/>
            </a:pPr>
            <a:r>
              <a:rPr lang="es-ES">
                <a:latin typeface="Gill Sans MT" pitchFamily="34" charset="0"/>
              </a:rPr>
              <a:t> As probas individuais ou exames</a:t>
            </a:r>
          </a:p>
        </p:txBody>
      </p:sp>
      <p:sp>
        <p:nvSpPr>
          <p:cNvPr id="6" name="5 CuadroTexto"/>
          <p:cNvSpPr txBox="1"/>
          <p:nvPr/>
        </p:nvSpPr>
        <p:spPr>
          <a:xfrm>
            <a:off x="395288" y="3644900"/>
            <a:ext cx="8137525" cy="2838450"/>
          </a:xfrm>
          <a:prstGeom prst="rect">
            <a:avLst/>
          </a:prstGeom>
          <a:noFill/>
        </p:spPr>
        <p:txBody>
          <a:bodyPr>
            <a:spAutoFit/>
          </a:bodyPr>
          <a:lstStyle/>
          <a:p>
            <a:r>
              <a:rPr lang="es-ES">
                <a:latin typeface="Gill Sans MT" pitchFamily="34" charset="0"/>
              </a:rPr>
              <a:t>Aos grupos base se lles otorga unha bonificación ou puntos extra por diferentes actuacións. Cada 20 puntos cambianse por un punto máis na súa nota individual.</a:t>
            </a:r>
          </a:p>
          <a:p>
            <a:r>
              <a:rPr lang="es-ES">
                <a:latin typeface="Gill Sans MT" pitchFamily="34" charset="0"/>
              </a:rPr>
              <a:t>As actuacións que conlevan bonificacións e os puntos que se otorgan poden ser de tres tipos:</a:t>
            </a:r>
          </a:p>
          <a:p>
            <a:r>
              <a:rPr lang="es-ES">
                <a:latin typeface="Gill Sans MT" pitchFamily="34" charset="0"/>
              </a:rPr>
              <a:t> </a:t>
            </a:r>
          </a:p>
          <a:p>
            <a:pPr>
              <a:buFontTx/>
              <a:buAutoNum type="arabicPeriod"/>
            </a:pPr>
            <a:r>
              <a:rPr lang="es-ES">
                <a:latin typeface="Gill Sans MT" pitchFamily="34" charset="0"/>
              </a:rPr>
              <a:t>Cada semana na que todos os membros do grupo traen feita a tarefa da casa: 3 puntos</a:t>
            </a:r>
          </a:p>
          <a:p>
            <a:pPr>
              <a:buFontTx/>
              <a:buAutoNum type="arabicPeriod"/>
            </a:pPr>
            <a:r>
              <a:rPr lang="es-ES">
                <a:latin typeface="Gill Sans MT" pitchFamily="34" charset="0"/>
              </a:rPr>
              <a:t>Cada vez que todos os membros do grupo base superan un exame. 5 puntos</a:t>
            </a:r>
          </a:p>
          <a:p>
            <a:pPr>
              <a:buFontTx/>
              <a:buAutoNum type="arabicPeriod"/>
            </a:pPr>
            <a:r>
              <a:rPr lang="es-ES">
                <a:latin typeface="Gill Sans MT" pitchFamily="34" charset="0"/>
              </a:rPr>
              <a:t>Cada vez que todos os membros do grupo base aportan ao mesmo unha calificación superior a 6 polas actividades realizadas no grupo de traballo: 3 puntos</a:t>
            </a:r>
          </a:p>
        </p:txBody>
      </p:sp>
      <p:sp>
        <p:nvSpPr>
          <p:cNvPr id="7" name="1 Título"/>
          <p:cNvSpPr>
            <a:spLocks noGrp="1"/>
          </p:cNvSpPr>
          <p:nvPr>
            <p:ph type="title" idx="4294967295"/>
          </p:nvPr>
        </p:nvSpPr>
        <p:spPr>
          <a:xfrm>
            <a:off x="1258888" y="260350"/>
            <a:ext cx="7499350" cy="1143000"/>
          </a:xfrm>
        </p:spPr>
        <p:txBody>
          <a:bodyPr wrap="square" lIns="91440" tIns="45720" rIns="91440" bIns="45720" numCol="1" anchor="ctr" anchorCtr="0" compatLnSpc="1">
            <a:prstTxWarp prst="textNoShape">
              <a:avLst/>
            </a:prstTxWarp>
          </a:bodyPr>
          <a:lstStyle/>
          <a:p>
            <a:r>
              <a:rPr lang="es-ES" cap="none" smtClean="0">
                <a:effectLst>
                  <a:outerShdw blurRad="38100" dist="38100" dir="2700000" algn="tl">
                    <a:srgbClr val="C0C0C0"/>
                  </a:outerShdw>
                </a:effectLst>
              </a:rPr>
              <a:t>Criterios de calificación</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lipse"/>
          <p:cNvSpPr/>
          <p:nvPr/>
        </p:nvSpPr>
        <p:spPr>
          <a:xfrm>
            <a:off x="3500438" y="1928813"/>
            <a:ext cx="2071687" cy="8572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2" name="1 Título"/>
          <p:cNvSpPr>
            <a:spLocks noGrp="1"/>
          </p:cNvSpPr>
          <p:nvPr>
            <p:ph type="title" idx="4294967295"/>
          </p:nvPr>
        </p:nvSpPr>
        <p:spPr>
          <a:xfrm>
            <a:off x="179388" y="188913"/>
            <a:ext cx="8229600" cy="511175"/>
          </a:xfrm>
        </p:spPr>
        <p:txBody>
          <a:bodyPr wrap="square" lIns="91440" tIns="45720" rIns="91440" bIns="45720" numCol="1" anchor="ctr" anchorCtr="0" compatLnSpc="1">
            <a:prstTxWarp prst="textNoShape">
              <a:avLst/>
            </a:prstTxWarp>
          </a:bodyPr>
          <a:lstStyle/>
          <a:p>
            <a:r>
              <a:rPr lang="es-ES" sz="2600" cap="none" smtClean="0">
                <a:effectLst>
                  <a:outerShdw blurRad="38100" dist="38100" dir="2700000" algn="tl">
                    <a:srgbClr val="C0C0C0"/>
                  </a:outerShdw>
                </a:effectLst>
              </a:rPr>
              <a:t>Configuración da nota final</a:t>
            </a:r>
          </a:p>
        </p:txBody>
      </p:sp>
      <p:sp>
        <p:nvSpPr>
          <p:cNvPr id="3" name="2 CuadroTexto"/>
          <p:cNvSpPr txBox="1"/>
          <p:nvPr/>
        </p:nvSpPr>
        <p:spPr>
          <a:xfrm>
            <a:off x="2195736" y="928688"/>
            <a:ext cx="5040560" cy="6463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fontAlgn="auto">
              <a:spcBef>
                <a:spcPts val="0"/>
              </a:spcBef>
              <a:spcAft>
                <a:spcPts val="0"/>
              </a:spcAft>
              <a:defRPr/>
            </a:pPr>
            <a:r>
              <a:rPr lang="es-ES" dirty="0"/>
              <a:t>Actividades realizadas no grupo de </a:t>
            </a:r>
            <a:r>
              <a:rPr lang="es-ES" dirty="0" err="1"/>
              <a:t>traballo</a:t>
            </a:r>
            <a:endParaRPr lang="es-ES" dirty="0"/>
          </a:p>
          <a:p>
            <a:pPr algn="ctr" fontAlgn="auto">
              <a:spcBef>
                <a:spcPts val="0"/>
              </a:spcBef>
              <a:spcAft>
                <a:spcPts val="0"/>
              </a:spcAft>
              <a:defRPr/>
            </a:pPr>
            <a:r>
              <a:rPr lang="es-ES" dirty="0" err="1" smtClean="0"/>
              <a:t>Exames</a:t>
            </a:r>
            <a:endParaRPr lang="es-ES" dirty="0"/>
          </a:p>
        </p:txBody>
      </p:sp>
      <p:sp>
        <p:nvSpPr>
          <p:cNvPr id="224261" name="3 CuadroTexto"/>
          <p:cNvSpPr txBox="1">
            <a:spLocks noChangeArrowheads="1"/>
          </p:cNvSpPr>
          <p:nvPr/>
        </p:nvSpPr>
        <p:spPr bwMode="auto">
          <a:xfrm>
            <a:off x="3714750" y="2000250"/>
            <a:ext cx="1606550" cy="646113"/>
          </a:xfrm>
          <a:prstGeom prst="rect">
            <a:avLst/>
          </a:prstGeom>
          <a:noFill/>
          <a:ln w="9525">
            <a:noFill/>
            <a:miter lim="800000"/>
            <a:headEnd/>
            <a:tailEnd/>
          </a:ln>
        </p:spPr>
        <p:txBody>
          <a:bodyPr wrap="none">
            <a:spAutoFit/>
          </a:bodyPr>
          <a:lstStyle/>
          <a:p>
            <a:pPr algn="ctr"/>
            <a:r>
              <a:rPr lang="es-ES" dirty="0">
                <a:solidFill>
                  <a:schemeClr val="bg1"/>
                </a:solidFill>
                <a:latin typeface="Gill Sans MT" pitchFamily="34" charset="0"/>
              </a:rPr>
              <a:t>Nota individual</a:t>
            </a:r>
          </a:p>
          <a:p>
            <a:pPr algn="ctr"/>
            <a:r>
              <a:rPr lang="es-ES" dirty="0">
                <a:solidFill>
                  <a:schemeClr val="bg1"/>
                </a:solidFill>
                <a:latin typeface="Gill Sans MT" pitchFamily="34" charset="0"/>
              </a:rPr>
              <a:t>60%</a:t>
            </a:r>
          </a:p>
        </p:txBody>
      </p:sp>
      <p:sp>
        <p:nvSpPr>
          <p:cNvPr id="6" name="5 Elipse"/>
          <p:cNvSpPr/>
          <p:nvPr/>
        </p:nvSpPr>
        <p:spPr>
          <a:xfrm>
            <a:off x="1857375" y="3286125"/>
            <a:ext cx="2071688" cy="1857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a:p>
            <a:pPr algn="ctr" fontAlgn="auto">
              <a:spcBef>
                <a:spcPts val="0"/>
              </a:spcBef>
              <a:spcAft>
                <a:spcPts val="0"/>
              </a:spcAft>
              <a:defRPr/>
            </a:pPr>
            <a:r>
              <a:rPr lang="es-ES" dirty="0"/>
              <a:t>Media das </a:t>
            </a:r>
            <a:r>
              <a:rPr lang="es-ES" dirty="0" err="1"/>
              <a:t>calificacións</a:t>
            </a:r>
            <a:r>
              <a:rPr lang="es-ES" dirty="0"/>
              <a:t> do grupo base</a:t>
            </a:r>
          </a:p>
          <a:p>
            <a:pPr algn="ctr" fontAlgn="auto">
              <a:spcBef>
                <a:spcPts val="0"/>
              </a:spcBef>
              <a:spcAft>
                <a:spcPts val="0"/>
              </a:spcAft>
              <a:defRPr/>
            </a:pPr>
            <a:r>
              <a:rPr lang="es-ES" dirty="0"/>
              <a:t>20%</a:t>
            </a:r>
          </a:p>
        </p:txBody>
      </p:sp>
      <p:sp>
        <p:nvSpPr>
          <p:cNvPr id="7" name="6 Elipse"/>
          <p:cNvSpPr/>
          <p:nvPr/>
        </p:nvSpPr>
        <p:spPr>
          <a:xfrm>
            <a:off x="4932041" y="3068960"/>
            <a:ext cx="3312368" cy="21602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dirty="0"/>
          </a:p>
          <a:p>
            <a:pPr algn="ctr" fontAlgn="auto">
              <a:spcBef>
                <a:spcPts val="0"/>
              </a:spcBef>
              <a:spcAft>
                <a:spcPts val="0"/>
              </a:spcAft>
              <a:defRPr/>
            </a:pPr>
            <a:r>
              <a:rPr lang="es-ES" dirty="0"/>
              <a:t>Media das </a:t>
            </a:r>
            <a:r>
              <a:rPr lang="es-ES" dirty="0" err="1"/>
              <a:t>calificacións</a:t>
            </a:r>
            <a:r>
              <a:rPr lang="es-ES" dirty="0"/>
              <a:t> aportadas </a:t>
            </a:r>
            <a:r>
              <a:rPr lang="es-ES" dirty="0" err="1"/>
              <a:t>ao</a:t>
            </a:r>
            <a:r>
              <a:rPr lang="es-ES" dirty="0"/>
              <a:t> grupo base, procedentes dos grupos de </a:t>
            </a:r>
            <a:r>
              <a:rPr lang="es-ES" dirty="0" err="1"/>
              <a:t>traballo</a:t>
            </a:r>
            <a:endParaRPr lang="es-ES" dirty="0"/>
          </a:p>
          <a:p>
            <a:pPr algn="ctr" fontAlgn="auto">
              <a:spcBef>
                <a:spcPts val="0"/>
              </a:spcBef>
              <a:spcAft>
                <a:spcPts val="0"/>
              </a:spcAft>
              <a:defRPr/>
            </a:pPr>
            <a:r>
              <a:rPr lang="es-ES" dirty="0"/>
              <a:t>20%</a:t>
            </a:r>
          </a:p>
        </p:txBody>
      </p:sp>
      <p:sp>
        <p:nvSpPr>
          <p:cNvPr id="8" name="7 CuadroTexto"/>
          <p:cNvSpPr txBox="1"/>
          <p:nvPr/>
        </p:nvSpPr>
        <p:spPr>
          <a:xfrm>
            <a:off x="1785938" y="5500688"/>
            <a:ext cx="2214562" cy="9239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es-ES" dirty="0"/>
              <a:t>Actividades realizadas no grupo base</a:t>
            </a:r>
          </a:p>
          <a:p>
            <a:pPr algn="ctr" fontAlgn="auto">
              <a:spcBef>
                <a:spcPts val="0"/>
              </a:spcBef>
              <a:spcAft>
                <a:spcPts val="0"/>
              </a:spcAft>
              <a:defRPr/>
            </a:pPr>
            <a:r>
              <a:rPr lang="es-ES" dirty="0"/>
              <a:t>Puntos extra</a:t>
            </a:r>
          </a:p>
        </p:txBody>
      </p:sp>
      <p:sp>
        <p:nvSpPr>
          <p:cNvPr id="10" name="9 CuadroTexto"/>
          <p:cNvSpPr txBox="1"/>
          <p:nvPr/>
        </p:nvSpPr>
        <p:spPr>
          <a:xfrm>
            <a:off x="5435600" y="5661025"/>
            <a:ext cx="2214563" cy="9239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es-ES" dirty="0"/>
              <a:t>Actividades realizadas nos grupos de </a:t>
            </a:r>
            <a:r>
              <a:rPr lang="es-ES" dirty="0" err="1"/>
              <a:t>traballo</a:t>
            </a:r>
            <a:endParaRPr lang="es-ES" dirty="0"/>
          </a:p>
        </p:txBody>
      </p:sp>
      <p:cxnSp>
        <p:nvCxnSpPr>
          <p:cNvPr id="14" name="13 Conector recto de flecha"/>
          <p:cNvCxnSpPr/>
          <p:nvPr/>
        </p:nvCxnSpPr>
        <p:spPr>
          <a:xfrm rot="5400000">
            <a:off x="4357686" y="1785926"/>
            <a:ext cx="430216"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6" name="15 Triángulo isósceles"/>
          <p:cNvSpPr/>
          <p:nvPr/>
        </p:nvSpPr>
        <p:spPr>
          <a:xfrm>
            <a:off x="3786188" y="2786063"/>
            <a:ext cx="1500187" cy="1143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s-ES" dirty="0"/>
              <a:t>Nota final</a:t>
            </a:r>
          </a:p>
        </p:txBody>
      </p:sp>
      <p:cxnSp>
        <p:nvCxnSpPr>
          <p:cNvPr id="18" name="17 Conector recto de flecha"/>
          <p:cNvCxnSpPr/>
          <p:nvPr/>
        </p:nvCxnSpPr>
        <p:spPr>
          <a:xfrm flipV="1">
            <a:off x="6372200" y="5229200"/>
            <a:ext cx="157249" cy="42864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20" name="19 Conector recto de flecha"/>
          <p:cNvCxnSpPr/>
          <p:nvPr/>
        </p:nvCxnSpPr>
        <p:spPr>
          <a:xfrm rot="16200000" flipV="1">
            <a:off x="2679687" y="5321313"/>
            <a:ext cx="500066"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60388" y="1179513"/>
            <a:ext cx="7416800" cy="4603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es-ES_tradnl" sz="2400" b="1" dirty="0"/>
              <a:t>ESTRUTURAS DE APRENDIZAXE</a:t>
            </a:r>
            <a:endParaRPr lang="es-ES" sz="2400" b="1" dirty="0"/>
          </a:p>
        </p:txBody>
      </p:sp>
      <p:sp>
        <p:nvSpPr>
          <p:cNvPr id="19459" name="Text Box 3"/>
          <p:cNvSpPr txBox="1">
            <a:spLocks noChangeArrowheads="1"/>
          </p:cNvSpPr>
          <p:nvPr/>
        </p:nvSpPr>
        <p:spPr bwMode="auto">
          <a:xfrm>
            <a:off x="560388" y="2057400"/>
            <a:ext cx="7518400" cy="70802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algn="ctr">
              <a:spcBef>
                <a:spcPct val="50000"/>
              </a:spcBef>
              <a:defRPr/>
            </a:pPr>
            <a:r>
              <a:rPr lang="es-ES_tradnl" sz="2000" b="1" dirty="0"/>
              <a:t>4 ESTRUTURAS DE ORGANIZACIÓN DAS PROPOSTAS EDUCATIVAS</a:t>
            </a:r>
            <a:endParaRPr lang="es-ES" sz="2000" b="1" dirty="0"/>
          </a:p>
        </p:txBody>
      </p:sp>
      <p:sp>
        <p:nvSpPr>
          <p:cNvPr id="24584" name="Line 4"/>
          <p:cNvSpPr>
            <a:spLocks noChangeShapeType="1"/>
          </p:cNvSpPr>
          <p:nvPr/>
        </p:nvSpPr>
        <p:spPr bwMode="auto">
          <a:xfrm>
            <a:off x="4319588" y="1543050"/>
            <a:ext cx="0" cy="457200"/>
          </a:xfrm>
          <a:prstGeom prst="line">
            <a:avLst/>
          </a:prstGeom>
          <a:noFill/>
          <a:ln w="9525">
            <a:solidFill>
              <a:schemeClr val="tx1"/>
            </a:solidFill>
            <a:round/>
            <a:headEnd/>
            <a:tailEnd type="triangle" w="med" len="med"/>
          </a:ln>
        </p:spPr>
        <p:txBody>
          <a:bodyPr wrap="none"/>
          <a:lstStyle/>
          <a:p>
            <a:endParaRPr lang="es-ES"/>
          </a:p>
        </p:txBody>
      </p:sp>
      <p:sp>
        <p:nvSpPr>
          <p:cNvPr id="24585" name="Text Box 5"/>
          <p:cNvSpPr txBox="1">
            <a:spLocks noChangeArrowheads="1"/>
          </p:cNvSpPr>
          <p:nvPr/>
        </p:nvSpPr>
        <p:spPr bwMode="auto">
          <a:xfrm>
            <a:off x="763588" y="3028950"/>
            <a:ext cx="2336800" cy="369888"/>
          </a:xfrm>
          <a:prstGeom prst="rect">
            <a:avLst/>
          </a:prstGeom>
          <a:noFill/>
          <a:ln w="9525">
            <a:noFill/>
            <a:miter lim="800000"/>
            <a:headEnd/>
            <a:tailEnd/>
          </a:ln>
        </p:spPr>
        <p:txBody>
          <a:bodyPr>
            <a:spAutoFit/>
          </a:bodyPr>
          <a:lstStyle/>
          <a:p>
            <a:pPr>
              <a:spcBef>
                <a:spcPct val="50000"/>
              </a:spcBef>
            </a:pPr>
            <a:endParaRPr lang="es-ES"/>
          </a:p>
        </p:txBody>
      </p:sp>
      <p:sp>
        <p:nvSpPr>
          <p:cNvPr id="19462" name="Text Box 6"/>
          <p:cNvSpPr txBox="1">
            <a:spLocks noChangeArrowheads="1"/>
          </p:cNvSpPr>
          <p:nvPr/>
        </p:nvSpPr>
        <p:spPr bwMode="auto">
          <a:xfrm>
            <a:off x="763588" y="3086100"/>
            <a:ext cx="2946400" cy="708025"/>
          </a:xfrm>
          <a:prstGeom prst="rect">
            <a:avLst/>
          </a:prstGeom>
          <a:solidFill>
            <a:schemeClr val="accent3">
              <a:lumMod val="20000"/>
              <a:lumOff val="80000"/>
            </a:schemeClr>
          </a:solidFill>
          <a:ln w="12700">
            <a:solidFill>
              <a:schemeClr val="tx1"/>
            </a:solidFill>
            <a:miter lim="800000"/>
            <a:headEnd/>
            <a:tailEnd/>
          </a:ln>
        </p:spPr>
        <p:txBody>
          <a:bodyPr>
            <a:spAutoFit/>
          </a:bodyPr>
          <a:lstStyle/>
          <a:p>
            <a:pPr algn="ctr">
              <a:spcBef>
                <a:spcPct val="50000"/>
              </a:spcBef>
              <a:defRPr/>
            </a:pPr>
            <a:r>
              <a:rPr lang="es-ES_tradnl" sz="2000" b="1" dirty="0">
                <a:latin typeface="Arial" pitchFamily="34" charset="0"/>
              </a:rPr>
              <a:t>ESTRUTURA DA ACTIVIDADE</a:t>
            </a:r>
            <a:endParaRPr lang="es-ES" sz="2000" b="1" dirty="0">
              <a:latin typeface="Arial" pitchFamily="34" charset="0"/>
            </a:endParaRPr>
          </a:p>
        </p:txBody>
      </p:sp>
      <p:sp>
        <p:nvSpPr>
          <p:cNvPr id="19463" name="Text Box 7"/>
          <p:cNvSpPr txBox="1">
            <a:spLocks noChangeArrowheads="1"/>
          </p:cNvSpPr>
          <p:nvPr/>
        </p:nvSpPr>
        <p:spPr bwMode="auto">
          <a:xfrm>
            <a:off x="5030788" y="3086100"/>
            <a:ext cx="3149600" cy="708025"/>
          </a:xfrm>
          <a:prstGeom prst="rect">
            <a:avLst/>
          </a:prstGeom>
          <a:solidFill>
            <a:schemeClr val="accent3">
              <a:lumMod val="40000"/>
              <a:lumOff val="60000"/>
            </a:schemeClr>
          </a:solidFill>
          <a:ln w="12700">
            <a:solidFill>
              <a:schemeClr val="tx1"/>
            </a:solidFill>
            <a:miter lim="800000"/>
            <a:headEnd/>
            <a:tailEnd/>
          </a:ln>
        </p:spPr>
        <p:txBody>
          <a:bodyPr>
            <a:spAutoFit/>
          </a:bodyPr>
          <a:lstStyle/>
          <a:p>
            <a:pPr algn="ctr">
              <a:spcBef>
                <a:spcPct val="50000"/>
              </a:spcBef>
              <a:defRPr/>
            </a:pPr>
            <a:r>
              <a:rPr lang="es-ES_tradnl" sz="2000" b="1" dirty="0">
                <a:latin typeface="Arial" pitchFamily="34" charset="0"/>
              </a:rPr>
              <a:t>ESTRUTURA DA AUTORIDADE</a:t>
            </a:r>
            <a:endParaRPr lang="es-ES" sz="2000" b="1" dirty="0">
              <a:latin typeface="Arial" pitchFamily="34" charset="0"/>
            </a:endParaRPr>
          </a:p>
        </p:txBody>
      </p:sp>
      <p:sp>
        <p:nvSpPr>
          <p:cNvPr id="24588" name="Line 8"/>
          <p:cNvSpPr>
            <a:spLocks noChangeShapeType="1"/>
          </p:cNvSpPr>
          <p:nvPr/>
        </p:nvSpPr>
        <p:spPr bwMode="auto">
          <a:xfrm>
            <a:off x="2185988" y="2571750"/>
            <a:ext cx="0" cy="514350"/>
          </a:xfrm>
          <a:prstGeom prst="line">
            <a:avLst/>
          </a:prstGeom>
          <a:noFill/>
          <a:ln w="9525">
            <a:solidFill>
              <a:schemeClr val="tx1"/>
            </a:solidFill>
            <a:round/>
            <a:headEnd/>
            <a:tailEnd type="triangle" w="med" len="med"/>
          </a:ln>
        </p:spPr>
        <p:txBody>
          <a:bodyPr wrap="none"/>
          <a:lstStyle/>
          <a:p>
            <a:endParaRPr lang="es-ES"/>
          </a:p>
        </p:txBody>
      </p:sp>
      <p:sp>
        <p:nvSpPr>
          <p:cNvPr id="24589" name="Line 9"/>
          <p:cNvSpPr>
            <a:spLocks noChangeShapeType="1"/>
          </p:cNvSpPr>
          <p:nvPr/>
        </p:nvSpPr>
        <p:spPr bwMode="auto">
          <a:xfrm>
            <a:off x="6554788" y="2571750"/>
            <a:ext cx="0" cy="514350"/>
          </a:xfrm>
          <a:prstGeom prst="line">
            <a:avLst/>
          </a:prstGeom>
          <a:noFill/>
          <a:ln w="9525">
            <a:solidFill>
              <a:schemeClr val="tx1"/>
            </a:solidFill>
            <a:round/>
            <a:headEnd/>
            <a:tailEnd type="triangle" w="med" len="med"/>
          </a:ln>
        </p:spPr>
        <p:txBody>
          <a:bodyPr wrap="none"/>
          <a:lstStyle/>
          <a:p>
            <a:endParaRPr lang="es-ES"/>
          </a:p>
        </p:txBody>
      </p:sp>
      <p:sp>
        <p:nvSpPr>
          <p:cNvPr id="24590" name="Line 10"/>
          <p:cNvSpPr>
            <a:spLocks noChangeShapeType="1"/>
          </p:cNvSpPr>
          <p:nvPr/>
        </p:nvSpPr>
        <p:spPr bwMode="auto">
          <a:xfrm>
            <a:off x="2185988" y="3771900"/>
            <a:ext cx="0" cy="514350"/>
          </a:xfrm>
          <a:prstGeom prst="line">
            <a:avLst/>
          </a:prstGeom>
          <a:noFill/>
          <a:ln w="9525">
            <a:solidFill>
              <a:schemeClr val="tx1"/>
            </a:solidFill>
            <a:round/>
            <a:headEnd/>
            <a:tailEnd type="triangle" w="med" len="med"/>
          </a:ln>
        </p:spPr>
        <p:txBody>
          <a:bodyPr wrap="none"/>
          <a:lstStyle/>
          <a:p>
            <a:endParaRPr lang="es-ES"/>
          </a:p>
        </p:txBody>
      </p:sp>
      <p:sp>
        <p:nvSpPr>
          <p:cNvPr id="24591" name="Line 11"/>
          <p:cNvSpPr>
            <a:spLocks noChangeShapeType="1"/>
          </p:cNvSpPr>
          <p:nvPr/>
        </p:nvSpPr>
        <p:spPr bwMode="auto">
          <a:xfrm>
            <a:off x="6554788" y="3700463"/>
            <a:ext cx="0" cy="514350"/>
          </a:xfrm>
          <a:prstGeom prst="line">
            <a:avLst/>
          </a:prstGeom>
          <a:noFill/>
          <a:ln w="9525">
            <a:solidFill>
              <a:schemeClr val="tx1"/>
            </a:solidFill>
            <a:round/>
            <a:headEnd/>
            <a:tailEnd type="triangle" w="med" len="med"/>
          </a:ln>
        </p:spPr>
        <p:txBody>
          <a:bodyPr wrap="none"/>
          <a:lstStyle/>
          <a:p>
            <a:endParaRPr lang="es-ES"/>
          </a:p>
        </p:txBody>
      </p:sp>
      <p:sp>
        <p:nvSpPr>
          <p:cNvPr id="24592" name="Text Box 12"/>
          <p:cNvSpPr txBox="1">
            <a:spLocks noChangeArrowheads="1"/>
          </p:cNvSpPr>
          <p:nvPr/>
        </p:nvSpPr>
        <p:spPr bwMode="auto">
          <a:xfrm>
            <a:off x="661988" y="4229100"/>
            <a:ext cx="3352800" cy="1816100"/>
          </a:xfrm>
          <a:prstGeom prst="rect">
            <a:avLst/>
          </a:prstGeom>
          <a:noFill/>
          <a:ln w="12700">
            <a:solidFill>
              <a:schemeClr val="tx1"/>
            </a:solidFill>
            <a:miter lim="800000"/>
            <a:headEnd/>
            <a:tailEnd/>
          </a:ln>
        </p:spPr>
        <p:txBody>
          <a:bodyPr>
            <a:spAutoFit/>
          </a:bodyPr>
          <a:lstStyle/>
          <a:p>
            <a:pPr>
              <a:spcBef>
                <a:spcPct val="50000"/>
              </a:spcBef>
            </a:pPr>
            <a:r>
              <a:rPr lang="es-ES_tradnl" sz="1600" b="1"/>
              <a:t>*Tipo de traballo a realizar polos Alumnos</a:t>
            </a:r>
          </a:p>
          <a:p>
            <a:pPr>
              <a:spcBef>
                <a:spcPct val="50000"/>
              </a:spcBef>
            </a:pPr>
            <a:r>
              <a:rPr lang="es-ES_tradnl" sz="1600" b="1"/>
              <a:t>*Depende do Tipo de Agrupamento e do grao de especialización da actividade</a:t>
            </a:r>
          </a:p>
          <a:p>
            <a:pPr>
              <a:spcBef>
                <a:spcPct val="50000"/>
              </a:spcBef>
            </a:pPr>
            <a:endParaRPr lang="es-ES" sz="1600" b="1"/>
          </a:p>
        </p:txBody>
      </p:sp>
      <p:sp>
        <p:nvSpPr>
          <p:cNvPr id="24593" name="Text Box 13"/>
          <p:cNvSpPr txBox="1">
            <a:spLocks noChangeArrowheads="1"/>
          </p:cNvSpPr>
          <p:nvPr/>
        </p:nvSpPr>
        <p:spPr bwMode="auto">
          <a:xfrm>
            <a:off x="4929188" y="4229100"/>
            <a:ext cx="3352800" cy="1631950"/>
          </a:xfrm>
          <a:prstGeom prst="rect">
            <a:avLst/>
          </a:prstGeom>
          <a:noFill/>
          <a:ln w="12700">
            <a:solidFill>
              <a:schemeClr val="tx1"/>
            </a:solidFill>
            <a:miter lim="800000"/>
            <a:headEnd/>
            <a:tailEnd/>
          </a:ln>
        </p:spPr>
        <p:txBody>
          <a:bodyPr>
            <a:spAutoFit/>
          </a:bodyPr>
          <a:lstStyle/>
          <a:p>
            <a:pPr algn="ctr">
              <a:spcBef>
                <a:spcPct val="50000"/>
              </a:spcBef>
            </a:pPr>
            <a:r>
              <a:rPr lang="es-ES_tradnl" sz="1600" b="1"/>
              <a:t>Grao de Autonomía dos Alumnos para decidir e organizar as Actividades </a:t>
            </a:r>
          </a:p>
          <a:p>
            <a:pPr algn="ctr">
              <a:spcBef>
                <a:spcPct val="50000"/>
              </a:spcBef>
            </a:pPr>
            <a:r>
              <a:rPr lang="es-ES_tradnl" sz="1600" b="1"/>
              <a:t>“Quen controla e decide o que se pode ou non se pode facer”</a:t>
            </a:r>
          </a:p>
          <a:p>
            <a:pPr algn="ctr">
              <a:spcBef>
                <a:spcPct val="50000"/>
              </a:spcBef>
            </a:pPr>
            <a:endParaRPr lang="es-ES" sz="800" b="1"/>
          </a:p>
        </p:txBody>
      </p:sp>
      <p:sp>
        <p:nvSpPr>
          <p:cNvPr id="24594" name="Text Box 14"/>
          <p:cNvSpPr txBox="1">
            <a:spLocks noChangeArrowheads="1"/>
          </p:cNvSpPr>
          <p:nvPr/>
        </p:nvSpPr>
        <p:spPr bwMode="auto">
          <a:xfrm>
            <a:off x="357188" y="3200400"/>
            <a:ext cx="406400" cy="400050"/>
          </a:xfrm>
          <a:prstGeom prst="rect">
            <a:avLst/>
          </a:prstGeom>
          <a:noFill/>
          <a:ln w="9525">
            <a:noFill/>
            <a:miter lim="800000"/>
            <a:headEnd/>
            <a:tailEnd/>
          </a:ln>
        </p:spPr>
        <p:txBody>
          <a:bodyPr>
            <a:spAutoFit/>
          </a:bodyPr>
          <a:lstStyle/>
          <a:p>
            <a:pPr>
              <a:spcBef>
                <a:spcPct val="50000"/>
              </a:spcBef>
            </a:pPr>
            <a:r>
              <a:rPr lang="es-ES_tradnl" sz="2000" b="1"/>
              <a:t>1</a:t>
            </a:r>
            <a:endParaRPr lang="es-ES" sz="2000" b="1"/>
          </a:p>
        </p:txBody>
      </p:sp>
      <p:sp>
        <p:nvSpPr>
          <p:cNvPr id="24595" name="Text Box 15"/>
          <p:cNvSpPr txBox="1">
            <a:spLocks noChangeArrowheads="1"/>
          </p:cNvSpPr>
          <p:nvPr/>
        </p:nvSpPr>
        <p:spPr bwMode="auto">
          <a:xfrm>
            <a:off x="4522788" y="3200400"/>
            <a:ext cx="406400" cy="400050"/>
          </a:xfrm>
          <a:prstGeom prst="rect">
            <a:avLst/>
          </a:prstGeom>
          <a:noFill/>
          <a:ln w="9525">
            <a:noFill/>
            <a:miter lim="800000"/>
            <a:headEnd/>
            <a:tailEnd/>
          </a:ln>
        </p:spPr>
        <p:txBody>
          <a:bodyPr>
            <a:spAutoFit/>
          </a:bodyPr>
          <a:lstStyle/>
          <a:p>
            <a:pPr>
              <a:spcBef>
                <a:spcPct val="50000"/>
              </a:spcBef>
            </a:pPr>
            <a:r>
              <a:rPr lang="es-ES_tradnl" sz="2000" b="1"/>
              <a:t>2</a:t>
            </a:r>
            <a:endParaRPr lang="es-ES" sz="2000" b="1"/>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2 CuadroTexto"/>
          <p:cNvSpPr txBox="1">
            <a:spLocks noChangeArrowheads="1"/>
          </p:cNvSpPr>
          <p:nvPr/>
        </p:nvSpPr>
        <p:spPr bwMode="auto">
          <a:xfrm>
            <a:off x="395288" y="2062163"/>
            <a:ext cx="6986587" cy="3113087"/>
          </a:xfrm>
          <a:prstGeom prst="rect">
            <a:avLst/>
          </a:prstGeom>
          <a:noFill/>
          <a:ln w="9525">
            <a:noFill/>
            <a:miter lim="800000"/>
            <a:headEnd/>
            <a:tailEnd/>
          </a:ln>
        </p:spPr>
        <p:txBody>
          <a:bodyPr wrap="none">
            <a:spAutoFit/>
          </a:bodyPr>
          <a:lstStyle/>
          <a:p>
            <a:pPr marL="342900" indent="-342900">
              <a:buFontTx/>
              <a:buAutoNum type="arabicPeriod"/>
            </a:pPr>
            <a:r>
              <a:rPr lang="es-ES">
                <a:latin typeface="Gill Sans MT" pitchFamily="34" charset="0"/>
              </a:rPr>
              <a:t>Escribe o nome dos compoñentes do teu grupo base</a:t>
            </a:r>
          </a:p>
          <a:p>
            <a:pPr marL="342900" indent="-342900">
              <a:buFontTx/>
              <a:buAutoNum type="arabicPeriod"/>
            </a:pPr>
            <a:r>
              <a:rPr lang="es-ES">
                <a:latin typeface="Gill Sans MT" pitchFamily="34" charset="0"/>
              </a:rPr>
              <a:t>Escribe tres cousas que o teu grupo teña feito ben traballando xuntos</a:t>
            </a:r>
          </a:p>
          <a:p>
            <a:pPr marL="342900" indent="-342900">
              <a:buFontTx/>
              <a:buAutoNum type="arabicPeriod"/>
            </a:pPr>
            <a:r>
              <a:rPr lang="es-ES">
                <a:latin typeface="Gill Sans MT" pitchFamily="34" charset="0"/>
              </a:rPr>
              <a:t>Escribe tres cousas que poida facer mellor</a:t>
            </a:r>
          </a:p>
          <a:p>
            <a:pPr marL="342900" indent="-342900">
              <a:buFontTx/>
              <a:buAutoNum type="arabicPeriod"/>
            </a:pPr>
            <a:r>
              <a:rPr lang="es-ES">
                <a:latin typeface="Gill Sans MT" pitchFamily="34" charset="0"/>
              </a:rPr>
              <a:t>Valora de 1 a 10 o teu esforzo para mellorar o grupo</a:t>
            </a:r>
          </a:p>
          <a:p>
            <a:pPr marL="342900" indent="-342900">
              <a:buFontTx/>
              <a:buAutoNum type="arabicPeriod"/>
            </a:pPr>
            <a:r>
              <a:rPr lang="es-ES">
                <a:latin typeface="Gill Sans MT" pitchFamily="34" charset="0"/>
              </a:rPr>
              <a:t>Completa as frases que veñen a continuación</a:t>
            </a:r>
          </a:p>
          <a:p>
            <a:pPr marL="342900" indent="-342900"/>
            <a:r>
              <a:rPr lang="es-ES">
                <a:latin typeface="Gill Sans MT" pitchFamily="34" charset="0"/>
              </a:rPr>
              <a:t>       - O noso grupo é bo en….</a:t>
            </a:r>
          </a:p>
          <a:p>
            <a:pPr marL="342900" indent="-342900"/>
            <a:r>
              <a:rPr lang="es-ES">
                <a:latin typeface="Gill Sans MT" pitchFamily="34" charset="0"/>
              </a:rPr>
              <a:t>      - O mellor que temos feito no grupo hasta ahora é…</a:t>
            </a:r>
          </a:p>
          <a:p>
            <a:pPr marL="342900" indent="-342900"/>
            <a:r>
              <a:rPr lang="es-ES">
                <a:latin typeface="Gill Sans MT" pitchFamily="34" charset="0"/>
              </a:rPr>
              <a:t>      - Algunhas palabras que describen ao noso grupo son…</a:t>
            </a:r>
          </a:p>
          <a:p>
            <a:pPr marL="342900" indent="-342900"/>
            <a:r>
              <a:rPr lang="es-ES">
                <a:latin typeface="Gill Sans MT" pitchFamily="34" charset="0"/>
              </a:rPr>
              <a:t>     - Axudei ao meu grupo en…</a:t>
            </a:r>
          </a:p>
          <a:p>
            <a:pPr marL="342900" indent="-342900"/>
            <a:r>
              <a:rPr lang="es-ES">
                <a:latin typeface="Gill Sans MT" pitchFamily="34" charset="0"/>
              </a:rPr>
              <a:t>     - Apredín do meu grupo a…</a:t>
            </a:r>
          </a:p>
          <a:p>
            <a:pPr marL="342900" indent="-342900"/>
            <a:r>
              <a:rPr lang="es-ES">
                <a:latin typeface="Gill Sans MT" pitchFamily="34" charset="0"/>
              </a:rPr>
              <a:t>     - Cousas que penso facer no grupo de distinta maneira….</a:t>
            </a:r>
          </a:p>
        </p:txBody>
      </p:sp>
      <p:sp>
        <p:nvSpPr>
          <p:cNvPr id="225283" name="1 Título"/>
          <p:cNvSpPr txBox="1">
            <a:spLocks/>
          </p:cNvSpPr>
          <p:nvPr/>
        </p:nvSpPr>
        <p:spPr bwMode="auto">
          <a:xfrm>
            <a:off x="250825" y="333375"/>
            <a:ext cx="7499350" cy="1296988"/>
          </a:xfrm>
          <a:prstGeom prst="rect">
            <a:avLst/>
          </a:prstGeom>
          <a:noFill/>
          <a:ln w="9525">
            <a:noFill/>
            <a:miter lim="800000"/>
            <a:headEnd/>
            <a:tailEnd/>
          </a:ln>
        </p:spPr>
        <p:txBody>
          <a:bodyPr/>
          <a:lstStyle/>
          <a:p>
            <a:r>
              <a:rPr lang="es-ES" sz="4400">
                <a:latin typeface="Gill Sans MT" pitchFamily="34" charset="0"/>
              </a:rPr>
              <a:t>Revisión do funcionamento do grupo</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3000267" y="2992510"/>
            <a:ext cx="5692679" cy="104625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r"/>
            <a:r>
              <a:rPr lang="gl-ES" b="1">
                <a:solidFill>
                  <a:schemeClr val="tx2"/>
                </a:solidFill>
                <a:effectLst>
                  <a:outerShdw blurRad="38100" dist="38100" dir="2700000" algn="tl">
                    <a:srgbClr val="C0C0C0"/>
                  </a:outerShdw>
                </a:effectLst>
                <a:latin typeface="Arial" charset="0"/>
              </a:rPr>
              <a:t>XOGO-CONCURSO </a:t>
            </a:r>
          </a:p>
          <a:p>
            <a:pPr algn="r"/>
            <a:r>
              <a:rPr lang="gl-ES" b="1">
                <a:solidFill>
                  <a:schemeClr val="tx2"/>
                </a:solidFill>
                <a:effectLst>
                  <a:outerShdw blurRad="38100" dist="38100" dir="2700000" algn="tl">
                    <a:srgbClr val="C0C0C0"/>
                  </a:outerShdw>
                </a:effectLst>
                <a:latin typeface="Arial" charset="0"/>
              </a:rPr>
              <a:t>DEVRIES</a:t>
            </a:r>
            <a:endParaRPr lang="es-ES" b="1">
              <a:solidFill>
                <a:schemeClr val="tx2"/>
              </a:solidFill>
              <a:effectLst>
                <a:outerShdw blurRad="38100" dist="38100" dir="2700000" algn="tl">
                  <a:srgbClr val="C0C0C0"/>
                </a:outerShdw>
              </a:effectLst>
              <a:latin typeface="Arial"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685800" y="533400"/>
            <a:ext cx="7772400" cy="8382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
        <p:nvSpPr>
          <p:cNvPr id="324611" name="Rectangle 3"/>
          <p:cNvSpPr>
            <a:spLocks noGrp="1" noChangeArrowheads="1"/>
          </p:cNvSpPr>
          <p:nvPr>
            <p:ph sz="quarter" idx="4294967295"/>
          </p:nvPr>
        </p:nvSpPr>
        <p:spPr>
          <a:xfrm>
            <a:off x="609600" y="2438400"/>
            <a:ext cx="7772400" cy="4038600"/>
          </a:xfrm>
          <a:solidFill>
            <a:srgbClr val="000066"/>
          </a:solidFill>
        </p:spPr>
        <p:txBody>
          <a:bodyPr/>
          <a:lstStyle/>
          <a:p>
            <a:pPr algn="just" eaLnBrk="1" hangingPunct="1">
              <a:buFontTx/>
              <a:buNone/>
            </a:pPr>
            <a:r>
              <a:rPr lang="es-ES_tradnl" sz="1800" b="1" smtClean="0">
                <a:solidFill>
                  <a:schemeClr val="bg1"/>
                </a:solidFill>
                <a:cs typeface="Times New Roman" pitchFamily="18" charset="0"/>
              </a:rPr>
              <a:t>. Os alumnos son asignados a grupos de 4 a 6 membros, heteroxéneos en canto a nivel de rendemento, sexo ou raza.</a:t>
            </a:r>
            <a:endParaRPr lang="en-US" sz="1800" b="1" smtClean="0">
              <a:solidFill>
                <a:schemeClr val="bg1"/>
              </a:solidFill>
              <a:cs typeface="Times New Roman" pitchFamily="18" charset="0"/>
            </a:endParaRPr>
          </a:p>
          <a:p>
            <a:pPr algn="just" eaLnBrk="1" hangingPunct="1">
              <a:buFontTx/>
              <a:buNone/>
            </a:pPr>
            <a:r>
              <a:rPr lang="es-ES_tradnl" sz="1800" b="1" smtClean="0">
                <a:solidFill>
                  <a:schemeClr val="bg1"/>
                </a:solidFill>
                <a:cs typeface="Times New Roman" pitchFamily="18" charset="0"/>
              </a:rPr>
              <a:t> </a:t>
            </a:r>
            <a:endParaRPr lang="en-US" sz="1800" b="1" smtClean="0">
              <a:solidFill>
                <a:schemeClr val="bg1"/>
              </a:solidFill>
              <a:cs typeface="Times New Roman" pitchFamily="18" charset="0"/>
            </a:endParaRPr>
          </a:p>
          <a:p>
            <a:pPr algn="just" eaLnBrk="1" hangingPunct="1">
              <a:buFontTx/>
              <a:buNone/>
            </a:pPr>
            <a:r>
              <a:rPr lang="es-ES_tradnl" sz="1800" b="1" smtClean="0">
                <a:solidFill>
                  <a:schemeClr val="bg1"/>
                </a:solidFill>
                <a:cs typeface="Times New Roman" pitchFamily="18" charset="0"/>
              </a:rPr>
              <a:t>. O profesor/a presenta o material académico dividido en leccións e despois os estudantes traballan nos seus grupos ou equipos para asegurarse que todos os membros se saben ben a lección.</a:t>
            </a:r>
            <a:endParaRPr lang="en-US" sz="1800" b="1" smtClean="0">
              <a:solidFill>
                <a:schemeClr val="bg1"/>
              </a:solidFill>
              <a:cs typeface="Times New Roman" pitchFamily="18" charset="0"/>
            </a:endParaRPr>
          </a:p>
          <a:p>
            <a:pPr algn="just" eaLnBrk="1" hangingPunct="1">
              <a:buFontTx/>
              <a:buNone/>
            </a:pPr>
            <a:r>
              <a:rPr lang="es-ES_tradnl" sz="1800" b="1" smtClean="0">
                <a:solidFill>
                  <a:schemeClr val="bg1"/>
                </a:solidFill>
                <a:cs typeface="Times New Roman" pitchFamily="18" charset="0"/>
              </a:rPr>
              <a:t> </a:t>
            </a:r>
            <a:endParaRPr lang="en-US" sz="1800" b="1" smtClean="0">
              <a:solidFill>
                <a:schemeClr val="bg1"/>
              </a:solidFill>
              <a:cs typeface="Times New Roman" pitchFamily="18" charset="0"/>
            </a:endParaRPr>
          </a:p>
          <a:p>
            <a:pPr algn="just" eaLnBrk="1" hangingPunct="1">
              <a:buFontTx/>
              <a:buNone/>
            </a:pPr>
            <a:r>
              <a:rPr lang="es-ES_tradnl" sz="1800" b="1" smtClean="0">
                <a:solidFill>
                  <a:schemeClr val="bg1"/>
                </a:solidFill>
                <a:cs typeface="Times New Roman" pitchFamily="18" charset="0"/>
              </a:rPr>
              <a:t>. Posteriormente realizanse "Torneos académicos" semanais, nos que os estudantes de cada equipo, con similares niveis de rendemento, se enfrentan aos membros do resto dos equipos, co obxeto de gañar puntos para os seus respectivos equipos.</a:t>
            </a:r>
            <a:endParaRPr lang="en-US" sz="1800" b="1" smtClean="0">
              <a:solidFill>
                <a:schemeClr val="bg1"/>
              </a:solidFill>
              <a:cs typeface="Times New Roman" pitchFamily="18" charset="0"/>
            </a:endParaRPr>
          </a:p>
          <a:p>
            <a:pPr eaLnBrk="1" hangingPunct="1">
              <a:buFontTx/>
              <a:buNone/>
            </a:pPr>
            <a:endParaRPr lang="es-ES_tradnl" sz="1800" b="1" smtClean="0">
              <a:solidFill>
                <a:schemeClr val="bg1"/>
              </a:solidFill>
            </a:endParaRPr>
          </a:p>
        </p:txBody>
      </p:sp>
      <p:sp>
        <p:nvSpPr>
          <p:cNvPr id="324612" name="AutoShape 4"/>
          <p:cNvSpPr>
            <a:spLocks noChangeArrowheads="1"/>
          </p:cNvSpPr>
          <p:nvPr/>
        </p:nvSpPr>
        <p:spPr bwMode="auto">
          <a:xfrm>
            <a:off x="3352800" y="1600200"/>
            <a:ext cx="2438400" cy="6096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Descrición</a:t>
            </a:r>
            <a:endParaRPr lang="es-ES" b="1">
              <a:solidFill>
                <a:schemeClr val="bg1"/>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3"/>
          <p:cNvSpPr>
            <a:spLocks noGrp="1" noChangeArrowheads="1"/>
          </p:cNvSpPr>
          <p:nvPr>
            <p:ph sz="quarter" idx="4294967295"/>
          </p:nvPr>
        </p:nvSpPr>
        <p:spPr>
          <a:xfrm>
            <a:off x="609600" y="3505200"/>
            <a:ext cx="3505200" cy="838200"/>
          </a:xfrm>
          <a:solidFill>
            <a:srgbClr val="000066"/>
          </a:solidFill>
        </p:spPr>
        <p:txBody>
          <a:bodyPr/>
          <a:lstStyle/>
          <a:p>
            <a:pPr eaLnBrk="1" hangingPunct="1">
              <a:buFontTx/>
              <a:buNone/>
            </a:pPr>
            <a:r>
              <a:rPr lang="es-ES_tradnl" sz="3600" b="1" smtClean="0">
                <a:solidFill>
                  <a:schemeClr val="bg1"/>
                </a:solidFill>
                <a:cs typeface="Times New Roman" pitchFamily="18" charset="0"/>
              </a:rPr>
              <a:t>4 a 6 persoas</a:t>
            </a:r>
            <a:endParaRPr lang="es-ES_tradnl" sz="3600" b="1" smtClean="0">
              <a:solidFill>
                <a:schemeClr val="bg1"/>
              </a:solidFill>
            </a:endParaRPr>
          </a:p>
        </p:txBody>
      </p:sp>
      <p:sp>
        <p:nvSpPr>
          <p:cNvPr id="326659" name="AutoShape 4"/>
          <p:cNvSpPr>
            <a:spLocks noChangeArrowheads="1"/>
          </p:cNvSpPr>
          <p:nvPr/>
        </p:nvSpPr>
        <p:spPr bwMode="auto">
          <a:xfrm>
            <a:off x="3352800" y="1447800"/>
            <a:ext cx="2438400" cy="9906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rgbClr val="FFCC00"/>
                </a:solidFill>
              </a:rPr>
              <a:t>Características</a:t>
            </a:r>
          </a:p>
          <a:p>
            <a:pPr algn="ctr" eaLnBrk="0" hangingPunct="0"/>
            <a:r>
              <a:rPr lang="es-ES_tradnl" b="1">
                <a:solidFill>
                  <a:srgbClr val="FFCC00"/>
                </a:solidFill>
              </a:rPr>
              <a:t>dos grupos</a:t>
            </a:r>
            <a:endParaRPr lang="es-ES" b="1">
              <a:solidFill>
                <a:srgbClr val="FFCC00"/>
              </a:solidFill>
            </a:endParaRPr>
          </a:p>
        </p:txBody>
      </p:sp>
      <p:sp>
        <p:nvSpPr>
          <p:cNvPr id="326660" name="Rectangle 5"/>
          <p:cNvSpPr>
            <a:spLocks noGrp="1" noChangeArrowheads="1"/>
          </p:cNvSpPr>
          <p:nvPr/>
        </p:nvSpPr>
        <p:spPr bwMode="auto">
          <a:xfrm>
            <a:off x="4876800" y="3505200"/>
            <a:ext cx="3505200" cy="838200"/>
          </a:xfrm>
          <a:prstGeom prst="rect">
            <a:avLst/>
          </a:prstGeom>
          <a:solidFill>
            <a:srgbClr val="000066"/>
          </a:solidFill>
          <a:ln w="9525">
            <a:solidFill>
              <a:srgbClr val="000099"/>
            </a:solidFill>
            <a:miter lim="800000"/>
            <a:headEnd/>
            <a:tailEnd/>
          </a:ln>
        </p:spPr>
        <p:txBody>
          <a:bodyPr/>
          <a:lstStyle/>
          <a:p>
            <a:pPr>
              <a:lnSpc>
                <a:spcPct val="90000"/>
              </a:lnSpc>
              <a:spcBef>
                <a:spcPct val="20000"/>
              </a:spcBef>
            </a:pPr>
            <a:r>
              <a:rPr lang="es-ES_tradnl" sz="3200" b="1">
                <a:solidFill>
                  <a:schemeClr val="bg1"/>
                </a:solidFill>
                <a:cs typeface="Times New Roman" pitchFamily="18" charset="0"/>
              </a:rPr>
              <a:t>Heteroxeneidade</a:t>
            </a:r>
            <a:endParaRPr lang="en-US" sz="3200" b="1">
              <a:solidFill>
                <a:schemeClr val="bg1"/>
              </a:solidFill>
              <a:cs typeface="Times New Roman" pitchFamily="18" charset="0"/>
            </a:endParaRPr>
          </a:p>
          <a:p>
            <a:pPr eaLnBrk="0" hangingPunct="0"/>
            <a:endParaRPr lang="es-ES_tradnl" sz="3200" b="1">
              <a:solidFill>
                <a:schemeClr val="bg1"/>
              </a:solidFill>
            </a:endParaRPr>
          </a:p>
        </p:txBody>
      </p:sp>
      <p:sp>
        <p:nvSpPr>
          <p:cNvPr id="326661" name="Line 6"/>
          <p:cNvSpPr>
            <a:spLocks noChangeShapeType="1"/>
          </p:cNvSpPr>
          <p:nvPr/>
        </p:nvSpPr>
        <p:spPr bwMode="auto">
          <a:xfrm flipH="1">
            <a:off x="3048000" y="2438400"/>
            <a:ext cx="1447800" cy="1066800"/>
          </a:xfrm>
          <a:prstGeom prst="line">
            <a:avLst/>
          </a:prstGeom>
          <a:noFill/>
          <a:ln w="57150">
            <a:solidFill>
              <a:srgbClr val="FF3300"/>
            </a:solidFill>
            <a:round/>
            <a:headEnd/>
            <a:tailEnd type="triangle" w="med" len="med"/>
          </a:ln>
        </p:spPr>
        <p:txBody>
          <a:bodyPr/>
          <a:lstStyle/>
          <a:p>
            <a:endParaRPr lang="es-ES"/>
          </a:p>
        </p:txBody>
      </p:sp>
      <p:sp>
        <p:nvSpPr>
          <p:cNvPr id="326662" name="Line 7"/>
          <p:cNvSpPr>
            <a:spLocks noChangeShapeType="1"/>
          </p:cNvSpPr>
          <p:nvPr/>
        </p:nvSpPr>
        <p:spPr bwMode="auto">
          <a:xfrm>
            <a:off x="4495800" y="2438400"/>
            <a:ext cx="1524000" cy="1066800"/>
          </a:xfrm>
          <a:prstGeom prst="line">
            <a:avLst/>
          </a:prstGeom>
          <a:noFill/>
          <a:ln w="57150">
            <a:solidFill>
              <a:srgbClr val="FF3300"/>
            </a:solidFill>
            <a:round/>
            <a:headEnd/>
            <a:tailEnd type="triangle" w="med" len="med"/>
          </a:ln>
        </p:spPr>
        <p:txBody>
          <a:bodyPr/>
          <a:lstStyle/>
          <a:p>
            <a:endParaRPr lang="es-ES"/>
          </a:p>
        </p:txBody>
      </p:sp>
      <p:sp>
        <p:nvSpPr>
          <p:cNvPr id="326663" name="Rectangle 8"/>
          <p:cNvSpPr>
            <a:spLocks noGrp="1" noChangeArrowheads="1"/>
          </p:cNvSpPr>
          <p:nvPr/>
        </p:nvSpPr>
        <p:spPr bwMode="auto">
          <a:xfrm>
            <a:off x="3124200" y="4953000"/>
            <a:ext cx="3276600" cy="1143000"/>
          </a:xfrm>
          <a:prstGeom prst="rect">
            <a:avLst/>
          </a:prstGeom>
          <a:solidFill>
            <a:srgbClr val="000066"/>
          </a:solidFill>
          <a:ln w="9525">
            <a:solidFill>
              <a:srgbClr val="000099"/>
            </a:solidFill>
            <a:miter lim="800000"/>
            <a:headEnd/>
            <a:tailEnd/>
          </a:ln>
        </p:spPr>
        <p:txBody>
          <a:bodyPr/>
          <a:lstStyle/>
          <a:p>
            <a:pPr algn="ctr">
              <a:spcBef>
                <a:spcPct val="20000"/>
              </a:spcBef>
            </a:pPr>
            <a:r>
              <a:rPr lang="es-ES_tradnl" sz="2000" b="1">
                <a:solidFill>
                  <a:schemeClr val="bg1"/>
                </a:solidFill>
                <a:cs typeface="Times New Roman" pitchFamily="18" charset="0"/>
              </a:rPr>
              <a:t>Composición do grupo: carácter impositivo</a:t>
            </a:r>
            <a:endParaRPr lang="en-US" sz="2000" b="1">
              <a:solidFill>
                <a:schemeClr val="bg1"/>
              </a:solidFill>
              <a:cs typeface="Times New Roman" pitchFamily="18" charset="0"/>
            </a:endParaRPr>
          </a:p>
          <a:p>
            <a:pPr>
              <a:spcBef>
                <a:spcPct val="20000"/>
              </a:spcBef>
            </a:pPr>
            <a:endParaRPr lang="es-ES_tradnl" sz="2000" b="1">
              <a:solidFill>
                <a:schemeClr val="bg1"/>
              </a:solidFill>
            </a:endParaRPr>
          </a:p>
        </p:txBody>
      </p:sp>
      <p:sp>
        <p:nvSpPr>
          <p:cNvPr id="326664" name="Line 9"/>
          <p:cNvSpPr>
            <a:spLocks noChangeShapeType="1"/>
          </p:cNvSpPr>
          <p:nvPr/>
        </p:nvSpPr>
        <p:spPr bwMode="auto">
          <a:xfrm>
            <a:off x="4495800" y="2438400"/>
            <a:ext cx="0" cy="2514600"/>
          </a:xfrm>
          <a:prstGeom prst="line">
            <a:avLst/>
          </a:prstGeom>
          <a:noFill/>
          <a:ln w="57150">
            <a:solidFill>
              <a:srgbClr val="CC3300"/>
            </a:solidFill>
            <a:round/>
            <a:headEnd/>
            <a:tailEnd type="triangle" w="med" len="med"/>
          </a:ln>
        </p:spPr>
        <p:txBody>
          <a:bodyPr/>
          <a:lstStyle/>
          <a:p>
            <a:endParaRPr lang="es-ES"/>
          </a:p>
        </p:txBody>
      </p:sp>
      <p:sp>
        <p:nvSpPr>
          <p:cNvPr id="11" name="Rectangle 2"/>
          <p:cNvSpPr txBox="1">
            <a:spLocks noChangeArrowheads="1"/>
          </p:cNvSpPr>
          <p:nvPr/>
        </p:nvSpPr>
        <p:spPr>
          <a:xfrm>
            <a:off x="684213" y="404813"/>
            <a:ext cx="7772400" cy="838200"/>
          </a:xfrm>
          <a:prstGeom prst="rect">
            <a:avLst/>
          </a:prstGeom>
          <a:solidFill>
            <a:srgbClr val="000066"/>
          </a:solidFill>
        </p:spPr>
        <p:txBody>
          <a:bodyPr anchor="b">
            <a:normAutofit/>
          </a:bodyPr>
          <a:lstStyle/>
          <a:p>
            <a:pPr fontAlgn="auto">
              <a:lnSpc>
                <a:spcPct val="80000"/>
              </a:lnSpc>
              <a:spcAft>
                <a:spcPts val="0"/>
              </a:spcAft>
              <a:defRPr/>
            </a:pPr>
            <a:r>
              <a:rPr lang="es-ES_tradnl" sz="4000" b="1" cap="small">
                <a:solidFill>
                  <a:schemeClr val="bg1"/>
                </a:solidFill>
                <a:latin typeface="+mj-lt"/>
                <a:ea typeface="+mj-ea"/>
                <a:cs typeface="+mj-cs"/>
              </a:rPr>
              <a:t>Xogo-Concurso</a:t>
            </a:r>
            <a:endParaRPr lang="es-ES_tradnl" sz="4000" cap="small"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3"/>
          <p:cNvSpPr>
            <a:spLocks noGrp="1" noChangeArrowheads="1"/>
          </p:cNvSpPr>
          <p:nvPr>
            <p:ph sz="quarter" idx="4294967295"/>
          </p:nvPr>
        </p:nvSpPr>
        <p:spPr>
          <a:xfrm>
            <a:off x="755650" y="1981200"/>
            <a:ext cx="7397750" cy="3581400"/>
          </a:xfrm>
          <a:solidFill>
            <a:srgbClr val="000066"/>
          </a:solidFill>
        </p:spPr>
        <p:txBody>
          <a:bodyPr/>
          <a:lstStyle/>
          <a:p>
            <a:pPr algn="just" eaLnBrk="1" hangingPunct="1">
              <a:buFontTx/>
              <a:buNone/>
            </a:pPr>
            <a:endParaRPr lang="es-ES_tradnl" sz="2000" b="1" smtClean="0">
              <a:solidFill>
                <a:schemeClr val="bg1"/>
              </a:solidFill>
              <a:cs typeface="Arial" charset="0"/>
            </a:endParaRPr>
          </a:p>
          <a:p>
            <a:pPr algn="just" eaLnBrk="1" hangingPunct="1">
              <a:buFontTx/>
              <a:buNone/>
            </a:pPr>
            <a:r>
              <a:rPr lang="es-ES_tradnl" sz="2800" b="1" smtClean="0">
                <a:solidFill>
                  <a:schemeClr val="bg1"/>
                </a:solidFill>
                <a:cs typeface="Arial" charset="0"/>
              </a:rPr>
              <a:t>A función dos grupos consiste en preparar aos seus membros, a través da axuda dos seus compañeiros, a participar no concurso ou xogo, que consiste en responder a aqueles contidos explicados polo profesor/a previamente, e traballados por eles.</a:t>
            </a:r>
            <a:endParaRPr lang="en-US" sz="2800" b="1" smtClean="0">
              <a:solidFill>
                <a:schemeClr val="bg1"/>
              </a:solidFill>
              <a:cs typeface="Arial" charset="0"/>
            </a:endParaRPr>
          </a:p>
        </p:txBody>
      </p:sp>
      <p:sp>
        <p:nvSpPr>
          <p:cNvPr id="328707" name="AutoShape 4"/>
          <p:cNvSpPr>
            <a:spLocks noChangeArrowheads="1"/>
          </p:cNvSpPr>
          <p:nvPr/>
        </p:nvSpPr>
        <p:spPr bwMode="auto">
          <a:xfrm>
            <a:off x="2339975" y="1196975"/>
            <a:ext cx="40386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rgbClr val="FFCC00"/>
                </a:solidFill>
              </a:rPr>
              <a:t>Función dos Grupos</a:t>
            </a:r>
            <a:endParaRPr lang="es-ES" b="1">
              <a:solidFill>
                <a:srgbClr val="FFCC00"/>
              </a:solidFill>
            </a:endParaRPr>
          </a:p>
        </p:txBody>
      </p:sp>
      <p:sp>
        <p:nvSpPr>
          <p:cNvPr id="6" name="Rectangle 2"/>
          <p:cNvSpPr>
            <a:spLocks noGrp="1" noChangeArrowheads="1"/>
          </p:cNvSpPr>
          <p:nvPr>
            <p:ph type="title" idx="4294967295"/>
          </p:nvPr>
        </p:nvSpPr>
        <p:spPr>
          <a:xfrm>
            <a:off x="395288" y="188913"/>
            <a:ext cx="7772400" cy="8382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3"/>
          <p:cNvSpPr>
            <a:spLocks noGrp="1" noChangeArrowheads="1"/>
          </p:cNvSpPr>
          <p:nvPr>
            <p:ph sz="quarter" idx="4294967295"/>
          </p:nvPr>
        </p:nvSpPr>
        <p:spPr>
          <a:xfrm>
            <a:off x="990600" y="1981200"/>
            <a:ext cx="7162800" cy="4343400"/>
          </a:xfrm>
          <a:solidFill>
            <a:srgbClr val="000066"/>
          </a:solidFill>
        </p:spPr>
        <p:txBody>
          <a:bodyPr/>
          <a:lstStyle/>
          <a:p>
            <a:pPr algn="just" eaLnBrk="1" hangingPunct="1">
              <a:buFontTx/>
              <a:buNone/>
            </a:pPr>
            <a:r>
              <a:rPr lang="es-ES_tradnl" sz="2000" b="1" smtClean="0">
                <a:solidFill>
                  <a:schemeClr val="bg1"/>
                </a:solidFill>
                <a:cs typeface="Arial" charset="0"/>
              </a:rPr>
              <a:t>	1. Participan no concurso un estudante ou dous por cada grupo.</a:t>
            </a:r>
          </a:p>
          <a:p>
            <a:pPr algn="just" eaLnBrk="1" hangingPunct="1">
              <a:buFontTx/>
              <a:buNone/>
            </a:pPr>
            <a:endParaRPr lang="en-US" sz="2000" b="1" smtClean="0">
              <a:solidFill>
                <a:schemeClr val="bg1"/>
              </a:solidFill>
              <a:cs typeface="Times New Roman" pitchFamily="18" charset="0"/>
            </a:endParaRPr>
          </a:p>
          <a:p>
            <a:pPr algn="just" eaLnBrk="1" hangingPunct="1">
              <a:buFontTx/>
              <a:buNone/>
            </a:pPr>
            <a:r>
              <a:rPr lang="es-ES_tradnl" sz="2000" b="1" smtClean="0">
                <a:solidFill>
                  <a:schemeClr val="bg1"/>
                </a:solidFill>
                <a:cs typeface="Arial" charset="0"/>
              </a:rPr>
              <a:t>	2. Finalizado o xogo, sumanse as puntuacións de cada individuo do grupo.</a:t>
            </a:r>
          </a:p>
          <a:p>
            <a:pPr algn="just" eaLnBrk="1" hangingPunct="1">
              <a:buFontTx/>
              <a:buNone/>
            </a:pPr>
            <a:endParaRPr lang="en-US" sz="2000" b="1" smtClean="0">
              <a:solidFill>
                <a:schemeClr val="bg1"/>
              </a:solidFill>
              <a:cs typeface="Times New Roman" pitchFamily="18" charset="0"/>
            </a:endParaRPr>
          </a:p>
          <a:p>
            <a:pPr algn="just" eaLnBrk="1" hangingPunct="1">
              <a:buFontTx/>
              <a:buNone/>
            </a:pPr>
            <a:r>
              <a:rPr lang="es-ES_tradnl" sz="2000" b="1" smtClean="0">
                <a:solidFill>
                  <a:schemeClr val="bg1"/>
                </a:solidFill>
                <a:cs typeface="Arial" charset="0"/>
              </a:rPr>
              <a:t>	3. A recompensa (nota) non é individual, senón colectiva.</a:t>
            </a:r>
          </a:p>
          <a:p>
            <a:pPr algn="just" eaLnBrk="1" hangingPunct="1">
              <a:buFontTx/>
              <a:buNone/>
            </a:pPr>
            <a:endParaRPr lang="en-US" sz="2000" b="1" smtClean="0">
              <a:solidFill>
                <a:schemeClr val="bg1"/>
              </a:solidFill>
              <a:cs typeface="Times New Roman" pitchFamily="18" charset="0"/>
            </a:endParaRPr>
          </a:p>
          <a:p>
            <a:pPr algn="just" eaLnBrk="1" hangingPunct="1">
              <a:buFontTx/>
              <a:buNone/>
            </a:pPr>
            <a:r>
              <a:rPr lang="es-ES_tradnl" sz="2000" b="1" smtClean="0">
                <a:solidFill>
                  <a:schemeClr val="bg1"/>
                </a:solidFill>
                <a:cs typeface="Arial" charset="0"/>
              </a:rPr>
              <a:t>	4. O éxito do grupo dependerá dos éxitos individuais e da axuda que  mutuamente se presten.</a:t>
            </a:r>
            <a:endParaRPr lang="en-US" sz="2000" b="1" smtClean="0">
              <a:solidFill>
                <a:schemeClr val="bg1"/>
              </a:solidFill>
              <a:cs typeface="Arial" charset="0"/>
            </a:endParaRPr>
          </a:p>
        </p:txBody>
      </p:sp>
      <p:sp>
        <p:nvSpPr>
          <p:cNvPr id="330755" name="AutoShape 4"/>
          <p:cNvSpPr>
            <a:spLocks noChangeArrowheads="1"/>
          </p:cNvSpPr>
          <p:nvPr/>
        </p:nvSpPr>
        <p:spPr bwMode="auto">
          <a:xfrm>
            <a:off x="2411413" y="1196975"/>
            <a:ext cx="40386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rgbClr val="FFCC00"/>
                </a:solidFill>
              </a:rPr>
              <a:t>Características do Xogo</a:t>
            </a:r>
            <a:endParaRPr lang="es-ES" b="1">
              <a:solidFill>
                <a:srgbClr val="FFCC00"/>
              </a:solidFill>
            </a:endParaRPr>
          </a:p>
        </p:txBody>
      </p:sp>
      <p:sp>
        <p:nvSpPr>
          <p:cNvPr id="6" name="Rectangle 2"/>
          <p:cNvSpPr txBox="1">
            <a:spLocks noChangeArrowheads="1"/>
          </p:cNvSpPr>
          <p:nvPr/>
        </p:nvSpPr>
        <p:spPr>
          <a:xfrm>
            <a:off x="611188" y="333375"/>
            <a:ext cx="7772400" cy="838200"/>
          </a:xfrm>
          <a:prstGeom prst="rect">
            <a:avLst/>
          </a:prstGeom>
          <a:solidFill>
            <a:srgbClr val="000066"/>
          </a:solidFill>
        </p:spPr>
        <p:txBody>
          <a:bodyPr anchor="b">
            <a:normAutofit/>
          </a:bodyPr>
          <a:lstStyle/>
          <a:p>
            <a:pPr fontAlgn="auto">
              <a:lnSpc>
                <a:spcPct val="80000"/>
              </a:lnSpc>
              <a:spcAft>
                <a:spcPts val="0"/>
              </a:spcAft>
              <a:defRPr/>
            </a:pPr>
            <a:r>
              <a:rPr lang="es-ES_tradnl" sz="4000" b="1" cap="small">
                <a:solidFill>
                  <a:schemeClr val="bg1"/>
                </a:solidFill>
                <a:latin typeface="+mj-lt"/>
                <a:ea typeface="+mj-ea"/>
                <a:cs typeface="+mj-cs"/>
              </a:rPr>
              <a:t>Xogo-Concurso</a:t>
            </a:r>
            <a:endParaRPr lang="es-ES_tradnl" sz="4000" cap="small"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3"/>
          <p:cNvSpPr>
            <a:spLocks noGrp="1" noChangeArrowheads="1"/>
          </p:cNvSpPr>
          <p:nvPr>
            <p:ph sz="quarter" idx="4294967295"/>
          </p:nvPr>
        </p:nvSpPr>
        <p:spPr>
          <a:xfrm>
            <a:off x="990600" y="1828800"/>
            <a:ext cx="7162800" cy="4419600"/>
          </a:xfrm>
          <a:solidFill>
            <a:srgbClr val="000066"/>
          </a:solidFill>
        </p:spPr>
        <p:txBody>
          <a:bodyPr/>
          <a:lstStyle/>
          <a:p>
            <a:pPr algn="just" eaLnBrk="1" hangingPunct="1">
              <a:buFontTx/>
              <a:buNone/>
            </a:pPr>
            <a:r>
              <a:rPr lang="es-ES_tradnl" sz="2000" b="1" smtClean="0">
                <a:solidFill>
                  <a:schemeClr val="bg1"/>
                </a:solidFill>
                <a:latin typeface="Arial Narrow" pitchFamily="34" charset="0"/>
                <a:cs typeface="Times New Roman" pitchFamily="18" charset="0"/>
              </a:rPr>
              <a:t>FASE INICIAL:</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(1) Selección, a cargo do profesor/a dun tema da súa materia a traballar con esta técnica.</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(2) Composición dos membros de cada grupo cooperativo (Grupo A, Grupo B, Grupo C, etc...). É o profesor/a quen asigna a cada un dos suxeitos a cada un dos grupos, buscando a máxima heteroxeneidade, sobre todo en canto a niveis diferentes de rendemento na súa materia.</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(3) Explicación breve do modo de traballo aos alumnos: O profesor/a explica o tema seleccionado e dará un tempo para que os grupos preparen ese material co obxeto de que un ou dous membros de cada grupo concursen sobre esa parte do tema.</a:t>
            </a:r>
            <a:endParaRPr lang="es-ES" sz="2000" b="1" smtClean="0">
              <a:solidFill>
                <a:schemeClr val="bg1"/>
              </a:solidFill>
              <a:latin typeface="Arial Narrow" pitchFamily="34" charset="0"/>
              <a:cs typeface="Times New Roman" pitchFamily="18" charset="0"/>
            </a:endParaRPr>
          </a:p>
        </p:txBody>
      </p:sp>
      <p:sp>
        <p:nvSpPr>
          <p:cNvPr id="332803" name="AutoShape 4"/>
          <p:cNvSpPr>
            <a:spLocks noChangeArrowheads="1"/>
          </p:cNvSpPr>
          <p:nvPr/>
        </p:nvSpPr>
        <p:spPr bwMode="auto">
          <a:xfrm>
            <a:off x="3348038" y="1196975"/>
            <a:ext cx="24384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Desenvolvemento</a:t>
            </a:r>
            <a:endParaRPr lang="es-ES" b="1">
              <a:solidFill>
                <a:schemeClr val="bg1"/>
              </a:solidFill>
            </a:endParaRPr>
          </a:p>
        </p:txBody>
      </p:sp>
      <p:sp>
        <p:nvSpPr>
          <p:cNvPr id="6" name="Rectangle 2"/>
          <p:cNvSpPr>
            <a:spLocks noGrp="1" noChangeArrowheads="1"/>
          </p:cNvSpPr>
          <p:nvPr>
            <p:ph type="title" idx="4294967295"/>
          </p:nvPr>
        </p:nvSpPr>
        <p:spPr>
          <a:xfrm>
            <a:off x="395288" y="333375"/>
            <a:ext cx="7772400" cy="8382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3"/>
          <p:cNvSpPr>
            <a:spLocks noGrp="1" noChangeArrowheads="1"/>
          </p:cNvSpPr>
          <p:nvPr>
            <p:ph sz="quarter" idx="4294967295"/>
          </p:nvPr>
        </p:nvSpPr>
        <p:spPr>
          <a:xfrm>
            <a:off x="755650" y="1828800"/>
            <a:ext cx="7704138" cy="4419600"/>
          </a:xfrm>
          <a:solidFill>
            <a:srgbClr val="000066"/>
          </a:solidFill>
        </p:spPr>
        <p:txBody>
          <a:bodyPr/>
          <a:lstStyle/>
          <a:p>
            <a:pPr algn="just" eaLnBrk="1" hangingPunct="1">
              <a:buFontTx/>
              <a:buNone/>
            </a:pPr>
            <a:r>
              <a:rPr lang="es-ES_tradnl" sz="2000" b="1" smtClean="0">
                <a:solidFill>
                  <a:schemeClr val="bg1"/>
                </a:solidFill>
                <a:latin typeface="Arial Narrow" pitchFamily="34" charset="0"/>
                <a:cs typeface="Times New Roman" pitchFamily="18" charset="0"/>
              </a:rPr>
              <a:t>PRIMERA FASE: EXPOSICIÓN DO TEMA</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(1) O profesor/a explica o tema.</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SEGUNDA FASE: PREPARACIÓN A CARGO DOS GRUPOS</a:t>
            </a:r>
            <a:endParaRPr lang="es-ES" sz="2000" b="1" smtClean="0">
              <a:solidFill>
                <a:schemeClr val="bg1"/>
              </a:solidFill>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(1) Na clase, cada grupo preparase e estuda o tema para o primeiro concurso. A idea é que se axuden mutuamente, xa que non saben a quen corresponderá concursar representando ao seu grupo. </a:t>
            </a:r>
          </a:p>
          <a:p>
            <a:pPr algn="just" eaLnBrk="1" hangingPunct="1">
              <a:buFontTx/>
              <a:buNone/>
            </a:pPr>
            <a:endParaRPr lang="es-ES_tradnl" sz="2000" b="1" smtClean="0">
              <a:solidFill>
                <a:schemeClr val="bg1"/>
              </a:solidFill>
              <a:latin typeface="Arial Narrow" pitchFamily="34" charset="0"/>
              <a:cs typeface="Times New Roman" pitchFamily="18" charset="0"/>
            </a:endParaRPr>
          </a:p>
          <a:p>
            <a:pPr algn="just" eaLnBrk="1" hangingPunct="1">
              <a:buFontTx/>
              <a:buNone/>
            </a:pPr>
            <a:r>
              <a:rPr lang="es-ES_tradnl" sz="2000" b="1" smtClean="0">
                <a:solidFill>
                  <a:schemeClr val="bg1"/>
                </a:solidFill>
                <a:latin typeface="Arial Narrow" pitchFamily="34" charset="0"/>
                <a:cs typeface="Times New Roman" pitchFamily="18" charset="0"/>
              </a:rPr>
              <a:t>     Canto mellor preparados estén todos os membros de cada grupo máis probabilidades terán que obter puntos para o seu grupo.</a:t>
            </a:r>
            <a:endParaRPr lang="es-ES" sz="2000" b="1" smtClean="0">
              <a:solidFill>
                <a:schemeClr val="bg1"/>
              </a:solidFill>
              <a:latin typeface="Arial Narrow" pitchFamily="34" charset="0"/>
              <a:cs typeface="Times New Roman" pitchFamily="18" charset="0"/>
            </a:endParaRPr>
          </a:p>
        </p:txBody>
      </p:sp>
      <p:sp>
        <p:nvSpPr>
          <p:cNvPr id="334851" name="AutoShape 4"/>
          <p:cNvSpPr>
            <a:spLocks noChangeArrowheads="1"/>
          </p:cNvSpPr>
          <p:nvPr/>
        </p:nvSpPr>
        <p:spPr bwMode="auto">
          <a:xfrm>
            <a:off x="3352800" y="1066800"/>
            <a:ext cx="24384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Desenvolvemento</a:t>
            </a:r>
            <a:endParaRPr lang="es-ES" b="1">
              <a:solidFill>
                <a:schemeClr val="bg1"/>
              </a:solidFill>
            </a:endParaRPr>
          </a:p>
        </p:txBody>
      </p:sp>
      <p:sp>
        <p:nvSpPr>
          <p:cNvPr id="6" name="Rectangle 2"/>
          <p:cNvSpPr txBox="1">
            <a:spLocks noChangeArrowheads="1"/>
          </p:cNvSpPr>
          <p:nvPr/>
        </p:nvSpPr>
        <p:spPr>
          <a:xfrm>
            <a:off x="611188" y="188913"/>
            <a:ext cx="7772400" cy="838200"/>
          </a:xfrm>
          <a:prstGeom prst="rect">
            <a:avLst/>
          </a:prstGeom>
          <a:solidFill>
            <a:srgbClr val="000066"/>
          </a:solidFill>
        </p:spPr>
        <p:txBody>
          <a:bodyPr anchor="b">
            <a:normAutofit/>
          </a:bodyPr>
          <a:lstStyle/>
          <a:p>
            <a:pPr fontAlgn="auto">
              <a:lnSpc>
                <a:spcPct val="80000"/>
              </a:lnSpc>
              <a:spcAft>
                <a:spcPts val="0"/>
              </a:spcAft>
              <a:defRPr/>
            </a:pPr>
            <a:r>
              <a:rPr lang="es-ES_tradnl" sz="4000" b="1" cap="small">
                <a:solidFill>
                  <a:schemeClr val="bg1"/>
                </a:solidFill>
                <a:latin typeface="+mj-lt"/>
                <a:ea typeface="+mj-ea"/>
                <a:cs typeface="+mj-cs"/>
              </a:rPr>
              <a:t>Xogo-Concurso</a:t>
            </a:r>
            <a:endParaRPr lang="es-ES_tradnl" sz="4000" cap="small" dirty="0">
              <a:solidFill>
                <a:schemeClr val="bg1"/>
              </a:solidFill>
              <a:latin typeface="+mj-lt"/>
              <a:ea typeface="+mj-ea"/>
              <a:cs typeface="+mj-cs"/>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3"/>
          <p:cNvSpPr>
            <a:spLocks noGrp="1" noChangeArrowheads="1"/>
          </p:cNvSpPr>
          <p:nvPr>
            <p:ph sz="quarter" idx="4294967295"/>
          </p:nvPr>
        </p:nvSpPr>
        <p:spPr>
          <a:xfrm>
            <a:off x="539750" y="1828800"/>
            <a:ext cx="8064500" cy="2895600"/>
          </a:xfrm>
          <a:solidFill>
            <a:srgbClr val="000066"/>
          </a:solidFill>
        </p:spPr>
        <p:txBody>
          <a:bodyPr/>
          <a:lstStyle/>
          <a:p>
            <a:pPr algn="just" eaLnBrk="1" hangingPunct="1">
              <a:lnSpc>
                <a:spcPct val="90000"/>
              </a:lnSpc>
              <a:buFontTx/>
              <a:buNone/>
            </a:pPr>
            <a:r>
              <a:rPr lang="es-ES_tradnl" sz="2000" b="1" smtClean="0">
                <a:solidFill>
                  <a:schemeClr val="bg1"/>
                </a:solidFill>
                <a:latin typeface="Arial Narrow" pitchFamily="34" charset="0"/>
                <a:cs typeface="Times New Roman" pitchFamily="18" charset="0"/>
              </a:rPr>
              <a:t>TERCEIRA FASE: CONCURSOS</a:t>
            </a:r>
            <a:endParaRPr lang="es-ES" sz="2000" b="1" smtClean="0">
              <a:solidFill>
                <a:schemeClr val="bg1"/>
              </a:solidFill>
              <a:cs typeface="Times New Roman" pitchFamily="18" charset="0"/>
            </a:endParaRPr>
          </a:p>
          <a:p>
            <a:pPr algn="just" eaLnBrk="1" hangingPunct="1">
              <a:lnSpc>
                <a:spcPct val="90000"/>
              </a:lnSpc>
              <a:buFontTx/>
              <a:buNone/>
            </a:pPr>
            <a:r>
              <a:rPr lang="es-ES_tradnl" sz="2000" b="1" smtClean="0">
                <a:solidFill>
                  <a:schemeClr val="bg1"/>
                </a:solidFill>
                <a:latin typeface="Arial Narrow" pitchFamily="34" charset="0"/>
                <a:cs typeface="Times New Roman" pitchFamily="18" charset="0"/>
              </a:rPr>
              <a:t>	(1) Si, por exemplo, na aula hai 25 alumnos, realizaranse cinco concursos no que participarán cinco suxeitos, un de cada grupo e con niveis de rendemento similares  (a1, b1, c1, d1, e1).</a:t>
            </a:r>
            <a:endParaRPr lang="es-ES" sz="2000" b="1" smtClean="0">
              <a:solidFill>
                <a:schemeClr val="bg1"/>
              </a:solidFill>
              <a:cs typeface="Times New Roman" pitchFamily="18" charset="0"/>
            </a:endParaRPr>
          </a:p>
          <a:p>
            <a:pPr algn="just" eaLnBrk="1" hangingPunct="1">
              <a:lnSpc>
                <a:spcPct val="90000"/>
              </a:lnSpc>
              <a:buFontTx/>
              <a:buNone/>
            </a:pPr>
            <a:r>
              <a:rPr lang="es-ES_tradnl" sz="2000" b="1" smtClean="0">
                <a:solidFill>
                  <a:srgbClr val="0000FF"/>
                </a:solidFill>
                <a:latin typeface="Arial Narrow" pitchFamily="34" charset="0"/>
                <a:cs typeface="Times New Roman" pitchFamily="18" charset="0"/>
              </a:rPr>
              <a:t>	</a:t>
            </a:r>
            <a:r>
              <a:rPr lang="es-ES_tradnl" sz="2000" b="1" smtClean="0">
                <a:solidFill>
                  <a:schemeClr val="bg1"/>
                </a:solidFill>
                <a:latin typeface="Arial Narrow" pitchFamily="34" charset="0"/>
                <a:cs typeface="Times New Roman" pitchFamily="18" charset="0"/>
              </a:rPr>
              <a:t>(2) Para cada concurso, o profesor/a debe preparar 15 preguntas, de maneira que poida facer tres preguntas a cada concursante</a:t>
            </a:r>
            <a:r>
              <a:rPr lang="es-ES_tradnl" sz="2000" b="1" smtClean="0">
                <a:latin typeface="Arial Narrow" pitchFamily="34" charset="0"/>
                <a:cs typeface="Times New Roman" pitchFamily="18" charset="0"/>
              </a:rPr>
              <a:t>.</a:t>
            </a:r>
            <a:endParaRPr lang="es-ES" sz="2000" b="1" smtClean="0">
              <a:solidFill>
                <a:srgbClr val="0000FF"/>
              </a:solidFill>
              <a:cs typeface="Times New Roman" pitchFamily="18" charset="0"/>
            </a:endParaRPr>
          </a:p>
          <a:p>
            <a:pPr algn="just" eaLnBrk="1" hangingPunct="1">
              <a:lnSpc>
                <a:spcPct val="90000"/>
              </a:lnSpc>
              <a:buFontTx/>
              <a:buNone/>
            </a:pPr>
            <a:r>
              <a:rPr lang="es-ES_tradnl" sz="2000" b="1" smtClean="0">
                <a:solidFill>
                  <a:schemeClr val="bg1"/>
                </a:solidFill>
                <a:latin typeface="Arial Narrow" pitchFamily="34" charset="0"/>
                <a:cs typeface="Times New Roman" pitchFamily="18" charset="0"/>
              </a:rPr>
              <a:t>	(3) Si realiza cinco concursos, o profesor/a deberá ter preparadas 75 preguntas cortas do tema seleccionado para traballar con esta técnica.</a:t>
            </a:r>
            <a:endParaRPr lang="es-ES" sz="2000" b="1" smtClean="0">
              <a:solidFill>
                <a:schemeClr val="bg1"/>
              </a:solidFill>
              <a:cs typeface="Times New Roman" pitchFamily="18" charset="0"/>
            </a:endParaRPr>
          </a:p>
          <a:p>
            <a:pPr algn="just" eaLnBrk="1" hangingPunct="1">
              <a:lnSpc>
                <a:spcPct val="90000"/>
              </a:lnSpc>
              <a:buFontTx/>
              <a:buNone/>
            </a:pPr>
            <a:r>
              <a:rPr lang="es-ES_tradnl" sz="2000" b="1" smtClean="0">
                <a:solidFill>
                  <a:schemeClr val="bg1"/>
                </a:solidFill>
                <a:latin typeface="Arial Narrow" pitchFamily="34" charset="0"/>
                <a:cs typeface="Times New Roman" pitchFamily="18" charset="0"/>
              </a:rPr>
              <a:t>	</a:t>
            </a:r>
            <a:endParaRPr lang="es-ES" sz="2000" b="1" smtClean="0">
              <a:solidFill>
                <a:schemeClr val="bg1"/>
              </a:solidFill>
              <a:cs typeface="Times New Roman" pitchFamily="18" charset="0"/>
            </a:endParaRPr>
          </a:p>
        </p:txBody>
      </p:sp>
      <p:sp>
        <p:nvSpPr>
          <p:cNvPr id="336899" name="AutoShape 4"/>
          <p:cNvSpPr>
            <a:spLocks noChangeArrowheads="1"/>
          </p:cNvSpPr>
          <p:nvPr/>
        </p:nvSpPr>
        <p:spPr bwMode="auto">
          <a:xfrm>
            <a:off x="3352800" y="1066800"/>
            <a:ext cx="24384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Desenvolvemento</a:t>
            </a:r>
            <a:endParaRPr lang="es-ES" b="1">
              <a:solidFill>
                <a:schemeClr val="bg1"/>
              </a:solidFill>
            </a:endParaRPr>
          </a:p>
        </p:txBody>
      </p:sp>
      <p:sp>
        <p:nvSpPr>
          <p:cNvPr id="6" name="Rectangle 2"/>
          <p:cNvSpPr>
            <a:spLocks noGrp="1" noChangeArrowheads="1"/>
          </p:cNvSpPr>
          <p:nvPr>
            <p:ph type="title" idx="4294967295"/>
          </p:nvPr>
        </p:nvSpPr>
        <p:spPr>
          <a:xfrm>
            <a:off x="611188" y="188913"/>
            <a:ext cx="7772400" cy="8382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
        <p:nvSpPr>
          <p:cNvPr id="7" name="6 Rectángulo"/>
          <p:cNvSpPr/>
          <p:nvPr/>
        </p:nvSpPr>
        <p:spPr>
          <a:xfrm>
            <a:off x="611560" y="4869160"/>
            <a:ext cx="7992888" cy="1338828"/>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just">
              <a:lnSpc>
                <a:spcPct val="90000"/>
              </a:lnSpc>
              <a:defRPr/>
            </a:pPr>
            <a:r>
              <a:rPr lang="es-ES_tradnl" b="1" dirty="0">
                <a:solidFill>
                  <a:schemeClr val="bg1"/>
                </a:solidFill>
                <a:latin typeface="Arial Narrow" pitchFamily="34" charset="0"/>
                <a:cs typeface="Times New Roman" pitchFamily="18" charset="0"/>
              </a:rPr>
              <a:t>CUARTA FASE: AVALIACIÓN</a:t>
            </a:r>
          </a:p>
          <a:p>
            <a:pPr algn="just">
              <a:lnSpc>
                <a:spcPct val="90000"/>
              </a:lnSpc>
              <a:defRPr/>
            </a:pPr>
            <a:endParaRPr lang="es-ES" b="1" dirty="0">
              <a:solidFill>
                <a:schemeClr val="bg1"/>
              </a:solidFill>
              <a:cs typeface="Times New Roman" pitchFamily="18" charset="0"/>
            </a:endParaRPr>
          </a:p>
          <a:p>
            <a:pPr algn="just">
              <a:lnSpc>
                <a:spcPct val="90000"/>
              </a:lnSpc>
              <a:defRPr/>
            </a:pPr>
            <a:r>
              <a:rPr lang="es-ES_tradnl" b="1" dirty="0">
                <a:solidFill>
                  <a:schemeClr val="bg1"/>
                </a:solidFill>
                <a:latin typeface="Arial Narrow" pitchFamily="34" charset="0"/>
                <a:cs typeface="Times New Roman" pitchFamily="18" charset="0"/>
              </a:rPr>
              <a:t>(1) </a:t>
            </a:r>
            <a:r>
              <a:rPr lang="es-ES_tradnl" b="1" dirty="0" err="1">
                <a:solidFill>
                  <a:schemeClr val="bg1"/>
                </a:solidFill>
                <a:latin typeface="Arial Narrow" pitchFamily="34" charset="0"/>
                <a:cs typeface="Times New Roman" pitchFamily="18" charset="0"/>
              </a:rPr>
              <a:t>Sumanse</a:t>
            </a:r>
            <a:r>
              <a:rPr lang="es-ES_tradnl" b="1" dirty="0">
                <a:solidFill>
                  <a:schemeClr val="bg1"/>
                </a:solidFill>
                <a:latin typeface="Arial Narrow" pitchFamily="34" charset="0"/>
                <a:cs typeface="Times New Roman" pitchFamily="18" charset="0"/>
              </a:rPr>
              <a:t> as </a:t>
            </a:r>
            <a:r>
              <a:rPr lang="es-ES_tradnl" b="1" dirty="0" err="1">
                <a:solidFill>
                  <a:schemeClr val="bg1"/>
                </a:solidFill>
                <a:latin typeface="Arial Narrow" pitchFamily="34" charset="0"/>
                <a:cs typeface="Times New Roman" pitchFamily="18" charset="0"/>
              </a:rPr>
              <a:t>puntuacións</a:t>
            </a:r>
            <a:r>
              <a:rPr lang="es-ES_tradnl" b="1" dirty="0">
                <a:solidFill>
                  <a:schemeClr val="bg1"/>
                </a:solidFill>
                <a:latin typeface="Arial Narrow" pitchFamily="34" charset="0"/>
                <a:cs typeface="Times New Roman" pitchFamily="18" charset="0"/>
              </a:rPr>
              <a:t> </a:t>
            </a:r>
            <a:r>
              <a:rPr lang="es-ES_tradnl" b="1" dirty="0" err="1">
                <a:solidFill>
                  <a:schemeClr val="bg1"/>
                </a:solidFill>
                <a:latin typeface="Arial Narrow" pitchFamily="34" charset="0"/>
                <a:cs typeface="Times New Roman" pitchFamily="18" charset="0"/>
              </a:rPr>
              <a:t>obtidas</a:t>
            </a:r>
            <a:r>
              <a:rPr lang="es-ES_tradnl" b="1" dirty="0">
                <a:solidFill>
                  <a:schemeClr val="bg1"/>
                </a:solidFill>
                <a:latin typeface="Arial Narrow" pitchFamily="34" charset="0"/>
                <a:cs typeface="Times New Roman" pitchFamily="18" charset="0"/>
              </a:rPr>
              <a:t> por cada uno dos </a:t>
            </a:r>
            <a:r>
              <a:rPr lang="es-ES_tradnl" b="1" dirty="0" err="1">
                <a:solidFill>
                  <a:schemeClr val="bg1"/>
                </a:solidFill>
                <a:latin typeface="Arial Narrow" pitchFamily="34" charset="0"/>
                <a:cs typeface="Times New Roman" pitchFamily="18" charset="0"/>
              </a:rPr>
              <a:t>membros</a:t>
            </a:r>
            <a:r>
              <a:rPr lang="es-ES_tradnl" b="1" dirty="0">
                <a:solidFill>
                  <a:schemeClr val="bg1"/>
                </a:solidFill>
                <a:latin typeface="Arial Narrow" pitchFamily="34" charset="0"/>
                <a:cs typeface="Times New Roman" pitchFamily="18" charset="0"/>
              </a:rPr>
              <a:t> participantes de cada grupo, nos distintos concursos. Esta será a puntuación de cada grupo, e de cada </a:t>
            </a:r>
            <a:r>
              <a:rPr lang="es-ES_tradnl" b="1" dirty="0" err="1">
                <a:solidFill>
                  <a:schemeClr val="bg1"/>
                </a:solidFill>
                <a:latin typeface="Arial Narrow" pitchFamily="34" charset="0"/>
                <a:cs typeface="Times New Roman" pitchFamily="18" charset="0"/>
              </a:rPr>
              <a:t>suxeito</a:t>
            </a:r>
            <a:r>
              <a:rPr lang="es-ES_tradnl" b="1" dirty="0">
                <a:solidFill>
                  <a:schemeClr val="bg1"/>
                </a:solidFill>
                <a:latin typeface="Arial Narrow" pitchFamily="34" charset="0"/>
                <a:cs typeface="Times New Roman" pitchFamily="18" charset="0"/>
              </a:rPr>
              <a:t> do grupo.</a:t>
            </a:r>
            <a:endParaRPr lang="es-ES" b="1" dirty="0">
              <a:solidFill>
                <a:schemeClr val="bg1"/>
              </a:solidFill>
              <a:latin typeface="Arial Narrow"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685800" y="228600"/>
            <a:ext cx="7772400" cy="6858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
        <p:nvSpPr>
          <p:cNvPr id="338947" name="AutoShape 3"/>
          <p:cNvSpPr>
            <a:spLocks noChangeArrowheads="1"/>
          </p:cNvSpPr>
          <p:nvPr/>
        </p:nvSpPr>
        <p:spPr bwMode="auto">
          <a:xfrm>
            <a:off x="3352800" y="1066800"/>
            <a:ext cx="24384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Esquema Gráfico</a:t>
            </a:r>
            <a:endParaRPr lang="es-ES" b="1">
              <a:solidFill>
                <a:schemeClr val="bg1"/>
              </a:solidFill>
            </a:endParaRPr>
          </a:p>
        </p:txBody>
      </p:sp>
      <p:sp>
        <p:nvSpPr>
          <p:cNvPr id="338948" name="Rectangle 4"/>
          <p:cNvSpPr>
            <a:spLocks noChangeArrowheads="1"/>
          </p:cNvSpPr>
          <p:nvPr/>
        </p:nvSpPr>
        <p:spPr bwMode="auto">
          <a:xfrm>
            <a:off x="0" y="-2008188"/>
            <a:ext cx="9144000" cy="822325"/>
          </a:xfrm>
          <a:prstGeom prst="rect">
            <a:avLst/>
          </a:prstGeom>
          <a:noFill/>
          <a:ln w="9525">
            <a:noFill/>
            <a:miter lim="800000"/>
            <a:headEnd/>
            <a:tailEnd/>
          </a:ln>
        </p:spPr>
        <p:txBody>
          <a:bodyPr>
            <a:spAutoFit/>
          </a:bodyPr>
          <a:lstStyle/>
          <a:p>
            <a:pPr algn="just"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r>
              <a:rPr lang="es-ES_tradnl" sz="1200" b="1">
                <a:cs typeface="Arial" charset="0"/>
              </a:rPr>
              <a:t> </a:t>
            </a:r>
            <a:endParaRPr lang="en-US" sz="1200">
              <a:cs typeface="Times New Roman" pitchFamily="18" charset="0"/>
            </a:endParaRPr>
          </a:p>
          <a:p>
            <a:pPr algn="just"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r>
              <a:rPr lang="es-ES_tradnl" sz="1200" b="1">
                <a:cs typeface="Arial" charset="0"/>
              </a:rPr>
              <a:t> </a:t>
            </a:r>
            <a:endParaRPr lang="en-US" sz="1200">
              <a:cs typeface="Times New Roman" pitchFamily="18" charset="0"/>
            </a:endParaRPr>
          </a:p>
          <a:p>
            <a:pPr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endParaRPr lang="en-US"/>
          </a:p>
        </p:txBody>
      </p:sp>
      <p:sp>
        <p:nvSpPr>
          <p:cNvPr id="338949" name="Rectangle 5"/>
          <p:cNvSpPr>
            <a:spLocks noChangeArrowheads="1"/>
          </p:cNvSpPr>
          <p:nvPr/>
        </p:nvSpPr>
        <p:spPr bwMode="auto">
          <a:xfrm>
            <a:off x="0" y="8043863"/>
            <a:ext cx="9144000" cy="822325"/>
          </a:xfrm>
          <a:prstGeom prst="rect">
            <a:avLst/>
          </a:prstGeom>
          <a:noFill/>
          <a:ln w="9525">
            <a:noFill/>
            <a:miter lim="800000"/>
            <a:headEnd/>
            <a:tailEnd/>
          </a:ln>
        </p:spPr>
        <p:txBody>
          <a:bodyPr>
            <a:spAutoFit/>
          </a:bodyPr>
          <a:lstStyle/>
          <a:p>
            <a:pPr algn="just"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r>
              <a:rPr lang="es-ES_tradnl" sz="1200" b="1">
                <a:cs typeface="Arial" charset="0"/>
              </a:rPr>
              <a:t> </a:t>
            </a:r>
            <a:endParaRPr lang="en-US" sz="1200">
              <a:cs typeface="Times New Roman" pitchFamily="18" charset="0"/>
            </a:endParaRPr>
          </a:p>
          <a:p>
            <a:pPr algn="just"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r>
              <a:rPr lang="es-ES_tradnl" sz="1200" b="1">
                <a:cs typeface="Arial" charset="0"/>
              </a:rPr>
              <a:t> </a:t>
            </a:r>
            <a:endParaRPr lang="en-US" sz="1200">
              <a:cs typeface="Times New Roman" pitchFamily="18" charset="0"/>
            </a:endParaRPr>
          </a:p>
          <a:p>
            <a:pPr eaLnBrk="0" hangingPunct="0">
              <a:tabLst>
                <a:tab pos="-228600" algn="l"/>
                <a:tab pos="228600" algn="l"/>
                <a:tab pos="685800" algn="l"/>
                <a:tab pos="1143000" algn="l"/>
                <a:tab pos="1600200" algn="l"/>
                <a:tab pos="2057400" algn="l"/>
                <a:tab pos="2514600" algn="l"/>
                <a:tab pos="2971800" algn="l"/>
                <a:tab pos="3429000" algn="l"/>
                <a:tab pos="3886200" algn="l"/>
                <a:tab pos="4343400" algn="l"/>
                <a:tab pos="4800600" algn="l"/>
                <a:tab pos="5257800" algn="l"/>
                <a:tab pos="5715000" algn="l"/>
              </a:tabLst>
            </a:pPr>
            <a:endParaRPr lang="en-US"/>
          </a:p>
        </p:txBody>
      </p:sp>
      <p:graphicFrame>
        <p:nvGraphicFramePr>
          <p:cNvPr id="248838" name="Group 6"/>
          <p:cNvGraphicFramePr>
            <a:graphicFrameLocks noGrp="1"/>
          </p:cNvGraphicFramePr>
          <p:nvPr/>
        </p:nvGraphicFramePr>
        <p:xfrm>
          <a:off x="457200" y="1797050"/>
          <a:ext cx="7543800" cy="4001136"/>
        </p:xfrm>
        <a:graphic>
          <a:graphicData uri="http://schemas.openxmlformats.org/drawingml/2006/table">
            <a:tbl>
              <a:tblPr/>
              <a:tblGrid>
                <a:gridCol w="4495800"/>
                <a:gridCol w="762000"/>
                <a:gridCol w="762000"/>
                <a:gridCol w="762000"/>
                <a:gridCol w="762000"/>
              </a:tblGrid>
              <a:tr h="180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bg1"/>
                          </a:solidFill>
                          <a:effectLst/>
                          <a:latin typeface="Times New Roman" pitchFamily="18" charset="0"/>
                        </a:rPr>
                        <a:t>Concursos</a:t>
                      </a:r>
                      <a:endParaRPr kumimoji="0" lang="es-ES" sz="2800" b="1" i="0" u="none" strike="noStrike" cap="none" normalizeH="0" baseline="0" dirty="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90000"/>
                    </a:solidFill>
                  </a:tcPr>
                </a:tc>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Alumnos</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90000"/>
                    </a:solidFill>
                  </a:tcPr>
                </a:tc>
                <a:tc hMerge="1">
                  <a:txBody>
                    <a:bodyPr/>
                    <a:lstStyle/>
                    <a:p>
                      <a:endParaRPr lang="es-ES"/>
                    </a:p>
                  </a:txBody>
                  <a:tcPr/>
                </a:tc>
                <a:tc hMerge="1">
                  <a:txBody>
                    <a:bodyPr/>
                    <a:lstStyle/>
                    <a:p>
                      <a:endParaRPr lang="es-ES"/>
                    </a:p>
                  </a:txBody>
                  <a:tcPr/>
                </a:tc>
                <a:tc hMerge="1">
                  <a:txBody>
                    <a:bodyPr/>
                    <a:lstStyle/>
                    <a:p>
                      <a:endParaRPr lang="es-ES"/>
                    </a:p>
                  </a:txBody>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err="1" smtClean="0">
                          <a:ln>
                            <a:noFill/>
                          </a:ln>
                          <a:solidFill>
                            <a:schemeClr val="bg1"/>
                          </a:solidFill>
                          <a:effectLst/>
                          <a:latin typeface="Times New Roman" pitchFamily="18" charset="0"/>
                        </a:rPr>
                        <a:t>Primeiro</a:t>
                      </a:r>
                      <a:r>
                        <a:rPr kumimoji="0" lang="es-ES_tradnl" sz="2800" b="1" i="0" u="none" strike="noStrike" cap="none" normalizeH="0" baseline="0" dirty="0" smtClean="0">
                          <a:ln>
                            <a:noFill/>
                          </a:ln>
                          <a:solidFill>
                            <a:schemeClr val="bg1"/>
                          </a:solidFill>
                          <a:effectLst/>
                          <a:latin typeface="Times New Roman" pitchFamily="18" charset="0"/>
                        </a:rPr>
                        <a:t> concurso</a:t>
                      </a:r>
                      <a:endParaRPr kumimoji="0" lang="es-ES" sz="2800" b="1" i="0" u="none" strike="noStrike" cap="none" normalizeH="0" baseline="0" dirty="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a1</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b1</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c1</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d1</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Segundo concurso</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a2</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b2</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c2</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d2</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err="1" smtClean="0">
                          <a:ln>
                            <a:noFill/>
                          </a:ln>
                          <a:solidFill>
                            <a:schemeClr val="bg1"/>
                          </a:solidFill>
                          <a:effectLst/>
                          <a:latin typeface="Times New Roman" pitchFamily="18" charset="0"/>
                        </a:rPr>
                        <a:t>Terceiro</a:t>
                      </a:r>
                      <a:r>
                        <a:rPr kumimoji="0" lang="es-ES_tradnl" sz="2800" b="1" i="0" u="none" strike="noStrike" cap="none" normalizeH="0" baseline="0" dirty="0" smtClean="0">
                          <a:ln>
                            <a:noFill/>
                          </a:ln>
                          <a:solidFill>
                            <a:schemeClr val="bg1"/>
                          </a:solidFill>
                          <a:effectLst/>
                          <a:latin typeface="Times New Roman" pitchFamily="18" charset="0"/>
                        </a:rPr>
                        <a:t> concurso</a:t>
                      </a:r>
                      <a:endParaRPr kumimoji="0" lang="es-ES" sz="2800" b="1" i="0" u="none" strike="noStrike" cap="none" normalizeH="0" baseline="0" dirty="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a3</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b3</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c3</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d3</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Cuarto concurso</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a4</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b4</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c4</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d4</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rgbClr val="CC3300"/>
                      </a:solidFill>
                      <a:prstDash val="solid"/>
                      <a:round/>
                      <a:headEnd type="none" w="med" len="med"/>
                      <a:tailEnd type="none" w="med" len="med"/>
                    </a:lnB>
                    <a:lnTlToBr>
                      <a:noFill/>
                    </a:lnTlToBr>
                    <a:lnBlToTr>
                      <a:noFill/>
                    </a:lnBlToTr>
                    <a:solidFill>
                      <a:srgbClr val="000099"/>
                    </a:solidFill>
                  </a:tcPr>
                </a:tc>
              </a:tr>
              <a:tr h="579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Quinto concurso</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a5</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b5</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c5</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d5</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38100" cap="flat" cmpd="sng" algn="ctr">
                      <a:solidFill>
                        <a:srgbClr val="CC3300"/>
                      </a:solidFill>
                      <a:prstDash val="solid"/>
                      <a:round/>
                      <a:headEnd type="none" w="med" len="med"/>
                      <a:tailEnd type="none" w="med" len="med"/>
                    </a:lnL>
                    <a:lnR w="38100" cap="flat" cmpd="sng" algn="ctr">
                      <a:solidFill>
                        <a:srgbClr val="CC3300"/>
                      </a:solidFill>
                      <a:prstDash val="solid"/>
                      <a:round/>
                      <a:headEnd type="none" w="med" len="med"/>
                      <a:tailEnd type="none" w="med" len="med"/>
                    </a:lnR>
                    <a:lnT w="38100" cap="flat" cmpd="sng" algn="ctr">
                      <a:solidFill>
                        <a:srgbClr val="CC3300"/>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000099"/>
                    </a:solidFill>
                  </a:tcPr>
                </a:tc>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Grupos</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A</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B</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bg1"/>
                          </a:solidFill>
                          <a:effectLst/>
                          <a:latin typeface="Times New Roman" pitchFamily="18" charset="0"/>
                        </a:rPr>
                        <a:t>C</a:t>
                      </a:r>
                      <a:endParaRPr kumimoji="0" lang="es-ES" sz="2800" b="1" i="0" u="none" strike="noStrike" cap="none" normalizeH="0" baseline="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bg1"/>
                          </a:solidFill>
                          <a:effectLst/>
                          <a:latin typeface="Times New Roman" pitchFamily="18" charset="0"/>
                        </a:rPr>
                        <a:t>D</a:t>
                      </a:r>
                      <a:endParaRPr kumimoji="0" lang="es-ES" sz="2800" b="1" i="0" u="none" strike="noStrike" cap="none" normalizeH="0" baseline="0" dirty="0" smtClean="0">
                        <a:ln>
                          <a:noFill/>
                        </a:ln>
                        <a:solidFill>
                          <a:schemeClr val="bg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000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733425" y="1087438"/>
            <a:ext cx="7416800" cy="461962"/>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es-ES_tradnl" sz="2400" b="1" dirty="0"/>
              <a:t>ESTRUTURAS DE APRENDIZAXE</a:t>
            </a:r>
            <a:endParaRPr lang="es-ES" sz="2400" b="1" dirty="0"/>
          </a:p>
        </p:txBody>
      </p:sp>
      <p:sp>
        <p:nvSpPr>
          <p:cNvPr id="20483" name="Text Box 3"/>
          <p:cNvSpPr txBox="1">
            <a:spLocks noChangeArrowheads="1"/>
          </p:cNvSpPr>
          <p:nvPr/>
        </p:nvSpPr>
        <p:spPr bwMode="auto">
          <a:xfrm>
            <a:off x="733425" y="1773238"/>
            <a:ext cx="7518400" cy="70802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p>
            <a:pPr algn="ctr">
              <a:spcBef>
                <a:spcPct val="50000"/>
              </a:spcBef>
              <a:defRPr/>
            </a:pPr>
            <a:r>
              <a:rPr lang="es-ES_tradnl" sz="2000" b="1" dirty="0"/>
              <a:t>4 ESTRUTURAS DE ORGANIZACIÓN DAS PROPOSTAS EDUCATIVAS</a:t>
            </a:r>
            <a:endParaRPr lang="es-ES" sz="2000" b="1" dirty="0"/>
          </a:p>
        </p:txBody>
      </p:sp>
      <p:sp>
        <p:nvSpPr>
          <p:cNvPr id="25608" name="Line 4"/>
          <p:cNvSpPr>
            <a:spLocks noChangeShapeType="1"/>
          </p:cNvSpPr>
          <p:nvPr/>
        </p:nvSpPr>
        <p:spPr bwMode="auto">
          <a:xfrm>
            <a:off x="4492625" y="1487488"/>
            <a:ext cx="0" cy="228600"/>
          </a:xfrm>
          <a:prstGeom prst="line">
            <a:avLst/>
          </a:prstGeom>
          <a:noFill/>
          <a:ln w="9525">
            <a:solidFill>
              <a:schemeClr val="tx1"/>
            </a:solidFill>
            <a:round/>
            <a:headEnd/>
            <a:tailEnd type="triangle" w="med" len="med"/>
          </a:ln>
        </p:spPr>
        <p:txBody>
          <a:bodyPr wrap="none"/>
          <a:lstStyle/>
          <a:p>
            <a:endParaRPr lang="es-ES"/>
          </a:p>
        </p:txBody>
      </p:sp>
      <p:sp>
        <p:nvSpPr>
          <p:cNvPr id="20485" name="Text Box 5"/>
          <p:cNvSpPr txBox="1">
            <a:spLocks noChangeArrowheads="1"/>
          </p:cNvSpPr>
          <p:nvPr/>
        </p:nvSpPr>
        <p:spPr bwMode="auto">
          <a:xfrm>
            <a:off x="835025" y="2687638"/>
            <a:ext cx="3251200" cy="369887"/>
          </a:xfrm>
          <a:prstGeom prst="rect">
            <a:avLst/>
          </a:prstGeom>
          <a:solidFill>
            <a:schemeClr val="accent3">
              <a:lumMod val="60000"/>
              <a:lumOff val="40000"/>
            </a:schemeClr>
          </a:solidFill>
          <a:ln w="12700">
            <a:solidFill>
              <a:schemeClr val="tx1"/>
            </a:solidFill>
            <a:miter lim="800000"/>
            <a:headEnd/>
            <a:tailEnd/>
          </a:ln>
        </p:spPr>
        <p:txBody>
          <a:bodyPr>
            <a:spAutoFit/>
          </a:bodyPr>
          <a:lstStyle/>
          <a:p>
            <a:pPr algn="ctr">
              <a:spcBef>
                <a:spcPct val="50000"/>
              </a:spcBef>
              <a:defRPr/>
            </a:pPr>
            <a:r>
              <a:rPr lang="es-ES_tradnl" b="1" dirty="0">
                <a:latin typeface="Arial" pitchFamily="34" charset="0"/>
              </a:rPr>
              <a:t>ESTRUTURA DE META (EM)</a:t>
            </a:r>
            <a:endParaRPr lang="es-ES" b="1" dirty="0">
              <a:latin typeface="Arial" pitchFamily="34" charset="0"/>
            </a:endParaRPr>
          </a:p>
        </p:txBody>
      </p:sp>
      <p:sp>
        <p:nvSpPr>
          <p:cNvPr id="20486" name="Text Box 6"/>
          <p:cNvSpPr txBox="1">
            <a:spLocks noChangeArrowheads="1"/>
          </p:cNvSpPr>
          <p:nvPr/>
        </p:nvSpPr>
        <p:spPr bwMode="auto">
          <a:xfrm>
            <a:off x="4899025" y="2687638"/>
            <a:ext cx="3251200" cy="646112"/>
          </a:xfrm>
          <a:prstGeom prst="rect">
            <a:avLst/>
          </a:prstGeom>
          <a:solidFill>
            <a:schemeClr val="accent3">
              <a:lumMod val="75000"/>
            </a:schemeClr>
          </a:solidFill>
          <a:ln w="12700">
            <a:solidFill>
              <a:schemeClr val="tx1"/>
            </a:solidFill>
            <a:miter lim="800000"/>
            <a:headEnd/>
            <a:tailEnd/>
          </a:ln>
        </p:spPr>
        <p:txBody>
          <a:bodyPr>
            <a:spAutoFit/>
          </a:bodyPr>
          <a:lstStyle/>
          <a:p>
            <a:pPr algn="ctr">
              <a:spcBef>
                <a:spcPct val="50000"/>
              </a:spcBef>
              <a:defRPr/>
            </a:pPr>
            <a:r>
              <a:rPr lang="es-ES_tradnl" b="1" dirty="0">
                <a:latin typeface="Arial" pitchFamily="34" charset="0"/>
              </a:rPr>
              <a:t>ESTRUTURA DE RECOMPENSA (ER)</a:t>
            </a:r>
            <a:endParaRPr lang="es-ES" b="1" dirty="0">
              <a:latin typeface="Arial" pitchFamily="34" charset="0"/>
            </a:endParaRPr>
          </a:p>
        </p:txBody>
      </p:sp>
      <p:sp>
        <p:nvSpPr>
          <p:cNvPr id="25611" name="Line 8"/>
          <p:cNvSpPr>
            <a:spLocks noChangeShapeType="1"/>
          </p:cNvSpPr>
          <p:nvPr/>
        </p:nvSpPr>
        <p:spPr bwMode="auto">
          <a:xfrm flipH="1">
            <a:off x="6423025" y="2287588"/>
            <a:ext cx="0" cy="342900"/>
          </a:xfrm>
          <a:prstGeom prst="line">
            <a:avLst/>
          </a:prstGeom>
          <a:noFill/>
          <a:ln w="9525">
            <a:solidFill>
              <a:schemeClr val="tx1"/>
            </a:solidFill>
            <a:round/>
            <a:headEnd/>
            <a:tailEnd type="triangle" w="med" len="med"/>
          </a:ln>
        </p:spPr>
        <p:txBody>
          <a:bodyPr wrap="none"/>
          <a:lstStyle/>
          <a:p>
            <a:endParaRPr lang="es-ES"/>
          </a:p>
        </p:txBody>
      </p:sp>
      <p:sp>
        <p:nvSpPr>
          <p:cNvPr id="25612" name="Line 9"/>
          <p:cNvSpPr>
            <a:spLocks noChangeShapeType="1"/>
          </p:cNvSpPr>
          <p:nvPr/>
        </p:nvSpPr>
        <p:spPr bwMode="auto">
          <a:xfrm>
            <a:off x="2359025" y="2287588"/>
            <a:ext cx="0" cy="342900"/>
          </a:xfrm>
          <a:prstGeom prst="line">
            <a:avLst/>
          </a:prstGeom>
          <a:noFill/>
          <a:ln w="9525">
            <a:solidFill>
              <a:schemeClr val="tx1"/>
            </a:solidFill>
            <a:round/>
            <a:headEnd/>
            <a:tailEnd type="triangle" w="med" len="med"/>
          </a:ln>
        </p:spPr>
        <p:txBody>
          <a:bodyPr wrap="none"/>
          <a:lstStyle/>
          <a:p>
            <a:endParaRPr lang="es-ES"/>
          </a:p>
        </p:txBody>
      </p:sp>
      <p:sp>
        <p:nvSpPr>
          <p:cNvPr id="25613" name="Line 10"/>
          <p:cNvSpPr>
            <a:spLocks noChangeShapeType="1"/>
          </p:cNvSpPr>
          <p:nvPr/>
        </p:nvSpPr>
        <p:spPr bwMode="auto">
          <a:xfrm>
            <a:off x="6524625" y="3201988"/>
            <a:ext cx="0" cy="342900"/>
          </a:xfrm>
          <a:prstGeom prst="line">
            <a:avLst/>
          </a:prstGeom>
          <a:noFill/>
          <a:ln w="9525">
            <a:solidFill>
              <a:schemeClr val="tx1"/>
            </a:solidFill>
            <a:round/>
            <a:headEnd/>
            <a:tailEnd type="triangle" w="med" len="med"/>
          </a:ln>
        </p:spPr>
        <p:txBody>
          <a:bodyPr wrap="none"/>
          <a:lstStyle/>
          <a:p>
            <a:endParaRPr lang="es-ES"/>
          </a:p>
        </p:txBody>
      </p:sp>
      <p:sp>
        <p:nvSpPr>
          <p:cNvPr id="25614" name="Text Box 11"/>
          <p:cNvSpPr txBox="1">
            <a:spLocks noChangeArrowheads="1"/>
          </p:cNvSpPr>
          <p:nvPr/>
        </p:nvSpPr>
        <p:spPr bwMode="auto">
          <a:xfrm>
            <a:off x="785813" y="3571875"/>
            <a:ext cx="3352800" cy="1077913"/>
          </a:xfrm>
          <a:prstGeom prst="rect">
            <a:avLst/>
          </a:prstGeom>
          <a:noFill/>
          <a:ln w="12700">
            <a:solidFill>
              <a:schemeClr val="tx1"/>
            </a:solidFill>
            <a:miter lim="800000"/>
            <a:headEnd/>
            <a:tailEnd/>
          </a:ln>
        </p:spPr>
        <p:txBody>
          <a:bodyPr>
            <a:spAutoFit/>
          </a:bodyPr>
          <a:lstStyle/>
          <a:p>
            <a:pPr algn="ctr">
              <a:spcBef>
                <a:spcPct val="50000"/>
              </a:spcBef>
            </a:pPr>
            <a:r>
              <a:rPr lang="es-ES_tradnl" sz="1600" b="1"/>
              <a:t>Forma en que os suxeitos poden conseguir os seus obxectivos (de forma individual, grupal, ...)</a:t>
            </a:r>
            <a:endParaRPr lang="es-ES" sz="1600" b="1"/>
          </a:p>
        </p:txBody>
      </p:sp>
      <p:sp>
        <p:nvSpPr>
          <p:cNvPr id="25615" name="Text Box 12"/>
          <p:cNvSpPr txBox="1">
            <a:spLocks noChangeArrowheads="1"/>
          </p:cNvSpPr>
          <p:nvPr/>
        </p:nvSpPr>
        <p:spPr bwMode="auto">
          <a:xfrm>
            <a:off x="5000625" y="3544888"/>
            <a:ext cx="3352800" cy="1200150"/>
          </a:xfrm>
          <a:prstGeom prst="rect">
            <a:avLst/>
          </a:prstGeom>
          <a:noFill/>
          <a:ln w="12700">
            <a:solidFill>
              <a:schemeClr val="tx1"/>
            </a:solidFill>
            <a:miter lim="800000"/>
            <a:headEnd/>
            <a:tailEnd/>
          </a:ln>
        </p:spPr>
        <p:txBody>
          <a:bodyPr>
            <a:spAutoFit/>
          </a:bodyPr>
          <a:lstStyle/>
          <a:p>
            <a:pPr algn="ctr">
              <a:spcBef>
                <a:spcPct val="50000"/>
              </a:spcBef>
            </a:pPr>
            <a:r>
              <a:rPr lang="es-ES_tradnl" sz="1600" b="1"/>
              <a:t>*Forma de valorar a actividade</a:t>
            </a:r>
          </a:p>
          <a:p>
            <a:pPr algn="ctr">
              <a:spcBef>
                <a:spcPct val="50000"/>
              </a:spcBef>
            </a:pPr>
            <a:r>
              <a:rPr lang="es-ES_tradnl" sz="1600" b="1"/>
              <a:t>*Forma de distribuir os reforzos externos entre os membros do grupo</a:t>
            </a:r>
          </a:p>
        </p:txBody>
      </p:sp>
      <p:sp>
        <p:nvSpPr>
          <p:cNvPr id="25616" name="Text Box 22"/>
          <p:cNvSpPr txBox="1">
            <a:spLocks noChangeArrowheads="1"/>
          </p:cNvSpPr>
          <p:nvPr/>
        </p:nvSpPr>
        <p:spPr bwMode="auto">
          <a:xfrm>
            <a:off x="428625" y="2801938"/>
            <a:ext cx="406400" cy="400050"/>
          </a:xfrm>
          <a:prstGeom prst="rect">
            <a:avLst/>
          </a:prstGeom>
          <a:noFill/>
          <a:ln w="9525">
            <a:noFill/>
            <a:miter lim="800000"/>
            <a:headEnd/>
            <a:tailEnd/>
          </a:ln>
        </p:spPr>
        <p:txBody>
          <a:bodyPr>
            <a:spAutoFit/>
          </a:bodyPr>
          <a:lstStyle/>
          <a:p>
            <a:pPr>
              <a:spcBef>
                <a:spcPct val="50000"/>
              </a:spcBef>
            </a:pPr>
            <a:r>
              <a:rPr lang="es-ES_tradnl" sz="2000" b="1"/>
              <a:t>3</a:t>
            </a:r>
            <a:endParaRPr lang="es-ES" sz="2000" b="1"/>
          </a:p>
        </p:txBody>
      </p:sp>
      <p:sp>
        <p:nvSpPr>
          <p:cNvPr id="25617" name="Text Box 23"/>
          <p:cNvSpPr txBox="1">
            <a:spLocks noChangeArrowheads="1"/>
          </p:cNvSpPr>
          <p:nvPr/>
        </p:nvSpPr>
        <p:spPr bwMode="auto">
          <a:xfrm>
            <a:off x="4492625" y="2801938"/>
            <a:ext cx="406400" cy="400050"/>
          </a:xfrm>
          <a:prstGeom prst="rect">
            <a:avLst/>
          </a:prstGeom>
          <a:noFill/>
          <a:ln w="9525">
            <a:noFill/>
            <a:miter lim="800000"/>
            <a:headEnd/>
            <a:tailEnd/>
          </a:ln>
        </p:spPr>
        <p:txBody>
          <a:bodyPr>
            <a:spAutoFit/>
          </a:bodyPr>
          <a:lstStyle/>
          <a:p>
            <a:pPr>
              <a:spcBef>
                <a:spcPct val="50000"/>
              </a:spcBef>
            </a:pPr>
            <a:r>
              <a:rPr lang="es-ES_tradnl" sz="2000" b="1"/>
              <a:t>4</a:t>
            </a:r>
            <a:endParaRPr lang="es-ES" sz="2000" b="1"/>
          </a:p>
        </p:txBody>
      </p:sp>
      <p:sp>
        <p:nvSpPr>
          <p:cNvPr id="25618" name="Line 24"/>
          <p:cNvSpPr>
            <a:spLocks noChangeShapeType="1"/>
          </p:cNvSpPr>
          <p:nvPr/>
        </p:nvSpPr>
        <p:spPr bwMode="auto">
          <a:xfrm>
            <a:off x="2359025" y="3201988"/>
            <a:ext cx="0" cy="342900"/>
          </a:xfrm>
          <a:prstGeom prst="line">
            <a:avLst/>
          </a:prstGeom>
          <a:noFill/>
          <a:ln w="9525">
            <a:solidFill>
              <a:schemeClr val="tx1"/>
            </a:solidFill>
            <a:round/>
            <a:headEnd/>
            <a:tailEnd type="triangle" w="med" len="med"/>
          </a:ln>
        </p:spPr>
        <p:txBody>
          <a:bodyPr wrap="none"/>
          <a:lstStyle/>
          <a:p>
            <a:endParaRPr lang="es-ES"/>
          </a:p>
        </p:txBody>
      </p:sp>
      <p:sp>
        <p:nvSpPr>
          <p:cNvPr id="19472" name="23 CuadroTexto"/>
          <p:cNvSpPr txBox="1">
            <a:spLocks noChangeArrowheads="1"/>
          </p:cNvSpPr>
          <p:nvPr/>
        </p:nvSpPr>
        <p:spPr bwMode="auto">
          <a:xfrm>
            <a:off x="2428860" y="5786454"/>
            <a:ext cx="3844322" cy="461665"/>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none">
            <a:spAutoFit/>
          </a:bodyPr>
          <a:lstStyle/>
          <a:p>
            <a:pPr>
              <a:defRPr/>
            </a:pPr>
            <a:r>
              <a:rPr lang="es-ES" sz="2400" b="1" dirty="0"/>
              <a:t>Sistema de interacción</a:t>
            </a:r>
          </a:p>
        </p:txBody>
      </p:sp>
      <p:sp>
        <p:nvSpPr>
          <p:cNvPr id="25622" name="24 Flecha abajo"/>
          <p:cNvSpPr>
            <a:spLocks noChangeArrowheads="1"/>
          </p:cNvSpPr>
          <p:nvPr/>
        </p:nvSpPr>
        <p:spPr bwMode="auto">
          <a:xfrm>
            <a:off x="3729038" y="4773613"/>
            <a:ext cx="1214437" cy="928687"/>
          </a:xfrm>
          <a:prstGeom prst="downArrow">
            <a:avLst>
              <a:gd name="adj1" fmla="val 50000"/>
              <a:gd name="adj2" fmla="val 50000"/>
            </a:avLst>
          </a:prstGeom>
          <a:solidFill>
            <a:schemeClr val="accent1"/>
          </a:solidFill>
          <a:ln w="9525" algn="ctr">
            <a:solidFill>
              <a:schemeClr val="tx1"/>
            </a:solidFill>
            <a:round/>
            <a:headEnd/>
            <a:tailEnd/>
          </a:ln>
        </p:spPr>
        <p:txBody>
          <a:bodyPr wrap="none"/>
          <a:lstStyle/>
          <a:p>
            <a:endParaRPr lang="es-E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3"/>
          <p:cNvSpPr>
            <a:spLocks noGrp="1" noChangeArrowheads="1"/>
          </p:cNvSpPr>
          <p:nvPr>
            <p:ph sz="quarter" idx="4294967295"/>
          </p:nvPr>
        </p:nvSpPr>
        <p:spPr>
          <a:xfrm>
            <a:off x="914400" y="1676400"/>
            <a:ext cx="7162800" cy="609600"/>
          </a:xfrm>
          <a:solidFill>
            <a:srgbClr val="000066"/>
          </a:solidFill>
        </p:spPr>
        <p:txBody>
          <a:bodyPr/>
          <a:lstStyle/>
          <a:p>
            <a:pPr algn="ctr" eaLnBrk="1" hangingPunct="1">
              <a:buFontTx/>
              <a:buNone/>
            </a:pPr>
            <a:r>
              <a:rPr lang="es-ES_tradnl" sz="2800" b="1" smtClean="0">
                <a:solidFill>
                  <a:schemeClr val="bg1"/>
                </a:solidFill>
                <a:cs typeface="Times New Roman" pitchFamily="18" charset="0"/>
              </a:rPr>
              <a:t>Suma total de puntos de cada grupo</a:t>
            </a:r>
            <a:r>
              <a:rPr lang="es-ES" sz="2800" b="1" smtClean="0">
                <a:solidFill>
                  <a:schemeClr val="bg1"/>
                </a:solidFill>
                <a:cs typeface="Times New Roman" pitchFamily="18" charset="0"/>
              </a:rPr>
              <a:t> </a:t>
            </a:r>
            <a:endParaRPr lang="en-US" sz="2800" b="1" smtClean="0">
              <a:solidFill>
                <a:schemeClr val="bg1"/>
              </a:solidFill>
              <a:cs typeface="Times New Roman" pitchFamily="18" charset="0"/>
            </a:endParaRPr>
          </a:p>
        </p:txBody>
      </p:sp>
      <p:sp>
        <p:nvSpPr>
          <p:cNvPr id="340995" name="AutoShape 4"/>
          <p:cNvSpPr>
            <a:spLocks noChangeArrowheads="1"/>
          </p:cNvSpPr>
          <p:nvPr/>
        </p:nvSpPr>
        <p:spPr bwMode="auto">
          <a:xfrm>
            <a:off x="3352800" y="1066800"/>
            <a:ext cx="2438400" cy="533400"/>
          </a:xfrm>
          <a:prstGeom prst="roundRect">
            <a:avLst>
              <a:gd name="adj" fmla="val 16667"/>
            </a:avLst>
          </a:prstGeom>
          <a:solidFill>
            <a:srgbClr val="000066"/>
          </a:solidFill>
          <a:ln w="9525">
            <a:solidFill>
              <a:schemeClr val="tx1"/>
            </a:solidFill>
            <a:round/>
            <a:headEnd/>
            <a:tailEnd/>
          </a:ln>
        </p:spPr>
        <p:txBody>
          <a:bodyPr wrap="none" anchor="ctr"/>
          <a:lstStyle/>
          <a:p>
            <a:pPr algn="ctr" eaLnBrk="0" hangingPunct="0"/>
            <a:r>
              <a:rPr lang="es-ES_tradnl" b="1">
                <a:solidFill>
                  <a:schemeClr val="bg1"/>
                </a:solidFill>
              </a:rPr>
              <a:t>Avaliación</a:t>
            </a:r>
            <a:endParaRPr lang="es-ES" b="1">
              <a:solidFill>
                <a:schemeClr val="bg1"/>
              </a:solidFill>
            </a:endParaRPr>
          </a:p>
        </p:txBody>
      </p:sp>
      <p:graphicFrame>
        <p:nvGraphicFramePr>
          <p:cNvPr id="249922" name="Group 66"/>
          <p:cNvGraphicFramePr>
            <a:graphicFrameLocks noGrp="1"/>
          </p:cNvGraphicFramePr>
          <p:nvPr/>
        </p:nvGraphicFramePr>
        <p:xfrm>
          <a:off x="900113" y="2743200"/>
          <a:ext cx="7416824" cy="2590800"/>
        </p:xfrm>
        <a:graphic>
          <a:graphicData uri="http://schemas.openxmlformats.org/drawingml/2006/table">
            <a:tbl>
              <a:tblPr/>
              <a:tblGrid>
                <a:gridCol w="1825789"/>
                <a:gridCol w="1081621"/>
                <a:gridCol w="1101157"/>
                <a:gridCol w="1102932"/>
                <a:gridCol w="1102933"/>
                <a:gridCol w="1202392"/>
              </a:tblGrid>
              <a:tr h="2730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Grupo</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A</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B</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C</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D</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E</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1800" b="1" i="0" u="none" strike="noStrike" cap="none" normalizeH="0" baseline="0" smtClean="0">
                          <a:ln>
                            <a:noFill/>
                          </a:ln>
                          <a:solidFill>
                            <a:schemeClr val="tx1"/>
                          </a:solidFill>
                          <a:effectLst/>
                          <a:latin typeface="Times New Roman" pitchFamily="18" charset="0"/>
                        </a:rPr>
                        <a:t>Concursantes</a:t>
                      </a:r>
                      <a:endParaRPr kumimoji="0" lang="es-ES" sz="1800" b="1" i="0" u="none" strike="noStrike" cap="none" normalizeH="0" baseline="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a3</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b3</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c3</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d3</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e3</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400" b="1" i="0" u="none" strike="noStrike" cap="none" normalizeH="0" baseline="0" smtClean="0">
                          <a:ln>
                            <a:noFill/>
                          </a:ln>
                          <a:solidFill>
                            <a:schemeClr val="tx1"/>
                          </a:solidFill>
                          <a:effectLst/>
                          <a:latin typeface="Times New Roman" pitchFamily="18" charset="0"/>
                        </a:rPr>
                        <a:t>Preguntas</a:t>
                      </a:r>
                      <a:endParaRPr kumimoji="0" lang="es-ES" sz="2400" b="1" i="0" u="none" strike="noStrike" cap="none" normalizeH="0" baseline="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I I I</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I </a:t>
                      </a:r>
                      <a:r>
                        <a:rPr kumimoji="0" lang="es-ES_tradnl" sz="2800" b="1" i="0" u="none" strike="noStrike" cap="none" normalizeH="0" baseline="0" dirty="0" err="1" smtClean="0">
                          <a:ln>
                            <a:noFill/>
                          </a:ln>
                          <a:solidFill>
                            <a:schemeClr val="tx1"/>
                          </a:solidFill>
                          <a:effectLst/>
                          <a:latin typeface="Times New Roman" pitchFamily="18" charset="0"/>
                        </a:rPr>
                        <a:t>I</a:t>
                      </a:r>
                      <a:r>
                        <a:rPr kumimoji="0" lang="es-ES_tradnl" sz="2800" b="1" i="0" u="none" strike="noStrike" cap="none" normalizeH="0" baseline="0" dirty="0" smtClean="0">
                          <a:ln>
                            <a:noFill/>
                          </a:ln>
                          <a:solidFill>
                            <a:schemeClr val="tx1"/>
                          </a:solidFill>
                          <a:effectLst/>
                          <a:latin typeface="Times New Roman" pitchFamily="18" charset="0"/>
                        </a:rPr>
                        <a:t> </a:t>
                      </a:r>
                      <a:r>
                        <a:rPr kumimoji="0" lang="es-ES_tradnl" sz="2800" b="1" i="0" u="none" strike="noStrike" cap="none" normalizeH="0" baseline="0" dirty="0" err="1" smtClean="0">
                          <a:ln>
                            <a:noFill/>
                          </a:ln>
                          <a:solidFill>
                            <a:schemeClr val="tx1"/>
                          </a:solidFill>
                          <a:effectLst/>
                          <a:latin typeface="Times New Roman" pitchFamily="18" charset="0"/>
                        </a:rPr>
                        <a:t>I</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I </a:t>
                      </a:r>
                      <a:r>
                        <a:rPr kumimoji="0" lang="es-ES_tradnl" sz="2800" b="1" i="0" u="none" strike="noStrike" cap="none" normalizeH="0" baseline="0" dirty="0" err="1" smtClean="0">
                          <a:ln>
                            <a:noFill/>
                          </a:ln>
                          <a:solidFill>
                            <a:schemeClr val="tx1"/>
                          </a:solidFill>
                          <a:effectLst/>
                          <a:latin typeface="Times New Roman" pitchFamily="18" charset="0"/>
                        </a:rPr>
                        <a:t>I</a:t>
                      </a:r>
                      <a:r>
                        <a:rPr kumimoji="0" lang="es-ES_tradnl" sz="2800" b="1" i="0" u="none" strike="noStrike" cap="none" normalizeH="0" baseline="0" dirty="0" smtClean="0">
                          <a:ln>
                            <a:noFill/>
                          </a:ln>
                          <a:solidFill>
                            <a:schemeClr val="tx1"/>
                          </a:solidFill>
                          <a:effectLst/>
                          <a:latin typeface="Times New Roman" pitchFamily="18" charset="0"/>
                        </a:rPr>
                        <a:t> </a:t>
                      </a:r>
                      <a:r>
                        <a:rPr kumimoji="0" lang="es-ES_tradnl" sz="2800" b="1" i="0" u="none" strike="noStrike" cap="none" normalizeH="0" baseline="0" dirty="0" err="1" smtClean="0">
                          <a:ln>
                            <a:noFill/>
                          </a:ln>
                          <a:solidFill>
                            <a:schemeClr val="tx1"/>
                          </a:solidFill>
                          <a:effectLst/>
                          <a:latin typeface="Times New Roman" pitchFamily="18" charset="0"/>
                        </a:rPr>
                        <a:t>I</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I I I</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I I I</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57150" cap="flat" cmpd="sng" algn="ctr">
                      <a:solidFill>
                        <a:schemeClr val="tx1"/>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err="1" smtClean="0">
                          <a:ln>
                            <a:noFill/>
                          </a:ln>
                          <a:solidFill>
                            <a:schemeClr val="tx1"/>
                          </a:solidFill>
                          <a:effectLst/>
                          <a:latin typeface="Times New Roman" pitchFamily="18" charset="0"/>
                        </a:rPr>
                        <a:t>Acertos</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57150" cap="flat" cmpd="sng" algn="ctr">
                      <a:solidFill>
                        <a:schemeClr val="tx1"/>
                      </a:solidFill>
                      <a:prstDash val="solid"/>
                      <a:round/>
                      <a:headEnd type="none" w="med" len="med"/>
                      <a:tailEnd type="none" w="med" len="med"/>
                    </a:lnR>
                    <a:lnT w="28575" cap="flat" cmpd="sng" algn="ctr">
                      <a:solidFill>
                        <a:srgbClr val="CC3300"/>
                      </a:solidFill>
                      <a:prstDash val="solid"/>
                      <a:round/>
                      <a:headEnd type="none" w="med" len="med"/>
                      <a:tailEnd type="none" w="med" len="med"/>
                    </a:lnT>
                    <a:lnB w="28575" cap="flat" cmpd="sng" algn="ctr">
                      <a:solidFill>
                        <a:srgbClr val="CC3300"/>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Total</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2</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57150" cap="flat" cmpd="sng" algn="ctr">
                      <a:solidFill>
                        <a:schemeClr val="tx1"/>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smtClean="0">
                          <a:ln>
                            <a:noFill/>
                          </a:ln>
                          <a:solidFill>
                            <a:schemeClr val="tx1"/>
                          </a:solidFill>
                          <a:effectLst/>
                          <a:latin typeface="Times New Roman" pitchFamily="18" charset="0"/>
                        </a:rPr>
                        <a:t>4</a:t>
                      </a:r>
                      <a:endParaRPr kumimoji="0" lang="es-ES" sz="2800" b="1"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1</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5</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28575" cap="flat" cmpd="sng" algn="ctr">
                      <a:solidFill>
                        <a:srgbClr val="CC3300"/>
                      </a:solidFill>
                      <a:prstDash val="solid"/>
                      <a:round/>
                      <a:headEnd type="none" w="med" len="med"/>
                      <a:tailEnd type="none" w="med" len="med"/>
                    </a:lnR>
                    <a:lnT w="28575" cap="flat" cmpd="sng" algn="ctr">
                      <a:solidFill>
                        <a:srgbClr val="CC33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sz="2800" b="1" i="0" u="none" strike="noStrike" cap="none" normalizeH="0" baseline="0" dirty="0" smtClean="0">
                          <a:ln>
                            <a:noFill/>
                          </a:ln>
                          <a:solidFill>
                            <a:schemeClr val="tx1"/>
                          </a:solidFill>
                          <a:effectLst/>
                          <a:latin typeface="Times New Roman" pitchFamily="18" charset="0"/>
                        </a:rPr>
                        <a:t>3</a:t>
                      </a:r>
                      <a:endParaRPr kumimoji="0" lang="es-ES" sz="2800" b="1"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rgbClr val="CC3300"/>
                      </a:solidFill>
                      <a:prstDash val="solid"/>
                      <a:round/>
                      <a:headEnd type="none" w="med" len="med"/>
                      <a:tailEnd type="none" w="med" len="med"/>
                    </a:lnL>
                    <a:lnR w="57150" cap="flat" cmpd="sng" algn="ctr">
                      <a:solidFill>
                        <a:schemeClr val="tx1"/>
                      </a:solidFill>
                      <a:prstDash val="solid"/>
                      <a:round/>
                      <a:headEnd type="none" w="med" len="med"/>
                      <a:tailEnd type="none" w="med" len="med"/>
                    </a:lnR>
                    <a:lnT w="28575" cap="flat" cmpd="sng" algn="ctr">
                      <a:solidFill>
                        <a:srgbClr val="CC3300"/>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2"/>
          <p:cNvSpPr>
            <a:spLocks noGrp="1" noChangeArrowheads="1"/>
          </p:cNvSpPr>
          <p:nvPr>
            <p:ph type="title" idx="4294967295"/>
          </p:nvPr>
        </p:nvSpPr>
        <p:spPr>
          <a:xfrm>
            <a:off x="685800" y="228600"/>
            <a:ext cx="7772400" cy="685800"/>
          </a:xfrm>
          <a:solidFill>
            <a:srgbClr val="000066"/>
          </a:solidFill>
        </p:spPr>
        <p:txBody>
          <a:bodyPr/>
          <a:lstStyle/>
          <a:p>
            <a:pPr eaLnBrk="1" fontAlgn="auto" hangingPunct="1">
              <a:lnSpc>
                <a:spcPct val="80000"/>
              </a:lnSpc>
              <a:spcAft>
                <a:spcPts val="0"/>
              </a:spcAft>
              <a:defRPr/>
            </a:pPr>
            <a:r>
              <a:rPr lang="es-ES_tradnl" sz="4000" b="1" dirty="0" err="1" smtClean="0">
                <a:solidFill>
                  <a:schemeClr val="bg1"/>
                </a:solidFill>
              </a:rPr>
              <a:t>Xogo</a:t>
            </a:r>
            <a:r>
              <a:rPr lang="es-ES_tradnl" sz="4000" b="1" dirty="0" smtClean="0">
                <a:solidFill>
                  <a:schemeClr val="bg1"/>
                </a:solidFill>
              </a:rPr>
              <a:t>-Concurso</a:t>
            </a:r>
            <a:endParaRPr lang="es-ES_tradnl" sz="4000" dirty="0" smtClean="0">
              <a:solidFill>
                <a:schemeClr val="bg1"/>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5 CuadroTexto"/>
          <p:cNvSpPr txBox="1">
            <a:spLocks noChangeArrowheads="1"/>
          </p:cNvSpPr>
          <p:nvPr/>
        </p:nvSpPr>
        <p:spPr bwMode="auto">
          <a:xfrm>
            <a:off x="1487379" y="3136973"/>
            <a:ext cx="5692679" cy="104625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a:r>
              <a:rPr lang="gl-ES" b="1">
                <a:solidFill>
                  <a:schemeClr val="tx2"/>
                </a:solidFill>
                <a:effectLst>
                  <a:outerShdw blurRad="38100" dist="38100" dir="2700000" algn="tl">
                    <a:srgbClr val="C0C0C0"/>
                  </a:outerShdw>
                </a:effectLst>
                <a:latin typeface="Arial" charset="0"/>
              </a:rPr>
              <a:t>WWW.USC.ES/ESCULCA</a:t>
            </a:r>
            <a:endParaRPr lang="es-ES" b="1">
              <a:solidFill>
                <a:schemeClr val="tx2"/>
              </a:solidFill>
              <a:effectLst>
                <a:outerShdw blurRad="38100" dist="38100" dir="2700000" algn="tl">
                  <a:srgbClr val="C0C0C0"/>
                </a:outerShdw>
              </a:effectLst>
              <a:latin typeface="Arial" charset="0"/>
            </a:endParaRPr>
          </a:p>
        </p:txBody>
      </p:sp>
      <p:sp>
        <p:nvSpPr>
          <p:cNvPr id="2" name="5 CuadroTexto"/>
          <p:cNvSpPr txBox="1">
            <a:spLocks noChangeArrowheads="1"/>
          </p:cNvSpPr>
          <p:nvPr/>
        </p:nvSpPr>
        <p:spPr bwMode="auto">
          <a:xfrm>
            <a:off x="1487379" y="3136973"/>
            <a:ext cx="5692679" cy="1046258"/>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spAutoFit/>
          </a:bodyPr>
          <a:lstStyle/>
          <a:p>
            <a:pPr algn="ctr"/>
            <a:r>
              <a:rPr lang="gl-ES" b="1">
                <a:solidFill>
                  <a:schemeClr val="tx2"/>
                </a:solidFill>
                <a:effectLst>
                  <a:outerShdw blurRad="38100" dist="38100" dir="2700000" algn="tl">
                    <a:srgbClr val="C0C0C0"/>
                  </a:outerShdw>
                </a:effectLst>
                <a:latin typeface="Arial" charset="0"/>
              </a:rPr>
              <a:t>WWW.USC.ES/ESCULCA</a:t>
            </a:r>
            <a:endParaRPr lang="es-ES" b="1">
              <a:solidFill>
                <a:schemeClr val="tx2"/>
              </a:solidFill>
              <a:effectLst>
                <a:outerShdw blurRad="38100" dist="38100" dir="2700000" algn="tl">
                  <a:srgbClr val="C0C0C0"/>
                </a:outerShdw>
              </a:effectLst>
              <a:latin typeface="Arial" charset="0"/>
            </a:endParaRPr>
          </a:p>
        </p:txBody>
      </p:sp>
      <p:sp>
        <p:nvSpPr>
          <p:cNvPr id="4" name="3 CuadroTexto"/>
          <p:cNvSpPr txBox="1"/>
          <p:nvPr/>
        </p:nvSpPr>
        <p:spPr>
          <a:xfrm>
            <a:off x="1907704" y="2348880"/>
            <a:ext cx="4754122" cy="369332"/>
          </a:xfrm>
          <a:prstGeom prst="rect">
            <a:avLst/>
          </a:prstGeom>
          <a:noFill/>
        </p:spPr>
        <p:txBody>
          <a:bodyPr wrap="none" rtlCol="0">
            <a:spAutoFit/>
          </a:bodyPr>
          <a:lstStyle/>
          <a:p>
            <a:r>
              <a:rPr lang="es-ES" b="1" dirty="0" smtClean="0"/>
              <a:t>MOITAS GRAZAS POLA VOSA ATENCIÓN</a:t>
            </a:r>
            <a:endParaRPr lang="es-E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827088" y="620713"/>
            <a:ext cx="7315200" cy="114300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nchor="ctr"/>
          <a:lstStyle/>
          <a:p>
            <a:pPr algn="ctr">
              <a:defRPr/>
            </a:pPr>
            <a:r>
              <a:rPr lang="es-ES_tradnl" sz="3200" b="1">
                <a:solidFill>
                  <a:schemeClr val="bg1"/>
                </a:solidFill>
              </a:rPr>
              <a:t>TIPOS DE INTERACCIÓN</a:t>
            </a:r>
          </a:p>
        </p:txBody>
      </p:sp>
      <p:sp>
        <p:nvSpPr>
          <p:cNvPr id="41987" name="AutoShape 3"/>
          <p:cNvSpPr>
            <a:spLocks noChangeArrowheads="1"/>
          </p:cNvSpPr>
          <p:nvPr/>
        </p:nvSpPr>
        <p:spPr bwMode="auto">
          <a:xfrm>
            <a:off x="1371600" y="1752600"/>
            <a:ext cx="304800" cy="1447800"/>
          </a:xfrm>
          <a:prstGeom prst="downArrow">
            <a:avLst>
              <a:gd name="adj1" fmla="val 50000"/>
              <a:gd name="adj2" fmla="val 118750"/>
            </a:avLst>
          </a:prstGeom>
          <a:solidFill>
            <a:srgbClr val="000066"/>
          </a:solidFill>
          <a:ln w="9525">
            <a:noFill/>
            <a:miter lim="800000"/>
            <a:headEnd/>
            <a:tailEnd/>
          </a:ln>
        </p:spPr>
        <p:txBody>
          <a:bodyPr wrap="none" anchor="ctr"/>
          <a:lstStyle/>
          <a:p>
            <a:endParaRPr lang="es-ES"/>
          </a:p>
        </p:txBody>
      </p:sp>
      <p:sp>
        <p:nvSpPr>
          <p:cNvPr id="41988" name="AutoShape 4"/>
          <p:cNvSpPr>
            <a:spLocks noChangeArrowheads="1"/>
          </p:cNvSpPr>
          <p:nvPr/>
        </p:nvSpPr>
        <p:spPr bwMode="auto">
          <a:xfrm>
            <a:off x="7162800" y="1752600"/>
            <a:ext cx="304800" cy="1447800"/>
          </a:xfrm>
          <a:prstGeom prst="downArrow">
            <a:avLst>
              <a:gd name="adj1" fmla="val 50000"/>
              <a:gd name="adj2" fmla="val 118750"/>
            </a:avLst>
          </a:prstGeom>
          <a:solidFill>
            <a:srgbClr val="000066"/>
          </a:solidFill>
          <a:ln w="9525">
            <a:noFill/>
            <a:miter lim="800000"/>
            <a:headEnd/>
            <a:tailEnd/>
          </a:ln>
        </p:spPr>
        <p:txBody>
          <a:bodyPr wrap="none" anchor="ctr"/>
          <a:lstStyle/>
          <a:p>
            <a:endParaRPr lang="es-ES"/>
          </a:p>
        </p:txBody>
      </p:sp>
      <p:sp>
        <p:nvSpPr>
          <p:cNvPr id="41989" name="AutoShape 5"/>
          <p:cNvSpPr>
            <a:spLocks noChangeArrowheads="1"/>
          </p:cNvSpPr>
          <p:nvPr/>
        </p:nvSpPr>
        <p:spPr bwMode="auto">
          <a:xfrm>
            <a:off x="381000" y="3276600"/>
            <a:ext cx="2286000" cy="685800"/>
          </a:xfrm>
          <a:prstGeom prst="octagon">
            <a:avLst>
              <a:gd name="adj" fmla="val 29287"/>
            </a:avLst>
          </a:prstGeom>
          <a:solidFill>
            <a:srgbClr val="000066"/>
          </a:solidFill>
          <a:ln w="9525">
            <a:noFill/>
            <a:miter lim="800000"/>
            <a:headEnd/>
            <a:tailEnd/>
          </a:ln>
        </p:spPr>
        <p:txBody>
          <a:bodyPr wrap="none" anchor="ctr"/>
          <a:lstStyle/>
          <a:p>
            <a:pPr algn="ctr" eaLnBrk="0" hangingPunct="0">
              <a:lnSpc>
                <a:spcPct val="75000"/>
              </a:lnSpc>
            </a:pPr>
            <a:r>
              <a:rPr lang="es-ES_tradnl" b="1">
                <a:solidFill>
                  <a:schemeClr val="bg1"/>
                </a:solidFill>
                <a:latin typeface="Times New Roman" pitchFamily="18" charset="0"/>
              </a:rPr>
              <a:t>INTERACCIÓN</a:t>
            </a:r>
          </a:p>
          <a:p>
            <a:pPr algn="ctr" eaLnBrk="0" hangingPunct="0">
              <a:lnSpc>
                <a:spcPct val="75000"/>
              </a:lnSpc>
            </a:pPr>
            <a:r>
              <a:rPr lang="es-ES_tradnl" b="1">
                <a:solidFill>
                  <a:schemeClr val="bg1"/>
                </a:solidFill>
                <a:latin typeface="Times New Roman" pitchFamily="18" charset="0"/>
              </a:rPr>
              <a:t>COMPETITIVA</a:t>
            </a:r>
          </a:p>
        </p:txBody>
      </p:sp>
      <p:sp>
        <p:nvSpPr>
          <p:cNvPr id="41990" name="AutoShape 6"/>
          <p:cNvSpPr>
            <a:spLocks noChangeArrowheads="1"/>
          </p:cNvSpPr>
          <p:nvPr/>
        </p:nvSpPr>
        <p:spPr bwMode="auto">
          <a:xfrm>
            <a:off x="6096000" y="3276600"/>
            <a:ext cx="2438400" cy="685800"/>
          </a:xfrm>
          <a:prstGeom prst="octagon">
            <a:avLst>
              <a:gd name="adj" fmla="val 29287"/>
            </a:avLst>
          </a:prstGeom>
          <a:solidFill>
            <a:srgbClr val="000066"/>
          </a:solidFill>
          <a:ln w="9525">
            <a:noFill/>
            <a:miter lim="800000"/>
            <a:headEnd/>
            <a:tailEnd/>
          </a:ln>
        </p:spPr>
        <p:txBody>
          <a:bodyPr wrap="none" anchor="ctr"/>
          <a:lstStyle/>
          <a:p>
            <a:pPr algn="ctr" eaLnBrk="0" hangingPunct="0"/>
            <a:r>
              <a:rPr lang="es-ES_tradnl" b="1">
                <a:solidFill>
                  <a:schemeClr val="bg1"/>
                </a:solidFill>
                <a:latin typeface="Times New Roman" pitchFamily="18" charset="0"/>
              </a:rPr>
              <a:t>INTERACCIÓN</a:t>
            </a:r>
          </a:p>
          <a:p>
            <a:pPr algn="ctr" eaLnBrk="0" hangingPunct="0"/>
            <a:r>
              <a:rPr lang="es-ES_tradnl" b="1">
                <a:solidFill>
                  <a:schemeClr val="bg1"/>
                </a:solidFill>
                <a:latin typeface="Times New Roman" pitchFamily="18" charset="0"/>
              </a:rPr>
              <a:t>COOPERATIVA</a:t>
            </a:r>
          </a:p>
        </p:txBody>
      </p:sp>
      <p:sp>
        <p:nvSpPr>
          <p:cNvPr id="41991" name="AutoShape 7"/>
          <p:cNvSpPr>
            <a:spLocks noChangeArrowheads="1"/>
          </p:cNvSpPr>
          <p:nvPr/>
        </p:nvSpPr>
        <p:spPr bwMode="auto">
          <a:xfrm>
            <a:off x="4114800" y="1752600"/>
            <a:ext cx="304800" cy="1447800"/>
          </a:xfrm>
          <a:prstGeom prst="downArrow">
            <a:avLst>
              <a:gd name="adj1" fmla="val 50000"/>
              <a:gd name="adj2" fmla="val 118750"/>
            </a:avLst>
          </a:prstGeom>
          <a:solidFill>
            <a:srgbClr val="000066"/>
          </a:solidFill>
          <a:ln w="9525">
            <a:noFill/>
            <a:miter lim="800000"/>
            <a:headEnd/>
            <a:tailEnd/>
          </a:ln>
        </p:spPr>
        <p:txBody>
          <a:bodyPr wrap="none" anchor="ctr"/>
          <a:lstStyle/>
          <a:p>
            <a:endParaRPr lang="es-ES"/>
          </a:p>
        </p:txBody>
      </p:sp>
      <p:sp>
        <p:nvSpPr>
          <p:cNvPr id="41992" name="AutoShape 8"/>
          <p:cNvSpPr>
            <a:spLocks noChangeArrowheads="1"/>
          </p:cNvSpPr>
          <p:nvPr/>
        </p:nvSpPr>
        <p:spPr bwMode="auto">
          <a:xfrm>
            <a:off x="3048000" y="3276600"/>
            <a:ext cx="2514600" cy="685800"/>
          </a:xfrm>
          <a:prstGeom prst="octagon">
            <a:avLst>
              <a:gd name="adj" fmla="val 29287"/>
            </a:avLst>
          </a:prstGeom>
          <a:solidFill>
            <a:srgbClr val="000066"/>
          </a:solidFill>
          <a:ln w="9525">
            <a:noFill/>
            <a:miter lim="800000"/>
            <a:headEnd/>
            <a:tailEnd/>
          </a:ln>
        </p:spPr>
        <p:txBody>
          <a:bodyPr wrap="none" anchor="ctr"/>
          <a:lstStyle/>
          <a:p>
            <a:pPr algn="ctr" eaLnBrk="0" hangingPunct="0"/>
            <a:r>
              <a:rPr lang="es-ES_tradnl" b="1">
                <a:solidFill>
                  <a:schemeClr val="bg1"/>
                </a:solidFill>
                <a:latin typeface="Times New Roman" pitchFamily="18" charset="0"/>
              </a:rPr>
              <a:t>INTERACCIÓN </a:t>
            </a:r>
          </a:p>
          <a:p>
            <a:pPr algn="ctr" eaLnBrk="0" hangingPunct="0"/>
            <a:r>
              <a:rPr lang="es-ES_tradnl" b="1">
                <a:solidFill>
                  <a:schemeClr val="bg1"/>
                </a:solidFill>
                <a:latin typeface="Times New Roman" pitchFamily="18" charset="0"/>
              </a:rPr>
              <a:t>INDIVIDUALISTA</a:t>
            </a:r>
          </a:p>
        </p:txBody>
      </p:sp>
      <p:sp>
        <p:nvSpPr>
          <p:cNvPr id="41993" name="AutoShape 9"/>
          <p:cNvSpPr>
            <a:spLocks noChangeArrowheads="1"/>
          </p:cNvSpPr>
          <p:nvPr/>
        </p:nvSpPr>
        <p:spPr bwMode="auto">
          <a:xfrm>
            <a:off x="1295400" y="3962400"/>
            <a:ext cx="381000" cy="533400"/>
          </a:xfrm>
          <a:prstGeom prst="downArrow">
            <a:avLst>
              <a:gd name="adj1" fmla="val 50000"/>
              <a:gd name="adj2" fmla="val 35000"/>
            </a:avLst>
          </a:prstGeom>
          <a:solidFill>
            <a:schemeClr val="hlink"/>
          </a:solidFill>
          <a:ln w="9525">
            <a:noFill/>
            <a:miter lim="800000"/>
            <a:headEnd/>
            <a:tailEnd/>
          </a:ln>
        </p:spPr>
        <p:txBody>
          <a:bodyPr wrap="none" anchor="ctr"/>
          <a:lstStyle/>
          <a:p>
            <a:endParaRPr lang="es-ES"/>
          </a:p>
        </p:txBody>
      </p:sp>
      <p:sp>
        <p:nvSpPr>
          <p:cNvPr id="41994" name="AutoShape 10"/>
          <p:cNvSpPr>
            <a:spLocks noChangeArrowheads="1"/>
          </p:cNvSpPr>
          <p:nvPr/>
        </p:nvSpPr>
        <p:spPr bwMode="auto">
          <a:xfrm>
            <a:off x="4114800" y="3962400"/>
            <a:ext cx="381000" cy="533400"/>
          </a:xfrm>
          <a:prstGeom prst="downArrow">
            <a:avLst>
              <a:gd name="adj1" fmla="val 50000"/>
              <a:gd name="adj2" fmla="val 35000"/>
            </a:avLst>
          </a:prstGeom>
          <a:solidFill>
            <a:schemeClr val="hlink"/>
          </a:solidFill>
          <a:ln w="9525">
            <a:noFill/>
            <a:miter lim="800000"/>
            <a:headEnd/>
            <a:tailEnd/>
          </a:ln>
        </p:spPr>
        <p:txBody>
          <a:bodyPr wrap="none" anchor="ctr"/>
          <a:lstStyle/>
          <a:p>
            <a:endParaRPr lang="es-ES"/>
          </a:p>
        </p:txBody>
      </p:sp>
      <p:sp>
        <p:nvSpPr>
          <p:cNvPr id="41995" name="AutoShape 11"/>
          <p:cNvSpPr>
            <a:spLocks noChangeArrowheads="1"/>
          </p:cNvSpPr>
          <p:nvPr/>
        </p:nvSpPr>
        <p:spPr bwMode="auto">
          <a:xfrm>
            <a:off x="7162800" y="3962400"/>
            <a:ext cx="381000" cy="533400"/>
          </a:xfrm>
          <a:prstGeom prst="downArrow">
            <a:avLst>
              <a:gd name="adj1" fmla="val 50000"/>
              <a:gd name="adj2" fmla="val 35000"/>
            </a:avLst>
          </a:prstGeom>
          <a:solidFill>
            <a:schemeClr val="hlink"/>
          </a:solidFill>
          <a:ln w="9525">
            <a:noFill/>
            <a:miter lim="800000"/>
            <a:headEnd/>
            <a:tailEnd/>
          </a:ln>
        </p:spPr>
        <p:txBody>
          <a:bodyPr wrap="none" anchor="ctr"/>
          <a:lstStyle/>
          <a:p>
            <a:endParaRPr lang="es-ES"/>
          </a:p>
        </p:txBody>
      </p:sp>
      <p:sp>
        <p:nvSpPr>
          <p:cNvPr id="41996" name="AutoShape 12"/>
          <p:cNvSpPr>
            <a:spLocks noChangeArrowheads="1"/>
          </p:cNvSpPr>
          <p:nvPr/>
        </p:nvSpPr>
        <p:spPr bwMode="auto">
          <a:xfrm>
            <a:off x="381000" y="4572000"/>
            <a:ext cx="2362200" cy="1524000"/>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defRPr/>
            </a:pPr>
            <a:r>
              <a:rPr lang="es-ES_tradnl" b="1" dirty="0">
                <a:solidFill>
                  <a:srgbClr val="000032"/>
                </a:solidFill>
                <a:latin typeface="Times New Roman" pitchFamily="18" charset="0"/>
              </a:rPr>
              <a:t>Cando os alumnos</a:t>
            </a:r>
          </a:p>
          <a:p>
            <a:pPr algn="ctr" eaLnBrk="0" hangingPunct="0">
              <a:defRPr/>
            </a:pPr>
            <a:r>
              <a:rPr lang="es-ES_tradnl" b="1" dirty="0">
                <a:solidFill>
                  <a:srgbClr val="000032"/>
                </a:solidFill>
                <a:latin typeface="Times New Roman" pitchFamily="18" charset="0"/>
              </a:rPr>
              <a:t>compiten entre sí, para</a:t>
            </a:r>
          </a:p>
          <a:p>
            <a:pPr algn="ctr" eaLnBrk="0" hangingPunct="0">
              <a:defRPr/>
            </a:pPr>
            <a:r>
              <a:rPr lang="es-ES_tradnl" b="1" dirty="0">
                <a:solidFill>
                  <a:srgbClr val="000032"/>
                </a:solidFill>
                <a:latin typeface="Times New Roman" pitchFamily="18" charset="0"/>
              </a:rPr>
              <a:t>ver </a:t>
            </a:r>
            <a:r>
              <a:rPr lang="es-ES_tradnl" b="1" dirty="0" err="1">
                <a:solidFill>
                  <a:srgbClr val="000032"/>
                </a:solidFill>
                <a:latin typeface="Times New Roman" pitchFamily="18" charset="0"/>
              </a:rPr>
              <a:t>quen</a:t>
            </a:r>
            <a:r>
              <a:rPr lang="es-ES_tradnl" b="1" dirty="0">
                <a:solidFill>
                  <a:srgbClr val="000032"/>
                </a:solidFill>
                <a:latin typeface="Times New Roman" pitchFamily="18" charset="0"/>
              </a:rPr>
              <a:t> é o </a:t>
            </a:r>
            <a:r>
              <a:rPr lang="es-ES_tradnl" b="1" dirty="0" err="1">
                <a:solidFill>
                  <a:srgbClr val="000032"/>
                </a:solidFill>
                <a:latin typeface="Times New Roman" pitchFamily="18" charset="0"/>
              </a:rPr>
              <a:t>mellor</a:t>
            </a:r>
            <a:endParaRPr lang="es-ES_tradnl" sz="1600" b="1" dirty="0">
              <a:latin typeface="Times New Roman" pitchFamily="18" charset="0"/>
            </a:endParaRPr>
          </a:p>
          <a:p>
            <a:pPr algn="ctr" eaLnBrk="0" hangingPunct="0">
              <a:defRPr/>
            </a:pPr>
            <a:endParaRPr lang="es-ES_tradnl" sz="1600" b="1" dirty="0">
              <a:latin typeface="Times New Roman" pitchFamily="18" charset="0"/>
            </a:endParaRPr>
          </a:p>
          <a:p>
            <a:pPr algn="ctr" eaLnBrk="0" hangingPunct="0">
              <a:defRPr/>
            </a:pPr>
            <a:endParaRPr lang="es-ES_tradnl" sz="1600" b="1" dirty="0">
              <a:latin typeface="Times New Roman" pitchFamily="18" charset="0"/>
            </a:endParaRPr>
          </a:p>
        </p:txBody>
      </p:sp>
      <p:sp>
        <p:nvSpPr>
          <p:cNvPr id="41997" name="AutoShape 13"/>
          <p:cNvSpPr>
            <a:spLocks noChangeArrowheads="1"/>
          </p:cNvSpPr>
          <p:nvPr/>
        </p:nvSpPr>
        <p:spPr bwMode="auto">
          <a:xfrm>
            <a:off x="3048000" y="4572000"/>
            <a:ext cx="2438400" cy="1524000"/>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defRPr/>
            </a:pPr>
            <a:r>
              <a:rPr lang="es-ES_tradnl" sz="1600" b="1" dirty="0">
                <a:solidFill>
                  <a:srgbClr val="000032"/>
                </a:solidFill>
                <a:latin typeface="Times New Roman" pitchFamily="18" charset="0"/>
              </a:rPr>
              <a:t>Cando </a:t>
            </a:r>
            <a:r>
              <a:rPr lang="es-ES_tradnl" sz="1600" b="1" dirty="0" err="1">
                <a:solidFill>
                  <a:srgbClr val="000032"/>
                </a:solidFill>
                <a:latin typeface="Times New Roman" pitchFamily="18" charset="0"/>
              </a:rPr>
              <a:t>traballan</a:t>
            </a:r>
            <a:r>
              <a:rPr lang="es-ES_tradnl" sz="1600" b="1" dirty="0">
                <a:solidFill>
                  <a:srgbClr val="000032"/>
                </a:solidFill>
                <a:latin typeface="Times New Roman" pitchFamily="18" charset="0"/>
              </a:rPr>
              <a:t> de forma</a:t>
            </a:r>
          </a:p>
          <a:p>
            <a:pPr algn="ctr" eaLnBrk="0" hangingPunct="0">
              <a:defRPr/>
            </a:pPr>
            <a:r>
              <a:rPr lang="es-ES_tradnl" sz="1600" b="1" dirty="0">
                <a:solidFill>
                  <a:srgbClr val="000032"/>
                </a:solidFill>
                <a:latin typeface="Times New Roman" pitchFamily="18" charset="0"/>
              </a:rPr>
              <a:t> individual para conseguir</a:t>
            </a:r>
          </a:p>
          <a:p>
            <a:pPr algn="ctr" eaLnBrk="0" hangingPunct="0">
              <a:defRPr/>
            </a:pPr>
            <a:r>
              <a:rPr lang="es-ES_tradnl" sz="1600" b="1" dirty="0">
                <a:solidFill>
                  <a:srgbClr val="000032"/>
                </a:solidFill>
                <a:latin typeface="Times New Roman" pitchFamily="18" charset="0"/>
              </a:rPr>
              <a:t>os </a:t>
            </a:r>
            <a:r>
              <a:rPr lang="es-ES_tradnl" sz="1600" b="1" dirty="0" err="1">
                <a:solidFill>
                  <a:srgbClr val="000032"/>
                </a:solidFill>
                <a:latin typeface="Times New Roman" pitchFamily="18" charset="0"/>
              </a:rPr>
              <a:t>seus</a:t>
            </a:r>
            <a:r>
              <a:rPr lang="es-ES_tradnl" sz="1600" b="1" dirty="0">
                <a:solidFill>
                  <a:srgbClr val="000032"/>
                </a:solidFill>
                <a:latin typeface="Times New Roman" pitchFamily="18" charset="0"/>
              </a:rPr>
              <a:t>  propósitos </a:t>
            </a:r>
          </a:p>
          <a:p>
            <a:pPr algn="ctr" eaLnBrk="0" hangingPunct="0">
              <a:defRPr/>
            </a:pPr>
            <a:r>
              <a:rPr lang="es-ES_tradnl" sz="1600" b="1" dirty="0" err="1">
                <a:solidFill>
                  <a:srgbClr val="000032"/>
                </a:solidFill>
                <a:latin typeface="Times New Roman" pitchFamily="18" charset="0"/>
              </a:rPr>
              <a:t>sen</a:t>
            </a:r>
            <a:r>
              <a:rPr lang="es-ES_tradnl" sz="1600" b="1" dirty="0">
                <a:solidFill>
                  <a:srgbClr val="000032"/>
                </a:solidFill>
                <a:latin typeface="Times New Roman" pitchFamily="18" charset="0"/>
              </a:rPr>
              <a:t> prestar</a:t>
            </a:r>
          </a:p>
          <a:p>
            <a:pPr algn="ctr" eaLnBrk="0" hangingPunct="0">
              <a:defRPr/>
            </a:pPr>
            <a:r>
              <a:rPr lang="es-ES_tradnl" sz="1600" b="1" dirty="0">
                <a:solidFill>
                  <a:srgbClr val="000032"/>
                </a:solidFill>
                <a:latin typeface="Times New Roman" pitchFamily="18" charset="0"/>
              </a:rPr>
              <a:t>atención </a:t>
            </a:r>
            <a:r>
              <a:rPr lang="es-ES_tradnl" sz="1600" b="1" dirty="0" err="1">
                <a:solidFill>
                  <a:srgbClr val="000032"/>
                </a:solidFill>
                <a:latin typeface="Times New Roman" pitchFamily="18" charset="0"/>
              </a:rPr>
              <a:t>aos</a:t>
            </a:r>
            <a:r>
              <a:rPr lang="es-ES_tradnl" sz="1600" b="1" dirty="0">
                <a:solidFill>
                  <a:srgbClr val="000032"/>
                </a:solidFill>
                <a:latin typeface="Times New Roman" pitchFamily="18" charset="0"/>
              </a:rPr>
              <a:t> </a:t>
            </a:r>
            <a:r>
              <a:rPr lang="es-ES_tradnl" sz="1600" b="1" dirty="0" err="1">
                <a:solidFill>
                  <a:srgbClr val="000032"/>
                </a:solidFill>
                <a:latin typeface="Times New Roman" pitchFamily="18" charset="0"/>
              </a:rPr>
              <a:t>demáis</a:t>
            </a:r>
            <a:endParaRPr lang="es-ES_tradnl" sz="1600" b="1" dirty="0">
              <a:latin typeface="Times New Roman" pitchFamily="18" charset="0"/>
            </a:endParaRPr>
          </a:p>
          <a:p>
            <a:pPr algn="ctr" eaLnBrk="0" hangingPunct="0">
              <a:defRPr/>
            </a:pPr>
            <a:endParaRPr lang="es-ES_tradnl" sz="1600" b="1" dirty="0">
              <a:latin typeface="Times New Roman" pitchFamily="18" charset="0"/>
            </a:endParaRPr>
          </a:p>
        </p:txBody>
      </p:sp>
      <p:sp>
        <p:nvSpPr>
          <p:cNvPr id="41998" name="AutoShape 14"/>
          <p:cNvSpPr>
            <a:spLocks noChangeArrowheads="1"/>
          </p:cNvSpPr>
          <p:nvPr/>
        </p:nvSpPr>
        <p:spPr bwMode="auto">
          <a:xfrm>
            <a:off x="5867400" y="4572000"/>
            <a:ext cx="3048000" cy="1524000"/>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eaLnBrk="0" hangingPunct="0">
              <a:defRPr/>
            </a:pPr>
            <a:r>
              <a:rPr lang="es-ES_tradnl" sz="1600" b="1" dirty="0">
                <a:solidFill>
                  <a:srgbClr val="000032"/>
                </a:solidFill>
                <a:latin typeface="Times New Roman" pitchFamily="18" charset="0"/>
              </a:rPr>
              <a:t>Cando os alumnos </a:t>
            </a:r>
            <a:r>
              <a:rPr lang="es-ES_tradnl" sz="1600" b="1" dirty="0" err="1">
                <a:solidFill>
                  <a:srgbClr val="000032"/>
                </a:solidFill>
                <a:latin typeface="Times New Roman" pitchFamily="18" charset="0"/>
              </a:rPr>
              <a:t>traballan</a:t>
            </a:r>
            <a:endParaRPr lang="es-ES_tradnl" sz="1600" b="1" dirty="0">
              <a:solidFill>
                <a:srgbClr val="000032"/>
              </a:solidFill>
              <a:latin typeface="Times New Roman" pitchFamily="18" charset="0"/>
            </a:endParaRPr>
          </a:p>
          <a:p>
            <a:pPr algn="ctr" eaLnBrk="0" hangingPunct="0">
              <a:defRPr/>
            </a:pPr>
            <a:r>
              <a:rPr lang="es-ES_tradnl" sz="1600" b="1" dirty="0">
                <a:solidFill>
                  <a:srgbClr val="000032"/>
                </a:solidFill>
                <a:latin typeface="Times New Roman" pitchFamily="18" charset="0"/>
              </a:rPr>
              <a:t> cooperativamente entre sí, </a:t>
            </a:r>
          </a:p>
          <a:p>
            <a:pPr algn="ctr" eaLnBrk="0" hangingPunct="0">
              <a:defRPr/>
            </a:pPr>
            <a:r>
              <a:rPr lang="es-ES_tradnl" sz="1600" b="1" dirty="0">
                <a:solidFill>
                  <a:srgbClr val="000032"/>
                </a:solidFill>
                <a:latin typeface="Times New Roman" pitchFamily="18" charset="0"/>
              </a:rPr>
              <a:t>de forma que cada un</a:t>
            </a:r>
          </a:p>
          <a:p>
            <a:pPr algn="ctr" eaLnBrk="0" hangingPunct="0">
              <a:defRPr/>
            </a:pPr>
            <a:r>
              <a:rPr lang="es-ES_tradnl" sz="1600" b="1" dirty="0">
                <a:solidFill>
                  <a:srgbClr val="000032"/>
                </a:solidFill>
                <a:latin typeface="Times New Roman" pitchFamily="18" charset="0"/>
              </a:rPr>
              <a:t> está interesado tanto no </a:t>
            </a:r>
          </a:p>
          <a:p>
            <a:pPr algn="ctr" eaLnBrk="0" hangingPunct="0">
              <a:defRPr/>
            </a:pPr>
            <a:r>
              <a:rPr lang="es-ES_tradnl" sz="1600" b="1" dirty="0">
                <a:solidFill>
                  <a:srgbClr val="000032"/>
                </a:solidFill>
                <a:latin typeface="Times New Roman" pitchFamily="18" charset="0"/>
              </a:rPr>
              <a:t>propio </a:t>
            </a:r>
            <a:r>
              <a:rPr lang="es-ES_tradnl" sz="1600" b="1" dirty="0" err="1">
                <a:solidFill>
                  <a:srgbClr val="000032"/>
                </a:solidFill>
                <a:latin typeface="Times New Roman" pitchFamily="18" charset="0"/>
              </a:rPr>
              <a:t>traballo</a:t>
            </a:r>
            <a:r>
              <a:rPr lang="es-ES_tradnl" sz="1600" b="1" dirty="0">
                <a:solidFill>
                  <a:srgbClr val="000032"/>
                </a:solidFill>
                <a:latin typeface="Times New Roman" pitchFamily="18" charset="0"/>
              </a:rPr>
              <a:t> como </a:t>
            </a:r>
          </a:p>
          <a:p>
            <a:pPr algn="ctr" eaLnBrk="0" hangingPunct="0">
              <a:defRPr/>
            </a:pPr>
            <a:r>
              <a:rPr lang="es-ES_tradnl" sz="1600" b="1" dirty="0">
                <a:solidFill>
                  <a:srgbClr val="000032"/>
                </a:solidFill>
                <a:latin typeface="Times New Roman" pitchFamily="18" charset="0"/>
              </a:rPr>
              <a:t>no dos </a:t>
            </a:r>
            <a:r>
              <a:rPr lang="es-ES_tradnl" sz="1600" b="1" dirty="0" err="1">
                <a:solidFill>
                  <a:srgbClr val="000032"/>
                </a:solidFill>
                <a:latin typeface="Times New Roman" pitchFamily="18" charset="0"/>
              </a:rPr>
              <a:t>demáis</a:t>
            </a:r>
            <a:r>
              <a:rPr lang="es-ES_tradnl" sz="1600" b="1" dirty="0">
                <a:solidFill>
                  <a:srgbClr val="000032"/>
                </a:solidFill>
                <a:latin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p:cTn id="7" dur="500" fill="hold"/>
                                        <p:tgtEl>
                                          <p:spTgt spid="41986"/>
                                        </p:tgtEl>
                                        <p:attrNameLst>
                                          <p:attrName>ppt_x</p:attrName>
                                        </p:attrNameLst>
                                      </p:cBhvr>
                                      <p:tavLst>
                                        <p:tav tm="0">
                                          <p:val>
                                            <p:strVal val="#ppt_x"/>
                                          </p:val>
                                        </p:tav>
                                        <p:tav tm="100000">
                                          <p:val>
                                            <p:strVal val="#ppt_x"/>
                                          </p:val>
                                        </p:tav>
                                      </p:tavLst>
                                    </p:anim>
                                    <p:anim calcmode="lin" valueType="num">
                                      <p:cBhvr>
                                        <p:cTn id="8" dur="500" fill="hold"/>
                                        <p:tgtEl>
                                          <p:spTgt spid="41986"/>
                                        </p:tgtEl>
                                        <p:attrNameLst>
                                          <p:attrName>ppt_y</p:attrName>
                                        </p:attrNameLst>
                                      </p:cBhvr>
                                      <p:tavLst>
                                        <p:tav tm="0">
                                          <p:val>
                                            <p:strVal val="#ppt_y-#ppt_h/2"/>
                                          </p:val>
                                        </p:tav>
                                        <p:tav tm="100000">
                                          <p:val>
                                            <p:strVal val="#ppt_y"/>
                                          </p:val>
                                        </p:tav>
                                      </p:tavLst>
                                    </p:anim>
                                    <p:anim calcmode="lin" valueType="num">
                                      <p:cBhvr>
                                        <p:cTn id="9" dur="500" fill="hold"/>
                                        <p:tgtEl>
                                          <p:spTgt spid="41986"/>
                                        </p:tgtEl>
                                        <p:attrNameLst>
                                          <p:attrName>ppt_w</p:attrName>
                                        </p:attrNameLst>
                                      </p:cBhvr>
                                      <p:tavLst>
                                        <p:tav tm="0">
                                          <p:val>
                                            <p:strVal val="#ppt_w"/>
                                          </p:val>
                                        </p:tav>
                                        <p:tav tm="100000">
                                          <p:val>
                                            <p:strVal val="#ppt_w"/>
                                          </p:val>
                                        </p:tav>
                                      </p:tavLst>
                                    </p:anim>
                                    <p:anim calcmode="lin" valueType="num">
                                      <p:cBhvr>
                                        <p:cTn id="10" dur="500" fill="hold"/>
                                        <p:tgtEl>
                                          <p:spTgt spid="41986"/>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2" presetClass="entr" presetSubtype="8" fill="hold" grpId="0" nodeType="afterEffect">
                                  <p:stCondLst>
                                    <p:cond delay="0"/>
                                  </p:stCondLst>
                                  <p:childTnLst>
                                    <p:set>
                                      <p:cBhvr>
                                        <p:cTn id="13" dur="1" fill="hold">
                                          <p:stCondLst>
                                            <p:cond delay="0"/>
                                          </p:stCondLst>
                                        </p:cTn>
                                        <p:tgtEl>
                                          <p:spTgt spid="41987"/>
                                        </p:tgtEl>
                                        <p:attrNameLst>
                                          <p:attrName>style.visibility</p:attrName>
                                        </p:attrNameLst>
                                      </p:cBhvr>
                                      <p:to>
                                        <p:strVal val="visible"/>
                                      </p:to>
                                    </p:set>
                                    <p:anim calcmode="lin" valueType="num">
                                      <p:cBhvr additive="base">
                                        <p:cTn id="14" dur="500" fill="hold"/>
                                        <p:tgtEl>
                                          <p:spTgt spid="41987"/>
                                        </p:tgtEl>
                                        <p:attrNameLst>
                                          <p:attrName>ppt_x</p:attrName>
                                        </p:attrNameLst>
                                      </p:cBhvr>
                                      <p:tavLst>
                                        <p:tav tm="0">
                                          <p:val>
                                            <p:strVal val="0-#ppt_w/2"/>
                                          </p:val>
                                        </p:tav>
                                        <p:tav tm="100000">
                                          <p:val>
                                            <p:strVal val="#ppt_x"/>
                                          </p:val>
                                        </p:tav>
                                      </p:tavLst>
                                    </p:anim>
                                    <p:anim calcmode="lin" valueType="num">
                                      <p:cBhvr additive="base">
                                        <p:cTn id="15" dur="500" fill="hold"/>
                                        <p:tgtEl>
                                          <p:spTgt spid="41987"/>
                                        </p:tgtEl>
                                        <p:attrNameLst>
                                          <p:attrName>ppt_y</p:attrName>
                                        </p:attrNameLst>
                                      </p:cBhvr>
                                      <p:tavLst>
                                        <p:tav tm="0">
                                          <p:val>
                                            <p:strVal val="#ppt_y"/>
                                          </p:val>
                                        </p:tav>
                                        <p:tav tm="100000">
                                          <p:val>
                                            <p:strVal val="#ppt_y"/>
                                          </p:val>
                                        </p:tav>
                                      </p:tavLst>
                                    </p:anim>
                                  </p:childTnLst>
                                </p:cTn>
                              </p:par>
                            </p:childTnLst>
                          </p:cTn>
                        </p:par>
                        <p:par>
                          <p:cTn id="16" fill="hold">
                            <p:stCondLst>
                              <p:cond delay="1000"/>
                            </p:stCondLst>
                            <p:childTnLst>
                              <p:par>
                                <p:cTn id="17" presetID="17" presetClass="entr" presetSubtype="1" fill="hold" grpId="0" nodeType="afterEffect">
                                  <p:stCondLst>
                                    <p:cond delay="0"/>
                                  </p:stCondLst>
                                  <p:childTnLst>
                                    <p:set>
                                      <p:cBhvr>
                                        <p:cTn id="18" dur="1" fill="hold">
                                          <p:stCondLst>
                                            <p:cond delay="0"/>
                                          </p:stCondLst>
                                        </p:cTn>
                                        <p:tgtEl>
                                          <p:spTgt spid="41989"/>
                                        </p:tgtEl>
                                        <p:attrNameLst>
                                          <p:attrName>style.visibility</p:attrName>
                                        </p:attrNameLst>
                                      </p:cBhvr>
                                      <p:to>
                                        <p:strVal val="visible"/>
                                      </p:to>
                                    </p:set>
                                    <p:anim calcmode="lin" valueType="num">
                                      <p:cBhvr>
                                        <p:cTn id="19" dur="500" fill="hold"/>
                                        <p:tgtEl>
                                          <p:spTgt spid="41989"/>
                                        </p:tgtEl>
                                        <p:attrNameLst>
                                          <p:attrName>ppt_x</p:attrName>
                                        </p:attrNameLst>
                                      </p:cBhvr>
                                      <p:tavLst>
                                        <p:tav tm="0">
                                          <p:val>
                                            <p:strVal val="#ppt_x"/>
                                          </p:val>
                                        </p:tav>
                                        <p:tav tm="100000">
                                          <p:val>
                                            <p:strVal val="#ppt_x"/>
                                          </p:val>
                                        </p:tav>
                                      </p:tavLst>
                                    </p:anim>
                                    <p:anim calcmode="lin" valueType="num">
                                      <p:cBhvr>
                                        <p:cTn id="20" dur="500" fill="hold"/>
                                        <p:tgtEl>
                                          <p:spTgt spid="41989"/>
                                        </p:tgtEl>
                                        <p:attrNameLst>
                                          <p:attrName>ppt_y</p:attrName>
                                        </p:attrNameLst>
                                      </p:cBhvr>
                                      <p:tavLst>
                                        <p:tav tm="0">
                                          <p:val>
                                            <p:strVal val="#ppt_y-#ppt_h/2"/>
                                          </p:val>
                                        </p:tav>
                                        <p:tav tm="100000">
                                          <p:val>
                                            <p:strVal val="#ppt_y"/>
                                          </p:val>
                                        </p:tav>
                                      </p:tavLst>
                                    </p:anim>
                                    <p:anim calcmode="lin" valueType="num">
                                      <p:cBhvr>
                                        <p:cTn id="21" dur="500" fill="hold"/>
                                        <p:tgtEl>
                                          <p:spTgt spid="41989"/>
                                        </p:tgtEl>
                                        <p:attrNameLst>
                                          <p:attrName>ppt_w</p:attrName>
                                        </p:attrNameLst>
                                      </p:cBhvr>
                                      <p:tavLst>
                                        <p:tav tm="0">
                                          <p:val>
                                            <p:strVal val="#ppt_w"/>
                                          </p:val>
                                        </p:tav>
                                        <p:tav tm="100000">
                                          <p:val>
                                            <p:strVal val="#ppt_w"/>
                                          </p:val>
                                        </p:tav>
                                      </p:tavLst>
                                    </p:anim>
                                    <p:anim calcmode="lin" valueType="num">
                                      <p:cBhvr>
                                        <p:cTn id="22" dur="500" fill="hold"/>
                                        <p:tgtEl>
                                          <p:spTgt spid="41989"/>
                                        </p:tgtEl>
                                        <p:attrNameLst>
                                          <p:attrName>ppt_h</p:attrName>
                                        </p:attrNameLst>
                                      </p:cBhvr>
                                      <p:tavLst>
                                        <p:tav tm="0">
                                          <p:val>
                                            <p:fltVal val="0"/>
                                          </p:val>
                                        </p:tav>
                                        <p:tav tm="100000">
                                          <p:val>
                                            <p:strVal val="#ppt_h"/>
                                          </p:val>
                                        </p:tav>
                                      </p:tavLst>
                                    </p:anim>
                                  </p:childTnLst>
                                </p:cTn>
                              </p:par>
                            </p:childTnLst>
                          </p:cTn>
                        </p:par>
                        <p:par>
                          <p:cTn id="23" fill="hold">
                            <p:stCondLst>
                              <p:cond delay="1500"/>
                            </p:stCondLst>
                            <p:childTnLst>
                              <p:par>
                                <p:cTn id="24" presetID="17" presetClass="entr" presetSubtype="1" fill="hold" grpId="0" nodeType="afterEffect">
                                  <p:stCondLst>
                                    <p:cond delay="0"/>
                                  </p:stCondLst>
                                  <p:childTnLst>
                                    <p:set>
                                      <p:cBhvr>
                                        <p:cTn id="25" dur="1" fill="hold">
                                          <p:stCondLst>
                                            <p:cond delay="0"/>
                                          </p:stCondLst>
                                        </p:cTn>
                                        <p:tgtEl>
                                          <p:spTgt spid="41993"/>
                                        </p:tgtEl>
                                        <p:attrNameLst>
                                          <p:attrName>style.visibility</p:attrName>
                                        </p:attrNameLst>
                                      </p:cBhvr>
                                      <p:to>
                                        <p:strVal val="visible"/>
                                      </p:to>
                                    </p:set>
                                    <p:anim calcmode="lin" valueType="num">
                                      <p:cBhvr>
                                        <p:cTn id="26" dur="500" fill="hold"/>
                                        <p:tgtEl>
                                          <p:spTgt spid="41993"/>
                                        </p:tgtEl>
                                        <p:attrNameLst>
                                          <p:attrName>ppt_x</p:attrName>
                                        </p:attrNameLst>
                                      </p:cBhvr>
                                      <p:tavLst>
                                        <p:tav tm="0">
                                          <p:val>
                                            <p:strVal val="#ppt_x"/>
                                          </p:val>
                                        </p:tav>
                                        <p:tav tm="100000">
                                          <p:val>
                                            <p:strVal val="#ppt_x"/>
                                          </p:val>
                                        </p:tav>
                                      </p:tavLst>
                                    </p:anim>
                                    <p:anim calcmode="lin" valueType="num">
                                      <p:cBhvr>
                                        <p:cTn id="27" dur="500" fill="hold"/>
                                        <p:tgtEl>
                                          <p:spTgt spid="41993"/>
                                        </p:tgtEl>
                                        <p:attrNameLst>
                                          <p:attrName>ppt_y</p:attrName>
                                        </p:attrNameLst>
                                      </p:cBhvr>
                                      <p:tavLst>
                                        <p:tav tm="0">
                                          <p:val>
                                            <p:strVal val="#ppt_y-#ppt_h/2"/>
                                          </p:val>
                                        </p:tav>
                                        <p:tav tm="100000">
                                          <p:val>
                                            <p:strVal val="#ppt_y"/>
                                          </p:val>
                                        </p:tav>
                                      </p:tavLst>
                                    </p:anim>
                                    <p:anim calcmode="lin" valueType="num">
                                      <p:cBhvr>
                                        <p:cTn id="28" dur="500" fill="hold"/>
                                        <p:tgtEl>
                                          <p:spTgt spid="41993"/>
                                        </p:tgtEl>
                                        <p:attrNameLst>
                                          <p:attrName>ppt_w</p:attrName>
                                        </p:attrNameLst>
                                      </p:cBhvr>
                                      <p:tavLst>
                                        <p:tav tm="0">
                                          <p:val>
                                            <p:strVal val="#ppt_w"/>
                                          </p:val>
                                        </p:tav>
                                        <p:tav tm="100000">
                                          <p:val>
                                            <p:strVal val="#ppt_w"/>
                                          </p:val>
                                        </p:tav>
                                      </p:tavLst>
                                    </p:anim>
                                    <p:anim calcmode="lin" valueType="num">
                                      <p:cBhvr>
                                        <p:cTn id="29" dur="500" fill="hold"/>
                                        <p:tgtEl>
                                          <p:spTgt spid="41993"/>
                                        </p:tgtEl>
                                        <p:attrNameLst>
                                          <p:attrName>ppt_h</p:attrName>
                                        </p:attrNameLst>
                                      </p:cBhvr>
                                      <p:tavLst>
                                        <p:tav tm="0">
                                          <p:val>
                                            <p:fltVal val="0"/>
                                          </p:val>
                                        </p:tav>
                                        <p:tav tm="100000">
                                          <p:val>
                                            <p:strVal val="#ppt_h"/>
                                          </p:val>
                                        </p:tav>
                                      </p:tavLst>
                                    </p:anim>
                                  </p:childTnLst>
                                </p:cTn>
                              </p:par>
                            </p:childTnLst>
                          </p:cTn>
                        </p:par>
                        <p:par>
                          <p:cTn id="30" fill="hold">
                            <p:stCondLst>
                              <p:cond delay="2000"/>
                            </p:stCondLst>
                            <p:childTnLst>
                              <p:par>
                                <p:cTn id="31" presetID="9" presetClass="entr" presetSubtype="0" fill="hold" nodeType="afterEffect">
                                  <p:stCondLst>
                                    <p:cond delay="0"/>
                                  </p:stCondLst>
                                  <p:childTnLst>
                                    <p:set>
                                      <p:cBhvr>
                                        <p:cTn id="32" dur="1" fill="hold">
                                          <p:stCondLst>
                                            <p:cond delay="0"/>
                                          </p:stCondLst>
                                        </p:cTn>
                                        <p:tgtEl>
                                          <p:spTgt spid="41996"/>
                                        </p:tgtEl>
                                        <p:attrNameLst>
                                          <p:attrName>style.visibility</p:attrName>
                                        </p:attrNameLst>
                                      </p:cBhvr>
                                      <p:to>
                                        <p:strVal val="visible"/>
                                      </p:to>
                                    </p:set>
                                    <p:animEffect transition="in" filter="dissolve">
                                      <p:cBhvr>
                                        <p:cTn id="33" dur="500"/>
                                        <p:tgtEl>
                                          <p:spTgt spid="41996"/>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41991"/>
                                        </p:tgtEl>
                                        <p:attrNameLst>
                                          <p:attrName>style.visibility</p:attrName>
                                        </p:attrNameLst>
                                      </p:cBhvr>
                                      <p:to>
                                        <p:strVal val="visible"/>
                                      </p:to>
                                    </p:set>
                                    <p:anim calcmode="lin" valueType="num">
                                      <p:cBhvr additive="base">
                                        <p:cTn id="37" dur="500" fill="hold"/>
                                        <p:tgtEl>
                                          <p:spTgt spid="41991"/>
                                        </p:tgtEl>
                                        <p:attrNameLst>
                                          <p:attrName>ppt_x</p:attrName>
                                        </p:attrNameLst>
                                      </p:cBhvr>
                                      <p:tavLst>
                                        <p:tav tm="0">
                                          <p:val>
                                            <p:strVal val="0-#ppt_w/2"/>
                                          </p:val>
                                        </p:tav>
                                        <p:tav tm="100000">
                                          <p:val>
                                            <p:strVal val="#ppt_x"/>
                                          </p:val>
                                        </p:tav>
                                      </p:tavLst>
                                    </p:anim>
                                    <p:anim calcmode="lin" valueType="num">
                                      <p:cBhvr additive="base">
                                        <p:cTn id="38" dur="500" fill="hold"/>
                                        <p:tgtEl>
                                          <p:spTgt spid="41991"/>
                                        </p:tgtEl>
                                        <p:attrNameLst>
                                          <p:attrName>ppt_y</p:attrName>
                                        </p:attrNameLst>
                                      </p:cBhvr>
                                      <p:tavLst>
                                        <p:tav tm="0">
                                          <p:val>
                                            <p:strVal val="#ppt_y"/>
                                          </p:val>
                                        </p:tav>
                                        <p:tav tm="100000">
                                          <p:val>
                                            <p:strVal val="#ppt_y"/>
                                          </p:val>
                                        </p:tav>
                                      </p:tavLst>
                                    </p:anim>
                                  </p:childTnLst>
                                </p:cTn>
                              </p:par>
                            </p:childTnLst>
                          </p:cTn>
                        </p:par>
                        <p:par>
                          <p:cTn id="39" fill="hold">
                            <p:stCondLst>
                              <p:cond delay="3000"/>
                            </p:stCondLst>
                            <p:childTnLst>
                              <p:par>
                                <p:cTn id="40" presetID="17" presetClass="entr" presetSubtype="1" fill="hold" grpId="0" nodeType="afterEffect">
                                  <p:stCondLst>
                                    <p:cond delay="0"/>
                                  </p:stCondLst>
                                  <p:childTnLst>
                                    <p:set>
                                      <p:cBhvr>
                                        <p:cTn id="41" dur="1" fill="hold">
                                          <p:stCondLst>
                                            <p:cond delay="0"/>
                                          </p:stCondLst>
                                        </p:cTn>
                                        <p:tgtEl>
                                          <p:spTgt spid="41992"/>
                                        </p:tgtEl>
                                        <p:attrNameLst>
                                          <p:attrName>style.visibility</p:attrName>
                                        </p:attrNameLst>
                                      </p:cBhvr>
                                      <p:to>
                                        <p:strVal val="visible"/>
                                      </p:to>
                                    </p:set>
                                    <p:anim calcmode="lin" valueType="num">
                                      <p:cBhvr>
                                        <p:cTn id="42" dur="500" fill="hold"/>
                                        <p:tgtEl>
                                          <p:spTgt spid="41992"/>
                                        </p:tgtEl>
                                        <p:attrNameLst>
                                          <p:attrName>ppt_x</p:attrName>
                                        </p:attrNameLst>
                                      </p:cBhvr>
                                      <p:tavLst>
                                        <p:tav tm="0">
                                          <p:val>
                                            <p:strVal val="#ppt_x"/>
                                          </p:val>
                                        </p:tav>
                                        <p:tav tm="100000">
                                          <p:val>
                                            <p:strVal val="#ppt_x"/>
                                          </p:val>
                                        </p:tav>
                                      </p:tavLst>
                                    </p:anim>
                                    <p:anim calcmode="lin" valueType="num">
                                      <p:cBhvr>
                                        <p:cTn id="43" dur="500" fill="hold"/>
                                        <p:tgtEl>
                                          <p:spTgt spid="41992"/>
                                        </p:tgtEl>
                                        <p:attrNameLst>
                                          <p:attrName>ppt_y</p:attrName>
                                        </p:attrNameLst>
                                      </p:cBhvr>
                                      <p:tavLst>
                                        <p:tav tm="0">
                                          <p:val>
                                            <p:strVal val="#ppt_y-#ppt_h/2"/>
                                          </p:val>
                                        </p:tav>
                                        <p:tav tm="100000">
                                          <p:val>
                                            <p:strVal val="#ppt_y"/>
                                          </p:val>
                                        </p:tav>
                                      </p:tavLst>
                                    </p:anim>
                                    <p:anim calcmode="lin" valueType="num">
                                      <p:cBhvr>
                                        <p:cTn id="44" dur="500" fill="hold"/>
                                        <p:tgtEl>
                                          <p:spTgt spid="41992"/>
                                        </p:tgtEl>
                                        <p:attrNameLst>
                                          <p:attrName>ppt_w</p:attrName>
                                        </p:attrNameLst>
                                      </p:cBhvr>
                                      <p:tavLst>
                                        <p:tav tm="0">
                                          <p:val>
                                            <p:strVal val="#ppt_w"/>
                                          </p:val>
                                        </p:tav>
                                        <p:tav tm="100000">
                                          <p:val>
                                            <p:strVal val="#ppt_w"/>
                                          </p:val>
                                        </p:tav>
                                      </p:tavLst>
                                    </p:anim>
                                    <p:anim calcmode="lin" valueType="num">
                                      <p:cBhvr>
                                        <p:cTn id="45" dur="500" fill="hold"/>
                                        <p:tgtEl>
                                          <p:spTgt spid="41992"/>
                                        </p:tgtEl>
                                        <p:attrNameLst>
                                          <p:attrName>ppt_h</p:attrName>
                                        </p:attrNameLst>
                                      </p:cBhvr>
                                      <p:tavLst>
                                        <p:tav tm="0">
                                          <p:val>
                                            <p:fltVal val="0"/>
                                          </p:val>
                                        </p:tav>
                                        <p:tav tm="100000">
                                          <p:val>
                                            <p:strVal val="#ppt_h"/>
                                          </p:val>
                                        </p:tav>
                                      </p:tavLst>
                                    </p:anim>
                                  </p:childTnLst>
                                </p:cTn>
                              </p:par>
                            </p:childTnLst>
                          </p:cTn>
                        </p:par>
                        <p:par>
                          <p:cTn id="46" fill="hold">
                            <p:stCondLst>
                              <p:cond delay="3500"/>
                            </p:stCondLst>
                            <p:childTnLst>
                              <p:par>
                                <p:cTn id="47" presetID="2" presetClass="entr" presetSubtype="1" fill="hold" grpId="0" nodeType="afterEffect">
                                  <p:stCondLst>
                                    <p:cond delay="0"/>
                                  </p:stCondLst>
                                  <p:childTnLst>
                                    <p:set>
                                      <p:cBhvr>
                                        <p:cTn id="48" dur="1" fill="hold">
                                          <p:stCondLst>
                                            <p:cond delay="0"/>
                                          </p:stCondLst>
                                        </p:cTn>
                                        <p:tgtEl>
                                          <p:spTgt spid="41994"/>
                                        </p:tgtEl>
                                        <p:attrNameLst>
                                          <p:attrName>style.visibility</p:attrName>
                                        </p:attrNameLst>
                                      </p:cBhvr>
                                      <p:to>
                                        <p:strVal val="visible"/>
                                      </p:to>
                                    </p:set>
                                    <p:anim calcmode="lin" valueType="num">
                                      <p:cBhvr additive="base">
                                        <p:cTn id="49" dur="500" fill="hold"/>
                                        <p:tgtEl>
                                          <p:spTgt spid="41994"/>
                                        </p:tgtEl>
                                        <p:attrNameLst>
                                          <p:attrName>ppt_x</p:attrName>
                                        </p:attrNameLst>
                                      </p:cBhvr>
                                      <p:tavLst>
                                        <p:tav tm="0">
                                          <p:val>
                                            <p:strVal val="#ppt_x"/>
                                          </p:val>
                                        </p:tav>
                                        <p:tav tm="100000">
                                          <p:val>
                                            <p:strVal val="#ppt_x"/>
                                          </p:val>
                                        </p:tav>
                                      </p:tavLst>
                                    </p:anim>
                                    <p:anim calcmode="lin" valueType="num">
                                      <p:cBhvr additive="base">
                                        <p:cTn id="50" dur="500" fill="hold"/>
                                        <p:tgtEl>
                                          <p:spTgt spid="41994"/>
                                        </p:tgtEl>
                                        <p:attrNameLst>
                                          <p:attrName>ppt_y</p:attrName>
                                        </p:attrNameLst>
                                      </p:cBhvr>
                                      <p:tavLst>
                                        <p:tav tm="0">
                                          <p:val>
                                            <p:strVal val="0-#ppt_h/2"/>
                                          </p:val>
                                        </p:tav>
                                        <p:tav tm="100000">
                                          <p:val>
                                            <p:strVal val="#ppt_y"/>
                                          </p:val>
                                        </p:tav>
                                      </p:tavLst>
                                    </p:anim>
                                  </p:childTnLst>
                                </p:cTn>
                              </p:par>
                            </p:childTnLst>
                          </p:cTn>
                        </p:par>
                        <p:par>
                          <p:cTn id="51" fill="hold">
                            <p:stCondLst>
                              <p:cond delay="4000"/>
                            </p:stCondLst>
                            <p:childTnLst>
                              <p:par>
                                <p:cTn id="52" presetID="9" presetClass="entr" presetSubtype="0" fill="hold" nodeType="afterEffect">
                                  <p:stCondLst>
                                    <p:cond delay="0"/>
                                  </p:stCondLst>
                                  <p:childTnLst>
                                    <p:set>
                                      <p:cBhvr>
                                        <p:cTn id="53" dur="1" fill="hold">
                                          <p:stCondLst>
                                            <p:cond delay="0"/>
                                          </p:stCondLst>
                                        </p:cTn>
                                        <p:tgtEl>
                                          <p:spTgt spid="41997"/>
                                        </p:tgtEl>
                                        <p:attrNameLst>
                                          <p:attrName>style.visibility</p:attrName>
                                        </p:attrNameLst>
                                      </p:cBhvr>
                                      <p:to>
                                        <p:strVal val="visible"/>
                                      </p:to>
                                    </p:set>
                                    <p:animEffect transition="in" filter="dissolve">
                                      <p:cBhvr>
                                        <p:cTn id="54" dur="500"/>
                                        <p:tgtEl>
                                          <p:spTgt spid="41997"/>
                                        </p:tgtEl>
                                      </p:cBhvr>
                                    </p:animEffect>
                                  </p:childTnLst>
                                </p:cTn>
                              </p:par>
                            </p:childTnLst>
                          </p:cTn>
                        </p:par>
                        <p:par>
                          <p:cTn id="55" fill="hold">
                            <p:stCondLst>
                              <p:cond delay="4500"/>
                            </p:stCondLst>
                            <p:childTnLst>
                              <p:par>
                                <p:cTn id="56" presetID="2" presetClass="entr" presetSubtype="8" fill="hold" grpId="0" nodeType="afterEffect">
                                  <p:stCondLst>
                                    <p:cond delay="0"/>
                                  </p:stCondLst>
                                  <p:childTnLst>
                                    <p:set>
                                      <p:cBhvr>
                                        <p:cTn id="57" dur="1" fill="hold">
                                          <p:stCondLst>
                                            <p:cond delay="0"/>
                                          </p:stCondLst>
                                        </p:cTn>
                                        <p:tgtEl>
                                          <p:spTgt spid="41988"/>
                                        </p:tgtEl>
                                        <p:attrNameLst>
                                          <p:attrName>style.visibility</p:attrName>
                                        </p:attrNameLst>
                                      </p:cBhvr>
                                      <p:to>
                                        <p:strVal val="visible"/>
                                      </p:to>
                                    </p:set>
                                    <p:anim calcmode="lin" valueType="num">
                                      <p:cBhvr additive="base">
                                        <p:cTn id="58" dur="500" fill="hold"/>
                                        <p:tgtEl>
                                          <p:spTgt spid="41988"/>
                                        </p:tgtEl>
                                        <p:attrNameLst>
                                          <p:attrName>ppt_x</p:attrName>
                                        </p:attrNameLst>
                                      </p:cBhvr>
                                      <p:tavLst>
                                        <p:tav tm="0">
                                          <p:val>
                                            <p:strVal val="0-#ppt_w/2"/>
                                          </p:val>
                                        </p:tav>
                                        <p:tav tm="100000">
                                          <p:val>
                                            <p:strVal val="#ppt_x"/>
                                          </p:val>
                                        </p:tav>
                                      </p:tavLst>
                                    </p:anim>
                                    <p:anim calcmode="lin" valueType="num">
                                      <p:cBhvr additive="base">
                                        <p:cTn id="59" dur="500" fill="hold"/>
                                        <p:tgtEl>
                                          <p:spTgt spid="41988"/>
                                        </p:tgtEl>
                                        <p:attrNameLst>
                                          <p:attrName>ppt_y</p:attrName>
                                        </p:attrNameLst>
                                      </p:cBhvr>
                                      <p:tavLst>
                                        <p:tav tm="0">
                                          <p:val>
                                            <p:strVal val="#ppt_y"/>
                                          </p:val>
                                        </p:tav>
                                        <p:tav tm="100000">
                                          <p:val>
                                            <p:strVal val="#ppt_y"/>
                                          </p:val>
                                        </p:tav>
                                      </p:tavLst>
                                    </p:anim>
                                  </p:childTnLst>
                                </p:cTn>
                              </p:par>
                            </p:childTnLst>
                          </p:cTn>
                        </p:par>
                        <p:par>
                          <p:cTn id="60" fill="hold">
                            <p:stCondLst>
                              <p:cond delay="5000"/>
                            </p:stCondLst>
                            <p:childTnLst>
                              <p:par>
                                <p:cTn id="61" presetID="17" presetClass="entr" presetSubtype="1" fill="hold" grpId="0" nodeType="afterEffect">
                                  <p:stCondLst>
                                    <p:cond delay="0"/>
                                  </p:stCondLst>
                                  <p:childTnLst>
                                    <p:set>
                                      <p:cBhvr>
                                        <p:cTn id="62" dur="1" fill="hold">
                                          <p:stCondLst>
                                            <p:cond delay="0"/>
                                          </p:stCondLst>
                                        </p:cTn>
                                        <p:tgtEl>
                                          <p:spTgt spid="41990"/>
                                        </p:tgtEl>
                                        <p:attrNameLst>
                                          <p:attrName>style.visibility</p:attrName>
                                        </p:attrNameLst>
                                      </p:cBhvr>
                                      <p:to>
                                        <p:strVal val="visible"/>
                                      </p:to>
                                    </p:set>
                                    <p:anim calcmode="lin" valueType="num">
                                      <p:cBhvr>
                                        <p:cTn id="63" dur="500" fill="hold"/>
                                        <p:tgtEl>
                                          <p:spTgt spid="41990"/>
                                        </p:tgtEl>
                                        <p:attrNameLst>
                                          <p:attrName>ppt_x</p:attrName>
                                        </p:attrNameLst>
                                      </p:cBhvr>
                                      <p:tavLst>
                                        <p:tav tm="0">
                                          <p:val>
                                            <p:strVal val="#ppt_x"/>
                                          </p:val>
                                        </p:tav>
                                        <p:tav tm="100000">
                                          <p:val>
                                            <p:strVal val="#ppt_x"/>
                                          </p:val>
                                        </p:tav>
                                      </p:tavLst>
                                    </p:anim>
                                    <p:anim calcmode="lin" valueType="num">
                                      <p:cBhvr>
                                        <p:cTn id="64" dur="500" fill="hold"/>
                                        <p:tgtEl>
                                          <p:spTgt spid="41990"/>
                                        </p:tgtEl>
                                        <p:attrNameLst>
                                          <p:attrName>ppt_y</p:attrName>
                                        </p:attrNameLst>
                                      </p:cBhvr>
                                      <p:tavLst>
                                        <p:tav tm="0">
                                          <p:val>
                                            <p:strVal val="#ppt_y-#ppt_h/2"/>
                                          </p:val>
                                        </p:tav>
                                        <p:tav tm="100000">
                                          <p:val>
                                            <p:strVal val="#ppt_y"/>
                                          </p:val>
                                        </p:tav>
                                      </p:tavLst>
                                    </p:anim>
                                    <p:anim calcmode="lin" valueType="num">
                                      <p:cBhvr>
                                        <p:cTn id="65" dur="500" fill="hold"/>
                                        <p:tgtEl>
                                          <p:spTgt spid="41990"/>
                                        </p:tgtEl>
                                        <p:attrNameLst>
                                          <p:attrName>ppt_w</p:attrName>
                                        </p:attrNameLst>
                                      </p:cBhvr>
                                      <p:tavLst>
                                        <p:tav tm="0">
                                          <p:val>
                                            <p:strVal val="#ppt_w"/>
                                          </p:val>
                                        </p:tav>
                                        <p:tav tm="100000">
                                          <p:val>
                                            <p:strVal val="#ppt_w"/>
                                          </p:val>
                                        </p:tav>
                                      </p:tavLst>
                                    </p:anim>
                                    <p:anim calcmode="lin" valueType="num">
                                      <p:cBhvr>
                                        <p:cTn id="66" dur="500" fill="hold"/>
                                        <p:tgtEl>
                                          <p:spTgt spid="41990"/>
                                        </p:tgtEl>
                                        <p:attrNameLst>
                                          <p:attrName>ppt_h</p:attrName>
                                        </p:attrNameLst>
                                      </p:cBhvr>
                                      <p:tavLst>
                                        <p:tav tm="0">
                                          <p:val>
                                            <p:fltVal val="0"/>
                                          </p:val>
                                        </p:tav>
                                        <p:tav tm="100000">
                                          <p:val>
                                            <p:strVal val="#ppt_h"/>
                                          </p:val>
                                        </p:tav>
                                      </p:tavLst>
                                    </p:anim>
                                  </p:childTnLst>
                                </p:cTn>
                              </p:par>
                            </p:childTnLst>
                          </p:cTn>
                        </p:par>
                        <p:par>
                          <p:cTn id="67" fill="hold">
                            <p:stCondLst>
                              <p:cond delay="5500"/>
                            </p:stCondLst>
                            <p:childTnLst>
                              <p:par>
                                <p:cTn id="68" presetID="17" presetClass="entr" presetSubtype="1" fill="hold" grpId="0" nodeType="afterEffect">
                                  <p:stCondLst>
                                    <p:cond delay="0"/>
                                  </p:stCondLst>
                                  <p:childTnLst>
                                    <p:set>
                                      <p:cBhvr>
                                        <p:cTn id="69" dur="1" fill="hold">
                                          <p:stCondLst>
                                            <p:cond delay="0"/>
                                          </p:stCondLst>
                                        </p:cTn>
                                        <p:tgtEl>
                                          <p:spTgt spid="41995"/>
                                        </p:tgtEl>
                                        <p:attrNameLst>
                                          <p:attrName>style.visibility</p:attrName>
                                        </p:attrNameLst>
                                      </p:cBhvr>
                                      <p:to>
                                        <p:strVal val="visible"/>
                                      </p:to>
                                    </p:set>
                                    <p:anim calcmode="lin" valueType="num">
                                      <p:cBhvr>
                                        <p:cTn id="70" dur="500" fill="hold"/>
                                        <p:tgtEl>
                                          <p:spTgt spid="41995"/>
                                        </p:tgtEl>
                                        <p:attrNameLst>
                                          <p:attrName>ppt_x</p:attrName>
                                        </p:attrNameLst>
                                      </p:cBhvr>
                                      <p:tavLst>
                                        <p:tav tm="0">
                                          <p:val>
                                            <p:strVal val="#ppt_x"/>
                                          </p:val>
                                        </p:tav>
                                        <p:tav tm="100000">
                                          <p:val>
                                            <p:strVal val="#ppt_x"/>
                                          </p:val>
                                        </p:tav>
                                      </p:tavLst>
                                    </p:anim>
                                    <p:anim calcmode="lin" valueType="num">
                                      <p:cBhvr>
                                        <p:cTn id="71" dur="500" fill="hold"/>
                                        <p:tgtEl>
                                          <p:spTgt spid="41995"/>
                                        </p:tgtEl>
                                        <p:attrNameLst>
                                          <p:attrName>ppt_y</p:attrName>
                                        </p:attrNameLst>
                                      </p:cBhvr>
                                      <p:tavLst>
                                        <p:tav tm="0">
                                          <p:val>
                                            <p:strVal val="#ppt_y-#ppt_h/2"/>
                                          </p:val>
                                        </p:tav>
                                        <p:tav tm="100000">
                                          <p:val>
                                            <p:strVal val="#ppt_y"/>
                                          </p:val>
                                        </p:tav>
                                      </p:tavLst>
                                    </p:anim>
                                    <p:anim calcmode="lin" valueType="num">
                                      <p:cBhvr>
                                        <p:cTn id="72" dur="500" fill="hold"/>
                                        <p:tgtEl>
                                          <p:spTgt spid="41995"/>
                                        </p:tgtEl>
                                        <p:attrNameLst>
                                          <p:attrName>ppt_w</p:attrName>
                                        </p:attrNameLst>
                                      </p:cBhvr>
                                      <p:tavLst>
                                        <p:tav tm="0">
                                          <p:val>
                                            <p:strVal val="#ppt_w"/>
                                          </p:val>
                                        </p:tav>
                                        <p:tav tm="100000">
                                          <p:val>
                                            <p:strVal val="#ppt_w"/>
                                          </p:val>
                                        </p:tav>
                                      </p:tavLst>
                                    </p:anim>
                                    <p:anim calcmode="lin" valueType="num">
                                      <p:cBhvr>
                                        <p:cTn id="73" dur="500" fill="hold"/>
                                        <p:tgtEl>
                                          <p:spTgt spid="41995"/>
                                        </p:tgtEl>
                                        <p:attrNameLst>
                                          <p:attrName>ppt_h</p:attrName>
                                        </p:attrNameLst>
                                      </p:cBhvr>
                                      <p:tavLst>
                                        <p:tav tm="0">
                                          <p:val>
                                            <p:fltVal val="0"/>
                                          </p:val>
                                        </p:tav>
                                        <p:tav tm="100000">
                                          <p:val>
                                            <p:strVal val="#ppt_h"/>
                                          </p:val>
                                        </p:tav>
                                      </p:tavLst>
                                    </p:anim>
                                  </p:childTnLst>
                                </p:cTn>
                              </p:par>
                            </p:childTnLst>
                          </p:cTn>
                        </p:par>
                        <p:par>
                          <p:cTn id="74" fill="hold">
                            <p:stCondLst>
                              <p:cond delay="6000"/>
                            </p:stCondLst>
                            <p:childTnLst>
                              <p:par>
                                <p:cTn id="75" presetID="9" presetClass="entr" presetSubtype="0" fill="hold" nodeType="afterEffect">
                                  <p:stCondLst>
                                    <p:cond delay="0"/>
                                  </p:stCondLst>
                                  <p:childTnLst>
                                    <p:set>
                                      <p:cBhvr>
                                        <p:cTn id="76" dur="1" fill="hold">
                                          <p:stCondLst>
                                            <p:cond delay="0"/>
                                          </p:stCondLst>
                                        </p:cTn>
                                        <p:tgtEl>
                                          <p:spTgt spid="41998"/>
                                        </p:tgtEl>
                                        <p:attrNameLst>
                                          <p:attrName>style.visibility</p:attrName>
                                        </p:attrNameLst>
                                      </p:cBhvr>
                                      <p:to>
                                        <p:strVal val="visible"/>
                                      </p:to>
                                    </p:set>
                                    <p:animEffect transition="in" filter="dissolve">
                                      <p:cBhvr>
                                        <p:cTn id="77" dur="500"/>
                                        <p:tgtEl>
                                          <p:spTgt spid="41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nimBg="1" autoUpdateAnimBg="0"/>
      <p:bldP spid="41987" grpId="0" animBg="1"/>
      <p:bldP spid="41988" grpId="0" animBg="1"/>
      <p:bldP spid="41989" grpId="0" animBg="1" autoUpdateAnimBg="0"/>
      <p:bldP spid="41990" grpId="0" animBg="1" autoUpdateAnimBg="0"/>
      <p:bldP spid="41991" grpId="0" animBg="1"/>
      <p:bldP spid="41992" grpId="0" animBg="1" autoUpdateAnimBg="0"/>
      <p:bldP spid="41993" grpId="0" animBg="1"/>
      <p:bldP spid="41994" grpId="0" animBg="1"/>
      <p:bldP spid="4199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2484438" y="147638"/>
            <a:ext cx="3251200" cy="641350"/>
          </a:xfrm>
          <a:prstGeom prst="rect">
            <a:avLst/>
          </a:prstGeom>
          <a:noFill/>
          <a:ln w="9525">
            <a:noFill/>
            <a:miter lim="800000"/>
            <a:headEnd/>
            <a:tailEnd/>
          </a:ln>
        </p:spPr>
        <p:txBody>
          <a:bodyPr>
            <a:spAutoFit/>
          </a:bodyPr>
          <a:lstStyle/>
          <a:p>
            <a:pPr>
              <a:spcBef>
                <a:spcPct val="50000"/>
              </a:spcBef>
            </a:pPr>
            <a:endParaRPr lang="es-ES" sz="3600">
              <a:latin typeface="Times New Roman" pitchFamily="18" charset="0"/>
            </a:endParaRPr>
          </a:p>
        </p:txBody>
      </p:sp>
      <p:sp>
        <p:nvSpPr>
          <p:cNvPr id="28675" name="Text Box 4"/>
          <p:cNvSpPr txBox="1">
            <a:spLocks noChangeArrowheads="1"/>
          </p:cNvSpPr>
          <p:nvPr/>
        </p:nvSpPr>
        <p:spPr bwMode="auto">
          <a:xfrm>
            <a:off x="3094038" y="171450"/>
            <a:ext cx="2641600" cy="457200"/>
          </a:xfrm>
          <a:prstGeom prst="rect">
            <a:avLst/>
          </a:prstGeom>
          <a:noFill/>
          <a:ln w="9525">
            <a:noFill/>
            <a:miter lim="800000"/>
            <a:headEnd/>
            <a:tailEnd/>
          </a:ln>
        </p:spPr>
        <p:txBody>
          <a:bodyPr>
            <a:spAutoFit/>
          </a:bodyPr>
          <a:lstStyle/>
          <a:p>
            <a:pPr algn="ctr">
              <a:spcBef>
                <a:spcPct val="50000"/>
              </a:spcBef>
              <a:defRPr/>
            </a:pPr>
            <a:r>
              <a:rPr lang="es-ES_tradnl" sz="2400" b="1" dirty="0">
                <a:solidFill>
                  <a:schemeClr val="tx2">
                    <a:lumMod val="60000"/>
                    <a:lumOff val="40000"/>
                  </a:schemeClr>
                </a:solidFill>
                <a:latin typeface="Arial" pitchFamily="34" charset="0"/>
              </a:rPr>
              <a:t>QUE É?</a:t>
            </a:r>
            <a:endParaRPr lang="es-ES" sz="2400" b="1" dirty="0">
              <a:solidFill>
                <a:schemeClr val="tx2">
                  <a:lumMod val="60000"/>
                  <a:lumOff val="40000"/>
                </a:schemeClr>
              </a:solidFill>
              <a:latin typeface="Arial" pitchFamily="34" charset="0"/>
            </a:endParaRPr>
          </a:p>
        </p:txBody>
      </p:sp>
      <p:sp>
        <p:nvSpPr>
          <p:cNvPr id="28676" name="Text Box 5"/>
          <p:cNvSpPr txBox="1">
            <a:spLocks noChangeArrowheads="1"/>
          </p:cNvSpPr>
          <p:nvPr/>
        </p:nvSpPr>
        <p:spPr bwMode="auto">
          <a:xfrm>
            <a:off x="858838" y="960438"/>
            <a:ext cx="7416800" cy="523875"/>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a:spcBef>
                <a:spcPct val="50000"/>
              </a:spcBef>
              <a:defRPr/>
            </a:pPr>
            <a:r>
              <a:rPr lang="es-ES_tradnl" sz="2800" b="1" dirty="0"/>
              <a:t>APRENDIZAXE COOPERATIVA (A.C.)</a:t>
            </a:r>
            <a:endParaRPr lang="es-ES" sz="2800" b="1" dirty="0"/>
          </a:p>
        </p:txBody>
      </p:sp>
      <p:sp>
        <p:nvSpPr>
          <p:cNvPr id="33797" name="Text Box 6"/>
          <p:cNvSpPr txBox="1">
            <a:spLocks noChangeArrowheads="1"/>
          </p:cNvSpPr>
          <p:nvPr/>
        </p:nvSpPr>
        <p:spPr bwMode="auto">
          <a:xfrm>
            <a:off x="684213" y="2205038"/>
            <a:ext cx="7518400" cy="1203325"/>
          </a:xfrm>
          <a:prstGeom prst="rect">
            <a:avLst/>
          </a:prstGeom>
          <a:noFill/>
          <a:ln w="12700">
            <a:solidFill>
              <a:schemeClr val="tx1"/>
            </a:solidFill>
            <a:miter lim="800000"/>
            <a:headEnd/>
            <a:tailEnd/>
          </a:ln>
        </p:spPr>
        <p:txBody>
          <a:bodyPr>
            <a:spAutoFit/>
          </a:bodyPr>
          <a:lstStyle/>
          <a:p>
            <a:pPr algn="ctr">
              <a:spcBef>
                <a:spcPct val="50000"/>
              </a:spcBef>
            </a:pPr>
            <a:r>
              <a:rPr lang="es-ES_tradnl" b="1"/>
              <a:t>Heteroxéneo e amplo conxunto de métodos e técnicas de ensinanza estruturada, nas que os alumnos traballan xuntos, en grupos ou equipos, axudándose mutuamente en tarefas xeneralmente académicas</a:t>
            </a:r>
            <a:endParaRPr lang="es-ES" b="1"/>
          </a:p>
        </p:txBody>
      </p:sp>
      <p:sp>
        <p:nvSpPr>
          <p:cNvPr id="28678" name="Text Box 7"/>
          <p:cNvSpPr txBox="1">
            <a:spLocks noChangeArrowheads="1"/>
          </p:cNvSpPr>
          <p:nvPr/>
        </p:nvSpPr>
        <p:spPr bwMode="auto">
          <a:xfrm>
            <a:off x="611188" y="3644900"/>
            <a:ext cx="7620000" cy="593725"/>
          </a:xfrm>
          <a:prstGeom prst="rect">
            <a:avLst/>
          </a:prstGeom>
          <a:solidFill>
            <a:schemeClr val="tx2">
              <a:lumMod val="20000"/>
              <a:lumOff val="80000"/>
            </a:schemeClr>
          </a:solidFill>
          <a:ln w="12700">
            <a:solidFill>
              <a:schemeClr val="tx1"/>
            </a:solidFill>
            <a:miter lim="800000"/>
            <a:headEnd/>
            <a:tailEnd/>
          </a:ln>
        </p:spPr>
        <p:txBody>
          <a:bodyPr>
            <a:spAutoFit/>
          </a:bodyPr>
          <a:lstStyle/>
          <a:p>
            <a:pPr algn="ctr">
              <a:spcBef>
                <a:spcPct val="50000"/>
              </a:spcBef>
              <a:defRPr/>
            </a:pPr>
            <a:r>
              <a:rPr lang="es-ES_tradnl" sz="1600" b="1" dirty="0">
                <a:latin typeface="Arial" pitchFamily="34" charset="0"/>
              </a:rPr>
              <a:t>NON CONFUNDIR APRENDIZAXE EN GRUPO (A.G.) CON APRENDIZAXE COOPERATIVA (A.C.)</a:t>
            </a:r>
            <a:endParaRPr lang="es-ES" sz="1600" b="1" dirty="0">
              <a:latin typeface="Arial" pitchFamily="34" charset="0"/>
            </a:endParaRPr>
          </a:p>
        </p:txBody>
      </p:sp>
      <p:sp>
        <p:nvSpPr>
          <p:cNvPr id="33799" name="Text Box 8"/>
          <p:cNvSpPr txBox="1">
            <a:spLocks noChangeArrowheads="1"/>
          </p:cNvSpPr>
          <p:nvPr/>
        </p:nvSpPr>
        <p:spPr bwMode="auto">
          <a:xfrm>
            <a:off x="611188" y="5084763"/>
            <a:ext cx="7721600" cy="654050"/>
          </a:xfrm>
          <a:prstGeom prst="rect">
            <a:avLst/>
          </a:prstGeom>
          <a:noFill/>
          <a:ln w="12700">
            <a:solidFill>
              <a:schemeClr val="tx1"/>
            </a:solidFill>
            <a:miter lim="800000"/>
            <a:headEnd/>
            <a:tailEnd/>
          </a:ln>
        </p:spPr>
        <p:txBody>
          <a:bodyPr>
            <a:spAutoFit/>
          </a:bodyPr>
          <a:lstStyle/>
          <a:p>
            <a:pPr algn="ctr">
              <a:spcBef>
                <a:spcPct val="50000"/>
              </a:spcBef>
            </a:pPr>
            <a:r>
              <a:rPr lang="es-ES_tradnl" b="1"/>
              <a:t>Toda APRENDIZAXE Cooperativa é APRENDIZAXE en Grupo pero non toda APRENDIZAXE en Grupo é</a:t>
            </a:r>
            <a:r>
              <a:rPr lang="es-ES_tradnl"/>
              <a:t> </a:t>
            </a:r>
            <a:r>
              <a:rPr lang="es-ES_tradnl" b="1"/>
              <a:t>APRENDIZAXE Cooperativa</a:t>
            </a:r>
            <a:endParaRPr lang="es-ES" b="1"/>
          </a:p>
        </p:txBody>
      </p:sp>
      <p:sp>
        <p:nvSpPr>
          <p:cNvPr id="33800" name="Line 11"/>
          <p:cNvSpPr>
            <a:spLocks noChangeShapeType="1"/>
          </p:cNvSpPr>
          <p:nvPr/>
        </p:nvSpPr>
        <p:spPr bwMode="auto">
          <a:xfrm>
            <a:off x="4356100" y="608013"/>
            <a:ext cx="0" cy="228600"/>
          </a:xfrm>
          <a:prstGeom prst="line">
            <a:avLst/>
          </a:prstGeom>
          <a:noFill/>
          <a:ln w="9525">
            <a:solidFill>
              <a:schemeClr val="tx1"/>
            </a:solidFill>
            <a:round/>
            <a:headEnd/>
            <a:tailEnd type="triangle" w="med" len="med"/>
          </a:ln>
        </p:spPr>
        <p:txBody>
          <a:bodyPr wrap="none"/>
          <a:lstStyle/>
          <a:p>
            <a:endParaRPr lang="es-ES"/>
          </a:p>
        </p:txBody>
      </p:sp>
      <p:sp>
        <p:nvSpPr>
          <p:cNvPr id="33801" name="Line 12"/>
          <p:cNvSpPr>
            <a:spLocks noChangeShapeType="1"/>
          </p:cNvSpPr>
          <p:nvPr/>
        </p:nvSpPr>
        <p:spPr bwMode="auto">
          <a:xfrm>
            <a:off x="4356100" y="1628775"/>
            <a:ext cx="0" cy="514350"/>
          </a:xfrm>
          <a:prstGeom prst="line">
            <a:avLst/>
          </a:prstGeom>
          <a:noFill/>
          <a:ln w="9525">
            <a:solidFill>
              <a:schemeClr val="tx1"/>
            </a:solidFill>
            <a:round/>
            <a:headEnd/>
            <a:tailEnd type="triangle" w="med" len="med"/>
          </a:ln>
        </p:spPr>
        <p:txBody>
          <a:bodyPr wrap="none"/>
          <a:lstStyle/>
          <a:p>
            <a:endParaRPr lang="es-ES"/>
          </a:p>
        </p:txBody>
      </p:sp>
      <p:sp>
        <p:nvSpPr>
          <p:cNvPr id="33802" name="Line 13"/>
          <p:cNvSpPr>
            <a:spLocks noChangeShapeType="1"/>
          </p:cNvSpPr>
          <p:nvPr/>
        </p:nvSpPr>
        <p:spPr bwMode="auto">
          <a:xfrm>
            <a:off x="1979613" y="4221163"/>
            <a:ext cx="3175" cy="722312"/>
          </a:xfrm>
          <a:prstGeom prst="line">
            <a:avLst/>
          </a:prstGeom>
          <a:noFill/>
          <a:ln w="9525">
            <a:solidFill>
              <a:schemeClr val="tx1"/>
            </a:solidFill>
            <a:round/>
            <a:headEnd/>
            <a:tailEnd type="triangle" w="med" len="med"/>
          </a:ln>
        </p:spPr>
        <p:txBody>
          <a:bodyPr wrap="none"/>
          <a:lstStyle/>
          <a:p>
            <a:endParaRPr lang="es-ES"/>
          </a:p>
        </p:txBody>
      </p:sp>
      <p:sp>
        <p:nvSpPr>
          <p:cNvPr id="33803" name="Line 13"/>
          <p:cNvSpPr>
            <a:spLocks noChangeShapeType="1"/>
          </p:cNvSpPr>
          <p:nvPr/>
        </p:nvSpPr>
        <p:spPr bwMode="auto">
          <a:xfrm>
            <a:off x="7524750" y="4221163"/>
            <a:ext cx="3175" cy="722312"/>
          </a:xfrm>
          <a:prstGeom prst="line">
            <a:avLst/>
          </a:prstGeom>
          <a:noFill/>
          <a:ln w="9525">
            <a:solidFill>
              <a:schemeClr val="tx1"/>
            </a:solidFill>
            <a:round/>
            <a:headEnd/>
            <a:tailEnd type="triangle" w="med" len="med"/>
          </a:ln>
        </p:spPr>
        <p:txBody>
          <a:bodyPr wrap="none"/>
          <a:lstStyle/>
          <a:p>
            <a:endParaRPr lang="es-E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4504</TotalTime>
  <Words>4697</Words>
  <Application>Microsoft Office PowerPoint</Application>
  <PresentationFormat>Presentación en pantalla (4:3)</PresentationFormat>
  <Paragraphs>709</Paragraphs>
  <Slides>71</Slides>
  <Notes>41</Notes>
  <HiddenSlides>0</HiddenSlides>
  <MMClips>0</MMClips>
  <ScaleCrop>false</ScaleCrop>
  <HeadingPairs>
    <vt:vector size="4" baseType="variant">
      <vt:variant>
        <vt:lpstr>Tema</vt:lpstr>
      </vt:variant>
      <vt:variant>
        <vt:i4>1</vt:i4>
      </vt:variant>
      <vt:variant>
        <vt:lpstr>Títulos de diapositiva</vt:lpstr>
      </vt:variant>
      <vt:variant>
        <vt:i4>71</vt:i4>
      </vt:variant>
    </vt:vector>
  </HeadingPairs>
  <TitlesOfParts>
    <vt:vector size="72"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TOMAR NOTAS EN PARES</vt:lpstr>
      <vt:lpstr>Facer resumos xunto co compañeiro</vt:lpstr>
      <vt:lpstr>Presentación de PowerPoint</vt:lpstr>
      <vt:lpstr>Presentación de PowerPoint</vt:lpstr>
      <vt:lpstr>Presentación de PowerPoint</vt:lpstr>
      <vt:lpstr>Presentación de PowerPoint</vt:lpstr>
      <vt:lpstr>Presentación de PowerPoint</vt:lpstr>
      <vt:lpstr>APRENDIZAXE COOPERATIVA ÉXITO</vt:lpstr>
      <vt:lpstr>Elementos a considerar para garantir un bon funcionamento do grupo cooperativo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Puzzle de Aronson</vt:lpstr>
      <vt:lpstr>Presentación de PowerPoint</vt:lpstr>
      <vt:lpstr>Puzzle de Aronson</vt:lpstr>
      <vt:lpstr>Presentación de PowerPoint</vt:lpstr>
      <vt:lpstr>Presentación de PowerPoint</vt:lpstr>
      <vt:lpstr>Presentación de PowerPoint</vt:lpstr>
      <vt:lpstr>Descrición</vt:lpstr>
      <vt:lpstr>Fase inicial</vt:lpstr>
      <vt:lpstr>1. De xeito individual,  cada alumno/a escribe no seu caderno as dez habilidades sociais ou requisitos que considera necesarios para traballar en grupo  2. Colócanse de 5 en 5, coas persoas que están máis próximas, e deciden entre as 50 que escribiron as dez máis necesarias  3. Posta en común de todos os grupos e decídense 10 habilidades que quedarán escritas nunha cartolina e exporanse na clase </vt:lpstr>
      <vt:lpstr>1ª Fase: os Grupos Base</vt:lpstr>
      <vt:lpstr>1ª Fase: os Grupos Base</vt:lpstr>
      <vt:lpstr>2ª Fase: os Grupos de Traballo</vt:lpstr>
      <vt:lpstr>2ª Fase: os Grupos de Traballo</vt:lpstr>
      <vt:lpstr>Formación de grupos</vt:lpstr>
      <vt:lpstr>Traballo en clase</vt:lpstr>
      <vt:lpstr>Sinais de identidade do método</vt:lpstr>
      <vt:lpstr>ESQUEMA SECUENCIAL DE DESENVOLVEMENTO DO TRABALLO</vt:lpstr>
      <vt:lpstr>Criterios de calificación</vt:lpstr>
      <vt:lpstr>Configuración da nota final</vt:lpstr>
      <vt:lpstr>Presentación de PowerPoint</vt:lpstr>
      <vt:lpstr>Presentación de PowerPoint</vt:lpstr>
      <vt:lpstr>Xogo-Concurso</vt:lpstr>
      <vt:lpstr>Presentación de PowerPoint</vt:lpstr>
      <vt:lpstr>Xogo-Concurso</vt:lpstr>
      <vt:lpstr>Presentación de PowerPoint</vt:lpstr>
      <vt:lpstr>Xogo-Concurso</vt:lpstr>
      <vt:lpstr>Presentación de PowerPoint</vt:lpstr>
      <vt:lpstr>Xogo-Concurso</vt:lpstr>
      <vt:lpstr>Xogo-Concurso</vt:lpstr>
      <vt:lpstr>Xogo-Concurso</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usuario</cp:lastModifiedBy>
  <cp:revision>403</cp:revision>
  <dcterms:created xsi:type="dcterms:W3CDTF">1601-01-01T00:00:00Z</dcterms:created>
  <dcterms:modified xsi:type="dcterms:W3CDTF">2013-05-11T09:55:28Z</dcterms:modified>
</cp:coreProperties>
</file>