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s/slide139.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83" d="100"/>
          <a:sy n="83" d="100"/>
        </p:scale>
        <p:origin x="-114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4"/>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00971D-6C26-45C4-8596-C2FDF9BE7A22}" type="datetimeFigureOut">
              <a:rPr lang="es-ES" smtClean="0"/>
              <a:t>01/09/2010</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DD0D63-422A-4278-A26C-48E8FC70F15B}" type="slidenum">
              <a:rPr lang="es-ES" smtClean="0"/>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1C38EDA-9918-43B4-A8D8-DDEACB6DCD6B}" type="slidenum">
              <a:rPr lang="es-ES" smtClean="0"/>
              <a:pPr/>
              <a:t>1</a:t>
            </a:fld>
            <a:endParaRPr 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52A61D-4789-4C5B-BD61-672CC111007A}" type="slidenum">
              <a:rPr lang="es-ES"/>
              <a:pPr/>
              <a:t>122</a:t>
            </a:fld>
            <a:endParaRPr lang="es-ES" dirty="0"/>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0E682D-E904-4486-8807-E8F79913AD6F}" type="slidenum">
              <a:rPr lang="es-ES"/>
              <a:pPr/>
              <a:t>123</a:t>
            </a:fld>
            <a:endParaRPr lang="es-ES" dirty="0"/>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ABE585-E3DA-459F-ABEE-59ED38DE5EC9}" type="slidenum">
              <a:rPr lang="es-ES"/>
              <a:pPr/>
              <a:t>124</a:t>
            </a:fld>
            <a:endParaRPr lang="es-ES" dirty="0"/>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E1B770-4A10-4EEC-A8C0-451AB023C0D2}" type="slidenum">
              <a:rPr lang="es-ES"/>
              <a:pPr/>
              <a:t>125</a:t>
            </a:fld>
            <a:endParaRPr lang="es-ES" dirty="0"/>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D8303D-011F-485F-B205-E074AF335BA1}" type="slidenum">
              <a:rPr lang="es-ES"/>
              <a:pPr/>
              <a:t>126</a:t>
            </a:fld>
            <a:endParaRPr lang="es-ES" dirty="0"/>
          </a:p>
        </p:txBody>
      </p:sp>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940EFF-7BF3-47A4-AAF2-FA1364FA7531}" type="slidenum">
              <a:rPr lang="es-ES"/>
              <a:pPr/>
              <a:t>127</a:t>
            </a:fld>
            <a:endParaRPr lang="es-ES" dirty="0"/>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2B6AF1-5B8D-4C5B-B722-0C3B1C6B3D08}" type="slidenum">
              <a:rPr lang="es-ES"/>
              <a:pPr/>
              <a:t>128</a:t>
            </a:fld>
            <a:endParaRPr lang="es-ES" dirty="0"/>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B2B2F4-43FF-4C87-9297-26B5E0CDCC5B}" type="slidenum">
              <a:rPr lang="es-ES"/>
              <a:pPr/>
              <a:t>129</a:t>
            </a:fld>
            <a:endParaRPr lang="es-ES" dirty="0"/>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FC4319-CBD3-4A65-8E0D-3E69F7E1E458}" type="slidenum">
              <a:rPr lang="es-ES"/>
              <a:pPr/>
              <a:t>130</a:t>
            </a:fld>
            <a:endParaRPr lang="es-ES" dirty="0"/>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48E7E5-4C37-42D8-B081-C7090B8B6A46}" type="slidenum">
              <a:rPr lang="es-ES"/>
              <a:pPr/>
              <a:t>131</a:t>
            </a:fld>
            <a:endParaRPr lang="es-ES" dirty="0"/>
          </a:p>
        </p:txBody>
      </p:sp>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1C38EDA-9918-43B4-A8D8-DDEACB6DCD6B}" type="slidenum">
              <a:rPr lang="es-ES" smtClean="0"/>
              <a:pPr/>
              <a:t>2</a:t>
            </a:fld>
            <a:endParaRPr lang="es-E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BEC865-E83E-448E-AACD-5E6286FB6E9B}" type="slidenum">
              <a:rPr lang="es-ES"/>
              <a:pPr/>
              <a:t>132</a:t>
            </a:fld>
            <a:endParaRPr lang="es-ES" dirty="0"/>
          </a:p>
        </p:txBody>
      </p:sp>
      <p:sp>
        <p:nvSpPr>
          <p:cNvPr id="293890" name="Rectangle 2"/>
          <p:cNvSpPr>
            <a:spLocks noGrp="1" noRot="1" noChangeAspect="1" noChangeArrowheads="1" noTextEdit="1"/>
          </p:cNvSpPr>
          <p:nvPr>
            <p:ph type="sldImg"/>
          </p:nvPr>
        </p:nvSpPr>
        <p:spPr>
          <a:xfrm>
            <a:off x="1144588" y="685800"/>
            <a:ext cx="4572000" cy="3429000"/>
          </a:xfrm>
          <a:ln/>
        </p:spPr>
      </p:sp>
      <p:sp>
        <p:nvSpPr>
          <p:cNvPr id="293891"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CA2FFC-BCA0-424D-ADBA-61B3D514F383}" type="slidenum">
              <a:rPr lang="es-ES"/>
              <a:pPr/>
              <a:t>133</a:t>
            </a:fld>
            <a:endParaRPr lang="es-ES" dirty="0"/>
          </a:p>
        </p:txBody>
      </p:sp>
      <p:sp>
        <p:nvSpPr>
          <p:cNvPr id="295938" name="Rectangle 2"/>
          <p:cNvSpPr>
            <a:spLocks noGrp="1" noRot="1" noChangeAspect="1" noChangeArrowheads="1" noTextEdit="1"/>
          </p:cNvSpPr>
          <p:nvPr>
            <p:ph type="sldImg"/>
          </p:nvPr>
        </p:nvSpPr>
        <p:spPr>
          <a:xfrm>
            <a:off x="1144588" y="685800"/>
            <a:ext cx="4572000" cy="3429000"/>
          </a:xfrm>
          <a:ln/>
        </p:spPr>
      </p:sp>
      <p:sp>
        <p:nvSpPr>
          <p:cNvPr id="295939"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F1C38EDA-9918-43B4-A8D8-DDEACB6DCD6B}" type="slidenum">
              <a:rPr lang="es-ES" smtClean="0"/>
              <a:pPr/>
              <a:t>3</a:t>
            </a:fld>
            <a:endParaRPr lang="es-E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1136EA-062A-4ACE-A944-ED162618D243}" type="slidenum">
              <a:rPr lang="es-ES"/>
              <a:pPr/>
              <a:t>116</a:t>
            </a:fld>
            <a:endParaRPr lang="es-ES" dirty="0"/>
          </a:p>
        </p:txBody>
      </p:sp>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2617CA-0D03-4814-B2FC-F86C66190E8A}" type="slidenum">
              <a:rPr lang="es-ES"/>
              <a:pPr/>
              <a:t>117</a:t>
            </a:fld>
            <a:endParaRPr lang="es-ES" dirty="0"/>
          </a:p>
        </p:txBody>
      </p:sp>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F374D5-EF6B-4B2D-9C39-7939D270838D}" type="slidenum">
              <a:rPr lang="es-ES"/>
              <a:pPr/>
              <a:t>118</a:t>
            </a:fld>
            <a:endParaRPr lang="es-ES" dirty="0"/>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2B2A41-1C6F-41A9-B1B7-6E929C11284E}" type="slidenum">
              <a:rPr lang="es-ES"/>
              <a:pPr/>
              <a:t>119</a:t>
            </a:fld>
            <a:endParaRPr lang="es-ES" dirty="0"/>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17B4C4-E8B7-49A4-9A1A-F288F69B50E6}" type="slidenum">
              <a:rPr lang="es-ES"/>
              <a:pPr/>
              <a:t>120</a:t>
            </a:fld>
            <a:endParaRPr lang="es-ES" dirty="0"/>
          </a:p>
        </p:txBody>
      </p:sp>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p:txBody>
          <a:bodyPr/>
          <a:lstStyle/>
          <a:p>
            <a:endParaRPr lang="es-ES_tradnl"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2F8A47-166E-4A65-B6D6-51DB300D10E1}" type="slidenum">
              <a:rPr lang="es-ES"/>
              <a:pPr/>
              <a:t>121</a:t>
            </a:fld>
            <a:endParaRPr lang="es-ES" dirty="0"/>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endParaRPr lang="es-ES_tradnl"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19" name="18 Marcador de pie de página"/>
          <p:cNvSpPr>
            <a:spLocks noGrp="1"/>
          </p:cNvSpPr>
          <p:nvPr>
            <p:ph type="ftr" sz="quarter" idx="11"/>
          </p:nvPr>
        </p:nvSpPr>
        <p:spPr/>
        <p:txBody>
          <a:bodyPr/>
          <a:lstStyle/>
          <a:p>
            <a:endParaRPr lang="es-ES"/>
          </a:p>
        </p:txBody>
      </p:sp>
      <p:sp>
        <p:nvSpPr>
          <p:cNvPr id="27" name="26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2AE379D-C29F-40B4-9043-729863AACBDB}"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29EC02FA-41BD-4D56-A29C-B63E0CF689C1}" type="datetimeFigureOut">
              <a:rPr lang="es-ES" smtClean="0"/>
              <a:t>01/09/2010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077200" y="6356350"/>
            <a:ext cx="609600" cy="365125"/>
          </a:xfrm>
        </p:spPr>
        <p:txBody>
          <a:bodyPr/>
          <a:lstStyle/>
          <a:p>
            <a:fld id="{12AE379D-C29F-40B4-9043-729863AACBDB}" type="slidenum">
              <a:rPr lang="es-ES" smtClean="0"/>
              <a:t>‹Nº›</a:t>
            </a:fld>
            <a:endParaRPr lang="es-E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9EC02FA-41BD-4D56-A29C-B63E0CF689C1}" type="datetimeFigureOut">
              <a:rPr lang="es-ES" smtClean="0"/>
              <a:t>01/09/2010</a:t>
            </a:fld>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2AE379D-C29F-40B4-9043-729863AACBDB}" type="slidenum">
              <a:rPr lang="es-ES" smtClean="0"/>
              <a:t>‹Nº›</a:t>
            </a:fld>
            <a:endParaRPr lang="es-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Datos/Datos%20utilizados/Gestion%20del%20Cliente%20Almirall/Gesti&#243;n%20de%20Lineales%20111006.xls" TargetMode="External"/><Relationship Id="rId2" Type="http://schemas.openxmlformats.org/officeDocument/2006/relationships/hyperlink" Target="../Documentacion%20Curso/Gestion%20del%20Cliente%20Almirall/Gesti&#243;n%20de%20Lineales%20111006.xls" TargetMode="Externa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1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1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1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125.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129.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8" Type="http://schemas.openxmlformats.org/officeDocument/2006/relationships/image" Target="../media/image72.wmf"/><Relationship Id="rId3" Type="http://schemas.openxmlformats.org/officeDocument/2006/relationships/image" Target="../media/image67.wmf"/><Relationship Id="rId7" Type="http://schemas.openxmlformats.org/officeDocument/2006/relationships/image" Target="../media/image71.w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0.wmf"/><Relationship Id="rId5" Type="http://schemas.openxmlformats.org/officeDocument/2006/relationships/image" Target="../media/image69.wmf"/><Relationship Id="rId4" Type="http://schemas.openxmlformats.org/officeDocument/2006/relationships/image" Target="../media/image68.wmf"/></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s>
</file>

<file path=ppt/slides/_rels/slide7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s-ES" dirty="0" smtClean="0"/>
              <a:t>Disposición y Venta de Productos de Farmacia y Parafarmacia</a:t>
            </a:r>
            <a:endParaRPr lang="es-ES" dirty="0"/>
          </a:p>
        </p:txBody>
      </p:sp>
      <p:sp>
        <p:nvSpPr>
          <p:cNvPr id="3" name="2 Subtítulo"/>
          <p:cNvSpPr>
            <a:spLocks noGrp="1"/>
          </p:cNvSpPr>
          <p:nvPr>
            <p:ph type="subTitle" idx="1"/>
          </p:nvPr>
        </p:nvSpPr>
        <p:spPr/>
        <p:txBody>
          <a:bodyPr/>
          <a:lstStyle/>
          <a:p>
            <a:endParaRPr lang="es-ES" dirty="0"/>
          </a:p>
        </p:txBody>
      </p:sp>
      <p:sp>
        <p:nvSpPr>
          <p:cNvPr id="4" name="3 Marcador de fecha"/>
          <p:cNvSpPr>
            <a:spLocks noGrp="1"/>
          </p:cNvSpPr>
          <p:nvPr>
            <p:ph type="dt" sz="half" idx="10"/>
          </p:nvPr>
        </p:nvSpPr>
        <p:spPr/>
        <p:txBody>
          <a:bodyPr/>
          <a:lstStyle/>
          <a:p>
            <a:r>
              <a:rPr lang="es-ES" sz="1500" dirty="0" smtClean="0"/>
              <a:t>1 de Septiembre del 2010</a:t>
            </a:r>
            <a:endParaRPr lang="es-ES" sz="1500" dirty="0"/>
          </a:p>
        </p:txBody>
      </p:sp>
      <p:sp>
        <p:nvSpPr>
          <p:cNvPr id="6" name="5 Marcador de pie de página"/>
          <p:cNvSpPr>
            <a:spLocks noGrp="1"/>
          </p:cNvSpPr>
          <p:nvPr>
            <p:ph type="ftr" sz="quarter" idx="11"/>
          </p:nvPr>
        </p:nvSpPr>
        <p:spPr/>
        <p:txBody>
          <a:bodyPr/>
          <a:lstStyle/>
          <a:p>
            <a:r>
              <a:rPr lang="es-ES" sz="1500" dirty="0" smtClean="0"/>
              <a:t>Farmacia E. Almorin Romo S.L.U.</a:t>
            </a:r>
            <a:endParaRPr lang="es-ES" sz="1500"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a:t>
            </a:fld>
            <a:endParaRPr lang="es-E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Merchandising en O.F.</a:t>
            </a:r>
            <a:endParaRPr lang="es-ES" dirty="0"/>
          </a:p>
        </p:txBody>
      </p:sp>
      <p:sp>
        <p:nvSpPr>
          <p:cNvPr id="3" name="2 Marcador de contenido"/>
          <p:cNvSpPr>
            <a:spLocks noGrp="1"/>
          </p:cNvSpPr>
          <p:nvPr>
            <p:ph idx="1"/>
          </p:nvPr>
        </p:nvSpPr>
        <p:spPr/>
        <p:txBody>
          <a:bodyPr>
            <a:normAutofit/>
          </a:bodyPr>
          <a:lstStyle/>
          <a:p>
            <a:pPr algn="just">
              <a:buNone/>
            </a:pPr>
            <a:r>
              <a:rPr lang="es-ES" dirty="0" smtClean="0"/>
              <a:t>	En O.F. lo definimos como la aplicación del conjunto de técnicas de marketing cuyo objetivo  es aumentar la rotación de los productos y la rentabilidad del punto de venta a través del análisis y aprovechamiento de la estructura del establecimiento y de una presentación idónea de los productos (es decir, en el lugar adecuado, en la época adecuada, en la cantidad adecuada, en la forma adecuada y al precio adecuado) para que el cliente pueda encontrar aquello que desean las condiciones mas propicias.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10</a:t>
            </a:fld>
            <a:endParaRPr lang="es-E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100</a:t>
            </a:fld>
            <a:endParaRPr lang="es-ES" dirty="0"/>
          </a:p>
        </p:txBody>
      </p:sp>
      <p:graphicFrame>
        <p:nvGraphicFramePr>
          <p:cNvPr id="6" name="5 Objeto"/>
          <p:cNvGraphicFramePr>
            <a:graphicFrameLocks noChangeAspect="1"/>
          </p:cNvGraphicFramePr>
          <p:nvPr/>
        </p:nvGraphicFramePr>
        <p:xfrm>
          <a:off x="3135313" y="764704"/>
          <a:ext cx="3867167" cy="5472608"/>
        </p:xfrm>
        <a:graphic>
          <a:graphicData uri="http://schemas.openxmlformats.org/presentationml/2006/ole">
            <p:oleObj spid="_x0000_s9218"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101</a:t>
            </a:fld>
            <a:endParaRPr lang="es-ES" dirty="0"/>
          </a:p>
        </p:txBody>
      </p:sp>
      <p:graphicFrame>
        <p:nvGraphicFramePr>
          <p:cNvPr id="6" name="5 Objeto"/>
          <p:cNvGraphicFramePr>
            <a:graphicFrameLocks noChangeAspect="1"/>
          </p:cNvGraphicFramePr>
          <p:nvPr/>
        </p:nvGraphicFramePr>
        <p:xfrm>
          <a:off x="3135313" y="692696"/>
          <a:ext cx="3918051" cy="5544616"/>
        </p:xfrm>
        <a:graphic>
          <a:graphicData uri="http://schemas.openxmlformats.org/presentationml/2006/ole">
            <p:oleObj spid="_x0000_s10242"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Vertical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102</a:t>
            </a:fld>
            <a:endParaRPr lang="es-ES" dirty="0"/>
          </a:p>
        </p:txBody>
      </p:sp>
      <p:graphicFrame>
        <p:nvGraphicFramePr>
          <p:cNvPr id="6" name="5 Objeto"/>
          <p:cNvGraphicFramePr>
            <a:graphicFrameLocks noChangeAspect="1"/>
          </p:cNvGraphicFramePr>
          <p:nvPr/>
        </p:nvGraphicFramePr>
        <p:xfrm>
          <a:off x="3135313" y="574624"/>
          <a:ext cx="4001484" cy="5662688"/>
        </p:xfrm>
        <a:graphic>
          <a:graphicData uri="http://schemas.openxmlformats.org/presentationml/2006/ole">
            <p:oleObj spid="_x0000_s11266"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Vertical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103</a:t>
            </a:fld>
            <a:endParaRPr lang="es-ES" dirty="0"/>
          </a:p>
        </p:txBody>
      </p:sp>
      <p:graphicFrame>
        <p:nvGraphicFramePr>
          <p:cNvPr id="6" name="5 Objeto"/>
          <p:cNvGraphicFramePr>
            <a:graphicFrameLocks noChangeAspect="1"/>
          </p:cNvGraphicFramePr>
          <p:nvPr/>
        </p:nvGraphicFramePr>
        <p:xfrm>
          <a:off x="3135313" y="676526"/>
          <a:ext cx="3827709" cy="5416770"/>
        </p:xfrm>
        <a:graphic>
          <a:graphicData uri="http://schemas.openxmlformats.org/presentationml/2006/ole">
            <p:oleObj spid="_x0000_s12290"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692696"/>
            <a:ext cx="8229600" cy="1143000"/>
          </a:xfrm>
        </p:spPr>
        <p:txBody>
          <a:bodyPr>
            <a:normAutofit/>
          </a:bodyPr>
          <a:lstStyle/>
          <a:p>
            <a:r>
              <a:rPr lang="es-ES" sz="4000" dirty="0" smtClean="0"/>
              <a:t>Implantación de las familias en un lineal</a:t>
            </a:r>
            <a:endParaRPr lang="es-ES" sz="4000" dirty="0"/>
          </a:p>
        </p:txBody>
      </p:sp>
      <p:sp>
        <p:nvSpPr>
          <p:cNvPr id="3" name="2 Marcador de contenido"/>
          <p:cNvSpPr>
            <a:spLocks noGrp="1"/>
          </p:cNvSpPr>
          <p:nvPr>
            <p:ph idx="1"/>
          </p:nvPr>
        </p:nvSpPr>
        <p:spPr>
          <a:xfrm>
            <a:off x="539552" y="2564904"/>
            <a:ext cx="8136904" cy="2160240"/>
          </a:xfrm>
        </p:spPr>
        <p:txBody>
          <a:bodyPr>
            <a:normAutofit fontScale="70000" lnSpcReduction="20000"/>
          </a:bodyPr>
          <a:lstStyle/>
          <a:p>
            <a:r>
              <a:rPr lang="es-ES" b="1" dirty="0" smtClean="0"/>
              <a:t>Malla</a:t>
            </a:r>
            <a:r>
              <a:rPr lang="es-ES" dirty="0" smtClean="0"/>
              <a:t>. </a:t>
            </a:r>
            <a:r>
              <a:rPr lang="es-ES" sz="1900" dirty="0" smtClean="0"/>
              <a:t>Se trata de colocar las familias de más venta en los extremos con el objeto de que el cliente recorra el lineal en su busca; de este modo lo acercaremos a los extremos o zonas más frías en la búsqueda de los citados productos líderes. La búsqueda puede  provocar la compra de otro producto de  interés.</a:t>
            </a:r>
          </a:p>
          <a:p>
            <a:pPr>
              <a:buNone/>
            </a:pPr>
            <a:endParaRPr lang="es-ES" sz="1900" dirty="0" smtClean="0"/>
          </a:p>
          <a:p>
            <a:r>
              <a:rPr lang="es-ES" b="1" dirty="0" smtClean="0"/>
              <a:t>Cruzada.</a:t>
            </a:r>
            <a:r>
              <a:rPr lang="es-ES" dirty="0" smtClean="0"/>
              <a:t> </a:t>
            </a:r>
            <a:r>
              <a:rPr lang="es-ES" sz="1900" dirty="0" smtClean="0"/>
              <a:t>Consiste en una exposición conjunta de productos de diferentes  categorías que se complementan entre sí en la forma que el consumidor los utiliza. Intención de provocar ventas no previstas.</a:t>
            </a:r>
          </a:p>
          <a:p>
            <a:pPr>
              <a:buNone/>
            </a:pPr>
            <a:endParaRPr lang="es-ES" sz="1900" b="1" dirty="0" smtClean="0"/>
          </a:p>
          <a:p>
            <a:r>
              <a:rPr lang="es-ES" b="1" dirty="0" smtClean="0"/>
              <a:t>Vrac (amontonados).</a:t>
            </a:r>
            <a:r>
              <a:rPr lang="es-ES" dirty="0" smtClean="0"/>
              <a:t> </a:t>
            </a:r>
            <a:r>
              <a:rPr lang="es-ES" sz="1900" dirty="0" smtClean="0"/>
              <a:t>Esta denominación francesa hace referencia a la colocación de los productos de forma desordenada y en grandes cantidades, normalmente dentro de contenedores o recipientes especiales, pero también directamente sobre el suelo. Se asocia a promociones, precios económicos</a:t>
            </a:r>
            <a:endParaRPr lang="es-ES" sz="1900" b="1"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104</a:t>
            </a:fld>
            <a:endParaRPr lang="es-E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78496" cy="4957160"/>
          </a:xfrm>
        </p:spPr>
        <p:txBody>
          <a:bodyPr vert="vert270">
            <a:normAutofit fontScale="90000"/>
          </a:bodyPr>
          <a:lstStyle/>
          <a:p>
            <a:pPr algn="ctr"/>
            <a:r>
              <a:rPr lang="es-ES" dirty="0" smtClean="0"/>
              <a:t>Implantación de malla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105</a:t>
            </a:fld>
            <a:endParaRPr lang="es-ES" dirty="0"/>
          </a:p>
        </p:txBody>
      </p:sp>
      <p:graphicFrame>
        <p:nvGraphicFramePr>
          <p:cNvPr id="177154" name="Object 2"/>
          <p:cNvGraphicFramePr>
            <a:graphicFrameLocks noChangeAspect="1"/>
          </p:cNvGraphicFramePr>
          <p:nvPr/>
        </p:nvGraphicFramePr>
        <p:xfrm>
          <a:off x="3626334" y="404664"/>
          <a:ext cx="4258034" cy="6025744"/>
        </p:xfrm>
        <a:graphic>
          <a:graphicData uri="http://schemas.openxmlformats.org/presentationml/2006/ole">
            <p:oleObj spid="_x0000_s13314"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594520" cy="4669128"/>
          </a:xfrm>
        </p:spPr>
        <p:txBody>
          <a:bodyPr vert="vert270">
            <a:normAutofit/>
          </a:bodyPr>
          <a:lstStyle/>
          <a:p>
            <a:pPr algn="ctr"/>
            <a:r>
              <a:rPr lang="es-ES" dirty="0" smtClean="0"/>
              <a:t>Implantación cruzada</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106</a:t>
            </a:fld>
            <a:endParaRPr lang="es-ES" dirty="0"/>
          </a:p>
        </p:txBody>
      </p:sp>
      <p:graphicFrame>
        <p:nvGraphicFramePr>
          <p:cNvPr id="178178" name="Object 2"/>
          <p:cNvGraphicFramePr>
            <a:graphicFrameLocks noChangeAspect="1"/>
          </p:cNvGraphicFramePr>
          <p:nvPr/>
        </p:nvGraphicFramePr>
        <p:xfrm>
          <a:off x="3923928" y="188640"/>
          <a:ext cx="4176464" cy="5910310"/>
        </p:xfrm>
        <a:graphic>
          <a:graphicData uri="http://schemas.openxmlformats.org/presentationml/2006/ole">
            <p:oleObj spid="_x0000_s14338"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852704"/>
          </a:xfrm>
        </p:spPr>
        <p:txBody>
          <a:bodyPr>
            <a:normAutofit fontScale="90000"/>
          </a:bodyPr>
          <a:lstStyle/>
          <a:p>
            <a:pPr algn="ctr"/>
            <a:r>
              <a:rPr lang="es-ES" b="1" dirty="0" smtClean="0"/>
              <a:t/>
            </a:r>
            <a:br>
              <a:rPr lang="es-ES" b="1" dirty="0" smtClean="0"/>
            </a:br>
            <a:r>
              <a:rPr lang="es-ES" b="1" dirty="0" smtClean="0"/>
              <a:t/>
            </a:r>
            <a:br>
              <a:rPr lang="es-ES" b="1" dirty="0" smtClean="0"/>
            </a:br>
            <a:r>
              <a:rPr lang="es-ES" b="1" dirty="0" smtClean="0"/>
              <a:t/>
            </a:r>
            <a:br>
              <a:rPr lang="es-ES" b="1" dirty="0" smtClean="0"/>
            </a:br>
            <a:r>
              <a:rPr lang="es-ES" b="1" dirty="0" smtClean="0"/>
              <a:t> GESTIÓN DE LINEALES </a:t>
            </a:r>
            <a:endParaRPr lang="es-ES" dirty="0"/>
          </a:p>
        </p:txBody>
      </p:sp>
      <p:sp>
        <p:nvSpPr>
          <p:cNvPr id="3" name="2 Marcador de contenido"/>
          <p:cNvSpPr>
            <a:spLocks noGrp="1"/>
          </p:cNvSpPr>
          <p:nvPr>
            <p:ph idx="1"/>
          </p:nvPr>
        </p:nvSpPr>
        <p:spPr/>
        <p:txBody>
          <a:bodyPr>
            <a:normAutofit fontScale="62500" lnSpcReduction="20000"/>
          </a:bodyPr>
          <a:lstStyle/>
          <a:p>
            <a:pPr>
              <a:buNone/>
            </a:pPr>
            <a:r>
              <a:rPr lang="es-ES" b="1" dirty="0" smtClean="0"/>
              <a:t>	Objetivo:  </a:t>
            </a:r>
            <a:r>
              <a:rPr lang="es-ES" dirty="0" smtClean="0"/>
              <a:t>Gestionar correctamente y según nuestras ventas la exposición de nuestros productos en la OF. </a:t>
            </a:r>
          </a:p>
          <a:p>
            <a:pPr>
              <a:buNone/>
            </a:pPr>
            <a:r>
              <a:rPr lang="es-ES" b="1" dirty="0" smtClean="0"/>
              <a:t>	Introducir: </a:t>
            </a:r>
          </a:p>
          <a:p>
            <a:pPr>
              <a:buNone/>
            </a:pPr>
            <a:r>
              <a:rPr lang="es-ES" dirty="0" smtClean="0"/>
              <a:t>	o Ventas del período por centro de explotación. Obtenemos ventas totales y porcentaje de participación que representa cada centro de explotación respecto al total. </a:t>
            </a:r>
          </a:p>
          <a:p>
            <a:pPr>
              <a:buNone/>
            </a:pPr>
            <a:r>
              <a:rPr lang="es-ES" dirty="0" smtClean="0"/>
              <a:t>	o Metros lineales en cada tipo de espacio (muebles, estantes, expositores, mostradores), y clasificar los niveles de gestión de alturas (paraguas, ojos, manos, pies) en las celdas disponibles. Obtenemos metros lineales totales disponibles en la OF. </a:t>
            </a:r>
          </a:p>
          <a:p>
            <a:pPr>
              <a:buNone/>
            </a:pPr>
            <a:r>
              <a:rPr lang="es-ES" dirty="0" smtClean="0"/>
              <a:t>	o Ventas del período de un producto que queremos analizar. </a:t>
            </a:r>
          </a:p>
          <a:p>
            <a:endParaRPr lang="es-ES" dirty="0" smtClean="0"/>
          </a:p>
          <a:p>
            <a:pPr>
              <a:buNone/>
            </a:pPr>
            <a:r>
              <a:rPr lang="es-ES" b="1" dirty="0" smtClean="0"/>
              <a:t>	Resultado: </a:t>
            </a:r>
          </a:p>
          <a:p>
            <a:pPr>
              <a:buNone/>
            </a:pPr>
            <a:r>
              <a:rPr lang="es-ES" dirty="0" smtClean="0"/>
              <a:t>	Metros lineales teóricos que deberíamos destinar al producto analizado (columna Metros lineal del cuadro Producto). </a:t>
            </a:r>
          </a:p>
          <a:p>
            <a:pPr>
              <a:buNone/>
            </a:pPr>
            <a:r>
              <a:rPr lang="es-ES" dirty="0" smtClean="0"/>
              <a:t>	Metros lineales teóricos que deberíamos destinar a cada centro de explotación (columna Metros lineal del cuadro Centro de Explotación). </a:t>
            </a:r>
          </a:p>
          <a:p>
            <a:pPr>
              <a:buNone/>
            </a:pPr>
            <a:r>
              <a:rPr lang="es-ES" b="1" dirty="0" smtClean="0"/>
              <a:t>	</a:t>
            </a:r>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107</a:t>
            </a:fld>
            <a:endParaRPr lang="es-E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Ejercicio de gestión de lineales</a:t>
            </a:r>
            <a:endParaRPr lang="es-ES" dirty="0"/>
          </a:p>
        </p:txBody>
      </p:sp>
      <p:sp>
        <p:nvSpPr>
          <p:cNvPr id="3" name="2 Marcador de contenido"/>
          <p:cNvSpPr>
            <a:spLocks noGrp="1"/>
          </p:cNvSpPr>
          <p:nvPr>
            <p:ph idx="1"/>
          </p:nvPr>
        </p:nvSpPr>
        <p:spPr/>
        <p:txBody>
          <a:bodyPr/>
          <a:lstStyle/>
          <a:p>
            <a:pPr>
              <a:buNone/>
            </a:pPr>
            <a:r>
              <a:rPr lang="es-ES" dirty="0" smtClean="0"/>
              <a:t>	</a:t>
            </a:r>
            <a:r>
              <a:rPr lang="es-ES" sz="2000" dirty="0" smtClean="0"/>
              <a:t>La OF de Mercedes tiene unas ventas mensuales de parafarmacia de 10,000€ repartidas de la forma que sigue en el cuadro siguiente (color azul).</a:t>
            </a:r>
          </a:p>
          <a:p>
            <a:pPr>
              <a:buNone/>
            </a:pPr>
            <a:endParaRPr lang="es-ES" sz="2000" dirty="0" smtClean="0"/>
          </a:p>
          <a:p>
            <a:pPr>
              <a:buNone/>
            </a:pPr>
            <a:r>
              <a:rPr lang="es-ES" sz="2000" dirty="0" smtClean="0"/>
              <a:t>	La distribución que presenta en sus lineales es la que se muestra a continuación (color naranja).</a:t>
            </a:r>
          </a:p>
          <a:p>
            <a:pPr>
              <a:buNone/>
            </a:pPr>
            <a:endParaRPr lang="es-ES" sz="2000" dirty="0" smtClean="0"/>
          </a:p>
          <a:p>
            <a:pPr>
              <a:buNone/>
            </a:pPr>
            <a:r>
              <a:rPr lang="es-ES" sz="2000" dirty="0" smtClean="0"/>
              <a:t>	Pretende racionalizar la exposición de tres productos en su exposición en función de las ventas mensuales de cada uno de ellos (color verde) y del centro de explotación al que pertenecen.</a:t>
            </a:r>
          </a:p>
          <a:p>
            <a:pPr>
              <a:buNone/>
            </a:pPr>
            <a:endParaRPr lang="es-ES" sz="2000" dirty="0" smtClean="0"/>
          </a:p>
          <a:p>
            <a:pPr>
              <a:buNone/>
            </a:pPr>
            <a:r>
              <a:rPr lang="es-ES" sz="2000" dirty="0" smtClean="0"/>
              <a:t>	 ¿Qué espacio de exposición debe dedicar a cada uno de ellos?</a:t>
            </a:r>
            <a:endParaRPr lang="es-ES" sz="2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108</a:t>
            </a:fld>
            <a:endParaRPr lang="es-E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Productos</a:t>
            </a:r>
            <a:endParaRPr lang="es-ES" dirty="0"/>
          </a:p>
        </p:txBody>
      </p:sp>
      <p:sp>
        <p:nvSpPr>
          <p:cNvPr id="3" name="2 Marcador de contenido"/>
          <p:cNvSpPr>
            <a:spLocks noGrp="1"/>
          </p:cNvSpPr>
          <p:nvPr>
            <p:ph idx="1"/>
          </p:nvPr>
        </p:nvSpPr>
        <p:spPr>
          <a:xfrm>
            <a:off x="467544" y="2420888"/>
            <a:ext cx="8291264" cy="2789664"/>
          </a:xfrm>
        </p:spPr>
        <p:txBody>
          <a:bodyPr>
            <a:normAutofit/>
          </a:bodyPr>
          <a:lstStyle/>
          <a:p>
            <a:pPr>
              <a:buNone/>
            </a:pPr>
            <a:r>
              <a:rPr lang="es-ES" b="1" dirty="0" smtClean="0"/>
              <a:t>PRODUCTO		CENTRO		VENTAS</a:t>
            </a:r>
          </a:p>
          <a:p>
            <a:pPr>
              <a:buNone/>
            </a:pPr>
            <a:r>
              <a:rPr lang="es-ES" dirty="0" smtClean="0"/>
              <a:t>Thiomucase			Cosmética		60,00€</a:t>
            </a:r>
          </a:p>
          <a:p>
            <a:pPr>
              <a:buNone/>
            </a:pPr>
            <a:r>
              <a:rPr lang="es-ES" dirty="0" smtClean="0"/>
              <a:t>Multidermol  Gel		Higiene		20,00€</a:t>
            </a:r>
          </a:p>
          <a:p>
            <a:pPr>
              <a:buNone/>
            </a:pPr>
            <a:r>
              <a:rPr lang="es-ES" dirty="0" smtClean="0"/>
              <a:t>Tobillera			Ortopedia		10,00€</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109</a:t>
            </a:fld>
            <a:endParaRPr lang="es-E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Objetivos del Merchandising</a:t>
            </a:r>
            <a:endParaRPr lang="es-ES" dirty="0"/>
          </a:p>
        </p:txBody>
      </p:sp>
      <p:sp>
        <p:nvSpPr>
          <p:cNvPr id="3" name="2 Marcador de contenido"/>
          <p:cNvSpPr>
            <a:spLocks noGrp="1"/>
          </p:cNvSpPr>
          <p:nvPr>
            <p:ph idx="1"/>
          </p:nvPr>
        </p:nvSpPr>
        <p:spPr/>
        <p:txBody>
          <a:bodyPr>
            <a:normAutofit fontScale="92500" lnSpcReduction="20000"/>
          </a:bodyPr>
          <a:lstStyle/>
          <a:p>
            <a:r>
              <a:rPr lang="es-ES" b="1" dirty="0" smtClean="0"/>
              <a:t>Sensibilizar al equipo de la importancia</a:t>
            </a:r>
          </a:p>
          <a:p>
            <a:pPr>
              <a:buNone/>
            </a:pPr>
            <a:r>
              <a:rPr lang="es-ES" b="1" dirty="0" smtClean="0"/>
              <a:t>	de la gestión empresarial de la farmacia, al igual</a:t>
            </a:r>
          </a:p>
          <a:p>
            <a:pPr>
              <a:buNone/>
            </a:pPr>
            <a:r>
              <a:rPr lang="es-ES" b="1" dirty="0" smtClean="0"/>
              <a:t>	que la llevan a cabo la mayoría de los establecimientos</a:t>
            </a:r>
          </a:p>
          <a:p>
            <a:pPr>
              <a:buNone/>
            </a:pPr>
            <a:r>
              <a:rPr lang="es-ES" b="1" dirty="0" smtClean="0"/>
              <a:t>	de venta al público orientados al cliente.</a:t>
            </a:r>
          </a:p>
          <a:p>
            <a:r>
              <a:rPr lang="es-ES" b="1" dirty="0" smtClean="0"/>
              <a:t>Dotar al personal de los conceptos</a:t>
            </a:r>
          </a:p>
          <a:p>
            <a:pPr>
              <a:buNone/>
            </a:pPr>
            <a:r>
              <a:rPr lang="es-ES" b="1" dirty="0" smtClean="0"/>
              <a:t>	y técnicas básicas del merchandising</a:t>
            </a:r>
          </a:p>
          <a:p>
            <a:pPr>
              <a:buNone/>
            </a:pPr>
            <a:r>
              <a:rPr lang="es-ES" b="1" dirty="0" smtClean="0"/>
              <a:t>	aplicables a la farmacia.</a:t>
            </a:r>
          </a:p>
          <a:p>
            <a:r>
              <a:rPr lang="es-ES" dirty="0" smtClean="0"/>
              <a:t> </a:t>
            </a:r>
            <a:r>
              <a:rPr lang="es-ES" b="1" dirty="0" smtClean="0"/>
              <a:t>Ofrecer y motivar la utilización de métodos</a:t>
            </a:r>
          </a:p>
          <a:p>
            <a:pPr>
              <a:buNone/>
            </a:pPr>
            <a:r>
              <a:rPr lang="es-ES" b="1" dirty="0" smtClean="0"/>
              <a:t>	y herramientas de aplicación inmediata</a:t>
            </a:r>
          </a:p>
          <a:p>
            <a:pPr>
              <a:buNone/>
            </a:pPr>
            <a:r>
              <a:rPr lang="es-ES" b="1" dirty="0" smtClean="0"/>
              <a:t>	a la gestión del surtido y a la gestión del espacio</a:t>
            </a:r>
          </a:p>
          <a:p>
            <a:pPr>
              <a:buNone/>
            </a:pPr>
            <a:r>
              <a:rPr lang="es-ES" b="1" dirty="0" smtClean="0"/>
              <a:t>	de exposición de productos de la farmacia.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11</a:t>
            </a:fld>
            <a:endParaRPr lang="es-E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110</a:t>
            </a:fld>
            <a:endParaRPr lang="es-ES" dirty="0"/>
          </a:p>
        </p:txBody>
      </p:sp>
      <p:sp>
        <p:nvSpPr>
          <p:cNvPr id="11" name="10 CuadroTexto">
            <a:hlinkClick r:id="rId2" action="ppaction://hlinkfile"/>
          </p:cNvPr>
          <p:cNvSpPr txBox="1"/>
          <p:nvPr/>
        </p:nvSpPr>
        <p:spPr>
          <a:xfrm>
            <a:off x="1979712" y="1700808"/>
            <a:ext cx="5400600" cy="369332"/>
          </a:xfrm>
          <a:prstGeom prst="rect">
            <a:avLst/>
          </a:prstGeom>
          <a:noFill/>
        </p:spPr>
        <p:txBody>
          <a:bodyPr wrap="square" rtlCol="0">
            <a:spAutoFit/>
          </a:bodyPr>
          <a:lstStyle/>
          <a:p>
            <a:pPr algn="ctr"/>
            <a:r>
              <a:rPr lang="es-ES" dirty="0" smtClean="0">
                <a:hlinkClick r:id="rId3" action="ppaction://hlinkfile"/>
              </a:rPr>
              <a:t>Datos</a:t>
            </a:r>
            <a:endParaRPr lang="es-E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9552" y="2564904"/>
            <a:ext cx="7851648" cy="1828800"/>
          </a:xfrm>
        </p:spPr>
        <p:txBody>
          <a:bodyPr/>
          <a:lstStyle/>
          <a:p>
            <a:pPr algn="ctr"/>
            <a:r>
              <a:rPr lang="es-ES" dirty="0" smtClean="0"/>
              <a:t>Merchandising  de Gestión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111</a:t>
            </a:fld>
            <a:endParaRPr lang="es-E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4000" dirty="0" smtClean="0"/>
              <a:t>Merchandising de Gestión: Objetivos</a:t>
            </a:r>
            <a:endParaRPr lang="es-ES" sz="4000" dirty="0"/>
          </a:p>
        </p:txBody>
      </p:sp>
      <p:sp>
        <p:nvSpPr>
          <p:cNvPr id="3" name="2 Marcador de contenido"/>
          <p:cNvSpPr>
            <a:spLocks noGrp="1"/>
          </p:cNvSpPr>
          <p:nvPr>
            <p:ph idx="1"/>
          </p:nvPr>
        </p:nvSpPr>
        <p:spPr>
          <a:xfrm>
            <a:off x="467544" y="2708920"/>
            <a:ext cx="8219256" cy="3615680"/>
          </a:xfrm>
        </p:spPr>
        <p:txBody>
          <a:bodyPr/>
          <a:lstStyle/>
          <a:p>
            <a:r>
              <a:rPr lang="es-ES" dirty="0" smtClean="0"/>
              <a:t>Gestión del conocimiento y evaluación de los clientes</a:t>
            </a:r>
          </a:p>
          <a:p>
            <a:r>
              <a:rPr lang="es-ES" dirty="0" smtClean="0"/>
              <a:t>Gestión del conocimiento y evaluación de la competencia</a:t>
            </a:r>
          </a:p>
          <a:p>
            <a:r>
              <a:rPr lang="es-ES" dirty="0" smtClean="0"/>
              <a:t>Gestión del surtido de productos</a:t>
            </a:r>
          </a:p>
          <a:p>
            <a:r>
              <a:rPr lang="es-ES" dirty="0" smtClean="0"/>
              <a:t>Gestión del espacio de exposición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112</a:t>
            </a:fld>
            <a:endParaRPr lang="es-E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147248" cy="1068728"/>
          </a:xfrm>
        </p:spPr>
        <p:txBody>
          <a:bodyPr anchor="ctr">
            <a:normAutofit fontScale="90000"/>
          </a:bodyPr>
          <a:lstStyle/>
          <a:p>
            <a:pPr algn="ctr"/>
            <a:r>
              <a:rPr lang="es-ES" sz="3100" dirty="0" smtClean="0"/>
              <a:t>Gestión del conocimiento y evaluación de los clientes</a:t>
            </a:r>
            <a:r>
              <a:rPr lang="es-ES" dirty="0" smtClean="0"/>
              <a:t/>
            </a:r>
            <a:br>
              <a:rPr lang="es-ES" dirty="0" smtClean="0"/>
            </a:br>
            <a:endParaRPr lang="es-ES" dirty="0"/>
          </a:p>
        </p:txBody>
      </p:sp>
      <p:sp>
        <p:nvSpPr>
          <p:cNvPr id="3" name="2 Marcador de contenido"/>
          <p:cNvSpPr>
            <a:spLocks noGrp="1"/>
          </p:cNvSpPr>
          <p:nvPr>
            <p:ph idx="1"/>
          </p:nvPr>
        </p:nvSpPr>
        <p:spPr>
          <a:xfrm>
            <a:off x="457200" y="1935480"/>
            <a:ext cx="7355160" cy="3005688"/>
          </a:xfrm>
        </p:spPr>
        <p:txBody>
          <a:bodyPr>
            <a:normAutofit/>
          </a:bodyPr>
          <a:lstStyle/>
          <a:p>
            <a:r>
              <a:rPr lang="es-ES" dirty="0" smtClean="0"/>
              <a:t>Datos demográficos</a:t>
            </a:r>
          </a:p>
          <a:p>
            <a:r>
              <a:rPr lang="es-ES" dirty="0" smtClean="0"/>
              <a:t>Análisis cualitativo</a:t>
            </a:r>
          </a:p>
          <a:p>
            <a:r>
              <a:rPr lang="es-ES" dirty="0" smtClean="0"/>
              <a:t>Segmentación de clientes</a:t>
            </a:r>
          </a:p>
          <a:p>
            <a:pPr lvl="1"/>
            <a:r>
              <a:rPr lang="es-ES" dirty="0" smtClean="0"/>
              <a:t>Demográficos: edad, sexo, estado civil, single,etc</a:t>
            </a:r>
          </a:p>
          <a:p>
            <a:pPr lvl="1"/>
            <a:r>
              <a:rPr lang="es-ES" dirty="0" smtClean="0"/>
              <a:t>Socioeconómicos: asalariados, autónomos, profesionales, funcionarios, etc..</a:t>
            </a:r>
          </a:p>
          <a:p>
            <a:pPr lvl="1"/>
            <a:endParaRPr lang="es-ES" dirty="0" smtClean="0"/>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113</a:t>
            </a:fld>
            <a:endParaRPr lang="es-E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692696"/>
            <a:ext cx="8363272" cy="1143000"/>
          </a:xfrm>
        </p:spPr>
        <p:txBody>
          <a:bodyPr anchor="ctr">
            <a:normAutofit/>
          </a:bodyPr>
          <a:lstStyle/>
          <a:p>
            <a:r>
              <a:rPr lang="es-ES" sz="2800" dirty="0" smtClean="0"/>
              <a:t>Gestión del conocimiento y evaluación de la competencia</a:t>
            </a:r>
            <a:endParaRPr lang="es-ES" sz="2800" dirty="0"/>
          </a:p>
        </p:txBody>
      </p:sp>
      <p:sp>
        <p:nvSpPr>
          <p:cNvPr id="3" name="2 Marcador de contenido"/>
          <p:cNvSpPr>
            <a:spLocks noGrp="1"/>
          </p:cNvSpPr>
          <p:nvPr>
            <p:ph idx="1"/>
          </p:nvPr>
        </p:nvSpPr>
        <p:spPr/>
        <p:txBody>
          <a:bodyPr>
            <a:normAutofit/>
          </a:bodyPr>
          <a:lstStyle/>
          <a:p>
            <a:r>
              <a:rPr lang="es-ES" dirty="0" smtClean="0"/>
              <a:t>Farmacias</a:t>
            </a:r>
          </a:p>
          <a:p>
            <a:r>
              <a:rPr lang="es-ES" dirty="0" smtClean="0"/>
              <a:t>Establecimientos concurrentes</a:t>
            </a:r>
          </a:p>
          <a:p>
            <a:endParaRPr lang="es-ES" dirty="0" smtClean="0"/>
          </a:p>
          <a:p>
            <a:pPr>
              <a:buNone/>
            </a:pPr>
            <a:r>
              <a:rPr lang="es-ES" dirty="0" smtClean="0"/>
              <a:t>Nos interesa conocer:</a:t>
            </a:r>
          </a:p>
          <a:p>
            <a:r>
              <a:rPr lang="es-ES" dirty="0" smtClean="0"/>
              <a:t>Instalaciones</a:t>
            </a:r>
          </a:p>
          <a:p>
            <a:r>
              <a:rPr lang="es-ES" dirty="0" smtClean="0"/>
              <a:t>Precios</a:t>
            </a:r>
          </a:p>
          <a:p>
            <a:r>
              <a:rPr lang="es-ES" dirty="0" smtClean="0"/>
              <a:t>Línea de productos</a:t>
            </a:r>
          </a:p>
          <a:p>
            <a:r>
              <a:rPr lang="es-ES" dirty="0" smtClean="0"/>
              <a:t>Ofertas y promociones</a:t>
            </a:r>
          </a:p>
          <a:p>
            <a:r>
              <a:rPr lang="es-ES" dirty="0" smtClean="0"/>
              <a:t>Calidad del personal</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114</a:t>
            </a:fld>
            <a:endParaRPr lang="es-E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0352" y="836712"/>
            <a:ext cx="7772400" cy="1842480"/>
          </a:xfrm>
        </p:spPr>
        <p:txBody>
          <a:bodyPr/>
          <a:lstStyle/>
          <a:p>
            <a:pPr algn="ctr"/>
            <a:r>
              <a:rPr lang="es-ES" dirty="0" smtClean="0"/>
              <a:t>ANALISIS DE GEOMARKETING</a:t>
            </a:r>
            <a:endParaRPr lang="es-ES" dirty="0"/>
          </a:p>
        </p:txBody>
      </p:sp>
      <p:sp>
        <p:nvSpPr>
          <p:cNvPr id="3" name="2 Marcador de texto"/>
          <p:cNvSpPr>
            <a:spLocks noGrp="1"/>
          </p:cNvSpPr>
          <p:nvPr>
            <p:ph type="body" idx="1"/>
          </p:nvPr>
        </p:nvSpPr>
        <p:spPr>
          <a:xfrm>
            <a:off x="467544" y="3284984"/>
            <a:ext cx="7772400" cy="1509712"/>
          </a:xfrm>
        </p:spPr>
        <p:txBody>
          <a:bodyPr>
            <a:normAutofit/>
          </a:bodyPr>
          <a:lstStyle/>
          <a:p>
            <a:pPr algn="ctr"/>
            <a:r>
              <a:rPr lang="es-ES" sz="5400" dirty="0" smtClean="0"/>
              <a:t>Entorno y Consumidor</a:t>
            </a:r>
            <a:endParaRPr lang="es-ES" sz="54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115</a:t>
            </a:fld>
            <a:endParaRPr lang="es-E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ChangeArrowheads="1"/>
          </p:cNvSpPr>
          <p:nvPr/>
        </p:nvSpPr>
        <p:spPr bwMode="auto">
          <a:xfrm>
            <a:off x="576263" y="519113"/>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84675" name="Rectangle 3"/>
          <p:cNvSpPr>
            <a:spLocks noChangeArrowheads="1"/>
          </p:cNvSpPr>
          <p:nvPr/>
        </p:nvSpPr>
        <p:spPr bwMode="auto">
          <a:xfrm>
            <a:off x="203200" y="57150"/>
            <a:ext cx="8940800" cy="336550"/>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84676" name="Rectangle 4"/>
          <p:cNvSpPr>
            <a:spLocks noChangeArrowheads="1"/>
          </p:cNvSpPr>
          <p:nvPr/>
        </p:nvSpPr>
        <p:spPr bwMode="auto">
          <a:xfrm>
            <a:off x="1042988" y="836613"/>
            <a:ext cx="7812087" cy="5348287"/>
          </a:xfrm>
          <a:prstGeom prst="rect">
            <a:avLst/>
          </a:prstGeom>
          <a:noFill/>
          <a:ln w="9525">
            <a:noFill/>
            <a:miter lim="800000"/>
            <a:headEnd/>
            <a:tailEnd/>
          </a:ln>
          <a:effectLst/>
        </p:spPr>
        <p:txBody>
          <a:bodyPr>
            <a:spAutoFit/>
          </a:bodyPr>
          <a:lstStyle/>
          <a:p>
            <a:pPr marL="457200" indent="-457200" algn="l">
              <a:lnSpc>
                <a:spcPct val="150000"/>
              </a:lnSpc>
              <a:spcBef>
                <a:spcPct val="50000"/>
              </a:spcBef>
            </a:pPr>
            <a:endParaRPr lang="es-ES" sz="1600" dirty="0">
              <a:solidFill>
                <a:schemeClr val="accent2"/>
              </a:solidFill>
              <a:latin typeface="Century Gothic" pitchFamily="34" charset="0"/>
            </a:endParaRPr>
          </a:p>
          <a:p>
            <a:pPr marL="457200" indent="-457200" algn="l">
              <a:lnSpc>
                <a:spcPct val="150000"/>
              </a:lnSpc>
              <a:spcBef>
                <a:spcPct val="50000"/>
              </a:spcBef>
              <a:buFontTx/>
              <a:buAutoNum type="arabicPeriod"/>
            </a:pPr>
            <a:r>
              <a:rPr lang="es-ES_tradnl" sz="1600" b="1" u="sng" dirty="0">
                <a:solidFill>
                  <a:srgbClr val="000099"/>
                </a:solidFill>
                <a:latin typeface="Century Gothic" pitchFamily="34" charset="0"/>
              </a:rPr>
              <a:t>INTRODUCCIÓN</a:t>
            </a:r>
          </a:p>
          <a:p>
            <a:pPr marL="457200" indent="-457200" algn="l">
              <a:lnSpc>
                <a:spcPct val="150000"/>
              </a:lnSpc>
              <a:spcBef>
                <a:spcPct val="50000"/>
              </a:spcBef>
              <a:buFontTx/>
              <a:buAutoNum type="arabicPeriod"/>
            </a:pPr>
            <a:r>
              <a:rPr lang="es-ES_tradnl" sz="1600" b="1" u="sng" dirty="0">
                <a:solidFill>
                  <a:srgbClr val="000099"/>
                </a:solidFill>
                <a:latin typeface="Century Gothic" pitchFamily="34" charset="0"/>
              </a:rPr>
              <a:t>OBJETIVOS</a:t>
            </a:r>
            <a:r>
              <a:rPr lang="es-ES_tradnl" sz="1600" b="1" dirty="0">
                <a:solidFill>
                  <a:srgbClr val="000099"/>
                </a:solidFill>
                <a:latin typeface="Century Gothic" pitchFamily="34" charset="0"/>
              </a:rPr>
              <a:t> </a:t>
            </a:r>
          </a:p>
          <a:p>
            <a:pPr marL="457200" indent="-457200" algn="l">
              <a:lnSpc>
                <a:spcPct val="150000"/>
              </a:lnSpc>
              <a:spcBef>
                <a:spcPct val="50000"/>
              </a:spcBef>
              <a:buFontTx/>
              <a:buAutoNum type="arabicPeriod"/>
            </a:pPr>
            <a:r>
              <a:rPr lang="es-ES_tradnl" sz="1600" b="1" u="sng" dirty="0">
                <a:solidFill>
                  <a:srgbClr val="000099"/>
                </a:solidFill>
                <a:latin typeface="Century Gothic" pitchFamily="34" charset="0"/>
              </a:rPr>
              <a:t>ZONA DE INFLUENCIA</a:t>
            </a:r>
          </a:p>
          <a:p>
            <a:pPr marL="457200" indent="-457200" algn="l">
              <a:lnSpc>
                <a:spcPct val="150000"/>
              </a:lnSpc>
              <a:spcBef>
                <a:spcPct val="50000"/>
              </a:spcBef>
            </a:pPr>
            <a:r>
              <a:rPr lang="es-ES_tradnl" sz="1600" b="1" dirty="0">
                <a:solidFill>
                  <a:srgbClr val="000099"/>
                </a:solidFill>
                <a:latin typeface="Century Gothic" pitchFamily="34" charset="0"/>
              </a:rPr>
              <a:t>4.     </a:t>
            </a:r>
            <a:r>
              <a:rPr lang="es-ES_tradnl" sz="1600" b="1" u="sng" dirty="0">
                <a:solidFill>
                  <a:srgbClr val="000099"/>
                </a:solidFill>
                <a:latin typeface="Century Gothic" pitchFamily="34" charset="0"/>
              </a:rPr>
              <a:t>INFORMACION ANALIZADA</a:t>
            </a:r>
            <a:endParaRPr lang="es-ES_tradnl" sz="1600" b="1" dirty="0">
              <a:solidFill>
                <a:schemeClr val="accent2"/>
              </a:solidFill>
              <a:latin typeface="Century Gothic" pitchFamily="34" charset="0"/>
            </a:endParaRPr>
          </a:p>
          <a:p>
            <a:pPr marL="914400" lvl="1" indent="-457200" algn="l">
              <a:lnSpc>
                <a:spcPct val="150000"/>
              </a:lnSpc>
            </a:pPr>
            <a:r>
              <a:rPr lang="es-ES_tradnl" sz="1600" b="1" dirty="0">
                <a:solidFill>
                  <a:schemeClr val="accent2"/>
                </a:solidFill>
                <a:latin typeface="Century Gothic" pitchFamily="34" charset="0"/>
              </a:rPr>
              <a:t>        4.1   ESTUDIO DE LA POBLACION RESIDENTE.</a:t>
            </a:r>
          </a:p>
          <a:p>
            <a:pPr marL="914400" lvl="1" indent="-457200" algn="l">
              <a:lnSpc>
                <a:spcPct val="150000"/>
              </a:lnSpc>
            </a:pPr>
            <a:r>
              <a:rPr lang="es-ES_tradnl" sz="1600" b="1" dirty="0">
                <a:solidFill>
                  <a:schemeClr val="accent2"/>
                </a:solidFill>
                <a:latin typeface="Century Gothic" pitchFamily="34" charset="0"/>
              </a:rPr>
              <a:t>        4.2   HABITOS DE CONSUMO. INDICES.</a:t>
            </a:r>
          </a:p>
          <a:p>
            <a:pPr marL="914400" lvl="1" indent="-457200" algn="l">
              <a:lnSpc>
                <a:spcPct val="150000"/>
              </a:lnSpc>
            </a:pPr>
            <a:r>
              <a:rPr lang="es-ES_tradnl" sz="1600" b="1" dirty="0">
                <a:solidFill>
                  <a:schemeClr val="accent2"/>
                </a:solidFill>
                <a:latin typeface="Century Gothic" pitchFamily="34" charset="0"/>
              </a:rPr>
              <a:t>        4.3   TIPO DE CONSUMIDOR DE LA ZONA. TIPOLOGIAS MOSAIC.</a:t>
            </a:r>
          </a:p>
          <a:p>
            <a:pPr marL="914400" lvl="1" indent="-457200" algn="l">
              <a:lnSpc>
                <a:spcPct val="150000"/>
              </a:lnSpc>
            </a:pPr>
            <a:r>
              <a:rPr lang="es-ES_tradnl" sz="1600" b="1" dirty="0">
                <a:solidFill>
                  <a:schemeClr val="accent2"/>
                </a:solidFill>
                <a:latin typeface="Century Gothic" pitchFamily="34" charset="0"/>
              </a:rPr>
              <a:t>        4.4   ENTORNO COMERCIAL</a:t>
            </a:r>
          </a:p>
          <a:p>
            <a:pPr marL="914400" lvl="1" indent="-457200" algn="l">
              <a:lnSpc>
                <a:spcPct val="150000"/>
              </a:lnSpc>
            </a:pPr>
            <a:endParaRPr lang="es-ES_tradnl" sz="1600" b="1" dirty="0">
              <a:solidFill>
                <a:schemeClr val="accent2"/>
              </a:solidFill>
              <a:latin typeface="Century Gothic" pitchFamily="34" charset="0"/>
            </a:endParaRPr>
          </a:p>
          <a:p>
            <a:pPr marL="457200" indent="-457200" algn="l">
              <a:lnSpc>
                <a:spcPct val="150000"/>
              </a:lnSpc>
            </a:pPr>
            <a:r>
              <a:rPr lang="es-ES_tradnl" sz="1600" b="1" dirty="0">
                <a:solidFill>
                  <a:srgbClr val="003399"/>
                </a:solidFill>
                <a:latin typeface="Century Gothic" pitchFamily="34" charset="0"/>
              </a:rPr>
              <a:t>5.	 </a:t>
            </a:r>
            <a:r>
              <a:rPr lang="es-ES_tradnl" sz="1600" b="1" u="sng" dirty="0">
                <a:solidFill>
                  <a:srgbClr val="003399"/>
                </a:solidFill>
                <a:latin typeface="Century Gothic" pitchFamily="34" charset="0"/>
              </a:rPr>
              <a:t>CONCLUSIONES GENERALES</a:t>
            </a:r>
          </a:p>
          <a:p>
            <a:pPr marL="457200" indent="-457200" algn="l">
              <a:lnSpc>
                <a:spcPct val="150000"/>
              </a:lnSpc>
            </a:pPr>
            <a:endParaRPr lang="es-ES_tradnl" sz="1600" b="1" u="sng" dirty="0">
              <a:solidFill>
                <a:srgbClr val="003399"/>
              </a:solidFill>
              <a:latin typeface="Century Gothic" pitchFamily="34" charset="0"/>
            </a:endParaRPr>
          </a:p>
          <a:p>
            <a:pPr marL="457200" indent="-457200" algn="l">
              <a:lnSpc>
                <a:spcPct val="150000"/>
              </a:lnSpc>
            </a:pPr>
            <a:r>
              <a:rPr lang="es-ES_tradnl" sz="1600" b="1" dirty="0">
                <a:solidFill>
                  <a:srgbClr val="003399"/>
                </a:solidFill>
                <a:latin typeface="Century Gothic" pitchFamily="34" charset="0"/>
              </a:rPr>
              <a:t>6.	 </a:t>
            </a:r>
            <a:r>
              <a:rPr lang="es-ES_tradnl" sz="1600" b="1" u="sng" dirty="0">
                <a:solidFill>
                  <a:srgbClr val="003399"/>
                </a:solidFill>
                <a:latin typeface="Century Gothic" pitchFamily="34" charset="0"/>
              </a:rPr>
              <a:t>RECOMENDACIONES</a:t>
            </a:r>
          </a:p>
        </p:txBody>
      </p:sp>
      <p:sp>
        <p:nvSpPr>
          <p:cNvPr id="284677" name="Text Box 5"/>
          <p:cNvSpPr txBox="1">
            <a:spLocks noChangeArrowheads="1"/>
          </p:cNvSpPr>
          <p:nvPr/>
        </p:nvSpPr>
        <p:spPr bwMode="auto">
          <a:xfrm>
            <a:off x="611188" y="411163"/>
            <a:ext cx="3311525" cy="641350"/>
          </a:xfrm>
          <a:prstGeom prst="rect">
            <a:avLst/>
          </a:prstGeom>
          <a:solidFill>
            <a:srgbClr val="000080"/>
          </a:solidFill>
          <a:ln w="9525">
            <a:noFill/>
            <a:miter lim="800000"/>
            <a:headEnd/>
            <a:tailEnd/>
          </a:ln>
          <a:effectLst/>
        </p:spPr>
        <p:txBody>
          <a:bodyPr>
            <a:spAutoFit/>
          </a:bodyPr>
          <a:lstStyle/>
          <a:p>
            <a:pPr>
              <a:spcBef>
                <a:spcPct val="50000"/>
              </a:spcBef>
            </a:pPr>
            <a:r>
              <a:rPr lang="es-ES" sz="3600" b="1" dirty="0">
                <a:solidFill>
                  <a:schemeClr val="bg1"/>
                </a:solidFill>
                <a:latin typeface="Century Gothic" pitchFamily="34" charset="0"/>
              </a:rPr>
              <a:t>INDICE</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22" name="Rectangle 2"/>
          <p:cNvSpPr>
            <a:spLocks noChangeArrowheads="1"/>
          </p:cNvSpPr>
          <p:nvPr/>
        </p:nvSpPr>
        <p:spPr bwMode="auto">
          <a:xfrm>
            <a:off x="1187450" y="1665288"/>
            <a:ext cx="6842125" cy="3387725"/>
          </a:xfrm>
          <a:prstGeom prst="rect">
            <a:avLst/>
          </a:prstGeom>
          <a:noFill/>
          <a:ln w="9525">
            <a:noFill/>
            <a:miter lim="800000"/>
            <a:headEnd/>
            <a:tailEnd/>
          </a:ln>
          <a:effectLst/>
        </p:spPr>
        <p:txBody>
          <a:bodyPr anchor="ctr">
            <a:spAutoFit/>
          </a:bodyPr>
          <a:lstStyle/>
          <a:p>
            <a:pPr algn="just"/>
            <a:r>
              <a:rPr lang="es-ES" sz="1800" dirty="0">
                <a:solidFill>
                  <a:schemeClr val="accent2"/>
                </a:solidFill>
                <a:latin typeface="Century Gothic" pitchFamily="34" charset="0"/>
              </a:rPr>
              <a:t>	</a:t>
            </a:r>
            <a:r>
              <a:rPr lang="es-ES" sz="1800" dirty="0">
                <a:latin typeface="Century Gothic" pitchFamily="34" charset="0"/>
              </a:rPr>
              <a:t>El </a:t>
            </a:r>
            <a:r>
              <a:rPr lang="es-ES" sz="1800" b="1" dirty="0">
                <a:latin typeface="Century Gothic" pitchFamily="34" charset="0"/>
              </a:rPr>
              <a:t>análisis del entorno de la oficina de farmacia</a:t>
            </a:r>
            <a:r>
              <a:rPr lang="es-ES" sz="1800" dirty="0">
                <a:latin typeface="Century Gothic" pitchFamily="34" charset="0"/>
              </a:rPr>
              <a:t>,  se genera utilizando la herramienta más innovadora del marketing: el </a:t>
            </a:r>
            <a:r>
              <a:rPr lang="es-ES" sz="1800" b="1" dirty="0">
                <a:latin typeface="Century Gothic" pitchFamily="34" charset="0"/>
              </a:rPr>
              <a:t>geomarketing</a:t>
            </a:r>
            <a:r>
              <a:rPr lang="es-ES" sz="1800" dirty="0">
                <a:latin typeface="Century Gothic" pitchFamily="34" charset="0"/>
              </a:rPr>
              <a:t>.</a:t>
            </a:r>
          </a:p>
          <a:p>
            <a:pPr algn="just"/>
            <a:endParaRPr lang="es-ES" sz="1800" dirty="0">
              <a:latin typeface="Century Gothic" pitchFamily="34" charset="0"/>
            </a:endParaRPr>
          </a:p>
          <a:p>
            <a:pPr algn="just"/>
            <a:r>
              <a:rPr lang="es-ES" sz="1800" dirty="0">
                <a:latin typeface="Century Gothic" pitchFamily="34" charset="0"/>
              </a:rPr>
              <a:t>	Ésta disciplina, se basa en el análisis del entorno social, geográfico y demográfico,  bajo la perspectiva del marketing.</a:t>
            </a:r>
          </a:p>
          <a:p>
            <a:pPr algn="just"/>
            <a:endParaRPr lang="es-ES" sz="1800" dirty="0">
              <a:latin typeface="Century Gothic" pitchFamily="34" charset="0"/>
            </a:endParaRPr>
          </a:p>
          <a:p>
            <a:pPr algn="just"/>
            <a:r>
              <a:rPr lang="es-ES" sz="1800" dirty="0">
                <a:latin typeface="Century Gothic" pitchFamily="34" charset="0"/>
              </a:rPr>
              <a:t>	Ésta técnica, permite tener un mejor conocimiento del potencial comercial en el entorno mas cercano a la oficina de Farmacia.</a:t>
            </a:r>
          </a:p>
          <a:p>
            <a:pPr algn="l"/>
            <a:r>
              <a:rPr lang="es-ES" sz="1800" dirty="0">
                <a:solidFill>
                  <a:schemeClr val="accent2"/>
                </a:solidFill>
                <a:latin typeface="Century Gothic" pitchFamily="34" charset="0"/>
              </a:rPr>
              <a:t>	</a:t>
            </a:r>
          </a:p>
        </p:txBody>
      </p:sp>
      <p:sp>
        <p:nvSpPr>
          <p:cNvPr id="286723" name="Rectangle 3"/>
          <p:cNvSpPr>
            <a:spLocks noChangeArrowheads="1"/>
          </p:cNvSpPr>
          <p:nvPr/>
        </p:nvSpPr>
        <p:spPr bwMode="auto">
          <a:xfrm>
            <a:off x="900113" y="450850"/>
            <a:ext cx="2935287" cy="457200"/>
          </a:xfrm>
          <a:prstGeom prst="rect">
            <a:avLst/>
          </a:prstGeom>
          <a:noFill/>
          <a:ln w="9525">
            <a:noFill/>
            <a:miter lim="800000"/>
            <a:headEnd/>
            <a:tailEnd/>
          </a:ln>
          <a:effectLst/>
        </p:spPr>
        <p:txBody>
          <a:bodyPr wrap="none">
            <a:spAutoFit/>
          </a:bodyPr>
          <a:lstStyle/>
          <a:p>
            <a:pPr algn="l"/>
            <a:r>
              <a:rPr lang="es-ES" b="1" dirty="0">
                <a:solidFill>
                  <a:srgbClr val="000099"/>
                </a:solidFill>
                <a:latin typeface="Century Gothic" pitchFamily="34" charset="0"/>
              </a:rPr>
              <a:t> 1. </a:t>
            </a:r>
            <a:r>
              <a:rPr lang="es-ES" b="1" u="sng" dirty="0">
                <a:solidFill>
                  <a:srgbClr val="000099"/>
                </a:solidFill>
                <a:latin typeface="Century Gothic" pitchFamily="34" charset="0"/>
              </a:rPr>
              <a:t>INTRODUCCIÓN</a:t>
            </a:r>
            <a:endParaRPr lang="es-ES" b="1" dirty="0">
              <a:solidFill>
                <a:srgbClr val="000099"/>
              </a:solidFill>
              <a:latin typeface="Century Gothic" pitchFamily="34" charset="0"/>
            </a:endParaRP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ChangeArrowheads="1"/>
          </p:cNvSpPr>
          <p:nvPr/>
        </p:nvSpPr>
        <p:spPr bwMode="auto">
          <a:xfrm>
            <a:off x="504825" y="1654175"/>
            <a:ext cx="8388350" cy="396875"/>
          </a:xfrm>
          <a:prstGeom prst="rect">
            <a:avLst/>
          </a:prstGeom>
          <a:noFill/>
          <a:ln w="9525">
            <a:noFill/>
            <a:miter lim="800000"/>
            <a:headEnd/>
            <a:tailEnd/>
          </a:ln>
          <a:effectLst/>
        </p:spPr>
        <p:txBody>
          <a:bodyPr anchor="ctr">
            <a:spAutoFit/>
          </a:bodyPr>
          <a:lstStyle/>
          <a:p>
            <a:pPr algn="l"/>
            <a:r>
              <a:rPr lang="es-ES" sz="2000" dirty="0">
                <a:latin typeface="BankGothic Md BT" pitchFamily="34" charset="0"/>
              </a:rPr>
              <a:t>	</a:t>
            </a:r>
          </a:p>
        </p:txBody>
      </p:sp>
      <p:sp>
        <p:nvSpPr>
          <p:cNvPr id="288771" name="Rectangle 3"/>
          <p:cNvSpPr>
            <a:spLocks noChangeArrowheads="1"/>
          </p:cNvSpPr>
          <p:nvPr/>
        </p:nvSpPr>
        <p:spPr bwMode="auto">
          <a:xfrm>
            <a:off x="1331913" y="1484313"/>
            <a:ext cx="6697662" cy="4211637"/>
          </a:xfrm>
          <a:prstGeom prst="rect">
            <a:avLst/>
          </a:prstGeom>
          <a:noFill/>
          <a:ln w="9525">
            <a:noFill/>
            <a:miter lim="800000"/>
            <a:headEnd/>
            <a:tailEnd/>
          </a:ln>
          <a:effectLst/>
        </p:spPr>
        <p:txBody>
          <a:bodyPr anchor="ctr">
            <a:spAutoFit/>
          </a:bodyPr>
          <a:lstStyle/>
          <a:p>
            <a:pPr marL="609600" indent="-609600" algn="just">
              <a:buClr>
                <a:srgbClr val="CC3300"/>
              </a:buClr>
              <a:buFontTx/>
              <a:buAutoNum type="alphaUcPeriod"/>
            </a:pPr>
            <a:r>
              <a:rPr lang="es-ES" sz="1800" dirty="0">
                <a:latin typeface="Century Gothic" pitchFamily="34" charset="0"/>
              </a:rPr>
              <a:t>Conocer las áreas de influencia alrededor de la oficina de farmacia actual,  y oficinas de farmacia de nueva apertura.</a:t>
            </a:r>
          </a:p>
          <a:p>
            <a:pPr marL="609600" indent="-609600" algn="just">
              <a:buClr>
                <a:srgbClr val="CC3300"/>
              </a:buClr>
              <a:buFontTx/>
              <a:buAutoNum type="alphaUcPeriod"/>
            </a:pPr>
            <a:endParaRPr lang="es-ES" sz="1800" dirty="0">
              <a:latin typeface="Century Gothic" pitchFamily="34" charset="0"/>
            </a:endParaRPr>
          </a:p>
          <a:p>
            <a:pPr marL="609600" indent="-609600" algn="just">
              <a:buClr>
                <a:srgbClr val="CC3300"/>
              </a:buClr>
              <a:buFontTx/>
              <a:buAutoNum type="alphaUcPeriod"/>
            </a:pPr>
            <a:r>
              <a:rPr lang="es-ES" sz="1800" dirty="0">
                <a:latin typeface="Century Gothic" pitchFamily="34" charset="0"/>
              </a:rPr>
              <a:t>Conocimiento exhaustivo de las características geográficas y sociales del área de influencia de cada oficina de farmacia.</a:t>
            </a:r>
          </a:p>
          <a:p>
            <a:pPr marL="609600" indent="-609600" algn="just">
              <a:buClr>
                <a:srgbClr val="CC3300"/>
              </a:buClr>
              <a:buFontTx/>
              <a:buAutoNum type="alphaUcPeriod"/>
            </a:pPr>
            <a:endParaRPr lang="es-ES" sz="1800" dirty="0">
              <a:latin typeface="Century Gothic" pitchFamily="34" charset="0"/>
            </a:endParaRPr>
          </a:p>
          <a:p>
            <a:pPr marL="609600" indent="-609600" algn="just">
              <a:buClr>
                <a:srgbClr val="CC3300"/>
              </a:buClr>
              <a:buFontTx/>
              <a:buAutoNum type="alphaUcPeriod"/>
            </a:pPr>
            <a:r>
              <a:rPr lang="es-ES" sz="1800" dirty="0">
                <a:latin typeface="Century Gothic" pitchFamily="34" charset="0"/>
              </a:rPr>
              <a:t>Localización de nuevas zonas óptimas según potencial o target específicos.</a:t>
            </a:r>
          </a:p>
          <a:p>
            <a:pPr marL="609600" indent="-609600" algn="just">
              <a:buClr>
                <a:srgbClr val="CC3300"/>
              </a:buClr>
              <a:buFontTx/>
              <a:buAutoNum type="alphaUcPeriod"/>
            </a:pPr>
            <a:endParaRPr lang="es-ES" sz="1800" dirty="0">
              <a:latin typeface="Century Gothic" pitchFamily="34" charset="0"/>
            </a:endParaRPr>
          </a:p>
          <a:p>
            <a:pPr marL="609600" indent="-609600" algn="just">
              <a:buClr>
                <a:srgbClr val="CC3300"/>
              </a:buClr>
              <a:buFontTx/>
              <a:buAutoNum type="alphaUcPeriod"/>
            </a:pPr>
            <a:r>
              <a:rPr lang="es-ES" sz="1800" dirty="0">
                <a:latin typeface="Century Gothic" pitchFamily="34" charset="0"/>
              </a:rPr>
              <a:t>Facilitar la toma de decisiones de estrategia comercial.</a:t>
            </a:r>
          </a:p>
          <a:p>
            <a:pPr marL="1524000" lvl="2" indent="-609600" algn="just"/>
            <a:r>
              <a:rPr lang="es-ES" sz="1800" dirty="0">
                <a:latin typeface="Century Gothic" pitchFamily="34" charset="0"/>
              </a:rPr>
              <a:t>	</a:t>
            </a:r>
          </a:p>
          <a:p>
            <a:pPr marL="609600" indent="-609600" algn="just"/>
            <a:r>
              <a:rPr lang="es-ES" sz="1800" dirty="0">
                <a:latin typeface="Century Gothic" pitchFamily="34" charset="0"/>
              </a:rPr>
              <a:t>	</a:t>
            </a:r>
          </a:p>
        </p:txBody>
      </p:sp>
      <p:sp>
        <p:nvSpPr>
          <p:cNvPr id="288772" name="Rectangle 4"/>
          <p:cNvSpPr>
            <a:spLocks noChangeArrowheads="1"/>
          </p:cNvSpPr>
          <p:nvPr/>
        </p:nvSpPr>
        <p:spPr bwMode="auto">
          <a:xfrm>
            <a:off x="755650" y="450850"/>
            <a:ext cx="2276475" cy="457200"/>
          </a:xfrm>
          <a:prstGeom prst="rect">
            <a:avLst/>
          </a:prstGeom>
          <a:noFill/>
          <a:ln w="9525">
            <a:noFill/>
            <a:miter lim="800000"/>
            <a:headEnd/>
            <a:tailEnd/>
          </a:ln>
          <a:effectLst/>
        </p:spPr>
        <p:txBody>
          <a:bodyPr wrap="none">
            <a:spAutoFit/>
          </a:bodyPr>
          <a:lstStyle/>
          <a:p>
            <a:pPr algn="l"/>
            <a:r>
              <a:rPr lang="es-ES" b="1" dirty="0">
                <a:solidFill>
                  <a:srgbClr val="000099"/>
                </a:solidFill>
                <a:latin typeface="Century Gothic" pitchFamily="34" charset="0"/>
              </a:rPr>
              <a:t> 2. </a:t>
            </a:r>
            <a:r>
              <a:rPr lang="es-ES" b="1" u="sng" dirty="0">
                <a:solidFill>
                  <a:srgbClr val="000099"/>
                </a:solidFill>
                <a:latin typeface="Century Gothic" pitchFamily="34" charset="0"/>
              </a:rPr>
              <a:t>OBJETIVOS</a:t>
            </a:r>
            <a:r>
              <a:rPr lang="es-ES" b="1" dirty="0">
                <a:solidFill>
                  <a:srgbClr val="000099"/>
                </a:solidFill>
                <a:latin typeface="Century Gothic" pitchFamily="34" charset="0"/>
              </a:rPr>
              <a:t> </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25283"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25284"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25285" name="Rectangle 5"/>
          <p:cNvSpPr>
            <a:spLocks noChangeArrowheads="1"/>
          </p:cNvSpPr>
          <p:nvPr/>
        </p:nvSpPr>
        <p:spPr bwMode="auto">
          <a:xfrm>
            <a:off x="5508625" y="4365625"/>
            <a:ext cx="3322638" cy="330200"/>
          </a:xfrm>
          <a:prstGeom prst="rect">
            <a:avLst/>
          </a:prstGeom>
          <a:solidFill>
            <a:srgbClr val="993366"/>
          </a:solidFill>
          <a:ln w="25400">
            <a:solidFill>
              <a:srgbClr val="000080"/>
            </a:solidFill>
            <a:miter lim="800000"/>
            <a:headEnd/>
            <a:tailEnd/>
          </a:ln>
          <a:effectLst/>
        </p:spPr>
        <p:txBody>
          <a:bodyPr>
            <a:spAutoFit/>
          </a:bodyPr>
          <a:lstStyle/>
          <a:p>
            <a:pPr>
              <a:spcBef>
                <a:spcPct val="50000"/>
              </a:spcBef>
            </a:pPr>
            <a:r>
              <a:rPr lang="es-ES" sz="1400" b="1" dirty="0">
                <a:solidFill>
                  <a:schemeClr val="bg1"/>
                </a:solidFill>
                <a:latin typeface="Century Gothic" pitchFamily="34" charset="0"/>
              </a:rPr>
              <a:t>Nº hogares área a estudio = </a:t>
            </a:r>
            <a:r>
              <a:rPr lang="es-ES" sz="1400" b="1" dirty="0">
                <a:solidFill>
                  <a:srgbClr val="FFCC00"/>
                </a:solidFill>
                <a:latin typeface="Century Gothic" pitchFamily="34" charset="0"/>
              </a:rPr>
              <a:t>19.403</a:t>
            </a:r>
          </a:p>
        </p:txBody>
      </p:sp>
      <p:sp>
        <p:nvSpPr>
          <p:cNvPr id="225286" name="Rectangle 6"/>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pic>
        <p:nvPicPr>
          <p:cNvPr id="225295" name="Picture 15"/>
          <p:cNvPicPr>
            <a:picLocks noChangeAspect="1" noChangeArrowheads="1"/>
          </p:cNvPicPr>
          <p:nvPr/>
        </p:nvPicPr>
        <p:blipFill>
          <a:blip r:embed="rId3" cstate="print"/>
          <a:srcRect/>
          <a:stretch>
            <a:fillRect/>
          </a:stretch>
        </p:blipFill>
        <p:spPr bwMode="auto">
          <a:xfrm>
            <a:off x="323850" y="2030413"/>
            <a:ext cx="4629150" cy="3836987"/>
          </a:xfrm>
          <a:prstGeom prst="rect">
            <a:avLst/>
          </a:prstGeom>
          <a:noFill/>
          <a:ln w="9525">
            <a:solidFill>
              <a:schemeClr val="tx1"/>
            </a:solidFill>
            <a:miter lim="800000"/>
            <a:headEnd/>
            <a:tailEnd/>
          </a:ln>
          <a:effectLst/>
        </p:spPr>
      </p:pic>
      <p:pic>
        <p:nvPicPr>
          <p:cNvPr id="225296" name="Picture 16"/>
          <p:cNvPicPr>
            <a:picLocks noChangeAspect="1" noChangeArrowheads="1"/>
          </p:cNvPicPr>
          <p:nvPr/>
        </p:nvPicPr>
        <p:blipFill>
          <a:blip r:embed="rId4" cstate="print"/>
          <a:srcRect/>
          <a:stretch>
            <a:fillRect/>
          </a:stretch>
        </p:blipFill>
        <p:spPr bwMode="auto">
          <a:xfrm>
            <a:off x="5334000" y="2362200"/>
            <a:ext cx="3276600" cy="1092200"/>
          </a:xfrm>
          <a:prstGeom prst="rect">
            <a:avLst/>
          </a:prstGeom>
          <a:noFill/>
          <a:ln w="9525">
            <a:noFill/>
            <a:miter lim="800000"/>
            <a:headEnd/>
            <a:tailEnd/>
          </a:ln>
          <a:effectLst/>
        </p:spPr>
      </p:pic>
      <p:sp>
        <p:nvSpPr>
          <p:cNvPr id="225298" name="Rectangle 18"/>
          <p:cNvSpPr>
            <a:spLocks noChangeArrowheads="1"/>
          </p:cNvSpPr>
          <p:nvPr/>
        </p:nvSpPr>
        <p:spPr bwMode="auto">
          <a:xfrm>
            <a:off x="1555750" y="692150"/>
            <a:ext cx="3376613"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4.1.2 DISTRIBUCIÓN DE HOGARES</a:t>
            </a:r>
            <a:endParaRPr lang="es-ES" sz="1600" b="1" dirty="0">
              <a:solidFill>
                <a:srgbClr val="996633"/>
              </a:solidFill>
              <a:latin typeface="Century Gothic" pitchFamily="34" charset="0"/>
            </a:endParaRPr>
          </a:p>
        </p:txBody>
      </p:sp>
      <p:sp>
        <p:nvSpPr>
          <p:cNvPr id="225299" name="Text Box 19"/>
          <p:cNvSpPr txBox="1">
            <a:spLocks noChangeArrowheads="1"/>
          </p:cNvSpPr>
          <p:nvPr/>
        </p:nvSpPr>
        <p:spPr bwMode="auto">
          <a:xfrm>
            <a:off x="1116013" y="1125538"/>
            <a:ext cx="6840537" cy="825500"/>
          </a:xfrm>
          <a:prstGeom prst="rect">
            <a:avLst/>
          </a:prstGeom>
          <a:noFill/>
          <a:ln w="9525">
            <a:noFill/>
            <a:miter lim="800000"/>
            <a:headEnd/>
            <a:tailEnd/>
          </a:ln>
          <a:effectLst/>
        </p:spPr>
        <p:txBody>
          <a:bodyPr>
            <a:spAutoFit/>
          </a:bodyPr>
          <a:lstStyle/>
          <a:p>
            <a:pPr algn="just"/>
            <a:r>
              <a:rPr lang="es-ES" sz="1600" dirty="0">
                <a:solidFill>
                  <a:schemeClr val="accent2"/>
                </a:solidFill>
                <a:latin typeface="Century Gothic" pitchFamily="34" charset="0"/>
              </a:rPr>
              <a:t>Analizamos el número de hogares y su distribución en el área de influencia.</a:t>
            </a:r>
          </a:p>
          <a:p>
            <a:pPr algn="just"/>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Experian Services</a:t>
            </a:r>
            <a:r>
              <a:rPr lang="es-ES" sz="1600" dirty="0">
                <a:solidFill>
                  <a:schemeClr val="accent2"/>
                </a:solidFill>
                <a:latin typeface="Century Gothic" pitchFamily="34" charset="0"/>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RRHH</a:t>
            </a:r>
            <a:endParaRPr lang="es-ES" dirty="0"/>
          </a:p>
        </p:txBody>
      </p:sp>
      <p:sp>
        <p:nvSpPr>
          <p:cNvPr id="3" name="2 Marcador de contenido"/>
          <p:cNvSpPr>
            <a:spLocks noGrp="1"/>
          </p:cNvSpPr>
          <p:nvPr>
            <p:ph idx="1"/>
          </p:nvPr>
        </p:nvSpPr>
        <p:spPr/>
        <p:txBody>
          <a:bodyPr>
            <a:normAutofit/>
          </a:bodyPr>
          <a:lstStyle/>
          <a:p>
            <a:pPr>
              <a:buNone/>
            </a:pPr>
            <a:r>
              <a:rPr lang="es-ES" dirty="0" smtClean="0"/>
              <a:t>	Los colaboradores de la farmacia son imprescindibles para la aplicación de las técnicas de Merchandising</a:t>
            </a:r>
          </a:p>
          <a:p>
            <a:pPr>
              <a:buNone/>
            </a:pPr>
            <a:r>
              <a:rPr lang="es-ES" dirty="0" smtClean="0"/>
              <a:t>	porque:</a:t>
            </a:r>
          </a:p>
          <a:p>
            <a:pPr>
              <a:buNone/>
            </a:pPr>
            <a:r>
              <a:rPr lang="es-ES" dirty="0" smtClean="0"/>
              <a:t>• 	No debe haber diferencias entre la estrategia y el personal.</a:t>
            </a:r>
          </a:p>
          <a:p>
            <a:pPr>
              <a:buNone/>
            </a:pPr>
            <a:r>
              <a:rPr lang="es-ES" dirty="0" smtClean="0"/>
              <a:t>• 	Ayudan a implementar las técnicas.</a:t>
            </a:r>
          </a:p>
          <a:p>
            <a:pPr>
              <a:buNone/>
            </a:pPr>
            <a:r>
              <a:rPr lang="es-ES" dirty="0" smtClean="0"/>
              <a:t>• 	Sirven de motivación e implicación en la farmacia.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12</a:t>
            </a:fld>
            <a:endParaRPr lang="es-E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29379"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29380"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29381" name="Text Box 5"/>
          <p:cNvSpPr txBox="1">
            <a:spLocks noChangeArrowheads="1"/>
          </p:cNvSpPr>
          <p:nvPr/>
        </p:nvSpPr>
        <p:spPr bwMode="auto">
          <a:xfrm>
            <a:off x="508000" y="3543300"/>
            <a:ext cx="3344863" cy="274638"/>
          </a:xfrm>
          <a:prstGeom prst="rect">
            <a:avLst/>
          </a:prstGeom>
          <a:noFill/>
          <a:ln w="9525">
            <a:noFill/>
            <a:miter lim="800000"/>
            <a:headEnd/>
            <a:tailEnd/>
          </a:ln>
          <a:effectLst/>
        </p:spPr>
        <p:txBody>
          <a:bodyPr wrap="none">
            <a:spAutoFit/>
          </a:bodyPr>
          <a:lstStyle/>
          <a:p>
            <a:pPr algn="l"/>
            <a:r>
              <a:rPr lang="es-ES" sz="1800" b="1" dirty="0">
                <a:solidFill>
                  <a:schemeClr val="bg1"/>
                </a:solidFill>
                <a:latin typeface="FrutigerLight" pitchFamily="2" charset="0"/>
              </a:rPr>
              <a:t>Distribución de Hogares</a:t>
            </a:r>
          </a:p>
        </p:txBody>
      </p:sp>
      <p:sp>
        <p:nvSpPr>
          <p:cNvPr id="229382" name="Rectangle 6"/>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29389" name="Text Box 13"/>
          <p:cNvSpPr txBox="1">
            <a:spLocks noChangeArrowheads="1"/>
          </p:cNvSpPr>
          <p:nvPr/>
        </p:nvSpPr>
        <p:spPr bwMode="auto">
          <a:xfrm>
            <a:off x="1116013" y="1235075"/>
            <a:ext cx="5761037" cy="825500"/>
          </a:xfrm>
          <a:prstGeom prst="rect">
            <a:avLst/>
          </a:prstGeom>
          <a:noFill/>
          <a:ln w="9525">
            <a:noFill/>
            <a:miter lim="800000"/>
            <a:headEnd/>
            <a:tailEnd/>
          </a:ln>
          <a:effectLst/>
        </p:spPr>
        <p:txBody>
          <a:bodyPr>
            <a:spAutoFit/>
          </a:bodyPr>
          <a:lstStyle/>
          <a:p>
            <a:pPr algn="just"/>
            <a:r>
              <a:rPr lang="es-ES" sz="1600" dirty="0">
                <a:solidFill>
                  <a:schemeClr val="accent2"/>
                </a:solidFill>
                <a:latin typeface="Century Gothic" pitchFamily="34" charset="0"/>
              </a:rPr>
              <a:t>Analizamos la renta en el área de influencia.</a:t>
            </a:r>
          </a:p>
          <a:p>
            <a:pPr algn="just"/>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 + Experian Services.</a:t>
            </a:r>
            <a:r>
              <a:rPr lang="es-ES" sz="1600" dirty="0">
                <a:solidFill>
                  <a:schemeClr val="accent2"/>
                </a:solidFill>
                <a:latin typeface="Century Gothic" pitchFamily="34" charset="0"/>
              </a:rPr>
              <a:t>		</a:t>
            </a:r>
          </a:p>
        </p:txBody>
      </p:sp>
      <p:sp>
        <p:nvSpPr>
          <p:cNvPr id="229390" name="Rectangle 14"/>
          <p:cNvSpPr>
            <a:spLocks noChangeArrowheads="1"/>
          </p:cNvSpPr>
          <p:nvPr/>
        </p:nvSpPr>
        <p:spPr bwMode="auto">
          <a:xfrm>
            <a:off x="1473200" y="715963"/>
            <a:ext cx="2593975"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4.1.3  RENTA PER CAPITA </a:t>
            </a:r>
            <a:endParaRPr lang="es-ES" sz="1600" b="1" dirty="0">
              <a:solidFill>
                <a:srgbClr val="996633"/>
              </a:solidFill>
              <a:latin typeface="Century Gothic" pitchFamily="34" charset="0"/>
            </a:endParaRPr>
          </a:p>
        </p:txBody>
      </p:sp>
      <p:sp>
        <p:nvSpPr>
          <p:cNvPr id="229391" name="Rectangle 15"/>
          <p:cNvSpPr>
            <a:spLocks noChangeArrowheads="1"/>
          </p:cNvSpPr>
          <p:nvPr/>
        </p:nvSpPr>
        <p:spPr bwMode="auto">
          <a:xfrm>
            <a:off x="358775" y="1981200"/>
            <a:ext cx="8316913" cy="1462088"/>
          </a:xfrm>
          <a:prstGeom prst="rect">
            <a:avLst/>
          </a:prstGeom>
          <a:solidFill>
            <a:srgbClr val="800080"/>
          </a:solidFill>
          <a:ln w="25400">
            <a:solidFill>
              <a:srgbClr val="000080"/>
            </a:solidFill>
            <a:miter lim="800000"/>
            <a:headEnd/>
            <a:tailEnd/>
          </a:ln>
          <a:effectLst/>
        </p:spPr>
        <p:txBody>
          <a:bodyPr>
            <a:spAutoFit/>
          </a:bodyPr>
          <a:lstStyle/>
          <a:p>
            <a:pPr algn="l">
              <a:spcBef>
                <a:spcPct val="50000"/>
              </a:spcBef>
            </a:pPr>
            <a:r>
              <a:rPr lang="es-ES" sz="1600" b="1" dirty="0">
                <a:solidFill>
                  <a:schemeClr val="bg1"/>
                </a:solidFill>
                <a:latin typeface="Century Gothic" pitchFamily="34" charset="0"/>
              </a:rPr>
              <a:t>Valor en  </a:t>
            </a:r>
            <a:r>
              <a:rPr lang="es-ES" sz="1600" b="1" dirty="0">
                <a:solidFill>
                  <a:srgbClr val="FFCC00"/>
                </a:solidFill>
                <a:latin typeface="Century Gothic" pitchFamily="34" charset="0"/>
              </a:rPr>
              <a:t>€</a:t>
            </a:r>
            <a:r>
              <a:rPr lang="es-ES" sz="1600" b="1" dirty="0">
                <a:solidFill>
                  <a:schemeClr val="bg1"/>
                </a:solidFill>
                <a:latin typeface="Century Gothic" pitchFamily="34" charset="0"/>
              </a:rPr>
              <a:t> de la renta per capita de los hogares residentes en la zona =  </a:t>
            </a:r>
            <a:r>
              <a:rPr lang="es-ES" sz="1600" b="1" i="1" u="sng" dirty="0">
                <a:solidFill>
                  <a:srgbClr val="FFCC00"/>
                </a:solidFill>
                <a:latin typeface="Century Gothic" pitchFamily="34" charset="0"/>
              </a:rPr>
              <a:t>17.719€</a:t>
            </a:r>
            <a:r>
              <a:rPr lang="es-ES" sz="1600" b="1" i="1" dirty="0">
                <a:solidFill>
                  <a:schemeClr val="bg1"/>
                </a:solidFill>
                <a:latin typeface="Century Gothic" pitchFamily="34" charset="0"/>
              </a:rPr>
              <a:t>.</a:t>
            </a:r>
          </a:p>
          <a:p>
            <a:pPr algn="l">
              <a:spcBef>
                <a:spcPct val="50000"/>
              </a:spcBef>
            </a:pPr>
            <a:endParaRPr lang="es-ES" sz="1600" b="1" dirty="0">
              <a:solidFill>
                <a:schemeClr val="bg1"/>
              </a:solidFill>
              <a:latin typeface="Century Gothic" pitchFamily="34" charset="0"/>
            </a:endParaRPr>
          </a:p>
          <a:p>
            <a:pPr algn="l">
              <a:spcBef>
                <a:spcPct val="50000"/>
              </a:spcBef>
            </a:pPr>
            <a:r>
              <a:rPr lang="es-ES" sz="1600" b="1" dirty="0">
                <a:solidFill>
                  <a:schemeClr val="bg1"/>
                </a:solidFill>
                <a:latin typeface="Century Gothic" pitchFamily="34" charset="0"/>
              </a:rPr>
              <a:t>Valor en € de la renta per capita Española = </a:t>
            </a:r>
            <a:r>
              <a:rPr lang="es-ES" sz="1600" b="1" i="1" u="sng" dirty="0">
                <a:solidFill>
                  <a:srgbClr val="FFCC00"/>
                </a:solidFill>
                <a:latin typeface="Century Gothic" pitchFamily="34" charset="0"/>
              </a:rPr>
              <a:t>19.637 €</a:t>
            </a:r>
            <a:r>
              <a:rPr lang="es-ES" sz="1600" b="1" i="1" dirty="0">
                <a:solidFill>
                  <a:schemeClr val="bg1"/>
                </a:solidFill>
                <a:latin typeface="Century Gothic" pitchFamily="34" charset="0"/>
              </a:rPr>
              <a:t>.</a:t>
            </a:r>
          </a:p>
          <a:p>
            <a:pPr algn="l">
              <a:spcBef>
                <a:spcPct val="50000"/>
              </a:spcBef>
            </a:pPr>
            <a:endParaRPr lang="es-ES" sz="1600" b="1" dirty="0">
              <a:solidFill>
                <a:schemeClr val="bg1"/>
              </a:solidFill>
              <a:latin typeface="Century Gothic" pitchFamily="34" charset="0"/>
            </a:endParaRPr>
          </a:p>
        </p:txBody>
      </p:sp>
      <p:sp>
        <p:nvSpPr>
          <p:cNvPr id="229393" name="Text Box 17"/>
          <p:cNvSpPr txBox="1">
            <a:spLocks noChangeArrowheads="1"/>
          </p:cNvSpPr>
          <p:nvPr/>
        </p:nvSpPr>
        <p:spPr bwMode="auto">
          <a:xfrm>
            <a:off x="1116013" y="4479925"/>
            <a:ext cx="6624637" cy="581025"/>
          </a:xfrm>
          <a:prstGeom prst="rect">
            <a:avLst/>
          </a:prstGeom>
          <a:noFill/>
          <a:ln w="9525">
            <a:noFill/>
            <a:miter lim="800000"/>
            <a:headEnd/>
            <a:tailEnd/>
          </a:ln>
          <a:effectLst/>
        </p:spPr>
        <p:txBody>
          <a:bodyPr>
            <a:spAutoFit/>
          </a:bodyPr>
          <a:lstStyle/>
          <a:p>
            <a:pPr algn="just"/>
            <a:r>
              <a:rPr lang="es-ES" sz="1600" dirty="0">
                <a:solidFill>
                  <a:schemeClr val="accent2"/>
                </a:solidFill>
                <a:latin typeface="Century Gothic" pitchFamily="34" charset="0"/>
              </a:rPr>
              <a:t>El valor de la renta en la zona es un  </a:t>
            </a:r>
            <a:r>
              <a:rPr lang="es-ES" sz="1600" b="1" dirty="0">
                <a:latin typeface="Century Gothic" pitchFamily="34" charset="0"/>
              </a:rPr>
              <a:t>-9</a:t>
            </a:r>
            <a:r>
              <a:rPr lang="es-ES" sz="1600" b="1" i="1" dirty="0">
                <a:latin typeface="Century Gothic" pitchFamily="34" charset="0"/>
              </a:rPr>
              <a:t>% inferior </a:t>
            </a:r>
            <a:r>
              <a:rPr lang="es-ES" sz="1600" b="1" dirty="0">
                <a:latin typeface="Century Gothic" pitchFamily="34" charset="0"/>
              </a:rPr>
              <a:t> respecto a la media nacional</a:t>
            </a:r>
            <a:r>
              <a:rPr lang="es-ES" sz="1600" dirty="0">
                <a:solidFill>
                  <a:schemeClr val="accent2"/>
                </a:solidFill>
                <a:latin typeface="Century Gothic" pitchFamily="34" charset="0"/>
              </a:rPr>
              <a:t>.</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33475"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33476"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33477" name="Text Box 5"/>
          <p:cNvSpPr txBox="1">
            <a:spLocks noChangeArrowheads="1"/>
          </p:cNvSpPr>
          <p:nvPr/>
        </p:nvSpPr>
        <p:spPr bwMode="auto">
          <a:xfrm>
            <a:off x="508000" y="3543300"/>
            <a:ext cx="3344863" cy="274638"/>
          </a:xfrm>
          <a:prstGeom prst="rect">
            <a:avLst/>
          </a:prstGeom>
          <a:noFill/>
          <a:ln w="9525">
            <a:noFill/>
            <a:miter lim="800000"/>
            <a:headEnd/>
            <a:tailEnd/>
          </a:ln>
          <a:effectLst/>
        </p:spPr>
        <p:txBody>
          <a:bodyPr wrap="none">
            <a:spAutoFit/>
          </a:bodyPr>
          <a:lstStyle/>
          <a:p>
            <a:pPr algn="l"/>
            <a:r>
              <a:rPr lang="es-ES" sz="1800" b="1" dirty="0">
                <a:solidFill>
                  <a:schemeClr val="bg1"/>
                </a:solidFill>
                <a:latin typeface="FrutigerLight" pitchFamily="2" charset="0"/>
              </a:rPr>
              <a:t>Distribución de Hogares</a:t>
            </a:r>
          </a:p>
        </p:txBody>
      </p:sp>
      <p:sp>
        <p:nvSpPr>
          <p:cNvPr id="233478" name="Rectangle 6"/>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pic>
        <p:nvPicPr>
          <p:cNvPr id="233481" name="Picture 9"/>
          <p:cNvPicPr>
            <a:picLocks noChangeAspect="1" noChangeArrowheads="1"/>
          </p:cNvPicPr>
          <p:nvPr/>
        </p:nvPicPr>
        <p:blipFill>
          <a:blip r:embed="rId3" cstate="print"/>
          <a:srcRect/>
          <a:stretch>
            <a:fillRect/>
          </a:stretch>
        </p:blipFill>
        <p:spPr bwMode="auto">
          <a:xfrm>
            <a:off x="5332413" y="3302000"/>
            <a:ext cx="3200400" cy="847725"/>
          </a:xfrm>
          <a:prstGeom prst="rect">
            <a:avLst/>
          </a:prstGeom>
          <a:noFill/>
          <a:ln w="25400">
            <a:noFill/>
            <a:miter lim="800000"/>
            <a:headEnd/>
            <a:tailEnd/>
          </a:ln>
          <a:effectLst/>
        </p:spPr>
      </p:pic>
      <p:sp>
        <p:nvSpPr>
          <p:cNvPr id="233482" name="Text Box 10"/>
          <p:cNvSpPr txBox="1">
            <a:spLocks noChangeArrowheads="1"/>
          </p:cNvSpPr>
          <p:nvPr/>
        </p:nvSpPr>
        <p:spPr bwMode="auto">
          <a:xfrm>
            <a:off x="900113" y="5530850"/>
            <a:ext cx="7559675" cy="641350"/>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rPr>
              <a:t>	La confianza en la Homeopatía de la zona alcanza un nivel medio.</a:t>
            </a:r>
          </a:p>
        </p:txBody>
      </p:sp>
      <p:pic>
        <p:nvPicPr>
          <p:cNvPr id="233487" name="Picture 15"/>
          <p:cNvPicPr>
            <a:picLocks noChangeAspect="1" noChangeArrowheads="1"/>
          </p:cNvPicPr>
          <p:nvPr/>
        </p:nvPicPr>
        <p:blipFill>
          <a:blip r:embed="rId4" cstate="print"/>
          <a:srcRect/>
          <a:stretch>
            <a:fillRect/>
          </a:stretch>
        </p:blipFill>
        <p:spPr bwMode="auto">
          <a:xfrm>
            <a:off x="990600" y="2514600"/>
            <a:ext cx="3657600" cy="3032125"/>
          </a:xfrm>
          <a:prstGeom prst="rect">
            <a:avLst/>
          </a:prstGeom>
          <a:noFill/>
          <a:ln w="9525">
            <a:solidFill>
              <a:schemeClr val="tx1"/>
            </a:solidFill>
            <a:miter lim="800000"/>
            <a:headEnd/>
            <a:tailEnd/>
          </a:ln>
          <a:effectLst/>
        </p:spPr>
      </p:pic>
      <p:sp>
        <p:nvSpPr>
          <p:cNvPr id="233489" name="Rectangle 17"/>
          <p:cNvSpPr>
            <a:spLocks noChangeArrowheads="1"/>
          </p:cNvSpPr>
          <p:nvPr/>
        </p:nvSpPr>
        <p:spPr bwMode="auto">
          <a:xfrm>
            <a:off x="1044575" y="1552575"/>
            <a:ext cx="7272338" cy="1219200"/>
          </a:xfrm>
          <a:prstGeom prst="rect">
            <a:avLst/>
          </a:prstGeom>
          <a:noFill/>
          <a:ln w="9525">
            <a:noFill/>
            <a:miter lim="800000"/>
            <a:headEnd/>
            <a:tailEnd/>
          </a:ln>
          <a:effectLst/>
        </p:spPr>
        <p:txBody>
          <a:bodyPr>
            <a:spAutoFit/>
          </a:bodyPr>
          <a:lstStyle/>
          <a:p>
            <a:pPr algn="just">
              <a:spcBef>
                <a:spcPct val="50000"/>
              </a:spcBef>
            </a:pPr>
            <a:r>
              <a:rPr lang="es-ES" sz="1600" dirty="0">
                <a:solidFill>
                  <a:schemeClr val="accent2"/>
                </a:solidFill>
                <a:latin typeface="Century Gothic" pitchFamily="34" charset="0"/>
                <a:cs typeface="Times New Roman" pitchFamily="18" charset="0"/>
              </a:rPr>
              <a:t>Se compara la </a:t>
            </a:r>
            <a:r>
              <a:rPr lang="es-ES" sz="1600" b="1" dirty="0">
                <a:solidFill>
                  <a:schemeClr val="accent2"/>
                </a:solidFill>
                <a:latin typeface="Century Gothic" pitchFamily="34" charset="0"/>
                <a:cs typeface="Times New Roman" pitchFamily="18" charset="0"/>
              </a:rPr>
              <a:t>confianza en la homeopatía</a:t>
            </a:r>
            <a:r>
              <a:rPr lang="es-ES" sz="1600" dirty="0">
                <a:solidFill>
                  <a:schemeClr val="accent2"/>
                </a:solidFill>
                <a:latin typeface="Century Gothic" pitchFamily="34" charset="0"/>
                <a:cs typeface="Times New Roman" pitchFamily="18" charset="0"/>
              </a:rPr>
              <a:t> de la población del área de influencia con la media nacional (100%).</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endParaRPr lang="es-ES" sz="1400" dirty="0">
              <a:solidFill>
                <a:schemeClr val="accent2"/>
              </a:solidFill>
              <a:latin typeface="Century Gothic" pitchFamily="34" charset="0"/>
              <a:cs typeface="Times New Roman" pitchFamily="18" charset="0"/>
            </a:endParaRPr>
          </a:p>
          <a:p>
            <a:pPr algn="just">
              <a:spcBef>
                <a:spcPct val="50000"/>
              </a:spcBef>
            </a:pPr>
            <a:endParaRPr lang="es-ES" sz="1400" dirty="0">
              <a:solidFill>
                <a:schemeClr val="accent2"/>
              </a:solidFill>
              <a:latin typeface="Century Gothic" pitchFamily="34" charset="0"/>
            </a:endParaRPr>
          </a:p>
        </p:txBody>
      </p:sp>
      <p:sp>
        <p:nvSpPr>
          <p:cNvPr id="233490" name="Rectangle 18"/>
          <p:cNvSpPr>
            <a:spLocks noChangeArrowheads="1"/>
          </p:cNvSpPr>
          <p:nvPr/>
        </p:nvSpPr>
        <p:spPr bwMode="auto">
          <a:xfrm>
            <a:off x="1187450" y="549275"/>
            <a:ext cx="4233863" cy="366713"/>
          </a:xfrm>
          <a:prstGeom prst="rect">
            <a:avLst/>
          </a:prstGeom>
          <a:noFill/>
          <a:ln w="9525">
            <a:noFill/>
            <a:miter lim="800000"/>
            <a:headEnd/>
            <a:tailEnd/>
          </a:ln>
          <a:effectLst/>
        </p:spPr>
        <p:txBody>
          <a:bodyPr wrap="none">
            <a:spAutoFit/>
          </a:bodyPr>
          <a:lstStyle/>
          <a:p>
            <a:pPr algn="l">
              <a:spcBef>
                <a:spcPct val="50000"/>
              </a:spcBef>
            </a:pPr>
            <a:r>
              <a:rPr lang="es-ES_tradnl" sz="1800" b="1" dirty="0">
                <a:solidFill>
                  <a:srgbClr val="000099"/>
                </a:solidFill>
                <a:latin typeface="Century Gothic" pitchFamily="34" charset="0"/>
              </a:rPr>
              <a:t>4.2  HABITOS DE CONSUMO. INDICES.</a:t>
            </a:r>
          </a:p>
        </p:txBody>
      </p:sp>
      <p:sp>
        <p:nvSpPr>
          <p:cNvPr id="233491" name="Rectangle 19"/>
          <p:cNvSpPr>
            <a:spLocks noChangeArrowheads="1"/>
          </p:cNvSpPr>
          <p:nvPr/>
        </p:nvSpPr>
        <p:spPr bwMode="auto">
          <a:xfrm>
            <a:off x="1555750" y="1004888"/>
            <a:ext cx="5106988"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4.2.1 CONFIANZA EN LA MEDICINA HOMEOPÁTICA</a:t>
            </a:r>
            <a:endParaRPr lang="es-ES" sz="1600" b="1" dirty="0">
              <a:solidFill>
                <a:srgbClr val="996633"/>
              </a:solidFill>
              <a:latin typeface="Century Gothic" pitchFamily="34" charset="0"/>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35523"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35524"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35525" name="Text Box 5"/>
          <p:cNvSpPr txBox="1">
            <a:spLocks noChangeArrowheads="1"/>
          </p:cNvSpPr>
          <p:nvPr/>
        </p:nvSpPr>
        <p:spPr bwMode="auto">
          <a:xfrm>
            <a:off x="508000" y="3543300"/>
            <a:ext cx="3344863" cy="274638"/>
          </a:xfrm>
          <a:prstGeom prst="rect">
            <a:avLst/>
          </a:prstGeom>
          <a:noFill/>
          <a:ln w="9525">
            <a:noFill/>
            <a:miter lim="800000"/>
            <a:headEnd/>
            <a:tailEnd/>
          </a:ln>
          <a:effectLst/>
        </p:spPr>
        <p:txBody>
          <a:bodyPr wrap="none">
            <a:spAutoFit/>
          </a:bodyPr>
          <a:lstStyle/>
          <a:p>
            <a:pPr algn="l"/>
            <a:r>
              <a:rPr lang="es-ES" sz="1800" b="1" dirty="0">
                <a:solidFill>
                  <a:schemeClr val="bg1"/>
                </a:solidFill>
                <a:latin typeface="FrutigerLight" pitchFamily="2" charset="0"/>
              </a:rPr>
              <a:t>Distribución de Hogares</a:t>
            </a:r>
          </a:p>
        </p:txBody>
      </p:sp>
      <p:sp>
        <p:nvSpPr>
          <p:cNvPr id="235526" name="Rectangle 6"/>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35528" name="Text Box 8"/>
          <p:cNvSpPr txBox="1">
            <a:spLocks noChangeArrowheads="1"/>
          </p:cNvSpPr>
          <p:nvPr/>
        </p:nvSpPr>
        <p:spPr bwMode="auto">
          <a:xfrm>
            <a:off x="381000" y="5653088"/>
            <a:ext cx="8686800" cy="366712"/>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rPr>
              <a:t>	En términos generales se puede afirmar que hay un gasto medio.</a:t>
            </a:r>
          </a:p>
        </p:txBody>
      </p:sp>
      <p:pic>
        <p:nvPicPr>
          <p:cNvPr id="235530" name="Picture 10"/>
          <p:cNvPicPr>
            <a:picLocks noChangeAspect="1" noChangeArrowheads="1"/>
          </p:cNvPicPr>
          <p:nvPr/>
        </p:nvPicPr>
        <p:blipFill>
          <a:blip r:embed="rId3" cstate="print"/>
          <a:srcRect/>
          <a:stretch>
            <a:fillRect/>
          </a:stretch>
        </p:blipFill>
        <p:spPr bwMode="auto">
          <a:xfrm>
            <a:off x="5580063" y="3170238"/>
            <a:ext cx="2819400" cy="906462"/>
          </a:xfrm>
          <a:prstGeom prst="rect">
            <a:avLst/>
          </a:prstGeom>
          <a:noFill/>
          <a:ln w="25400">
            <a:noFill/>
            <a:miter lim="800000"/>
            <a:headEnd/>
            <a:tailEnd/>
          </a:ln>
          <a:effectLst/>
        </p:spPr>
      </p:pic>
      <p:pic>
        <p:nvPicPr>
          <p:cNvPr id="235535" name="Picture 15"/>
          <p:cNvPicPr>
            <a:picLocks noChangeAspect="1" noChangeArrowheads="1"/>
          </p:cNvPicPr>
          <p:nvPr/>
        </p:nvPicPr>
        <p:blipFill>
          <a:blip r:embed="rId4" cstate="print"/>
          <a:srcRect/>
          <a:stretch>
            <a:fillRect/>
          </a:stretch>
        </p:blipFill>
        <p:spPr bwMode="auto">
          <a:xfrm>
            <a:off x="1066800" y="2478088"/>
            <a:ext cx="3733800" cy="3090862"/>
          </a:xfrm>
          <a:prstGeom prst="rect">
            <a:avLst/>
          </a:prstGeom>
          <a:noFill/>
          <a:ln w="9525">
            <a:solidFill>
              <a:schemeClr val="tx1"/>
            </a:solidFill>
            <a:miter lim="800000"/>
            <a:headEnd/>
            <a:tailEnd/>
          </a:ln>
          <a:effectLst/>
        </p:spPr>
      </p:pic>
      <p:sp>
        <p:nvSpPr>
          <p:cNvPr id="235537" name="Rectangle 17"/>
          <p:cNvSpPr>
            <a:spLocks noChangeArrowheads="1"/>
          </p:cNvSpPr>
          <p:nvPr/>
        </p:nvSpPr>
        <p:spPr bwMode="auto">
          <a:xfrm>
            <a:off x="1495425" y="1076325"/>
            <a:ext cx="6461125"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4.2.2 GASTO EN PRODUCTOS DE ASEO PERSONAL Y COSMÉTICOS</a:t>
            </a:r>
            <a:endParaRPr lang="es-ES" sz="1600" b="1" dirty="0">
              <a:solidFill>
                <a:srgbClr val="996633"/>
              </a:solidFill>
              <a:latin typeface="Century Gothic" pitchFamily="34" charset="0"/>
            </a:endParaRPr>
          </a:p>
        </p:txBody>
      </p:sp>
      <p:sp>
        <p:nvSpPr>
          <p:cNvPr id="235538" name="Rectangle 18"/>
          <p:cNvSpPr>
            <a:spLocks noChangeArrowheads="1"/>
          </p:cNvSpPr>
          <p:nvPr/>
        </p:nvSpPr>
        <p:spPr bwMode="auto">
          <a:xfrm>
            <a:off x="1042988" y="1484313"/>
            <a:ext cx="7632700" cy="1219200"/>
          </a:xfrm>
          <a:prstGeom prst="rect">
            <a:avLst/>
          </a:prstGeom>
          <a:noFill/>
          <a:ln w="9525">
            <a:noFill/>
            <a:miter lim="800000"/>
            <a:headEnd/>
            <a:tailEnd/>
          </a:ln>
          <a:effectLst/>
        </p:spPr>
        <p:txBody>
          <a:bodyPr>
            <a:spAutoFit/>
          </a:bodyPr>
          <a:lstStyle/>
          <a:p>
            <a:pPr algn="just">
              <a:spcBef>
                <a:spcPct val="50000"/>
              </a:spcBef>
            </a:pPr>
            <a:r>
              <a:rPr lang="es-ES" sz="1600" dirty="0">
                <a:solidFill>
                  <a:schemeClr val="accent2"/>
                </a:solidFill>
                <a:latin typeface="Century Gothic" pitchFamily="34" charset="0"/>
                <a:cs typeface="Times New Roman" pitchFamily="18" charset="0"/>
              </a:rPr>
              <a:t>Se compara el </a:t>
            </a:r>
            <a:r>
              <a:rPr lang="es-ES" sz="1600" b="1" dirty="0">
                <a:solidFill>
                  <a:schemeClr val="accent2"/>
                </a:solidFill>
                <a:latin typeface="Century Gothic" pitchFamily="34" charset="0"/>
                <a:cs typeface="Times New Roman" pitchFamily="18" charset="0"/>
              </a:rPr>
              <a:t>gasto en productos de aseo personal y cosméticos</a:t>
            </a:r>
            <a:r>
              <a:rPr lang="es-ES" sz="1600" dirty="0">
                <a:solidFill>
                  <a:schemeClr val="accent2"/>
                </a:solidFill>
                <a:latin typeface="Century Gothic" pitchFamily="34" charset="0"/>
                <a:cs typeface="Times New Roman" pitchFamily="18" charset="0"/>
              </a:rPr>
              <a:t> de la población del área de influencia con la media nacional (100%).</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p>
          <a:p>
            <a:pPr algn="just">
              <a:spcBef>
                <a:spcPct val="50000"/>
              </a:spcBef>
            </a:pPr>
            <a:endParaRPr lang="es-ES" sz="1400" dirty="0">
              <a:solidFill>
                <a:schemeClr val="accent2"/>
              </a:solidFill>
              <a:latin typeface="Century Gothic" pitchFamily="34" charset="0"/>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37571"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37572"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37573" name="Text Box 5"/>
          <p:cNvSpPr txBox="1">
            <a:spLocks noChangeArrowheads="1"/>
          </p:cNvSpPr>
          <p:nvPr/>
        </p:nvSpPr>
        <p:spPr bwMode="auto">
          <a:xfrm>
            <a:off x="508000" y="3543300"/>
            <a:ext cx="3344863" cy="274638"/>
          </a:xfrm>
          <a:prstGeom prst="rect">
            <a:avLst/>
          </a:prstGeom>
          <a:noFill/>
          <a:ln w="9525">
            <a:noFill/>
            <a:miter lim="800000"/>
            <a:headEnd/>
            <a:tailEnd/>
          </a:ln>
          <a:effectLst/>
        </p:spPr>
        <p:txBody>
          <a:bodyPr wrap="none">
            <a:spAutoFit/>
          </a:bodyPr>
          <a:lstStyle/>
          <a:p>
            <a:pPr algn="l"/>
            <a:r>
              <a:rPr lang="es-ES" sz="1800" b="1" dirty="0">
                <a:solidFill>
                  <a:schemeClr val="bg1"/>
                </a:solidFill>
                <a:latin typeface="FrutigerLight" pitchFamily="2" charset="0"/>
              </a:rPr>
              <a:t>Distribución de Hogares</a:t>
            </a:r>
          </a:p>
        </p:txBody>
      </p:sp>
      <p:sp>
        <p:nvSpPr>
          <p:cNvPr id="237574" name="Rectangle 6"/>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37576" name="Text Box 8"/>
          <p:cNvSpPr txBox="1">
            <a:spLocks noChangeArrowheads="1"/>
          </p:cNvSpPr>
          <p:nvPr/>
        </p:nvSpPr>
        <p:spPr bwMode="auto">
          <a:xfrm>
            <a:off x="304800" y="5530850"/>
            <a:ext cx="8154988" cy="641350"/>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rPr>
              <a:t>	Existe un nivel medio-alto de compra de artículos en cadenas especializadas.</a:t>
            </a:r>
          </a:p>
        </p:txBody>
      </p:sp>
      <p:pic>
        <p:nvPicPr>
          <p:cNvPr id="237578" name="Picture 10"/>
          <p:cNvPicPr>
            <a:picLocks noChangeAspect="1" noChangeArrowheads="1"/>
          </p:cNvPicPr>
          <p:nvPr/>
        </p:nvPicPr>
        <p:blipFill>
          <a:blip r:embed="rId3" cstate="print"/>
          <a:srcRect/>
          <a:stretch>
            <a:fillRect/>
          </a:stretch>
        </p:blipFill>
        <p:spPr bwMode="auto">
          <a:xfrm>
            <a:off x="5508625" y="3040063"/>
            <a:ext cx="3240088" cy="1036637"/>
          </a:xfrm>
          <a:prstGeom prst="rect">
            <a:avLst/>
          </a:prstGeom>
          <a:noFill/>
          <a:ln w="25400">
            <a:noFill/>
            <a:miter lim="800000"/>
            <a:headEnd/>
            <a:tailEnd/>
          </a:ln>
          <a:effectLst/>
        </p:spPr>
      </p:pic>
      <p:pic>
        <p:nvPicPr>
          <p:cNvPr id="237583" name="Picture 15"/>
          <p:cNvPicPr>
            <a:picLocks noChangeAspect="1" noChangeArrowheads="1"/>
          </p:cNvPicPr>
          <p:nvPr/>
        </p:nvPicPr>
        <p:blipFill>
          <a:blip r:embed="rId4" cstate="print"/>
          <a:srcRect/>
          <a:stretch>
            <a:fillRect/>
          </a:stretch>
        </p:blipFill>
        <p:spPr bwMode="auto">
          <a:xfrm>
            <a:off x="1143000" y="2732088"/>
            <a:ext cx="3429000" cy="2811462"/>
          </a:xfrm>
          <a:prstGeom prst="rect">
            <a:avLst/>
          </a:prstGeom>
          <a:noFill/>
          <a:ln w="9525">
            <a:solidFill>
              <a:schemeClr val="tx1"/>
            </a:solidFill>
            <a:miter lim="800000"/>
            <a:headEnd/>
            <a:tailEnd/>
          </a:ln>
          <a:effectLst/>
        </p:spPr>
      </p:pic>
      <p:sp>
        <p:nvSpPr>
          <p:cNvPr id="237585" name="Rectangle 17"/>
          <p:cNvSpPr>
            <a:spLocks noChangeArrowheads="1"/>
          </p:cNvSpPr>
          <p:nvPr/>
        </p:nvSpPr>
        <p:spPr bwMode="auto">
          <a:xfrm>
            <a:off x="1401763" y="981075"/>
            <a:ext cx="6699250" cy="581025"/>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4.2.3 LUGAR DE COMPRA HABITUAL DE COSMÉTICOS / PELUQUERÍA.</a:t>
            </a:r>
          </a:p>
          <a:p>
            <a:pPr algn="l"/>
            <a:r>
              <a:rPr lang="es-ES_tradnl" sz="1600" b="1" dirty="0">
                <a:solidFill>
                  <a:srgbClr val="996633"/>
                </a:solidFill>
                <a:latin typeface="Century Gothic" pitchFamily="34" charset="0"/>
              </a:rPr>
              <a:t>         CADENAS ESPECIALIZADAS</a:t>
            </a:r>
            <a:endParaRPr lang="es-ES" sz="1600" b="1" dirty="0">
              <a:solidFill>
                <a:srgbClr val="996633"/>
              </a:solidFill>
              <a:latin typeface="Century Gothic" pitchFamily="34" charset="0"/>
            </a:endParaRPr>
          </a:p>
        </p:txBody>
      </p:sp>
      <p:sp>
        <p:nvSpPr>
          <p:cNvPr id="237586" name="Rectangle 18"/>
          <p:cNvSpPr>
            <a:spLocks noChangeArrowheads="1"/>
          </p:cNvSpPr>
          <p:nvPr/>
        </p:nvSpPr>
        <p:spPr bwMode="auto">
          <a:xfrm>
            <a:off x="755650" y="1557338"/>
            <a:ext cx="7993063" cy="1463675"/>
          </a:xfrm>
          <a:prstGeom prst="rect">
            <a:avLst/>
          </a:prstGeom>
          <a:noFill/>
          <a:ln w="9525">
            <a:noFill/>
            <a:miter lim="800000"/>
            <a:headEnd/>
            <a:tailEnd/>
          </a:ln>
          <a:effectLst/>
        </p:spPr>
        <p:txBody>
          <a:bodyPr>
            <a:spAutoFit/>
          </a:bodyPr>
          <a:lstStyle/>
          <a:p>
            <a:pPr algn="just">
              <a:spcBef>
                <a:spcPct val="50000"/>
              </a:spcBef>
            </a:pPr>
            <a:r>
              <a:rPr lang="es-ES" sz="1600" dirty="0">
                <a:solidFill>
                  <a:schemeClr val="accent2"/>
                </a:solidFill>
                <a:latin typeface="Century Gothic" pitchFamily="34" charset="0"/>
                <a:cs typeface="Times New Roman" pitchFamily="18" charset="0"/>
              </a:rPr>
              <a:t>Se compara el </a:t>
            </a:r>
            <a:r>
              <a:rPr lang="es-ES" sz="1600" b="1" dirty="0">
                <a:solidFill>
                  <a:schemeClr val="accent2"/>
                </a:solidFill>
                <a:latin typeface="Century Gothic" pitchFamily="34" charset="0"/>
                <a:cs typeface="Times New Roman" pitchFamily="18" charset="0"/>
              </a:rPr>
              <a:t>lugar de compra habitual de productos cosméticos (cadena especializadas)</a:t>
            </a:r>
            <a:r>
              <a:rPr lang="es-ES" sz="1600" dirty="0">
                <a:solidFill>
                  <a:schemeClr val="accent2"/>
                </a:solidFill>
                <a:latin typeface="Century Gothic" pitchFamily="34" charset="0"/>
                <a:cs typeface="Times New Roman" pitchFamily="18" charset="0"/>
              </a:rPr>
              <a:t> de la población del área de influencia con la media nacional (100%).</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p>
          <a:p>
            <a:pPr algn="just">
              <a:spcBef>
                <a:spcPct val="50000"/>
              </a:spcBef>
            </a:pPr>
            <a:endParaRPr lang="es-ES" sz="1400" dirty="0">
              <a:solidFill>
                <a:schemeClr val="accent2"/>
              </a:solidFill>
              <a:latin typeface="Century Gothic" pitchFamily="34" charset="0"/>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39619"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39620"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39621" name="Rectangle 5"/>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39623" name="Text Box 7"/>
          <p:cNvSpPr txBox="1">
            <a:spLocks noChangeArrowheads="1"/>
          </p:cNvSpPr>
          <p:nvPr/>
        </p:nvSpPr>
        <p:spPr bwMode="auto">
          <a:xfrm>
            <a:off x="900113" y="5576888"/>
            <a:ext cx="8167687" cy="366712"/>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rPr>
              <a:t>	Existe un nivel medio de compra de artículos en farmacias.</a:t>
            </a:r>
          </a:p>
        </p:txBody>
      </p:sp>
      <p:pic>
        <p:nvPicPr>
          <p:cNvPr id="239625" name="Picture 9"/>
          <p:cNvPicPr>
            <a:picLocks noChangeAspect="1" noChangeArrowheads="1"/>
          </p:cNvPicPr>
          <p:nvPr/>
        </p:nvPicPr>
        <p:blipFill>
          <a:blip r:embed="rId3" cstate="print"/>
          <a:srcRect/>
          <a:stretch>
            <a:fillRect/>
          </a:stretch>
        </p:blipFill>
        <p:spPr bwMode="auto">
          <a:xfrm>
            <a:off x="5435600" y="3170238"/>
            <a:ext cx="3240088" cy="979487"/>
          </a:xfrm>
          <a:prstGeom prst="rect">
            <a:avLst/>
          </a:prstGeom>
          <a:noFill/>
          <a:ln w="25400">
            <a:noFill/>
            <a:miter lim="800000"/>
            <a:headEnd/>
            <a:tailEnd/>
          </a:ln>
          <a:effectLst/>
        </p:spPr>
      </p:pic>
      <p:pic>
        <p:nvPicPr>
          <p:cNvPr id="239630" name="Picture 14"/>
          <p:cNvPicPr>
            <a:picLocks noChangeAspect="1" noChangeArrowheads="1"/>
          </p:cNvPicPr>
          <p:nvPr/>
        </p:nvPicPr>
        <p:blipFill>
          <a:blip r:embed="rId4" cstate="print"/>
          <a:srcRect/>
          <a:stretch>
            <a:fillRect/>
          </a:stretch>
        </p:blipFill>
        <p:spPr bwMode="auto">
          <a:xfrm>
            <a:off x="1371600" y="2755900"/>
            <a:ext cx="3262313" cy="2822575"/>
          </a:xfrm>
          <a:prstGeom prst="rect">
            <a:avLst/>
          </a:prstGeom>
          <a:noFill/>
          <a:ln w="9525">
            <a:solidFill>
              <a:schemeClr val="tx1"/>
            </a:solidFill>
            <a:miter lim="800000"/>
            <a:headEnd/>
            <a:tailEnd/>
          </a:ln>
          <a:effectLst/>
        </p:spPr>
      </p:pic>
      <p:sp>
        <p:nvSpPr>
          <p:cNvPr id="239632" name="Rectangle 16"/>
          <p:cNvSpPr>
            <a:spLocks noChangeArrowheads="1"/>
          </p:cNvSpPr>
          <p:nvPr/>
        </p:nvSpPr>
        <p:spPr bwMode="auto">
          <a:xfrm>
            <a:off x="1187450" y="981075"/>
            <a:ext cx="6699250" cy="581025"/>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4.2.4 LUGAR DE COMPRA HABITUAL DE COSMÉTICOS / PELUQUERÍA.</a:t>
            </a:r>
          </a:p>
          <a:p>
            <a:pPr algn="l"/>
            <a:r>
              <a:rPr lang="es-ES_tradnl" sz="1600" b="1" dirty="0">
                <a:solidFill>
                  <a:srgbClr val="996633"/>
                </a:solidFill>
                <a:latin typeface="Century Gothic" pitchFamily="34" charset="0"/>
              </a:rPr>
              <a:t>         FARMACIAS</a:t>
            </a:r>
            <a:endParaRPr lang="es-ES" sz="1600" b="1" dirty="0">
              <a:solidFill>
                <a:srgbClr val="996633"/>
              </a:solidFill>
              <a:latin typeface="Century Gothic" pitchFamily="34" charset="0"/>
            </a:endParaRPr>
          </a:p>
        </p:txBody>
      </p:sp>
      <p:sp>
        <p:nvSpPr>
          <p:cNvPr id="239633" name="Rectangle 17"/>
          <p:cNvSpPr>
            <a:spLocks noChangeArrowheads="1"/>
          </p:cNvSpPr>
          <p:nvPr/>
        </p:nvSpPr>
        <p:spPr bwMode="auto">
          <a:xfrm>
            <a:off x="612775" y="1557338"/>
            <a:ext cx="7991475" cy="1463675"/>
          </a:xfrm>
          <a:prstGeom prst="rect">
            <a:avLst/>
          </a:prstGeom>
          <a:noFill/>
          <a:ln w="9525">
            <a:noFill/>
            <a:miter lim="800000"/>
            <a:headEnd/>
            <a:tailEnd/>
          </a:ln>
          <a:effectLst/>
        </p:spPr>
        <p:txBody>
          <a:bodyPr>
            <a:spAutoFit/>
          </a:bodyPr>
          <a:lstStyle/>
          <a:p>
            <a:pPr algn="just">
              <a:spcBef>
                <a:spcPct val="50000"/>
              </a:spcBef>
            </a:pPr>
            <a:r>
              <a:rPr lang="es-ES" sz="1600" dirty="0">
                <a:solidFill>
                  <a:schemeClr val="accent2"/>
                </a:solidFill>
                <a:latin typeface="Century Gothic" pitchFamily="34" charset="0"/>
                <a:cs typeface="Times New Roman" pitchFamily="18" charset="0"/>
              </a:rPr>
              <a:t>Se compara el </a:t>
            </a:r>
            <a:r>
              <a:rPr lang="es-ES" sz="1600" b="1" dirty="0">
                <a:solidFill>
                  <a:schemeClr val="accent2"/>
                </a:solidFill>
                <a:latin typeface="Century Gothic" pitchFamily="34" charset="0"/>
                <a:cs typeface="Times New Roman" pitchFamily="18" charset="0"/>
              </a:rPr>
              <a:t>lugar de compra habitual de productos cosméticos (Farmacias)</a:t>
            </a:r>
            <a:r>
              <a:rPr lang="es-ES" sz="1600" dirty="0">
                <a:solidFill>
                  <a:schemeClr val="accent2"/>
                </a:solidFill>
                <a:latin typeface="Century Gothic" pitchFamily="34" charset="0"/>
                <a:cs typeface="Times New Roman" pitchFamily="18" charset="0"/>
              </a:rPr>
              <a:t> de la población del área de influencia con la media nacional (100%).</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p>
          <a:p>
            <a:pPr algn="just">
              <a:spcBef>
                <a:spcPct val="50000"/>
              </a:spcBef>
            </a:pPr>
            <a:endParaRPr lang="es-ES" sz="1400" dirty="0">
              <a:solidFill>
                <a:schemeClr val="accent2"/>
              </a:solidFill>
              <a:latin typeface="Century Gothic" pitchFamily="34" charset="0"/>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ChangeArrowheads="1"/>
          </p:cNvSpPr>
          <p:nvPr/>
        </p:nvSpPr>
        <p:spPr bwMode="auto">
          <a:xfrm>
            <a:off x="576263" y="519113"/>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41667" name="Rectangle 3"/>
          <p:cNvSpPr>
            <a:spLocks noChangeArrowheads="1"/>
          </p:cNvSpPr>
          <p:nvPr/>
        </p:nvSpPr>
        <p:spPr bwMode="auto">
          <a:xfrm>
            <a:off x="203200" y="57150"/>
            <a:ext cx="8940800" cy="252413"/>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41671" name="Rectangle 7"/>
          <p:cNvSpPr>
            <a:spLocks noChangeArrowheads="1"/>
          </p:cNvSpPr>
          <p:nvPr/>
        </p:nvSpPr>
        <p:spPr bwMode="auto">
          <a:xfrm>
            <a:off x="457200" y="5454650"/>
            <a:ext cx="8496300" cy="641350"/>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cs typeface="Times New Roman" pitchFamily="18" charset="0"/>
              </a:rPr>
              <a:t>	Destaca la preocupación por mantener la línea y la realización de dietas alimenticias.</a:t>
            </a:r>
            <a:endParaRPr lang="es-ES" sz="1800" b="1" i="1" dirty="0">
              <a:solidFill>
                <a:srgbClr val="CC3300"/>
              </a:solidFill>
              <a:latin typeface="Century Gothic" pitchFamily="34" charset="0"/>
            </a:endParaRPr>
          </a:p>
        </p:txBody>
      </p:sp>
      <p:pic>
        <p:nvPicPr>
          <p:cNvPr id="241677" name="Picture 13"/>
          <p:cNvPicPr>
            <a:picLocks noChangeAspect="1" noChangeArrowheads="1"/>
          </p:cNvPicPr>
          <p:nvPr/>
        </p:nvPicPr>
        <p:blipFill>
          <a:blip r:embed="rId3" cstate="print"/>
          <a:srcRect/>
          <a:stretch>
            <a:fillRect/>
          </a:stretch>
        </p:blipFill>
        <p:spPr bwMode="auto">
          <a:xfrm>
            <a:off x="1524000" y="2209800"/>
            <a:ext cx="6019800" cy="3360738"/>
          </a:xfrm>
          <a:prstGeom prst="rect">
            <a:avLst/>
          </a:prstGeom>
          <a:noFill/>
          <a:ln w="9525">
            <a:noFill/>
            <a:miter lim="800000"/>
            <a:headEnd/>
            <a:tailEnd/>
          </a:ln>
          <a:effectLst/>
        </p:spPr>
      </p:pic>
      <p:sp>
        <p:nvSpPr>
          <p:cNvPr id="241679" name="Rectangle 15"/>
          <p:cNvSpPr>
            <a:spLocks noChangeArrowheads="1"/>
          </p:cNvSpPr>
          <p:nvPr/>
        </p:nvSpPr>
        <p:spPr bwMode="auto">
          <a:xfrm>
            <a:off x="755650" y="1335088"/>
            <a:ext cx="7848600" cy="1266825"/>
          </a:xfrm>
          <a:prstGeom prst="rect">
            <a:avLst/>
          </a:prstGeom>
          <a:noFill/>
          <a:ln w="9525">
            <a:noFill/>
            <a:miter lim="800000"/>
            <a:headEnd/>
            <a:tailEnd/>
          </a:ln>
          <a:effectLst/>
        </p:spPr>
        <p:txBody>
          <a:bodyPr>
            <a:spAutoFit/>
          </a:bodyPr>
          <a:lstStyle/>
          <a:p>
            <a:pPr algn="just">
              <a:spcBef>
                <a:spcPct val="50000"/>
              </a:spcBef>
            </a:pPr>
            <a:r>
              <a:rPr lang="es-ES" sz="1600" dirty="0">
                <a:solidFill>
                  <a:schemeClr val="accent2"/>
                </a:solidFill>
                <a:latin typeface="Century Gothic" pitchFamily="34" charset="0"/>
                <a:cs typeface="Times New Roman" pitchFamily="18" charset="0"/>
              </a:rPr>
              <a:t>Se comparan los </a:t>
            </a:r>
            <a:r>
              <a:rPr lang="es-ES" sz="1600" b="1" dirty="0">
                <a:solidFill>
                  <a:schemeClr val="accent2"/>
                </a:solidFill>
                <a:latin typeface="Century Gothic" pitchFamily="34" charset="0"/>
                <a:cs typeface="Times New Roman" pitchFamily="18" charset="0"/>
              </a:rPr>
              <a:t>índices relativos al cuidado personal </a:t>
            </a:r>
            <a:r>
              <a:rPr lang="es-ES" sz="1600" dirty="0">
                <a:solidFill>
                  <a:schemeClr val="accent2"/>
                </a:solidFill>
                <a:latin typeface="Century Gothic" pitchFamily="34" charset="0"/>
                <a:cs typeface="Times New Roman" pitchFamily="18" charset="0"/>
              </a:rPr>
              <a:t>de la población del área de influencia con la media nacional (100%).</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p>
          <a:p>
            <a:pPr algn="just">
              <a:spcBef>
                <a:spcPct val="50000"/>
              </a:spcBef>
            </a:pPr>
            <a:endParaRPr lang="es-ES" sz="1600" dirty="0">
              <a:solidFill>
                <a:schemeClr val="accent2"/>
              </a:solidFill>
              <a:latin typeface="Century Gothic" pitchFamily="34" charset="0"/>
            </a:endParaRPr>
          </a:p>
        </p:txBody>
      </p:sp>
      <p:sp>
        <p:nvSpPr>
          <p:cNvPr id="241680" name="Rectangle 16"/>
          <p:cNvSpPr>
            <a:spLocks noChangeArrowheads="1"/>
          </p:cNvSpPr>
          <p:nvPr/>
        </p:nvSpPr>
        <p:spPr bwMode="auto">
          <a:xfrm>
            <a:off x="1725613" y="836613"/>
            <a:ext cx="4933950"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4.2.5 ÍNDICES RELATIVOS AL CUIDADO PERSONAL</a:t>
            </a:r>
            <a:endParaRPr lang="es-ES" sz="1600" b="1" dirty="0">
              <a:solidFill>
                <a:srgbClr val="996633"/>
              </a:solidFill>
              <a:latin typeface="Century Gothic" pitchFamily="34"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ChangeArrowheads="1"/>
          </p:cNvSpPr>
          <p:nvPr/>
        </p:nvSpPr>
        <p:spPr bwMode="auto">
          <a:xfrm>
            <a:off x="576263" y="519113"/>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43715" name="Rectangle 3"/>
          <p:cNvSpPr>
            <a:spLocks noChangeArrowheads="1"/>
          </p:cNvSpPr>
          <p:nvPr/>
        </p:nvSpPr>
        <p:spPr bwMode="auto">
          <a:xfrm>
            <a:off x="203200" y="57150"/>
            <a:ext cx="8940800" cy="252413"/>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43716" name="Rectangle 4"/>
          <p:cNvSpPr>
            <a:spLocks noChangeArrowheads="1"/>
          </p:cNvSpPr>
          <p:nvPr/>
        </p:nvSpPr>
        <p:spPr bwMode="auto">
          <a:xfrm>
            <a:off x="203200" y="22225"/>
            <a:ext cx="8940800" cy="336550"/>
          </a:xfrm>
          <a:prstGeom prst="rect">
            <a:avLst/>
          </a:prstGeom>
          <a:noFill/>
          <a:ln w="9525">
            <a:noFill/>
            <a:miter lim="800000"/>
            <a:headEnd/>
            <a:tailEnd/>
          </a:ln>
          <a:effectLst/>
        </p:spPr>
        <p:txBody>
          <a:bodyPr>
            <a:spAutoFit/>
          </a:bodyPr>
          <a:lstStyle/>
          <a:p>
            <a:pPr algn="l">
              <a:spcBef>
                <a:spcPct val="50000"/>
              </a:spcBef>
            </a:pPr>
            <a:r>
              <a:rPr lang="es-ES" sz="1600" b="1" dirty="0">
                <a:solidFill>
                  <a:schemeClr val="bg1"/>
                </a:solidFill>
                <a:latin typeface="FrutigerLight" pitchFamily="2" charset="0"/>
              </a:rPr>
              <a:t>Área de Influencia 500 m  Pza de la Cebada 7 Madrd</a:t>
            </a:r>
          </a:p>
        </p:txBody>
      </p:sp>
      <p:sp>
        <p:nvSpPr>
          <p:cNvPr id="243719" name="Rectangle 7"/>
          <p:cNvSpPr>
            <a:spLocks noChangeArrowheads="1"/>
          </p:cNvSpPr>
          <p:nvPr/>
        </p:nvSpPr>
        <p:spPr bwMode="auto">
          <a:xfrm>
            <a:off x="539750" y="5486400"/>
            <a:ext cx="8496300" cy="641350"/>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cs typeface="Times New Roman" pitchFamily="18" charset="0"/>
              </a:rPr>
              <a:t>	Como muestra el gráfico, la patología mas pronunciada es los problemas en los pies.</a:t>
            </a:r>
            <a:endParaRPr lang="es-ES" sz="1800" b="1" i="1" dirty="0">
              <a:solidFill>
                <a:srgbClr val="CC3300"/>
              </a:solidFill>
              <a:latin typeface="Century Gothic" pitchFamily="34" charset="0"/>
            </a:endParaRPr>
          </a:p>
        </p:txBody>
      </p:sp>
      <p:pic>
        <p:nvPicPr>
          <p:cNvPr id="243724" name="Picture 12"/>
          <p:cNvPicPr>
            <a:picLocks noChangeAspect="1" noChangeArrowheads="1"/>
          </p:cNvPicPr>
          <p:nvPr/>
        </p:nvPicPr>
        <p:blipFill>
          <a:blip r:embed="rId3" cstate="print"/>
          <a:srcRect/>
          <a:stretch>
            <a:fillRect/>
          </a:stretch>
        </p:blipFill>
        <p:spPr bwMode="auto">
          <a:xfrm>
            <a:off x="1981200" y="2382838"/>
            <a:ext cx="5638800" cy="3179762"/>
          </a:xfrm>
          <a:prstGeom prst="rect">
            <a:avLst/>
          </a:prstGeom>
          <a:noFill/>
          <a:ln w="9525">
            <a:noFill/>
            <a:miter lim="800000"/>
            <a:headEnd/>
            <a:tailEnd/>
          </a:ln>
          <a:effectLst/>
        </p:spPr>
      </p:pic>
      <p:sp>
        <p:nvSpPr>
          <p:cNvPr id="243726" name="Rectangle 14"/>
          <p:cNvSpPr>
            <a:spLocks noChangeArrowheads="1"/>
          </p:cNvSpPr>
          <p:nvPr/>
        </p:nvSpPr>
        <p:spPr bwMode="auto">
          <a:xfrm>
            <a:off x="827088" y="1484313"/>
            <a:ext cx="7705725" cy="1219200"/>
          </a:xfrm>
          <a:prstGeom prst="rect">
            <a:avLst/>
          </a:prstGeom>
          <a:noFill/>
          <a:ln w="9525">
            <a:noFill/>
            <a:miter lim="800000"/>
            <a:headEnd/>
            <a:tailEnd/>
          </a:ln>
          <a:effectLst/>
        </p:spPr>
        <p:txBody>
          <a:bodyPr>
            <a:spAutoFit/>
          </a:bodyPr>
          <a:lstStyle/>
          <a:p>
            <a:pPr algn="just">
              <a:spcBef>
                <a:spcPct val="50000"/>
              </a:spcBef>
            </a:pPr>
            <a:r>
              <a:rPr lang="es-ES" sz="1600" dirty="0">
                <a:solidFill>
                  <a:schemeClr val="accent2"/>
                </a:solidFill>
                <a:latin typeface="Century Gothic" pitchFamily="34" charset="0"/>
                <a:cs typeface="Times New Roman" pitchFamily="18" charset="0"/>
              </a:rPr>
              <a:t>Se comparan los </a:t>
            </a:r>
            <a:r>
              <a:rPr lang="es-ES" sz="1600" b="1" dirty="0">
                <a:solidFill>
                  <a:schemeClr val="accent2"/>
                </a:solidFill>
                <a:latin typeface="Century Gothic" pitchFamily="34" charset="0"/>
                <a:cs typeface="Times New Roman" pitchFamily="18" charset="0"/>
              </a:rPr>
              <a:t>índices relativos a las patologías mas frecuentes </a:t>
            </a:r>
            <a:r>
              <a:rPr lang="es-ES" sz="1600" dirty="0">
                <a:solidFill>
                  <a:schemeClr val="accent2"/>
                </a:solidFill>
                <a:latin typeface="Century Gothic" pitchFamily="34" charset="0"/>
                <a:cs typeface="Times New Roman" pitchFamily="18" charset="0"/>
              </a:rPr>
              <a:t>de la población del área de influencia con la media nacional (100%).</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p>
          <a:p>
            <a:pPr algn="just">
              <a:spcBef>
                <a:spcPct val="50000"/>
              </a:spcBef>
            </a:pPr>
            <a:endParaRPr lang="es-ES" sz="1400" dirty="0">
              <a:solidFill>
                <a:schemeClr val="accent2"/>
              </a:solidFill>
              <a:latin typeface="Century Gothic" pitchFamily="34" charset="0"/>
            </a:endParaRPr>
          </a:p>
        </p:txBody>
      </p:sp>
      <p:sp>
        <p:nvSpPr>
          <p:cNvPr id="243727" name="Rectangle 15"/>
          <p:cNvSpPr>
            <a:spLocks noChangeArrowheads="1"/>
          </p:cNvSpPr>
          <p:nvPr/>
        </p:nvSpPr>
        <p:spPr bwMode="auto">
          <a:xfrm>
            <a:off x="1449388" y="981075"/>
            <a:ext cx="6218237"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4.2.6 ÍNDICES RELATIVOS A LAS PATOLOGÍAS MAS FRECUENTES</a:t>
            </a:r>
            <a:endParaRPr lang="es-ES" sz="1600" b="1" dirty="0">
              <a:solidFill>
                <a:srgbClr val="996633"/>
              </a:solidFill>
              <a:latin typeface="Century Gothic" pitchFamily="34"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ChangeArrowheads="1"/>
          </p:cNvSpPr>
          <p:nvPr/>
        </p:nvSpPr>
        <p:spPr bwMode="auto">
          <a:xfrm>
            <a:off x="576263" y="519113"/>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45763" name="Rectangle 3"/>
          <p:cNvSpPr>
            <a:spLocks noChangeArrowheads="1"/>
          </p:cNvSpPr>
          <p:nvPr/>
        </p:nvSpPr>
        <p:spPr bwMode="auto">
          <a:xfrm>
            <a:off x="203200" y="57150"/>
            <a:ext cx="8940800" cy="252413"/>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45764" name="Rectangle 4"/>
          <p:cNvSpPr>
            <a:spLocks noChangeArrowheads="1"/>
          </p:cNvSpPr>
          <p:nvPr/>
        </p:nvSpPr>
        <p:spPr bwMode="auto">
          <a:xfrm>
            <a:off x="203200" y="22225"/>
            <a:ext cx="8940800" cy="336550"/>
          </a:xfrm>
          <a:prstGeom prst="rect">
            <a:avLst/>
          </a:prstGeom>
          <a:noFill/>
          <a:ln w="9525">
            <a:noFill/>
            <a:miter lim="800000"/>
            <a:headEnd/>
            <a:tailEnd/>
          </a:ln>
          <a:effectLst/>
        </p:spPr>
        <p:txBody>
          <a:bodyPr>
            <a:spAutoFit/>
          </a:bodyPr>
          <a:lstStyle/>
          <a:p>
            <a:pPr algn="l">
              <a:spcBef>
                <a:spcPct val="50000"/>
              </a:spcBef>
            </a:pPr>
            <a:r>
              <a:rPr lang="es-ES" sz="1600" b="1" dirty="0">
                <a:solidFill>
                  <a:schemeClr val="bg1"/>
                </a:solidFill>
                <a:latin typeface="FrutigerLight" pitchFamily="2" charset="0"/>
              </a:rPr>
              <a:t>Área de Influencia 500 m  Pza de la Cebada 7 Madrd</a:t>
            </a:r>
          </a:p>
        </p:txBody>
      </p:sp>
      <p:sp>
        <p:nvSpPr>
          <p:cNvPr id="245767" name="Rectangle 7"/>
          <p:cNvSpPr>
            <a:spLocks noChangeArrowheads="1"/>
          </p:cNvSpPr>
          <p:nvPr/>
        </p:nvSpPr>
        <p:spPr bwMode="auto">
          <a:xfrm>
            <a:off x="647700" y="5530850"/>
            <a:ext cx="8496300" cy="641350"/>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cs typeface="Times New Roman" pitchFamily="18" charset="0"/>
              </a:rPr>
              <a:t>	Gelocatil es el producto más demandado para el dolor de cabeza; la que menos es Termalgil. </a:t>
            </a:r>
            <a:endParaRPr lang="es-ES" sz="1800" b="1" i="1" u="sng" dirty="0">
              <a:solidFill>
                <a:srgbClr val="CC3300"/>
              </a:solidFill>
              <a:latin typeface="Century Gothic" pitchFamily="34" charset="0"/>
            </a:endParaRPr>
          </a:p>
        </p:txBody>
      </p:sp>
      <p:pic>
        <p:nvPicPr>
          <p:cNvPr id="245772" name="Picture 12"/>
          <p:cNvPicPr>
            <a:picLocks noChangeAspect="1" noChangeArrowheads="1"/>
          </p:cNvPicPr>
          <p:nvPr/>
        </p:nvPicPr>
        <p:blipFill>
          <a:blip r:embed="rId3" cstate="print"/>
          <a:srcRect/>
          <a:stretch>
            <a:fillRect/>
          </a:stretch>
        </p:blipFill>
        <p:spPr bwMode="auto">
          <a:xfrm>
            <a:off x="1752600" y="2571750"/>
            <a:ext cx="5486400" cy="3098800"/>
          </a:xfrm>
          <a:prstGeom prst="rect">
            <a:avLst/>
          </a:prstGeom>
          <a:noFill/>
          <a:ln w="9525">
            <a:noFill/>
            <a:miter lim="800000"/>
            <a:headEnd/>
            <a:tailEnd/>
          </a:ln>
          <a:effectLst/>
        </p:spPr>
      </p:pic>
      <p:sp>
        <p:nvSpPr>
          <p:cNvPr id="245774" name="Rectangle 14"/>
          <p:cNvSpPr>
            <a:spLocks noChangeArrowheads="1"/>
          </p:cNvSpPr>
          <p:nvPr/>
        </p:nvSpPr>
        <p:spPr bwMode="auto">
          <a:xfrm>
            <a:off x="755650" y="1450975"/>
            <a:ext cx="7848600" cy="1558925"/>
          </a:xfrm>
          <a:prstGeom prst="rect">
            <a:avLst/>
          </a:prstGeom>
          <a:noFill/>
          <a:ln w="9525">
            <a:noFill/>
            <a:miter lim="800000"/>
            <a:headEnd/>
            <a:tailEnd/>
          </a:ln>
          <a:effectLst/>
        </p:spPr>
        <p:txBody>
          <a:bodyPr>
            <a:spAutoFit/>
          </a:bodyPr>
          <a:lstStyle/>
          <a:p>
            <a:pPr algn="l">
              <a:spcBef>
                <a:spcPct val="50000"/>
              </a:spcBef>
            </a:pPr>
            <a:r>
              <a:rPr lang="es-ES" sz="1600" dirty="0">
                <a:solidFill>
                  <a:schemeClr val="accent2"/>
                </a:solidFill>
                <a:latin typeface="Century Gothic" pitchFamily="34" charset="0"/>
                <a:cs typeface="Times New Roman" pitchFamily="18" charset="0"/>
              </a:rPr>
              <a:t>Se comparan los </a:t>
            </a:r>
            <a:r>
              <a:rPr lang="es-ES" sz="1600" b="1" dirty="0">
                <a:solidFill>
                  <a:schemeClr val="accent2"/>
                </a:solidFill>
                <a:latin typeface="Century Gothic" pitchFamily="34" charset="0"/>
                <a:cs typeface="Times New Roman" pitchFamily="18" charset="0"/>
              </a:rPr>
              <a:t>índices relativos a la marca de analgésico utilizado para el dolor de cabeza </a:t>
            </a:r>
            <a:r>
              <a:rPr lang="es-ES" sz="1600" dirty="0">
                <a:solidFill>
                  <a:schemeClr val="accent2"/>
                </a:solidFill>
                <a:latin typeface="Century Gothic" pitchFamily="34" charset="0"/>
                <a:cs typeface="Times New Roman" pitchFamily="18" charset="0"/>
              </a:rPr>
              <a:t>de la población del área de influencia con la media nacional (100%).</a:t>
            </a:r>
          </a:p>
          <a:p>
            <a:pPr algn="l">
              <a:spcBef>
                <a:spcPct val="50000"/>
              </a:spcBef>
            </a:pPr>
            <a:r>
              <a:rPr lang="es-ES" sz="1600" dirty="0">
                <a:solidFill>
                  <a:schemeClr val="accent2"/>
                </a:solidFill>
                <a:latin typeface="Century Gothic" pitchFamily="34" charset="0"/>
                <a:cs typeface="Times New Roman" pitchFamily="18" charset="0"/>
              </a:rPr>
              <a:t> </a:t>
            </a: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AIMC Marcas</a:t>
            </a:r>
          </a:p>
          <a:p>
            <a:pPr algn="l">
              <a:spcBef>
                <a:spcPct val="50000"/>
              </a:spcBef>
            </a:pPr>
            <a:endParaRPr lang="es-ES" sz="1600" dirty="0">
              <a:solidFill>
                <a:schemeClr val="accent2"/>
              </a:solidFill>
              <a:latin typeface="Century Gothic" pitchFamily="34" charset="0"/>
            </a:endParaRPr>
          </a:p>
        </p:txBody>
      </p:sp>
      <p:sp>
        <p:nvSpPr>
          <p:cNvPr id="245775" name="Rectangle 15"/>
          <p:cNvSpPr>
            <a:spLocks noChangeArrowheads="1"/>
          </p:cNvSpPr>
          <p:nvPr/>
        </p:nvSpPr>
        <p:spPr bwMode="auto">
          <a:xfrm>
            <a:off x="1647825" y="981075"/>
            <a:ext cx="5876925"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4.2.7 MARCA DE ANALGÉSICO PARA EL DOLOR DE CABEZA</a:t>
            </a:r>
            <a:endParaRPr lang="es-ES" sz="1600" b="1" dirty="0">
              <a:solidFill>
                <a:srgbClr val="996633"/>
              </a:solidFill>
              <a:latin typeface="Century Gothic" pitchFamily="34"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Freeform 2"/>
          <p:cNvSpPr>
            <a:spLocks/>
          </p:cNvSpPr>
          <p:nvPr/>
        </p:nvSpPr>
        <p:spPr bwMode="auto">
          <a:xfrm>
            <a:off x="0" y="914400"/>
            <a:ext cx="10039350" cy="3714750"/>
          </a:xfrm>
          <a:custGeom>
            <a:avLst/>
            <a:gdLst/>
            <a:ahLst/>
            <a:cxnLst>
              <a:cxn ang="0">
                <a:pos x="4743" y="427"/>
              </a:cxn>
              <a:cxn ang="0">
                <a:pos x="4665" y="401"/>
              </a:cxn>
              <a:cxn ang="0">
                <a:pos x="3696" y="0"/>
              </a:cxn>
              <a:cxn ang="0">
                <a:pos x="1152" y="96"/>
              </a:cxn>
              <a:cxn ang="0">
                <a:pos x="1104" y="432"/>
              </a:cxn>
              <a:cxn ang="0">
                <a:pos x="1248" y="1392"/>
              </a:cxn>
              <a:cxn ang="0">
                <a:pos x="1200" y="1008"/>
              </a:cxn>
              <a:cxn ang="0">
                <a:pos x="960" y="1008"/>
              </a:cxn>
              <a:cxn ang="0">
                <a:pos x="816" y="1056"/>
              </a:cxn>
              <a:cxn ang="0">
                <a:pos x="480" y="672"/>
              </a:cxn>
              <a:cxn ang="0">
                <a:pos x="432" y="480"/>
              </a:cxn>
              <a:cxn ang="0">
                <a:pos x="624" y="336"/>
              </a:cxn>
              <a:cxn ang="0">
                <a:pos x="576" y="96"/>
              </a:cxn>
              <a:cxn ang="0">
                <a:pos x="192" y="144"/>
              </a:cxn>
              <a:cxn ang="0">
                <a:pos x="0" y="2496"/>
              </a:cxn>
              <a:cxn ang="0">
                <a:pos x="240" y="2784"/>
              </a:cxn>
              <a:cxn ang="0">
                <a:pos x="1056" y="2448"/>
              </a:cxn>
              <a:cxn ang="0">
                <a:pos x="1296" y="2544"/>
              </a:cxn>
              <a:cxn ang="0">
                <a:pos x="1344" y="3072"/>
              </a:cxn>
              <a:cxn ang="0">
                <a:pos x="1872" y="3120"/>
              </a:cxn>
              <a:cxn ang="0">
                <a:pos x="2544" y="2496"/>
              </a:cxn>
            </a:cxnLst>
            <a:rect l="0" t="0" r="r" b="b"/>
            <a:pathLst>
              <a:path w="4743" h="3120">
                <a:moveTo>
                  <a:pt x="4743" y="427"/>
                </a:moveTo>
                <a:cubicBezTo>
                  <a:pt x="4717" y="418"/>
                  <a:pt x="4665" y="401"/>
                  <a:pt x="4665" y="401"/>
                </a:cubicBezTo>
                <a:lnTo>
                  <a:pt x="3696" y="0"/>
                </a:lnTo>
                <a:lnTo>
                  <a:pt x="1152" y="96"/>
                </a:lnTo>
                <a:lnTo>
                  <a:pt x="1104" y="432"/>
                </a:lnTo>
                <a:lnTo>
                  <a:pt x="1248" y="1392"/>
                </a:lnTo>
                <a:lnTo>
                  <a:pt x="1200" y="1008"/>
                </a:lnTo>
                <a:lnTo>
                  <a:pt x="960" y="1008"/>
                </a:lnTo>
                <a:lnTo>
                  <a:pt x="816" y="1056"/>
                </a:lnTo>
                <a:lnTo>
                  <a:pt x="480" y="672"/>
                </a:lnTo>
                <a:lnTo>
                  <a:pt x="432" y="480"/>
                </a:lnTo>
                <a:lnTo>
                  <a:pt x="624" y="336"/>
                </a:lnTo>
                <a:lnTo>
                  <a:pt x="576" y="96"/>
                </a:lnTo>
                <a:lnTo>
                  <a:pt x="192" y="144"/>
                </a:lnTo>
                <a:lnTo>
                  <a:pt x="0" y="2496"/>
                </a:lnTo>
                <a:lnTo>
                  <a:pt x="240" y="2784"/>
                </a:lnTo>
                <a:lnTo>
                  <a:pt x="1056" y="2448"/>
                </a:lnTo>
                <a:lnTo>
                  <a:pt x="1296" y="2544"/>
                </a:lnTo>
                <a:lnTo>
                  <a:pt x="1344" y="3072"/>
                </a:lnTo>
                <a:lnTo>
                  <a:pt x="1872" y="3120"/>
                </a:lnTo>
                <a:lnTo>
                  <a:pt x="2544" y="2496"/>
                </a:lnTo>
              </a:path>
            </a:pathLst>
          </a:custGeom>
          <a:noFill/>
          <a:ln w="9525" cap="flat" cmpd="sng">
            <a:noFill/>
            <a:prstDash val="solid"/>
            <a:round/>
            <a:headEnd/>
            <a:tailEnd/>
          </a:ln>
          <a:effectLst/>
        </p:spPr>
        <p:txBody>
          <a:bodyPr wrap="none" anchor="ctr"/>
          <a:lstStyle/>
          <a:p>
            <a:endParaRPr lang="es-ES" dirty="0"/>
          </a:p>
        </p:txBody>
      </p:sp>
      <p:sp>
        <p:nvSpPr>
          <p:cNvPr id="249859" name="Rectangle 3"/>
          <p:cNvSpPr>
            <a:spLocks noChangeArrowheads="1"/>
          </p:cNvSpPr>
          <p:nvPr/>
        </p:nvSpPr>
        <p:spPr bwMode="auto">
          <a:xfrm>
            <a:off x="508000" y="1060450"/>
            <a:ext cx="192088" cy="90488"/>
          </a:xfrm>
          <a:prstGeom prst="rect">
            <a:avLst/>
          </a:prstGeom>
          <a:solidFill>
            <a:schemeClr val="bg1"/>
          </a:solidFill>
          <a:ln w="9525">
            <a:noFill/>
            <a:miter lim="800000"/>
            <a:headEnd/>
            <a:tailEnd/>
          </a:ln>
          <a:effectLst/>
        </p:spPr>
        <p:txBody>
          <a:bodyPr wrap="none" anchor="ctr"/>
          <a:lstStyle/>
          <a:p>
            <a:endParaRPr lang="es-ES" dirty="0"/>
          </a:p>
        </p:txBody>
      </p:sp>
      <p:sp>
        <p:nvSpPr>
          <p:cNvPr id="249860" name="Rectangle 4"/>
          <p:cNvSpPr>
            <a:spLocks noChangeArrowheads="1"/>
          </p:cNvSpPr>
          <p:nvPr/>
        </p:nvSpPr>
        <p:spPr bwMode="auto">
          <a:xfrm>
            <a:off x="474663" y="3692525"/>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49861" name="Text Box 5"/>
          <p:cNvSpPr txBox="1">
            <a:spLocks noChangeArrowheads="1"/>
          </p:cNvSpPr>
          <p:nvPr/>
        </p:nvSpPr>
        <p:spPr bwMode="auto">
          <a:xfrm>
            <a:off x="508000" y="3543300"/>
            <a:ext cx="3344863" cy="274638"/>
          </a:xfrm>
          <a:prstGeom prst="rect">
            <a:avLst/>
          </a:prstGeom>
          <a:noFill/>
          <a:ln w="9525">
            <a:noFill/>
            <a:miter lim="800000"/>
            <a:headEnd/>
            <a:tailEnd/>
          </a:ln>
          <a:effectLst/>
        </p:spPr>
        <p:txBody>
          <a:bodyPr wrap="none">
            <a:spAutoFit/>
          </a:bodyPr>
          <a:lstStyle/>
          <a:p>
            <a:pPr algn="l"/>
            <a:r>
              <a:rPr lang="es-ES" sz="1800" b="1" dirty="0">
                <a:solidFill>
                  <a:schemeClr val="bg1"/>
                </a:solidFill>
                <a:latin typeface="FrutigerLight" pitchFamily="2" charset="0"/>
              </a:rPr>
              <a:t>Distribución de Hogares</a:t>
            </a:r>
          </a:p>
        </p:txBody>
      </p:sp>
      <p:sp>
        <p:nvSpPr>
          <p:cNvPr id="249862" name="Rectangle 6"/>
          <p:cNvSpPr>
            <a:spLocks noChangeArrowheads="1"/>
          </p:cNvSpPr>
          <p:nvPr/>
        </p:nvSpPr>
        <p:spPr bwMode="auto">
          <a:xfrm>
            <a:off x="508000" y="59785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49866" name="Rectangle 10"/>
          <p:cNvSpPr>
            <a:spLocks noChangeArrowheads="1"/>
          </p:cNvSpPr>
          <p:nvPr/>
        </p:nvSpPr>
        <p:spPr bwMode="auto">
          <a:xfrm>
            <a:off x="411163" y="855663"/>
            <a:ext cx="5168900" cy="701675"/>
          </a:xfrm>
          <a:prstGeom prst="rect">
            <a:avLst/>
          </a:prstGeom>
          <a:noFill/>
          <a:ln w="9525">
            <a:noFill/>
            <a:miter lim="800000"/>
            <a:headEnd/>
            <a:tailEnd/>
          </a:ln>
          <a:effectLst/>
        </p:spPr>
        <p:txBody>
          <a:bodyPr wrap="none">
            <a:spAutoFit/>
          </a:bodyPr>
          <a:lstStyle/>
          <a:p>
            <a:pPr lvl="1" algn="l">
              <a:lnSpc>
                <a:spcPct val="200000"/>
              </a:lnSpc>
              <a:spcBef>
                <a:spcPct val="50000"/>
              </a:spcBef>
            </a:pPr>
            <a:r>
              <a:rPr lang="es-ES_tradnl" sz="2000" b="1" dirty="0">
                <a:solidFill>
                  <a:schemeClr val="accent2"/>
                </a:solidFill>
                <a:latin typeface="Century Gothic" pitchFamily="34" charset="0"/>
              </a:rPr>
              <a:t>4.5 TIPOLOGÍAS MOSAIC DE LA ZONA</a:t>
            </a:r>
          </a:p>
        </p:txBody>
      </p:sp>
      <p:sp>
        <p:nvSpPr>
          <p:cNvPr id="249867" name="Rectangle 11"/>
          <p:cNvSpPr>
            <a:spLocks noChangeArrowheads="1"/>
          </p:cNvSpPr>
          <p:nvPr/>
        </p:nvSpPr>
        <p:spPr bwMode="auto">
          <a:xfrm>
            <a:off x="468313" y="333375"/>
            <a:ext cx="6026150" cy="457200"/>
          </a:xfrm>
          <a:prstGeom prst="rect">
            <a:avLst/>
          </a:prstGeom>
          <a:noFill/>
          <a:ln w="9525">
            <a:noFill/>
            <a:miter lim="800000"/>
            <a:headEnd/>
            <a:tailEnd/>
          </a:ln>
          <a:effectLst/>
        </p:spPr>
        <p:txBody>
          <a:bodyPr wrap="none">
            <a:spAutoFit/>
          </a:bodyPr>
          <a:lstStyle/>
          <a:p>
            <a:pPr algn="l">
              <a:spcBef>
                <a:spcPct val="50000"/>
              </a:spcBef>
            </a:pPr>
            <a:r>
              <a:rPr lang="es-ES_tradnl" b="1" i="1" dirty="0">
                <a:solidFill>
                  <a:srgbClr val="000099"/>
                </a:solidFill>
                <a:latin typeface="Century Gothic" pitchFamily="34" charset="0"/>
              </a:rPr>
              <a:t>4. </a:t>
            </a:r>
            <a:r>
              <a:rPr lang="es-ES_tradnl" b="1" i="1" u="sng" dirty="0">
                <a:solidFill>
                  <a:srgbClr val="000099"/>
                </a:solidFill>
                <a:latin typeface="Century Gothic" pitchFamily="34" charset="0"/>
              </a:rPr>
              <a:t>ESTUDIO DE LA POBLACION RESIDENTE</a:t>
            </a:r>
          </a:p>
        </p:txBody>
      </p:sp>
      <p:sp>
        <p:nvSpPr>
          <p:cNvPr id="249868" name="Rectangle 12"/>
          <p:cNvSpPr>
            <a:spLocks noChangeArrowheads="1"/>
          </p:cNvSpPr>
          <p:nvPr/>
        </p:nvSpPr>
        <p:spPr bwMode="auto">
          <a:xfrm>
            <a:off x="539750" y="1574800"/>
            <a:ext cx="7993063" cy="762000"/>
          </a:xfrm>
          <a:prstGeom prst="rect">
            <a:avLst/>
          </a:prstGeom>
          <a:noFill/>
          <a:ln w="9525">
            <a:noFill/>
            <a:miter lim="800000"/>
            <a:headEnd/>
            <a:tailEnd/>
          </a:ln>
          <a:effectLst/>
        </p:spPr>
        <p:txBody>
          <a:bodyPr>
            <a:spAutoFit/>
          </a:bodyPr>
          <a:lstStyle/>
          <a:p>
            <a:pPr algn="l">
              <a:spcBef>
                <a:spcPct val="50000"/>
              </a:spcBef>
            </a:pPr>
            <a:r>
              <a:rPr lang="es-ES" sz="2200" dirty="0">
                <a:solidFill>
                  <a:schemeClr val="accent2"/>
                </a:solidFill>
                <a:latin typeface="Century Gothic" pitchFamily="34" charset="0"/>
              </a:rPr>
              <a:t>	El plano muestra las tipologías </a:t>
            </a:r>
            <a:r>
              <a:rPr lang="es-ES" sz="2200" b="1" dirty="0">
                <a:solidFill>
                  <a:srgbClr val="996633"/>
                </a:solidFill>
                <a:latin typeface="Century Gothic" pitchFamily="34" charset="0"/>
              </a:rPr>
              <a:t>MOSAIC</a:t>
            </a:r>
            <a:r>
              <a:rPr lang="es-ES" sz="2200" dirty="0">
                <a:solidFill>
                  <a:schemeClr val="accent2"/>
                </a:solidFill>
                <a:latin typeface="Century Gothic" pitchFamily="34" charset="0"/>
              </a:rPr>
              <a:t> que posee el área de influencia:</a:t>
            </a:r>
          </a:p>
        </p:txBody>
      </p:sp>
      <p:pic>
        <p:nvPicPr>
          <p:cNvPr id="249872" name="Picture 16"/>
          <p:cNvPicPr>
            <a:picLocks noChangeAspect="1" noChangeArrowheads="1"/>
          </p:cNvPicPr>
          <p:nvPr/>
        </p:nvPicPr>
        <p:blipFill>
          <a:blip r:embed="rId3" cstate="print"/>
          <a:srcRect/>
          <a:stretch>
            <a:fillRect/>
          </a:stretch>
        </p:blipFill>
        <p:spPr bwMode="auto">
          <a:xfrm>
            <a:off x="685800" y="2514600"/>
            <a:ext cx="4114800" cy="3411538"/>
          </a:xfrm>
          <a:prstGeom prst="rect">
            <a:avLst/>
          </a:prstGeom>
          <a:noFill/>
          <a:ln w="9525">
            <a:solidFill>
              <a:schemeClr val="tx1"/>
            </a:solidFill>
            <a:miter lim="800000"/>
            <a:headEnd/>
            <a:tailEnd/>
          </a:ln>
          <a:effectLst/>
        </p:spPr>
      </p:pic>
      <p:pic>
        <p:nvPicPr>
          <p:cNvPr id="249873" name="Picture 17"/>
          <p:cNvPicPr>
            <a:picLocks noChangeAspect="1" noChangeArrowheads="1"/>
          </p:cNvPicPr>
          <p:nvPr/>
        </p:nvPicPr>
        <p:blipFill>
          <a:blip r:embed="rId4" cstate="print"/>
          <a:srcRect/>
          <a:stretch>
            <a:fillRect/>
          </a:stretch>
        </p:blipFill>
        <p:spPr bwMode="auto">
          <a:xfrm>
            <a:off x="5181600" y="3048000"/>
            <a:ext cx="3238500" cy="1441450"/>
          </a:xfrm>
          <a:prstGeom prst="rect">
            <a:avLst/>
          </a:prstGeom>
          <a:noFill/>
          <a:ln w="9525">
            <a:noFill/>
            <a:miter lim="800000"/>
            <a:headEnd/>
            <a:tailEnd/>
          </a:ln>
          <a:effectLst/>
        </p:spPr>
      </p:pic>
      <p:sp>
        <p:nvSpPr>
          <p:cNvPr id="249875" name="Text Box 19"/>
          <p:cNvSpPr txBox="1">
            <a:spLocks noChangeArrowheads="1"/>
          </p:cNvSpPr>
          <p:nvPr/>
        </p:nvSpPr>
        <p:spPr bwMode="auto">
          <a:xfrm>
            <a:off x="5280025" y="5638800"/>
            <a:ext cx="3787775" cy="396875"/>
          </a:xfrm>
          <a:prstGeom prst="rect">
            <a:avLst/>
          </a:prstGeom>
          <a:solidFill>
            <a:srgbClr val="993366"/>
          </a:solidFill>
          <a:ln w="9525">
            <a:noFill/>
            <a:miter lim="800000"/>
            <a:headEnd/>
            <a:tailEnd/>
          </a:ln>
          <a:effectLst/>
        </p:spPr>
        <p:txBody>
          <a:bodyPr>
            <a:spAutoFit/>
          </a:bodyPr>
          <a:lstStyle/>
          <a:p>
            <a:pPr algn="l">
              <a:spcBef>
                <a:spcPct val="50000"/>
              </a:spcBef>
            </a:pPr>
            <a:r>
              <a:rPr lang="es-ES" sz="1000" b="1" dirty="0">
                <a:solidFill>
                  <a:schemeClr val="bg1"/>
                </a:solidFill>
                <a:latin typeface="Century Gothic" pitchFamily="34" charset="0"/>
              </a:rPr>
              <a:t>VER EN FICHA TÉCNICA LAS CARACTERÍSTICAS DE LAS DISTINTAS TIPOLOGÍAS MOSAIC</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ChangeArrowheads="1"/>
          </p:cNvSpPr>
          <p:nvPr/>
        </p:nvSpPr>
        <p:spPr bwMode="auto">
          <a:xfrm>
            <a:off x="508000" y="8350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53955" name="Rectangle 3"/>
          <p:cNvSpPr>
            <a:spLocks noChangeArrowheads="1"/>
          </p:cNvSpPr>
          <p:nvPr/>
        </p:nvSpPr>
        <p:spPr bwMode="auto">
          <a:xfrm>
            <a:off x="609600" y="3921125"/>
            <a:ext cx="192088" cy="88900"/>
          </a:xfrm>
          <a:prstGeom prst="rect">
            <a:avLst/>
          </a:prstGeom>
          <a:solidFill>
            <a:schemeClr val="bg1"/>
          </a:solidFill>
          <a:ln w="9525">
            <a:noFill/>
            <a:miter lim="800000"/>
            <a:headEnd/>
            <a:tailEnd/>
          </a:ln>
          <a:effectLst/>
        </p:spPr>
        <p:txBody>
          <a:bodyPr wrap="none" anchor="ctr"/>
          <a:lstStyle/>
          <a:p>
            <a:endParaRPr lang="es-ES" dirty="0"/>
          </a:p>
        </p:txBody>
      </p:sp>
      <p:sp>
        <p:nvSpPr>
          <p:cNvPr id="253961" name="Text Box 9"/>
          <p:cNvSpPr txBox="1">
            <a:spLocks noChangeArrowheads="1"/>
          </p:cNvSpPr>
          <p:nvPr/>
        </p:nvSpPr>
        <p:spPr bwMode="auto">
          <a:xfrm>
            <a:off x="684213" y="4941888"/>
            <a:ext cx="8064500" cy="915987"/>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rPr>
              <a:t>	Como se ve en el cuadro, las calles con mayor número de establecimientos y mayores posibilidades de atracción de consumidores son MADARIAGA Y JON DE ARROSPIDE.</a:t>
            </a:r>
          </a:p>
        </p:txBody>
      </p:sp>
      <p:pic>
        <p:nvPicPr>
          <p:cNvPr id="253966" name="Picture 14"/>
          <p:cNvPicPr>
            <a:picLocks noChangeAspect="1" noChangeArrowheads="1"/>
          </p:cNvPicPr>
          <p:nvPr/>
        </p:nvPicPr>
        <p:blipFill>
          <a:blip r:embed="rId3" cstate="print"/>
          <a:srcRect/>
          <a:stretch>
            <a:fillRect/>
          </a:stretch>
        </p:blipFill>
        <p:spPr bwMode="auto">
          <a:xfrm>
            <a:off x="1066800" y="2819400"/>
            <a:ext cx="7239000" cy="1563688"/>
          </a:xfrm>
          <a:prstGeom prst="rect">
            <a:avLst/>
          </a:prstGeom>
          <a:noFill/>
          <a:ln w="9525">
            <a:noFill/>
            <a:miter lim="800000"/>
            <a:headEnd/>
            <a:tailEnd/>
          </a:ln>
          <a:effectLst/>
        </p:spPr>
      </p:pic>
      <p:sp>
        <p:nvSpPr>
          <p:cNvPr id="253968" name="Rectangle 16"/>
          <p:cNvSpPr>
            <a:spLocks noChangeArrowheads="1"/>
          </p:cNvSpPr>
          <p:nvPr/>
        </p:nvSpPr>
        <p:spPr bwMode="auto">
          <a:xfrm>
            <a:off x="898525" y="1624013"/>
            <a:ext cx="7418388" cy="1204912"/>
          </a:xfrm>
          <a:prstGeom prst="rect">
            <a:avLst/>
          </a:prstGeom>
          <a:noFill/>
          <a:ln w="9525">
            <a:noFill/>
            <a:miter lim="800000"/>
            <a:headEnd/>
            <a:tailEnd/>
          </a:ln>
          <a:effectLst/>
        </p:spPr>
        <p:txBody>
          <a:bodyPr>
            <a:spAutoFit/>
          </a:bodyPr>
          <a:lstStyle/>
          <a:p>
            <a:pPr algn="just" eaLnBrk="0" hangingPunct="0">
              <a:spcBef>
                <a:spcPct val="20000"/>
              </a:spcBef>
              <a:spcAft>
                <a:spcPct val="20000"/>
              </a:spcAft>
              <a:buSzPct val="95000"/>
            </a:pPr>
            <a:r>
              <a:rPr lang="es-ES" sz="1600" dirty="0">
                <a:solidFill>
                  <a:schemeClr val="accent2"/>
                </a:solidFill>
                <a:latin typeface="Century Gothic" pitchFamily="34" charset="0"/>
                <a:cs typeface="Times New Roman" pitchFamily="18" charset="0"/>
              </a:rPr>
              <a:t>Se Identifican las calles con mayor concentración de establecimientos comerciales.</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AXEXOR 2003</a:t>
            </a:r>
          </a:p>
          <a:p>
            <a:pPr algn="just" eaLnBrk="0" hangingPunct="0">
              <a:spcBef>
                <a:spcPct val="20000"/>
              </a:spcBef>
              <a:spcAft>
                <a:spcPct val="20000"/>
              </a:spcAft>
              <a:buSzPct val="95000"/>
            </a:pPr>
            <a:endParaRPr lang="es-ES" sz="1400" dirty="0">
              <a:solidFill>
                <a:schemeClr val="accent2"/>
              </a:solidFill>
              <a:latin typeface="Century Gothic" pitchFamily="34" charset="0"/>
              <a:cs typeface="Times New Roman" pitchFamily="18" charset="0"/>
            </a:endParaRPr>
          </a:p>
        </p:txBody>
      </p:sp>
      <p:sp>
        <p:nvSpPr>
          <p:cNvPr id="253969" name="Rectangle 17"/>
          <p:cNvSpPr>
            <a:spLocks noChangeArrowheads="1"/>
          </p:cNvSpPr>
          <p:nvPr/>
        </p:nvSpPr>
        <p:spPr bwMode="auto">
          <a:xfrm>
            <a:off x="1214438" y="476250"/>
            <a:ext cx="3429000" cy="396875"/>
          </a:xfrm>
          <a:prstGeom prst="rect">
            <a:avLst/>
          </a:prstGeom>
          <a:noFill/>
          <a:ln w="9525">
            <a:noFill/>
            <a:miter lim="800000"/>
            <a:headEnd/>
            <a:tailEnd/>
          </a:ln>
          <a:effectLst/>
        </p:spPr>
        <p:txBody>
          <a:bodyPr wrap="none">
            <a:spAutoFit/>
          </a:bodyPr>
          <a:lstStyle/>
          <a:p>
            <a:pPr algn="l">
              <a:spcBef>
                <a:spcPct val="50000"/>
              </a:spcBef>
            </a:pPr>
            <a:r>
              <a:rPr lang="es-ES_tradnl" sz="2000" b="1" dirty="0">
                <a:solidFill>
                  <a:srgbClr val="000099"/>
                </a:solidFill>
                <a:latin typeface="Century Gothic" pitchFamily="34" charset="0"/>
              </a:rPr>
              <a:t>4.4  ENTORNO COMERCIAL</a:t>
            </a:r>
          </a:p>
        </p:txBody>
      </p:sp>
      <p:sp>
        <p:nvSpPr>
          <p:cNvPr id="253972" name="Rectangle 20"/>
          <p:cNvSpPr>
            <a:spLocks noChangeArrowheads="1"/>
          </p:cNvSpPr>
          <p:nvPr/>
        </p:nvSpPr>
        <p:spPr bwMode="auto">
          <a:xfrm>
            <a:off x="1709738" y="1004888"/>
            <a:ext cx="6953250"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4.4.1. CONCENTRACIÓN GEOGRÁFICA DE LA ACTIVIDAD COMERCIAL</a:t>
            </a:r>
            <a:endParaRPr lang="es-ES" sz="1600" b="1" dirty="0">
              <a:solidFill>
                <a:srgbClr val="996633"/>
              </a:solidFill>
              <a:latin typeface="Century Gothic" pitchFamily="34" charset="0"/>
            </a:endParaRPr>
          </a:p>
        </p:txBody>
      </p:sp>
      <p:sp>
        <p:nvSpPr>
          <p:cNvPr id="253974" name="Rectangle 22"/>
          <p:cNvSpPr>
            <a:spLocks noChangeArrowheads="1"/>
          </p:cNvSpPr>
          <p:nvPr/>
        </p:nvSpPr>
        <p:spPr bwMode="auto">
          <a:xfrm>
            <a:off x="0" y="6162675"/>
            <a:ext cx="9144000" cy="703263"/>
          </a:xfrm>
          <a:prstGeom prst="rect">
            <a:avLst/>
          </a:prstGeom>
          <a:solidFill>
            <a:srgbClr val="000080"/>
          </a:solidFill>
          <a:ln w="9525">
            <a:noFill/>
            <a:miter lim="800000"/>
            <a:headEnd/>
            <a:tailEnd/>
          </a:ln>
          <a:effectLst/>
        </p:spPr>
        <p:txBody>
          <a:bodyPr>
            <a:spAutoFit/>
          </a:bodyPr>
          <a:lstStyle/>
          <a:p>
            <a:pPr>
              <a:spcBef>
                <a:spcPct val="50000"/>
              </a:spcBef>
            </a:pPr>
            <a:r>
              <a:rPr lang="es-ES" sz="1600" b="1" dirty="0">
                <a:solidFill>
                  <a:schemeClr val="bg1"/>
                </a:solidFill>
                <a:latin typeface="Century Gothic" pitchFamily="34" charset="0"/>
              </a:rPr>
              <a:t>FARMACIA LDA/O:. C\ Eguileor  3 </a:t>
            </a:r>
          </a:p>
          <a:p>
            <a:pPr>
              <a:spcBef>
                <a:spcPct val="50000"/>
              </a:spcBef>
            </a:pPr>
            <a:r>
              <a:rPr lang="es-ES" sz="1600" b="1" dirty="0">
                <a:solidFill>
                  <a:schemeClr val="bg1"/>
                </a:solidFill>
                <a:latin typeface="Century Gothic" pitchFamily="34" charset="0"/>
              </a:rPr>
              <a:t>(48014) Bilbao (Vizcaya)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Tipos de merchandising</a:t>
            </a:r>
            <a:endParaRPr lang="es-ES" dirty="0"/>
          </a:p>
        </p:txBody>
      </p:sp>
      <p:sp>
        <p:nvSpPr>
          <p:cNvPr id="3" name="2 Marcador de contenido"/>
          <p:cNvSpPr>
            <a:spLocks noGrp="1"/>
          </p:cNvSpPr>
          <p:nvPr>
            <p:ph idx="1"/>
          </p:nvPr>
        </p:nvSpPr>
        <p:spPr>
          <a:xfrm>
            <a:off x="1043608" y="2636912"/>
            <a:ext cx="7643192" cy="3687688"/>
          </a:xfrm>
        </p:spPr>
        <p:txBody>
          <a:bodyPr>
            <a:normAutofit/>
          </a:bodyPr>
          <a:lstStyle/>
          <a:p>
            <a:r>
              <a:rPr lang="es-ES" sz="3600" dirty="0" smtClean="0"/>
              <a:t>Merchandising  visual</a:t>
            </a:r>
          </a:p>
          <a:p>
            <a:r>
              <a:rPr lang="es-ES" sz="3600" dirty="0" smtClean="0"/>
              <a:t>Merchandising  de gestión</a:t>
            </a:r>
          </a:p>
          <a:p>
            <a:r>
              <a:rPr lang="es-ES" sz="3600" dirty="0" smtClean="0"/>
              <a:t>Merchandising  de seducción</a:t>
            </a:r>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a:t>
            </a:fld>
            <a:endParaRPr lang="es-E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ChangeArrowheads="1"/>
          </p:cNvSpPr>
          <p:nvPr/>
        </p:nvSpPr>
        <p:spPr bwMode="auto">
          <a:xfrm>
            <a:off x="576263" y="3309938"/>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56003" name="Rectangle 3"/>
          <p:cNvSpPr>
            <a:spLocks noChangeArrowheads="1"/>
          </p:cNvSpPr>
          <p:nvPr/>
        </p:nvSpPr>
        <p:spPr bwMode="auto">
          <a:xfrm>
            <a:off x="203200" y="57150"/>
            <a:ext cx="8940800" cy="252413"/>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56004" name="Rectangle 4"/>
          <p:cNvSpPr>
            <a:spLocks noChangeArrowheads="1"/>
          </p:cNvSpPr>
          <p:nvPr/>
        </p:nvSpPr>
        <p:spPr bwMode="auto">
          <a:xfrm>
            <a:off x="203200" y="22225"/>
            <a:ext cx="8940800" cy="336550"/>
          </a:xfrm>
          <a:prstGeom prst="rect">
            <a:avLst/>
          </a:prstGeom>
          <a:noFill/>
          <a:ln w="9525">
            <a:noFill/>
            <a:miter lim="800000"/>
            <a:headEnd/>
            <a:tailEnd/>
          </a:ln>
          <a:effectLst/>
        </p:spPr>
        <p:txBody>
          <a:bodyPr>
            <a:spAutoFit/>
          </a:bodyPr>
          <a:lstStyle/>
          <a:p>
            <a:pPr algn="l">
              <a:spcBef>
                <a:spcPct val="50000"/>
              </a:spcBef>
            </a:pPr>
            <a:r>
              <a:rPr lang="es-ES" sz="1600" b="1" dirty="0">
                <a:solidFill>
                  <a:schemeClr val="bg1"/>
                </a:solidFill>
                <a:latin typeface="FrutigerLight" pitchFamily="2" charset="0"/>
              </a:rPr>
              <a:t>Área de Influencia 500 m  Pza de la Cebada 7 Madrd</a:t>
            </a:r>
          </a:p>
        </p:txBody>
      </p:sp>
      <p:sp>
        <p:nvSpPr>
          <p:cNvPr id="256005" name="Rectangle 5"/>
          <p:cNvSpPr>
            <a:spLocks noChangeArrowheads="1"/>
          </p:cNvSpPr>
          <p:nvPr/>
        </p:nvSpPr>
        <p:spPr bwMode="auto">
          <a:xfrm>
            <a:off x="576263" y="812800"/>
            <a:ext cx="192087" cy="90488"/>
          </a:xfrm>
          <a:prstGeom prst="rect">
            <a:avLst/>
          </a:prstGeom>
          <a:solidFill>
            <a:schemeClr val="bg1"/>
          </a:solidFill>
          <a:ln w="9525">
            <a:noFill/>
            <a:miter lim="800000"/>
            <a:headEnd/>
            <a:tailEnd/>
          </a:ln>
          <a:effectLst/>
        </p:spPr>
        <p:txBody>
          <a:bodyPr wrap="none" anchor="ctr"/>
          <a:lstStyle/>
          <a:p>
            <a:endParaRPr lang="es-ES" dirty="0"/>
          </a:p>
        </p:txBody>
      </p:sp>
      <p:sp>
        <p:nvSpPr>
          <p:cNvPr id="256006" name="Text Box 6"/>
          <p:cNvSpPr txBox="1">
            <a:spLocks noChangeArrowheads="1"/>
          </p:cNvSpPr>
          <p:nvPr/>
        </p:nvSpPr>
        <p:spPr bwMode="auto">
          <a:xfrm>
            <a:off x="711200" y="800100"/>
            <a:ext cx="6705600" cy="274638"/>
          </a:xfrm>
          <a:prstGeom prst="rect">
            <a:avLst/>
          </a:prstGeom>
          <a:noFill/>
          <a:ln w="9525">
            <a:noFill/>
            <a:miter lim="800000"/>
            <a:headEnd/>
            <a:tailEnd/>
          </a:ln>
          <a:effectLst/>
        </p:spPr>
        <p:txBody>
          <a:bodyPr>
            <a:spAutoFit/>
          </a:bodyPr>
          <a:lstStyle/>
          <a:p>
            <a:pPr algn="l"/>
            <a:r>
              <a:rPr lang="es-ES" sz="1800" b="1" dirty="0">
                <a:solidFill>
                  <a:schemeClr val="bg1"/>
                </a:solidFill>
                <a:latin typeface="FrutigerLight" pitchFamily="2" charset="0"/>
              </a:rPr>
              <a:t>Entono Comercial</a:t>
            </a:r>
          </a:p>
        </p:txBody>
      </p:sp>
      <p:sp>
        <p:nvSpPr>
          <p:cNvPr id="256012" name="Text Box 12"/>
          <p:cNvSpPr txBox="1">
            <a:spLocks noChangeArrowheads="1"/>
          </p:cNvSpPr>
          <p:nvPr/>
        </p:nvSpPr>
        <p:spPr bwMode="auto">
          <a:xfrm>
            <a:off x="900113" y="4652963"/>
            <a:ext cx="7920037" cy="366712"/>
          </a:xfrm>
          <a:prstGeom prst="rect">
            <a:avLst/>
          </a:prstGeom>
          <a:noFill/>
          <a:ln w="9525">
            <a:noFill/>
            <a:miter lim="800000"/>
            <a:headEnd/>
            <a:tailEnd/>
          </a:ln>
          <a:effectLst/>
        </p:spPr>
        <p:txBody>
          <a:bodyPr>
            <a:spAutoFit/>
          </a:bodyPr>
          <a:lstStyle/>
          <a:p>
            <a:pPr algn="l">
              <a:spcBef>
                <a:spcPct val="50000"/>
              </a:spcBef>
            </a:pPr>
            <a:r>
              <a:rPr lang="es-ES" sz="1800" b="1" i="1" dirty="0">
                <a:solidFill>
                  <a:srgbClr val="CC3300"/>
                </a:solidFill>
                <a:latin typeface="Century Gothic" pitchFamily="34" charset="0"/>
              </a:rPr>
              <a:t>11 Farmacias componen la competencia más directa.</a:t>
            </a:r>
          </a:p>
        </p:txBody>
      </p:sp>
      <p:pic>
        <p:nvPicPr>
          <p:cNvPr id="256067" name="Picture 67"/>
          <p:cNvPicPr>
            <a:picLocks noChangeAspect="1" noChangeArrowheads="1"/>
          </p:cNvPicPr>
          <p:nvPr/>
        </p:nvPicPr>
        <p:blipFill>
          <a:blip r:embed="rId3" cstate="print"/>
          <a:srcRect/>
          <a:stretch>
            <a:fillRect/>
          </a:stretch>
        </p:blipFill>
        <p:spPr bwMode="auto">
          <a:xfrm>
            <a:off x="1143000" y="2632075"/>
            <a:ext cx="6934200" cy="1635125"/>
          </a:xfrm>
          <a:prstGeom prst="rect">
            <a:avLst/>
          </a:prstGeom>
          <a:solidFill>
            <a:schemeClr val="bg1"/>
          </a:solidFill>
          <a:ln w="9525">
            <a:noFill/>
            <a:miter lim="800000"/>
            <a:headEnd/>
            <a:tailEnd/>
          </a:ln>
          <a:effectLst/>
        </p:spPr>
      </p:pic>
      <p:sp>
        <p:nvSpPr>
          <p:cNvPr id="256070" name="Rectangle 70"/>
          <p:cNvSpPr>
            <a:spLocks noChangeArrowheads="1"/>
          </p:cNvSpPr>
          <p:nvPr/>
        </p:nvSpPr>
        <p:spPr bwMode="auto">
          <a:xfrm>
            <a:off x="1044575" y="1579563"/>
            <a:ext cx="6696075" cy="1022350"/>
          </a:xfrm>
          <a:prstGeom prst="rect">
            <a:avLst/>
          </a:prstGeom>
          <a:noFill/>
          <a:ln w="9525">
            <a:noFill/>
            <a:miter lim="800000"/>
            <a:headEnd/>
            <a:tailEnd/>
          </a:ln>
          <a:effectLst/>
        </p:spPr>
        <p:txBody>
          <a:bodyPr>
            <a:spAutoFit/>
          </a:bodyPr>
          <a:lstStyle/>
          <a:p>
            <a:pPr algn="l">
              <a:spcBef>
                <a:spcPct val="50000"/>
              </a:spcBef>
            </a:pPr>
            <a:r>
              <a:rPr lang="es-ES" sz="1600" dirty="0">
                <a:solidFill>
                  <a:schemeClr val="accent2"/>
                </a:solidFill>
                <a:latin typeface="Century Gothic" pitchFamily="34" charset="0"/>
                <a:cs typeface="Times New Roman" pitchFamily="18" charset="0"/>
              </a:rPr>
              <a:t>Se identifica el tipo de establecimiento en el área de influencia</a:t>
            </a:r>
          </a:p>
          <a:p>
            <a:pPr algn="just">
              <a:spcBef>
                <a:spcPct val="50000"/>
              </a:spcBef>
            </a:pPr>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AXEXOR 2003</a:t>
            </a:r>
          </a:p>
          <a:p>
            <a:pPr algn="l">
              <a:spcBef>
                <a:spcPct val="50000"/>
              </a:spcBef>
            </a:pPr>
            <a:endParaRPr lang="es-ES" sz="1600" dirty="0">
              <a:solidFill>
                <a:schemeClr val="accent2"/>
              </a:solidFill>
              <a:latin typeface="Century Gothic" pitchFamily="34" charset="0"/>
              <a:cs typeface="Times New Roman" pitchFamily="18" charset="0"/>
            </a:endParaRPr>
          </a:p>
        </p:txBody>
      </p:sp>
      <p:sp>
        <p:nvSpPr>
          <p:cNvPr id="256071" name="Rectangle 71"/>
          <p:cNvSpPr>
            <a:spLocks noChangeArrowheads="1"/>
          </p:cNvSpPr>
          <p:nvPr/>
        </p:nvSpPr>
        <p:spPr bwMode="auto">
          <a:xfrm>
            <a:off x="1476375" y="1004888"/>
            <a:ext cx="6057900"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4.4.2. ACTIVIDADES DEL SECTOR SANITARIO Y/O COMERCIAL</a:t>
            </a:r>
            <a:endParaRPr lang="es-ES" sz="1600" b="1" dirty="0">
              <a:solidFill>
                <a:srgbClr val="996633"/>
              </a:solidFill>
              <a:latin typeface="Century Gothic" pitchFamily="34" charset="0"/>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a:grpSpLocks/>
          </p:cNvGrpSpPr>
          <p:nvPr/>
        </p:nvGrpSpPr>
        <p:grpSpPr bwMode="auto">
          <a:xfrm>
            <a:off x="1219200" y="1676400"/>
            <a:ext cx="6248400" cy="4191000"/>
            <a:chOff x="768" y="912"/>
            <a:chExt cx="3936" cy="2640"/>
          </a:xfrm>
        </p:grpSpPr>
        <p:sp>
          <p:nvSpPr>
            <p:cNvPr id="278530" name="Rectangle 2"/>
            <p:cNvSpPr>
              <a:spLocks noChangeArrowheads="1"/>
            </p:cNvSpPr>
            <p:nvPr/>
          </p:nvSpPr>
          <p:spPr bwMode="auto">
            <a:xfrm>
              <a:off x="768" y="912"/>
              <a:ext cx="3936" cy="2640"/>
            </a:xfrm>
            <a:prstGeom prst="rect">
              <a:avLst/>
            </a:prstGeom>
            <a:solidFill>
              <a:schemeClr val="folHlink"/>
            </a:solidFill>
            <a:ln w="9525">
              <a:solidFill>
                <a:schemeClr val="tx1"/>
              </a:solidFill>
              <a:miter lim="800000"/>
              <a:headEnd/>
              <a:tailEnd/>
            </a:ln>
            <a:effectLst/>
          </p:spPr>
          <p:txBody>
            <a:bodyPr wrap="none" anchor="ctr"/>
            <a:lstStyle/>
            <a:p>
              <a:endParaRPr lang="es-ES" dirty="0"/>
            </a:p>
          </p:txBody>
        </p:sp>
        <p:pic>
          <p:nvPicPr>
            <p:cNvPr id="278533" name="Picture 5"/>
            <p:cNvPicPr>
              <a:picLocks noChangeAspect="1" noChangeArrowheads="1"/>
            </p:cNvPicPr>
            <p:nvPr/>
          </p:nvPicPr>
          <p:blipFill>
            <a:blip r:embed="rId3" cstate="print"/>
            <a:srcRect/>
            <a:stretch>
              <a:fillRect/>
            </a:stretch>
          </p:blipFill>
          <p:spPr bwMode="auto">
            <a:xfrm>
              <a:off x="864" y="1008"/>
              <a:ext cx="1728" cy="384"/>
            </a:xfrm>
            <a:prstGeom prst="rect">
              <a:avLst/>
            </a:prstGeom>
            <a:noFill/>
            <a:ln w="9525">
              <a:noFill/>
              <a:miter lim="800000"/>
              <a:headEnd/>
              <a:tailEnd/>
            </a:ln>
            <a:effectLst/>
          </p:spPr>
        </p:pic>
        <p:pic>
          <p:nvPicPr>
            <p:cNvPr id="278534" name="Picture 6"/>
            <p:cNvPicPr>
              <a:picLocks noChangeAspect="1" noChangeArrowheads="1"/>
            </p:cNvPicPr>
            <p:nvPr/>
          </p:nvPicPr>
          <p:blipFill>
            <a:blip r:embed="rId4" cstate="print"/>
            <a:srcRect/>
            <a:stretch>
              <a:fillRect/>
            </a:stretch>
          </p:blipFill>
          <p:spPr bwMode="auto">
            <a:xfrm>
              <a:off x="864" y="1440"/>
              <a:ext cx="1711" cy="1497"/>
            </a:xfrm>
            <a:prstGeom prst="rect">
              <a:avLst/>
            </a:prstGeom>
            <a:noFill/>
            <a:ln w="9525">
              <a:noFill/>
              <a:miter lim="800000"/>
              <a:headEnd/>
              <a:tailEnd/>
            </a:ln>
            <a:effectLst/>
          </p:spPr>
        </p:pic>
        <p:pic>
          <p:nvPicPr>
            <p:cNvPr id="278535" name="Picture 7"/>
            <p:cNvPicPr>
              <a:picLocks noChangeAspect="1" noChangeArrowheads="1"/>
            </p:cNvPicPr>
            <p:nvPr/>
          </p:nvPicPr>
          <p:blipFill>
            <a:blip r:embed="rId5" cstate="print"/>
            <a:srcRect/>
            <a:stretch>
              <a:fillRect/>
            </a:stretch>
          </p:blipFill>
          <p:spPr bwMode="auto">
            <a:xfrm>
              <a:off x="2928" y="989"/>
              <a:ext cx="1622" cy="403"/>
            </a:xfrm>
            <a:prstGeom prst="rect">
              <a:avLst/>
            </a:prstGeom>
            <a:noFill/>
            <a:ln w="9525">
              <a:noFill/>
              <a:miter lim="800000"/>
              <a:headEnd/>
              <a:tailEnd/>
            </a:ln>
            <a:effectLst/>
          </p:spPr>
        </p:pic>
        <p:pic>
          <p:nvPicPr>
            <p:cNvPr id="278537" name="Picture 9"/>
            <p:cNvPicPr>
              <a:picLocks noChangeAspect="1" noChangeArrowheads="1"/>
            </p:cNvPicPr>
            <p:nvPr/>
          </p:nvPicPr>
          <p:blipFill>
            <a:blip r:embed="rId6" cstate="print"/>
            <a:srcRect/>
            <a:stretch>
              <a:fillRect/>
            </a:stretch>
          </p:blipFill>
          <p:spPr bwMode="auto">
            <a:xfrm>
              <a:off x="2938" y="1632"/>
              <a:ext cx="1622" cy="898"/>
            </a:xfrm>
            <a:prstGeom prst="rect">
              <a:avLst/>
            </a:prstGeom>
            <a:noFill/>
            <a:ln w="9525">
              <a:noFill/>
              <a:miter lim="800000"/>
              <a:headEnd/>
              <a:tailEnd/>
            </a:ln>
            <a:effectLst/>
          </p:spPr>
        </p:pic>
        <p:pic>
          <p:nvPicPr>
            <p:cNvPr id="278538" name="Picture 10"/>
            <p:cNvPicPr>
              <a:picLocks noChangeAspect="1" noChangeArrowheads="1"/>
            </p:cNvPicPr>
            <p:nvPr/>
          </p:nvPicPr>
          <p:blipFill>
            <a:blip r:embed="rId7" cstate="print"/>
            <a:srcRect/>
            <a:stretch>
              <a:fillRect/>
            </a:stretch>
          </p:blipFill>
          <p:spPr bwMode="auto">
            <a:xfrm>
              <a:off x="2928" y="2756"/>
              <a:ext cx="1632" cy="700"/>
            </a:xfrm>
            <a:prstGeom prst="rect">
              <a:avLst/>
            </a:prstGeom>
            <a:noFill/>
            <a:ln w="9525">
              <a:noFill/>
              <a:miter lim="800000"/>
              <a:headEnd/>
              <a:tailEnd/>
            </a:ln>
            <a:effectLst/>
          </p:spPr>
        </p:pic>
        <p:pic>
          <p:nvPicPr>
            <p:cNvPr id="278539" name="Picture 11"/>
            <p:cNvPicPr>
              <a:picLocks noChangeAspect="1" noChangeArrowheads="1"/>
            </p:cNvPicPr>
            <p:nvPr/>
          </p:nvPicPr>
          <p:blipFill>
            <a:blip r:embed="rId8" cstate="print"/>
            <a:srcRect/>
            <a:stretch>
              <a:fillRect/>
            </a:stretch>
          </p:blipFill>
          <p:spPr bwMode="auto">
            <a:xfrm>
              <a:off x="864" y="2976"/>
              <a:ext cx="1728" cy="502"/>
            </a:xfrm>
            <a:prstGeom prst="rect">
              <a:avLst/>
            </a:prstGeom>
            <a:noFill/>
            <a:ln w="9525">
              <a:noFill/>
              <a:miter lim="800000"/>
              <a:headEnd/>
              <a:tailEnd/>
            </a:ln>
            <a:effectLst/>
          </p:spPr>
        </p:pic>
      </p:grpSp>
      <p:sp>
        <p:nvSpPr>
          <p:cNvPr id="278541" name="Text Box 13"/>
          <p:cNvSpPr txBox="1">
            <a:spLocks noChangeArrowheads="1"/>
          </p:cNvSpPr>
          <p:nvPr/>
        </p:nvSpPr>
        <p:spPr bwMode="auto">
          <a:xfrm>
            <a:off x="1143000" y="5897563"/>
            <a:ext cx="7369710" cy="276999"/>
          </a:xfrm>
          <a:prstGeom prst="rect">
            <a:avLst/>
          </a:prstGeom>
          <a:solidFill>
            <a:schemeClr val="bg1"/>
          </a:solidFill>
          <a:ln w="9525">
            <a:noFill/>
            <a:miter lim="800000"/>
            <a:headEnd/>
            <a:tailEnd/>
          </a:ln>
          <a:effectLst/>
        </p:spPr>
        <p:txBody>
          <a:bodyPr wrap="none">
            <a:spAutoFit/>
          </a:bodyPr>
          <a:lstStyle/>
          <a:p>
            <a:pPr algn="l"/>
            <a:r>
              <a:rPr lang="es-ES" sz="1200" b="1" dirty="0"/>
              <a:t>Nota: Pendiente actualización Mosaic Transeúntes mas la inclusión de transito por </a:t>
            </a:r>
            <a:r>
              <a:rPr lang="es-ES" sz="1200" b="1" dirty="0" smtClean="0"/>
              <a:t>tipología </a:t>
            </a:r>
            <a:r>
              <a:rPr lang="es-ES" sz="1200" b="1" dirty="0"/>
              <a:t>Mosaic</a:t>
            </a:r>
          </a:p>
        </p:txBody>
      </p:sp>
      <p:sp>
        <p:nvSpPr>
          <p:cNvPr id="278544" name="Rectangle 16"/>
          <p:cNvSpPr>
            <a:spLocks noChangeArrowheads="1"/>
          </p:cNvSpPr>
          <p:nvPr/>
        </p:nvSpPr>
        <p:spPr bwMode="auto">
          <a:xfrm>
            <a:off x="1476375" y="914400"/>
            <a:ext cx="5840413" cy="336550"/>
          </a:xfrm>
          <a:prstGeom prst="rect">
            <a:avLst/>
          </a:prstGeom>
          <a:noFill/>
          <a:ln w="9525">
            <a:noFill/>
            <a:miter lim="800000"/>
            <a:headEnd/>
            <a:tailEnd/>
          </a:ln>
          <a:effectLst/>
        </p:spPr>
        <p:txBody>
          <a:bodyPr wrap="none">
            <a:spAutoFit/>
          </a:bodyPr>
          <a:lstStyle/>
          <a:p>
            <a:pPr algn="l"/>
            <a:r>
              <a:rPr lang="es-ES_tradnl" sz="1600" b="1" dirty="0">
                <a:solidFill>
                  <a:srgbClr val="996633"/>
                </a:solidFill>
                <a:latin typeface="Century Gothic" pitchFamily="34" charset="0"/>
              </a:rPr>
              <a:t>4.4.3. INFORMACIÓN DE VOLUMEN DE TRANSITO SEMANAL</a:t>
            </a:r>
            <a:endParaRPr lang="es-ES" sz="1600" b="1" dirty="0">
              <a:solidFill>
                <a:srgbClr val="996633"/>
              </a:solidFill>
              <a:latin typeface="Century Gothic" pitchFamily="34" charset="0"/>
            </a:endParaRPr>
          </a:p>
        </p:txBody>
      </p:sp>
      <p:sp>
        <p:nvSpPr>
          <p:cNvPr id="278546" name="Text Box 18"/>
          <p:cNvSpPr txBox="1">
            <a:spLocks noChangeArrowheads="1"/>
          </p:cNvSpPr>
          <p:nvPr/>
        </p:nvSpPr>
        <p:spPr bwMode="auto">
          <a:xfrm>
            <a:off x="1477963" y="1219200"/>
            <a:ext cx="5761037" cy="336550"/>
          </a:xfrm>
          <a:prstGeom prst="rect">
            <a:avLst/>
          </a:prstGeom>
          <a:noFill/>
          <a:ln w="9525">
            <a:noFill/>
            <a:miter lim="800000"/>
            <a:headEnd/>
            <a:tailEnd/>
          </a:ln>
          <a:effectLst/>
        </p:spPr>
        <p:txBody>
          <a:bodyPr>
            <a:spAutoFit/>
          </a:bodyPr>
          <a:lstStyle/>
          <a:p>
            <a:pPr algn="just"/>
            <a:r>
              <a:rPr lang="es-ES" sz="1400" u="sng" dirty="0">
                <a:solidFill>
                  <a:schemeClr val="accent2"/>
                </a:solidFill>
                <a:latin typeface="Century Gothic" pitchFamily="34" charset="0"/>
              </a:rPr>
              <a:t>Fuente de información</a:t>
            </a:r>
            <a:r>
              <a:rPr lang="es-ES" sz="1400" dirty="0">
                <a:solidFill>
                  <a:schemeClr val="accent2"/>
                </a:solidFill>
                <a:latin typeface="Century Gothic" pitchFamily="34" charset="0"/>
              </a:rPr>
              <a:t>: Cuende Infometrix + Experian Services.</a:t>
            </a:r>
            <a:r>
              <a:rPr lang="es-ES" sz="1600" dirty="0">
                <a:solidFill>
                  <a:schemeClr val="accent2"/>
                </a:solidFill>
                <a:latin typeface="Century Gothic" pitchFamily="34" charset="0"/>
              </a:rPr>
              <a:t>	</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ChangeArrowheads="1"/>
          </p:cNvSpPr>
          <p:nvPr/>
        </p:nvSpPr>
        <p:spPr bwMode="auto">
          <a:xfrm>
            <a:off x="576263" y="519113"/>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92867" name="Rectangle 3"/>
          <p:cNvSpPr>
            <a:spLocks noChangeArrowheads="1"/>
          </p:cNvSpPr>
          <p:nvPr/>
        </p:nvSpPr>
        <p:spPr bwMode="auto">
          <a:xfrm>
            <a:off x="203200" y="57150"/>
            <a:ext cx="8940800" cy="336550"/>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92868" name="Rectangle 4"/>
          <p:cNvSpPr>
            <a:spLocks noChangeArrowheads="1"/>
          </p:cNvSpPr>
          <p:nvPr/>
        </p:nvSpPr>
        <p:spPr bwMode="auto">
          <a:xfrm>
            <a:off x="682625" y="1196975"/>
            <a:ext cx="7777163" cy="915988"/>
          </a:xfrm>
          <a:prstGeom prst="rect">
            <a:avLst/>
          </a:prstGeom>
          <a:noFill/>
          <a:ln w="9525">
            <a:noFill/>
            <a:miter lim="800000"/>
            <a:headEnd/>
            <a:tailEnd/>
          </a:ln>
          <a:effectLst/>
        </p:spPr>
        <p:txBody>
          <a:bodyPr>
            <a:spAutoFit/>
          </a:bodyPr>
          <a:lstStyle/>
          <a:p>
            <a:pPr algn="just">
              <a:spcBef>
                <a:spcPct val="50000"/>
              </a:spcBef>
            </a:pPr>
            <a:r>
              <a:rPr lang="es-ES" sz="1800" dirty="0">
                <a:solidFill>
                  <a:schemeClr val="accent2"/>
                </a:solidFill>
                <a:latin typeface="Century Gothic" pitchFamily="34" charset="0"/>
              </a:rPr>
              <a:t>	Una vez analizada la zona de influencia de la farmacia situada en la calle </a:t>
            </a:r>
            <a:r>
              <a:rPr lang="es-ES_tradnl" sz="1800" dirty="0">
                <a:solidFill>
                  <a:schemeClr val="accent2"/>
                </a:solidFill>
                <a:latin typeface="Century Gothic" pitchFamily="34" charset="0"/>
              </a:rPr>
              <a:t>C\ Eguileor 3</a:t>
            </a:r>
            <a:r>
              <a:rPr lang="es-ES" sz="1800" b="1" dirty="0">
                <a:solidFill>
                  <a:schemeClr val="accent2"/>
                </a:solidFill>
              </a:rPr>
              <a:t>, </a:t>
            </a:r>
            <a:r>
              <a:rPr lang="es-ES" sz="1800" dirty="0">
                <a:solidFill>
                  <a:schemeClr val="accent2"/>
                </a:solidFill>
                <a:latin typeface="Century Gothic" pitchFamily="34" charset="0"/>
              </a:rPr>
              <a:t> se ha llegado a las siguientes conclusiones:</a:t>
            </a:r>
            <a:endParaRPr lang="es-ES_tradnl" sz="1800" dirty="0">
              <a:solidFill>
                <a:schemeClr val="accent2"/>
              </a:solidFill>
              <a:latin typeface="Century Gothic" pitchFamily="34" charset="0"/>
            </a:endParaRPr>
          </a:p>
        </p:txBody>
      </p:sp>
      <p:sp>
        <p:nvSpPr>
          <p:cNvPr id="292869" name="Rectangle 5"/>
          <p:cNvSpPr>
            <a:spLocks noChangeArrowheads="1"/>
          </p:cNvSpPr>
          <p:nvPr/>
        </p:nvSpPr>
        <p:spPr bwMode="auto">
          <a:xfrm>
            <a:off x="773113" y="444500"/>
            <a:ext cx="4592637" cy="457200"/>
          </a:xfrm>
          <a:prstGeom prst="rect">
            <a:avLst/>
          </a:prstGeom>
          <a:noFill/>
          <a:ln w="9525">
            <a:noFill/>
            <a:miter lim="800000"/>
            <a:headEnd/>
            <a:tailEnd/>
          </a:ln>
          <a:effectLst/>
        </p:spPr>
        <p:txBody>
          <a:bodyPr wrap="none">
            <a:spAutoFit/>
          </a:bodyPr>
          <a:lstStyle/>
          <a:p>
            <a:pPr algn="l"/>
            <a:r>
              <a:rPr lang="es-ES_tradnl" b="1" i="1" dirty="0">
                <a:solidFill>
                  <a:srgbClr val="003399"/>
                </a:solidFill>
                <a:latin typeface="Century Gothic" pitchFamily="34" charset="0"/>
              </a:rPr>
              <a:t>5. </a:t>
            </a:r>
            <a:r>
              <a:rPr lang="es-ES_tradnl" b="1" i="1" u="sng" dirty="0">
                <a:solidFill>
                  <a:srgbClr val="003399"/>
                </a:solidFill>
                <a:latin typeface="Century Gothic" pitchFamily="34" charset="0"/>
              </a:rPr>
              <a:t>CONCLUSIONES GENERALES</a:t>
            </a:r>
            <a:endParaRPr lang="es-ES" b="1" i="1" u="sng" dirty="0">
              <a:solidFill>
                <a:srgbClr val="003399"/>
              </a:solidFill>
              <a:latin typeface="Century Gothic" pitchFamily="34" charset="0"/>
            </a:endParaRPr>
          </a:p>
        </p:txBody>
      </p:sp>
      <p:sp>
        <p:nvSpPr>
          <p:cNvPr id="292870" name="Text Box 6"/>
          <p:cNvSpPr txBox="1">
            <a:spLocks noChangeArrowheads="1"/>
          </p:cNvSpPr>
          <p:nvPr/>
        </p:nvSpPr>
        <p:spPr bwMode="auto">
          <a:xfrm>
            <a:off x="1116013" y="2205038"/>
            <a:ext cx="7343775" cy="2838450"/>
          </a:xfrm>
          <a:prstGeom prst="rect">
            <a:avLst/>
          </a:prstGeom>
          <a:noFill/>
          <a:ln w="9525">
            <a:noFill/>
            <a:miter lim="800000"/>
            <a:headEnd/>
            <a:tailEnd/>
          </a:ln>
          <a:effectLst/>
        </p:spPr>
        <p:txBody>
          <a:bodyPr>
            <a:spAutoFit/>
          </a:bodyPr>
          <a:lstStyle/>
          <a:p>
            <a:pPr marL="457200" indent="-457200" algn="just">
              <a:buClr>
                <a:srgbClr val="CC3300"/>
              </a:buClr>
              <a:buFontTx/>
              <a:buAutoNum type="arabicPeriod"/>
            </a:pPr>
            <a:r>
              <a:rPr lang="es-ES" sz="1800" i="1" dirty="0">
                <a:solidFill>
                  <a:schemeClr val="accent2"/>
                </a:solidFill>
                <a:latin typeface="Century Gothic" pitchFamily="34" charset="0"/>
              </a:rPr>
              <a:t>La zona presenta más mujeres que hombres. En términos porcentuales, hay una alta concentración en el tramo de edad de 25 a 49 años</a:t>
            </a:r>
            <a:r>
              <a:rPr lang="es-ES" sz="1800" b="1" i="1" dirty="0">
                <a:solidFill>
                  <a:schemeClr val="accent2"/>
                </a:solidFill>
                <a:latin typeface="Century Gothic" pitchFamily="34" charset="0"/>
              </a:rPr>
              <a:t>. Se trata de un mix de población joven y madura.</a:t>
            </a:r>
          </a:p>
          <a:p>
            <a:pPr marL="457200" indent="-457200" algn="just">
              <a:buClr>
                <a:srgbClr val="CC3300"/>
              </a:buClr>
              <a:buFontTx/>
              <a:buAutoNum type="arabicPeriod"/>
            </a:pPr>
            <a:endParaRPr lang="es-ES" sz="1800" i="1" dirty="0">
              <a:solidFill>
                <a:schemeClr val="accent2"/>
              </a:solidFill>
              <a:latin typeface="Century Gothic" pitchFamily="34" charset="0"/>
            </a:endParaRPr>
          </a:p>
          <a:p>
            <a:pPr marL="457200" indent="-457200" algn="just">
              <a:buClr>
                <a:srgbClr val="CC3300"/>
              </a:buClr>
              <a:buFontTx/>
              <a:buAutoNum type="arabicPeriod"/>
            </a:pPr>
            <a:r>
              <a:rPr lang="es-ES" sz="1800" i="1" dirty="0">
                <a:solidFill>
                  <a:schemeClr val="accent2"/>
                </a:solidFill>
                <a:latin typeface="Century Gothic" pitchFamily="34" charset="0"/>
              </a:rPr>
              <a:t>El valor de la </a:t>
            </a:r>
            <a:r>
              <a:rPr lang="es-ES" sz="1800" b="1" i="1" dirty="0">
                <a:solidFill>
                  <a:schemeClr val="accent2"/>
                </a:solidFill>
                <a:latin typeface="Century Gothic" pitchFamily="34" charset="0"/>
              </a:rPr>
              <a:t>Renta Per – Capita es un 9% Inferior</a:t>
            </a:r>
            <a:r>
              <a:rPr lang="es-ES" sz="1800" i="1" dirty="0">
                <a:solidFill>
                  <a:schemeClr val="accent2"/>
                </a:solidFill>
                <a:latin typeface="Century Gothic" pitchFamily="34" charset="0"/>
              </a:rPr>
              <a:t> a la media nacional.</a:t>
            </a:r>
          </a:p>
          <a:p>
            <a:pPr marL="457200" indent="-457200" algn="just">
              <a:buClr>
                <a:srgbClr val="CC3300"/>
              </a:buClr>
              <a:buFontTx/>
              <a:buAutoNum type="arabicPeriod"/>
            </a:pPr>
            <a:endParaRPr lang="es-ES" sz="1800" i="1" dirty="0">
              <a:solidFill>
                <a:schemeClr val="accent2"/>
              </a:solidFill>
              <a:latin typeface="Century Gothic" pitchFamily="34" charset="0"/>
            </a:endParaRPr>
          </a:p>
          <a:p>
            <a:pPr marL="457200" indent="-457200" algn="just">
              <a:buClr>
                <a:srgbClr val="CC3300"/>
              </a:buClr>
              <a:buFontTx/>
              <a:buAutoNum type="arabicPeriod"/>
            </a:pPr>
            <a:r>
              <a:rPr lang="es-ES" sz="1800" i="1" dirty="0">
                <a:solidFill>
                  <a:schemeClr val="accent2"/>
                </a:solidFill>
                <a:latin typeface="Century Gothic" pitchFamily="34" charset="0"/>
              </a:rPr>
              <a:t>La </a:t>
            </a:r>
            <a:r>
              <a:rPr lang="es-ES" sz="1800" b="1" i="1" dirty="0">
                <a:solidFill>
                  <a:schemeClr val="accent2"/>
                </a:solidFill>
                <a:latin typeface="Century Gothic" pitchFamily="34" charset="0"/>
              </a:rPr>
              <a:t>preocupación por el cuidado personal</a:t>
            </a:r>
            <a:r>
              <a:rPr lang="es-ES" sz="1800" i="1" dirty="0">
                <a:solidFill>
                  <a:schemeClr val="accent2"/>
                </a:solidFill>
                <a:latin typeface="Century Gothic" pitchFamily="34" charset="0"/>
              </a:rPr>
              <a:t> se sitúa entorno a la medía nacional.</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ChangeArrowheads="1"/>
          </p:cNvSpPr>
          <p:nvPr/>
        </p:nvSpPr>
        <p:spPr bwMode="auto">
          <a:xfrm>
            <a:off x="576263" y="519113"/>
            <a:ext cx="192087" cy="88900"/>
          </a:xfrm>
          <a:prstGeom prst="rect">
            <a:avLst/>
          </a:prstGeom>
          <a:solidFill>
            <a:schemeClr val="bg1"/>
          </a:solidFill>
          <a:ln w="9525">
            <a:noFill/>
            <a:miter lim="800000"/>
            <a:headEnd/>
            <a:tailEnd/>
          </a:ln>
          <a:effectLst/>
        </p:spPr>
        <p:txBody>
          <a:bodyPr wrap="none" anchor="ctr"/>
          <a:lstStyle/>
          <a:p>
            <a:endParaRPr lang="es-ES" dirty="0"/>
          </a:p>
        </p:txBody>
      </p:sp>
      <p:sp>
        <p:nvSpPr>
          <p:cNvPr id="294915" name="Rectangle 3"/>
          <p:cNvSpPr>
            <a:spLocks noChangeArrowheads="1"/>
          </p:cNvSpPr>
          <p:nvPr/>
        </p:nvSpPr>
        <p:spPr bwMode="auto">
          <a:xfrm>
            <a:off x="203200" y="57150"/>
            <a:ext cx="8940800" cy="336550"/>
          </a:xfrm>
          <a:prstGeom prst="rect">
            <a:avLst/>
          </a:prstGeom>
          <a:noFill/>
          <a:ln w="9525">
            <a:noFill/>
            <a:miter lim="800000"/>
            <a:headEnd/>
            <a:tailEnd/>
          </a:ln>
          <a:effectLst/>
        </p:spPr>
        <p:txBody>
          <a:bodyPr>
            <a:spAutoFit/>
          </a:bodyPr>
          <a:lstStyle/>
          <a:p>
            <a:pPr algn="l">
              <a:spcBef>
                <a:spcPct val="50000"/>
              </a:spcBef>
            </a:pPr>
            <a:endParaRPr lang="es-ES_tradnl" sz="1600" b="1" dirty="0">
              <a:solidFill>
                <a:schemeClr val="bg1"/>
              </a:solidFill>
              <a:latin typeface="FrutigerLight" pitchFamily="2" charset="0"/>
            </a:endParaRPr>
          </a:p>
        </p:txBody>
      </p:sp>
      <p:sp>
        <p:nvSpPr>
          <p:cNvPr id="294916" name="Text Box 4"/>
          <p:cNvSpPr txBox="1">
            <a:spLocks noChangeArrowheads="1"/>
          </p:cNvSpPr>
          <p:nvPr/>
        </p:nvSpPr>
        <p:spPr bwMode="auto">
          <a:xfrm>
            <a:off x="1116013" y="1382713"/>
            <a:ext cx="7129462" cy="2014537"/>
          </a:xfrm>
          <a:prstGeom prst="rect">
            <a:avLst/>
          </a:prstGeom>
          <a:noFill/>
          <a:ln w="9525">
            <a:noFill/>
            <a:miter lim="800000"/>
            <a:headEnd/>
            <a:tailEnd/>
          </a:ln>
          <a:effectLst/>
        </p:spPr>
        <p:txBody>
          <a:bodyPr>
            <a:spAutoFit/>
          </a:bodyPr>
          <a:lstStyle/>
          <a:p>
            <a:pPr marL="457200" indent="-457200" algn="just">
              <a:buFontTx/>
              <a:buAutoNum type="arabicPeriod" startAt="4"/>
            </a:pPr>
            <a:endParaRPr lang="es-ES" sz="1800" i="1" dirty="0">
              <a:solidFill>
                <a:schemeClr val="accent2"/>
              </a:solidFill>
              <a:latin typeface="Century Gothic" pitchFamily="34" charset="0"/>
            </a:endParaRPr>
          </a:p>
          <a:p>
            <a:pPr marL="457200" indent="-457200" algn="just">
              <a:buClr>
                <a:srgbClr val="CC3300"/>
              </a:buClr>
              <a:buFontTx/>
              <a:buAutoNum type="arabicPeriod" startAt="4"/>
            </a:pPr>
            <a:r>
              <a:rPr lang="es-ES" sz="1800" i="1" dirty="0">
                <a:solidFill>
                  <a:schemeClr val="accent2"/>
                </a:solidFill>
                <a:latin typeface="Century Gothic" pitchFamily="34" charset="0"/>
              </a:rPr>
              <a:t>El consumidor se preocupa por la utilización de cremas para la cara y por todo lo referente a mantener la línea y realización de dietas.</a:t>
            </a:r>
          </a:p>
          <a:p>
            <a:pPr marL="457200" indent="-457200" algn="just">
              <a:buClr>
                <a:srgbClr val="CC3300"/>
              </a:buClr>
              <a:buFontTx/>
              <a:buAutoNum type="arabicPeriod" startAt="4"/>
            </a:pPr>
            <a:endParaRPr lang="es-ES" sz="1800" i="1" dirty="0">
              <a:solidFill>
                <a:schemeClr val="accent2"/>
              </a:solidFill>
              <a:latin typeface="Century Gothic" pitchFamily="34" charset="0"/>
            </a:endParaRPr>
          </a:p>
          <a:p>
            <a:pPr marL="457200" indent="-457200" algn="just">
              <a:buClr>
                <a:srgbClr val="CC3300"/>
              </a:buClr>
              <a:buFontTx/>
              <a:buAutoNum type="arabicPeriod" startAt="4"/>
            </a:pPr>
            <a:r>
              <a:rPr lang="es-ES" sz="1800" dirty="0">
                <a:solidFill>
                  <a:schemeClr val="accent2"/>
                </a:solidFill>
                <a:latin typeface="Century Gothic" pitchFamily="34" charset="0"/>
              </a:rPr>
              <a:t>La patología más frecuente de la zona, son </a:t>
            </a:r>
            <a:r>
              <a:rPr lang="es-ES" sz="1800" i="1" dirty="0">
                <a:solidFill>
                  <a:schemeClr val="accent2"/>
                </a:solidFill>
                <a:latin typeface="Century Gothic" pitchFamily="34" charset="0"/>
              </a:rPr>
              <a:t>los problemas en los pies, los resfriados y la tos</a:t>
            </a:r>
            <a:r>
              <a:rPr lang="es-ES" sz="1800" dirty="0">
                <a:solidFill>
                  <a:schemeClr val="accent2"/>
                </a:solidFill>
                <a:latin typeface="Century Gothic" pitchFamily="34" charset="0"/>
              </a:rPr>
              <a:t>.</a:t>
            </a:r>
          </a:p>
        </p:txBody>
      </p:sp>
      <p:sp>
        <p:nvSpPr>
          <p:cNvPr id="294917" name="Rectangle 5"/>
          <p:cNvSpPr>
            <a:spLocks noChangeArrowheads="1"/>
          </p:cNvSpPr>
          <p:nvPr/>
        </p:nvSpPr>
        <p:spPr bwMode="auto">
          <a:xfrm>
            <a:off x="773113" y="444500"/>
            <a:ext cx="4592637" cy="457200"/>
          </a:xfrm>
          <a:prstGeom prst="rect">
            <a:avLst/>
          </a:prstGeom>
          <a:noFill/>
          <a:ln w="9525">
            <a:noFill/>
            <a:miter lim="800000"/>
            <a:headEnd/>
            <a:tailEnd/>
          </a:ln>
          <a:effectLst/>
        </p:spPr>
        <p:txBody>
          <a:bodyPr wrap="none">
            <a:spAutoFit/>
          </a:bodyPr>
          <a:lstStyle/>
          <a:p>
            <a:pPr algn="l"/>
            <a:r>
              <a:rPr lang="es-ES_tradnl" b="1" i="1" dirty="0">
                <a:solidFill>
                  <a:srgbClr val="003399"/>
                </a:solidFill>
                <a:latin typeface="Century Gothic" pitchFamily="34" charset="0"/>
              </a:rPr>
              <a:t>5. </a:t>
            </a:r>
            <a:r>
              <a:rPr lang="es-ES_tradnl" b="1" i="1" u="sng" dirty="0">
                <a:solidFill>
                  <a:srgbClr val="003399"/>
                </a:solidFill>
                <a:latin typeface="Century Gothic" pitchFamily="34" charset="0"/>
              </a:rPr>
              <a:t>CONCLUSIONES GENERALES</a:t>
            </a:r>
            <a:endParaRPr lang="es-ES" b="1" i="1" u="sng" dirty="0">
              <a:solidFill>
                <a:srgbClr val="003399"/>
              </a:solidFill>
              <a:latin typeface="Century Gothic" pitchFamily="34"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Clasificación del Surtido</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134</a:t>
            </a:fld>
            <a:endParaRPr lang="es-E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chor="ctr">
            <a:normAutofit fontScale="90000"/>
          </a:bodyPr>
          <a:lstStyle/>
          <a:p>
            <a:pPr algn="ctr"/>
            <a:r>
              <a:rPr lang="es-ES" dirty="0" smtClean="0"/>
              <a:t>Gestión del surtido de productos</a:t>
            </a:r>
            <a:br>
              <a:rPr lang="es-ES" dirty="0" smtClean="0"/>
            </a:br>
            <a:endParaRPr lang="es-ES" dirty="0"/>
          </a:p>
        </p:txBody>
      </p:sp>
      <p:sp>
        <p:nvSpPr>
          <p:cNvPr id="3" name="2 Marcador de contenido"/>
          <p:cNvSpPr>
            <a:spLocks noGrp="1"/>
          </p:cNvSpPr>
          <p:nvPr>
            <p:ph idx="1"/>
          </p:nvPr>
        </p:nvSpPr>
        <p:spPr>
          <a:xfrm>
            <a:off x="539552" y="2420888"/>
            <a:ext cx="7715200" cy="3149704"/>
          </a:xfrm>
        </p:spPr>
        <p:txBody>
          <a:bodyPr/>
          <a:lstStyle/>
          <a:p>
            <a:pPr>
              <a:buNone/>
            </a:pPr>
            <a:r>
              <a:rPr lang="es-ES" dirty="0" smtClean="0"/>
              <a:t>Viene determinado por:</a:t>
            </a:r>
          </a:p>
          <a:p>
            <a:r>
              <a:rPr lang="es-ES" dirty="0" smtClean="0"/>
              <a:t>Tipología de cliente</a:t>
            </a:r>
          </a:p>
          <a:p>
            <a:r>
              <a:rPr lang="es-ES" dirty="0" smtClean="0"/>
              <a:t>Imagen y personalidad que se quiere dar a la farmacia</a:t>
            </a:r>
          </a:p>
          <a:p>
            <a:r>
              <a:rPr lang="es-ES" dirty="0" smtClean="0"/>
              <a:t>Rentabilidad</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135</a:t>
            </a:fld>
            <a:endParaRPr lang="es-E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Clasificación del surtido</a:t>
            </a:r>
            <a:endParaRPr lang="es-ES" dirty="0"/>
          </a:p>
        </p:txBody>
      </p:sp>
      <p:sp>
        <p:nvSpPr>
          <p:cNvPr id="3" name="2 Marcador de contenido"/>
          <p:cNvSpPr>
            <a:spLocks noGrp="1"/>
          </p:cNvSpPr>
          <p:nvPr>
            <p:ph idx="1"/>
          </p:nvPr>
        </p:nvSpPr>
        <p:spPr/>
        <p:txBody>
          <a:bodyPr/>
          <a:lstStyle/>
          <a:p>
            <a:r>
              <a:rPr lang="es-ES" b="1" dirty="0" smtClean="0"/>
              <a:t>Sectores o departamentos</a:t>
            </a:r>
            <a:r>
              <a:rPr lang="es-ES" dirty="0" smtClean="0"/>
              <a:t>, </a:t>
            </a:r>
            <a:r>
              <a:rPr lang="es-ES" sz="1800" dirty="0" smtClean="0"/>
              <a:t>Farmacia, Ortopedia, Dietista, Análisis</a:t>
            </a:r>
          </a:p>
          <a:p>
            <a:r>
              <a:rPr lang="es-ES" b="1" dirty="0" smtClean="0"/>
              <a:t>Sección</a:t>
            </a:r>
            <a:r>
              <a:rPr lang="es-ES" dirty="0" smtClean="0"/>
              <a:t>, </a:t>
            </a:r>
            <a:r>
              <a:rPr lang="es-ES" sz="1800" dirty="0" smtClean="0"/>
              <a:t>Medicamentos  y Parafarmacia</a:t>
            </a:r>
          </a:p>
          <a:p>
            <a:r>
              <a:rPr lang="es-ES" b="1" dirty="0" smtClean="0"/>
              <a:t>Categorías, </a:t>
            </a:r>
            <a:r>
              <a:rPr lang="es-ES" sz="1800" dirty="0" smtClean="0"/>
              <a:t>Higiene, Dietética, Alimentación</a:t>
            </a:r>
          </a:p>
          <a:p>
            <a:r>
              <a:rPr lang="es-ES" b="1" dirty="0" smtClean="0"/>
              <a:t>Familia, </a:t>
            </a:r>
            <a:r>
              <a:rPr lang="es-ES" sz="1800" dirty="0" smtClean="0"/>
              <a:t>Higiene Oral, Higiene Corporal, Higiene capilar</a:t>
            </a:r>
            <a:endParaRPr lang="es-ES" sz="1800" b="1" dirty="0" smtClean="0"/>
          </a:p>
          <a:p>
            <a:r>
              <a:rPr lang="es-ES" b="1" dirty="0" smtClean="0"/>
              <a:t>Subfamilia, </a:t>
            </a:r>
            <a:r>
              <a:rPr lang="es-ES" sz="1800" dirty="0" smtClean="0"/>
              <a:t>Colutorios, Patas, Cepillos</a:t>
            </a:r>
            <a:endParaRPr lang="es-ES" sz="1800" b="1" dirty="0" smtClean="0"/>
          </a:p>
          <a:p>
            <a:r>
              <a:rPr lang="es-ES" b="1" dirty="0" smtClean="0"/>
              <a:t>Referencias</a:t>
            </a:r>
            <a:r>
              <a:rPr lang="es-ES" dirty="0" smtClean="0"/>
              <a:t>, </a:t>
            </a:r>
            <a:r>
              <a:rPr lang="es-ES" sz="1800" dirty="0" smtClean="0"/>
              <a:t>Artículos</a:t>
            </a:r>
            <a:endParaRPr lang="es-ES" sz="1800" b="1"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136</a:t>
            </a:fld>
            <a:endParaRPr lang="es-E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Dimensiones del surtido</a:t>
            </a:r>
            <a:endParaRPr lang="es-ES" dirty="0"/>
          </a:p>
        </p:txBody>
      </p:sp>
      <p:sp>
        <p:nvSpPr>
          <p:cNvPr id="3" name="2 Marcador de contenido"/>
          <p:cNvSpPr>
            <a:spLocks noGrp="1"/>
          </p:cNvSpPr>
          <p:nvPr>
            <p:ph idx="1"/>
          </p:nvPr>
        </p:nvSpPr>
        <p:spPr/>
        <p:txBody>
          <a:bodyPr/>
          <a:lstStyle/>
          <a:p>
            <a:r>
              <a:rPr lang="es-ES" b="1" dirty="0" smtClean="0"/>
              <a:t>Amplitud</a:t>
            </a:r>
            <a:r>
              <a:rPr lang="es-ES" dirty="0" smtClean="0"/>
              <a:t>, </a:t>
            </a:r>
            <a:r>
              <a:rPr lang="es-ES" sz="1800" dirty="0" smtClean="0"/>
              <a:t>numero de  secciones, en farmacia el surtido es poco amplio</a:t>
            </a:r>
            <a:endParaRPr lang="es-ES" sz="1800" b="1" dirty="0" smtClean="0"/>
          </a:p>
          <a:p>
            <a:r>
              <a:rPr lang="es-ES" b="1" dirty="0" smtClean="0"/>
              <a:t>Anchura</a:t>
            </a:r>
            <a:r>
              <a:rPr lang="es-ES" dirty="0" smtClean="0"/>
              <a:t>, </a:t>
            </a:r>
            <a:r>
              <a:rPr lang="es-ES" sz="1800" dirty="0" smtClean="0"/>
              <a:t>numero de categorías, familias y subfamilias, en farmacia el surtido suele ser poco amplio pero muy ancho</a:t>
            </a:r>
            <a:endParaRPr lang="es-ES" sz="1800" b="1" dirty="0" smtClean="0"/>
          </a:p>
          <a:p>
            <a:r>
              <a:rPr lang="es-ES" b="1" dirty="0" smtClean="0"/>
              <a:t>Profundidad, </a:t>
            </a:r>
            <a:r>
              <a:rPr lang="es-ES" sz="1800" dirty="0" smtClean="0"/>
              <a:t>numero de referencias que componen una familia</a:t>
            </a:r>
            <a:endParaRPr lang="es-ES" sz="1800" b="1" dirty="0" smtClean="0"/>
          </a:p>
          <a:p>
            <a:pPr>
              <a:buNone/>
            </a:pPr>
            <a:r>
              <a:rPr lang="es-ES" dirty="0" smtClean="0"/>
              <a:t>	</a:t>
            </a:r>
            <a:r>
              <a:rPr lang="es-ES" sz="1800" dirty="0" smtClean="0"/>
              <a:t>Antes tendencia a tener la mayor profundidad posible </a:t>
            </a:r>
          </a:p>
          <a:p>
            <a:pPr>
              <a:buNone/>
            </a:pPr>
            <a:r>
              <a:rPr lang="es-ES" sz="1800" dirty="0" smtClean="0"/>
              <a:t>	Gran cantidad de marcas, leches infantiles, EFG, etc</a:t>
            </a:r>
          </a:p>
          <a:p>
            <a:pPr>
              <a:buNone/>
            </a:pPr>
            <a:r>
              <a:rPr lang="es-ES" sz="1800" dirty="0" smtClean="0"/>
              <a:t>	Hoy día se mejora la gestión reduciendo la profundidad</a:t>
            </a:r>
            <a:endParaRPr lang="es-ES" sz="18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137</a:t>
            </a:fld>
            <a:endParaRPr lang="es-E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4000" dirty="0" smtClean="0"/>
              <a:t>Criterios para la selección del Surtido</a:t>
            </a:r>
            <a:endParaRPr lang="es-ES" sz="4000" dirty="0"/>
          </a:p>
        </p:txBody>
      </p:sp>
      <p:sp>
        <p:nvSpPr>
          <p:cNvPr id="3" name="2 Marcador de contenido"/>
          <p:cNvSpPr>
            <a:spLocks noGrp="1"/>
          </p:cNvSpPr>
          <p:nvPr>
            <p:ph idx="1"/>
          </p:nvPr>
        </p:nvSpPr>
        <p:spPr/>
        <p:txBody>
          <a:bodyPr>
            <a:normAutofit/>
          </a:bodyPr>
          <a:lstStyle/>
          <a:p>
            <a:r>
              <a:rPr lang="es-ES" dirty="0" smtClean="0"/>
              <a:t>Cuantitativos</a:t>
            </a:r>
          </a:p>
          <a:p>
            <a:pPr lvl="1"/>
            <a:r>
              <a:rPr lang="es-ES" dirty="0" smtClean="0"/>
              <a:t>Ventas</a:t>
            </a:r>
          </a:p>
          <a:p>
            <a:pPr lvl="1"/>
            <a:r>
              <a:rPr lang="es-ES" dirty="0" smtClean="0"/>
              <a:t>Margen</a:t>
            </a:r>
          </a:p>
          <a:p>
            <a:pPr lvl="1"/>
            <a:r>
              <a:rPr lang="es-ES" dirty="0" smtClean="0"/>
              <a:t>Rotación</a:t>
            </a:r>
          </a:p>
          <a:p>
            <a:pPr lvl="2"/>
            <a:r>
              <a:rPr lang="es-ES" dirty="0" smtClean="0"/>
              <a:t>Listados ABC</a:t>
            </a:r>
          </a:p>
          <a:p>
            <a:pPr lvl="2"/>
            <a:r>
              <a:rPr lang="es-ES" dirty="0" smtClean="0"/>
              <a:t>Numero máximo de referencias</a:t>
            </a:r>
          </a:p>
          <a:p>
            <a:r>
              <a:rPr lang="es-ES" dirty="0" smtClean="0"/>
              <a:t>Cualitativos</a:t>
            </a:r>
          </a:p>
          <a:p>
            <a:pPr lvl="1"/>
            <a:r>
              <a:rPr lang="es-ES" dirty="0" smtClean="0"/>
              <a:t>Imagen</a:t>
            </a:r>
          </a:p>
          <a:p>
            <a:pPr lvl="1"/>
            <a:r>
              <a:rPr lang="es-ES" dirty="0" smtClean="0"/>
              <a:t>Notoriedad</a:t>
            </a:r>
          </a:p>
          <a:p>
            <a:pPr lvl="1"/>
            <a:r>
              <a:rPr lang="es-ES" dirty="0" smtClean="0"/>
              <a:t>Esenciabilidad</a:t>
            </a:r>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138</a:t>
            </a:fld>
            <a:endParaRPr lang="es-ES"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476672"/>
            <a:ext cx="8229600" cy="1370416"/>
          </a:xfrm>
        </p:spPr>
        <p:txBody>
          <a:bodyPr>
            <a:normAutofit fontScale="90000"/>
          </a:bodyPr>
          <a:lstStyle/>
          <a:p>
            <a:pPr algn="ctr"/>
            <a:r>
              <a:rPr lang="es-ES" dirty="0" smtClean="0"/>
              <a:t>Criterios cuantitativos para selección de Surtido</a:t>
            </a:r>
            <a:endParaRPr lang="es-ES" dirty="0"/>
          </a:p>
        </p:txBody>
      </p:sp>
      <p:sp>
        <p:nvSpPr>
          <p:cNvPr id="3" name="2 Marcador de contenido"/>
          <p:cNvSpPr>
            <a:spLocks noGrp="1"/>
          </p:cNvSpPr>
          <p:nvPr>
            <p:ph idx="1"/>
          </p:nvPr>
        </p:nvSpPr>
        <p:spPr/>
        <p:txBody>
          <a:bodyPr>
            <a:normAutofit/>
          </a:bodyPr>
          <a:lstStyle/>
          <a:p>
            <a:pPr>
              <a:buNone/>
            </a:pPr>
            <a:r>
              <a:rPr lang="es-ES" dirty="0" smtClean="0"/>
              <a:t>Ventas=Unidades vendidas x PVP</a:t>
            </a:r>
          </a:p>
          <a:p>
            <a:pPr>
              <a:buNone/>
            </a:pPr>
            <a:endParaRPr lang="es-ES" dirty="0" smtClean="0"/>
          </a:p>
          <a:p>
            <a:pPr>
              <a:buNone/>
            </a:pPr>
            <a:r>
              <a:rPr lang="es-ES" dirty="0" smtClean="0"/>
              <a:t>Margen bruto= PVP – Precio de coste</a:t>
            </a:r>
          </a:p>
          <a:p>
            <a:pPr>
              <a:buNone/>
            </a:pPr>
            <a:endParaRPr lang="es-ES" dirty="0" smtClean="0"/>
          </a:p>
          <a:p>
            <a:pPr>
              <a:buNone/>
            </a:pPr>
            <a:r>
              <a:rPr lang="es-ES" dirty="0" smtClean="0"/>
              <a:t>Margen neto= PVP  - Coste de las ventas</a:t>
            </a:r>
          </a:p>
          <a:p>
            <a:pPr>
              <a:buNone/>
            </a:pPr>
            <a:endParaRPr lang="es-ES" dirty="0" smtClean="0"/>
          </a:p>
          <a:p>
            <a:pPr>
              <a:buNone/>
            </a:pPr>
            <a:r>
              <a:rPr lang="es-ES" dirty="0" smtClean="0"/>
              <a:t>Coeficiente de rotación=  Compras/existencias medias</a:t>
            </a:r>
          </a:p>
          <a:p>
            <a:pPr>
              <a:buNone/>
            </a:pP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139</a:t>
            </a:fld>
            <a:endParaRPr lang="es-E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lgn="ctr"/>
            <a:r>
              <a:rPr lang="es-ES" dirty="0" smtClean="0"/>
              <a:t>Merchandising  Visual</a:t>
            </a:r>
            <a:endParaRPr lang="es-ES" dirty="0"/>
          </a:p>
        </p:txBody>
      </p:sp>
      <p:sp>
        <p:nvSpPr>
          <p:cNvPr id="3" name="2 Subtítulo"/>
          <p:cNvSpPr>
            <a:spLocks noGrp="1"/>
          </p:cNvSpPr>
          <p:nvPr>
            <p:ph type="subTitle" idx="1"/>
          </p:nvPr>
        </p:nvSpPr>
        <p:spPr/>
        <p:txBody>
          <a:bodyPr>
            <a:normAutofit/>
          </a:bodyPr>
          <a:lstStyle/>
          <a:p>
            <a:pPr algn="ctr"/>
            <a:r>
              <a:rPr lang="es-ES" sz="4000" dirty="0" smtClean="0"/>
              <a:t>Elementos Exteriores</a:t>
            </a:r>
            <a:endParaRPr lang="es-ES" sz="4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a:t>
            </a:fld>
            <a:endParaRPr lang="es-E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Listados ABC</a:t>
            </a:r>
            <a:endParaRPr lang="es-ES" dirty="0"/>
          </a:p>
        </p:txBody>
      </p:sp>
      <p:sp>
        <p:nvSpPr>
          <p:cNvPr id="3" name="2 Marcador de texto"/>
          <p:cNvSpPr>
            <a:spLocks noGrp="1"/>
          </p:cNvSpPr>
          <p:nvPr>
            <p:ph type="body" sz="half" idx="2"/>
          </p:nvPr>
        </p:nvSpPr>
        <p:spPr/>
        <p:txBody>
          <a:bodyPr/>
          <a:lstStyle/>
          <a:p>
            <a:r>
              <a:rPr lang="es-ES" dirty="0" smtClean="0"/>
              <a:t>Regla 20/80  o Ley de pareto</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140</a:t>
            </a:fld>
            <a:endParaRPr lang="es-ES" dirty="0"/>
          </a:p>
        </p:txBody>
      </p:sp>
      <p:pic>
        <p:nvPicPr>
          <p:cNvPr id="8" name="7 Marcador de posición de imagen" descr="Grafico 20-80.jpg"/>
          <p:cNvPicPr>
            <a:picLocks noGrp="1" noChangeAspect="1"/>
          </p:cNvPicPr>
          <p:nvPr>
            <p:ph type="pic" idx="1"/>
          </p:nvPr>
        </p:nvPicPr>
        <p:blipFill>
          <a:blip r:embed="rId2" cstate="print"/>
          <a:srcRect l="3550" r="3550"/>
          <a:stretch>
            <a:fillRect/>
          </a:stretch>
        </p:blipFill>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3600" dirty="0" smtClean="0"/>
              <a:t>Método del numero máximo de referencias</a:t>
            </a:r>
            <a:endParaRPr lang="es-ES" sz="3600" dirty="0"/>
          </a:p>
        </p:txBody>
      </p:sp>
      <p:sp>
        <p:nvSpPr>
          <p:cNvPr id="3" name="2 Marcador de contenido"/>
          <p:cNvSpPr>
            <a:spLocks noGrp="1"/>
          </p:cNvSpPr>
          <p:nvPr>
            <p:ph idx="1"/>
          </p:nvPr>
        </p:nvSpPr>
        <p:spPr/>
        <p:txBody>
          <a:bodyPr/>
          <a:lstStyle/>
          <a:p>
            <a:pPr>
              <a:buNone/>
            </a:pPr>
            <a:r>
              <a:rPr lang="es-ES" dirty="0" smtClean="0"/>
              <a:t>   Nºmaximo ref.=Lineal disponible (m)/mínimo visualización de una ref. (m)</a:t>
            </a:r>
          </a:p>
          <a:p>
            <a:pPr>
              <a:buNone/>
            </a:pPr>
            <a:endParaRPr lang="es-ES" dirty="0" smtClean="0"/>
          </a:p>
          <a:p>
            <a:pPr>
              <a:buNone/>
            </a:pPr>
            <a:r>
              <a:rPr lang="es-ES" dirty="0" smtClean="0"/>
              <a:t>Ejemplo:</a:t>
            </a:r>
          </a:p>
          <a:p>
            <a:pPr>
              <a:buNone/>
            </a:pPr>
            <a:r>
              <a:rPr lang="es-ES" sz="2400" dirty="0" smtClean="0"/>
              <a:t>Lineal disponible para una familia: 1,5 m por 5 niveles=7,5 m</a:t>
            </a:r>
          </a:p>
          <a:p>
            <a:pPr>
              <a:buNone/>
            </a:pPr>
            <a:r>
              <a:rPr lang="es-ES" sz="2400" dirty="0" smtClean="0"/>
              <a:t>Lineal mínimo de visualización por referencia =30 cm</a:t>
            </a:r>
          </a:p>
          <a:p>
            <a:pPr>
              <a:buNone/>
            </a:pPr>
            <a:r>
              <a:rPr lang="es-ES" sz="2400" dirty="0" smtClean="0"/>
              <a:t>Numero máximo referencias=7,5/0,3</a:t>
            </a:r>
          </a:p>
          <a:p>
            <a:pPr>
              <a:buNone/>
            </a:pPr>
            <a:r>
              <a:rPr lang="es-ES" sz="2400" dirty="0" smtClean="0"/>
              <a:t>Resultado 25 referencias</a:t>
            </a:r>
          </a:p>
          <a:p>
            <a:pPr>
              <a:buNone/>
            </a:pPr>
            <a:endParaRPr lang="es-ES" sz="24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141</a:t>
            </a:fld>
            <a:endParaRPr lang="es-E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764704"/>
            <a:ext cx="8229600" cy="1143000"/>
          </a:xfrm>
        </p:spPr>
        <p:txBody>
          <a:bodyPr/>
          <a:lstStyle/>
          <a:p>
            <a:pPr algn="ctr"/>
            <a:r>
              <a:rPr lang="es-ES" dirty="0" smtClean="0"/>
              <a:t>Criterios cualitativos</a:t>
            </a:r>
            <a:endParaRPr lang="es-ES" dirty="0"/>
          </a:p>
        </p:txBody>
      </p:sp>
      <p:sp>
        <p:nvSpPr>
          <p:cNvPr id="3" name="2 Marcador de contenido"/>
          <p:cNvSpPr>
            <a:spLocks noGrp="1"/>
          </p:cNvSpPr>
          <p:nvPr>
            <p:ph idx="1"/>
          </p:nvPr>
        </p:nvSpPr>
        <p:spPr>
          <a:xfrm>
            <a:off x="1115616" y="2924944"/>
            <a:ext cx="7344816" cy="1872208"/>
          </a:xfrm>
        </p:spPr>
        <p:txBody>
          <a:bodyPr/>
          <a:lstStyle/>
          <a:p>
            <a:r>
              <a:rPr lang="es-ES" dirty="0" smtClean="0"/>
              <a:t>Imagen</a:t>
            </a:r>
          </a:p>
          <a:p>
            <a:r>
              <a:rPr lang="es-ES" dirty="0" smtClean="0"/>
              <a:t>Notoriedad</a:t>
            </a:r>
          </a:p>
          <a:p>
            <a:r>
              <a:rPr lang="es-ES" dirty="0" smtClean="0"/>
              <a:t>Esenciabilidad</a:t>
            </a:r>
          </a:p>
          <a:p>
            <a:endParaRPr lang="es-ES" dirty="0" smtClean="0"/>
          </a:p>
          <a:p>
            <a:pPr>
              <a:buNone/>
            </a:pP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142</a:t>
            </a:fld>
            <a:endParaRPr lang="es-ES"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3200" dirty="0" smtClean="0"/>
              <a:t>Estrategias de exposición del surtido por zonas</a:t>
            </a:r>
            <a:endParaRPr lang="es-ES" sz="3200" dirty="0"/>
          </a:p>
        </p:txBody>
      </p:sp>
      <p:sp>
        <p:nvSpPr>
          <p:cNvPr id="3" name="2 Marcador de contenido"/>
          <p:cNvSpPr>
            <a:spLocks noGrp="1"/>
          </p:cNvSpPr>
          <p:nvPr>
            <p:ph idx="1"/>
          </p:nvPr>
        </p:nvSpPr>
        <p:spPr/>
        <p:txBody>
          <a:bodyPr/>
          <a:lstStyle/>
          <a:p>
            <a:pPr>
              <a:buNone/>
            </a:pPr>
            <a:r>
              <a:rPr lang="es-ES" dirty="0" smtClean="0"/>
              <a:t>Zonas calientes y frías</a:t>
            </a:r>
          </a:p>
          <a:p>
            <a:pPr>
              <a:buNone/>
            </a:pPr>
            <a:endParaRPr lang="es-ES" dirty="0" smtClean="0"/>
          </a:p>
          <a:p>
            <a:pPr>
              <a:buNone/>
            </a:pPr>
            <a:r>
              <a:rPr lang="es-ES" dirty="0" smtClean="0"/>
              <a:t>Factores:</a:t>
            </a:r>
          </a:p>
          <a:p>
            <a:r>
              <a:rPr lang="es-ES" dirty="0" smtClean="0"/>
              <a:t>Tipo de compra</a:t>
            </a:r>
          </a:p>
          <a:p>
            <a:r>
              <a:rPr lang="es-ES" dirty="0" smtClean="0"/>
              <a:t>Rotación</a:t>
            </a:r>
          </a:p>
          <a:p>
            <a:r>
              <a:rPr lang="es-ES" dirty="0" smtClean="0"/>
              <a:t>Grado de complementariedad</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143</a:t>
            </a:fld>
            <a:endParaRPr lang="es-E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Tipos de compra</a:t>
            </a:r>
            <a:endParaRPr lang="es-ES" dirty="0"/>
          </a:p>
        </p:txBody>
      </p:sp>
      <p:sp>
        <p:nvSpPr>
          <p:cNvPr id="3" name="2 Marcador de contenido"/>
          <p:cNvSpPr>
            <a:spLocks noGrp="1"/>
          </p:cNvSpPr>
          <p:nvPr>
            <p:ph idx="1"/>
          </p:nvPr>
        </p:nvSpPr>
        <p:spPr/>
        <p:txBody>
          <a:bodyPr/>
          <a:lstStyle/>
          <a:p>
            <a:r>
              <a:rPr lang="es-ES" dirty="0" smtClean="0"/>
              <a:t>Compra prescrita</a:t>
            </a:r>
          </a:p>
          <a:p>
            <a:r>
              <a:rPr lang="es-ES" dirty="0" smtClean="0"/>
              <a:t>Compra planificada</a:t>
            </a:r>
          </a:p>
          <a:p>
            <a:r>
              <a:rPr lang="es-ES" dirty="0" smtClean="0"/>
              <a:t>Compra sugerida</a:t>
            </a:r>
          </a:p>
          <a:p>
            <a:r>
              <a:rPr lang="es-ES" dirty="0" smtClean="0"/>
              <a:t>Compra impulsiva</a:t>
            </a:r>
          </a:p>
          <a:p>
            <a:pPr>
              <a:buNone/>
            </a:pPr>
            <a:endParaRPr lang="es-ES" dirty="0" smtClean="0"/>
          </a:p>
          <a:p>
            <a:pPr>
              <a:buNone/>
            </a:pPr>
            <a:r>
              <a:rPr lang="es-ES" dirty="0" smtClean="0"/>
              <a:t>Se dice que la suma de las compras no planificadas pueden suponer un 53% de las ventas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144</a:t>
            </a:fld>
            <a:endParaRPr lang="es-E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Categorías de rotación</a:t>
            </a:r>
            <a:endParaRPr lang="es-ES" dirty="0"/>
          </a:p>
        </p:txBody>
      </p:sp>
      <p:sp>
        <p:nvSpPr>
          <p:cNvPr id="3" name="2 Marcador de contenido"/>
          <p:cNvSpPr>
            <a:spLocks noGrp="1"/>
          </p:cNvSpPr>
          <p:nvPr>
            <p:ph idx="1"/>
          </p:nvPr>
        </p:nvSpPr>
        <p:spPr/>
        <p:txBody>
          <a:bodyPr/>
          <a:lstStyle/>
          <a:p>
            <a:r>
              <a:rPr lang="es-ES" dirty="0" smtClean="0"/>
              <a:t>Alta rotación. Zonas frías</a:t>
            </a:r>
          </a:p>
          <a:p>
            <a:r>
              <a:rPr lang="es-ES" dirty="0" smtClean="0"/>
              <a:t>Rotación media. Se ubican en transito a alta rotación</a:t>
            </a:r>
          </a:p>
          <a:p>
            <a:r>
              <a:rPr lang="es-ES" dirty="0" smtClean="0"/>
              <a:t>Rotación baja. Zonas calientes</a:t>
            </a:r>
          </a:p>
          <a:p>
            <a:r>
              <a:rPr lang="es-ES" dirty="0" smtClean="0"/>
              <a:t>Rotación baja/implicación alta. Mostrador  y consejo</a:t>
            </a:r>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145</a:t>
            </a:fld>
            <a:endParaRPr lang="es-ES"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Estrategias de exposición</a:t>
            </a:r>
            <a:endParaRPr lang="es-ES" dirty="0"/>
          </a:p>
        </p:txBody>
      </p:sp>
      <p:sp>
        <p:nvSpPr>
          <p:cNvPr id="3" name="2 Marcador de contenido"/>
          <p:cNvSpPr>
            <a:spLocks noGrp="1"/>
          </p:cNvSpPr>
          <p:nvPr>
            <p:ph idx="1"/>
          </p:nvPr>
        </p:nvSpPr>
        <p:spPr>
          <a:xfrm>
            <a:off x="395536" y="2780928"/>
            <a:ext cx="8352928" cy="2160240"/>
          </a:xfrm>
        </p:spPr>
        <p:txBody>
          <a:bodyPr/>
          <a:lstStyle/>
          <a:p>
            <a:r>
              <a:rPr lang="es-ES" dirty="0" smtClean="0"/>
              <a:t>Criterios económicos. </a:t>
            </a:r>
            <a:r>
              <a:rPr lang="es-ES" sz="1800" dirty="0" smtClean="0"/>
              <a:t>Mayor rotación en niveles inferiores</a:t>
            </a:r>
          </a:p>
          <a:p>
            <a:r>
              <a:rPr lang="es-ES" dirty="0" smtClean="0"/>
              <a:t>Criterios de cliente. </a:t>
            </a:r>
            <a:r>
              <a:rPr lang="es-ES" sz="1800" dirty="0" smtClean="0"/>
              <a:t>Familias /Subfamilias, fácil localización</a:t>
            </a:r>
          </a:p>
          <a:p>
            <a:r>
              <a:rPr lang="es-ES" dirty="0" smtClean="0"/>
              <a:t>Imagen visual del establecimiento. </a:t>
            </a:r>
            <a:r>
              <a:rPr lang="es-ES" sz="1800" dirty="0" smtClean="0"/>
              <a:t>Estética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146</a:t>
            </a:fld>
            <a:endParaRPr lang="es-ES"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dirty="0" smtClean="0"/>
              <a:t>Método de asignación del espacio del lineal a un producto</a:t>
            </a:r>
            <a:endParaRPr lang="es-ES" dirty="0"/>
          </a:p>
        </p:txBody>
      </p:sp>
      <p:sp>
        <p:nvSpPr>
          <p:cNvPr id="3" name="2 Marcador de contenido"/>
          <p:cNvSpPr>
            <a:spLocks noGrp="1"/>
          </p:cNvSpPr>
          <p:nvPr>
            <p:ph idx="1"/>
          </p:nvPr>
        </p:nvSpPr>
        <p:spPr/>
        <p:txBody>
          <a:bodyPr>
            <a:normAutofit/>
          </a:bodyPr>
          <a:lstStyle/>
          <a:p>
            <a:pPr>
              <a:buNone/>
            </a:pPr>
            <a:r>
              <a:rPr lang="es-ES" dirty="0" smtClean="0"/>
              <a:t>Principios de asignación:</a:t>
            </a:r>
          </a:p>
          <a:p>
            <a:r>
              <a:rPr lang="es-ES" dirty="0" smtClean="0"/>
              <a:t>Longitud fija del lineal</a:t>
            </a:r>
          </a:p>
          <a:p>
            <a:r>
              <a:rPr lang="es-ES" dirty="0" smtClean="0"/>
              <a:t>Relación ventas de un producto y longitud de lineal</a:t>
            </a:r>
          </a:p>
          <a:p>
            <a:pPr>
              <a:buNone/>
            </a:pPr>
            <a:endParaRPr lang="es-ES" dirty="0" smtClean="0"/>
          </a:p>
          <a:p>
            <a:pPr>
              <a:buNone/>
            </a:pPr>
            <a:r>
              <a:rPr lang="es-ES" sz="1800" b="1" dirty="0" smtClean="0"/>
              <a:t>Lineal Producto (m)= Ventas del producto  x Total lineal (m)/Ventas totales   </a:t>
            </a:r>
          </a:p>
          <a:p>
            <a:pPr>
              <a:buNone/>
            </a:pPr>
            <a:endParaRPr lang="es-ES" b="1" dirty="0" smtClean="0"/>
          </a:p>
          <a:p>
            <a:pPr>
              <a:buNone/>
            </a:pPr>
            <a:r>
              <a:rPr lang="es-ES" dirty="0" smtClean="0"/>
              <a:t>Inconvenientes:</a:t>
            </a:r>
          </a:p>
          <a:p>
            <a:r>
              <a:rPr lang="es-ES" dirty="0" smtClean="0"/>
              <a:t>Periodos pasados</a:t>
            </a:r>
          </a:p>
          <a:p>
            <a:r>
              <a:rPr lang="es-ES" dirty="0" smtClean="0"/>
              <a:t>Nuevos productos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147</a:t>
            </a:fld>
            <a:endParaRPr lang="es-ES"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3600" dirty="0" smtClean="0"/>
              <a:t>Acciones para incrementar las ventas, los precios y la frecuencia de compra</a:t>
            </a:r>
            <a:endParaRPr lang="es-ES" sz="3600" dirty="0"/>
          </a:p>
        </p:txBody>
      </p:sp>
      <p:sp>
        <p:nvSpPr>
          <p:cNvPr id="3" name="2 Marcador de contenido"/>
          <p:cNvSpPr>
            <a:spLocks noGrp="1"/>
          </p:cNvSpPr>
          <p:nvPr>
            <p:ph idx="1"/>
          </p:nvPr>
        </p:nvSpPr>
        <p:spPr/>
        <p:txBody>
          <a:bodyPr>
            <a:normAutofit lnSpcReduction="10000"/>
          </a:bodyPr>
          <a:lstStyle/>
          <a:p>
            <a:r>
              <a:rPr lang="es-ES" sz="1800" dirty="0" smtClean="0"/>
              <a:t>Crear una solida imagen de marca que refuerce la lealtad de compra de los clientes, el incremento de servicios y un mayor surtido</a:t>
            </a:r>
          </a:p>
          <a:p>
            <a:r>
              <a:rPr lang="es-ES" sz="1800" dirty="0" smtClean="0"/>
              <a:t>Realizar programas  de idealización con o sin tarjeta de salud de clientes, adelantándonos a satisfacer sus necesidades</a:t>
            </a:r>
          </a:p>
          <a:p>
            <a:r>
              <a:rPr lang="es-ES" sz="1800" dirty="0" smtClean="0"/>
              <a:t>Aumentar el ticket medio por operación mediante compras complementarias por impulso e influir en la circulación de los clientes en la farmacia mediante una optima gestión de los lineales que potencie la venta cruzada.</a:t>
            </a:r>
          </a:p>
          <a:p>
            <a:r>
              <a:rPr lang="es-ES" sz="1800" dirty="0" smtClean="0"/>
              <a:t>Incrementar el numero de clientes  mediante el aumento de la oferta del surtido, incitando a los consumidores a venir a la farmacia mediante la realización de animaciones en el punto de venta, campañas, ofertas y promociones.</a:t>
            </a:r>
          </a:p>
          <a:p>
            <a:r>
              <a:rPr lang="es-ES" sz="1800" dirty="0" smtClean="0"/>
              <a:t>Ofertar al cliente nuevos “nichos de negocio” (dietas personalizadas, gabinete estética, etc..) y nuevos servicios (intención farmacéutica, control de parámetros de salud, ampliación horarios) o nuevas secciones (óptica, ortopedia, etc.)</a:t>
            </a:r>
            <a:endParaRPr lang="es-ES" sz="18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148</a:t>
            </a:fld>
            <a:endParaRPr lang="es-E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Objetivos</a:t>
            </a:r>
            <a:endParaRPr lang="es-ES" dirty="0"/>
          </a:p>
        </p:txBody>
      </p:sp>
      <p:sp>
        <p:nvSpPr>
          <p:cNvPr id="3" name="2 Marcador de contenido"/>
          <p:cNvSpPr>
            <a:spLocks noGrp="1"/>
          </p:cNvSpPr>
          <p:nvPr>
            <p:ph idx="1"/>
          </p:nvPr>
        </p:nvSpPr>
        <p:spPr>
          <a:xfrm>
            <a:off x="683568" y="2852936"/>
            <a:ext cx="8003232" cy="3471664"/>
          </a:xfrm>
        </p:spPr>
        <p:txBody>
          <a:bodyPr/>
          <a:lstStyle/>
          <a:p>
            <a:pPr>
              <a:buNone/>
            </a:pPr>
            <a:r>
              <a:rPr lang="es-ES" dirty="0" smtClean="0"/>
              <a:t>	• Incitar la entrada de clientes a la oficina de farmacia.</a:t>
            </a:r>
          </a:p>
          <a:p>
            <a:pPr>
              <a:buNone/>
            </a:pPr>
            <a:r>
              <a:rPr lang="es-ES" dirty="0" smtClean="0"/>
              <a:t>	• Dirigir la circulación de los clientes hacia las zonas de mayor interés.</a:t>
            </a:r>
          </a:p>
          <a:p>
            <a:pPr>
              <a:buNone/>
            </a:pPr>
            <a:r>
              <a:rPr lang="es-ES" dirty="0" smtClean="0"/>
              <a:t>	• Provocar compras «por impulso», no previstas de antemano.</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15</a:t>
            </a:fld>
            <a:endParaRPr lang="es-E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Elementos exteriores</a:t>
            </a:r>
            <a:endParaRPr lang="es-ES" dirty="0"/>
          </a:p>
        </p:txBody>
      </p:sp>
      <p:sp>
        <p:nvSpPr>
          <p:cNvPr id="3" name="2 Marcador de contenido"/>
          <p:cNvSpPr>
            <a:spLocks noGrp="1"/>
          </p:cNvSpPr>
          <p:nvPr>
            <p:ph idx="1"/>
          </p:nvPr>
        </p:nvSpPr>
        <p:spPr>
          <a:xfrm>
            <a:off x="467544" y="3140968"/>
            <a:ext cx="8219256" cy="3183632"/>
          </a:xfrm>
        </p:spPr>
        <p:txBody>
          <a:bodyPr/>
          <a:lstStyle/>
          <a:p>
            <a:pPr>
              <a:buNone/>
            </a:pPr>
            <a:r>
              <a:rPr lang="es-ES" dirty="0" smtClean="0"/>
              <a:t>	Su misión es dotar a la farmacia de un estilo e imagen propios que por un lado la diferencien de otras farmacias y por otro inviten a los clientes potenciales</a:t>
            </a:r>
          </a:p>
          <a:p>
            <a:pPr>
              <a:buNone/>
            </a:pPr>
            <a:r>
              <a:rPr lang="es-ES" dirty="0" smtClean="0"/>
              <a:t>	a entrar.</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16</a:t>
            </a:fld>
            <a:endParaRPr lang="es-E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arcador de contenido"/>
          <p:cNvSpPr>
            <a:spLocks noGrp="1"/>
          </p:cNvSpPr>
          <p:nvPr>
            <p:ph idx="1"/>
          </p:nvPr>
        </p:nvSpPr>
        <p:spPr>
          <a:xfrm>
            <a:off x="457200" y="1916832"/>
            <a:ext cx="8291264" cy="4407768"/>
          </a:xfrm>
        </p:spPr>
        <p:txBody>
          <a:bodyPr>
            <a:normAutofit fontScale="77500" lnSpcReduction="20000"/>
          </a:bodyPr>
          <a:lstStyle/>
          <a:p>
            <a:pPr>
              <a:buNone/>
            </a:pPr>
            <a:r>
              <a:rPr lang="es-ES" dirty="0" smtClean="0"/>
              <a:t>	Son elementos obligados por ley que deben incorporarse en algún lugar de la fachada. Debe rotularse de forma expresa que el local es una farmacia y no otro establecimiento.</a:t>
            </a:r>
          </a:p>
          <a:p>
            <a:pPr>
              <a:buNone/>
            </a:pPr>
            <a:r>
              <a:rPr lang="es-ES" dirty="0" smtClean="0"/>
              <a:t>	Constituyen elementos esenciales de identificación, comunicación y publicidad que deben ser visibles a distancia para el cliente potencial.</a:t>
            </a:r>
          </a:p>
          <a:p>
            <a:pPr>
              <a:buNone/>
            </a:pPr>
            <a:r>
              <a:rPr lang="es-ES" dirty="0" smtClean="0"/>
              <a:t>	Una buena rotulación puede lograr que el cliente recuerde la ubicación de la farmacia y la diferencie de la competencia.</a:t>
            </a:r>
          </a:p>
          <a:p>
            <a:pPr>
              <a:buNone/>
            </a:pPr>
            <a:r>
              <a:rPr lang="es-ES" dirty="0" smtClean="0"/>
              <a:t>	Las cruces deben apagarse cuando la farmacia está cerrada, ya que podrían llegar a confundir al consumidor y crear una mala imagen del establecimiento.</a:t>
            </a:r>
          </a:p>
          <a:p>
            <a:pPr>
              <a:buNone/>
            </a:pPr>
            <a:r>
              <a:rPr lang="es-ES" dirty="0" smtClean="0"/>
              <a:t>	Si la farmacia se encuentra en una calle secundaria, serán convenientes</a:t>
            </a:r>
          </a:p>
          <a:p>
            <a:pPr>
              <a:buNone/>
            </a:pPr>
            <a:r>
              <a:rPr lang="es-ES" dirty="0" smtClean="0"/>
              <a:t>	una o más cruces adicionales que señalen su ubicación.</a:t>
            </a:r>
          </a:p>
          <a:p>
            <a:pPr>
              <a:buNone/>
            </a:pPr>
            <a:r>
              <a:rPr lang="es-ES" dirty="0" smtClean="0"/>
              <a:t>	Las medidas de las cruces de farmacia oscilan entre 35 y 165 centímetros</a:t>
            </a:r>
          </a:p>
          <a:p>
            <a:pPr>
              <a:buNone/>
            </a:pPr>
            <a:r>
              <a:rPr lang="es-ES" dirty="0" smtClean="0"/>
              <a:t>	de diámetro; en la actualidad, se distinguen dos tipos básicos: led y neón.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17</a:t>
            </a:fld>
            <a:endParaRPr lang="es-ES" dirty="0"/>
          </a:p>
        </p:txBody>
      </p:sp>
      <p:sp>
        <p:nvSpPr>
          <p:cNvPr id="9" name="1 Título"/>
          <p:cNvSpPr txBox="1">
            <a:spLocks/>
          </p:cNvSpPr>
          <p:nvPr/>
        </p:nvSpPr>
        <p:spPr>
          <a:xfrm>
            <a:off x="395536" y="692696"/>
            <a:ext cx="8229600" cy="1143000"/>
          </a:xfrm>
          <a:prstGeom prst="rect">
            <a:avLst/>
          </a:prstGeom>
        </p:spPr>
        <p:txBody>
          <a:bodyPr vert="horz" lIns="0" rIns="0" bIns="0"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5000" b="0" i="0" u="none" strike="noStrike" kern="1200" cap="none" spc="0" normalizeH="0" baseline="0" noProof="0" dirty="0" smtClean="0">
                <a:ln>
                  <a:noFill/>
                </a:ln>
                <a:solidFill>
                  <a:schemeClr val="tx2"/>
                </a:solidFill>
                <a:effectLst/>
                <a:uLnTx/>
                <a:uFillTx/>
                <a:latin typeface="+mj-lt"/>
                <a:ea typeface="+mj-ea"/>
                <a:cs typeface="+mj-cs"/>
              </a:rPr>
              <a:t>Cruz y Rotulo</a:t>
            </a:r>
            <a:endParaRPr kumimoji="0" lang="es-ES" sz="50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chor="ctr">
            <a:normAutofit/>
          </a:bodyPr>
          <a:lstStyle/>
          <a:p>
            <a:pPr algn="ctr"/>
            <a:r>
              <a:rPr lang="es-ES" sz="2800" i="1" dirty="0" smtClean="0"/>
              <a:t>Decreto 107/2008</a:t>
            </a:r>
            <a:endParaRPr lang="es-ES" sz="2800" dirty="0"/>
          </a:p>
        </p:txBody>
      </p:sp>
      <p:sp>
        <p:nvSpPr>
          <p:cNvPr id="3" name="2 Marcador de texto"/>
          <p:cNvSpPr>
            <a:spLocks noGrp="1"/>
          </p:cNvSpPr>
          <p:nvPr>
            <p:ph type="body" sz="half" idx="2"/>
          </p:nvPr>
        </p:nvSpPr>
        <p:spPr>
          <a:xfrm>
            <a:off x="539552" y="2996952"/>
            <a:ext cx="2209800" cy="2179320"/>
          </a:xfrm>
        </p:spPr>
        <p:txBody>
          <a:bodyPr>
            <a:normAutofit/>
          </a:bodyPr>
          <a:lstStyle/>
          <a:p>
            <a:pPr algn="ctr"/>
            <a:r>
              <a:rPr lang="es-ES" sz="3600" dirty="0" smtClean="0"/>
              <a:t>Máximo 90 x 90</a:t>
            </a:r>
          </a:p>
          <a:p>
            <a:pPr algn="ctr"/>
            <a:r>
              <a:rPr lang="es-ES" sz="2000" dirty="0" smtClean="0"/>
              <a:t>Encendido en horario y guardias</a:t>
            </a:r>
            <a:endParaRPr lang="es-ES" sz="2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18</a:t>
            </a:fld>
            <a:endParaRPr lang="es-ES" dirty="0"/>
          </a:p>
        </p:txBody>
      </p:sp>
      <p:pic>
        <p:nvPicPr>
          <p:cNvPr id="8" name="7 Marcador de posición de imagen" descr="cruz.jpg"/>
          <p:cNvPicPr>
            <a:picLocks noGrp="1" noChangeAspect="1"/>
          </p:cNvPicPr>
          <p:nvPr>
            <p:ph type="pic" idx="1"/>
          </p:nvPr>
        </p:nvPicPr>
        <p:blipFill>
          <a:blip r:embed="rId2" cstate="print"/>
          <a:srcRect t="7442" b="7442"/>
          <a:stretch>
            <a:fillRect/>
          </a:stretch>
        </p:blip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946448" cy="4885152"/>
          </a:xfrm>
        </p:spPr>
        <p:txBody>
          <a:bodyPr vert="vert270"/>
          <a:lstStyle/>
          <a:p>
            <a:pPr algn="ctr"/>
            <a:r>
              <a:rPr lang="es-ES" dirty="0" smtClean="0"/>
              <a:t>Rotulo</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19</a:t>
            </a:fld>
            <a:endParaRPr lang="es-ES" dirty="0"/>
          </a:p>
        </p:txBody>
      </p:sp>
      <p:pic>
        <p:nvPicPr>
          <p:cNvPr id="6" name="5 Imagen" descr="Rotulo.jpg"/>
          <p:cNvPicPr>
            <a:picLocks noChangeAspect="1"/>
          </p:cNvPicPr>
          <p:nvPr/>
        </p:nvPicPr>
        <p:blipFill>
          <a:blip r:embed="rId2" cstate="print"/>
          <a:stretch>
            <a:fillRect/>
          </a:stretch>
        </p:blipFill>
        <p:spPr>
          <a:xfrm>
            <a:off x="2339752" y="108348"/>
            <a:ext cx="4968552" cy="646979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Objetivos</a:t>
            </a:r>
            <a:endParaRPr lang="es-ES" dirty="0"/>
          </a:p>
        </p:txBody>
      </p:sp>
      <p:sp>
        <p:nvSpPr>
          <p:cNvPr id="3" name="2 Marcador de contenido"/>
          <p:cNvSpPr>
            <a:spLocks noGrp="1"/>
          </p:cNvSpPr>
          <p:nvPr>
            <p:ph idx="1"/>
          </p:nvPr>
        </p:nvSpPr>
        <p:spPr/>
        <p:txBody>
          <a:bodyPr/>
          <a:lstStyle/>
          <a:p>
            <a:pPr>
              <a:buNone/>
            </a:pPr>
            <a:endParaRPr lang="es-ES" dirty="0" smtClean="0"/>
          </a:p>
          <a:p>
            <a:pPr lvl="0"/>
            <a:r>
              <a:rPr lang="es-ES" b="1" dirty="0" smtClean="0"/>
              <a:t>Atención a la población usuaria</a:t>
            </a:r>
            <a:endParaRPr lang="es-ES" dirty="0" smtClean="0"/>
          </a:p>
          <a:p>
            <a:pPr lvl="0"/>
            <a:r>
              <a:rPr lang="es-ES" b="1" dirty="0" smtClean="0"/>
              <a:t>Actividades de venta</a:t>
            </a:r>
            <a:endParaRPr lang="es-ES" dirty="0" smtClean="0"/>
          </a:p>
          <a:p>
            <a:pPr lvl="0"/>
            <a:r>
              <a:rPr lang="es-ES" b="1" dirty="0" smtClean="0"/>
              <a:t>Organización de los productos farmacéuticos y de parafarmacia</a:t>
            </a:r>
            <a:endParaRPr lang="es-ES" dirty="0" smtClean="0"/>
          </a:p>
          <a:p>
            <a:r>
              <a:rPr lang="es-ES" b="1" dirty="0" smtClean="0"/>
              <a:t>Atención a las reclamaciones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6" name="5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2</a:t>
            </a:fld>
            <a:endParaRPr lang="es-E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052736"/>
            <a:ext cx="5400600" cy="4680520"/>
          </a:xfrm>
        </p:spPr>
        <p:txBody>
          <a:bodyPr>
            <a:normAutofit/>
          </a:bodyPr>
          <a:lstStyle/>
          <a:p>
            <a:pPr algn="ctr"/>
            <a:r>
              <a:rPr lang="es-ES" dirty="0" smtClean="0"/>
              <a:t>Turnos de Guardia</a:t>
            </a:r>
            <a:br>
              <a:rPr lang="es-ES" dirty="0" smtClean="0"/>
            </a:br>
            <a:r>
              <a:rPr lang="es-ES" dirty="0" smtClean="0"/>
              <a:t>Horario</a:t>
            </a:r>
            <a:br>
              <a:rPr lang="es-ES" dirty="0" smtClean="0"/>
            </a:br>
            <a:r>
              <a:rPr lang="es-ES" dirty="0" smtClean="0"/>
              <a:t>Placa de farmacéutico</a:t>
            </a:r>
            <a:br>
              <a:rPr lang="es-ES" dirty="0" smtClean="0"/>
            </a:br>
            <a:r>
              <a:rPr lang="es-ES" dirty="0" smtClean="0"/>
              <a:t>Dispensador de guardias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20</a:t>
            </a:fld>
            <a:endParaRPr lang="es-ES" dirty="0"/>
          </a:p>
        </p:txBody>
      </p:sp>
      <p:pic>
        <p:nvPicPr>
          <p:cNvPr id="128001" name="Picture 1"/>
          <p:cNvPicPr>
            <a:picLocks noChangeAspect="1" noChangeArrowheads="1"/>
          </p:cNvPicPr>
          <p:nvPr/>
        </p:nvPicPr>
        <p:blipFill>
          <a:blip r:embed="rId2" cstate="print"/>
          <a:srcRect/>
          <a:stretch>
            <a:fillRect/>
          </a:stretch>
        </p:blipFill>
        <p:spPr bwMode="auto">
          <a:xfrm>
            <a:off x="5652120" y="3068960"/>
            <a:ext cx="3034208" cy="18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21</a:t>
            </a:fld>
            <a:endParaRPr lang="es-ES" dirty="0"/>
          </a:p>
        </p:txBody>
      </p:sp>
      <p:pic>
        <p:nvPicPr>
          <p:cNvPr id="5" name="4 Imagen" descr="Dispensador nocturno.jpg"/>
          <p:cNvPicPr>
            <a:picLocks noChangeAspect="1"/>
          </p:cNvPicPr>
          <p:nvPr/>
        </p:nvPicPr>
        <p:blipFill>
          <a:blip r:embed="rId2" cstate="print"/>
          <a:stretch>
            <a:fillRect/>
          </a:stretch>
        </p:blipFill>
        <p:spPr>
          <a:xfrm>
            <a:off x="1339596" y="1208532"/>
            <a:ext cx="6464808" cy="444093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Entrada a la Farmacia</a:t>
            </a:r>
            <a:endParaRPr lang="es-ES" dirty="0"/>
          </a:p>
        </p:txBody>
      </p:sp>
      <p:sp>
        <p:nvSpPr>
          <p:cNvPr id="3" name="2 Marcador de contenido"/>
          <p:cNvSpPr>
            <a:spLocks noGrp="1"/>
          </p:cNvSpPr>
          <p:nvPr>
            <p:ph idx="1"/>
          </p:nvPr>
        </p:nvSpPr>
        <p:spPr>
          <a:xfrm>
            <a:off x="1403648" y="2060848"/>
            <a:ext cx="6048672" cy="3096344"/>
          </a:xfrm>
        </p:spPr>
        <p:txBody>
          <a:bodyPr>
            <a:normAutofit fontScale="77500" lnSpcReduction="20000"/>
          </a:bodyPr>
          <a:lstStyle/>
          <a:p>
            <a:pPr>
              <a:buNone/>
            </a:pPr>
            <a:r>
              <a:rPr lang="es-ES" dirty="0" smtClean="0"/>
              <a:t>	La entrada al establecimiento constituye el elemento que separa al cliente 	del interior de la farmacia. Por ello, es fundamental que no suponga una barrera para la entrada sino que, por el</a:t>
            </a:r>
          </a:p>
          <a:p>
            <a:pPr>
              <a:buNone/>
            </a:pPr>
            <a:r>
              <a:rPr lang="es-ES" dirty="0" smtClean="0"/>
              <a:t>	contrario, facilite el acceso e invite a entrar.</a:t>
            </a:r>
          </a:p>
          <a:p>
            <a:pPr>
              <a:buNone/>
            </a:pPr>
            <a:r>
              <a:rPr lang="es-ES" dirty="0" smtClean="0"/>
              <a:t>	La mejor puerta es la que no pone ningún impedimento para entrar. </a:t>
            </a:r>
          </a:p>
          <a:p>
            <a:pPr>
              <a:buNone/>
            </a:pPr>
            <a:r>
              <a:rPr lang="es-ES" dirty="0" smtClean="0"/>
              <a:t>	Su misión es dotar a la farmacia de un estilo e imagen propios que por un lado la diferencien de otras farmacias y por otro inviten a los clientes potenciales a entrar. </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22</a:t>
            </a:fld>
            <a:endParaRPr lang="es-E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Entrada a la Farmacia</a:t>
            </a:r>
            <a:endParaRPr lang="es-ES" dirty="0"/>
          </a:p>
        </p:txBody>
      </p:sp>
      <p:sp>
        <p:nvSpPr>
          <p:cNvPr id="3" name="2 Marcador de contenido"/>
          <p:cNvSpPr>
            <a:spLocks noGrp="1"/>
          </p:cNvSpPr>
          <p:nvPr>
            <p:ph idx="1"/>
          </p:nvPr>
        </p:nvSpPr>
        <p:spPr>
          <a:xfrm>
            <a:off x="2699792" y="2636912"/>
            <a:ext cx="3744416" cy="1440160"/>
          </a:xfrm>
        </p:spPr>
        <p:txBody>
          <a:bodyPr>
            <a:normAutofit/>
          </a:bodyPr>
          <a:lstStyle/>
          <a:p>
            <a:r>
              <a:rPr lang="es-ES" dirty="0" smtClean="0"/>
              <a:t>Puertas </a:t>
            </a:r>
          </a:p>
          <a:p>
            <a:r>
              <a:rPr lang="es-ES" dirty="0" smtClean="0"/>
              <a:t>Rampas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23</a:t>
            </a:fld>
            <a:endParaRPr lang="es-E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Puertas</a:t>
            </a:r>
            <a:endParaRPr lang="es-ES" dirty="0"/>
          </a:p>
        </p:txBody>
      </p:sp>
      <p:sp>
        <p:nvSpPr>
          <p:cNvPr id="3" name="2 Marcador de contenido"/>
          <p:cNvSpPr>
            <a:spLocks noGrp="1"/>
          </p:cNvSpPr>
          <p:nvPr>
            <p:ph idx="1"/>
          </p:nvPr>
        </p:nvSpPr>
        <p:spPr/>
        <p:txBody>
          <a:bodyPr>
            <a:normAutofit fontScale="77500" lnSpcReduction="20000"/>
          </a:bodyPr>
          <a:lstStyle/>
          <a:p>
            <a:pPr>
              <a:buNone/>
            </a:pPr>
            <a:r>
              <a:rPr lang="es-ES" dirty="0" smtClean="0"/>
              <a:t>• Puertas suficientemente amplias (más de un metro) y transparentes, que permitan observar el interior de la farmacia.</a:t>
            </a:r>
          </a:p>
          <a:p>
            <a:pPr>
              <a:buNone/>
            </a:pPr>
            <a:r>
              <a:rPr lang="es-ES" dirty="0" smtClean="0"/>
              <a:t>• Apertura y acceso fácil, sin escalones ni barreras arquitectónicas. Los clientes que más acuden a la farmacia son personas de edad o con difi - cultades físicas. Por ello, se recomienda la instalación de puertas con un sistema automático de apertura y cierre.</a:t>
            </a:r>
          </a:p>
          <a:p>
            <a:pPr>
              <a:buNone/>
            </a:pPr>
            <a:r>
              <a:rPr lang="es-ES" dirty="0" smtClean="0"/>
              <a:t>• Puertas integradas en un conjunto coherente, que proyecten la imagen deseada y sean un fiel reflejo de la personalidad de la farmacia.</a:t>
            </a:r>
          </a:p>
          <a:p>
            <a:pPr>
              <a:buNone/>
            </a:pPr>
            <a:r>
              <a:rPr lang="es-ES" dirty="0" smtClean="0"/>
              <a:t>• Puertas ubicadas en coherencia con el flujo de circulación de la gente en el interior del establecimiento que se pretenda. La disposición más recomendable es a la derecha, debido a la tendencia de la gente a circular  periféricamente en sentido contrario a las agujas del reloj. Es preciso tener en cuenta que si se hacen reformas  en la farmacia y se desea cambiar el emplazamiento de la puerta ello deberá notificarse al colegio de farmacéuticos correspondiente, para iniciar el trámite de la medición de distancias.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24</a:t>
            </a:fld>
            <a:endParaRPr lang="es-E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25</a:t>
            </a:fld>
            <a:endParaRPr lang="es-ES" dirty="0"/>
          </a:p>
        </p:txBody>
      </p:sp>
      <p:pic>
        <p:nvPicPr>
          <p:cNvPr id="6" name="5 Imagen" descr="Persiana.jpg"/>
          <p:cNvPicPr>
            <a:picLocks noChangeAspect="1"/>
          </p:cNvPicPr>
          <p:nvPr/>
        </p:nvPicPr>
        <p:blipFill>
          <a:blip r:embed="rId2" cstate="print"/>
          <a:stretch>
            <a:fillRect/>
          </a:stretch>
        </p:blipFill>
        <p:spPr>
          <a:xfrm>
            <a:off x="1619672" y="836712"/>
            <a:ext cx="6172200" cy="549859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26</a:t>
            </a:fld>
            <a:endParaRPr lang="es-ES" dirty="0"/>
          </a:p>
        </p:txBody>
      </p:sp>
      <p:pic>
        <p:nvPicPr>
          <p:cNvPr id="5" name="4 Imagen" descr="Persianas tipos.jpg"/>
          <p:cNvPicPr>
            <a:picLocks noChangeAspect="1"/>
          </p:cNvPicPr>
          <p:nvPr/>
        </p:nvPicPr>
        <p:blipFill>
          <a:blip r:embed="rId2" cstate="print"/>
          <a:stretch>
            <a:fillRect/>
          </a:stretch>
        </p:blipFill>
        <p:spPr>
          <a:xfrm>
            <a:off x="2483769" y="364660"/>
            <a:ext cx="4464496" cy="6128681"/>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27</a:t>
            </a:fld>
            <a:endParaRPr lang="es-ES" dirty="0"/>
          </a:p>
        </p:txBody>
      </p:sp>
      <p:pic>
        <p:nvPicPr>
          <p:cNvPr id="5" name="4 Imagen" descr="Puertas automaticas.jpg"/>
          <p:cNvPicPr>
            <a:picLocks noChangeAspect="1"/>
          </p:cNvPicPr>
          <p:nvPr/>
        </p:nvPicPr>
        <p:blipFill>
          <a:blip r:embed="rId2" cstate="print"/>
          <a:stretch>
            <a:fillRect/>
          </a:stretch>
        </p:blipFill>
        <p:spPr>
          <a:xfrm>
            <a:off x="1790700" y="806196"/>
            <a:ext cx="5562600" cy="524560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ESCAPARATE</a:t>
            </a:r>
            <a:endParaRPr lang="es-ES" dirty="0"/>
          </a:p>
        </p:txBody>
      </p:sp>
      <p:sp>
        <p:nvSpPr>
          <p:cNvPr id="3" name="2 Marcador de contenido"/>
          <p:cNvSpPr>
            <a:spLocks noGrp="1"/>
          </p:cNvSpPr>
          <p:nvPr>
            <p:ph idx="1"/>
          </p:nvPr>
        </p:nvSpPr>
        <p:spPr/>
        <p:txBody>
          <a:bodyPr/>
          <a:lstStyle/>
          <a:p>
            <a:r>
              <a:rPr lang="es-ES" dirty="0" smtClean="0"/>
              <a:t>Espacio por el que el cliente entra en contacto visual con los productos que allí se ofrecen, por ello debe resultar, llamativo y agradable.</a:t>
            </a:r>
          </a:p>
          <a:p>
            <a:r>
              <a:rPr lang="es-ES" dirty="0" smtClean="0"/>
              <a:t>Se trata de mostrar un espacio de salud que debe ser sinónimo de calidad de vida.</a:t>
            </a:r>
          </a:p>
          <a:p>
            <a:r>
              <a:rPr lang="es-ES" dirty="0" smtClean="0"/>
              <a:t>La misión del escaparate es despertar la atención y el interés del cliente.</a:t>
            </a:r>
          </a:p>
          <a:p>
            <a:r>
              <a:rPr lang="es-ES" dirty="0" smtClean="0"/>
              <a:t>Escaparate de fondo abierto.</a:t>
            </a:r>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28</a:t>
            </a:fld>
            <a:endParaRPr lang="es-E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ESCAPARATE</a:t>
            </a:r>
            <a:endParaRPr lang="es-ES" dirty="0"/>
          </a:p>
        </p:txBody>
      </p:sp>
      <p:sp>
        <p:nvSpPr>
          <p:cNvPr id="3" name="2 Marcador de contenido"/>
          <p:cNvSpPr>
            <a:spLocks noGrp="1"/>
          </p:cNvSpPr>
          <p:nvPr>
            <p:ph idx="1"/>
          </p:nvPr>
        </p:nvSpPr>
        <p:spPr>
          <a:xfrm>
            <a:off x="4716016" y="2924944"/>
            <a:ext cx="3024336" cy="1944216"/>
          </a:xfrm>
        </p:spPr>
        <p:txBody>
          <a:bodyPr/>
          <a:lstStyle/>
          <a:p>
            <a:pPr>
              <a:buNone/>
            </a:pPr>
            <a:r>
              <a:rPr lang="es-ES" b="1" dirty="0" smtClean="0"/>
              <a:t>Tipos:</a:t>
            </a:r>
          </a:p>
          <a:p>
            <a:r>
              <a:rPr lang="es-ES" dirty="0" smtClean="0"/>
              <a:t>Abierto</a:t>
            </a:r>
          </a:p>
          <a:p>
            <a:r>
              <a:rPr lang="es-ES" dirty="0" smtClean="0"/>
              <a:t>Cerrado</a:t>
            </a:r>
          </a:p>
          <a:p>
            <a:pPr>
              <a:buNone/>
            </a:pP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29</a:t>
            </a:fld>
            <a:endParaRPr lang="es-ES" dirty="0"/>
          </a:p>
        </p:txBody>
      </p:sp>
      <p:sp>
        <p:nvSpPr>
          <p:cNvPr id="7" name="2 Marcador de contenido"/>
          <p:cNvSpPr txBox="1">
            <a:spLocks/>
          </p:cNvSpPr>
          <p:nvPr/>
        </p:nvSpPr>
        <p:spPr>
          <a:xfrm>
            <a:off x="1268016" y="2933328"/>
            <a:ext cx="3024336" cy="2088232"/>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s-ES" sz="2600" b="1" i="0" u="none" strike="noStrike" kern="1200" cap="none" spc="0" normalizeH="0" baseline="0" noProof="0" dirty="0" smtClean="0">
                <a:ln>
                  <a:noFill/>
                </a:ln>
                <a:solidFill>
                  <a:schemeClr val="tx1"/>
                </a:solidFill>
                <a:effectLst/>
                <a:uLnTx/>
                <a:uFillTx/>
                <a:latin typeface="+mn-lt"/>
                <a:ea typeface="+mn-ea"/>
                <a:cs typeface="+mn-cs"/>
              </a:rPr>
              <a:t>Elementos: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s-ES" sz="2600" b="0" i="0" u="none" strike="noStrike" kern="1200" cap="none" spc="0" normalizeH="0" baseline="0" noProof="0" dirty="0" smtClean="0">
                <a:ln>
                  <a:noFill/>
                </a:ln>
                <a:solidFill>
                  <a:schemeClr val="tx1"/>
                </a:solidFill>
                <a:effectLst/>
                <a:uLnTx/>
                <a:uFillTx/>
                <a:latin typeface="+mn-lt"/>
                <a:ea typeface="+mn-ea"/>
                <a:cs typeface="+mn-cs"/>
              </a:rPr>
              <a:t>Productos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s-ES" sz="2600" b="0" i="0" u="none" strike="noStrike" kern="1200" cap="none" spc="0" normalizeH="0" baseline="0" noProof="0" dirty="0" smtClean="0">
                <a:ln>
                  <a:noFill/>
                </a:ln>
                <a:solidFill>
                  <a:schemeClr val="tx1"/>
                </a:solidFill>
                <a:effectLst/>
                <a:uLnTx/>
                <a:uFillTx/>
                <a:latin typeface="+mn-lt"/>
                <a:ea typeface="+mn-ea"/>
                <a:cs typeface="+mn-cs"/>
              </a:rPr>
              <a:t>Mensaje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s-ES" sz="2600" b="0" i="0" u="none" strike="noStrike" kern="1200" cap="none" spc="0" normalizeH="0" baseline="0" noProof="0" dirty="0" smtClean="0">
                <a:ln>
                  <a:noFill/>
                </a:ln>
                <a:solidFill>
                  <a:schemeClr val="tx1"/>
                </a:solidFill>
                <a:effectLst/>
                <a:uLnTx/>
                <a:uFillTx/>
                <a:latin typeface="+mn-lt"/>
                <a:ea typeface="+mn-ea"/>
                <a:cs typeface="+mn-cs"/>
              </a:rPr>
              <a:t>Precio</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s-E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57224" y="704088"/>
            <a:ext cx="7829576" cy="867524"/>
          </a:xfrm>
        </p:spPr>
        <p:txBody>
          <a:bodyPr/>
          <a:lstStyle/>
          <a:p>
            <a:pPr algn="ctr"/>
            <a:r>
              <a:rPr lang="es-ES" dirty="0" smtClean="0"/>
              <a:t>Contenidos</a:t>
            </a:r>
            <a:endParaRPr lang="es-ES" dirty="0"/>
          </a:p>
        </p:txBody>
      </p:sp>
      <p:sp>
        <p:nvSpPr>
          <p:cNvPr id="3" name="2 Marcador de contenido"/>
          <p:cNvSpPr>
            <a:spLocks noGrp="1"/>
          </p:cNvSpPr>
          <p:nvPr>
            <p:ph sz="half" idx="1"/>
          </p:nvPr>
        </p:nvSpPr>
        <p:spPr/>
        <p:txBody>
          <a:bodyPr>
            <a:normAutofit fontScale="92500" lnSpcReduction="20000"/>
          </a:bodyPr>
          <a:lstStyle/>
          <a:p>
            <a:pPr>
              <a:buNone/>
            </a:pPr>
            <a:r>
              <a:rPr lang="es-ES" sz="2200" b="1" dirty="0" smtClean="0">
                <a:solidFill>
                  <a:srgbClr val="0070C0"/>
                </a:solidFill>
              </a:rPr>
              <a:t>Contenidos Procedimentales</a:t>
            </a:r>
          </a:p>
          <a:p>
            <a:pPr>
              <a:buNone/>
            </a:pPr>
            <a:r>
              <a:rPr lang="es-ES" sz="2400" b="1" dirty="0" smtClean="0"/>
              <a:t> </a:t>
            </a:r>
          </a:p>
          <a:p>
            <a:r>
              <a:rPr lang="es-ES" sz="2400" b="1" dirty="0" smtClean="0"/>
              <a:t>Habilidades personales y sociales; Técnicas de comunicación; Perfil de los consumidores; Fases de la atención; Bases de datos</a:t>
            </a:r>
          </a:p>
          <a:p>
            <a:pPr>
              <a:buNone/>
            </a:pPr>
            <a:endParaRPr lang="es-ES" sz="2400" dirty="0" smtClean="0"/>
          </a:p>
          <a:p>
            <a:r>
              <a:rPr lang="es-ES" sz="2400" b="1" dirty="0" smtClean="0"/>
              <a:t>Tipos de compras; Técnica da venta; Fases de la venta; Marketing interno y externo; Normativa y Legislación</a:t>
            </a:r>
            <a:endParaRPr lang="es-ES" sz="2400" dirty="0" smtClean="0"/>
          </a:p>
          <a:p>
            <a:endParaRPr lang="es-ES" dirty="0"/>
          </a:p>
        </p:txBody>
      </p:sp>
      <p:sp>
        <p:nvSpPr>
          <p:cNvPr id="4" name="3 Marcador de contenido"/>
          <p:cNvSpPr>
            <a:spLocks noGrp="1"/>
          </p:cNvSpPr>
          <p:nvPr>
            <p:ph sz="half" idx="2"/>
          </p:nvPr>
        </p:nvSpPr>
        <p:spPr>
          <a:xfrm>
            <a:off x="4648200" y="1928801"/>
            <a:ext cx="4038600" cy="4426123"/>
          </a:xfrm>
        </p:spPr>
        <p:txBody>
          <a:bodyPr>
            <a:normAutofit fontScale="92500" lnSpcReduction="20000"/>
          </a:bodyPr>
          <a:lstStyle/>
          <a:p>
            <a:pPr>
              <a:buNone/>
            </a:pPr>
            <a:r>
              <a:rPr lang="es-ES" sz="2200" b="1" dirty="0" smtClean="0">
                <a:solidFill>
                  <a:srgbClr val="0070C0"/>
                </a:solidFill>
              </a:rPr>
              <a:t>Contenidos Conceptuales</a:t>
            </a:r>
          </a:p>
          <a:p>
            <a:pPr>
              <a:buNone/>
            </a:pPr>
            <a:endParaRPr lang="es-ES" b="1" dirty="0" smtClean="0"/>
          </a:p>
          <a:p>
            <a:r>
              <a:rPr lang="es-ES" sz="2400" b="1" dirty="0" smtClean="0"/>
              <a:t>Fachada e escaparate; Mobiliario interior, decoración e iluminación; Puntos calientes y fríos; Colocación de los productos; Informe comercial del vendedor</a:t>
            </a:r>
            <a:endParaRPr lang="es-ES" sz="2400" dirty="0" smtClean="0"/>
          </a:p>
          <a:p>
            <a:r>
              <a:rPr lang="es-ES" sz="2400" b="1" dirty="0" smtClean="0"/>
              <a:t>Procedimientos de reclamación; Control de calidade del establecimiento; Sistemas de información e mejora del servicio </a:t>
            </a:r>
            <a:endParaRPr lang="es-ES" sz="2400" dirty="0"/>
          </a:p>
        </p:txBody>
      </p:sp>
      <p:sp>
        <p:nvSpPr>
          <p:cNvPr id="5" name="4 Marcador de fecha"/>
          <p:cNvSpPr>
            <a:spLocks noGrp="1"/>
          </p:cNvSpPr>
          <p:nvPr>
            <p:ph type="dt" sz="half" idx="10"/>
          </p:nvPr>
        </p:nvSpPr>
        <p:spPr/>
        <p:txBody>
          <a:bodyPr/>
          <a:lstStyle/>
          <a:p>
            <a:r>
              <a:rPr lang="es-ES" dirty="0" smtClean="0"/>
              <a:t>1 de Septiembre del 2010</a:t>
            </a:r>
            <a:endParaRPr lang="es-ES" dirty="0"/>
          </a:p>
        </p:txBody>
      </p:sp>
      <p:sp>
        <p:nvSpPr>
          <p:cNvPr id="7" name="6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a:t>
            </a:fld>
            <a:endParaRPr lang="es-E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Escaparate características (1)</a:t>
            </a:r>
            <a:endParaRPr lang="es-ES" dirty="0"/>
          </a:p>
        </p:txBody>
      </p:sp>
      <p:sp>
        <p:nvSpPr>
          <p:cNvPr id="3" name="2 Marcador de contenido"/>
          <p:cNvSpPr>
            <a:spLocks noGrp="1"/>
          </p:cNvSpPr>
          <p:nvPr>
            <p:ph idx="1"/>
          </p:nvPr>
        </p:nvSpPr>
        <p:spPr/>
        <p:txBody>
          <a:bodyPr>
            <a:normAutofit fontScale="92500" lnSpcReduction="10000"/>
          </a:bodyPr>
          <a:lstStyle/>
          <a:p>
            <a:r>
              <a:rPr lang="es-ES" dirty="0" smtClean="0"/>
              <a:t>El escaparate ha de ser creativo y atractivo a la vista (color, luz, composición, etcétera). </a:t>
            </a:r>
          </a:p>
          <a:p>
            <a:r>
              <a:rPr lang="es-ES" dirty="0" smtClean="0"/>
              <a:t>Es conveniente no saturarlo para no generar confusión ni diluir el mensaje, que debe ser claro y sencillo. </a:t>
            </a:r>
          </a:p>
          <a:p>
            <a:r>
              <a:rPr lang="es-ES" dirty="0" smtClean="0"/>
              <a:t>Una vez conseguido el objetivo de impactar en la audiencia un número determinado de veces, los escaparates pierden eficacia y deben renovarse. </a:t>
            </a:r>
          </a:p>
          <a:p>
            <a:r>
              <a:rPr lang="es-ES" dirty="0" smtClean="0"/>
              <a:t> Es mejor un solo mensaje y variarlo cada tres semanas. </a:t>
            </a:r>
          </a:p>
          <a:p>
            <a:r>
              <a:rPr lang="es-ES" dirty="0" smtClean="0"/>
              <a:t>Salvo que estén relacionados con la temática, había que retirar elementos típicos del farmacéutico, como albarelos, balanzas, etcétera.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30</a:t>
            </a:fld>
            <a:endParaRPr lang="es-E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Escaparate características (2)</a:t>
            </a:r>
            <a:endParaRPr lang="es-ES" dirty="0"/>
          </a:p>
        </p:txBody>
      </p:sp>
      <p:sp>
        <p:nvSpPr>
          <p:cNvPr id="3" name="2 Marcador de contenido"/>
          <p:cNvSpPr>
            <a:spLocks noGrp="1"/>
          </p:cNvSpPr>
          <p:nvPr>
            <p:ph idx="1"/>
          </p:nvPr>
        </p:nvSpPr>
        <p:spPr/>
        <p:txBody>
          <a:bodyPr>
            <a:normAutofit fontScale="70000" lnSpcReduction="20000"/>
          </a:bodyPr>
          <a:lstStyle/>
          <a:p>
            <a:r>
              <a:rPr lang="es-ES" dirty="0" smtClean="0"/>
              <a:t>Hay que primar las imágenes visuales y en movimiento que atraen instintivamente la mirada.</a:t>
            </a:r>
          </a:p>
          <a:p>
            <a:r>
              <a:rPr lang="es-ES" dirty="0" smtClean="0"/>
              <a:t> Cada vez son más habituales las pantallas que emiten imágenes con información de productos, precios y consejos publicitarios.</a:t>
            </a:r>
          </a:p>
          <a:p>
            <a:r>
              <a:rPr lang="es-ES" dirty="0" smtClean="0"/>
              <a:t> Hay opiniones que abogan por poner estas pantallas en los escaparates para acaparar la atención, mientras que otras se 	inclinan por situarlas en zonas del interior de la farmacia (por ejemplo, cerca del mostrador), donde existe una oportunidad de mayor reflexión. </a:t>
            </a:r>
          </a:p>
          <a:p>
            <a:r>
              <a:rPr lang="es-ES" dirty="0" smtClean="0"/>
              <a:t>También es válido disponerlas en las dos posiciones.</a:t>
            </a:r>
          </a:p>
          <a:p>
            <a:r>
              <a:rPr lang="es-ES" dirty="0" smtClean="0"/>
              <a:t>En cuanto a los productos que se van a exponer, habrá que tener en cuenta el calendario, tanto por lo que respecta a la estacionalidad de la venta de algunos de ellos como por acontecimientos puntuales.</a:t>
            </a:r>
          </a:p>
          <a:p>
            <a:r>
              <a:rPr lang="es-ES" dirty="0" smtClean="0"/>
              <a:t>El escaparate también puede informar sobre servicios adicionales, por ejemplo</a:t>
            </a:r>
          </a:p>
          <a:p>
            <a:pPr>
              <a:buNone/>
            </a:pPr>
            <a:r>
              <a:rPr lang="es-ES" dirty="0" smtClean="0"/>
              <a:t>	análisis, ortopedia, etcétera. </a:t>
            </a:r>
          </a:p>
          <a:p>
            <a:r>
              <a:rPr lang="es-ES" dirty="0" smtClean="0"/>
              <a:t>En la medida de lo posible no debe cerrarse por la noche.</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31</a:t>
            </a:fld>
            <a:endParaRPr lang="es-E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Escaparate ideal</a:t>
            </a:r>
            <a:endParaRPr lang="es-ES" dirty="0"/>
          </a:p>
        </p:txBody>
      </p:sp>
      <p:sp>
        <p:nvSpPr>
          <p:cNvPr id="3" name="2 Marcador de contenido"/>
          <p:cNvSpPr>
            <a:spLocks noGrp="1"/>
          </p:cNvSpPr>
          <p:nvPr>
            <p:ph idx="1"/>
          </p:nvPr>
        </p:nvSpPr>
        <p:spPr/>
        <p:txBody>
          <a:bodyPr/>
          <a:lstStyle/>
          <a:p>
            <a:pPr>
              <a:buNone/>
            </a:pPr>
            <a:r>
              <a:rPr lang="es-ES" dirty="0" smtClean="0"/>
              <a:t>El ideal de escaparate reúne los siguientes objetivos: </a:t>
            </a:r>
          </a:p>
          <a:p>
            <a:r>
              <a:rPr lang="es-ES" dirty="0" smtClean="0"/>
              <a:t>ser visible y claro</a:t>
            </a:r>
          </a:p>
          <a:p>
            <a:r>
              <a:rPr lang="es-ES" dirty="0" smtClean="0"/>
              <a:t>estar bien iluminado</a:t>
            </a:r>
          </a:p>
          <a:p>
            <a:r>
              <a:rPr lang="es-ES" dirty="0" smtClean="0"/>
              <a:t>captar la atención</a:t>
            </a:r>
          </a:p>
          <a:p>
            <a:r>
              <a:rPr lang="es-ES" dirty="0" smtClean="0"/>
              <a:t>ser original</a:t>
            </a:r>
          </a:p>
          <a:p>
            <a:r>
              <a:rPr lang="es-ES" dirty="0" smtClean="0"/>
              <a:t>variar a menudo y en función de una planificación.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32</a:t>
            </a:fld>
            <a:endParaRPr lang="es-E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ESCAPARATE ZONAS</a:t>
            </a:r>
            <a:endParaRPr lang="es-ES" dirty="0"/>
          </a:p>
        </p:txBody>
      </p:sp>
      <p:sp>
        <p:nvSpPr>
          <p:cNvPr id="3" name="2 Marcador de texto"/>
          <p:cNvSpPr>
            <a:spLocks noGrp="1"/>
          </p:cNvSpPr>
          <p:nvPr>
            <p:ph type="body" idx="1"/>
          </p:nvPr>
        </p:nvSpPr>
        <p:spPr/>
        <p:txBody>
          <a:bodyPr/>
          <a:lstStyle/>
          <a:p>
            <a:pPr algn="ctr"/>
            <a:r>
              <a:rPr lang="es-ES" dirty="0" smtClean="0"/>
              <a:t>Horizontal</a:t>
            </a:r>
            <a:endParaRPr lang="es-ES" dirty="0"/>
          </a:p>
        </p:txBody>
      </p:sp>
      <p:sp>
        <p:nvSpPr>
          <p:cNvPr id="4" name="3 Marcador de texto"/>
          <p:cNvSpPr>
            <a:spLocks noGrp="1"/>
          </p:cNvSpPr>
          <p:nvPr>
            <p:ph type="body" sz="half" idx="3"/>
          </p:nvPr>
        </p:nvSpPr>
        <p:spPr/>
        <p:txBody>
          <a:bodyPr/>
          <a:lstStyle/>
          <a:p>
            <a:pPr algn="ctr"/>
            <a:r>
              <a:rPr lang="es-ES" dirty="0" smtClean="0"/>
              <a:t>Vertical</a:t>
            </a:r>
            <a:endParaRPr lang="es-ES" dirty="0"/>
          </a:p>
        </p:txBody>
      </p:sp>
      <p:sp>
        <p:nvSpPr>
          <p:cNvPr id="5" name="4 Marcador de contenido"/>
          <p:cNvSpPr>
            <a:spLocks noGrp="1"/>
          </p:cNvSpPr>
          <p:nvPr>
            <p:ph sz="quarter" idx="2"/>
          </p:nvPr>
        </p:nvSpPr>
        <p:spPr>
          <a:xfrm>
            <a:off x="539552" y="2852936"/>
            <a:ext cx="4320480" cy="3507384"/>
          </a:xfrm>
        </p:spPr>
        <p:txBody>
          <a:bodyPr/>
          <a:lstStyle/>
          <a:p>
            <a:r>
              <a:rPr lang="es-ES" dirty="0" smtClean="0"/>
              <a:t>Zona baja 0,8-1,5 m.	 69,3%</a:t>
            </a:r>
          </a:p>
          <a:p>
            <a:r>
              <a:rPr lang="es-ES" dirty="0" smtClean="0"/>
              <a:t>Zona media 1,5-1,7 m. 23,5%</a:t>
            </a:r>
          </a:p>
          <a:p>
            <a:r>
              <a:rPr lang="es-ES" dirty="0" smtClean="0"/>
              <a:t>Zona alta desde 1,7 m  0%</a:t>
            </a:r>
            <a:endParaRPr lang="es-ES" dirty="0"/>
          </a:p>
        </p:txBody>
      </p:sp>
      <p:sp>
        <p:nvSpPr>
          <p:cNvPr id="6" name="5 Marcador de contenido"/>
          <p:cNvSpPr>
            <a:spLocks noGrp="1"/>
          </p:cNvSpPr>
          <p:nvPr>
            <p:ph sz="quarter" idx="4"/>
          </p:nvPr>
        </p:nvSpPr>
        <p:spPr>
          <a:xfrm>
            <a:off x="4932040" y="2780928"/>
            <a:ext cx="3754760" cy="3579392"/>
          </a:xfrm>
        </p:spPr>
        <p:txBody>
          <a:bodyPr/>
          <a:lstStyle/>
          <a:p>
            <a:r>
              <a:rPr lang="es-ES" dirty="0" smtClean="0"/>
              <a:t>Zona central 	47%</a:t>
            </a:r>
          </a:p>
          <a:p>
            <a:r>
              <a:rPr lang="es-ES" dirty="0" smtClean="0"/>
              <a:t>Zona izquierda 	28%</a:t>
            </a:r>
          </a:p>
          <a:p>
            <a:r>
              <a:rPr lang="es-ES" dirty="0" smtClean="0"/>
              <a:t>Zona derecha 	25%</a:t>
            </a:r>
            <a:endParaRPr lang="es-ES" dirty="0"/>
          </a:p>
        </p:txBody>
      </p:sp>
      <p:sp>
        <p:nvSpPr>
          <p:cNvPr id="7" name="6 Marcador de fecha"/>
          <p:cNvSpPr>
            <a:spLocks noGrp="1"/>
          </p:cNvSpPr>
          <p:nvPr>
            <p:ph type="dt" sz="half" idx="10"/>
          </p:nvPr>
        </p:nvSpPr>
        <p:spPr/>
        <p:txBody>
          <a:bodyPr/>
          <a:lstStyle/>
          <a:p>
            <a:r>
              <a:rPr lang="es-ES" dirty="0" smtClean="0"/>
              <a:t>1 de Septiembre del 2010</a:t>
            </a:r>
            <a:endParaRPr lang="es-ES" dirty="0"/>
          </a:p>
        </p:txBody>
      </p:sp>
      <p:sp>
        <p:nvSpPr>
          <p:cNvPr id="8" name="7 Marcador de pie de página"/>
          <p:cNvSpPr>
            <a:spLocks noGrp="1"/>
          </p:cNvSpPr>
          <p:nvPr>
            <p:ph type="ftr" sz="quarter" idx="11"/>
          </p:nvPr>
        </p:nvSpPr>
        <p:spPr/>
        <p:txBody>
          <a:bodyPr/>
          <a:lstStyle/>
          <a:p>
            <a:r>
              <a:rPr lang="es-ES" dirty="0" smtClean="0"/>
              <a:t>Farmacia E. Almorin Romo S.L.U.</a:t>
            </a:r>
            <a:endParaRPr lang="es-ES" dirty="0"/>
          </a:p>
        </p:txBody>
      </p:sp>
      <p:sp>
        <p:nvSpPr>
          <p:cNvPr id="9" name="8 Marcador de número de diapositiva"/>
          <p:cNvSpPr>
            <a:spLocks noGrp="1"/>
          </p:cNvSpPr>
          <p:nvPr>
            <p:ph type="sldNum" sz="quarter" idx="12"/>
          </p:nvPr>
        </p:nvSpPr>
        <p:spPr/>
        <p:txBody>
          <a:bodyPr/>
          <a:lstStyle/>
          <a:p>
            <a:fld id="{B09C1E63-077A-4A16-81D1-8C634E04BD49}" type="slidenum">
              <a:rPr lang="es-ES" smtClean="0"/>
              <a:pPr/>
              <a:t>33</a:t>
            </a:fld>
            <a:endParaRPr lang="es-E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ESCAPARATE VALORACION</a:t>
            </a:r>
            <a:endParaRPr lang="es-ES" dirty="0"/>
          </a:p>
        </p:txBody>
      </p:sp>
      <p:sp>
        <p:nvSpPr>
          <p:cNvPr id="3" name="2 Marcador de contenido"/>
          <p:cNvSpPr>
            <a:spLocks noGrp="1"/>
          </p:cNvSpPr>
          <p:nvPr>
            <p:ph idx="1"/>
          </p:nvPr>
        </p:nvSpPr>
        <p:spPr>
          <a:xfrm>
            <a:off x="611560" y="2780928"/>
            <a:ext cx="8075240" cy="3543672"/>
          </a:xfrm>
        </p:spPr>
        <p:txBody>
          <a:bodyPr>
            <a:normAutofit/>
          </a:bodyPr>
          <a:lstStyle/>
          <a:p>
            <a:r>
              <a:rPr lang="es-ES" sz="2000" b="1" dirty="0" smtClean="0"/>
              <a:t>Índice de atracción. </a:t>
            </a:r>
            <a:r>
              <a:rPr lang="es-ES" sz="2000" dirty="0" smtClean="0"/>
              <a:t>Nºpersonas stop/Nºpersonas  pasan</a:t>
            </a:r>
          </a:p>
          <a:p>
            <a:r>
              <a:rPr lang="es-ES" sz="2000" b="1" dirty="0" smtClean="0"/>
              <a:t>Índice de interés.  </a:t>
            </a:r>
            <a:r>
              <a:rPr lang="es-ES" sz="2000" dirty="0" smtClean="0"/>
              <a:t>Tiempo de parada de los stop/Nº total de personas que pasan</a:t>
            </a:r>
          </a:p>
          <a:p>
            <a:r>
              <a:rPr lang="es-ES" sz="2000" b="1" dirty="0" smtClean="0"/>
              <a:t>Índice de motivación a entrar en el PV. </a:t>
            </a:r>
            <a:r>
              <a:rPr lang="es-ES" sz="2000" dirty="0" smtClean="0"/>
              <a:t>Nºpersonas entran/Nºtotal de personas que paran</a:t>
            </a:r>
          </a:p>
          <a:p>
            <a:r>
              <a:rPr lang="es-ES" sz="2000" b="1" dirty="0" smtClean="0"/>
              <a:t>Índice de motivación al comprar. </a:t>
            </a:r>
            <a:r>
              <a:rPr lang="es-ES" sz="2000" dirty="0" smtClean="0"/>
              <a:t>Nºcompradores articulos expuestos/Nºtotal de personas que paran</a:t>
            </a:r>
            <a:endParaRPr lang="es-ES" sz="2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34</a:t>
            </a:fld>
            <a:endParaRPr lang="es-E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dirty="0" smtClean="0"/>
              <a:t>ESCAPARATE</a:t>
            </a:r>
            <a:br>
              <a:rPr lang="es-ES" dirty="0" smtClean="0"/>
            </a:br>
            <a:r>
              <a:rPr lang="es-ES" sz="2900" dirty="0" smtClean="0"/>
              <a:t>(</a:t>
            </a:r>
            <a:r>
              <a:rPr lang="es-ES" sz="3200" dirty="0" smtClean="0"/>
              <a:t>Técnicas básicas)</a:t>
            </a:r>
            <a:endParaRPr lang="es-ES" dirty="0"/>
          </a:p>
        </p:txBody>
      </p:sp>
      <p:sp>
        <p:nvSpPr>
          <p:cNvPr id="3" name="2 Marcador de contenido"/>
          <p:cNvSpPr>
            <a:spLocks noGrp="1"/>
          </p:cNvSpPr>
          <p:nvPr>
            <p:ph idx="1"/>
          </p:nvPr>
        </p:nvSpPr>
        <p:spPr/>
        <p:txBody>
          <a:bodyPr/>
          <a:lstStyle/>
          <a:p>
            <a:r>
              <a:rPr lang="es-ES" sz="2000" dirty="0" smtClean="0"/>
              <a:t>Cambiar cada 15 o 20.</a:t>
            </a:r>
          </a:p>
          <a:p>
            <a:r>
              <a:rPr lang="es-ES" sz="2000" dirty="0" smtClean="0"/>
              <a:t>Ante todo el escaparate debe estar siempre limpio y ordenado.</a:t>
            </a:r>
          </a:p>
          <a:p>
            <a:r>
              <a:rPr lang="es-ES" sz="2000" dirty="0" smtClean="0"/>
              <a:t>No saturar el escaparate con demasiados productos y utilizar números impares.</a:t>
            </a:r>
          </a:p>
          <a:p>
            <a:r>
              <a:rPr lang="es-ES" sz="2000" dirty="0" smtClean="0"/>
              <a:t>Los productos mas interesantes y atractivos deben resaltar respecto al resto, por lo que se colocan en la parte delantera.</a:t>
            </a:r>
          </a:p>
          <a:p>
            <a:r>
              <a:rPr lang="es-ES" sz="2000" dirty="0" smtClean="0"/>
              <a:t>Organizar el escaparate por planos de simétrica, horizontal/vertical.</a:t>
            </a:r>
          </a:p>
          <a:p>
            <a:r>
              <a:rPr lang="es-ES" sz="2000" dirty="0" smtClean="0"/>
              <a:t>No mezclar promociones de diferentes fabricantes si no son visualmente compatibles.</a:t>
            </a:r>
          </a:p>
          <a:p>
            <a:r>
              <a:rPr lang="es-ES" sz="2000" dirty="0" smtClean="0"/>
              <a:t>Cuidar la iluminación.</a:t>
            </a:r>
          </a:p>
          <a:p>
            <a:endParaRPr lang="es-ES" sz="2000" dirty="0" smtClean="0"/>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35</a:t>
            </a:fld>
            <a:endParaRPr lang="es-E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lgn="ctr"/>
            <a:r>
              <a:rPr lang="es-ES" dirty="0" smtClean="0"/>
              <a:t>Merchandising  Visual</a:t>
            </a:r>
            <a:endParaRPr lang="es-ES" dirty="0"/>
          </a:p>
        </p:txBody>
      </p:sp>
      <p:sp>
        <p:nvSpPr>
          <p:cNvPr id="3" name="2 Subtítulo"/>
          <p:cNvSpPr>
            <a:spLocks noGrp="1"/>
          </p:cNvSpPr>
          <p:nvPr>
            <p:ph type="subTitle" idx="1"/>
          </p:nvPr>
        </p:nvSpPr>
        <p:spPr/>
        <p:txBody>
          <a:bodyPr>
            <a:normAutofit/>
          </a:bodyPr>
          <a:lstStyle/>
          <a:p>
            <a:pPr algn="ctr"/>
            <a:r>
              <a:rPr lang="es-ES" sz="4000" dirty="0" smtClean="0"/>
              <a:t>Elementos Interiores</a:t>
            </a:r>
            <a:endParaRPr lang="es-ES" sz="4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36</a:t>
            </a:fld>
            <a:endParaRPr lang="es-E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Objetivos</a:t>
            </a:r>
            <a:endParaRPr lang="es-ES" dirty="0"/>
          </a:p>
        </p:txBody>
      </p:sp>
      <p:sp>
        <p:nvSpPr>
          <p:cNvPr id="3" name="2 Marcador de contenido"/>
          <p:cNvSpPr>
            <a:spLocks noGrp="1"/>
          </p:cNvSpPr>
          <p:nvPr>
            <p:ph idx="1"/>
          </p:nvPr>
        </p:nvSpPr>
        <p:spPr/>
        <p:txBody>
          <a:bodyPr>
            <a:normAutofit fontScale="92500" lnSpcReduction="20000"/>
          </a:bodyPr>
          <a:lstStyle/>
          <a:p>
            <a:pPr>
              <a:buNone/>
            </a:pPr>
            <a:r>
              <a:rPr lang="es-ES" dirty="0" smtClean="0"/>
              <a:t>	La base de la implementación  de los elementos fijos del despacho al publico tiene como objetivos</a:t>
            </a:r>
          </a:p>
          <a:p>
            <a:pPr>
              <a:buNone/>
            </a:pPr>
            <a:r>
              <a:rPr lang="es-ES" dirty="0" smtClean="0"/>
              <a:t>	prioritarios:</a:t>
            </a:r>
          </a:p>
          <a:p>
            <a:pPr>
              <a:buNone/>
            </a:pPr>
            <a:r>
              <a:rPr lang="es-ES" dirty="0" smtClean="0"/>
              <a:t>	• Utilizar correctamente toda la superficie disponible.</a:t>
            </a:r>
          </a:p>
          <a:p>
            <a:pPr>
              <a:buNone/>
            </a:pPr>
            <a:r>
              <a:rPr lang="es-ES" dirty="0" smtClean="0"/>
              <a:t>	• Intentar que el cliente recorra la máxima distancia posible, aunque  teniendo en cuenta que si la farmacia es muy grande el colaborador deberá acercarse al cliente para atenderle, para lo cual resultará adecuado disponer pequeños mostradores cerca de la entrada.</a:t>
            </a:r>
          </a:p>
          <a:p>
            <a:pPr>
              <a:buNone/>
            </a:pPr>
            <a:r>
              <a:rPr lang="es-ES" dirty="0" smtClean="0"/>
              <a:t>	• Tratar de que el cliente permanezca el máximo de tiempo en el establecimiento, gracias a haber creado previamente un ambiente acogedor. Cuanto más tiempo pase el cliente</a:t>
            </a:r>
          </a:p>
          <a:p>
            <a:pPr>
              <a:buNone/>
            </a:pPr>
            <a:r>
              <a:rPr lang="es-ES" dirty="0" smtClean="0"/>
              <a:t>	en la farmacia, mayor posibilidad de compra habrá.</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37</a:t>
            </a:fld>
            <a:endParaRPr lang="es-E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Elementos interiores</a:t>
            </a:r>
            <a:endParaRPr lang="es-ES" dirty="0"/>
          </a:p>
        </p:txBody>
      </p:sp>
      <p:sp>
        <p:nvSpPr>
          <p:cNvPr id="3" name="2 Marcador de contenido"/>
          <p:cNvSpPr>
            <a:spLocks noGrp="1"/>
          </p:cNvSpPr>
          <p:nvPr>
            <p:ph idx="1"/>
          </p:nvPr>
        </p:nvSpPr>
        <p:spPr/>
        <p:txBody>
          <a:bodyPr/>
          <a:lstStyle/>
          <a:p>
            <a:r>
              <a:rPr lang="es-ES" dirty="0" smtClean="0"/>
              <a:t>Zonas frías/zonas calientes</a:t>
            </a:r>
          </a:p>
          <a:p>
            <a:r>
              <a:rPr lang="es-ES" dirty="0" smtClean="0"/>
              <a:t>Flujo de circulación y pasillos</a:t>
            </a:r>
          </a:p>
          <a:p>
            <a:r>
              <a:rPr lang="es-ES" dirty="0" smtClean="0"/>
              <a:t>Mostrador</a:t>
            </a:r>
          </a:p>
          <a:p>
            <a:r>
              <a:rPr lang="es-ES" dirty="0" smtClean="0"/>
              <a:t>Lineales</a:t>
            </a:r>
          </a:p>
          <a:p>
            <a:r>
              <a:rPr lang="es-ES" dirty="0" smtClean="0"/>
              <a:t>Góndolas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38</a:t>
            </a:fld>
            <a:endParaRPr lang="es-E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Zonas Frías (1)</a:t>
            </a:r>
            <a:endParaRPr lang="es-ES" dirty="0"/>
          </a:p>
        </p:txBody>
      </p:sp>
      <p:sp>
        <p:nvSpPr>
          <p:cNvPr id="3" name="2 Marcador de contenido"/>
          <p:cNvSpPr>
            <a:spLocks noGrp="1"/>
          </p:cNvSpPr>
          <p:nvPr>
            <p:ph idx="1"/>
          </p:nvPr>
        </p:nvSpPr>
        <p:spPr/>
        <p:txBody>
          <a:bodyPr>
            <a:normAutofit/>
          </a:bodyPr>
          <a:lstStyle/>
          <a:p>
            <a:pPr>
              <a:buNone/>
            </a:pPr>
            <a:r>
              <a:rPr lang="es-ES" dirty="0" smtClean="0"/>
              <a:t>	</a:t>
            </a:r>
            <a:r>
              <a:rPr lang="es-ES" sz="2000" i="1" dirty="0" smtClean="0"/>
              <a:t>Se llaman «zonas frías» las menos visitadas y aquellas en las que se producen ventas inferiores a la media del establecimiento.</a:t>
            </a:r>
          </a:p>
          <a:p>
            <a:pPr>
              <a:buNone/>
            </a:pPr>
            <a:endParaRPr lang="es-ES" sz="2000" dirty="0" smtClean="0"/>
          </a:p>
          <a:p>
            <a:r>
              <a:rPr lang="es-ES" sz="2000" dirty="0" smtClean="0"/>
              <a:t>Zona a la izquierda de la entrada de la farmacia.</a:t>
            </a:r>
          </a:p>
          <a:p>
            <a:r>
              <a:rPr lang="es-ES" sz="2000" dirty="0" smtClean="0"/>
              <a:t> Rincones y pasillos sin salida.</a:t>
            </a:r>
          </a:p>
          <a:p>
            <a:r>
              <a:rPr lang="es-ES" sz="2000" dirty="0" smtClean="0"/>
              <a:t> Parte trasera de una columna, según el sentido de la circulación.</a:t>
            </a:r>
          </a:p>
          <a:p>
            <a:r>
              <a:rPr lang="es-ES" sz="2000" dirty="0" smtClean="0"/>
              <a:t>Niveles de estanterías demasiado bajos o demasiado altos.</a:t>
            </a:r>
          </a:p>
          <a:p>
            <a:r>
              <a:rPr lang="es-ES" sz="2000" dirty="0" smtClean="0"/>
              <a:t> Zonas con mala ambientación: poca iluminación, falta de decoración, suciedad, expositores vacíos, etcétera.</a:t>
            </a:r>
          </a:p>
          <a:p>
            <a:r>
              <a:rPr lang="es-ES" sz="2000" dirty="0" smtClean="0"/>
              <a:t>Mala colocación de góndolas.</a:t>
            </a:r>
          </a:p>
          <a:p>
            <a:r>
              <a:rPr lang="es-ES" sz="2000" dirty="0" smtClean="0"/>
              <a:t> Ubicación de colaboradores poco agradables.</a:t>
            </a:r>
            <a:endParaRPr lang="es-ES" sz="2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39</a:t>
            </a:fld>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Situación actual de la OF</a:t>
            </a:r>
            <a:endParaRPr lang="es-ES" dirty="0"/>
          </a:p>
        </p:txBody>
      </p:sp>
      <p:sp>
        <p:nvSpPr>
          <p:cNvPr id="3" name="2 Marcador de contenido"/>
          <p:cNvSpPr>
            <a:spLocks noGrp="1"/>
          </p:cNvSpPr>
          <p:nvPr>
            <p:ph sz="half" idx="1"/>
          </p:nvPr>
        </p:nvSpPr>
        <p:spPr>
          <a:xfrm>
            <a:off x="457200" y="1920085"/>
            <a:ext cx="4546848" cy="4434840"/>
          </a:xfrm>
        </p:spPr>
        <p:txBody>
          <a:bodyPr/>
          <a:lstStyle/>
          <a:p>
            <a:pPr algn="ctr">
              <a:buNone/>
            </a:pPr>
            <a:r>
              <a:rPr lang="es-ES" dirty="0" smtClean="0"/>
              <a:t>Evolución del margen medio 1998 al 2007</a:t>
            </a:r>
          </a:p>
          <a:p>
            <a:pPr>
              <a:buNone/>
            </a:pPr>
            <a:endParaRPr lang="es-ES" dirty="0" smtClean="0"/>
          </a:p>
          <a:p>
            <a:pPr>
              <a:buNone/>
            </a:pPr>
            <a:r>
              <a:rPr lang="es-ES" sz="1800" dirty="0" smtClean="0"/>
              <a:t>Bruto		7,73%</a:t>
            </a:r>
          </a:p>
          <a:p>
            <a:pPr>
              <a:buNone/>
            </a:pPr>
            <a:r>
              <a:rPr lang="es-ES" sz="1800" dirty="0" smtClean="0"/>
              <a:t>Neto		15,30% (98) al 10,13%(07)</a:t>
            </a:r>
            <a:endParaRPr lang="es-ES" sz="1800" dirty="0"/>
          </a:p>
        </p:txBody>
      </p:sp>
      <p:sp>
        <p:nvSpPr>
          <p:cNvPr id="4" name="3 Marcador de contenido"/>
          <p:cNvSpPr>
            <a:spLocks noGrp="1"/>
          </p:cNvSpPr>
          <p:nvPr>
            <p:ph sz="half" idx="2"/>
          </p:nvPr>
        </p:nvSpPr>
        <p:spPr>
          <a:xfrm>
            <a:off x="5220072" y="1920085"/>
            <a:ext cx="3466728" cy="4434840"/>
          </a:xfrm>
        </p:spPr>
        <p:txBody>
          <a:bodyPr/>
          <a:lstStyle/>
          <a:p>
            <a:pPr>
              <a:buNone/>
            </a:pPr>
            <a:r>
              <a:rPr lang="es-ES" dirty="0" smtClean="0"/>
              <a:t>RD 4/2010</a:t>
            </a:r>
          </a:p>
          <a:p>
            <a:pPr>
              <a:buNone/>
            </a:pPr>
            <a:endParaRPr lang="es-ES" dirty="0" smtClean="0"/>
          </a:p>
          <a:p>
            <a:pPr>
              <a:buNone/>
            </a:pPr>
            <a:r>
              <a:rPr lang="es-ES" dirty="0" smtClean="0"/>
              <a:t>RD 8/2010</a:t>
            </a:r>
            <a:endParaRPr lang="es-ES" dirty="0"/>
          </a:p>
        </p:txBody>
      </p:sp>
      <p:sp>
        <p:nvSpPr>
          <p:cNvPr id="5" name="4 Marcador de fecha"/>
          <p:cNvSpPr>
            <a:spLocks noGrp="1"/>
          </p:cNvSpPr>
          <p:nvPr>
            <p:ph type="dt" sz="half" idx="10"/>
          </p:nvPr>
        </p:nvSpPr>
        <p:spPr/>
        <p:txBody>
          <a:bodyPr/>
          <a:lstStyle/>
          <a:p>
            <a:r>
              <a:rPr lang="es-ES" dirty="0" smtClean="0"/>
              <a:t>1 de Septiembre del 2010</a:t>
            </a:r>
            <a:endParaRPr lang="es-ES" dirty="0"/>
          </a:p>
        </p:txBody>
      </p:sp>
      <p:sp>
        <p:nvSpPr>
          <p:cNvPr id="6" name="5 Marcador de pie de página"/>
          <p:cNvSpPr>
            <a:spLocks noGrp="1"/>
          </p:cNvSpPr>
          <p:nvPr>
            <p:ph type="ftr" sz="quarter" idx="11"/>
          </p:nvPr>
        </p:nvSpPr>
        <p:spPr/>
        <p:txBody>
          <a:bodyPr/>
          <a:lstStyle/>
          <a:p>
            <a:r>
              <a:rPr lang="es-ES" dirty="0" smtClean="0"/>
              <a:t>Farmacia E. Almorin Romo S.L.U.</a:t>
            </a:r>
            <a:endParaRPr lang="es-ES" dirty="0"/>
          </a:p>
        </p:txBody>
      </p:sp>
      <p:sp>
        <p:nvSpPr>
          <p:cNvPr id="7" name="6 Marcador de número de diapositiva"/>
          <p:cNvSpPr>
            <a:spLocks noGrp="1"/>
          </p:cNvSpPr>
          <p:nvPr>
            <p:ph type="sldNum" sz="quarter" idx="12"/>
          </p:nvPr>
        </p:nvSpPr>
        <p:spPr/>
        <p:txBody>
          <a:bodyPr/>
          <a:lstStyle/>
          <a:p>
            <a:fld id="{B09C1E63-077A-4A16-81D1-8C634E04BD49}" type="slidenum">
              <a:rPr lang="es-ES" smtClean="0"/>
              <a:pPr/>
              <a:t>4</a:t>
            </a:fld>
            <a:endParaRPr lang="es-E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Zonas Frías (2)</a:t>
            </a:r>
            <a:endParaRPr lang="es-ES" dirty="0"/>
          </a:p>
        </p:txBody>
      </p:sp>
      <p:sp>
        <p:nvSpPr>
          <p:cNvPr id="3" name="2 Marcador de contenido"/>
          <p:cNvSpPr>
            <a:spLocks noGrp="1"/>
          </p:cNvSpPr>
          <p:nvPr>
            <p:ph idx="1"/>
          </p:nvPr>
        </p:nvSpPr>
        <p:spPr/>
        <p:txBody>
          <a:bodyPr>
            <a:normAutofit/>
          </a:bodyPr>
          <a:lstStyle/>
          <a:p>
            <a:pPr>
              <a:buNone/>
            </a:pPr>
            <a:endParaRPr lang="es-ES" dirty="0" smtClean="0"/>
          </a:p>
          <a:p>
            <a:pPr>
              <a:buNone/>
            </a:pPr>
            <a:r>
              <a:rPr lang="es-ES" dirty="0" smtClean="0"/>
              <a:t>	</a:t>
            </a:r>
            <a:r>
              <a:rPr lang="es-ES" sz="2400" dirty="0" smtClean="0"/>
              <a:t>En estas zonas dispondremos productos de primera necesidad que el cliente buscará o con un precio elevado que requiera reflexión para su compra.</a:t>
            </a:r>
          </a:p>
          <a:p>
            <a:endParaRPr lang="es-ES" sz="2000" dirty="0" smtClean="0"/>
          </a:p>
          <a:p>
            <a:pPr>
              <a:buNone/>
            </a:pPr>
            <a:r>
              <a:rPr lang="es-ES" sz="2000" dirty="0" smtClean="0"/>
              <a:t>	Ejemplo del primer caso son las leches infantiles, y del segundo, los</a:t>
            </a:r>
          </a:p>
          <a:p>
            <a:pPr>
              <a:buNone/>
            </a:pPr>
            <a:r>
              <a:rPr lang="es-ES" sz="2000" dirty="0" smtClean="0"/>
              <a:t>	productos de dermocosmética.</a:t>
            </a:r>
            <a:endParaRPr lang="es-ES" sz="2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40</a:t>
            </a:fld>
            <a:endParaRPr lang="es-E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41</a:t>
            </a:fld>
            <a:endParaRPr lang="es-ES" dirty="0"/>
          </a:p>
        </p:txBody>
      </p:sp>
      <p:pic>
        <p:nvPicPr>
          <p:cNvPr id="6" name="5 Imagen" descr="zonas frias-calientes.jpg"/>
          <p:cNvPicPr>
            <a:picLocks noChangeAspect="1"/>
          </p:cNvPicPr>
          <p:nvPr/>
        </p:nvPicPr>
        <p:blipFill>
          <a:blip r:embed="rId2" cstate="print"/>
          <a:stretch>
            <a:fillRect/>
          </a:stretch>
        </p:blipFill>
        <p:spPr>
          <a:xfrm>
            <a:off x="2339752" y="836712"/>
            <a:ext cx="5186871" cy="5428824"/>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Zonas calientes</a:t>
            </a:r>
            <a:endParaRPr lang="es-ES" dirty="0"/>
          </a:p>
        </p:txBody>
      </p:sp>
      <p:sp>
        <p:nvSpPr>
          <p:cNvPr id="3" name="2 Marcador de contenido"/>
          <p:cNvSpPr>
            <a:spLocks noGrp="1"/>
          </p:cNvSpPr>
          <p:nvPr>
            <p:ph idx="1"/>
          </p:nvPr>
        </p:nvSpPr>
        <p:spPr/>
        <p:txBody>
          <a:bodyPr>
            <a:normAutofit fontScale="92500" lnSpcReduction="10000"/>
          </a:bodyPr>
          <a:lstStyle/>
          <a:p>
            <a:pPr>
              <a:buNone/>
            </a:pPr>
            <a:r>
              <a:rPr lang="es-ES" dirty="0" smtClean="0"/>
              <a:t>	Se denominan «zonas calientes» las que se visitan más y aquellas en las que se producen ventas superiores a la</a:t>
            </a:r>
          </a:p>
          <a:p>
            <a:pPr>
              <a:buNone/>
            </a:pPr>
            <a:r>
              <a:rPr lang="es-ES" dirty="0" smtClean="0"/>
              <a:t>	media del establecimiento. </a:t>
            </a:r>
          </a:p>
          <a:p>
            <a:pPr>
              <a:buNone/>
            </a:pPr>
            <a:r>
              <a:rPr lang="es-ES" dirty="0" smtClean="0"/>
              <a:t>	En la farmacia, al colocar el mostrador lo más alejado posible de la entrada, aparecen las dos zonas más calientes del establecimiento:</a:t>
            </a:r>
          </a:p>
          <a:p>
            <a:pPr lvl="1"/>
            <a:r>
              <a:rPr lang="es-ES" dirty="0" smtClean="0"/>
              <a:t>la más cercana a la entrada</a:t>
            </a:r>
          </a:p>
          <a:p>
            <a:pPr lvl="1"/>
            <a:r>
              <a:rPr lang="es-ES" dirty="0" smtClean="0"/>
              <a:t>y la situada alrededor del mostrador</a:t>
            </a:r>
          </a:p>
          <a:p>
            <a:pPr lvl="1"/>
            <a:r>
              <a:rPr lang="es-ES" dirty="0" smtClean="0"/>
              <a:t>Zonas creadas al efecto con iluminación, promociones,etc</a:t>
            </a:r>
          </a:p>
          <a:p>
            <a:pPr>
              <a:buNone/>
            </a:pPr>
            <a:r>
              <a:rPr lang="es-ES" dirty="0" smtClean="0"/>
              <a:t>	</a:t>
            </a:r>
            <a:r>
              <a:rPr lang="es-ES" i="1" dirty="0" smtClean="0"/>
              <a:t>En estas zonas dispondremos los productos de decisión rápida o con precio no elevado.</a:t>
            </a:r>
            <a:endParaRPr lang="es-ES" i="1"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42</a:t>
            </a:fld>
            <a:endParaRPr lang="es-E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43</a:t>
            </a:fld>
            <a:endParaRPr lang="es-ES" dirty="0"/>
          </a:p>
        </p:txBody>
      </p:sp>
      <p:pic>
        <p:nvPicPr>
          <p:cNvPr id="6" name="5 Imagen" descr="zonas frias-calientes.jpg"/>
          <p:cNvPicPr>
            <a:picLocks noChangeAspect="1"/>
          </p:cNvPicPr>
          <p:nvPr/>
        </p:nvPicPr>
        <p:blipFill>
          <a:blip r:embed="rId2" cstate="print"/>
          <a:stretch>
            <a:fillRect/>
          </a:stretch>
        </p:blipFill>
        <p:spPr>
          <a:xfrm>
            <a:off x="1763688" y="565054"/>
            <a:ext cx="5544616" cy="5803257"/>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Flujos de Circulación</a:t>
            </a:r>
            <a:endParaRPr lang="es-ES" dirty="0"/>
          </a:p>
        </p:txBody>
      </p:sp>
      <p:sp>
        <p:nvSpPr>
          <p:cNvPr id="3" name="2 Marcador de contenido"/>
          <p:cNvSpPr>
            <a:spLocks noGrp="1"/>
          </p:cNvSpPr>
          <p:nvPr>
            <p:ph sz="half" idx="1"/>
          </p:nvPr>
        </p:nvSpPr>
        <p:spPr>
          <a:xfrm>
            <a:off x="323528" y="2564903"/>
            <a:ext cx="4172272" cy="3790021"/>
          </a:xfrm>
        </p:spPr>
        <p:txBody>
          <a:bodyPr>
            <a:normAutofit fontScale="77500" lnSpcReduction="20000"/>
          </a:bodyPr>
          <a:lstStyle/>
          <a:p>
            <a:pPr>
              <a:buNone/>
            </a:pPr>
            <a:r>
              <a:rPr lang="es-ES" dirty="0" smtClean="0"/>
              <a:t>	La arquitectura interior del establecimiento debe contar con una serie de elementos cuya adecuada gestión permitirá generar una circulación fluida y lógica. </a:t>
            </a:r>
          </a:p>
          <a:p>
            <a:pPr>
              <a:buNone/>
            </a:pPr>
            <a:r>
              <a:rPr lang="es-ES" dirty="0" smtClean="0"/>
              <a:t>	La circulación dentro de la farmacia ha de ser fácil y natural, evitando pasillos sin salida, estrechamientos y otros obstáculos.</a:t>
            </a:r>
            <a:endParaRPr lang="es-ES" dirty="0"/>
          </a:p>
        </p:txBody>
      </p:sp>
      <p:sp>
        <p:nvSpPr>
          <p:cNvPr id="4" name="3 Marcador de contenido"/>
          <p:cNvSpPr>
            <a:spLocks noGrp="1"/>
          </p:cNvSpPr>
          <p:nvPr>
            <p:ph sz="half" idx="2"/>
          </p:nvPr>
        </p:nvSpPr>
        <p:spPr/>
        <p:txBody>
          <a:bodyPr>
            <a:normAutofit fontScale="77500" lnSpcReduction="20000"/>
          </a:bodyPr>
          <a:lstStyle/>
          <a:p>
            <a:pPr>
              <a:buNone/>
            </a:pPr>
            <a:r>
              <a:rPr lang="es-ES" dirty="0" smtClean="0"/>
              <a:t>	El flujo de circulación del cliente viene dado por:</a:t>
            </a:r>
          </a:p>
          <a:p>
            <a:r>
              <a:rPr lang="es-ES" dirty="0" smtClean="0"/>
              <a:t> el lugar de acceso al recinto</a:t>
            </a:r>
          </a:p>
          <a:p>
            <a:r>
              <a:rPr lang="es-ES" dirty="0" smtClean="0"/>
              <a:t> la tendencia del cliente a circular periféricamente en sentido contrario a las agujas del reloj («flujo natural»)</a:t>
            </a:r>
          </a:p>
          <a:p>
            <a:r>
              <a:rPr lang="es-ES" dirty="0" smtClean="0"/>
              <a:t> el lugar donde esté situado el mostrador (denominado «flujo espontáneo» el cliente va al mostrador más cercano, esté donde esté)</a:t>
            </a:r>
          </a:p>
          <a:p>
            <a:r>
              <a:rPr lang="es-ES" dirty="0" smtClean="0"/>
              <a:t> el mobiliario 	utilizado </a:t>
            </a:r>
          </a:p>
          <a:p>
            <a:r>
              <a:rPr lang="es-ES" dirty="0" smtClean="0"/>
              <a:t>el lugar donde se coloquen los productos en función de su rotación y compra necesaria.</a:t>
            </a:r>
            <a:endParaRPr lang="es-ES" dirty="0"/>
          </a:p>
        </p:txBody>
      </p:sp>
      <p:sp>
        <p:nvSpPr>
          <p:cNvPr id="5" name="4 Marcador de fecha"/>
          <p:cNvSpPr>
            <a:spLocks noGrp="1"/>
          </p:cNvSpPr>
          <p:nvPr>
            <p:ph type="dt" sz="half" idx="10"/>
          </p:nvPr>
        </p:nvSpPr>
        <p:spPr/>
        <p:txBody>
          <a:bodyPr/>
          <a:lstStyle/>
          <a:p>
            <a:r>
              <a:rPr lang="es-ES" dirty="0" smtClean="0"/>
              <a:t>1 de Septiembre del 2010</a:t>
            </a:r>
            <a:endParaRPr lang="es-ES" dirty="0"/>
          </a:p>
        </p:txBody>
      </p:sp>
      <p:sp>
        <p:nvSpPr>
          <p:cNvPr id="6" name="5 Marcador de pie de página"/>
          <p:cNvSpPr>
            <a:spLocks noGrp="1"/>
          </p:cNvSpPr>
          <p:nvPr>
            <p:ph type="ftr" sz="quarter" idx="11"/>
          </p:nvPr>
        </p:nvSpPr>
        <p:spPr/>
        <p:txBody>
          <a:bodyPr/>
          <a:lstStyle/>
          <a:p>
            <a:r>
              <a:rPr lang="es-ES" dirty="0" smtClean="0"/>
              <a:t>Farmacia E. Almorin Romo S.L.U.</a:t>
            </a:r>
            <a:endParaRPr lang="es-ES" dirty="0"/>
          </a:p>
        </p:txBody>
      </p:sp>
      <p:sp>
        <p:nvSpPr>
          <p:cNvPr id="7" name="6 Marcador de número de diapositiva"/>
          <p:cNvSpPr>
            <a:spLocks noGrp="1"/>
          </p:cNvSpPr>
          <p:nvPr>
            <p:ph type="sldNum" sz="quarter" idx="12"/>
          </p:nvPr>
        </p:nvSpPr>
        <p:spPr/>
        <p:txBody>
          <a:bodyPr/>
          <a:lstStyle/>
          <a:p>
            <a:fld id="{B09C1E63-077A-4A16-81D1-8C634E04BD49}" type="slidenum">
              <a:rPr lang="es-ES" smtClean="0"/>
              <a:pPr/>
              <a:t>44</a:t>
            </a:fld>
            <a:endParaRPr lang="es-E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45</a:t>
            </a:fld>
            <a:endParaRPr lang="es-ES" dirty="0"/>
          </a:p>
        </p:txBody>
      </p:sp>
      <p:pic>
        <p:nvPicPr>
          <p:cNvPr id="5" name="Picture 2"/>
          <p:cNvPicPr>
            <a:picLocks noChangeAspect="1" noChangeArrowheads="1"/>
          </p:cNvPicPr>
          <p:nvPr/>
        </p:nvPicPr>
        <p:blipFill>
          <a:blip r:embed="rId2" cstate="print"/>
          <a:srcRect/>
          <a:stretch>
            <a:fillRect/>
          </a:stretch>
        </p:blipFill>
        <p:spPr bwMode="auto">
          <a:xfrm>
            <a:off x="539552" y="1484784"/>
            <a:ext cx="7979401" cy="42222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Mostrador</a:t>
            </a:r>
            <a:endParaRPr lang="es-ES" dirty="0"/>
          </a:p>
        </p:txBody>
      </p:sp>
      <p:sp>
        <p:nvSpPr>
          <p:cNvPr id="3" name="2 Marcador de contenido"/>
          <p:cNvSpPr>
            <a:spLocks noGrp="1"/>
          </p:cNvSpPr>
          <p:nvPr>
            <p:ph idx="1"/>
          </p:nvPr>
        </p:nvSpPr>
        <p:spPr/>
        <p:txBody>
          <a:bodyPr/>
          <a:lstStyle/>
          <a:p>
            <a:pPr>
              <a:buNone/>
            </a:pPr>
            <a:endParaRPr lang="es-ES" dirty="0" smtClean="0"/>
          </a:p>
          <a:p>
            <a:pPr>
              <a:buNone/>
            </a:pPr>
            <a:r>
              <a:rPr lang="es-ES" dirty="0" smtClean="0"/>
              <a:t>	El mostrador es el punto de atracción principal y, en el caso de la farmacia, lugar obligado de visita. </a:t>
            </a:r>
          </a:p>
          <a:p>
            <a:pPr>
              <a:buNone/>
            </a:pPr>
            <a:r>
              <a:rPr lang="es-ES" dirty="0" smtClean="0"/>
              <a:t>	La dispensación de la compra o el consejo del farmacéutico para la adquisición de un producto pasan por el mostrador.</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46</a:t>
            </a:fld>
            <a:endParaRPr lang="es-E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Mostrador características</a:t>
            </a:r>
            <a:endParaRPr lang="es-ES" dirty="0"/>
          </a:p>
        </p:txBody>
      </p:sp>
      <p:sp>
        <p:nvSpPr>
          <p:cNvPr id="3" name="2 Marcador de contenido"/>
          <p:cNvSpPr>
            <a:spLocks noGrp="1"/>
          </p:cNvSpPr>
          <p:nvPr>
            <p:ph idx="1"/>
          </p:nvPr>
        </p:nvSpPr>
        <p:spPr/>
        <p:txBody>
          <a:bodyPr/>
          <a:lstStyle/>
          <a:p>
            <a:r>
              <a:rPr lang="es-ES" dirty="0" smtClean="0"/>
              <a:t>Antaño era un elemento de barrera</a:t>
            </a:r>
          </a:p>
          <a:p>
            <a:r>
              <a:rPr lang="es-ES" dirty="0" smtClean="0"/>
              <a:t>Si es posible su posición debe ser en el lado opuesto de la entrada</a:t>
            </a:r>
          </a:p>
          <a:p>
            <a:r>
              <a:rPr lang="es-ES" dirty="0" smtClean="0"/>
              <a:t>Si no es posible al fondo del local</a:t>
            </a:r>
          </a:p>
          <a:p>
            <a:r>
              <a:rPr lang="es-ES" dirty="0" smtClean="0"/>
              <a:t>Fraccionar mostrador grande en elementos individuales</a:t>
            </a:r>
          </a:p>
          <a:p>
            <a:r>
              <a:rPr lang="es-ES" dirty="0" smtClean="0"/>
              <a:t>Es una zona extremadamente caliente</a:t>
            </a:r>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47</a:t>
            </a:fld>
            <a:endParaRPr lang="es-E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Mostrador optimización</a:t>
            </a:r>
            <a:endParaRPr lang="es-ES" dirty="0"/>
          </a:p>
        </p:txBody>
      </p:sp>
      <p:sp>
        <p:nvSpPr>
          <p:cNvPr id="3" name="2 Marcador de contenido"/>
          <p:cNvSpPr>
            <a:spLocks noGrp="1"/>
          </p:cNvSpPr>
          <p:nvPr>
            <p:ph idx="1"/>
          </p:nvPr>
        </p:nvSpPr>
        <p:spPr>
          <a:xfrm>
            <a:off x="467544" y="2420888"/>
            <a:ext cx="8219256" cy="3903712"/>
          </a:xfrm>
        </p:spPr>
        <p:txBody>
          <a:bodyPr>
            <a:normAutofit fontScale="77500" lnSpcReduction="20000"/>
          </a:bodyPr>
          <a:lstStyle/>
          <a:p>
            <a:pPr>
              <a:buNone/>
            </a:pPr>
            <a:r>
              <a:rPr lang="es-ES" dirty="0" smtClean="0"/>
              <a:t>	• Tener pocos expositores o artículos expuestos para la venta, ya que, de lo contrario, al cliente le costará distinguir los productos y en ocasiones se impedirá la visibilidad de aquellos ubicados en los lineales. Cuantos más mensajes, más «ruido» visual y menos atención presta el cliente.</a:t>
            </a:r>
          </a:p>
          <a:p>
            <a:pPr>
              <a:buNone/>
            </a:pPr>
            <a:r>
              <a:rPr lang="es-ES" dirty="0" smtClean="0"/>
              <a:t>	Desestimar poner todos los expositores de producto que nos ofrecen los laboratorios; es preferible escoger pocos e ir renovando.</a:t>
            </a:r>
          </a:p>
          <a:p>
            <a:pPr>
              <a:buNone/>
            </a:pPr>
            <a:r>
              <a:rPr lang="es-ES" dirty="0" smtClean="0"/>
              <a:t>	• Exponer productos de precio bajo que se puedan comprar por impulso</a:t>
            </a:r>
          </a:p>
          <a:p>
            <a:pPr>
              <a:buNone/>
            </a:pPr>
            <a:r>
              <a:rPr lang="es-ES" dirty="0" smtClean="0"/>
              <a:t>	(caramelos, chicles, etcétera) y evitar productos de alto precio que son</a:t>
            </a:r>
          </a:p>
          <a:p>
            <a:pPr>
              <a:buNone/>
            </a:pPr>
            <a:r>
              <a:rPr lang="es-ES" dirty="0" smtClean="0"/>
              <a:t>	de compra por reflexión.</a:t>
            </a:r>
          </a:p>
          <a:p>
            <a:pPr>
              <a:buNone/>
            </a:pPr>
            <a:r>
              <a:rPr lang="es-ES" dirty="0" smtClean="0"/>
              <a:t>	• Exponer productos muy conocidos y productos en promoción en los medios de comunicación.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48</a:t>
            </a:fld>
            <a:endParaRPr lang="es-E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49</a:t>
            </a:fld>
            <a:endParaRPr lang="es-ES" dirty="0"/>
          </a:p>
        </p:txBody>
      </p:sp>
      <p:pic>
        <p:nvPicPr>
          <p:cNvPr id="5" name="4 Imagen" descr="mostrador  concep 1.jpg"/>
          <p:cNvPicPr>
            <a:picLocks noChangeAspect="1"/>
          </p:cNvPicPr>
          <p:nvPr/>
        </p:nvPicPr>
        <p:blipFill>
          <a:blip r:embed="rId2" cstate="print"/>
          <a:stretch>
            <a:fillRect/>
          </a:stretch>
        </p:blipFill>
        <p:spPr>
          <a:xfrm>
            <a:off x="1791164" y="0"/>
            <a:ext cx="5561671" cy="685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chor="ctr">
            <a:normAutofit/>
          </a:bodyPr>
          <a:lstStyle/>
          <a:p>
            <a:pPr algn="ctr"/>
            <a:r>
              <a:rPr lang="es-ES" sz="1800" dirty="0" smtClean="0"/>
              <a:t>El impacto del real decreto esta valorado en una pérdida económica para el</a:t>
            </a:r>
            <a:br>
              <a:rPr lang="es-ES" sz="1800" dirty="0" smtClean="0"/>
            </a:br>
            <a:r>
              <a:rPr lang="es-ES" sz="1800" dirty="0" smtClean="0"/>
              <a:t>sector farmacéutico de 1500 millones de € (alrededor del 10% de la facturación)</a:t>
            </a:r>
            <a:endParaRPr lang="es-ES" sz="1800" dirty="0"/>
          </a:p>
        </p:txBody>
      </p:sp>
      <p:sp>
        <p:nvSpPr>
          <p:cNvPr id="3" name="2 Marcador de contenido"/>
          <p:cNvSpPr>
            <a:spLocks noGrp="1"/>
          </p:cNvSpPr>
          <p:nvPr>
            <p:ph idx="1"/>
          </p:nvPr>
        </p:nvSpPr>
        <p:spPr>
          <a:xfrm>
            <a:off x="323528" y="1935480"/>
            <a:ext cx="8363272" cy="4389120"/>
          </a:xfrm>
        </p:spPr>
        <p:txBody>
          <a:bodyPr>
            <a:normAutofit fontScale="70000" lnSpcReduction="20000"/>
          </a:bodyPr>
          <a:lstStyle/>
          <a:p>
            <a:pPr>
              <a:buNone/>
            </a:pPr>
            <a:r>
              <a:rPr lang="es-ES" b="1" dirty="0" smtClean="0"/>
              <a:t>		FACTURACION MEDIA RECETA 		PARAFARMACIA</a:t>
            </a:r>
          </a:p>
          <a:p>
            <a:pPr>
              <a:buNone/>
            </a:pPr>
            <a:r>
              <a:rPr lang="es-ES" dirty="0" smtClean="0"/>
              <a:t>		950.000 € 		81%			 19% 	</a:t>
            </a:r>
          </a:p>
          <a:p>
            <a:pPr>
              <a:buNone/>
            </a:pPr>
            <a:r>
              <a:rPr lang="es-ES" sz="3600" b="1" dirty="0" smtClean="0"/>
              <a:t>2010</a:t>
            </a:r>
            <a:r>
              <a:rPr lang="es-ES" dirty="0" smtClean="0"/>
              <a:t>				27,90% 			35%</a:t>
            </a:r>
          </a:p>
          <a:p>
            <a:pPr>
              <a:buNone/>
            </a:pPr>
            <a:r>
              <a:rPr lang="es-ES" dirty="0" smtClean="0"/>
              <a:t>					FACTURACION	 	MARGEN 	</a:t>
            </a:r>
          </a:p>
          <a:p>
            <a:pPr>
              <a:buNone/>
            </a:pPr>
            <a:r>
              <a:rPr lang="es-ES" dirty="0" smtClean="0"/>
              <a:t>		VENTA 	RECETA 		769.500 € 		214.691 €</a:t>
            </a:r>
          </a:p>
          <a:p>
            <a:pPr>
              <a:buNone/>
            </a:pPr>
            <a:r>
              <a:rPr lang="es-ES" dirty="0" smtClean="0"/>
              <a:t>		VENTA LIBRE		 180.500 €		 63.175 €</a:t>
            </a:r>
          </a:p>
          <a:p>
            <a:pPr>
              <a:buNone/>
            </a:pPr>
            <a:r>
              <a:rPr lang="es-ES" b="1" dirty="0" smtClean="0"/>
              <a:t>								</a:t>
            </a:r>
            <a:r>
              <a:rPr lang="es-ES" b="1" dirty="0" smtClean="0">
                <a:solidFill>
                  <a:srgbClr val="FF0000"/>
                </a:solidFill>
              </a:rPr>
              <a:t>277.866 €</a:t>
            </a:r>
          </a:p>
          <a:p>
            <a:pPr>
              <a:buNone/>
            </a:pPr>
            <a:r>
              <a:rPr lang="es-ES" b="1" dirty="0" smtClean="0"/>
              <a:t>		SUPUESTO-10% 		RECETA 	PARAFARMACIA</a:t>
            </a:r>
          </a:p>
          <a:p>
            <a:pPr>
              <a:buNone/>
            </a:pPr>
            <a:r>
              <a:rPr lang="es-ES" sz="3400" b="1" dirty="0" smtClean="0"/>
              <a:t>2011</a:t>
            </a:r>
            <a:r>
              <a:rPr lang="es-ES" dirty="0" smtClean="0"/>
              <a:t>	855.000 €		 81%			 19%</a:t>
            </a:r>
          </a:p>
          <a:p>
            <a:pPr>
              <a:buNone/>
            </a:pPr>
            <a:r>
              <a:rPr lang="es-ES" dirty="0" smtClean="0"/>
              <a:t>					27,90% 			35%</a:t>
            </a:r>
          </a:p>
          <a:p>
            <a:pPr>
              <a:buNone/>
            </a:pPr>
            <a:r>
              <a:rPr lang="es-ES" dirty="0" smtClean="0"/>
              <a:t>					FACTURACION 		MARGEN</a:t>
            </a:r>
          </a:p>
          <a:p>
            <a:pPr>
              <a:buNone/>
            </a:pPr>
            <a:r>
              <a:rPr lang="es-ES" dirty="0" smtClean="0"/>
              <a:t>	VENTA RECETA 		692.550 €		 193.221 €</a:t>
            </a:r>
          </a:p>
          <a:p>
            <a:pPr>
              <a:buNone/>
            </a:pPr>
            <a:r>
              <a:rPr lang="es-ES" dirty="0" smtClean="0"/>
              <a:t>	VENTA LIBRE			 162.450 €		 56.858 €</a:t>
            </a:r>
          </a:p>
          <a:p>
            <a:pPr>
              <a:buNone/>
            </a:pPr>
            <a:r>
              <a:rPr lang="es-ES" b="1" dirty="0" smtClean="0"/>
              <a:t>								</a:t>
            </a:r>
            <a:r>
              <a:rPr lang="es-ES" b="1" dirty="0" smtClean="0">
                <a:solidFill>
                  <a:srgbClr val="FF0000"/>
                </a:solidFill>
              </a:rPr>
              <a:t>250.079 €</a:t>
            </a:r>
            <a:endParaRPr lang="es-ES" dirty="0">
              <a:solidFill>
                <a:srgbClr val="FF0000"/>
              </a:solidFill>
            </a:endParaRPr>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a:t>
            </a:fld>
            <a:endParaRPr lang="es-E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50</a:t>
            </a:fld>
            <a:endParaRPr lang="es-ES" dirty="0"/>
          </a:p>
        </p:txBody>
      </p:sp>
      <p:pic>
        <p:nvPicPr>
          <p:cNvPr id="5" name="4 Imagen" descr="Mostrador concep 2.jpg"/>
          <p:cNvPicPr>
            <a:picLocks noChangeAspect="1"/>
          </p:cNvPicPr>
          <p:nvPr/>
        </p:nvPicPr>
        <p:blipFill>
          <a:blip r:embed="rId2" cstate="print"/>
          <a:stretch>
            <a:fillRect/>
          </a:stretch>
        </p:blipFill>
        <p:spPr>
          <a:xfrm>
            <a:off x="1757066" y="0"/>
            <a:ext cx="5629868" cy="685800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Elección de mobiliario</a:t>
            </a:r>
            <a:endParaRPr lang="es-ES" dirty="0"/>
          </a:p>
        </p:txBody>
      </p:sp>
      <p:sp>
        <p:nvSpPr>
          <p:cNvPr id="3" name="2 Marcador de contenido"/>
          <p:cNvSpPr>
            <a:spLocks noGrp="1"/>
          </p:cNvSpPr>
          <p:nvPr>
            <p:ph idx="1"/>
          </p:nvPr>
        </p:nvSpPr>
        <p:spPr/>
        <p:txBody>
          <a:bodyPr>
            <a:normAutofit/>
          </a:bodyPr>
          <a:lstStyle/>
          <a:p>
            <a:pPr>
              <a:buNone/>
            </a:pPr>
            <a:r>
              <a:rPr lang="es-ES" dirty="0" smtClean="0"/>
              <a:t>	Las dos características fundamentales que deben presidir la elección del mobiliario son las siguientes:</a:t>
            </a:r>
          </a:p>
          <a:p>
            <a:pPr>
              <a:buNone/>
            </a:pPr>
            <a:r>
              <a:rPr lang="es-ES" dirty="0" smtClean="0"/>
              <a:t>	• Acorde a la imagen que se quiere transmitir, posibilitando un entorno agradable para la compra por parte de los clientes.</a:t>
            </a:r>
          </a:p>
          <a:p>
            <a:pPr>
              <a:buNone/>
            </a:pPr>
            <a:r>
              <a:rPr lang="es-ES" dirty="0" smtClean="0"/>
              <a:t>	• Adecuado a los productos que van a ser exhibidos en sus estanterías, lo que implica decisiones sobre tipo,</a:t>
            </a:r>
          </a:p>
          <a:p>
            <a:pPr>
              <a:buNone/>
            </a:pPr>
            <a:r>
              <a:rPr lang="es-ES" dirty="0" smtClean="0"/>
              <a:t>	profundidad, altura, etcétera, de los muebles en selección.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51</a:t>
            </a:fld>
            <a:endParaRPr lang="es-E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52</a:t>
            </a:fld>
            <a:endParaRPr lang="es-ES" dirty="0"/>
          </a:p>
        </p:txBody>
      </p:sp>
      <p:pic>
        <p:nvPicPr>
          <p:cNvPr id="5" name="4 Imagen" descr="Lineal concep 1.jpg"/>
          <p:cNvPicPr>
            <a:picLocks noChangeAspect="1"/>
          </p:cNvPicPr>
          <p:nvPr/>
        </p:nvPicPr>
        <p:blipFill>
          <a:blip r:embed="rId2" cstate="print"/>
          <a:stretch>
            <a:fillRect/>
          </a:stretch>
        </p:blipFill>
        <p:spPr>
          <a:xfrm>
            <a:off x="1128497" y="476672"/>
            <a:ext cx="6971895" cy="5988454"/>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a:t>
            </a:r>
            <a:endParaRPr lang="es-ES" dirty="0"/>
          </a:p>
        </p:txBody>
      </p:sp>
      <p:pic>
        <p:nvPicPr>
          <p:cNvPr id="147458" name="Picture 2"/>
          <p:cNvPicPr>
            <a:picLocks noGrp="1" noChangeAspect="1" noChangeArrowheads="1"/>
          </p:cNvPicPr>
          <p:nvPr>
            <p:ph idx="1"/>
          </p:nvPr>
        </p:nvPicPr>
        <p:blipFill>
          <a:blip r:embed="rId2" cstate="print"/>
          <a:stretch>
            <a:fillRect/>
          </a:stretch>
        </p:blipFill>
        <p:spPr bwMode="auto">
          <a:xfrm>
            <a:off x="1538287" y="2253456"/>
            <a:ext cx="6067425" cy="3752850"/>
          </a:xfrm>
          <a:prstGeom prst="rect">
            <a:avLst/>
          </a:prstGeom>
          <a:noFill/>
          <a:ln w="9525">
            <a:noFill/>
            <a:miter lim="800000"/>
            <a:headEnd/>
            <a:tailEnd/>
          </a:ln>
        </p:spPr>
      </p:pic>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53</a:t>
            </a:fld>
            <a:endParaRPr lang="es-ES" dirty="0"/>
          </a:p>
        </p:txBody>
      </p:sp>
      <p:sp>
        <p:nvSpPr>
          <p:cNvPr id="9" name="8 CuadroTexto"/>
          <p:cNvSpPr txBox="1"/>
          <p:nvPr/>
        </p:nvSpPr>
        <p:spPr>
          <a:xfrm>
            <a:off x="683568" y="2708920"/>
            <a:ext cx="2304256" cy="2585323"/>
          </a:xfrm>
          <a:prstGeom prst="rect">
            <a:avLst/>
          </a:prstGeom>
          <a:noFill/>
        </p:spPr>
        <p:txBody>
          <a:bodyPr wrap="square" rtlCol="0">
            <a:spAutoFit/>
          </a:bodyPr>
          <a:lstStyle/>
          <a:p>
            <a:r>
              <a:rPr lang="es-ES" dirty="0" smtClean="0"/>
              <a:t>Corresponden al espacio de las estanterías</a:t>
            </a:r>
          </a:p>
          <a:p>
            <a:r>
              <a:rPr lang="es-ES" dirty="0" smtClean="0"/>
              <a:t>de la farmacia destinado a la exposición</a:t>
            </a:r>
          </a:p>
          <a:p>
            <a:r>
              <a:rPr lang="es-ES" dirty="0" smtClean="0"/>
              <a:t>de los productos que se ofrecen</a:t>
            </a:r>
          </a:p>
          <a:p>
            <a:r>
              <a:rPr lang="es-ES" dirty="0" smtClean="0"/>
              <a:t>a los clientes </a:t>
            </a:r>
            <a:endParaRPr lang="es-E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a:t>
            </a:r>
            <a:endParaRPr lang="es-ES" dirty="0"/>
          </a:p>
        </p:txBody>
      </p:sp>
      <p:sp>
        <p:nvSpPr>
          <p:cNvPr id="3" name="2 Marcador de contenido"/>
          <p:cNvSpPr>
            <a:spLocks noGrp="1"/>
          </p:cNvSpPr>
          <p:nvPr>
            <p:ph sz="half" idx="1"/>
          </p:nvPr>
        </p:nvSpPr>
        <p:spPr/>
        <p:txBody>
          <a:bodyPr/>
          <a:lstStyle/>
          <a:p>
            <a:r>
              <a:rPr lang="es-ES" dirty="0" smtClean="0"/>
              <a:t>Lineal a ras de suelo</a:t>
            </a:r>
          </a:p>
          <a:p>
            <a:pPr lvl="1">
              <a:buNone/>
            </a:pPr>
            <a:r>
              <a:rPr lang="es-ES" sz="1400" dirty="0" smtClean="0"/>
              <a:t>(metros lineales al suelo)</a:t>
            </a:r>
          </a:p>
          <a:p>
            <a:r>
              <a:rPr lang="es-ES" dirty="0" smtClean="0"/>
              <a:t>Lineal desarrollado</a:t>
            </a:r>
          </a:p>
          <a:p>
            <a:pPr lvl="1">
              <a:buNone/>
            </a:pPr>
            <a:r>
              <a:rPr lang="es-ES" sz="1400" dirty="0" smtClean="0"/>
              <a:t>(metros desarrollados del lineal)</a:t>
            </a:r>
            <a:endParaRPr lang="es-ES" sz="1400" dirty="0"/>
          </a:p>
        </p:txBody>
      </p:sp>
      <p:sp>
        <p:nvSpPr>
          <p:cNvPr id="4" name="3 Marcador de contenido"/>
          <p:cNvSpPr>
            <a:spLocks noGrp="1"/>
          </p:cNvSpPr>
          <p:nvPr>
            <p:ph sz="half" idx="2"/>
          </p:nvPr>
        </p:nvSpPr>
        <p:spPr/>
        <p:txBody>
          <a:bodyPr/>
          <a:lstStyle/>
          <a:p>
            <a:r>
              <a:rPr lang="es-ES" dirty="0" smtClean="0"/>
              <a:t>Lineales periféricos</a:t>
            </a:r>
          </a:p>
          <a:p>
            <a:r>
              <a:rPr lang="es-ES" dirty="0" smtClean="0"/>
              <a:t>Lineales detrás del mostrador</a:t>
            </a:r>
          </a:p>
          <a:p>
            <a:r>
              <a:rPr lang="es-ES" dirty="0" smtClean="0"/>
              <a:t>Lineales centrales</a:t>
            </a:r>
          </a:p>
          <a:p>
            <a:pPr lvl="1">
              <a:buFont typeface="Arial" pitchFamily="34" charset="0"/>
              <a:buChar char="•"/>
            </a:pPr>
            <a:r>
              <a:rPr lang="es-ES" dirty="0" smtClean="0"/>
              <a:t>Góndolas</a:t>
            </a:r>
          </a:p>
          <a:p>
            <a:pPr lvl="1">
              <a:buFont typeface="Arial" pitchFamily="34" charset="0"/>
              <a:buChar char="•"/>
            </a:pPr>
            <a:r>
              <a:rPr lang="es-ES" dirty="0" smtClean="0"/>
              <a:t>Back to Back</a:t>
            </a:r>
          </a:p>
          <a:p>
            <a:pPr lvl="1">
              <a:buFont typeface="Arial" pitchFamily="34" charset="0"/>
              <a:buChar char="•"/>
            </a:pPr>
            <a:r>
              <a:rPr lang="es-ES" dirty="0" smtClean="0"/>
              <a:t>Floor stand</a:t>
            </a:r>
          </a:p>
          <a:p>
            <a:pPr lvl="1">
              <a:buFont typeface="Arial" pitchFamily="34" charset="0"/>
              <a:buChar char="•"/>
            </a:pPr>
            <a:r>
              <a:rPr lang="es-ES" dirty="0" smtClean="0"/>
              <a:t>Isla		</a:t>
            </a:r>
            <a:endParaRPr lang="es-ES" dirty="0"/>
          </a:p>
        </p:txBody>
      </p:sp>
      <p:sp>
        <p:nvSpPr>
          <p:cNvPr id="5" name="4 Marcador de fecha"/>
          <p:cNvSpPr>
            <a:spLocks noGrp="1"/>
          </p:cNvSpPr>
          <p:nvPr>
            <p:ph type="dt" sz="half" idx="10"/>
          </p:nvPr>
        </p:nvSpPr>
        <p:spPr/>
        <p:txBody>
          <a:bodyPr/>
          <a:lstStyle/>
          <a:p>
            <a:r>
              <a:rPr lang="es-ES" dirty="0" smtClean="0"/>
              <a:t>1 de Septiembre del 2010</a:t>
            </a:r>
            <a:endParaRPr lang="es-ES" dirty="0"/>
          </a:p>
        </p:txBody>
      </p:sp>
      <p:sp>
        <p:nvSpPr>
          <p:cNvPr id="6" name="5 Marcador de pie de página"/>
          <p:cNvSpPr>
            <a:spLocks noGrp="1"/>
          </p:cNvSpPr>
          <p:nvPr>
            <p:ph type="ftr" sz="quarter" idx="11"/>
          </p:nvPr>
        </p:nvSpPr>
        <p:spPr/>
        <p:txBody>
          <a:bodyPr/>
          <a:lstStyle/>
          <a:p>
            <a:r>
              <a:rPr lang="es-ES" dirty="0" smtClean="0"/>
              <a:t>Farmacia E. Almorin Romo S.L.U.</a:t>
            </a:r>
            <a:endParaRPr lang="es-ES" dirty="0"/>
          </a:p>
        </p:txBody>
      </p:sp>
      <p:sp>
        <p:nvSpPr>
          <p:cNvPr id="7" name="6 Marcador de número de diapositiva"/>
          <p:cNvSpPr>
            <a:spLocks noGrp="1"/>
          </p:cNvSpPr>
          <p:nvPr>
            <p:ph type="sldNum" sz="quarter" idx="12"/>
          </p:nvPr>
        </p:nvSpPr>
        <p:spPr/>
        <p:txBody>
          <a:bodyPr/>
          <a:lstStyle/>
          <a:p>
            <a:fld id="{B09C1E63-077A-4A16-81D1-8C634E04BD49}" type="slidenum">
              <a:rPr lang="es-ES" smtClean="0"/>
              <a:pPr/>
              <a:t>54</a:t>
            </a:fld>
            <a:endParaRPr lang="es-E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 periféricos</a:t>
            </a:r>
            <a:endParaRPr lang="es-ES" dirty="0"/>
          </a:p>
        </p:txBody>
      </p:sp>
      <p:sp>
        <p:nvSpPr>
          <p:cNvPr id="3" name="2 Marcador de contenido"/>
          <p:cNvSpPr>
            <a:spLocks noGrp="1"/>
          </p:cNvSpPr>
          <p:nvPr>
            <p:ph idx="1"/>
          </p:nvPr>
        </p:nvSpPr>
        <p:spPr>
          <a:xfrm>
            <a:off x="539552" y="2636912"/>
            <a:ext cx="8147248" cy="3687688"/>
          </a:xfrm>
        </p:spPr>
        <p:txBody>
          <a:bodyPr/>
          <a:lstStyle/>
          <a:p>
            <a:r>
              <a:rPr lang="es-ES" dirty="0" smtClean="0"/>
              <a:t>Rodean el perímetro del establecimiento</a:t>
            </a:r>
          </a:p>
          <a:p>
            <a:r>
              <a:rPr lang="es-ES" dirty="0" smtClean="0"/>
              <a:t>Rótulos de identificación (familia o laboratorio)</a:t>
            </a:r>
          </a:p>
          <a:p>
            <a:r>
              <a:rPr lang="es-ES" dirty="0" smtClean="0"/>
              <a:t>Estanterías al alcance de la mano</a:t>
            </a:r>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55</a:t>
            </a:fld>
            <a:endParaRPr lang="es-E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 detrás de mostrador</a:t>
            </a:r>
            <a:endParaRPr lang="es-ES" dirty="0"/>
          </a:p>
        </p:txBody>
      </p:sp>
      <p:sp>
        <p:nvSpPr>
          <p:cNvPr id="3" name="2 Marcador de contenido"/>
          <p:cNvSpPr>
            <a:spLocks noGrp="1"/>
          </p:cNvSpPr>
          <p:nvPr>
            <p:ph idx="1"/>
          </p:nvPr>
        </p:nvSpPr>
        <p:spPr>
          <a:xfrm>
            <a:off x="611560" y="3284984"/>
            <a:ext cx="8075240" cy="3039616"/>
          </a:xfrm>
        </p:spPr>
        <p:txBody>
          <a:bodyPr/>
          <a:lstStyle/>
          <a:p>
            <a:r>
              <a:rPr lang="es-ES" dirty="0" smtClean="0"/>
              <a:t>Funcionan como escaparate interno</a:t>
            </a:r>
          </a:p>
          <a:p>
            <a:r>
              <a:rPr lang="es-ES" dirty="0" smtClean="0"/>
              <a:t>La parte inferior puede ser visible u opaca</a:t>
            </a:r>
          </a:p>
          <a:p>
            <a:r>
              <a:rPr lang="es-ES" dirty="0" smtClean="0"/>
              <a:t>Punto extraordinariamente caliente</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56</a:t>
            </a:fld>
            <a:endParaRPr lang="es-E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 detrás de mostrador</a:t>
            </a:r>
            <a:endParaRPr lang="es-ES" dirty="0"/>
          </a:p>
        </p:txBody>
      </p:sp>
      <p:sp>
        <p:nvSpPr>
          <p:cNvPr id="3" name="2 Marcador de texto"/>
          <p:cNvSpPr>
            <a:spLocks noGrp="1"/>
          </p:cNvSpPr>
          <p:nvPr>
            <p:ph type="body" sz="half" idx="2"/>
          </p:nvPr>
        </p:nvSpPr>
        <p:spPr/>
        <p:txBody>
          <a:bodyPr/>
          <a:lstStyle/>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57</a:t>
            </a:fld>
            <a:endParaRPr lang="es-ES" dirty="0"/>
          </a:p>
        </p:txBody>
      </p:sp>
      <p:pic>
        <p:nvPicPr>
          <p:cNvPr id="8" name="7 Marcador de posición de imagen" descr="Farmacia General 1.jpg"/>
          <p:cNvPicPr>
            <a:picLocks noGrp="1" noChangeAspect="1"/>
          </p:cNvPicPr>
          <p:nvPr>
            <p:ph type="pic" idx="1"/>
          </p:nvPr>
        </p:nvPicPr>
        <p:blipFill>
          <a:blip r:embed="rId2" cstate="print"/>
          <a:srcRect t="15916" b="15916"/>
          <a:stretch>
            <a:fillRect/>
          </a:stretch>
        </p:blip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 centrales</a:t>
            </a:r>
            <a:endParaRPr lang="es-ES" dirty="0"/>
          </a:p>
        </p:txBody>
      </p:sp>
      <p:sp>
        <p:nvSpPr>
          <p:cNvPr id="3" name="2 Marcador de contenido"/>
          <p:cNvSpPr>
            <a:spLocks noGrp="1"/>
          </p:cNvSpPr>
          <p:nvPr>
            <p:ph idx="1"/>
          </p:nvPr>
        </p:nvSpPr>
        <p:spPr>
          <a:xfrm>
            <a:off x="539552" y="1988840"/>
            <a:ext cx="8280920" cy="3039616"/>
          </a:xfrm>
        </p:spPr>
        <p:txBody>
          <a:bodyPr/>
          <a:lstStyle/>
          <a:p>
            <a:pPr>
              <a:buNone/>
            </a:pPr>
            <a:r>
              <a:rPr lang="es-ES" dirty="0" smtClean="0"/>
              <a:t>	</a:t>
            </a:r>
            <a:r>
              <a:rPr lang="es-ES" sz="2000" dirty="0" smtClean="0"/>
              <a:t>Inducen por su situación que el cliente recorra la mayor superficie</a:t>
            </a:r>
          </a:p>
          <a:p>
            <a:r>
              <a:rPr lang="es-ES" sz="2000" b="1" dirty="0" smtClean="0"/>
              <a:t>Góndolas</a:t>
            </a:r>
            <a:r>
              <a:rPr lang="es-ES" sz="2000" dirty="0" smtClean="0"/>
              <a:t>, estanterías de doble cara fijas</a:t>
            </a:r>
          </a:p>
          <a:p>
            <a:r>
              <a:rPr lang="es-ES" sz="2000" b="1" dirty="0" smtClean="0"/>
              <a:t>Back to back</a:t>
            </a:r>
            <a:r>
              <a:rPr lang="es-ES" sz="2000" dirty="0" smtClean="0"/>
              <a:t>, estanterías de doble cara trasportables</a:t>
            </a:r>
          </a:p>
          <a:p>
            <a:r>
              <a:rPr lang="es-ES" sz="2000" b="1" dirty="0" smtClean="0"/>
              <a:t>Floor stand</a:t>
            </a:r>
            <a:r>
              <a:rPr lang="es-ES" sz="2000" dirty="0" smtClean="0"/>
              <a:t>, expositor de fabricante</a:t>
            </a:r>
          </a:p>
          <a:p>
            <a:r>
              <a:rPr lang="es-ES" sz="2000" b="1" dirty="0" smtClean="0"/>
              <a:t>Isla</a:t>
            </a:r>
            <a:r>
              <a:rPr lang="es-ES" sz="2000" dirty="0" smtClean="0"/>
              <a:t>, Productos apilados sobre el suelo o una plataforma indicando oferta especial</a:t>
            </a:r>
            <a:endParaRPr lang="es-ES" sz="2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58</a:t>
            </a:fld>
            <a:endParaRPr lang="es-E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 operativa</a:t>
            </a:r>
            <a:endParaRPr lang="es-ES" dirty="0"/>
          </a:p>
        </p:txBody>
      </p:sp>
      <p:sp>
        <p:nvSpPr>
          <p:cNvPr id="3" name="2 Marcador de contenido"/>
          <p:cNvSpPr>
            <a:spLocks noGrp="1"/>
          </p:cNvSpPr>
          <p:nvPr>
            <p:ph idx="1"/>
          </p:nvPr>
        </p:nvSpPr>
        <p:spPr>
          <a:xfrm>
            <a:off x="395536" y="2204864"/>
            <a:ext cx="8229600" cy="4389120"/>
          </a:xfrm>
        </p:spPr>
        <p:txBody>
          <a:bodyPr/>
          <a:lstStyle/>
          <a:p>
            <a:r>
              <a:rPr lang="es-ES" dirty="0" smtClean="0"/>
              <a:t>Los lineales deben llenarse hasta el fondo para dar sensación de volumen</a:t>
            </a:r>
          </a:p>
          <a:p>
            <a:r>
              <a:rPr lang="es-ES" dirty="0" smtClean="0"/>
              <a:t>Si el lineal es lo suficientemente profundo se puede utilizar como almacén de producto</a:t>
            </a:r>
          </a:p>
          <a:p>
            <a:r>
              <a:rPr lang="es-ES" dirty="0" smtClean="0"/>
              <a:t>A medida que el producto se consume debe avanzarse cada facing  de forma que la mercancía este siempre alineada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59</a:t>
            </a:fld>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Estructura de una O.F.</a:t>
            </a:r>
            <a:endParaRPr lang="es-ES" dirty="0"/>
          </a:p>
        </p:txBody>
      </p:sp>
      <p:pic>
        <p:nvPicPr>
          <p:cNvPr id="1026" name="Picture 2"/>
          <p:cNvPicPr>
            <a:picLocks noGrp="1" noChangeAspect="1" noChangeArrowheads="1"/>
          </p:cNvPicPr>
          <p:nvPr>
            <p:ph idx="1"/>
          </p:nvPr>
        </p:nvPicPr>
        <p:blipFill>
          <a:blip r:embed="rId2" cstate="print"/>
          <a:stretch>
            <a:fillRect/>
          </a:stretch>
        </p:blipFill>
        <p:spPr bwMode="auto">
          <a:xfrm>
            <a:off x="3790779" y="2904030"/>
            <a:ext cx="1562442" cy="2451703"/>
          </a:xfrm>
          <a:prstGeom prst="rect">
            <a:avLst/>
          </a:prstGeom>
          <a:noFill/>
          <a:ln w="9525">
            <a:noFill/>
            <a:miter lim="800000"/>
            <a:headEnd/>
            <a:tailEnd/>
          </a:ln>
          <a:effectLst/>
        </p:spPr>
      </p:pic>
      <p:sp>
        <p:nvSpPr>
          <p:cNvPr id="5" name="4 Marcador de fecha"/>
          <p:cNvSpPr>
            <a:spLocks noGrp="1"/>
          </p:cNvSpPr>
          <p:nvPr>
            <p:ph type="dt" sz="half" idx="10"/>
          </p:nvPr>
        </p:nvSpPr>
        <p:spPr/>
        <p:txBody>
          <a:bodyPr/>
          <a:lstStyle/>
          <a:p>
            <a:r>
              <a:rPr lang="es-ES" dirty="0" smtClean="0"/>
              <a:t>1 de Septiembre del 2010</a:t>
            </a:r>
            <a:endParaRPr lang="es-ES" dirty="0"/>
          </a:p>
        </p:txBody>
      </p:sp>
      <p:sp>
        <p:nvSpPr>
          <p:cNvPr id="6" name="5 Marcador de pie de página"/>
          <p:cNvSpPr>
            <a:spLocks noGrp="1"/>
          </p:cNvSpPr>
          <p:nvPr>
            <p:ph type="ftr" sz="quarter" idx="11"/>
          </p:nvPr>
        </p:nvSpPr>
        <p:spPr/>
        <p:txBody>
          <a:bodyPr/>
          <a:lstStyle/>
          <a:p>
            <a:r>
              <a:rPr lang="es-ES" dirty="0" smtClean="0"/>
              <a:t>Farmacia E. Almorin Romo S.L.U.</a:t>
            </a:r>
            <a:endParaRPr lang="es-ES" dirty="0"/>
          </a:p>
        </p:txBody>
      </p:sp>
      <p:sp>
        <p:nvSpPr>
          <p:cNvPr id="7" name="6 Marcador de número de diapositiva"/>
          <p:cNvSpPr>
            <a:spLocks noGrp="1"/>
          </p:cNvSpPr>
          <p:nvPr>
            <p:ph type="sldNum" sz="quarter" idx="12"/>
          </p:nvPr>
        </p:nvSpPr>
        <p:spPr/>
        <p:txBody>
          <a:bodyPr/>
          <a:lstStyle/>
          <a:p>
            <a:fld id="{B09C1E63-077A-4A16-81D1-8C634E04BD49}" type="slidenum">
              <a:rPr lang="es-ES" smtClean="0"/>
              <a:pPr/>
              <a:t>6</a:t>
            </a:fld>
            <a:endParaRPr lang="es-ES" dirty="0"/>
          </a:p>
        </p:txBody>
      </p:sp>
      <p:pic>
        <p:nvPicPr>
          <p:cNvPr id="1027" name="Picture 3"/>
          <p:cNvPicPr>
            <a:picLocks noChangeAspect="1" noChangeArrowheads="1"/>
          </p:cNvPicPr>
          <p:nvPr/>
        </p:nvPicPr>
        <p:blipFill>
          <a:blip r:embed="rId3" cstate="print"/>
          <a:srcRect/>
          <a:stretch>
            <a:fillRect/>
          </a:stretch>
        </p:blipFill>
        <p:spPr bwMode="auto">
          <a:xfrm>
            <a:off x="1547664" y="2780928"/>
            <a:ext cx="1781175" cy="1819275"/>
          </a:xfrm>
          <a:prstGeom prst="rect">
            <a:avLst/>
          </a:prstGeom>
          <a:noFill/>
          <a:ln w="9525">
            <a:noFill/>
            <a:miter lim="800000"/>
            <a:headEnd/>
            <a:tailEnd/>
          </a:ln>
          <a:effectLst/>
        </p:spPr>
      </p:pic>
      <p:sp>
        <p:nvSpPr>
          <p:cNvPr id="11" name="10 CuadroTexto"/>
          <p:cNvSpPr txBox="1"/>
          <p:nvPr/>
        </p:nvSpPr>
        <p:spPr>
          <a:xfrm>
            <a:off x="5732512" y="2501280"/>
            <a:ext cx="2448272" cy="369332"/>
          </a:xfrm>
          <a:prstGeom prst="rect">
            <a:avLst/>
          </a:prstGeom>
          <a:noFill/>
        </p:spPr>
        <p:txBody>
          <a:bodyPr wrap="square" rtlCol="0">
            <a:spAutoFit/>
          </a:bodyPr>
          <a:lstStyle/>
          <a:p>
            <a:endParaRPr lang="es-E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LINEALES MEDIDAS</a:t>
            </a:r>
            <a:endParaRPr lang="es-ES" dirty="0"/>
          </a:p>
        </p:txBody>
      </p:sp>
      <p:sp>
        <p:nvSpPr>
          <p:cNvPr id="3" name="2 Marcador de contenido"/>
          <p:cNvSpPr>
            <a:spLocks noGrp="1"/>
          </p:cNvSpPr>
          <p:nvPr>
            <p:ph idx="1"/>
          </p:nvPr>
        </p:nvSpPr>
        <p:spPr>
          <a:xfrm>
            <a:off x="539552" y="2492896"/>
            <a:ext cx="7920880" cy="3096344"/>
          </a:xfrm>
        </p:spPr>
        <p:txBody>
          <a:bodyPr/>
          <a:lstStyle/>
          <a:p>
            <a:r>
              <a:rPr lang="es-ES" dirty="0" smtClean="0"/>
              <a:t>Altura 			1,7-1,8 m</a:t>
            </a:r>
          </a:p>
          <a:p>
            <a:r>
              <a:rPr lang="es-ES" dirty="0" smtClean="0"/>
              <a:t>Profundidad		40 cm</a:t>
            </a:r>
          </a:p>
          <a:p>
            <a:r>
              <a:rPr lang="es-ES" dirty="0" smtClean="0"/>
              <a:t>Nº baldas			7</a:t>
            </a:r>
          </a:p>
          <a:p>
            <a:r>
              <a:rPr lang="es-ES" dirty="0" smtClean="0"/>
              <a:t>Distancia entre baldas	25-30 cm</a:t>
            </a:r>
          </a:p>
          <a:p>
            <a:r>
              <a:rPr lang="es-ES" dirty="0" smtClean="0"/>
              <a:t>Longitud del lineal	80-90 cm</a:t>
            </a:r>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60</a:t>
            </a:fld>
            <a:endParaRPr lang="es-E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Niveles de exposición</a:t>
            </a:r>
            <a:endParaRPr lang="es-ES" dirty="0"/>
          </a:p>
        </p:txBody>
      </p:sp>
      <p:sp>
        <p:nvSpPr>
          <p:cNvPr id="3" name="2 Marcador de contenido"/>
          <p:cNvSpPr>
            <a:spLocks noGrp="1"/>
          </p:cNvSpPr>
          <p:nvPr>
            <p:ph idx="1"/>
          </p:nvPr>
        </p:nvSpPr>
        <p:spPr>
          <a:xfrm>
            <a:off x="467544" y="2780928"/>
            <a:ext cx="8219256" cy="3543672"/>
          </a:xfrm>
        </p:spPr>
        <p:txBody>
          <a:bodyPr/>
          <a:lstStyle/>
          <a:p>
            <a:r>
              <a:rPr lang="es-ES" dirty="0" smtClean="0"/>
              <a:t>Nivel superior o de la cabeza		&gt;1,70 m</a:t>
            </a:r>
          </a:p>
          <a:p>
            <a:r>
              <a:rPr lang="es-ES" dirty="0" smtClean="0"/>
              <a:t>Nivel medio-superior o de los ojos 	1,1 a 1,6-1,7 m</a:t>
            </a:r>
          </a:p>
          <a:p>
            <a:r>
              <a:rPr lang="es-ES" dirty="0" smtClean="0"/>
              <a:t>Nivel medio-inferior o de las manos	0,5 a 1,1 m</a:t>
            </a:r>
          </a:p>
          <a:p>
            <a:r>
              <a:rPr lang="es-ES" dirty="0" smtClean="0"/>
              <a:t>Nivel inferior o de suelo			&lt;0,5 m</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61</a:t>
            </a:fld>
            <a:endParaRPr lang="es-E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5400" dirty="0" smtClean="0"/>
              <a:t>Lineal</a:t>
            </a:r>
            <a:endParaRPr lang="es-ES" sz="5400" dirty="0"/>
          </a:p>
        </p:txBody>
      </p:sp>
      <p:sp>
        <p:nvSpPr>
          <p:cNvPr id="3" name="2 Marcador de texto"/>
          <p:cNvSpPr>
            <a:spLocks noGrp="1"/>
          </p:cNvSpPr>
          <p:nvPr>
            <p:ph type="body" sz="half" idx="2"/>
          </p:nvPr>
        </p:nvSpPr>
        <p:spPr/>
        <p:txBody>
          <a:bodyPr>
            <a:normAutofit/>
          </a:bodyPr>
          <a:lstStyle/>
          <a:p>
            <a:pPr>
              <a:buFont typeface="Arial" pitchFamily="34" charset="0"/>
              <a:buChar char="•"/>
            </a:pPr>
            <a:r>
              <a:rPr lang="es-ES" sz="2800" dirty="0" smtClean="0"/>
              <a:t>Paraguas</a:t>
            </a:r>
          </a:p>
          <a:p>
            <a:pPr>
              <a:buFont typeface="Arial" pitchFamily="34" charset="0"/>
              <a:buChar char="•"/>
            </a:pPr>
            <a:r>
              <a:rPr lang="es-ES" sz="2800" dirty="0" smtClean="0"/>
              <a:t>Ojos</a:t>
            </a:r>
          </a:p>
          <a:p>
            <a:pPr>
              <a:buFont typeface="Arial" pitchFamily="34" charset="0"/>
              <a:buChar char="•"/>
            </a:pPr>
            <a:r>
              <a:rPr lang="es-ES" sz="2800" dirty="0" smtClean="0"/>
              <a:t>Manos</a:t>
            </a:r>
          </a:p>
          <a:p>
            <a:pPr>
              <a:buFont typeface="Arial" pitchFamily="34" charset="0"/>
              <a:buChar char="•"/>
            </a:pPr>
            <a:r>
              <a:rPr lang="es-ES" sz="2800" dirty="0" smtClean="0"/>
              <a:t>Pies</a:t>
            </a:r>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62</a:t>
            </a:fld>
            <a:endParaRPr lang="es-ES" dirty="0"/>
          </a:p>
        </p:txBody>
      </p:sp>
      <p:pic>
        <p:nvPicPr>
          <p:cNvPr id="8" name="7 Marcador de posición de imagen" descr="lineal partes.bmp"/>
          <p:cNvPicPr>
            <a:picLocks noGrp="1" noChangeAspect="1"/>
          </p:cNvPicPr>
          <p:nvPr>
            <p:ph type="pic" idx="1"/>
          </p:nvPr>
        </p:nvPicPr>
        <p:blipFill>
          <a:blip r:embed="rId2" cstate="print"/>
          <a:srcRect l="6753" r="6753"/>
          <a:stretch>
            <a:fillRect/>
          </a:stretch>
        </p:blip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sz="4400" dirty="0" smtClean="0"/>
              <a:t>Nivel superior de cabeza o paraguas</a:t>
            </a:r>
            <a:br>
              <a:rPr lang="es-ES" sz="4400" dirty="0" smtClean="0"/>
            </a:br>
            <a:r>
              <a:rPr lang="es-ES" sz="3600" dirty="0" smtClean="0"/>
              <a:t>&gt;1,70 metros</a:t>
            </a:r>
            <a:endParaRPr lang="es-ES" sz="3600" dirty="0"/>
          </a:p>
        </p:txBody>
      </p:sp>
      <p:sp>
        <p:nvSpPr>
          <p:cNvPr id="3" name="2 Marcador de contenido"/>
          <p:cNvSpPr>
            <a:spLocks noGrp="1"/>
          </p:cNvSpPr>
          <p:nvPr>
            <p:ph idx="1"/>
          </p:nvPr>
        </p:nvSpPr>
        <p:spPr>
          <a:xfrm>
            <a:off x="467544" y="2924944"/>
            <a:ext cx="8219256" cy="3399656"/>
          </a:xfrm>
        </p:spPr>
        <p:txBody>
          <a:bodyPr>
            <a:normAutofit/>
          </a:bodyPr>
          <a:lstStyle/>
          <a:p>
            <a:r>
              <a:rPr lang="es-ES" dirty="0" smtClean="0"/>
              <a:t>Es el mas alto y el mas inaccesible para el cliente</a:t>
            </a:r>
          </a:p>
          <a:p>
            <a:r>
              <a:rPr lang="es-ES" dirty="0" smtClean="0"/>
              <a:t>Poco vendedor</a:t>
            </a:r>
          </a:p>
          <a:p>
            <a:r>
              <a:rPr lang="es-ES" dirty="0" smtClean="0"/>
              <a:t>El nivel que produce mayor sensación de mas cantidad y surtido</a:t>
            </a:r>
          </a:p>
          <a:p>
            <a:r>
              <a:rPr lang="es-ES" dirty="0" smtClean="0"/>
              <a:t>Se utiliza a igual que el nivel inferior de lugar de reserva de productos de mayor rotación</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63</a:t>
            </a:fld>
            <a:endParaRPr lang="es-E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sz="4400" dirty="0" smtClean="0"/>
              <a:t>Nivel medio-superior o de los ojos</a:t>
            </a:r>
            <a:br>
              <a:rPr lang="es-ES" sz="4400" dirty="0" smtClean="0"/>
            </a:br>
            <a:r>
              <a:rPr lang="es-ES" sz="3600" dirty="0" smtClean="0"/>
              <a:t>de 1,10 metros a 1,6-1,7 metros</a:t>
            </a:r>
            <a:endParaRPr lang="es-ES" sz="3600" dirty="0"/>
          </a:p>
        </p:txBody>
      </p:sp>
      <p:sp>
        <p:nvSpPr>
          <p:cNvPr id="3" name="2 Marcador de contenido"/>
          <p:cNvSpPr>
            <a:spLocks noGrp="1"/>
          </p:cNvSpPr>
          <p:nvPr>
            <p:ph idx="1"/>
          </p:nvPr>
        </p:nvSpPr>
        <p:spPr>
          <a:xfrm>
            <a:off x="467544" y="2924944"/>
            <a:ext cx="8219256" cy="3399656"/>
          </a:xfrm>
        </p:spPr>
        <p:txBody>
          <a:bodyPr/>
          <a:lstStyle/>
          <a:p>
            <a:r>
              <a:rPr lang="es-ES" dirty="0" smtClean="0"/>
              <a:t>Es el mas visible</a:t>
            </a:r>
          </a:p>
          <a:p>
            <a:r>
              <a:rPr lang="es-ES" dirty="0" smtClean="0"/>
              <a:t>Mas vendedor</a:t>
            </a:r>
          </a:p>
          <a:p>
            <a:r>
              <a:rPr lang="es-ES" dirty="0" smtClean="0"/>
              <a:t>Despierta el deseo de aproximación</a:t>
            </a:r>
          </a:p>
          <a:p>
            <a:r>
              <a:rPr lang="es-ES" dirty="0" smtClean="0"/>
              <a:t>Retiene la atención durante mas tiempo que los demás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64</a:t>
            </a:fld>
            <a:endParaRPr lang="es-E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sz="4400" dirty="0" smtClean="0"/>
              <a:t>Nivel medio-inferior o de las manos</a:t>
            </a:r>
            <a:br>
              <a:rPr lang="es-ES" sz="4400" dirty="0" smtClean="0"/>
            </a:br>
            <a:r>
              <a:rPr lang="es-ES" sz="3600" dirty="0" smtClean="0"/>
              <a:t>de 0,50 metros a 1,10 metros</a:t>
            </a:r>
            <a:endParaRPr lang="es-ES" sz="3600" dirty="0"/>
          </a:p>
        </p:txBody>
      </p:sp>
      <p:sp>
        <p:nvSpPr>
          <p:cNvPr id="3" name="2 Marcador de contenido"/>
          <p:cNvSpPr>
            <a:spLocks noGrp="1"/>
          </p:cNvSpPr>
          <p:nvPr>
            <p:ph idx="1"/>
          </p:nvPr>
        </p:nvSpPr>
        <p:spPr>
          <a:xfrm>
            <a:off x="467544" y="2924944"/>
            <a:ext cx="8219256" cy="3399656"/>
          </a:xfrm>
        </p:spPr>
        <p:txBody>
          <a:bodyPr/>
          <a:lstStyle/>
          <a:p>
            <a:r>
              <a:rPr lang="es-ES" dirty="0" smtClean="0"/>
              <a:t>Los productos están al alcance de la mano</a:t>
            </a:r>
          </a:p>
          <a:p>
            <a:r>
              <a:rPr lang="es-ES" dirty="0" smtClean="0"/>
              <a:t>Después del anterior es el mas vendedor</a:t>
            </a:r>
          </a:p>
          <a:p>
            <a:r>
              <a:rPr lang="es-ES" dirty="0" smtClean="0"/>
              <a:t>En un reciente estudio se demuestra que este nivel es el mas importante, puesto que la mirada se dirige donde están las manos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65</a:t>
            </a:fld>
            <a:endParaRPr lang="es-E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ES" sz="4400" dirty="0" smtClean="0"/>
              <a:t>Nivel inferior o del suelo</a:t>
            </a:r>
            <a:br>
              <a:rPr lang="es-ES" sz="4400" dirty="0" smtClean="0"/>
            </a:br>
            <a:r>
              <a:rPr lang="es-ES" sz="3600" dirty="0" smtClean="0"/>
              <a:t>&lt; 0,50 metros</a:t>
            </a:r>
            <a:endParaRPr lang="es-ES" sz="3600" dirty="0"/>
          </a:p>
        </p:txBody>
      </p:sp>
      <p:sp>
        <p:nvSpPr>
          <p:cNvPr id="3" name="2 Marcador de contenido"/>
          <p:cNvSpPr>
            <a:spLocks noGrp="1"/>
          </p:cNvSpPr>
          <p:nvPr>
            <p:ph idx="1"/>
          </p:nvPr>
        </p:nvSpPr>
        <p:spPr>
          <a:xfrm>
            <a:off x="467544" y="2924944"/>
            <a:ext cx="8219256" cy="3399656"/>
          </a:xfrm>
        </p:spPr>
        <p:txBody>
          <a:bodyPr/>
          <a:lstStyle/>
          <a:p>
            <a:r>
              <a:rPr lang="es-ES" dirty="0" smtClean="0"/>
              <a:t>Es el nivel mas problemático en cuanto a accesibilidad y visibilidad</a:t>
            </a:r>
          </a:p>
          <a:p>
            <a:r>
              <a:rPr lang="es-ES" dirty="0" smtClean="0"/>
              <a:t>Poco vendedor</a:t>
            </a:r>
          </a:p>
          <a:p>
            <a:r>
              <a:rPr lang="es-ES" dirty="0" smtClean="0"/>
              <a:t>Se utiliza para: productos pesado, voluminosos  o de compra obligada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66</a:t>
            </a:fld>
            <a:endParaRPr lang="es-E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Datos de un lineal</a:t>
            </a:r>
            <a:endParaRPr lang="es-ES" dirty="0"/>
          </a:p>
        </p:txBody>
      </p:sp>
      <p:sp>
        <p:nvSpPr>
          <p:cNvPr id="3" name="2 Marcador de contenido"/>
          <p:cNvSpPr>
            <a:spLocks noGrp="1"/>
          </p:cNvSpPr>
          <p:nvPr>
            <p:ph idx="1"/>
          </p:nvPr>
        </p:nvSpPr>
        <p:spPr/>
        <p:txBody>
          <a:bodyPr>
            <a:normAutofit fontScale="92500" lnSpcReduction="10000"/>
          </a:bodyPr>
          <a:lstStyle/>
          <a:p>
            <a:r>
              <a:rPr lang="es-ES" dirty="0" smtClean="0"/>
              <a:t>Espacio mínimo de visión de un producto 20 ó 30 cm</a:t>
            </a:r>
          </a:p>
          <a:p>
            <a:r>
              <a:rPr lang="es-ES" dirty="0" smtClean="0"/>
              <a:t>Espacio máximo 50 cm</a:t>
            </a:r>
          </a:p>
          <a:p>
            <a:r>
              <a:rPr lang="es-ES" dirty="0" smtClean="0"/>
              <a:t>Elasticidad de un lineal</a:t>
            </a:r>
          </a:p>
          <a:p>
            <a:r>
              <a:rPr lang="es-ES" dirty="0" smtClean="0"/>
              <a:t>Curva asintótica de saturación</a:t>
            </a:r>
          </a:p>
          <a:p>
            <a:pPr lvl="1"/>
            <a:r>
              <a:rPr lang="es-ES" dirty="0" smtClean="0"/>
              <a:t>Un producto no se vende mas a partir de un lineal mínimo</a:t>
            </a:r>
          </a:p>
          <a:p>
            <a:pPr lvl="1"/>
            <a:r>
              <a:rPr lang="es-ES" dirty="0" smtClean="0"/>
              <a:t>A partir de un cierto umbral el aumento lineal no ejerce ningún efecto sobre las ventas</a:t>
            </a:r>
          </a:p>
          <a:p>
            <a:pPr lvl="1"/>
            <a:r>
              <a:rPr lang="es-ES" dirty="0" smtClean="0"/>
              <a:t>Umbral de trabajo entre mínimo y máximo</a:t>
            </a:r>
          </a:p>
          <a:p>
            <a:pPr lvl="1"/>
            <a:r>
              <a:rPr lang="es-ES" dirty="0" smtClean="0"/>
              <a:t>Cuanto mas se aumenta el espacio del lineal mas disminuye la elasticidad  y el incremento de ventas es cada vez mas débil</a:t>
            </a:r>
          </a:p>
          <a:p>
            <a:pPr>
              <a:buNone/>
            </a:pPr>
            <a:r>
              <a:rPr lang="es-ES" dirty="0" smtClean="0"/>
              <a:t>			</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67</a:t>
            </a:fld>
            <a:endParaRPr lang="es-E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Tipos de implantación en lineal</a:t>
            </a:r>
            <a:endParaRPr lang="es-ES" dirty="0"/>
          </a:p>
        </p:txBody>
      </p:sp>
      <p:sp>
        <p:nvSpPr>
          <p:cNvPr id="3" name="2 Marcador de contenido"/>
          <p:cNvSpPr>
            <a:spLocks noGrp="1"/>
          </p:cNvSpPr>
          <p:nvPr>
            <p:ph idx="1"/>
          </p:nvPr>
        </p:nvSpPr>
        <p:spPr/>
        <p:txBody>
          <a:bodyPr/>
          <a:lstStyle/>
          <a:p>
            <a:pPr>
              <a:buNone/>
            </a:pPr>
            <a:r>
              <a:rPr lang="es-ES" sz="2400" dirty="0" smtClean="0"/>
              <a:t>	El tiempo estimado para percibir un objeto esta entre 0,25 y 0,5 seg  y el cliente suele hacer menos esfuerzo su  mirada se dirige de arriba abajo o viceversa. Teóricamente la implantación vertical es mejor.</a:t>
            </a:r>
          </a:p>
          <a:p>
            <a:r>
              <a:rPr lang="es-ES" dirty="0" smtClean="0"/>
              <a:t>Vertical</a:t>
            </a:r>
          </a:p>
          <a:p>
            <a:r>
              <a:rPr lang="es-ES" dirty="0" smtClean="0"/>
              <a:t>Horizontal</a:t>
            </a:r>
          </a:p>
          <a:p>
            <a:r>
              <a:rPr lang="es-ES" dirty="0" smtClean="0"/>
              <a:t>Mixto</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68</a:t>
            </a:fld>
            <a:endParaRPr lang="es-E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69</a:t>
            </a:fld>
            <a:endParaRPr lang="es-ES" dirty="0"/>
          </a:p>
        </p:txBody>
      </p:sp>
      <p:graphicFrame>
        <p:nvGraphicFramePr>
          <p:cNvPr id="173059" name="Object 3"/>
          <p:cNvGraphicFramePr>
            <a:graphicFrameLocks noChangeAspect="1"/>
          </p:cNvGraphicFramePr>
          <p:nvPr/>
        </p:nvGraphicFramePr>
        <p:xfrm>
          <a:off x="3135312" y="331916"/>
          <a:ext cx="4172992" cy="5905396"/>
        </p:xfrm>
        <a:graphic>
          <a:graphicData uri="http://schemas.openxmlformats.org/presentationml/2006/ole">
            <p:oleObj spid="_x0000_s1026" name="Acrobat Document" r:id="rId3" imgW="7557840" imgH="10695960" progId="AcroExch.Document.7">
              <p:embed/>
            </p:oleObj>
          </a:graphicData>
        </a:graphic>
      </p:graphicFrame>
      <p:sp>
        <p:nvSpPr>
          <p:cNvPr id="9" name="8 CuadroTexto"/>
          <p:cNvSpPr txBox="1"/>
          <p:nvPr/>
        </p:nvSpPr>
        <p:spPr>
          <a:xfrm>
            <a:off x="323528" y="3573016"/>
            <a:ext cx="2520280" cy="1200329"/>
          </a:xfrm>
          <a:prstGeom prst="rect">
            <a:avLst/>
          </a:prstGeom>
          <a:noFill/>
        </p:spPr>
        <p:txBody>
          <a:bodyPr wrap="square" rtlCol="0">
            <a:spAutoFit/>
          </a:bodyPr>
          <a:lstStyle/>
          <a:p>
            <a:r>
              <a:rPr lang="es-ES" dirty="0" smtClean="0"/>
              <a:t>Todos los productos de una misma familia o subfamilia se colocan de manera vertical</a:t>
            </a:r>
            <a:endParaRPr lang="es-ES" dirty="0"/>
          </a:p>
        </p:txBody>
      </p:sp>
      <p:sp>
        <p:nvSpPr>
          <p:cNvPr id="10" name="9 CuadroTexto"/>
          <p:cNvSpPr txBox="1"/>
          <p:nvPr/>
        </p:nvSpPr>
        <p:spPr>
          <a:xfrm>
            <a:off x="467544" y="1772816"/>
            <a:ext cx="2520280" cy="369332"/>
          </a:xfrm>
          <a:prstGeom prst="rect">
            <a:avLst/>
          </a:prstGeom>
          <a:noFill/>
        </p:spPr>
        <p:txBody>
          <a:bodyPr wrap="square" rtlCol="0">
            <a:spAutoFit/>
          </a:bodyPr>
          <a:lstStyle/>
          <a:p>
            <a:r>
              <a:rPr lang="es-ES" b="1" dirty="0" smtClean="0"/>
              <a:t>Implantación vertical</a:t>
            </a:r>
            <a:endParaRPr lang="es-E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Elementos físicos</a:t>
            </a:r>
            <a:endParaRPr lang="es-ES" dirty="0"/>
          </a:p>
        </p:txBody>
      </p:sp>
      <p:sp>
        <p:nvSpPr>
          <p:cNvPr id="3" name="2 Marcador de contenido"/>
          <p:cNvSpPr>
            <a:spLocks noGrp="1"/>
          </p:cNvSpPr>
          <p:nvPr>
            <p:ph idx="1"/>
          </p:nvPr>
        </p:nvSpPr>
        <p:spPr/>
        <p:txBody>
          <a:bodyPr>
            <a:normAutofit/>
          </a:bodyPr>
          <a:lstStyle/>
          <a:p>
            <a:r>
              <a:rPr lang="es-ES" dirty="0" smtClean="0"/>
              <a:t>Rótulos</a:t>
            </a:r>
          </a:p>
          <a:p>
            <a:r>
              <a:rPr lang="es-ES" dirty="0" smtClean="0"/>
              <a:t>Fachada</a:t>
            </a:r>
          </a:p>
          <a:p>
            <a:r>
              <a:rPr lang="es-ES" dirty="0" smtClean="0"/>
              <a:t>Escaparate</a:t>
            </a:r>
          </a:p>
          <a:p>
            <a:r>
              <a:rPr lang="es-ES" dirty="0" smtClean="0"/>
              <a:t>Zona de dispensación</a:t>
            </a:r>
          </a:p>
          <a:p>
            <a:pPr lvl="1"/>
            <a:r>
              <a:rPr lang="es-ES" dirty="0" smtClean="0"/>
              <a:t>Lineales</a:t>
            </a:r>
          </a:p>
          <a:p>
            <a:pPr lvl="1"/>
            <a:r>
              <a:rPr lang="es-ES" dirty="0" smtClean="0"/>
              <a:t>Góndolas</a:t>
            </a:r>
          </a:p>
          <a:p>
            <a:r>
              <a:rPr lang="es-ES" dirty="0" smtClean="0"/>
              <a:t>Almacén. Robot</a:t>
            </a:r>
          </a:p>
          <a:p>
            <a:r>
              <a:rPr lang="es-ES" dirty="0" smtClean="0"/>
              <a:t>Zona de consulta y AF</a:t>
            </a:r>
          </a:p>
          <a:p>
            <a:r>
              <a:rPr lang="es-ES" dirty="0" smtClean="0"/>
              <a:t>Laboratorio</a:t>
            </a:r>
          </a:p>
          <a:p>
            <a:pPr lvl="1"/>
            <a:endParaRPr lang="es-ES" dirty="0" smtClean="0"/>
          </a:p>
          <a:p>
            <a:pPr lvl="1">
              <a:buNone/>
            </a:pPr>
            <a:endParaRPr lang="es-ES" dirty="0" smtClean="0"/>
          </a:p>
          <a:p>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7</a:t>
            </a:fld>
            <a:endParaRPr lang="es-E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548680"/>
            <a:ext cx="2212848" cy="667828"/>
          </a:xfrm>
        </p:spPr>
        <p:txBody>
          <a:bodyPr>
            <a:normAutofit fontScale="90000"/>
          </a:bodyPr>
          <a:lstStyle/>
          <a:p>
            <a:r>
              <a:rPr lang="es-ES" dirty="0" smtClean="0"/>
              <a:t>Implantación vertical</a:t>
            </a:r>
            <a:endParaRPr lang="es-ES" dirty="0"/>
          </a:p>
        </p:txBody>
      </p:sp>
      <p:sp>
        <p:nvSpPr>
          <p:cNvPr id="3" name="2 Marcador de texto"/>
          <p:cNvSpPr>
            <a:spLocks noGrp="1"/>
          </p:cNvSpPr>
          <p:nvPr>
            <p:ph type="body" sz="half" idx="2"/>
          </p:nvPr>
        </p:nvSpPr>
        <p:spPr>
          <a:xfrm>
            <a:off x="611560" y="3717032"/>
            <a:ext cx="1800200" cy="1584176"/>
          </a:xfrm>
        </p:spPr>
        <p:txBody>
          <a:bodyPr/>
          <a:lstStyle/>
          <a:p>
            <a:r>
              <a:rPr lang="es-ES" b="1" dirty="0" smtClean="0"/>
              <a:t>Inconvenientes:</a:t>
            </a:r>
          </a:p>
          <a:p>
            <a:pPr>
              <a:buFont typeface="Arial" pitchFamily="34" charset="0"/>
              <a:buChar char="•"/>
            </a:pPr>
            <a:r>
              <a:rPr lang="es-ES" dirty="0" smtClean="0"/>
              <a:t>Perdida de espacio</a:t>
            </a:r>
          </a:p>
          <a:p>
            <a:pPr>
              <a:buFont typeface="Arial" pitchFamily="34" charset="0"/>
              <a:buChar char="•"/>
            </a:pPr>
            <a:r>
              <a:rPr lang="es-ES" dirty="0" smtClean="0"/>
              <a:t>El numero de frontales      disminuye</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70</a:t>
            </a:fld>
            <a:endParaRPr lang="es-ES" dirty="0"/>
          </a:p>
        </p:txBody>
      </p:sp>
      <p:sp>
        <p:nvSpPr>
          <p:cNvPr id="8" name="2 Marcador de texto"/>
          <p:cNvSpPr txBox="1">
            <a:spLocks/>
          </p:cNvSpPr>
          <p:nvPr/>
        </p:nvSpPr>
        <p:spPr>
          <a:xfrm>
            <a:off x="467544" y="1340768"/>
            <a:ext cx="1944216" cy="1512168"/>
          </a:xfrm>
          <a:prstGeom prst="rect">
            <a:avLst/>
          </a:prstGeom>
        </p:spPr>
        <p:txBody>
          <a:bodyPr vert="horz" lIns="64008" rIns="45720" bIns="45720" anchor="t">
            <a:normAutofit/>
          </a:bodyPr>
          <a:lstStyle/>
          <a:p>
            <a:pPr marL="0" marR="0" lvl="0" indent="0" defTabSz="914400" rtl="0" eaLnBrk="1" fontAlgn="auto" latinLnBrk="0" hangingPunct="1">
              <a:lnSpc>
                <a:spcPct val="100000"/>
              </a:lnSpc>
              <a:spcBef>
                <a:spcPts val="250"/>
              </a:spcBef>
              <a:spcAft>
                <a:spcPts val="0"/>
              </a:spcAft>
              <a:buClr>
                <a:schemeClr val="accent3"/>
              </a:buClr>
              <a:buSzPct val="95000"/>
              <a:buFontTx/>
              <a:buNone/>
              <a:tabLst/>
              <a:defRPr/>
            </a:pPr>
            <a:r>
              <a:rPr kumimoji="0" lang="es-ES" sz="1300" b="1" i="0" u="none" strike="noStrike" kern="1200" cap="none" spc="0" normalizeH="0" baseline="0" noProof="0" dirty="0" smtClean="0">
                <a:ln>
                  <a:noFill/>
                </a:ln>
                <a:solidFill>
                  <a:schemeClr val="tx1"/>
                </a:solidFill>
                <a:effectLst/>
                <a:uLnTx/>
                <a:uFillTx/>
                <a:latin typeface="+mn-lt"/>
                <a:ea typeface="+mn-ea"/>
                <a:cs typeface="+mn-cs"/>
              </a:rPr>
              <a:t>Ventajas:</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Visibilidad</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Equidad</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Distribución según objetivos</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Venta cruzada</a:t>
            </a:r>
            <a:endParaRPr kumimoji="0" lang="es-ES" sz="13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08545" name="Object 1"/>
          <p:cNvGraphicFramePr>
            <a:graphicFrameLocks noChangeAspect="1"/>
          </p:cNvGraphicFramePr>
          <p:nvPr/>
        </p:nvGraphicFramePr>
        <p:xfrm>
          <a:off x="3563888" y="123544"/>
          <a:ext cx="4536504" cy="6419818"/>
        </p:xfrm>
        <a:graphic>
          <a:graphicData uri="http://schemas.openxmlformats.org/presentationml/2006/ole">
            <p:oleObj spid="_x0000_s2050"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Concepto de “facing”</a:t>
            </a:r>
            <a:endParaRPr lang="es-ES" dirty="0"/>
          </a:p>
        </p:txBody>
      </p:sp>
      <p:sp>
        <p:nvSpPr>
          <p:cNvPr id="3" name="2 Marcador de contenido"/>
          <p:cNvSpPr>
            <a:spLocks noGrp="1"/>
          </p:cNvSpPr>
          <p:nvPr>
            <p:ph idx="1"/>
          </p:nvPr>
        </p:nvSpPr>
        <p:spPr/>
        <p:txBody>
          <a:bodyPr>
            <a:normAutofit/>
          </a:bodyPr>
          <a:lstStyle/>
          <a:p>
            <a:pPr>
              <a:buNone/>
            </a:pPr>
            <a:r>
              <a:rPr lang="es-ES" dirty="0" smtClean="0"/>
              <a:t>Se denomina facing o frontal de producto  a la unidad de producto visible por el cliente en la primera fila de exposición de un lineal.</a:t>
            </a:r>
          </a:p>
          <a:p>
            <a:pPr>
              <a:buNone/>
            </a:pPr>
            <a:r>
              <a:rPr lang="es-ES" dirty="0" smtClean="0"/>
              <a:t>Se puede medir en unidades de longitud o unidades de venta.</a:t>
            </a:r>
          </a:p>
          <a:p>
            <a:pPr>
              <a:buNone/>
            </a:pPr>
            <a:r>
              <a:rPr lang="es-ES" dirty="0" smtClean="0"/>
              <a:t>El numero optimo de facings de cada referencia oscila entre 4-6 unidades de producto o 30 cm lineales de facing mínimo.</a:t>
            </a:r>
          </a:p>
          <a:p>
            <a:pPr>
              <a:buNone/>
            </a:pPr>
            <a:r>
              <a:rPr lang="es-ES" dirty="0" smtClean="0"/>
              <a:t>Disponer de una sola unidad ocupa espacio y no se ve.</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71</a:t>
            </a:fld>
            <a:endParaRPr lang="es-E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72</a:t>
            </a:fld>
            <a:endParaRPr lang="es-ES" dirty="0"/>
          </a:p>
        </p:txBody>
      </p:sp>
      <p:sp>
        <p:nvSpPr>
          <p:cNvPr id="9" name="8 CuadroTexto"/>
          <p:cNvSpPr txBox="1"/>
          <p:nvPr/>
        </p:nvSpPr>
        <p:spPr>
          <a:xfrm>
            <a:off x="323528" y="3573016"/>
            <a:ext cx="2160240" cy="1754326"/>
          </a:xfrm>
          <a:prstGeom prst="rect">
            <a:avLst/>
          </a:prstGeom>
          <a:noFill/>
        </p:spPr>
        <p:txBody>
          <a:bodyPr wrap="square" rtlCol="0">
            <a:spAutoFit/>
          </a:bodyPr>
          <a:lstStyle/>
          <a:p>
            <a:r>
              <a:rPr lang="es-ES" dirty="0" smtClean="0"/>
              <a:t>Todos los productos de una misma familia o subfamilia se colocan de manera horizontal, formando una fila</a:t>
            </a:r>
            <a:endParaRPr lang="es-ES" dirty="0"/>
          </a:p>
        </p:txBody>
      </p:sp>
      <p:sp>
        <p:nvSpPr>
          <p:cNvPr id="10" name="9 CuadroTexto"/>
          <p:cNvSpPr txBox="1"/>
          <p:nvPr/>
        </p:nvSpPr>
        <p:spPr>
          <a:xfrm>
            <a:off x="1043608" y="548680"/>
            <a:ext cx="461665" cy="2808312"/>
          </a:xfrm>
          <a:prstGeom prst="rect">
            <a:avLst/>
          </a:prstGeom>
          <a:noFill/>
        </p:spPr>
        <p:txBody>
          <a:bodyPr vert="vert270" wrap="square" rtlCol="0">
            <a:spAutoFit/>
          </a:bodyPr>
          <a:lstStyle/>
          <a:p>
            <a:r>
              <a:rPr lang="es-ES" b="1" dirty="0" smtClean="0"/>
              <a:t>Implantación horizontal</a:t>
            </a:r>
            <a:endParaRPr lang="es-ES" b="1" dirty="0"/>
          </a:p>
        </p:txBody>
      </p:sp>
      <p:pic>
        <p:nvPicPr>
          <p:cNvPr id="13" name="12 Imagen" descr="Lineal horizontal.jpg"/>
          <p:cNvPicPr>
            <a:picLocks noChangeAspect="1"/>
          </p:cNvPicPr>
          <p:nvPr/>
        </p:nvPicPr>
        <p:blipFill>
          <a:blip r:embed="rId2" cstate="print"/>
          <a:stretch>
            <a:fillRect/>
          </a:stretch>
        </p:blipFill>
        <p:spPr>
          <a:xfrm>
            <a:off x="2555776" y="1268760"/>
            <a:ext cx="6349213" cy="4761909"/>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t>Implantación horizontal</a:t>
            </a:r>
            <a:br>
              <a:rPr lang="es-ES" dirty="0" smtClean="0"/>
            </a:br>
            <a:endParaRPr lang="es-ES" dirty="0"/>
          </a:p>
        </p:txBody>
      </p:sp>
      <p:sp>
        <p:nvSpPr>
          <p:cNvPr id="3" name="2 Marcador de texto"/>
          <p:cNvSpPr>
            <a:spLocks noGrp="1"/>
          </p:cNvSpPr>
          <p:nvPr>
            <p:ph type="body" sz="half" idx="2"/>
          </p:nvPr>
        </p:nvSpPr>
        <p:spPr/>
        <p:txBody>
          <a:bodyPr>
            <a:normAutofit/>
          </a:bodyPr>
          <a:lstStyle/>
          <a:p>
            <a:r>
              <a:rPr lang="es-ES" b="1" dirty="0" smtClean="0"/>
              <a:t>Ventajas:</a:t>
            </a:r>
            <a:r>
              <a:rPr lang="es-ES" dirty="0" smtClean="0"/>
              <a:t> </a:t>
            </a:r>
          </a:p>
          <a:p>
            <a:r>
              <a:rPr lang="es-ES" dirty="0" smtClean="0"/>
              <a:t>Optimización de espacio</a:t>
            </a:r>
          </a:p>
          <a:p>
            <a:endParaRPr lang="es-ES" dirty="0" smtClean="0"/>
          </a:p>
          <a:p>
            <a:r>
              <a:rPr lang="es-ES" b="1" dirty="0" smtClean="0"/>
              <a:t>Inconvenientes:</a:t>
            </a:r>
          </a:p>
          <a:p>
            <a:r>
              <a:rPr lang="es-ES" dirty="0" smtClean="0"/>
              <a:t>Monotonía</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73</a:t>
            </a:fld>
            <a:endParaRPr lang="es-ES" dirty="0"/>
          </a:p>
        </p:txBody>
      </p:sp>
      <p:pic>
        <p:nvPicPr>
          <p:cNvPr id="8" name="7 Marcador de posición de imagen" descr="Lineal horizontal.jpg"/>
          <p:cNvPicPr>
            <a:picLocks noGrp="1" noChangeAspect="1"/>
          </p:cNvPicPr>
          <p:nvPr>
            <p:ph type="pic" idx="1"/>
          </p:nvPr>
        </p:nvPicPr>
        <p:blipFill>
          <a:blip r:embed="rId2" cstate="print"/>
          <a:srcRect l="5932" r="5932"/>
          <a:stretch>
            <a:fillRect/>
          </a:stretch>
        </p:blip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548680"/>
            <a:ext cx="2500880" cy="667828"/>
          </a:xfrm>
        </p:spPr>
        <p:txBody>
          <a:bodyPr>
            <a:normAutofit fontScale="90000"/>
          </a:bodyPr>
          <a:lstStyle/>
          <a:p>
            <a:r>
              <a:rPr lang="es-ES" dirty="0" smtClean="0"/>
              <a:t>Implantación horizontal</a:t>
            </a:r>
            <a:endParaRPr lang="es-ES" dirty="0"/>
          </a:p>
        </p:txBody>
      </p:sp>
      <p:sp>
        <p:nvSpPr>
          <p:cNvPr id="3" name="2 Marcador de texto"/>
          <p:cNvSpPr>
            <a:spLocks noGrp="1"/>
          </p:cNvSpPr>
          <p:nvPr>
            <p:ph type="body" sz="half" idx="2"/>
          </p:nvPr>
        </p:nvSpPr>
        <p:spPr>
          <a:xfrm>
            <a:off x="611560" y="3717032"/>
            <a:ext cx="1800200" cy="1944216"/>
          </a:xfrm>
        </p:spPr>
        <p:txBody>
          <a:bodyPr>
            <a:normAutofit lnSpcReduction="10000"/>
          </a:bodyPr>
          <a:lstStyle/>
          <a:p>
            <a:r>
              <a:rPr lang="es-ES" b="1" dirty="0" smtClean="0"/>
              <a:t>Inconvenientes:</a:t>
            </a:r>
          </a:p>
          <a:p>
            <a:pPr>
              <a:buFont typeface="Arial" pitchFamily="34" charset="0"/>
              <a:buChar char="•"/>
            </a:pPr>
            <a:r>
              <a:rPr lang="es-ES" dirty="0" smtClean="0"/>
              <a:t>Monotonía</a:t>
            </a:r>
          </a:p>
          <a:p>
            <a:pPr>
              <a:buFont typeface="Arial" pitchFamily="34" charset="0"/>
              <a:buChar char="•"/>
            </a:pPr>
            <a:r>
              <a:rPr lang="es-ES" dirty="0" smtClean="0"/>
              <a:t>Escasa visión de determinadas familias por movimiento  de cabeza horizontal</a:t>
            </a:r>
          </a:p>
          <a:p>
            <a:pPr>
              <a:buFont typeface="Arial" pitchFamily="34" charset="0"/>
              <a:buChar char="•"/>
            </a:pPr>
            <a:r>
              <a:rPr lang="es-ES" dirty="0" smtClean="0"/>
              <a:t>Falta de diferenciación de las marcas al estar todas al mismo nivel</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74</a:t>
            </a:fld>
            <a:endParaRPr lang="es-ES" dirty="0"/>
          </a:p>
        </p:txBody>
      </p:sp>
      <p:sp>
        <p:nvSpPr>
          <p:cNvPr id="8" name="2 Marcador de texto"/>
          <p:cNvSpPr txBox="1">
            <a:spLocks/>
          </p:cNvSpPr>
          <p:nvPr/>
        </p:nvSpPr>
        <p:spPr>
          <a:xfrm>
            <a:off x="467544" y="1340768"/>
            <a:ext cx="1944216" cy="1512168"/>
          </a:xfrm>
          <a:prstGeom prst="rect">
            <a:avLst/>
          </a:prstGeom>
        </p:spPr>
        <p:txBody>
          <a:bodyPr vert="horz" lIns="64008" rIns="45720" bIns="45720" anchor="t">
            <a:normAutofit/>
          </a:bodyPr>
          <a:lstStyle/>
          <a:p>
            <a:pPr marL="0" marR="0" lvl="0" indent="0" defTabSz="914400" rtl="0" eaLnBrk="1" fontAlgn="auto" latinLnBrk="0" hangingPunct="1">
              <a:lnSpc>
                <a:spcPct val="100000"/>
              </a:lnSpc>
              <a:spcBef>
                <a:spcPts val="250"/>
              </a:spcBef>
              <a:spcAft>
                <a:spcPts val="0"/>
              </a:spcAft>
              <a:buClr>
                <a:schemeClr val="accent3"/>
              </a:buClr>
              <a:buSzPct val="95000"/>
              <a:buFontTx/>
              <a:buNone/>
              <a:tabLst/>
              <a:defRPr/>
            </a:pPr>
            <a:r>
              <a:rPr kumimoji="0" lang="es-ES" sz="1300" b="1" i="0" u="none" strike="noStrike" kern="1200" cap="none" spc="0" normalizeH="0" baseline="0" noProof="0" dirty="0" smtClean="0">
                <a:ln>
                  <a:noFill/>
                </a:ln>
                <a:solidFill>
                  <a:schemeClr val="tx1"/>
                </a:solidFill>
                <a:effectLst/>
                <a:uLnTx/>
                <a:uFillTx/>
                <a:latin typeface="+mn-lt"/>
                <a:ea typeface="+mn-ea"/>
                <a:cs typeface="+mn-cs"/>
              </a:rPr>
              <a:t>Ventajas:</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Optimización del espacio</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Mayor exposición de la familia en cada nivel</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endParaRPr kumimoji="0" lang="es-ES" sz="13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0" name="9 Imagen" descr="Lineal horizontal 3.jpg"/>
          <p:cNvPicPr>
            <a:picLocks noChangeAspect="1"/>
          </p:cNvPicPr>
          <p:nvPr/>
        </p:nvPicPr>
        <p:blipFill>
          <a:blip r:embed="rId2" cstate="print"/>
          <a:stretch>
            <a:fillRect/>
          </a:stretch>
        </p:blipFill>
        <p:spPr>
          <a:xfrm>
            <a:off x="3491880" y="332656"/>
            <a:ext cx="4611048" cy="6148064"/>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75</a:t>
            </a:fld>
            <a:endParaRPr lang="es-ES" dirty="0"/>
          </a:p>
        </p:txBody>
      </p:sp>
      <p:pic>
        <p:nvPicPr>
          <p:cNvPr id="6" name="5 Imagen" descr="Lineal horizontal 3.jpg"/>
          <p:cNvPicPr>
            <a:picLocks noChangeAspect="1"/>
          </p:cNvPicPr>
          <p:nvPr/>
        </p:nvPicPr>
        <p:blipFill>
          <a:blip r:embed="rId2" cstate="print"/>
          <a:stretch>
            <a:fillRect/>
          </a:stretch>
        </p:blipFill>
        <p:spPr>
          <a:xfrm>
            <a:off x="2699792" y="476672"/>
            <a:ext cx="4317873" cy="5757164"/>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76</a:t>
            </a:fld>
            <a:endParaRPr lang="es-ES" dirty="0"/>
          </a:p>
        </p:txBody>
      </p:sp>
      <p:pic>
        <p:nvPicPr>
          <p:cNvPr id="8" name="7 Imagen" descr="Lineal horizonta niños 2.jpg"/>
          <p:cNvPicPr>
            <a:picLocks noChangeAspect="1"/>
          </p:cNvPicPr>
          <p:nvPr/>
        </p:nvPicPr>
        <p:blipFill>
          <a:blip r:embed="rId2" cstate="print"/>
          <a:stretch>
            <a:fillRect/>
          </a:stretch>
        </p:blipFill>
        <p:spPr>
          <a:xfrm>
            <a:off x="3059832" y="548680"/>
            <a:ext cx="4305084" cy="5740112"/>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620688"/>
            <a:ext cx="2212848" cy="667828"/>
          </a:xfrm>
        </p:spPr>
        <p:txBody>
          <a:bodyPr>
            <a:normAutofit fontScale="90000"/>
          </a:bodyPr>
          <a:lstStyle/>
          <a:p>
            <a:r>
              <a:rPr lang="es-ES" dirty="0" smtClean="0"/>
              <a:t>Implantación mixta</a:t>
            </a:r>
            <a:br>
              <a:rPr lang="es-ES" dirty="0" smtClean="0"/>
            </a:br>
            <a:endParaRPr lang="es-ES" dirty="0"/>
          </a:p>
        </p:txBody>
      </p:sp>
      <p:sp>
        <p:nvSpPr>
          <p:cNvPr id="3" name="2 Marcador de texto"/>
          <p:cNvSpPr>
            <a:spLocks noGrp="1"/>
          </p:cNvSpPr>
          <p:nvPr>
            <p:ph type="body" sz="half" idx="2"/>
          </p:nvPr>
        </p:nvSpPr>
        <p:spPr>
          <a:xfrm>
            <a:off x="611560" y="3717032"/>
            <a:ext cx="1800200" cy="1584176"/>
          </a:xfrm>
        </p:spPr>
        <p:txBody>
          <a:bodyPr/>
          <a:lstStyle/>
          <a:p>
            <a:r>
              <a:rPr lang="es-ES" b="1" dirty="0" smtClean="0"/>
              <a:t>Inconvenientes:</a:t>
            </a:r>
          </a:p>
          <a:p>
            <a:pPr>
              <a:buFont typeface="Arial" pitchFamily="34" charset="0"/>
              <a:buChar char="•"/>
            </a:pPr>
            <a:r>
              <a:rPr lang="es-ES" dirty="0" smtClean="0"/>
              <a:t>Perdida de espacio</a:t>
            </a:r>
          </a:p>
          <a:p>
            <a:pPr>
              <a:buFont typeface="Arial" pitchFamily="34" charset="0"/>
              <a:buChar char="•"/>
            </a:pPr>
            <a:r>
              <a:rPr lang="es-ES" dirty="0" smtClean="0"/>
              <a:t>El numero de frontales      disminuye</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77</a:t>
            </a:fld>
            <a:endParaRPr lang="es-ES" dirty="0"/>
          </a:p>
        </p:txBody>
      </p:sp>
      <p:sp>
        <p:nvSpPr>
          <p:cNvPr id="8" name="2 Marcador de texto"/>
          <p:cNvSpPr txBox="1">
            <a:spLocks/>
          </p:cNvSpPr>
          <p:nvPr/>
        </p:nvSpPr>
        <p:spPr>
          <a:xfrm>
            <a:off x="467544" y="1340768"/>
            <a:ext cx="1944216" cy="1512168"/>
          </a:xfrm>
          <a:prstGeom prst="rect">
            <a:avLst/>
          </a:prstGeom>
        </p:spPr>
        <p:txBody>
          <a:bodyPr vert="horz" lIns="64008" rIns="45720" bIns="45720" anchor="t">
            <a:normAutofit/>
          </a:bodyPr>
          <a:lstStyle/>
          <a:p>
            <a:pPr marL="0" marR="0" lvl="0" indent="0" defTabSz="914400" rtl="0" eaLnBrk="1" fontAlgn="auto" latinLnBrk="0" hangingPunct="1">
              <a:lnSpc>
                <a:spcPct val="100000"/>
              </a:lnSpc>
              <a:spcBef>
                <a:spcPts val="250"/>
              </a:spcBef>
              <a:spcAft>
                <a:spcPts val="0"/>
              </a:spcAft>
              <a:buClr>
                <a:schemeClr val="accent3"/>
              </a:buClr>
              <a:buSzPct val="95000"/>
              <a:buFontTx/>
              <a:buNone/>
              <a:tabLst/>
              <a:defRPr/>
            </a:pPr>
            <a:r>
              <a:rPr kumimoji="0" lang="es-ES" sz="1300" b="1" i="0" u="none" strike="noStrike" kern="1200" cap="none" spc="0" normalizeH="0" baseline="0" noProof="0" dirty="0" smtClean="0">
                <a:ln>
                  <a:noFill/>
                </a:ln>
                <a:solidFill>
                  <a:schemeClr val="tx1"/>
                </a:solidFill>
                <a:effectLst/>
                <a:uLnTx/>
                <a:uFillTx/>
                <a:latin typeface="+mn-lt"/>
                <a:ea typeface="+mn-ea"/>
                <a:cs typeface="+mn-cs"/>
              </a:rPr>
              <a:t>Ventajas:</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Visibilidad</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Equidad</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Distribución según objetivos</a:t>
            </a:r>
          </a:p>
          <a:p>
            <a:pPr marL="0" marR="0" lvl="0" indent="0" algn="l" defTabSz="914400" rtl="0" eaLnBrk="1" fontAlgn="auto" latinLnBrk="0" hangingPunct="1">
              <a:lnSpc>
                <a:spcPct val="100000"/>
              </a:lnSpc>
              <a:spcBef>
                <a:spcPts val="250"/>
              </a:spcBef>
              <a:spcAft>
                <a:spcPts val="0"/>
              </a:spcAft>
              <a:buClr>
                <a:schemeClr val="accent3"/>
              </a:buClr>
              <a:buSzPct val="95000"/>
              <a:buFont typeface="Arial" pitchFamily="34" charset="0"/>
              <a:buChar char="•"/>
              <a:tabLst/>
              <a:defRPr/>
            </a:pPr>
            <a:r>
              <a:rPr kumimoji="0" lang="es-ES" sz="1300" b="0" i="0" u="none" strike="noStrike" kern="1200" cap="none" spc="0" normalizeH="0" baseline="0" noProof="0" dirty="0" smtClean="0">
                <a:ln>
                  <a:noFill/>
                </a:ln>
                <a:solidFill>
                  <a:schemeClr val="tx1"/>
                </a:solidFill>
                <a:effectLst/>
                <a:uLnTx/>
                <a:uFillTx/>
                <a:latin typeface="+mn-lt"/>
                <a:ea typeface="+mn-ea"/>
                <a:cs typeface="+mn-cs"/>
              </a:rPr>
              <a:t>Venta cruzada</a:t>
            </a:r>
            <a:endParaRPr kumimoji="0" lang="es-ES" sz="13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6130" name="Object 2"/>
          <p:cNvGraphicFramePr>
            <a:graphicFrameLocks noChangeAspect="1"/>
          </p:cNvGraphicFramePr>
          <p:nvPr/>
        </p:nvGraphicFramePr>
        <p:xfrm>
          <a:off x="3347864" y="188640"/>
          <a:ext cx="4349996" cy="6155883"/>
        </p:xfrm>
        <a:graphic>
          <a:graphicData uri="http://schemas.openxmlformats.org/presentationml/2006/ole">
            <p:oleObj spid="_x0000_s3074"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mixto</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78</a:t>
            </a:fld>
            <a:endParaRPr lang="es-ES" dirty="0"/>
          </a:p>
        </p:txBody>
      </p:sp>
      <p:pic>
        <p:nvPicPr>
          <p:cNvPr id="7" name="6 Imagen" descr="Lineal horizontal 1.jpg"/>
          <p:cNvPicPr>
            <a:picLocks noChangeAspect="1"/>
          </p:cNvPicPr>
          <p:nvPr/>
        </p:nvPicPr>
        <p:blipFill>
          <a:blip r:embed="rId2" cstate="print"/>
          <a:stretch>
            <a:fillRect/>
          </a:stretch>
        </p:blipFill>
        <p:spPr>
          <a:xfrm>
            <a:off x="2267744" y="908720"/>
            <a:ext cx="6364181" cy="4773136"/>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mixto</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79</a:t>
            </a:fld>
            <a:endParaRPr lang="es-ES" dirty="0"/>
          </a:p>
        </p:txBody>
      </p:sp>
      <p:pic>
        <p:nvPicPr>
          <p:cNvPr id="7" name="6 Imagen" descr="Lineal horizontal 2.jpg"/>
          <p:cNvPicPr>
            <a:picLocks noChangeAspect="1"/>
          </p:cNvPicPr>
          <p:nvPr/>
        </p:nvPicPr>
        <p:blipFill>
          <a:blip r:embed="rId2" cstate="print"/>
          <a:stretch>
            <a:fillRect/>
          </a:stretch>
        </p:blipFill>
        <p:spPr>
          <a:xfrm>
            <a:off x="2195736" y="908720"/>
            <a:ext cx="6589240" cy="4938646"/>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Recursos Humanos</a:t>
            </a:r>
            <a:endParaRPr lang="es-ES" dirty="0"/>
          </a:p>
        </p:txBody>
      </p:sp>
      <p:sp>
        <p:nvSpPr>
          <p:cNvPr id="3" name="2 Marcador de contenido"/>
          <p:cNvSpPr>
            <a:spLocks noGrp="1"/>
          </p:cNvSpPr>
          <p:nvPr>
            <p:ph sz="half" idx="1"/>
          </p:nvPr>
        </p:nvSpPr>
        <p:spPr/>
        <p:txBody>
          <a:bodyPr/>
          <a:lstStyle/>
          <a:p>
            <a:pPr algn="ctr">
              <a:buNone/>
            </a:pPr>
            <a:r>
              <a:rPr lang="es-ES" dirty="0" smtClean="0">
                <a:solidFill>
                  <a:srgbClr val="0070C0"/>
                </a:solidFill>
              </a:rPr>
              <a:t>Propios</a:t>
            </a:r>
          </a:p>
          <a:p>
            <a:r>
              <a:rPr lang="es-ES" dirty="0" smtClean="0"/>
              <a:t>Titular</a:t>
            </a:r>
          </a:p>
          <a:p>
            <a:r>
              <a:rPr lang="es-ES" dirty="0" smtClean="0"/>
              <a:t>F.Regente</a:t>
            </a:r>
          </a:p>
          <a:p>
            <a:r>
              <a:rPr lang="es-ES" dirty="0" smtClean="0"/>
              <a:t>F.Sustituto</a:t>
            </a:r>
          </a:p>
          <a:p>
            <a:r>
              <a:rPr lang="es-ES" dirty="0" smtClean="0"/>
              <a:t>F.Adjunto</a:t>
            </a:r>
          </a:p>
          <a:p>
            <a:r>
              <a:rPr lang="es-ES" dirty="0" smtClean="0"/>
              <a:t>Técnico farmacéutico</a:t>
            </a:r>
          </a:p>
          <a:p>
            <a:r>
              <a:rPr lang="es-ES" dirty="0" smtClean="0"/>
              <a:t>Auxiliar de farmacia</a:t>
            </a:r>
          </a:p>
          <a:p>
            <a:r>
              <a:rPr lang="es-ES" dirty="0" smtClean="0"/>
              <a:t>Personal auxiliar</a:t>
            </a:r>
          </a:p>
          <a:p>
            <a:endParaRPr lang="es-ES" dirty="0" smtClean="0"/>
          </a:p>
          <a:p>
            <a:endParaRPr lang="es-ES" dirty="0" smtClean="0"/>
          </a:p>
        </p:txBody>
      </p:sp>
      <p:sp>
        <p:nvSpPr>
          <p:cNvPr id="4" name="3 Marcador de contenido"/>
          <p:cNvSpPr>
            <a:spLocks noGrp="1"/>
          </p:cNvSpPr>
          <p:nvPr>
            <p:ph sz="half" idx="2"/>
          </p:nvPr>
        </p:nvSpPr>
        <p:spPr>
          <a:xfrm>
            <a:off x="4648200" y="1920085"/>
            <a:ext cx="4244280" cy="4434840"/>
          </a:xfrm>
        </p:spPr>
        <p:txBody>
          <a:bodyPr/>
          <a:lstStyle/>
          <a:p>
            <a:pPr algn="ctr">
              <a:buNone/>
            </a:pPr>
            <a:r>
              <a:rPr lang="es-ES" dirty="0" smtClean="0">
                <a:solidFill>
                  <a:srgbClr val="0070C0"/>
                </a:solidFill>
              </a:rPr>
              <a:t>Colaboradores</a:t>
            </a:r>
          </a:p>
          <a:p>
            <a:r>
              <a:rPr lang="es-ES" dirty="0" smtClean="0"/>
              <a:t>Almacenes de distribución</a:t>
            </a:r>
          </a:p>
          <a:p>
            <a:r>
              <a:rPr lang="es-ES" dirty="0" smtClean="0"/>
              <a:t>Proveedores</a:t>
            </a:r>
          </a:p>
          <a:p>
            <a:r>
              <a:rPr lang="es-ES" dirty="0" smtClean="0"/>
              <a:t>COF</a:t>
            </a:r>
          </a:p>
          <a:p>
            <a:r>
              <a:rPr lang="es-ES" dirty="0" smtClean="0"/>
              <a:t>Asesorías fiscales y laborales</a:t>
            </a:r>
          </a:p>
          <a:p>
            <a:r>
              <a:rPr lang="es-ES" dirty="0" smtClean="0"/>
              <a:t>Empresas de servicios</a:t>
            </a:r>
          </a:p>
          <a:p>
            <a:endParaRPr lang="es-ES" dirty="0"/>
          </a:p>
        </p:txBody>
      </p:sp>
      <p:sp>
        <p:nvSpPr>
          <p:cNvPr id="5" name="4 Marcador de fecha"/>
          <p:cNvSpPr>
            <a:spLocks noGrp="1"/>
          </p:cNvSpPr>
          <p:nvPr>
            <p:ph type="dt" sz="half" idx="10"/>
          </p:nvPr>
        </p:nvSpPr>
        <p:spPr/>
        <p:txBody>
          <a:bodyPr/>
          <a:lstStyle/>
          <a:p>
            <a:r>
              <a:rPr lang="es-ES" dirty="0" smtClean="0"/>
              <a:t>1 de Septiembre del 2010</a:t>
            </a:r>
            <a:endParaRPr lang="es-ES" dirty="0"/>
          </a:p>
        </p:txBody>
      </p:sp>
      <p:sp>
        <p:nvSpPr>
          <p:cNvPr id="6" name="5 Marcador de pie de página"/>
          <p:cNvSpPr>
            <a:spLocks noGrp="1"/>
          </p:cNvSpPr>
          <p:nvPr>
            <p:ph type="ftr" sz="quarter" idx="11"/>
          </p:nvPr>
        </p:nvSpPr>
        <p:spPr/>
        <p:txBody>
          <a:bodyPr/>
          <a:lstStyle/>
          <a:p>
            <a:r>
              <a:rPr lang="es-ES" dirty="0" smtClean="0"/>
              <a:t>Farmacia E. Almorin Romo S.L.U.</a:t>
            </a:r>
            <a:endParaRPr lang="es-ES" dirty="0"/>
          </a:p>
        </p:txBody>
      </p:sp>
      <p:sp>
        <p:nvSpPr>
          <p:cNvPr id="7" name="6 Marcador de número de diapositiva"/>
          <p:cNvSpPr>
            <a:spLocks noGrp="1"/>
          </p:cNvSpPr>
          <p:nvPr>
            <p:ph type="sldNum" sz="quarter" idx="12"/>
          </p:nvPr>
        </p:nvSpPr>
        <p:spPr/>
        <p:txBody>
          <a:bodyPr/>
          <a:lstStyle/>
          <a:p>
            <a:fld id="{B09C1E63-077A-4A16-81D1-8C634E04BD49}" type="slidenum">
              <a:rPr lang="es-ES" smtClean="0"/>
              <a:pPr/>
              <a:t>8</a:t>
            </a:fld>
            <a:endParaRPr lang="es-E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sz="3600" dirty="0" smtClean="0"/>
              <a:t>Lineal horizontal y góndola</a:t>
            </a:r>
            <a:endParaRPr lang="es-ES" sz="3600"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80</a:t>
            </a:fld>
            <a:endParaRPr lang="es-ES" dirty="0"/>
          </a:p>
        </p:txBody>
      </p:sp>
      <p:pic>
        <p:nvPicPr>
          <p:cNvPr id="7" name="6 Imagen" descr="Lineal horizontal niños 1.jpg"/>
          <p:cNvPicPr>
            <a:picLocks noChangeAspect="1"/>
          </p:cNvPicPr>
          <p:nvPr/>
        </p:nvPicPr>
        <p:blipFill>
          <a:blip r:embed="rId2" cstate="print"/>
          <a:stretch>
            <a:fillRect/>
          </a:stretch>
        </p:blipFill>
        <p:spPr>
          <a:xfrm>
            <a:off x="1979711" y="764704"/>
            <a:ext cx="6816757" cy="5112568"/>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fontScale="90000"/>
          </a:bodyPr>
          <a:lstStyle/>
          <a:p>
            <a:pPr algn="ctr"/>
            <a:r>
              <a:rPr lang="es-ES" dirty="0" smtClean="0"/>
              <a:t>Lineal central o islas</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81</a:t>
            </a:fld>
            <a:endParaRPr lang="es-ES" dirty="0"/>
          </a:p>
        </p:txBody>
      </p:sp>
      <p:pic>
        <p:nvPicPr>
          <p:cNvPr id="7" name="6 Imagen" descr="linealcentral.jpg"/>
          <p:cNvPicPr>
            <a:picLocks noChangeAspect="1"/>
          </p:cNvPicPr>
          <p:nvPr/>
        </p:nvPicPr>
        <p:blipFill>
          <a:blip r:embed="rId2" cstate="print"/>
          <a:stretch>
            <a:fillRect/>
          </a:stretch>
        </p:blipFill>
        <p:spPr>
          <a:xfrm>
            <a:off x="2195736" y="836712"/>
            <a:ext cx="6600734" cy="4950550"/>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692696"/>
            <a:ext cx="2212848" cy="1582621"/>
          </a:xfrm>
        </p:spPr>
        <p:txBody>
          <a:bodyPr/>
          <a:lstStyle/>
          <a:p>
            <a:pPr algn="ctr"/>
            <a:r>
              <a:rPr lang="es-ES" dirty="0" smtClean="0"/>
              <a:t>Implantación vertical</a:t>
            </a:r>
            <a:endParaRPr lang="es-ES" dirty="0"/>
          </a:p>
        </p:txBody>
      </p:sp>
      <p:sp>
        <p:nvSpPr>
          <p:cNvPr id="3" name="2 Marcador de texto"/>
          <p:cNvSpPr>
            <a:spLocks noGrp="1"/>
          </p:cNvSpPr>
          <p:nvPr>
            <p:ph type="body" sz="half" idx="2"/>
          </p:nvPr>
        </p:nvSpPr>
        <p:spPr>
          <a:xfrm>
            <a:off x="539552" y="3645024"/>
            <a:ext cx="1298104" cy="672223"/>
          </a:xfrm>
        </p:spPr>
        <p:txBody>
          <a:bodyPr/>
          <a:lstStyle/>
          <a:p>
            <a:pPr algn="ctr"/>
            <a:r>
              <a:rPr lang="es-ES" dirty="0" smtClean="0"/>
              <a:t>Lineal Floor Stand  </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82</a:t>
            </a:fld>
            <a:endParaRPr lang="es-ES" dirty="0"/>
          </a:p>
        </p:txBody>
      </p:sp>
      <p:pic>
        <p:nvPicPr>
          <p:cNvPr id="10" name="9 Marcador de posición de imagen" descr="Expositor Aboca.jpg"/>
          <p:cNvPicPr>
            <a:picLocks noGrp="1" noChangeAspect="1"/>
          </p:cNvPicPr>
          <p:nvPr>
            <p:ph type="pic" idx="1"/>
          </p:nvPr>
        </p:nvPicPr>
        <p:blipFill>
          <a:blip r:embed="rId2" cstate="print"/>
          <a:srcRect t="19307" b="19307"/>
          <a:stretch>
            <a:fillRect/>
          </a:stretch>
        </p:blipFill>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564672"/>
          </a:xfrm>
        </p:spPr>
        <p:txBody>
          <a:bodyPr>
            <a:normAutofit/>
          </a:bodyPr>
          <a:lstStyle/>
          <a:p>
            <a:pPr algn="ctr"/>
            <a:r>
              <a:rPr lang="es-ES" sz="3200" dirty="0" smtClean="0"/>
              <a:t>Lineal tras mostrador con Floor Stand</a:t>
            </a:r>
            <a:endParaRPr lang="es-ES" sz="32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83</a:t>
            </a:fld>
            <a:endParaRPr lang="es-ES" dirty="0"/>
          </a:p>
        </p:txBody>
      </p:sp>
      <p:pic>
        <p:nvPicPr>
          <p:cNvPr id="7" name="6 Imagen" descr="P1030332.JPG"/>
          <p:cNvPicPr>
            <a:picLocks noChangeAspect="1"/>
          </p:cNvPicPr>
          <p:nvPr/>
        </p:nvPicPr>
        <p:blipFill>
          <a:blip r:embed="rId2" cstate="print"/>
          <a:stretch>
            <a:fillRect/>
          </a:stretch>
        </p:blipFill>
        <p:spPr>
          <a:xfrm>
            <a:off x="1763688" y="1628800"/>
            <a:ext cx="6156176" cy="4617132"/>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2800" dirty="0" smtClean="0"/>
              <a:t>Elementos Auxiliares en lineales</a:t>
            </a:r>
            <a:endParaRPr lang="es-ES" sz="2800" dirty="0"/>
          </a:p>
        </p:txBody>
      </p:sp>
      <p:sp>
        <p:nvSpPr>
          <p:cNvPr id="3" name="2 Marcador de texto"/>
          <p:cNvSpPr>
            <a:spLocks noGrp="1"/>
          </p:cNvSpPr>
          <p:nvPr>
            <p:ph type="body" sz="half" idx="2"/>
          </p:nvPr>
        </p:nvSpPr>
        <p:spPr>
          <a:xfrm>
            <a:off x="611560" y="3501008"/>
            <a:ext cx="2162200" cy="1320295"/>
          </a:xfrm>
        </p:spPr>
        <p:txBody>
          <a:bodyPr/>
          <a:lstStyle/>
          <a:p>
            <a:r>
              <a:rPr lang="es-ES" dirty="0" smtClean="0"/>
              <a:t>Portaprecios</a:t>
            </a:r>
          </a:p>
          <a:p>
            <a:r>
              <a:rPr lang="es-ES" dirty="0" smtClean="0"/>
              <a:t>Regletas</a:t>
            </a:r>
          </a:p>
          <a:p>
            <a:r>
              <a:rPr lang="es-ES" dirty="0" smtClean="0"/>
              <a:t>Mesetas potenciadoras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84</a:t>
            </a:fld>
            <a:endParaRPr lang="es-ES" dirty="0"/>
          </a:p>
        </p:txBody>
      </p:sp>
      <p:pic>
        <p:nvPicPr>
          <p:cNvPr id="8" name="7 Marcador de posición de imagen" descr="Portaprecios lineales.jpg"/>
          <p:cNvPicPr>
            <a:picLocks noGrp="1" noChangeAspect="1"/>
          </p:cNvPicPr>
          <p:nvPr>
            <p:ph type="pic" idx="1"/>
          </p:nvPr>
        </p:nvPicPr>
        <p:blipFill>
          <a:blip r:embed="rId2" cstate="print"/>
          <a:srcRect t="17901" b="17901"/>
          <a:stretch>
            <a:fillRect/>
          </a:stretch>
        </p:blip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85</a:t>
            </a:fld>
            <a:endParaRPr lang="es-ES" dirty="0"/>
          </a:p>
        </p:txBody>
      </p:sp>
      <p:pic>
        <p:nvPicPr>
          <p:cNvPr id="5" name="4 Imagen" descr="_MG_4713.jpg"/>
          <p:cNvPicPr>
            <a:picLocks noChangeAspect="1"/>
          </p:cNvPicPr>
          <p:nvPr/>
        </p:nvPicPr>
        <p:blipFill>
          <a:blip r:embed="rId2" cstate="print"/>
          <a:stretch>
            <a:fillRect/>
          </a:stretch>
        </p:blipFill>
        <p:spPr>
          <a:xfrm>
            <a:off x="251520" y="332656"/>
            <a:ext cx="8676842" cy="5784017"/>
          </a:xfrm>
          <a:prstGeom prst="rect">
            <a:avLst/>
          </a:prstGeo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86</a:t>
            </a:fld>
            <a:endParaRPr lang="es-ES" dirty="0"/>
          </a:p>
        </p:txBody>
      </p:sp>
      <p:pic>
        <p:nvPicPr>
          <p:cNvPr id="5" name="4 Imagen" descr="_MG_4739.jpg"/>
          <p:cNvPicPr>
            <a:picLocks noChangeAspect="1"/>
          </p:cNvPicPr>
          <p:nvPr/>
        </p:nvPicPr>
        <p:blipFill>
          <a:blip r:embed="rId2" cstate="print"/>
          <a:stretch>
            <a:fillRect/>
          </a:stretch>
        </p:blipFill>
        <p:spPr>
          <a:xfrm>
            <a:off x="0" y="381286"/>
            <a:ext cx="9144000" cy="6095427"/>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87</a:t>
            </a:fld>
            <a:endParaRPr lang="es-ES" dirty="0"/>
          </a:p>
        </p:txBody>
      </p:sp>
      <p:pic>
        <p:nvPicPr>
          <p:cNvPr id="5" name="4 Imagen" descr="DSC_0086.JPG"/>
          <p:cNvPicPr>
            <a:picLocks noChangeAspect="1"/>
          </p:cNvPicPr>
          <p:nvPr/>
        </p:nvPicPr>
        <p:blipFill>
          <a:blip r:embed="rId2" cstate="print"/>
          <a:stretch>
            <a:fillRect/>
          </a:stretch>
        </p:blipFill>
        <p:spPr>
          <a:xfrm>
            <a:off x="0" y="389106"/>
            <a:ext cx="9144000" cy="6079787"/>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88</a:t>
            </a:fld>
            <a:endParaRPr lang="es-ES" dirty="0"/>
          </a:p>
        </p:txBody>
      </p:sp>
      <p:pic>
        <p:nvPicPr>
          <p:cNvPr id="5" name="4 Imagen" descr="DSC_0091.JPG"/>
          <p:cNvPicPr>
            <a:picLocks noChangeAspect="1"/>
          </p:cNvPicPr>
          <p:nvPr/>
        </p:nvPicPr>
        <p:blipFill>
          <a:blip r:embed="rId2" cstate="print"/>
          <a:stretch>
            <a:fillRect/>
          </a:stretch>
        </p:blipFill>
        <p:spPr>
          <a:xfrm>
            <a:off x="0" y="389106"/>
            <a:ext cx="9144000" cy="6079787"/>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89</a:t>
            </a:fld>
            <a:endParaRPr lang="es-ES" dirty="0"/>
          </a:p>
        </p:txBody>
      </p:sp>
      <p:pic>
        <p:nvPicPr>
          <p:cNvPr id="5" name="4 Imagen" descr="DSC_0104.JPG"/>
          <p:cNvPicPr>
            <a:picLocks noChangeAspect="1"/>
          </p:cNvPicPr>
          <p:nvPr/>
        </p:nvPicPr>
        <p:blipFill>
          <a:blip r:embed="rId2" cstate="print"/>
          <a:stretch>
            <a:fillRect/>
          </a:stretch>
        </p:blipFill>
        <p:spPr>
          <a:xfrm>
            <a:off x="0" y="389106"/>
            <a:ext cx="9144000" cy="6079787"/>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6000" dirty="0" smtClean="0"/>
              <a:t>Rentabilidad</a:t>
            </a:r>
            <a:endParaRPr lang="es-ES" sz="6000" dirty="0"/>
          </a:p>
        </p:txBody>
      </p:sp>
      <p:sp>
        <p:nvSpPr>
          <p:cNvPr id="3" name="2 Marcador de contenido"/>
          <p:cNvSpPr>
            <a:spLocks noGrp="1"/>
          </p:cNvSpPr>
          <p:nvPr>
            <p:ph idx="1"/>
          </p:nvPr>
        </p:nvSpPr>
        <p:spPr>
          <a:xfrm>
            <a:off x="683568" y="3212976"/>
            <a:ext cx="7920880" cy="1152128"/>
          </a:xfrm>
        </p:spPr>
        <p:txBody>
          <a:bodyPr>
            <a:normAutofit/>
          </a:bodyPr>
          <a:lstStyle/>
          <a:p>
            <a:pPr>
              <a:buNone/>
            </a:pPr>
            <a:r>
              <a:rPr lang="es-ES" sz="4000" dirty="0" smtClean="0"/>
              <a:t>Beneficio=Margen  x  Rotación</a:t>
            </a:r>
            <a:endParaRPr lang="es-ES" sz="4000"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9</a:t>
            </a:fld>
            <a:endParaRPr lang="es-E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90</a:t>
            </a:fld>
            <a:endParaRPr lang="es-ES" dirty="0"/>
          </a:p>
        </p:txBody>
      </p:sp>
      <p:pic>
        <p:nvPicPr>
          <p:cNvPr id="5" name="4 Imagen" descr="P103032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91</a:t>
            </a:fld>
            <a:endParaRPr lang="es-ES" dirty="0"/>
          </a:p>
        </p:txBody>
      </p:sp>
      <p:pic>
        <p:nvPicPr>
          <p:cNvPr id="5" name="4 Imagen" descr="P103032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r>
              <a:rPr lang="es-ES" dirty="0" smtClean="0"/>
              <a:t>1 de Septiembre del 2010</a:t>
            </a:r>
            <a:endParaRPr lang="es-ES" dirty="0"/>
          </a:p>
        </p:txBody>
      </p:sp>
      <p:sp>
        <p:nvSpPr>
          <p:cNvPr id="3" name="2 Marcador de pie de página"/>
          <p:cNvSpPr>
            <a:spLocks noGrp="1"/>
          </p:cNvSpPr>
          <p:nvPr>
            <p:ph type="ftr" sz="quarter" idx="11"/>
          </p:nvPr>
        </p:nvSpPr>
        <p:spPr/>
        <p:txBody>
          <a:bodyPr/>
          <a:lstStyle/>
          <a:p>
            <a:r>
              <a:rPr lang="es-ES" dirty="0" smtClean="0"/>
              <a:t>Farmacia E. Almorin Romo S.L.U.</a:t>
            </a:r>
            <a:endParaRPr lang="es-ES" dirty="0"/>
          </a:p>
        </p:txBody>
      </p:sp>
      <p:sp>
        <p:nvSpPr>
          <p:cNvPr id="4" name="3 Marcador de número de diapositiva"/>
          <p:cNvSpPr>
            <a:spLocks noGrp="1"/>
          </p:cNvSpPr>
          <p:nvPr>
            <p:ph type="sldNum" sz="quarter" idx="12"/>
          </p:nvPr>
        </p:nvSpPr>
        <p:spPr/>
        <p:txBody>
          <a:bodyPr/>
          <a:lstStyle/>
          <a:p>
            <a:fld id="{B09C1E63-077A-4A16-81D1-8C634E04BD49}" type="slidenum">
              <a:rPr lang="es-ES" smtClean="0"/>
              <a:pPr/>
              <a:t>92</a:t>
            </a:fld>
            <a:endParaRPr lang="es-ES" dirty="0"/>
          </a:p>
        </p:txBody>
      </p:sp>
      <p:pic>
        <p:nvPicPr>
          <p:cNvPr id="5" name="4 Imagen" descr="P1030330.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Criterios de colocación</a:t>
            </a:r>
            <a:endParaRPr lang="es-ES" dirty="0"/>
          </a:p>
        </p:txBody>
      </p:sp>
      <p:sp>
        <p:nvSpPr>
          <p:cNvPr id="3" name="2 Marcador de contenido"/>
          <p:cNvSpPr>
            <a:spLocks noGrp="1"/>
          </p:cNvSpPr>
          <p:nvPr>
            <p:ph idx="1"/>
          </p:nvPr>
        </p:nvSpPr>
        <p:spPr/>
        <p:txBody>
          <a:bodyPr/>
          <a:lstStyle/>
          <a:p>
            <a:r>
              <a:rPr lang="es-ES" dirty="0" smtClean="0"/>
              <a:t>La cara principal del producto debe verse con claridad</a:t>
            </a:r>
          </a:p>
          <a:p>
            <a:r>
              <a:rPr lang="es-ES" dirty="0" smtClean="0"/>
              <a:t>Los productos de diferente tamaño en forma de pirámide</a:t>
            </a:r>
          </a:p>
          <a:p>
            <a:r>
              <a:rPr lang="es-ES" dirty="0" smtClean="0"/>
              <a:t>Se pueden situar dos niveles de producto</a:t>
            </a:r>
          </a:p>
          <a:p>
            <a:r>
              <a:rPr lang="es-ES" dirty="0" smtClean="0"/>
              <a:t>Rellenar el fondo con el stock disponible de producto</a:t>
            </a:r>
          </a:p>
          <a:p>
            <a:r>
              <a:rPr lang="es-ES" dirty="0" smtClean="0"/>
              <a:t>Utilizar regletas identificativas</a:t>
            </a:r>
            <a:endParaRPr lang="es-ES" dirty="0"/>
          </a:p>
        </p:txBody>
      </p:sp>
      <p:sp>
        <p:nvSpPr>
          <p:cNvPr id="4" name="3 Marcador de fecha"/>
          <p:cNvSpPr>
            <a:spLocks noGrp="1"/>
          </p:cNvSpPr>
          <p:nvPr>
            <p:ph type="dt" sz="half" idx="10"/>
          </p:nvPr>
        </p:nvSpPr>
        <p:spPr/>
        <p:txBody>
          <a:bodyPr/>
          <a:lstStyle/>
          <a:p>
            <a:r>
              <a:rPr lang="es-ES" dirty="0" smtClean="0"/>
              <a:t>1 de Septiembre del 2010</a:t>
            </a:r>
            <a:endParaRPr lang="es-ES" dirty="0"/>
          </a:p>
        </p:txBody>
      </p:sp>
      <p:sp>
        <p:nvSpPr>
          <p:cNvPr id="5" name="4 Marcador de pie de página"/>
          <p:cNvSpPr>
            <a:spLocks noGrp="1"/>
          </p:cNvSpPr>
          <p:nvPr>
            <p:ph type="ftr" sz="quarter" idx="11"/>
          </p:nvPr>
        </p:nvSpPr>
        <p:spPr/>
        <p:txBody>
          <a:bodyPr/>
          <a:lstStyle/>
          <a:p>
            <a:r>
              <a:rPr lang="es-ES" dirty="0" smtClean="0"/>
              <a:t>Farmacia E. Almorin Romo S.L.U.</a:t>
            </a:r>
            <a:endParaRPr lang="es-ES" dirty="0"/>
          </a:p>
        </p:txBody>
      </p:sp>
      <p:sp>
        <p:nvSpPr>
          <p:cNvPr id="6" name="5 Marcador de número de diapositiva"/>
          <p:cNvSpPr>
            <a:spLocks noGrp="1"/>
          </p:cNvSpPr>
          <p:nvPr>
            <p:ph type="sldNum" sz="quarter" idx="12"/>
          </p:nvPr>
        </p:nvSpPr>
        <p:spPr/>
        <p:txBody>
          <a:bodyPr/>
          <a:lstStyle/>
          <a:p>
            <a:fld id="{B09C1E63-077A-4A16-81D1-8C634E04BD49}" type="slidenum">
              <a:rPr lang="es-ES" smtClean="0"/>
              <a:pPr/>
              <a:t>93</a:t>
            </a:fld>
            <a:endParaRPr lang="es-E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PLANOGRAMAS</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94</a:t>
            </a:fld>
            <a:endParaRPr lang="es-ES" dirty="0"/>
          </a:p>
        </p:txBody>
      </p:sp>
      <p:sp>
        <p:nvSpPr>
          <p:cNvPr id="6" name="5 CuadroTexto"/>
          <p:cNvSpPr txBox="1"/>
          <p:nvPr/>
        </p:nvSpPr>
        <p:spPr>
          <a:xfrm>
            <a:off x="467544" y="2060848"/>
            <a:ext cx="3960440" cy="3416320"/>
          </a:xfrm>
          <a:prstGeom prst="rect">
            <a:avLst/>
          </a:prstGeom>
          <a:noFill/>
        </p:spPr>
        <p:txBody>
          <a:bodyPr wrap="square" rtlCol="0">
            <a:spAutoFit/>
          </a:bodyPr>
          <a:lstStyle/>
          <a:p>
            <a:r>
              <a:rPr lang="es-ES" dirty="0" smtClean="0"/>
              <a:t>El planograma es un mapa que muestra a los encargados de colocar las mercancías  el lugar exacto donde colocarlas en las estanterías de un almacén o lineal de un establecimiento. Son una poderosa herramienta utilizada en el merchandising, basada en el sentido común y en la investigación de los hábitos de compra de los consumidores.  </a:t>
            </a:r>
            <a:br>
              <a:rPr lang="es-ES" dirty="0" smtClean="0"/>
            </a:br>
            <a:endParaRPr lang="es-ES" dirty="0"/>
          </a:p>
        </p:txBody>
      </p:sp>
      <p:pic>
        <p:nvPicPr>
          <p:cNvPr id="7" name="6 Imagen" descr="planograma general.jpg"/>
          <p:cNvPicPr>
            <a:picLocks noChangeAspect="1"/>
          </p:cNvPicPr>
          <p:nvPr/>
        </p:nvPicPr>
        <p:blipFill>
          <a:blip r:embed="rId2" cstate="print"/>
          <a:stretch>
            <a:fillRect/>
          </a:stretch>
        </p:blipFill>
        <p:spPr>
          <a:xfrm>
            <a:off x="4788024" y="1988840"/>
            <a:ext cx="3855864" cy="3634152"/>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95</a:t>
            </a:fld>
            <a:endParaRPr lang="es-ES" dirty="0"/>
          </a:p>
        </p:txBody>
      </p:sp>
      <p:graphicFrame>
        <p:nvGraphicFramePr>
          <p:cNvPr id="7" name="6 Objeto"/>
          <p:cNvGraphicFramePr>
            <a:graphicFrameLocks noChangeAspect="1"/>
          </p:cNvGraphicFramePr>
          <p:nvPr/>
        </p:nvGraphicFramePr>
        <p:xfrm>
          <a:off x="3135313" y="692696"/>
          <a:ext cx="3918051" cy="5544616"/>
        </p:xfrm>
        <a:graphic>
          <a:graphicData uri="http://schemas.openxmlformats.org/presentationml/2006/ole">
            <p:oleObj spid="_x0000_s4098"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96</a:t>
            </a:fld>
            <a:endParaRPr lang="es-ES" dirty="0"/>
          </a:p>
        </p:txBody>
      </p:sp>
      <p:graphicFrame>
        <p:nvGraphicFramePr>
          <p:cNvPr id="6" name="5 Objeto"/>
          <p:cNvGraphicFramePr>
            <a:graphicFrameLocks noChangeAspect="1"/>
          </p:cNvGraphicFramePr>
          <p:nvPr/>
        </p:nvGraphicFramePr>
        <p:xfrm>
          <a:off x="3135313" y="764704"/>
          <a:ext cx="3816283" cy="5400600"/>
        </p:xfrm>
        <a:graphic>
          <a:graphicData uri="http://schemas.openxmlformats.org/presentationml/2006/ole">
            <p:oleObj spid="_x0000_s5122"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97</a:t>
            </a:fld>
            <a:endParaRPr lang="es-ES" dirty="0"/>
          </a:p>
        </p:txBody>
      </p:sp>
      <p:graphicFrame>
        <p:nvGraphicFramePr>
          <p:cNvPr id="6" name="5 Objeto"/>
          <p:cNvGraphicFramePr>
            <a:graphicFrameLocks noChangeAspect="1"/>
          </p:cNvGraphicFramePr>
          <p:nvPr/>
        </p:nvGraphicFramePr>
        <p:xfrm>
          <a:off x="3135313" y="692696"/>
          <a:ext cx="3867167" cy="5472608"/>
        </p:xfrm>
        <a:graphic>
          <a:graphicData uri="http://schemas.openxmlformats.org/presentationml/2006/ole">
            <p:oleObj spid="_x0000_s6146"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98</a:t>
            </a:fld>
            <a:endParaRPr lang="es-ES" dirty="0"/>
          </a:p>
        </p:txBody>
      </p:sp>
      <p:graphicFrame>
        <p:nvGraphicFramePr>
          <p:cNvPr id="6" name="5 Objeto"/>
          <p:cNvGraphicFramePr>
            <a:graphicFrameLocks noChangeAspect="1"/>
          </p:cNvGraphicFramePr>
          <p:nvPr/>
        </p:nvGraphicFramePr>
        <p:xfrm>
          <a:off x="3135313" y="692696"/>
          <a:ext cx="3714515" cy="5256584"/>
        </p:xfrm>
        <a:graphic>
          <a:graphicData uri="http://schemas.openxmlformats.org/presentationml/2006/ole">
            <p:oleObj spid="_x0000_s7170"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1306488" cy="4957160"/>
          </a:xfrm>
        </p:spPr>
        <p:txBody>
          <a:bodyPr vert="vert270">
            <a:normAutofit/>
          </a:bodyPr>
          <a:lstStyle/>
          <a:p>
            <a:pPr algn="ctr"/>
            <a:r>
              <a:rPr lang="es-ES" dirty="0" smtClean="0"/>
              <a:t>Lineal horizontal</a:t>
            </a:r>
            <a:endParaRPr lang="es-ES" dirty="0"/>
          </a:p>
        </p:txBody>
      </p:sp>
      <p:sp>
        <p:nvSpPr>
          <p:cNvPr id="3" name="2 Marcador de fecha"/>
          <p:cNvSpPr>
            <a:spLocks noGrp="1"/>
          </p:cNvSpPr>
          <p:nvPr>
            <p:ph type="dt" sz="half" idx="10"/>
          </p:nvPr>
        </p:nvSpPr>
        <p:spPr/>
        <p:txBody>
          <a:bodyPr/>
          <a:lstStyle/>
          <a:p>
            <a:r>
              <a:rPr lang="es-ES" dirty="0" smtClean="0"/>
              <a:t>1 de Septiembre del 2010</a:t>
            </a:r>
            <a:endParaRPr lang="es-ES" dirty="0"/>
          </a:p>
        </p:txBody>
      </p:sp>
      <p:sp>
        <p:nvSpPr>
          <p:cNvPr id="4" name="3 Marcador de pie de página"/>
          <p:cNvSpPr>
            <a:spLocks noGrp="1"/>
          </p:cNvSpPr>
          <p:nvPr>
            <p:ph type="ftr" sz="quarter" idx="11"/>
          </p:nvPr>
        </p:nvSpPr>
        <p:spPr/>
        <p:txBody>
          <a:bodyPr/>
          <a:lstStyle/>
          <a:p>
            <a:r>
              <a:rPr lang="es-ES" dirty="0" smtClean="0"/>
              <a:t>Farmacia E. Almorin Romo S.L.U.</a:t>
            </a:r>
            <a:endParaRPr lang="es-ES" dirty="0"/>
          </a:p>
        </p:txBody>
      </p:sp>
      <p:sp>
        <p:nvSpPr>
          <p:cNvPr id="5" name="4 Marcador de número de diapositiva"/>
          <p:cNvSpPr>
            <a:spLocks noGrp="1"/>
          </p:cNvSpPr>
          <p:nvPr>
            <p:ph type="sldNum" sz="quarter" idx="12"/>
          </p:nvPr>
        </p:nvSpPr>
        <p:spPr/>
        <p:txBody>
          <a:bodyPr/>
          <a:lstStyle/>
          <a:p>
            <a:fld id="{B09C1E63-077A-4A16-81D1-8C634E04BD49}" type="slidenum">
              <a:rPr lang="es-ES" smtClean="0"/>
              <a:pPr/>
              <a:t>99</a:t>
            </a:fld>
            <a:endParaRPr lang="es-ES" dirty="0"/>
          </a:p>
        </p:txBody>
      </p:sp>
      <p:graphicFrame>
        <p:nvGraphicFramePr>
          <p:cNvPr id="6" name="5 Objeto"/>
          <p:cNvGraphicFramePr>
            <a:graphicFrameLocks noChangeAspect="1"/>
          </p:cNvGraphicFramePr>
          <p:nvPr/>
        </p:nvGraphicFramePr>
        <p:xfrm>
          <a:off x="3135313" y="764704"/>
          <a:ext cx="3867167" cy="5472608"/>
        </p:xfrm>
        <a:graphic>
          <a:graphicData uri="http://schemas.openxmlformats.org/presentationml/2006/ole">
            <p:oleObj spid="_x0000_s8194" name="Acrobat Document" r:id="rId3" imgW="7557840" imgH="10695960" progId="AcroExch.Document.7">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TotalTime>
  <Words>5062</Words>
  <Application>Microsoft Office PowerPoint</Application>
  <PresentationFormat>Presentación en pantalla (4:3)</PresentationFormat>
  <Paragraphs>1085</Paragraphs>
  <Slides>148</Slides>
  <Notes>21</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148</vt:i4>
      </vt:variant>
    </vt:vector>
  </HeadingPairs>
  <TitlesOfParts>
    <vt:vector size="150" baseType="lpstr">
      <vt:lpstr>Flujo</vt:lpstr>
      <vt:lpstr>Acrobat Document</vt:lpstr>
      <vt:lpstr>Disposición y Venta de Productos de Farmacia y Parafarmacia</vt:lpstr>
      <vt:lpstr>Objetivos</vt:lpstr>
      <vt:lpstr>Contenidos</vt:lpstr>
      <vt:lpstr>Situación actual de la OF</vt:lpstr>
      <vt:lpstr>El impacto del real decreto esta valorado en una pérdida económica para el sector farmacéutico de 1500 millones de € (alrededor del 10% de la facturación)</vt:lpstr>
      <vt:lpstr>Estructura de una O.F.</vt:lpstr>
      <vt:lpstr>Elementos físicos</vt:lpstr>
      <vt:lpstr>Recursos Humanos</vt:lpstr>
      <vt:lpstr>Rentabilidad</vt:lpstr>
      <vt:lpstr>Merchandising en O.F.</vt:lpstr>
      <vt:lpstr>Objetivos del Merchandising</vt:lpstr>
      <vt:lpstr>RRHH</vt:lpstr>
      <vt:lpstr>Tipos de merchandising</vt:lpstr>
      <vt:lpstr>Merchandising  Visual</vt:lpstr>
      <vt:lpstr>Objetivos</vt:lpstr>
      <vt:lpstr>Elementos exteriores</vt:lpstr>
      <vt:lpstr>Diapositiva 17</vt:lpstr>
      <vt:lpstr>Decreto 107/2008</vt:lpstr>
      <vt:lpstr>Rotulo</vt:lpstr>
      <vt:lpstr>Turnos de Guardia Horario Placa de farmacéutico Dispensador de guardias</vt:lpstr>
      <vt:lpstr>Diapositiva 21</vt:lpstr>
      <vt:lpstr>Entrada a la Farmacia</vt:lpstr>
      <vt:lpstr>Entrada a la Farmacia</vt:lpstr>
      <vt:lpstr>Puertas</vt:lpstr>
      <vt:lpstr>Diapositiva 25</vt:lpstr>
      <vt:lpstr>Diapositiva 26</vt:lpstr>
      <vt:lpstr>Diapositiva 27</vt:lpstr>
      <vt:lpstr>ESCAPARATE</vt:lpstr>
      <vt:lpstr>ESCAPARATE</vt:lpstr>
      <vt:lpstr>Escaparate características (1)</vt:lpstr>
      <vt:lpstr>Escaparate características (2)</vt:lpstr>
      <vt:lpstr>Escaparate ideal</vt:lpstr>
      <vt:lpstr>ESCAPARATE ZONAS</vt:lpstr>
      <vt:lpstr>ESCAPARATE VALORACION</vt:lpstr>
      <vt:lpstr>ESCAPARATE (Técnicas básicas)</vt:lpstr>
      <vt:lpstr>Merchandising  Visual</vt:lpstr>
      <vt:lpstr>Objetivos</vt:lpstr>
      <vt:lpstr>Elementos interiores</vt:lpstr>
      <vt:lpstr>Zonas Frías (1)</vt:lpstr>
      <vt:lpstr>Zonas Frías (2)</vt:lpstr>
      <vt:lpstr>Diapositiva 41</vt:lpstr>
      <vt:lpstr>Zonas calientes</vt:lpstr>
      <vt:lpstr>Diapositiva 43</vt:lpstr>
      <vt:lpstr>Flujos de Circulación</vt:lpstr>
      <vt:lpstr>Diapositiva 45</vt:lpstr>
      <vt:lpstr>Mostrador</vt:lpstr>
      <vt:lpstr>Mostrador características</vt:lpstr>
      <vt:lpstr>Mostrador optimización</vt:lpstr>
      <vt:lpstr>Diapositiva 49</vt:lpstr>
      <vt:lpstr>Diapositiva 50</vt:lpstr>
      <vt:lpstr>Elección de mobiliario</vt:lpstr>
      <vt:lpstr>Diapositiva 52</vt:lpstr>
      <vt:lpstr>LINEALES</vt:lpstr>
      <vt:lpstr>LINEALES</vt:lpstr>
      <vt:lpstr>Lineales periféricos</vt:lpstr>
      <vt:lpstr>Lineales detrás de mostrador</vt:lpstr>
      <vt:lpstr>Lineal detrás de mostrador</vt:lpstr>
      <vt:lpstr>Lineales centrales</vt:lpstr>
      <vt:lpstr>Lineales operativa</vt:lpstr>
      <vt:lpstr>LINEALES MEDIDAS</vt:lpstr>
      <vt:lpstr>Niveles de exposición</vt:lpstr>
      <vt:lpstr>Lineal</vt:lpstr>
      <vt:lpstr>Nivel superior de cabeza o paraguas &gt;1,70 metros</vt:lpstr>
      <vt:lpstr>Nivel medio-superior o de los ojos de 1,10 metros a 1,6-1,7 metros</vt:lpstr>
      <vt:lpstr>Nivel medio-inferior o de las manos de 0,50 metros a 1,10 metros</vt:lpstr>
      <vt:lpstr>Nivel inferior o del suelo &lt; 0,50 metros</vt:lpstr>
      <vt:lpstr>Datos de un lineal</vt:lpstr>
      <vt:lpstr>Tipos de implantación en lineal</vt:lpstr>
      <vt:lpstr>Diapositiva 69</vt:lpstr>
      <vt:lpstr>Implantación vertical</vt:lpstr>
      <vt:lpstr>Concepto de “facing”</vt:lpstr>
      <vt:lpstr>Diapositiva 72</vt:lpstr>
      <vt:lpstr>Implantación horizontal </vt:lpstr>
      <vt:lpstr>Implantación horizontal</vt:lpstr>
      <vt:lpstr>Lineal horizontal</vt:lpstr>
      <vt:lpstr>Lineal horizontal</vt:lpstr>
      <vt:lpstr>Implantación mixta </vt:lpstr>
      <vt:lpstr>Lineal mixto</vt:lpstr>
      <vt:lpstr>Lineal mixto</vt:lpstr>
      <vt:lpstr>Lineal horizontal y góndola</vt:lpstr>
      <vt:lpstr>Lineal central o islas</vt:lpstr>
      <vt:lpstr>Implantación vertical</vt:lpstr>
      <vt:lpstr>Lineal tras mostrador con Floor Stand</vt:lpstr>
      <vt:lpstr>Elementos Auxiliares en lineales</vt:lpstr>
      <vt:lpstr>Diapositiva 85</vt:lpstr>
      <vt:lpstr>Diapositiva 86</vt:lpstr>
      <vt:lpstr>Diapositiva 87</vt:lpstr>
      <vt:lpstr>Diapositiva 88</vt:lpstr>
      <vt:lpstr>Diapositiva 89</vt:lpstr>
      <vt:lpstr>Diapositiva 90</vt:lpstr>
      <vt:lpstr>Diapositiva 91</vt:lpstr>
      <vt:lpstr>Diapositiva 92</vt:lpstr>
      <vt:lpstr>Criterios de colocación</vt:lpstr>
      <vt:lpstr>PLANOGRAMAS</vt:lpstr>
      <vt:lpstr>Lineal horizontal</vt:lpstr>
      <vt:lpstr>Lineal horizontal</vt:lpstr>
      <vt:lpstr>Lineal horizontal</vt:lpstr>
      <vt:lpstr>Lineal horizontal</vt:lpstr>
      <vt:lpstr>Lineal horizontal</vt:lpstr>
      <vt:lpstr>Lineal horizontal</vt:lpstr>
      <vt:lpstr>Lineal horizontal</vt:lpstr>
      <vt:lpstr>Lineal Vertical</vt:lpstr>
      <vt:lpstr>Lineal Vertical</vt:lpstr>
      <vt:lpstr>Implantación de las familias en un lineal</vt:lpstr>
      <vt:lpstr>Implantación de malla</vt:lpstr>
      <vt:lpstr>Implantación cruzada</vt:lpstr>
      <vt:lpstr>    GESTIÓN DE LINEALES </vt:lpstr>
      <vt:lpstr>Ejercicio de gestión de lineales</vt:lpstr>
      <vt:lpstr>Productos</vt:lpstr>
      <vt:lpstr>Diapositiva 110</vt:lpstr>
      <vt:lpstr>Merchandising  de Gestión</vt:lpstr>
      <vt:lpstr>Merchandising de Gestión: Objetivos</vt:lpstr>
      <vt:lpstr>Gestión del conocimiento y evaluación de los clientes </vt:lpstr>
      <vt:lpstr>Gestión del conocimiento y evaluación de la competencia</vt:lpstr>
      <vt:lpstr>ANALISIS DE GEOMARKETING</vt:lpstr>
      <vt:lpstr>Diapositiva 116</vt:lpstr>
      <vt:lpstr>Diapositiva 117</vt:lpstr>
      <vt:lpstr>Diapositiva 118</vt:lpstr>
      <vt:lpstr>Diapositiva 119</vt:lpstr>
      <vt:lpstr>Diapositiva 120</vt:lpstr>
      <vt:lpstr>Diapositiva 121</vt:lpstr>
      <vt:lpstr>Diapositiva 122</vt:lpstr>
      <vt:lpstr>Diapositiva 123</vt:lpstr>
      <vt:lpstr>Diapositiva 124</vt:lpstr>
      <vt:lpstr>Diapositiva 125</vt:lpstr>
      <vt:lpstr>Diapositiva 126</vt:lpstr>
      <vt:lpstr>Diapositiva 127</vt:lpstr>
      <vt:lpstr>Diapositiva 128</vt:lpstr>
      <vt:lpstr>Diapositiva 129</vt:lpstr>
      <vt:lpstr>Diapositiva 130</vt:lpstr>
      <vt:lpstr>Diapositiva 131</vt:lpstr>
      <vt:lpstr>Diapositiva 132</vt:lpstr>
      <vt:lpstr>Diapositiva 133</vt:lpstr>
      <vt:lpstr>Clasificación del Surtido</vt:lpstr>
      <vt:lpstr>Gestión del surtido de productos </vt:lpstr>
      <vt:lpstr>Clasificación del surtido</vt:lpstr>
      <vt:lpstr>Dimensiones del surtido</vt:lpstr>
      <vt:lpstr>Criterios para la selección del Surtido</vt:lpstr>
      <vt:lpstr>Criterios cuantitativos para selección de Surtido</vt:lpstr>
      <vt:lpstr>Listados ABC</vt:lpstr>
      <vt:lpstr>Método del numero máximo de referencias</vt:lpstr>
      <vt:lpstr>Criterios cualitativos</vt:lpstr>
      <vt:lpstr>Estrategias de exposición del surtido por zonas</vt:lpstr>
      <vt:lpstr>Tipos de compra</vt:lpstr>
      <vt:lpstr>Categorías de rotación</vt:lpstr>
      <vt:lpstr>Estrategias de exposición</vt:lpstr>
      <vt:lpstr>Método de asignación del espacio del lineal a un producto</vt:lpstr>
      <vt:lpstr>Acciones para incrementar las ventas, los precios y la frecuencia de compra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Disposición y Venta de Productos de Farmacia y Parafarmacia</dc:title>
  <dc:creator>Usuario</dc:creator>
  <cp:lastModifiedBy>Usuario</cp:lastModifiedBy>
  <cp:revision>1</cp:revision>
  <dcterms:created xsi:type="dcterms:W3CDTF">2010-09-01T18:04:40Z</dcterms:created>
  <dcterms:modified xsi:type="dcterms:W3CDTF">2010-09-01T18:06:43Z</dcterms:modified>
</cp:coreProperties>
</file>