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6858000" cy="9144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C5"/>
    <a:srgbClr val="FF9900"/>
    <a:srgbClr val="FFFFFF"/>
    <a:srgbClr val="DBD79D"/>
    <a:srgbClr val="E97E0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1890" y="-9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580A-0ECD-48AA-A9AD-9A2E2A90C0CE}" type="datetimeFigureOut">
              <a:rPr lang="es-ES" smtClean="0"/>
              <a:pPr/>
              <a:t>22/10/2018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F058-93FB-4125-A6F6-38C256373D7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580A-0ECD-48AA-A9AD-9A2E2A90C0CE}" type="datetimeFigureOut">
              <a:rPr lang="es-ES" smtClean="0"/>
              <a:pPr/>
              <a:t>22/10/2018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F058-93FB-4125-A6F6-38C256373D7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580A-0ECD-48AA-A9AD-9A2E2A90C0CE}" type="datetimeFigureOut">
              <a:rPr lang="es-ES" smtClean="0"/>
              <a:pPr/>
              <a:t>22/10/2018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F058-93FB-4125-A6F6-38C256373D7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580A-0ECD-48AA-A9AD-9A2E2A90C0CE}" type="datetimeFigureOut">
              <a:rPr lang="es-ES" smtClean="0"/>
              <a:pPr/>
              <a:t>22/10/2018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F058-93FB-4125-A6F6-38C256373D7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580A-0ECD-48AA-A9AD-9A2E2A90C0CE}" type="datetimeFigureOut">
              <a:rPr lang="es-ES" smtClean="0"/>
              <a:pPr/>
              <a:t>22/10/2018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F058-93FB-4125-A6F6-38C256373D7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580A-0ECD-48AA-A9AD-9A2E2A90C0CE}" type="datetimeFigureOut">
              <a:rPr lang="es-ES" smtClean="0"/>
              <a:pPr/>
              <a:t>22/10/2018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F058-93FB-4125-A6F6-38C256373D7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580A-0ECD-48AA-A9AD-9A2E2A90C0CE}" type="datetimeFigureOut">
              <a:rPr lang="es-ES" smtClean="0"/>
              <a:pPr/>
              <a:t>22/10/2018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F058-93FB-4125-A6F6-38C256373D7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580A-0ECD-48AA-A9AD-9A2E2A90C0CE}" type="datetimeFigureOut">
              <a:rPr lang="es-ES" smtClean="0"/>
              <a:pPr/>
              <a:t>22/10/2018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F058-93FB-4125-A6F6-38C256373D7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580A-0ECD-48AA-A9AD-9A2E2A90C0CE}" type="datetimeFigureOut">
              <a:rPr lang="es-ES" smtClean="0"/>
              <a:pPr/>
              <a:t>22/10/2018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F058-93FB-4125-A6F6-38C256373D7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580A-0ECD-48AA-A9AD-9A2E2A90C0CE}" type="datetimeFigureOut">
              <a:rPr lang="es-ES" smtClean="0"/>
              <a:pPr/>
              <a:t>22/10/2018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F058-93FB-4125-A6F6-38C256373D7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580A-0ECD-48AA-A9AD-9A2E2A90C0CE}" type="datetimeFigureOut">
              <a:rPr lang="es-ES" smtClean="0"/>
              <a:pPr/>
              <a:t>22/10/2018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F058-93FB-4125-A6F6-38C256373D7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E580A-0ECD-48AA-A9AD-9A2E2A90C0CE}" type="datetimeFigureOut">
              <a:rPr lang="es-ES" smtClean="0"/>
              <a:pPr/>
              <a:t>22/10/2018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EF058-93FB-4125-A6F6-38C256373D7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10" Type="http://schemas.openxmlformats.org/officeDocument/2006/relationships/image" Target="../media/image8.png"/><Relationship Id="rId19" Type="http://schemas.microsoft.com/office/2017/06/relationships/model3d" Target="../media/model3d1.glb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microsoft.com/office/2007/relationships/hdphoto" Target="../media/hdphoto2.wdp"/><Relationship Id="rId2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"/>
          <p:cNvSpPr/>
          <p:nvPr/>
        </p:nvSpPr>
        <p:spPr>
          <a:xfrm>
            <a:off x="-225027" y="-258046"/>
            <a:ext cx="7492055" cy="9367241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6" name="35 Grupo"/>
          <p:cNvGrpSpPr/>
          <p:nvPr/>
        </p:nvGrpSpPr>
        <p:grpSpPr>
          <a:xfrm rot="21063141">
            <a:off x="-742378" y="-465626"/>
            <a:ext cx="8646289" cy="3133212"/>
            <a:chOff x="-740892" y="-436743"/>
            <a:chExt cx="8646289" cy="3133212"/>
          </a:xfrm>
        </p:grpSpPr>
        <p:pic>
          <p:nvPicPr>
            <p:cNvPr id="34" name="33 Imagen" descr="firecat_is_rising2.png"/>
            <p:cNvPicPr>
              <a:picLocks noChangeAspect="1"/>
            </p:cNvPicPr>
            <p:nvPr/>
          </p:nvPicPr>
          <p:blipFill>
            <a:blip r:embed="rId2" cstate="print"/>
            <a:srcRect t="17073" r="60684" b="-9756"/>
            <a:stretch>
              <a:fillRect/>
            </a:stretch>
          </p:blipFill>
          <p:spPr>
            <a:xfrm rot="17070088">
              <a:off x="-272840" y="-867927"/>
              <a:ext cx="3096344" cy="40324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5" name="34 Imagen" descr="firecat_is_rising2.png"/>
            <p:cNvPicPr>
              <a:picLocks noChangeAspect="1"/>
            </p:cNvPicPr>
            <p:nvPr/>
          </p:nvPicPr>
          <p:blipFill>
            <a:blip r:embed="rId2" cstate="print"/>
            <a:srcRect t="17073" r="60684" b="-9756"/>
            <a:stretch>
              <a:fillRect/>
            </a:stretch>
          </p:blipFill>
          <p:spPr>
            <a:xfrm rot="4283811" flipH="1">
              <a:off x="4341001" y="-904795"/>
              <a:ext cx="3096344" cy="40324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5" name="24 Imagen" descr="full-moon-151379_64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6601" y="1184697"/>
            <a:ext cx="3858627" cy="3816424"/>
          </a:xfrm>
          <a:prstGeom prst="rect">
            <a:avLst/>
          </a:prstGeom>
        </p:spPr>
      </p:pic>
      <p:sp>
        <p:nvSpPr>
          <p:cNvPr id="26" name="25 Rectángulo"/>
          <p:cNvSpPr/>
          <p:nvPr/>
        </p:nvSpPr>
        <p:spPr>
          <a:xfrm>
            <a:off x="188640" y="179512"/>
            <a:ext cx="6480720" cy="8568952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0" y="6300192"/>
            <a:ext cx="6858000" cy="28438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44" name="43 Grupo"/>
          <p:cNvGrpSpPr/>
          <p:nvPr/>
        </p:nvGrpSpPr>
        <p:grpSpPr>
          <a:xfrm rot="232143">
            <a:off x="-2845217" y="3970418"/>
            <a:ext cx="11940381" cy="5844547"/>
            <a:chOff x="-2763688" y="4200719"/>
            <a:chExt cx="11940381" cy="5267825"/>
          </a:xfrm>
        </p:grpSpPr>
        <p:sp>
          <p:nvSpPr>
            <p:cNvPr id="15" name="14 Elipse"/>
            <p:cNvSpPr/>
            <p:nvPr/>
          </p:nvSpPr>
          <p:spPr>
            <a:xfrm>
              <a:off x="-2763688" y="5133191"/>
              <a:ext cx="11940381" cy="433535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9" name="8 Imagen" descr="vinilo-decorativo-cementerio-tetrico-4682.png"/>
            <p:cNvPicPr>
              <a:picLocks noChangeAspect="1"/>
            </p:cNvPicPr>
            <p:nvPr/>
          </p:nvPicPr>
          <p:blipFill>
            <a:blip r:embed="rId4" cstate="print"/>
            <a:srcRect l="10628"/>
            <a:stretch>
              <a:fillRect/>
            </a:stretch>
          </p:blipFill>
          <p:spPr>
            <a:xfrm rot="21244331" flipH="1">
              <a:off x="318146" y="4200719"/>
              <a:ext cx="1237764" cy="1177581"/>
            </a:xfrm>
            <a:prstGeom prst="rect">
              <a:avLst/>
            </a:prstGeom>
          </p:spPr>
        </p:pic>
      </p:grpSp>
      <p:grpSp>
        <p:nvGrpSpPr>
          <p:cNvPr id="49" name="48 Grupo"/>
          <p:cNvGrpSpPr/>
          <p:nvPr/>
        </p:nvGrpSpPr>
        <p:grpSpPr>
          <a:xfrm>
            <a:off x="-279412" y="3677227"/>
            <a:ext cx="8712968" cy="4135767"/>
            <a:chOff x="630147" y="3982962"/>
            <a:chExt cx="8081141" cy="4135767"/>
          </a:xfrm>
        </p:grpSpPr>
        <p:sp>
          <p:nvSpPr>
            <p:cNvPr id="14" name="13 Elipse"/>
            <p:cNvSpPr/>
            <p:nvPr/>
          </p:nvSpPr>
          <p:spPr>
            <a:xfrm rot="21271241">
              <a:off x="630147" y="4950582"/>
              <a:ext cx="8081141" cy="316814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9" name="28 Imagen" descr="VilalbaSkiLine.gif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4979" t="65159" r="33030" b="12036"/>
            <a:stretch>
              <a:fillRect/>
            </a:stretch>
          </p:blipFill>
          <p:spPr>
            <a:xfrm>
              <a:off x="3608168" y="3982962"/>
              <a:ext cx="4021183" cy="1109472"/>
            </a:xfrm>
            <a:prstGeom prst="rect">
              <a:avLst/>
            </a:prstGeom>
          </p:spPr>
        </p:pic>
      </p:grpSp>
      <p:pic>
        <p:nvPicPr>
          <p:cNvPr id="12" name="11 Imagen" descr="bats-42379_64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85184" y="1691680"/>
            <a:ext cx="1481260" cy="972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38 Arco de bloque"/>
          <p:cNvSpPr/>
          <p:nvPr/>
        </p:nvSpPr>
        <p:spPr>
          <a:xfrm rot="20951068">
            <a:off x="365034" y="1187782"/>
            <a:ext cx="6192688" cy="1200329"/>
          </a:xfrm>
          <a:prstGeom prst="blockArc">
            <a:avLst>
              <a:gd name="adj1" fmla="val 10116671"/>
              <a:gd name="adj2" fmla="val 8361886"/>
              <a:gd name="adj3" fmla="val 42159"/>
            </a:avLst>
          </a:prstGeom>
          <a:noFill/>
          <a:ln w="3175">
            <a:solidFill>
              <a:srgbClr val="FFC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perspectiveRelaxedModerately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5400" b="1" dirty="0">
                <a:ln w="50800">
                  <a:solidFill>
                    <a:srgbClr val="FFC000"/>
                  </a:solidFill>
                </a:ln>
                <a:solidFill>
                  <a:srgbClr val="FF9900"/>
                </a:solidFill>
                <a:effectLst>
                  <a:glow rad="228600">
                    <a:schemeClr val="tx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lticmd" pitchFamily="34" charset="0"/>
              </a:rPr>
              <a:t>SAMAIN </a:t>
            </a:r>
            <a:r>
              <a:rPr lang="es-ES" sz="7200" b="1" dirty="0">
                <a:ln w="50800">
                  <a:solidFill>
                    <a:srgbClr val="FFC000"/>
                  </a:solidFill>
                </a:ln>
                <a:solidFill>
                  <a:srgbClr val="FF9900"/>
                </a:solidFill>
                <a:effectLst>
                  <a:glow rad="228600">
                    <a:schemeClr val="tx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elticmd" pitchFamily="34" charset="0"/>
              </a:rPr>
              <a:t>18</a:t>
            </a:r>
            <a:endParaRPr lang="es-ES" sz="5400" b="1" dirty="0">
              <a:ln w="50800">
                <a:solidFill>
                  <a:srgbClr val="FFC000"/>
                </a:solidFill>
              </a:ln>
              <a:solidFill>
                <a:srgbClr val="FF9900"/>
              </a:solidFill>
              <a:effectLst>
                <a:glow rad="228600">
                  <a:schemeClr val="tx1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elticmd" pitchFamily="34" charset="0"/>
            </a:endParaRPr>
          </a:p>
        </p:txBody>
      </p:sp>
      <p:pic>
        <p:nvPicPr>
          <p:cNvPr id="38" name="59 Imagen" descr="EDDLG principal negativa.png">
            <a:extLst>
              <a:ext uri="{FF2B5EF4-FFF2-40B4-BE49-F238E27FC236}">
                <a16:creationId xmlns:a16="http://schemas.microsoft.com/office/drawing/2014/main" id="{EE65AB57-4707-4D04-9335-73DB9E9552B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61378" y="8423509"/>
            <a:ext cx="1368152" cy="444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60 Imagen" descr="LogoColeInsuaAzulLetrasBlancasTransparente.png">
            <a:extLst>
              <a:ext uri="{FF2B5EF4-FFF2-40B4-BE49-F238E27FC236}">
                <a16:creationId xmlns:a16="http://schemas.microsoft.com/office/drawing/2014/main" id="{5C7569C7-E0B0-43C8-941E-BC664B22E604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2129" y="8442738"/>
            <a:ext cx="1473315" cy="405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63 Imagen" descr="Logo Insua.png">
            <a:extLst>
              <a:ext uri="{FF2B5EF4-FFF2-40B4-BE49-F238E27FC236}">
                <a16:creationId xmlns:a16="http://schemas.microsoft.com/office/drawing/2014/main" id="{1C3EBEC0-BD5D-418C-BB07-4B53896DB2BA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29293" y="8358279"/>
            <a:ext cx="974448" cy="490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64 Imagen" descr="Pin Chapa Leolandra fondo transparente.png">
            <a:extLst>
              <a:ext uri="{FF2B5EF4-FFF2-40B4-BE49-F238E27FC236}">
                <a16:creationId xmlns:a16="http://schemas.microsoft.com/office/drawing/2014/main" id="{F937B09D-0421-42A2-AC3A-E30FF516E348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01287" y="8352697"/>
            <a:ext cx="630971" cy="636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0F900D81-C492-4AC4-AF21-42BFF56EA35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838" y="8351906"/>
            <a:ext cx="704764" cy="670956"/>
          </a:xfrm>
          <a:prstGeom prst="rect">
            <a:avLst/>
          </a:prstGeom>
        </p:spPr>
      </p:pic>
      <p:pic>
        <p:nvPicPr>
          <p:cNvPr id="31" name="30 Imagen" descr="Tree-pruning.pn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  <a14:imgEffect>
                      <a14:brightnessContrast bright="-41000" contrast="-54000"/>
                    </a14:imgEffect>
                  </a14:imgLayer>
                </a14:imgProps>
              </a:ext>
            </a:extLst>
          </a:blip>
          <a:srcRect l="2437" t="-434" r="-2437" b="7600"/>
          <a:stretch/>
        </p:blipFill>
        <p:spPr>
          <a:xfrm>
            <a:off x="1167526" y="1458272"/>
            <a:ext cx="4030021" cy="380939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6" name="45 Imagen" descr="monstruos y esqueles halloween png (1)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21226081">
            <a:off x="1626941" y="4524681"/>
            <a:ext cx="936104" cy="475366"/>
          </a:xfrm>
          <a:prstGeom prst="rect">
            <a:avLst/>
          </a:prstGeom>
        </p:spPr>
      </p:pic>
      <p:grpSp>
        <p:nvGrpSpPr>
          <p:cNvPr id="43" name="42 Grupo"/>
          <p:cNvGrpSpPr/>
          <p:nvPr/>
        </p:nvGrpSpPr>
        <p:grpSpPr>
          <a:xfrm>
            <a:off x="-225027" y="4835030"/>
            <a:ext cx="7128792" cy="2376264"/>
            <a:chOff x="-99392" y="5508104"/>
            <a:chExt cx="7200800" cy="2520280"/>
          </a:xfrm>
        </p:grpSpPr>
        <p:pic>
          <p:nvPicPr>
            <p:cNvPr id="42" name="41 Imagen" descr="VALLA.png"/>
            <p:cNvPicPr>
              <a:picLocks noChangeAspect="1"/>
            </p:cNvPicPr>
            <p:nvPr/>
          </p:nvPicPr>
          <p:blipFill>
            <a:blip r:embed="rId16" cstate="print"/>
            <a:srcRect r="31879" b="16667"/>
            <a:stretch>
              <a:fillRect/>
            </a:stretch>
          </p:blipFill>
          <p:spPr>
            <a:xfrm>
              <a:off x="3761656" y="5508104"/>
              <a:ext cx="3339752" cy="25202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1" name="40 Imagen" descr="VALLA.png"/>
            <p:cNvPicPr>
              <a:picLocks noChangeAspect="1"/>
            </p:cNvPicPr>
            <p:nvPr/>
          </p:nvPicPr>
          <p:blipFill>
            <a:blip r:embed="rId16" cstate="print"/>
            <a:srcRect b="16667"/>
            <a:stretch>
              <a:fillRect/>
            </a:stretch>
          </p:blipFill>
          <p:spPr>
            <a:xfrm>
              <a:off x="-99392" y="5508104"/>
              <a:ext cx="4902672" cy="25202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0" name="29 Imagen" descr="lapida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flipH="1">
            <a:off x="2031703" y="5061570"/>
            <a:ext cx="2821942" cy="3162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31 CuadroTexto"/>
          <p:cNvSpPr txBox="1"/>
          <p:nvPr/>
        </p:nvSpPr>
        <p:spPr>
          <a:xfrm>
            <a:off x="2128010" y="5298416"/>
            <a:ext cx="21968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SAMAÍN  MMXVIII </a:t>
            </a:r>
          </a:p>
          <a:p>
            <a:pPr algn="ctr"/>
            <a:r>
              <a:rPr lang="es-ES_tradnl" sz="1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INSUA BERMÚDEZ</a:t>
            </a:r>
          </a:p>
          <a:p>
            <a:pPr algn="ctr"/>
            <a:r>
              <a:rPr lang="es-ES_tradn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R.I.P.</a:t>
            </a:r>
          </a:p>
          <a:p>
            <a:pPr algn="ctr"/>
            <a:r>
              <a:rPr lang="gl-E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sym typeface="Wingdings 2"/>
              </a:rPr>
              <a:t>   </a:t>
            </a:r>
            <a:r>
              <a:rPr lang="gl-E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sym typeface="Wingdings 2"/>
              </a:rPr>
              <a:t> </a:t>
            </a:r>
            <a:r>
              <a:rPr lang="gl-E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TALLA  A TÚA CABAZA</a:t>
            </a:r>
          </a:p>
          <a:p>
            <a:pPr marL="182563" algn="just" defTabSz="963613"/>
            <a:r>
              <a:rPr lang="gl-ES" sz="900" dirty="0">
                <a:latin typeface="Arial Rounded MT Bold" pitchFamily="34" charset="0"/>
              </a:rPr>
              <a:t> - Na fin de semana do 27 – 28,                 </a:t>
            </a:r>
          </a:p>
          <a:p>
            <a:pPr marL="182563" algn="just" defTabSz="963613"/>
            <a:r>
              <a:rPr lang="gl-ES" sz="900" dirty="0">
                <a:latin typeface="Arial Rounded MT Bold" pitchFamily="34" charset="0"/>
              </a:rPr>
              <a:t>    busca e talla a túa cabaza.</a:t>
            </a:r>
          </a:p>
          <a:p>
            <a:pPr marL="182563" algn="just" defTabSz="963613"/>
            <a:r>
              <a:rPr lang="gl-E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         RECICLA </a:t>
            </a:r>
            <a:r>
              <a:rPr lang="gl-ES" sz="900" dirty="0">
                <a:latin typeface="Arial Rounded MT Bold" pitchFamily="34" charset="0"/>
              </a:rPr>
              <a:t>e  </a:t>
            </a:r>
            <a:r>
              <a:rPr lang="gl-ES" sz="900" b="1" dirty="0">
                <a:latin typeface="Arial Rounded MT Bold" pitchFamily="34" charset="0"/>
              </a:rPr>
              <a:t>Participa!.</a:t>
            </a:r>
          </a:p>
          <a:p>
            <a:pPr marL="354013" indent="-171450" algn="just" defTabSz="963613">
              <a:buFontTx/>
              <a:buChar char="-"/>
            </a:pPr>
            <a:r>
              <a:rPr lang="gl-ES" sz="900" dirty="0">
                <a:latin typeface="Arial Rounded MT Bold" pitchFamily="34" charset="0"/>
              </a:rPr>
              <a:t>Traede  as vosas cabazas  coa cartela  o  luns 29 . </a:t>
            </a:r>
          </a:p>
          <a:p>
            <a:pPr marL="354013" indent="-171450" algn="just" defTabSz="963613">
              <a:buFontTx/>
              <a:buChar char="-"/>
            </a:pPr>
            <a:r>
              <a:rPr lang="gl-ES" sz="900" dirty="0">
                <a:latin typeface="Arial Rounded MT Bold" pitchFamily="34" charset="0"/>
              </a:rPr>
              <a:t>Dádellas á titora ou ao titor.</a:t>
            </a:r>
          </a:p>
          <a:p>
            <a:pPr algn="just"/>
            <a:endParaRPr lang="gl-ES" sz="900" dirty="0">
              <a:latin typeface="Arial Rounded MT Bold" pitchFamily="34" charset="0"/>
            </a:endParaRPr>
          </a:p>
          <a:p>
            <a:pPr algn="ctr"/>
            <a:r>
              <a:rPr lang="gl-ES" sz="900" b="1" dirty="0">
                <a:latin typeface="Arial Rounded MT Bold" pitchFamily="34" charset="0"/>
              </a:rPr>
              <a:t> </a:t>
            </a:r>
            <a:r>
              <a:rPr lang="gl-ES" sz="900" dirty="0">
                <a:latin typeface="Arial Rounded MT Bold" pitchFamily="34" charset="0"/>
              </a:rPr>
              <a:t> </a:t>
            </a:r>
            <a:r>
              <a:rPr lang="gl-ES" sz="900" dirty="0">
                <a:latin typeface="Arial Rounded MT Bold" pitchFamily="34" charset="0"/>
                <a:sym typeface="Wingdings 2"/>
              </a:rPr>
              <a:t>  </a:t>
            </a:r>
            <a:r>
              <a:rPr lang="gl-E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EXPOSICIÓN   DE CABAZAS</a:t>
            </a:r>
          </a:p>
          <a:p>
            <a:pPr algn="ctr"/>
            <a:r>
              <a:rPr lang="gl-E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O  mércores   31, </a:t>
            </a:r>
            <a:r>
              <a:rPr lang="gl-ES" sz="900" dirty="0">
                <a:latin typeface="Arial Rounded MT Bold" pitchFamily="34" charset="0"/>
              </a:rPr>
              <a:t> por quendas </a:t>
            </a:r>
          </a:p>
          <a:p>
            <a:pPr algn="ctr"/>
            <a:r>
              <a:rPr lang="gl-ES" sz="900" dirty="0">
                <a:latin typeface="Arial Rounded MT Bold" pitchFamily="34" charset="0"/>
              </a:rPr>
              <a:t> na   entrada do cole.</a:t>
            </a:r>
          </a:p>
          <a:p>
            <a:pPr algn="ctr"/>
            <a:r>
              <a:rPr lang="gl-ES" sz="900" dirty="0">
                <a:latin typeface="Arial Rounded MT Bold" pitchFamily="34" charset="0"/>
              </a:rPr>
              <a:t> </a:t>
            </a:r>
          </a:p>
          <a:p>
            <a:pPr algn="r"/>
            <a:r>
              <a:rPr lang="gl-ES" sz="900" dirty="0">
                <a:latin typeface="Arial Rounded MT Bold" pitchFamily="34" charset="0"/>
              </a:rPr>
              <a:t>    </a:t>
            </a:r>
            <a:r>
              <a:rPr lang="gl-ES" sz="900" dirty="0">
                <a:latin typeface="Arial Rounded MT Bold" pitchFamily="34" charset="0"/>
                <a:sym typeface="Wingdings 2"/>
              </a:rPr>
              <a:t> </a:t>
            </a:r>
            <a:r>
              <a:rPr lang="gl-E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DISFRACES TERRORÍFICOS</a:t>
            </a:r>
          </a:p>
          <a:p>
            <a:pPr algn="ctr"/>
            <a:r>
              <a:rPr lang="gl-ES" sz="900" dirty="0">
                <a:latin typeface="Arial Rounded MT Bold" pitchFamily="34" charset="0"/>
              </a:rPr>
              <a:t>       O  </a:t>
            </a:r>
            <a:r>
              <a:rPr lang="gl-E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mércores   31</a:t>
            </a:r>
            <a:r>
              <a:rPr lang="gl-E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,  </a:t>
            </a:r>
            <a:r>
              <a:rPr lang="gl-ES" sz="900" dirty="0">
                <a:latin typeface="Arial Rounded MT Bold" pitchFamily="34" charset="0"/>
              </a:rPr>
              <a:t>disfrázate !</a:t>
            </a:r>
          </a:p>
          <a:p>
            <a:pPr algn="just">
              <a:buFont typeface="Arial" pitchFamily="34" charset="0"/>
              <a:buChar char="•"/>
            </a:pPr>
            <a:endParaRPr lang="gl-ES" sz="600" dirty="0">
              <a:latin typeface="Arial Rounded MT Bold" pitchFamily="34" charset="0"/>
            </a:endParaRPr>
          </a:p>
          <a:p>
            <a:pPr algn="just"/>
            <a:r>
              <a:rPr lang="gl-ES" sz="600" dirty="0">
                <a:latin typeface="Arial Rounded MT Bold" pitchFamily="34" charset="0"/>
              </a:rPr>
              <a:t>    </a:t>
            </a:r>
          </a:p>
        </p:txBody>
      </p:sp>
      <p:pic>
        <p:nvPicPr>
          <p:cNvPr id="48" name="47 Imagen" descr="1211804646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flipH="1">
            <a:off x="4749641" y="6393527"/>
            <a:ext cx="1887670" cy="1887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4" name="Modelo 3D 53" descr="Calabaza de Halloween">
                <a:extLst>
                  <a:ext uri="{FF2B5EF4-FFF2-40B4-BE49-F238E27FC236}">
                    <a16:creationId xmlns:a16="http://schemas.microsoft.com/office/drawing/2014/main" id="{9BCA97AC-C0A5-482A-9499-0BEFD08BDB0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66125194"/>
                  </p:ext>
                </p:extLst>
              </p:nvPr>
            </p:nvGraphicFramePr>
            <p:xfrm>
              <a:off x="50270" y="6393527"/>
              <a:ext cx="2186290" cy="2058621"/>
            </p:xfrm>
            <a:graphic>
              <a:graphicData uri="http://schemas.microsoft.com/office/drawing/2017/model3d">
                <am3d:model3d r:embed="rId19">
                  <am3d:spPr>
                    <a:xfrm>
                      <a:off x="0" y="0"/>
                      <a:ext cx="2186290" cy="2058621"/>
                    </a:xfrm>
                    <a:prstGeom prst="rect">
                      <a:avLst/>
                    </a:prstGeom>
                    <a:effectLst>
                      <a:outerShdw blurRad="76200" dist="12700" dir="8100000" sy="-23000" kx="800400" algn="br" rotWithShape="0">
                        <a:prstClr val="black">
                          <a:alpha val="20000"/>
                        </a:prstClr>
                      </a:outerShdw>
                    </a:effectLst>
                  </am3d:spPr>
                  <am3d:camera>
                    <am3d:pos x="0" y="0" z="7214453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6760795" d="1000000"/>
                    <am3d:preTrans dx="-471887" dy="-14066830" dz="1123189"/>
                    <am3d:scale>
                      <am3d:sx n="1000000" d="1000000"/>
                      <am3d:sy n="1000000" d="1000000"/>
                      <am3d:sz n="1000000" d="1000000"/>
                    </am3d:scale>
                    <am3d:rot ax="803646" ay="1554347" az="356367"/>
                    <am3d:postTrans dx="0" dy="0" dz="0"/>
                  </am3d:trans>
                  <am3d:raster rName="Office3DRenderer" rVer="16.0.8326">
                    <am3d:blip r:embed="rId20"/>
                  </am3d:raster>
                  <am3d:objViewport viewportSz="32588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4" name="Modelo 3D 53" descr="Calabaza de Halloween">
                <a:extLst>
                  <a:ext uri="{FF2B5EF4-FFF2-40B4-BE49-F238E27FC236}">
                    <a16:creationId xmlns:a16="http://schemas.microsoft.com/office/drawing/2014/main" id="{9BCA97AC-C0A5-482A-9499-0BEFD08BDB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0270" y="6393527"/>
                <a:ext cx="2186290" cy="2058621"/>
              </a:xfrm>
              <a:prstGeom prst="rect">
                <a:avLst/>
              </a:prstGeom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</p:pic>
        </mc:Fallback>
      </mc:AlternateContent>
      <p:pic>
        <p:nvPicPr>
          <p:cNvPr id="45" name="62 Imagen" descr="logo Biblio (1).png">
            <a:extLst>
              <a:ext uri="{FF2B5EF4-FFF2-40B4-BE49-F238E27FC236}">
                <a16:creationId xmlns:a16="http://schemas.microsoft.com/office/drawing/2014/main" id="{4E3136A6-CE32-417B-B8FE-8E6E4919C452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5624577" y="8244408"/>
            <a:ext cx="380368" cy="729037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schemeClr val="bg1">
                <a:alpha val="40000"/>
              </a:schemeClr>
            </a:outerShdw>
          </a:effectLst>
        </p:spPr>
      </p:pic>
      <p:pic>
        <p:nvPicPr>
          <p:cNvPr id="50" name="49 Imagen" descr="bruja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 rot="189780">
            <a:off x="3309251" y="1659214"/>
            <a:ext cx="1714906" cy="1753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 descr="Imagen que contiene texto&#10;&#10;Descripción generada con confianza alta">
            <a:extLst>
              <a:ext uri="{FF2B5EF4-FFF2-40B4-BE49-F238E27FC236}">
                <a16:creationId xmlns:a16="http://schemas.microsoft.com/office/drawing/2014/main" id="{608F49A0-EE71-471D-B71F-6B73E961783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49" y="8270072"/>
            <a:ext cx="698083" cy="698083"/>
          </a:xfrm>
          <a:prstGeom prst="rect">
            <a:avLst/>
          </a:prstGeom>
        </p:spPr>
      </p:pic>
      <p:pic>
        <p:nvPicPr>
          <p:cNvPr id="37" name="36 Imagen" descr="CUERVO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 flipH="1">
            <a:off x="-553596" y="5673447"/>
            <a:ext cx="2035563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89</Words>
  <Application>Microsoft Office PowerPoint</Application>
  <PresentationFormat>Presentación en pantalla (4:3)</PresentationFormat>
  <Paragraphs>19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7" baseType="lpstr">
      <vt:lpstr>Arial</vt:lpstr>
      <vt:lpstr>Arial Rounded MT Bold</vt:lpstr>
      <vt:lpstr>Calibri</vt:lpstr>
      <vt:lpstr>Celticmd</vt:lpstr>
      <vt:lpstr>Wingdings 2</vt:lpstr>
      <vt:lpstr>Tema de Office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suso</dc:creator>
  <cp:lastModifiedBy>msuser0812</cp:lastModifiedBy>
  <cp:revision>56</cp:revision>
  <dcterms:created xsi:type="dcterms:W3CDTF">2015-10-18T15:26:36Z</dcterms:created>
  <dcterms:modified xsi:type="dcterms:W3CDTF">2018-10-22T20:21:02Z</dcterms:modified>
</cp:coreProperties>
</file>