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97" r:id="rId3"/>
    <p:sldId id="257" r:id="rId4"/>
    <p:sldId id="258" r:id="rId5"/>
    <p:sldId id="259" r:id="rId6"/>
    <p:sldId id="299" r:id="rId7"/>
    <p:sldId id="315" r:id="rId8"/>
    <p:sldId id="289" r:id="rId9"/>
    <p:sldId id="303" r:id="rId10"/>
    <p:sldId id="301" r:id="rId11"/>
    <p:sldId id="302" r:id="rId12"/>
    <p:sldId id="316" r:id="rId13"/>
    <p:sldId id="318" r:id="rId14"/>
    <p:sldId id="300" r:id="rId15"/>
    <p:sldId id="319" r:id="rId16"/>
    <p:sldId id="310" r:id="rId17"/>
    <p:sldId id="267" r:id="rId18"/>
    <p:sldId id="268" r:id="rId19"/>
    <p:sldId id="280" r:id="rId20"/>
    <p:sldId id="320" r:id="rId21"/>
    <p:sldId id="306" r:id="rId22"/>
    <p:sldId id="309" r:id="rId23"/>
    <p:sldId id="311" r:id="rId24"/>
    <p:sldId id="314" r:id="rId25"/>
    <p:sldId id="317" r:id="rId26"/>
    <p:sldId id="307" r:id="rId27"/>
    <p:sldId id="308" r:id="rId28"/>
    <p:sldId id="312" r:id="rId29"/>
    <p:sldId id="278" r:id="rId30"/>
    <p:sldId id="304" r:id="rId31"/>
    <p:sldId id="279" r:id="rId32"/>
    <p:sldId id="313" r:id="rId33"/>
    <p:sldId id="305" r:id="rId34"/>
    <p:sldId id="270" r:id="rId35"/>
    <p:sldId id="295" r:id="rId36"/>
    <p:sldId id="321" r:id="rId37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32" y="747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E7A8B-A821-4DDC-8DF7-3CE820908D1E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018E2BF-EAC3-494C-BFD2-2C7E3B26BA69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Acoso escolar</a:t>
          </a:r>
          <a:endParaRPr lang="es-MX" b="1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3F01E92-9BAC-40E1-9B3D-54BC4929D74B}" type="parTrans" cxnId="{5AEB2A94-E50F-40C2-9BBB-7213ED5CD6B9}">
      <dgm:prSet/>
      <dgm:spPr/>
      <dgm:t>
        <a:bodyPr/>
        <a:lstStyle/>
        <a:p>
          <a:endParaRPr lang="es-MX"/>
        </a:p>
      </dgm:t>
    </dgm:pt>
    <dgm:pt modelId="{00F200A1-7EBF-48BB-8FEB-6C6642955BD4}" type="sibTrans" cxnId="{5AEB2A94-E50F-40C2-9BBB-7213ED5CD6B9}">
      <dgm:prSet/>
      <dgm:spPr/>
      <dgm:t>
        <a:bodyPr/>
        <a:lstStyle/>
        <a:p>
          <a:endParaRPr lang="es-MX"/>
        </a:p>
      </dgm:t>
    </dgm:pt>
    <dgm:pt modelId="{156B8902-7B46-4359-8E78-EA3022A031B2}">
      <dgm:prSet phldrT="[Texto]"/>
      <dgm:spPr>
        <a:solidFill>
          <a:srgbClr val="00B050"/>
        </a:solidFill>
      </dgm:spPr>
      <dgm:t>
        <a:bodyPr/>
        <a:lstStyle/>
        <a:p>
          <a:r>
            <a:rPr lang="es-ES" b="1" dirty="0" smtClean="0">
              <a:latin typeface="Calibri" pitchFamily="34" charset="0"/>
            </a:rPr>
            <a:t>Agresor</a:t>
          </a:r>
          <a:endParaRPr lang="es-MX" b="1" dirty="0">
            <a:latin typeface="Calibri" pitchFamily="34" charset="0"/>
          </a:endParaRPr>
        </a:p>
      </dgm:t>
    </dgm:pt>
    <dgm:pt modelId="{370C5C9C-30AF-492C-9D8F-12AC585C5C68}" type="parTrans" cxnId="{A3EFA7E6-4EFD-4FED-9809-042DAEE36F05}">
      <dgm:prSet/>
      <dgm:spPr/>
      <dgm:t>
        <a:bodyPr/>
        <a:lstStyle/>
        <a:p>
          <a:endParaRPr lang="es-MX"/>
        </a:p>
      </dgm:t>
    </dgm:pt>
    <dgm:pt modelId="{A9B0E74E-CF1D-4D9D-81BC-A78DA933B138}" type="sibTrans" cxnId="{A3EFA7E6-4EFD-4FED-9809-042DAEE36F05}">
      <dgm:prSet/>
      <dgm:spPr/>
      <dgm:t>
        <a:bodyPr/>
        <a:lstStyle/>
        <a:p>
          <a:endParaRPr lang="es-MX"/>
        </a:p>
      </dgm:t>
    </dgm:pt>
    <dgm:pt modelId="{40584C1E-0C6E-460B-8C06-0AAD6A782F23}">
      <dgm:prSet phldrT="[Texto]" custT="1"/>
      <dgm:spPr>
        <a:solidFill>
          <a:srgbClr val="57066B"/>
        </a:solidFill>
      </dgm:spPr>
      <dgm:t>
        <a:bodyPr/>
        <a:lstStyle/>
        <a:p>
          <a:r>
            <a:rPr lang="es-ES" sz="1600" b="1" dirty="0" err="1" smtClean="0">
              <a:latin typeface="Calibri" pitchFamily="34" charset="0"/>
            </a:rPr>
            <a:t>Escpectadores</a:t>
          </a:r>
          <a:endParaRPr lang="es-MX" sz="1600" b="1" dirty="0">
            <a:latin typeface="Calibri" pitchFamily="34" charset="0"/>
          </a:endParaRPr>
        </a:p>
      </dgm:t>
    </dgm:pt>
    <dgm:pt modelId="{9D107091-0603-4271-AB4E-48B7EF83052B}" type="parTrans" cxnId="{A599DCB9-749C-49A7-B44D-A43FC9A1F79A}">
      <dgm:prSet/>
      <dgm:spPr/>
      <dgm:t>
        <a:bodyPr/>
        <a:lstStyle/>
        <a:p>
          <a:endParaRPr lang="es-MX"/>
        </a:p>
      </dgm:t>
    </dgm:pt>
    <dgm:pt modelId="{5A255000-1727-45F1-AD4E-AF275A49EBAC}" type="sibTrans" cxnId="{A599DCB9-749C-49A7-B44D-A43FC9A1F79A}">
      <dgm:prSet/>
      <dgm:spPr/>
      <dgm:t>
        <a:bodyPr/>
        <a:lstStyle/>
        <a:p>
          <a:endParaRPr lang="es-MX"/>
        </a:p>
      </dgm:t>
    </dgm:pt>
    <dgm:pt modelId="{9F844D8C-9832-4D6C-AFF9-098BD358B543}">
      <dgm:prSet phldrT="[Texto]"/>
      <dgm:spPr>
        <a:solidFill>
          <a:srgbClr val="C75102"/>
        </a:solidFill>
      </dgm:spPr>
      <dgm:t>
        <a:bodyPr/>
        <a:lstStyle/>
        <a:p>
          <a:r>
            <a:rPr lang="es-MX" b="1" dirty="0" err="1" smtClean="0">
              <a:latin typeface="Calibri" pitchFamily="34" charset="0"/>
            </a:rPr>
            <a:t>Vítima</a:t>
          </a:r>
          <a:endParaRPr lang="es-MX" b="1" dirty="0">
            <a:latin typeface="Calibri" pitchFamily="34" charset="0"/>
          </a:endParaRPr>
        </a:p>
      </dgm:t>
    </dgm:pt>
    <dgm:pt modelId="{7442E3B3-9FC0-49D6-8267-9C1887124B10}" type="parTrans" cxnId="{2FD84987-D529-451C-9D1D-17D0A202D723}">
      <dgm:prSet/>
      <dgm:spPr/>
      <dgm:t>
        <a:bodyPr/>
        <a:lstStyle/>
        <a:p>
          <a:endParaRPr lang="es-ES"/>
        </a:p>
      </dgm:t>
    </dgm:pt>
    <dgm:pt modelId="{3CB6E2BC-7D4C-4AE9-B03C-B2B2EB6242C3}" type="sibTrans" cxnId="{2FD84987-D529-451C-9D1D-17D0A202D723}">
      <dgm:prSet/>
      <dgm:spPr/>
      <dgm:t>
        <a:bodyPr/>
        <a:lstStyle/>
        <a:p>
          <a:endParaRPr lang="es-ES"/>
        </a:p>
      </dgm:t>
    </dgm:pt>
    <dgm:pt modelId="{D83627B2-1CAE-4010-93C8-0DB5F8833713}" type="pres">
      <dgm:prSet presAssocID="{87BE7A8B-A821-4DDC-8DF7-3CE820908D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37D647-3F6D-4352-85E1-4F77CB7217B4}" type="pres">
      <dgm:prSet presAssocID="{3018E2BF-EAC3-494C-BFD2-2C7E3B26BA69}" presName="centerShape" presStyleLbl="node0" presStyleIdx="0" presStyleCnt="1"/>
      <dgm:spPr/>
      <dgm:t>
        <a:bodyPr/>
        <a:lstStyle/>
        <a:p>
          <a:endParaRPr lang="es-ES"/>
        </a:p>
      </dgm:t>
    </dgm:pt>
    <dgm:pt modelId="{F7A0B793-E526-4415-B165-D22D35E2E19B}" type="pres">
      <dgm:prSet presAssocID="{9F844D8C-9832-4D6C-AFF9-098BD358B543}" presName="node" presStyleLbl="node1" presStyleIdx="0" presStyleCnt="3" custScaleX="128298" custRadScaleRad="108014" custRadScaleInc="1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A013D1-C2B7-4108-A1F3-43AE6ECADB96}" type="pres">
      <dgm:prSet presAssocID="{9F844D8C-9832-4D6C-AFF9-098BD358B543}" presName="dummy" presStyleCnt="0"/>
      <dgm:spPr/>
    </dgm:pt>
    <dgm:pt modelId="{294E42C5-336C-427F-BBF4-51A6F3EB49E6}" type="pres">
      <dgm:prSet presAssocID="{3CB6E2BC-7D4C-4AE9-B03C-B2B2EB6242C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85A41F8-6B99-43DB-BAC1-D6BC546C9AC9}" type="pres">
      <dgm:prSet presAssocID="{156B8902-7B46-4359-8E78-EA3022A031B2}" presName="node" presStyleLbl="node1" presStyleIdx="1" presStyleCnt="3" custScaleX="119653" custRadScaleRad="116139" custRadScaleInc="-110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5C8ED8-119F-4D6E-906D-1D64AC0BC9D9}" type="pres">
      <dgm:prSet presAssocID="{156B8902-7B46-4359-8E78-EA3022A031B2}" presName="dummy" presStyleCnt="0"/>
      <dgm:spPr/>
    </dgm:pt>
    <dgm:pt modelId="{D6172CAF-6ECA-45EA-B91E-C2ABA89029E3}" type="pres">
      <dgm:prSet presAssocID="{A9B0E74E-CF1D-4D9D-81BC-A78DA933B138}" presName="sibTrans" presStyleLbl="sibTrans2D1" presStyleIdx="1" presStyleCnt="3" custScaleY="78838"/>
      <dgm:spPr/>
      <dgm:t>
        <a:bodyPr/>
        <a:lstStyle/>
        <a:p>
          <a:endParaRPr lang="es-ES"/>
        </a:p>
      </dgm:t>
    </dgm:pt>
    <dgm:pt modelId="{1DF90C6F-51A1-4405-A607-D8287D2D6832}" type="pres">
      <dgm:prSet presAssocID="{40584C1E-0C6E-460B-8C06-0AAD6A782F23}" presName="node" presStyleLbl="node1" presStyleIdx="2" presStyleCnt="3" custScaleX="155471" custScaleY="112552" custRadScaleRad="105755" custRadScaleInc="3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A0F71-1BF7-4DEA-9CD1-654ABE0B17C2}" type="pres">
      <dgm:prSet presAssocID="{40584C1E-0C6E-460B-8C06-0AAD6A782F23}" presName="dummy" presStyleCnt="0"/>
      <dgm:spPr/>
    </dgm:pt>
    <dgm:pt modelId="{EF722A75-8ECC-4F0A-AF9B-DC504DE20A88}" type="pres">
      <dgm:prSet presAssocID="{5A255000-1727-45F1-AD4E-AF275A49EBAC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FD84987-D529-451C-9D1D-17D0A202D723}" srcId="{3018E2BF-EAC3-494C-BFD2-2C7E3B26BA69}" destId="{9F844D8C-9832-4D6C-AFF9-098BD358B543}" srcOrd="0" destOrd="0" parTransId="{7442E3B3-9FC0-49D6-8267-9C1887124B10}" sibTransId="{3CB6E2BC-7D4C-4AE9-B03C-B2B2EB6242C3}"/>
    <dgm:cxn modelId="{6AAFC946-08F8-4ED3-803A-A3D6DCC41A5D}" type="presOf" srcId="{87BE7A8B-A821-4DDC-8DF7-3CE820908D1E}" destId="{D83627B2-1CAE-4010-93C8-0DB5F8833713}" srcOrd="0" destOrd="0" presId="urn:microsoft.com/office/officeart/2005/8/layout/radial6"/>
    <dgm:cxn modelId="{858B4B71-C8F8-4B6B-9048-6A85BD2BE580}" type="presOf" srcId="{5A255000-1727-45F1-AD4E-AF275A49EBAC}" destId="{EF722A75-8ECC-4F0A-AF9B-DC504DE20A88}" srcOrd="0" destOrd="0" presId="urn:microsoft.com/office/officeart/2005/8/layout/radial6"/>
    <dgm:cxn modelId="{84E5F722-4293-44BA-BB6C-D7F068727694}" type="presOf" srcId="{156B8902-7B46-4359-8E78-EA3022A031B2}" destId="{C85A41F8-6B99-43DB-BAC1-D6BC546C9AC9}" srcOrd="0" destOrd="0" presId="urn:microsoft.com/office/officeart/2005/8/layout/radial6"/>
    <dgm:cxn modelId="{A599DCB9-749C-49A7-B44D-A43FC9A1F79A}" srcId="{3018E2BF-EAC3-494C-BFD2-2C7E3B26BA69}" destId="{40584C1E-0C6E-460B-8C06-0AAD6A782F23}" srcOrd="2" destOrd="0" parTransId="{9D107091-0603-4271-AB4E-48B7EF83052B}" sibTransId="{5A255000-1727-45F1-AD4E-AF275A49EBAC}"/>
    <dgm:cxn modelId="{FF035009-1E08-4BDA-9574-7A6044317B4E}" type="presOf" srcId="{3CB6E2BC-7D4C-4AE9-B03C-B2B2EB6242C3}" destId="{294E42C5-336C-427F-BBF4-51A6F3EB49E6}" srcOrd="0" destOrd="0" presId="urn:microsoft.com/office/officeart/2005/8/layout/radial6"/>
    <dgm:cxn modelId="{11C5A2A8-599E-461B-B7DF-74ACC52362CD}" type="presOf" srcId="{3018E2BF-EAC3-494C-BFD2-2C7E3B26BA69}" destId="{1437D647-3F6D-4352-85E1-4F77CB7217B4}" srcOrd="0" destOrd="0" presId="urn:microsoft.com/office/officeart/2005/8/layout/radial6"/>
    <dgm:cxn modelId="{5AEB2A94-E50F-40C2-9BBB-7213ED5CD6B9}" srcId="{87BE7A8B-A821-4DDC-8DF7-3CE820908D1E}" destId="{3018E2BF-EAC3-494C-BFD2-2C7E3B26BA69}" srcOrd="0" destOrd="0" parTransId="{23F01E92-9BAC-40E1-9B3D-54BC4929D74B}" sibTransId="{00F200A1-7EBF-48BB-8FEB-6C6642955BD4}"/>
    <dgm:cxn modelId="{A3EFA7E6-4EFD-4FED-9809-042DAEE36F05}" srcId="{3018E2BF-EAC3-494C-BFD2-2C7E3B26BA69}" destId="{156B8902-7B46-4359-8E78-EA3022A031B2}" srcOrd="1" destOrd="0" parTransId="{370C5C9C-30AF-492C-9D8F-12AC585C5C68}" sibTransId="{A9B0E74E-CF1D-4D9D-81BC-A78DA933B138}"/>
    <dgm:cxn modelId="{3614B97D-8F38-4546-AD7D-11C9DDB66BC2}" type="presOf" srcId="{9F844D8C-9832-4D6C-AFF9-098BD358B543}" destId="{F7A0B793-E526-4415-B165-D22D35E2E19B}" srcOrd="0" destOrd="0" presId="urn:microsoft.com/office/officeart/2005/8/layout/radial6"/>
    <dgm:cxn modelId="{8D194665-4F12-408B-BCD9-3C4BB3C169C3}" type="presOf" srcId="{40584C1E-0C6E-460B-8C06-0AAD6A782F23}" destId="{1DF90C6F-51A1-4405-A607-D8287D2D6832}" srcOrd="0" destOrd="0" presId="urn:microsoft.com/office/officeart/2005/8/layout/radial6"/>
    <dgm:cxn modelId="{439207EC-ACB7-4563-B907-AF75DBF10A85}" type="presOf" srcId="{A9B0E74E-CF1D-4D9D-81BC-A78DA933B138}" destId="{D6172CAF-6ECA-45EA-B91E-C2ABA89029E3}" srcOrd="0" destOrd="0" presId="urn:microsoft.com/office/officeart/2005/8/layout/radial6"/>
    <dgm:cxn modelId="{971CE02C-81BF-487B-B458-33480E30FC2D}" type="presParOf" srcId="{D83627B2-1CAE-4010-93C8-0DB5F8833713}" destId="{1437D647-3F6D-4352-85E1-4F77CB7217B4}" srcOrd="0" destOrd="0" presId="urn:microsoft.com/office/officeart/2005/8/layout/radial6"/>
    <dgm:cxn modelId="{782C80FE-3203-4EA5-8AE2-AC71051BAC79}" type="presParOf" srcId="{D83627B2-1CAE-4010-93C8-0DB5F8833713}" destId="{F7A0B793-E526-4415-B165-D22D35E2E19B}" srcOrd="1" destOrd="0" presId="urn:microsoft.com/office/officeart/2005/8/layout/radial6"/>
    <dgm:cxn modelId="{87EFF5AC-1E9D-4FD7-B2A8-807BA4DA33E7}" type="presParOf" srcId="{D83627B2-1CAE-4010-93C8-0DB5F8833713}" destId="{B1A013D1-C2B7-4108-A1F3-43AE6ECADB96}" srcOrd="2" destOrd="0" presId="urn:microsoft.com/office/officeart/2005/8/layout/radial6"/>
    <dgm:cxn modelId="{D3F66E30-37A0-4784-BCE2-BD7C28FE30AC}" type="presParOf" srcId="{D83627B2-1CAE-4010-93C8-0DB5F8833713}" destId="{294E42C5-336C-427F-BBF4-51A6F3EB49E6}" srcOrd="3" destOrd="0" presId="urn:microsoft.com/office/officeart/2005/8/layout/radial6"/>
    <dgm:cxn modelId="{B6D854CA-87CB-4387-BEEF-55A62F961C97}" type="presParOf" srcId="{D83627B2-1CAE-4010-93C8-0DB5F8833713}" destId="{C85A41F8-6B99-43DB-BAC1-D6BC546C9AC9}" srcOrd="4" destOrd="0" presId="urn:microsoft.com/office/officeart/2005/8/layout/radial6"/>
    <dgm:cxn modelId="{EE5C7097-4A01-4FB4-8784-1BFBC7DADE51}" type="presParOf" srcId="{D83627B2-1CAE-4010-93C8-0DB5F8833713}" destId="{C45C8ED8-119F-4D6E-906D-1D64AC0BC9D9}" srcOrd="5" destOrd="0" presId="urn:microsoft.com/office/officeart/2005/8/layout/radial6"/>
    <dgm:cxn modelId="{974DBCD0-2908-4B3F-94EA-6F7082FA2FDD}" type="presParOf" srcId="{D83627B2-1CAE-4010-93C8-0DB5F8833713}" destId="{D6172CAF-6ECA-45EA-B91E-C2ABA89029E3}" srcOrd="6" destOrd="0" presId="urn:microsoft.com/office/officeart/2005/8/layout/radial6"/>
    <dgm:cxn modelId="{4E5F080F-E601-4838-8D2A-95D0AF5BCF0E}" type="presParOf" srcId="{D83627B2-1CAE-4010-93C8-0DB5F8833713}" destId="{1DF90C6F-51A1-4405-A607-D8287D2D6832}" srcOrd="7" destOrd="0" presId="urn:microsoft.com/office/officeart/2005/8/layout/radial6"/>
    <dgm:cxn modelId="{858FAD7E-8B32-4D38-91BD-BC3769EE0FEA}" type="presParOf" srcId="{D83627B2-1CAE-4010-93C8-0DB5F8833713}" destId="{424A0F71-1BF7-4DEA-9CD1-654ABE0B17C2}" srcOrd="8" destOrd="0" presId="urn:microsoft.com/office/officeart/2005/8/layout/radial6"/>
    <dgm:cxn modelId="{92422792-8DF1-41ED-8FF5-C8A67CD4FD78}" type="presParOf" srcId="{D83627B2-1CAE-4010-93C8-0DB5F8833713}" destId="{EF722A75-8ECC-4F0A-AF9B-DC504DE20A88}" srcOrd="9" destOrd="0" presId="urn:microsoft.com/office/officeart/2005/8/layout/radial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B6C7-F52B-4A56-9863-163BBC5547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D72D-663D-4EF8-9F2C-F076AF8E0F6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1513" cy="5629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29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C4BA-DCFC-4ABE-84C0-BD6BC151655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856E-91F6-4C78-AFD1-2327F9D202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1979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6613" y="4113213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4615-51D7-4081-8504-E103F1BD5C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9CDA-E7FE-423C-BF6F-73FFB431943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C20D-D6D6-4E09-9640-24F4196E57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1979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1979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85800" y="4113213"/>
            <a:ext cx="7770813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1E6D-E1A5-4337-890B-DA9757DBCA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3D32-C468-4460-B589-9F5D642250F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2294-5D1C-41CD-8667-56AC776842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4266-8A49-432B-A8A5-5B8A6BFD519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CEA3-9938-44EA-A99A-D20BB42C7AD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60EA-AEE3-483B-88E0-5436855A464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3B0C-05EF-4BED-AA51-5EBC0AEB874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2DE8-A36B-44A2-BD66-9C1ADD0ED0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23AD-4E6A-4399-9401-4BE5FD64E8A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9891-F2B2-4B0D-A9F1-A3AC9B16E04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5CB1-F9E4-4455-8539-445557F341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5118-34F6-4504-96D3-1AB5638909B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3563" y="471488"/>
            <a:ext cx="2151062" cy="5654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71488"/>
            <a:ext cx="6303963" cy="5654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9093-C7A9-44B7-9A7C-95FC5E0A1C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0C6-30CE-4970-A8F4-6273EA0B1DB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4461-8205-482D-8AB6-26988E26AE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8912-89E5-42D7-A7DE-B02AE2CB53F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FE9A4-DC05-4DF8-9BE4-5A8CDDEE9F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867C-FFB1-4153-8FDD-B4E53DC085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7652-5328-4D68-BA8C-E424798EFD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E7CC-E1BE-40E8-BCE5-BCFA85B1C4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8410575" y="1588"/>
            <a:ext cx="17541875" cy="13689012"/>
            <a:chOff x="-5298" y="1"/>
            <a:chExt cx="11050" cy="8623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es-CO">
                <a:latin typeface="Times New Roman" pitchFamily="16" charset="0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-5298" y="1"/>
              <a:ext cx="10596" cy="8624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0 h 21600"/>
                <a:gd name="T14" fmla="*/ 21599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es-CO">
                <a:latin typeface="Times New Roman" pitchFamily="16" charset="0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0813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01501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01501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01501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78B2DFB-BED7-4349-BB6C-B8C2F7AAD1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3366FF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FFFFF"/>
        </a:buClr>
        <a:buSzPct val="9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FFFF"/>
        </a:buClr>
        <a:buSzPct val="60000"/>
        <a:buFont typeface="Wingdings" pitchFamily="2" charset="2"/>
        <a:buChar char="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-7761288" y="1465263"/>
            <a:ext cx="16903701" cy="10783887"/>
            <a:chOff x="-4889" y="923"/>
            <a:chExt cx="10648" cy="6793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/>
            </a:cu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es-CO">
                <a:latin typeface="Times New Roman" pitchFamily="16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-4889" y="923"/>
              <a:ext cx="8474" cy="6794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174 h 21600"/>
                <a:gd name="T14" fmla="*/ 21599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26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es-CO">
                <a:latin typeface="Times New Roman" pitchFamily="16" charset="0"/>
              </a:endParaRPr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3813" y="471488"/>
            <a:ext cx="7770812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217C12B-F4F0-439F-9227-89DBE7FC6C4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Arial" charset="0"/>
        <a:defRPr sz="440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3366FF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FFFFF"/>
        </a:buClr>
        <a:buSzPct val="9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FFFF"/>
        </a:buClr>
        <a:buSzPct val="60000"/>
        <a:buFont typeface="Wingdings" pitchFamily="2" charset="2"/>
        <a:buChar char="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fRnGlqCcvd0&amp;list=SPD8D0370C9E0825A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CrgScNdw8&amp;list=SPD8D0370C9E0825AF&amp;index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feature=player_embedded&amp;v=46qK4gTa3gc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1746" name="2 Subtítulo"/>
          <p:cNvSpPr>
            <a:spLocks noGrp="1"/>
          </p:cNvSpPr>
          <p:nvPr>
            <p:ph type="subTitle" idx="1"/>
          </p:nvPr>
        </p:nvSpPr>
        <p:spPr>
          <a:xfrm>
            <a:off x="5357813" y="2428875"/>
            <a:ext cx="3286125" cy="2543175"/>
          </a:xfrm>
        </p:spPr>
        <p:txBody>
          <a:bodyPr/>
          <a:lstStyle/>
          <a:p>
            <a:r>
              <a:rPr lang="es-CO" sz="3600" smtClean="0">
                <a:solidFill>
                  <a:srgbClr val="FFC000"/>
                </a:solidFill>
                <a:latin typeface="Cooper Black" pitchFamily="18" charset="0"/>
              </a:rPr>
              <a:t>TODOS CONTRA O ACOSO ESCOLAR</a:t>
            </a:r>
          </a:p>
        </p:txBody>
      </p:sp>
      <p:pic>
        <p:nvPicPr>
          <p:cNvPr id="31747" name="6 Imagen" descr="3c94692cb16082459165fe159df71edc-500x3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428875"/>
            <a:ext cx="35496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0813" cy="1106487"/>
          </a:xfrm>
        </p:spPr>
        <p:txBody>
          <a:bodyPr/>
          <a:lstStyle/>
          <a:p>
            <a:pPr>
              <a:defRPr/>
            </a:pPr>
            <a:r>
              <a:rPr lang="es-ES" sz="3600" dirty="0" smtClean="0"/>
              <a:t>TIPOS DE ACOSO ESCOLAR</a:t>
            </a: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4313" y="1196975"/>
          <a:ext cx="8643937" cy="5297488"/>
        </p:xfrm>
        <a:graphic>
          <a:graphicData uri="http://schemas.openxmlformats.org/drawingml/2006/table">
            <a:tbl>
              <a:tblPr/>
              <a:tblGrid>
                <a:gridCol w="2143140"/>
                <a:gridCol w="2143140"/>
                <a:gridCol w="4357718"/>
              </a:tblGrid>
              <a:tr h="659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 DE ACOSO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MODALIDADE </a:t>
                      </a:r>
                      <a:endParaRPr lang="es-ES" sz="1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ACOSO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MANIFESTACIÓN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Exclusión e </a:t>
                      </a:r>
                      <a:endParaRPr lang="es-ES" sz="1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marxinación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social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deixar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participar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99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Pasiva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Ignorar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56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Agresión verbal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Directa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Insultar,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poñer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alcumes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ofensivos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3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Indirecta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mal de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alguén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ás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súas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costas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9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Agresión física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Directa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Pegar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8975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Indirecta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Agochar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cousas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Romper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cousas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Roubar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cousas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8975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Maltrato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Mixto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Ameazar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para meter medo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Ameazar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con armas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Obrigar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facer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algo con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ameazas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chantaxe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9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Acoso sexual físico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Actos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8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Acoso sexual verbal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Comentarios</a:t>
                      </a: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1311275" y="639763"/>
          <a:ext cx="374650" cy="606425"/>
        </p:xfrm>
        <a:graphic>
          <a:graphicData uri="http://schemas.openxmlformats.org/drawingml/2006/table">
            <a:tbl>
              <a:tblPr/>
              <a:tblGrid>
                <a:gridCol w="374573"/>
              </a:tblGrid>
              <a:tr h="60592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465138"/>
            <a:ext cx="8286750" cy="1431925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CIBERBULLYING: OUTRA FORMA DE ACOSO</a:t>
            </a: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971550" y="1989138"/>
            <a:ext cx="3673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es-ES">
                <a:solidFill>
                  <a:srgbClr val="FFFFFF"/>
                </a:solidFill>
                <a:latin typeface="Calibri" pitchFamily="34" charset="0"/>
              </a:rPr>
              <a:t>O </a:t>
            </a:r>
            <a:r>
              <a:rPr lang="es-ES">
                <a:solidFill>
                  <a:srgbClr val="FF9966"/>
                </a:solidFill>
                <a:latin typeface="Calibri" pitchFamily="34" charset="0"/>
              </a:rPr>
              <a:t>ciberbulling</a:t>
            </a:r>
            <a:r>
              <a:rPr lang="es-ES">
                <a:solidFill>
                  <a:srgbClr val="FFFFFF"/>
                </a:solidFill>
                <a:latin typeface="Calibri" pitchFamily="34" charset="0"/>
              </a:rPr>
              <a:t> é un xeito de acoso psicolóxico a través das novas tecnoloxías (internet, móbil, redes sociais). </a:t>
            </a: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971550" y="4941888"/>
            <a:ext cx="7559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es-ES">
                <a:solidFill>
                  <a:srgbClr val="FFFFFF"/>
                </a:solidFill>
                <a:latin typeface="Calibri" pitchFamily="34" charset="0"/>
              </a:rPr>
              <a:t>O anonimato, a falta de percepción directa do dano que se está causando e a adopción de roles falsos na rede, converten ao ciberbullying nun problema gravísimo.</a:t>
            </a:r>
            <a:endParaRPr lang="es-ES">
              <a:latin typeface="Calibri" pitchFamily="34" charset="0"/>
            </a:endParaRPr>
          </a:p>
        </p:txBody>
      </p:sp>
      <p:pic>
        <p:nvPicPr>
          <p:cNvPr id="45060" name="Picture 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133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>
                <a:effectLst/>
                <a:latin typeface="Comic Sans MS" pitchFamily="66" charset="0"/>
              </a:rPr>
              <a:t>FORMAS DE CIBERBULLYING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Colgar</a:t>
            </a:r>
            <a:r>
              <a:rPr lang="es-ES" sz="2000" smtClean="0">
                <a:latin typeface="Calibri" pitchFamily="34" charset="0"/>
              </a:rPr>
              <a:t> en Internet unha </a:t>
            </a: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imaxe comprometida</a:t>
            </a:r>
            <a:r>
              <a:rPr lang="es-ES" sz="2000" smtClean="0">
                <a:latin typeface="Calibri" pitchFamily="34" charset="0"/>
              </a:rPr>
              <a:t> (real o efectuada mediante fotomontaxes), datos delicados, cousas que poden perxudicar ou avergoñar á vítima.</a:t>
            </a:r>
          </a:p>
          <a:p>
            <a:pPr>
              <a:lnSpc>
                <a:spcPct val="75000"/>
              </a:lnSpc>
            </a:pPr>
            <a:r>
              <a:rPr lang="es-ES" sz="2000" smtClean="0">
                <a:latin typeface="Calibri" pitchFamily="34" charset="0"/>
              </a:rPr>
              <a:t>Dar de alta, con foto incluida, á vítima nunha web onde se trata de votar á persoa máis fea, á menos intelixente… </a:t>
            </a:r>
          </a:p>
          <a:p>
            <a:pPr>
              <a:lnSpc>
                <a:spcPct val="75000"/>
              </a:lnSpc>
            </a:pP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Crear un perfil</a:t>
            </a:r>
            <a:r>
              <a:rPr lang="es-ES" sz="2000" smtClean="0">
                <a:latin typeface="Calibri" pitchFamily="34" charset="0"/>
              </a:rPr>
              <a:t> en nome da vítima, nas redes sociais ou en foros, onde se escriban a modo de confesións en primeira persoa acontecementos persoais, demandas explícitas de condutas sexuais… </a:t>
            </a:r>
          </a:p>
          <a:p>
            <a:pPr>
              <a:lnSpc>
                <a:spcPct val="75000"/>
              </a:lnSpc>
            </a:pPr>
            <a:r>
              <a:rPr lang="es-ES" sz="2000" smtClean="0">
                <a:latin typeface="Calibri" pitchFamily="34" charset="0"/>
              </a:rPr>
              <a:t> </a:t>
            </a: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Usurpar a súa clave de correo</a:t>
            </a:r>
            <a:r>
              <a:rPr lang="es-ES" sz="2000" smtClean="0">
                <a:latin typeface="Calibri" pitchFamily="34" charset="0"/>
              </a:rPr>
              <a:t> electrónico e ler, violando a súa intimidade, as mensaxes que lle chegan. Cambiarlle a clave para que non poida acceder ao seu correo… </a:t>
            </a:r>
          </a:p>
          <a:p>
            <a:pPr>
              <a:lnSpc>
                <a:spcPct val="75000"/>
              </a:lnSpc>
            </a:pPr>
            <a:r>
              <a:rPr lang="es-ES" sz="2000" smtClean="0">
                <a:latin typeface="Calibri" pitchFamily="34" charset="0"/>
              </a:rPr>
              <a:t>Facer circular </a:t>
            </a: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rumores</a:t>
            </a:r>
            <a:r>
              <a:rPr lang="es-ES" sz="2000" smtClean="0">
                <a:latin typeface="Calibri" pitchFamily="34" charset="0"/>
              </a:rPr>
              <a:t> nos que á vítima se lle supoña uns comportamentos reprochables. </a:t>
            </a:r>
          </a:p>
          <a:p>
            <a:pPr>
              <a:lnSpc>
                <a:spcPct val="75000"/>
              </a:lnSpc>
            </a:pPr>
            <a:r>
              <a:rPr lang="es-ES" sz="2000" smtClean="0">
                <a:latin typeface="Calibri" pitchFamily="34" charset="0"/>
              </a:rPr>
              <a:t>Enviar </a:t>
            </a:r>
            <a:r>
              <a:rPr lang="es-ES" sz="2000" smtClean="0">
                <a:solidFill>
                  <a:srgbClr val="FF9966"/>
                </a:solidFill>
                <a:latin typeface="Calibri" pitchFamily="34" charset="0"/>
              </a:rPr>
              <a:t>mensaxes ameazantes</a:t>
            </a:r>
            <a:r>
              <a:rPr lang="es-ES" sz="2000" smtClean="0">
                <a:latin typeface="Calibri" pitchFamily="34" charset="0"/>
              </a:rPr>
              <a:t>, perseguir e hostigar á vítima nos lugares de internet nos que se relaciona habitualmente. </a:t>
            </a:r>
          </a:p>
          <a:p>
            <a:pPr>
              <a:lnSpc>
                <a:spcPct val="75000"/>
              </a:lnSpc>
            </a:pPr>
            <a:endParaRPr lang="es-ES" sz="20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RESUMINDO….</a:t>
            </a:r>
            <a:br>
              <a:rPr lang="es-E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s-E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VIDEO CIBERBUYING</a:t>
            </a:r>
          </a:p>
        </p:txBody>
      </p:sp>
      <p:pic>
        <p:nvPicPr>
          <p:cNvPr id="47108" name="Picture 4" descr="woman-cyberbullying_697893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57563"/>
            <a:ext cx="2701925" cy="172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ffectLst/>
                <a:latin typeface="Comic Sans MS" pitchFamily="66" charset="0"/>
              </a:rPr>
              <a:t>QUE CONSECUENCIAS TEN O ACOSO ESCOLAR?</a:t>
            </a:r>
          </a:p>
        </p:txBody>
      </p:sp>
      <p:pic>
        <p:nvPicPr>
          <p:cNvPr id="48130" name="Picture 4" descr="4f5e7d8145ce0__3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205038"/>
            <a:ext cx="518477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803275"/>
          </a:xfrm>
        </p:spPr>
        <p:txBody>
          <a:bodyPr/>
          <a:lstStyle/>
          <a:p>
            <a:pPr>
              <a:defRPr/>
            </a:pPr>
            <a:r>
              <a:rPr lang="es-E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 VÍTIMAS…</a:t>
            </a:r>
          </a:p>
        </p:txBody>
      </p:sp>
      <p:sp>
        <p:nvSpPr>
          <p:cNvPr id="49154" name="2 CuadroTexto"/>
          <p:cNvSpPr txBox="1">
            <a:spLocks noChangeArrowheads="1"/>
          </p:cNvSpPr>
          <p:nvPr/>
        </p:nvSpPr>
        <p:spPr bwMode="auto">
          <a:xfrm>
            <a:off x="539750" y="1268413"/>
            <a:ext cx="820896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b="1">
                <a:latin typeface="Calibri" pitchFamily="34" charset="0"/>
              </a:rPr>
              <a:t>Están tristes, síntense mal, teñen dificultades escolares porque non consiguen centrarse no traballo, dálles vergonza por non ser capaces de enfrontarse aos agresores. As veces cren que teñen a culpa do que lle pasa, pero nós sabemos que non teñen ningunha culpa. </a:t>
            </a:r>
            <a:endParaRPr lang="es-ES">
              <a:latin typeface="Calibri" pitchFamily="34" charset="0"/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684213" y="3429000"/>
            <a:ext cx="36718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Sufren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ansiedade</a:t>
            </a:r>
            <a:r>
              <a:rPr lang="es-ES" sz="1800">
                <a:latin typeface="Calibri" pitchFamily="34" charset="0"/>
              </a:rPr>
              <a:t>, insatisfacción e fobia escolar (medo a ir á escola).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Perden a confianza en sí mesmos   e nos demais. 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Séntense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sós</a:t>
            </a:r>
            <a:r>
              <a:rPr lang="es-ES" sz="1800">
                <a:latin typeface="Calibri" pitchFamily="34" charset="0"/>
              </a:rPr>
              <a:t>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Teñen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baixa autoestima</a:t>
            </a:r>
            <a:r>
              <a:rPr lang="es-ES" sz="1800">
                <a:latin typeface="Calibri" pitchFamily="34" charset="0"/>
              </a:rPr>
              <a:t>. Cren que valen menos do que valen.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Síntense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indefensos</a:t>
            </a:r>
            <a:r>
              <a:rPr lang="es-ES" sz="1800">
                <a:latin typeface="Calibri" pitchFamily="34" charset="0"/>
              </a:rPr>
              <a:t>. Non ven como solucionar o seu problema.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 sz="1800">
                <a:latin typeface="Calibri" pitchFamily="34" charset="0"/>
              </a:rPr>
              <a:t>Poden sufrir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depresión</a:t>
            </a:r>
            <a:r>
              <a:rPr lang="es-ES" sz="1800">
                <a:latin typeface="Calibri" pitchFamily="34" charset="0"/>
              </a:rPr>
              <a:t> e ter </a:t>
            </a:r>
            <a:r>
              <a:rPr lang="es-ES" sz="1800">
                <a:solidFill>
                  <a:srgbClr val="FF9966"/>
                </a:solidFill>
                <a:latin typeface="Calibri" pitchFamily="34" charset="0"/>
              </a:rPr>
              <a:t>tendencias suicidas</a:t>
            </a:r>
            <a:r>
              <a:rPr lang="es-ES" sz="1800">
                <a:latin typeface="Calibri" pitchFamily="34" charset="0"/>
              </a:rPr>
              <a:t>.</a:t>
            </a:r>
          </a:p>
        </p:txBody>
      </p:sp>
      <p:pic>
        <p:nvPicPr>
          <p:cNvPr id="49156" name="Picture 7" descr="victima acoso 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00438"/>
            <a:ext cx="31988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113" y="1412875"/>
            <a:ext cx="256857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5040312" cy="3744912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s-ES" sz="1600" smtClean="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s-ES" sz="1800" smtClean="0">
                <a:latin typeface="Calibri" pitchFamily="34" charset="0"/>
              </a:rPr>
              <a:t>A súa actitude pode conducilo </a:t>
            </a:r>
            <a:r>
              <a:rPr lang="es-ES" sz="1800" smtClean="0">
                <a:solidFill>
                  <a:srgbClr val="FF9966"/>
                </a:solidFill>
                <a:latin typeface="Calibri" pitchFamily="34" charset="0"/>
              </a:rPr>
              <a:t>a desenvolver conductas violentas</a:t>
            </a:r>
            <a:r>
              <a:rPr lang="es-ES" sz="1800" smtClean="0">
                <a:latin typeface="Calibri" pitchFamily="34" charset="0"/>
              </a:rPr>
              <a:t> de adulto ou a cometer outros feitos delictivos.  </a:t>
            </a:r>
          </a:p>
          <a:p>
            <a:pPr eaLnBrk="1" hangingPunct="1">
              <a:lnSpc>
                <a:spcPct val="75000"/>
              </a:lnSpc>
            </a:pPr>
            <a:endParaRPr lang="es-ES" sz="1800" smtClean="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s-ES" sz="1800" smtClean="0">
                <a:latin typeface="Calibri" pitchFamily="34" charset="0"/>
              </a:rPr>
              <a:t>Pode </a:t>
            </a:r>
            <a:r>
              <a:rPr lang="es-ES" sz="1800" smtClean="0">
                <a:solidFill>
                  <a:srgbClr val="FF9966"/>
                </a:solidFill>
                <a:latin typeface="Calibri" pitchFamily="34" charset="0"/>
              </a:rPr>
              <a:t>aprender</a:t>
            </a:r>
            <a:r>
              <a:rPr lang="es-ES" sz="1800" smtClean="0">
                <a:latin typeface="Calibri" pitchFamily="34" charset="0"/>
              </a:rPr>
              <a:t>  a conseguir os seus obxectivos e a </a:t>
            </a:r>
            <a:r>
              <a:rPr lang="es-ES" sz="1800" smtClean="0">
                <a:solidFill>
                  <a:srgbClr val="FF9966"/>
                </a:solidFill>
                <a:latin typeface="Calibri" pitchFamily="34" charset="0"/>
              </a:rPr>
              <a:t>obter satisfacción a través da violencia</a:t>
            </a:r>
            <a:r>
              <a:rPr lang="es-ES" sz="1800" smtClean="0">
                <a:latin typeface="Calibri" pitchFamily="34" charset="0"/>
              </a:rPr>
              <a:t>, a prepotencia e a sumisión dos outros. </a:t>
            </a:r>
          </a:p>
          <a:p>
            <a:pPr eaLnBrk="1" hangingPunct="1">
              <a:lnSpc>
                <a:spcPct val="75000"/>
              </a:lnSpc>
            </a:pPr>
            <a:endParaRPr lang="es-ES" sz="1800" smtClean="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s-ES" sz="1800" smtClean="0">
                <a:latin typeface="Calibri" pitchFamily="34" charset="0"/>
              </a:rPr>
              <a:t>Poderá </a:t>
            </a:r>
            <a:r>
              <a:rPr lang="es-ES" sz="1800" smtClean="0">
                <a:solidFill>
                  <a:srgbClr val="FF9966"/>
                </a:solidFill>
                <a:latin typeface="Calibri" pitchFamily="34" charset="0"/>
              </a:rPr>
              <a:t>xeneralizar</a:t>
            </a:r>
            <a:r>
              <a:rPr lang="es-ES" sz="1800" smtClean="0">
                <a:latin typeface="Calibri" pitchFamily="34" charset="0"/>
              </a:rPr>
              <a:t> estas condutas e actitudes a outros ámbitos, coma a relación de parella. </a:t>
            </a:r>
          </a:p>
          <a:p>
            <a:pPr eaLnBrk="1" hangingPunct="1">
              <a:lnSpc>
                <a:spcPct val="75000"/>
              </a:lnSpc>
            </a:pPr>
            <a:endParaRPr lang="es-ES" sz="1800" smtClean="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s-ES" sz="1800" smtClean="0">
                <a:latin typeface="Calibri" pitchFamily="34" charset="0"/>
              </a:rPr>
              <a:t>Pode volverse </a:t>
            </a:r>
            <a:r>
              <a:rPr lang="es-ES" sz="1800" smtClean="0">
                <a:solidFill>
                  <a:srgbClr val="FF9966"/>
                </a:solidFill>
                <a:latin typeface="Calibri" pitchFamily="34" charset="0"/>
              </a:rPr>
              <a:t>insensible á dor allea</a:t>
            </a:r>
            <a:r>
              <a:rPr lang="es-ES" sz="1800" smtClean="0">
                <a:latin typeface="Calibri" pitchFamily="34" charset="0"/>
              </a:rPr>
              <a:t>.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7705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b="1">
                <a:solidFill>
                  <a:srgbClr val="FF9966"/>
                </a:solidFill>
                <a:latin typeface="Comic Sans MS" pitchFamily="66" charset="0"/>
              </a:rPr>
              <a:t>O AGRESOR… 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971550" y="5229225"/>
            <a:ext cx="7848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>
                <a:solidFill>
                  <a:srgbClr val="FF9966"/>
                </a:solidFill>
                <a:latin typeface="Comic Sans MS" pitchFamily="66" charset="0"/>
              </a:rPr>
              <a:t>TODO ISTO PODE ACAERRARLLE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>
                <a:solidFill>
                  <a:srgbClr val="FF9966"/>
                </a:solidFill>
                <a:latin typeface="Comic Sans MS" pitchFamily="66" charset="0"/>
              </a:rPr>
              <a:t>PROBLEMAS MOI GRAVES NO FUTURO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9750" y="4797425"/>
            <a:ext cx="80645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Wingdings" pitchFamily="2" charset="2"/>
              <a:buChar char="Ø"/>
            </a:pPr>
            <a:r>
              <a:rPr lang="en-US">
                <a:solidFill>
                  <a:srgbClr val="FF9966"/>
                </a:solidFill>
                <a:latin typeface="Calibri" pitchFamily="34" charset="0"/>
                <a:cs typeface="Times New Roman" pitchFamily="18" charset="0"/>
              </a:rPr>
              <a:t>Acaban acostumándose a tolerar os malos tratos </a:t>
            </a:r>
            <a:r>
              <a:rPr lang="en-US">
                <a:latin typeface="Calibri" pitchFamily="34" charset="0"/>
                <a:cs typeface="Times New Roman" pitchFamily="18" charset="0"/>
              </a:rPr>
              <a:t>e non facer nada ante o sufrimento e a inxustiza.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Wingdings" pitchFamily="2" charset="2"/>
              <a:buNone/>
            </a:pPr>
            <a:endParaRPr lang="en-US" sz="9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Wingdings" pitchFamily="2" charset="2"/>
              <a:buChar char="Ø"/>
            </a:pPr>
            <a:r>
              <a:rPr lang="en-US">
                <a:solidFill>
                  <a:srgbClr val="FF9966"/>
                </a:solidFill>
                <a:latin typeface="Calibri" pitchFamily="34" charset="0"/>
                <a:cs typeface="Times New Roman" pitchFamily="18" charset="0"/>
              </a:rPr>
              <a:t>Acaban valorando a agresividade e a violencia </a:t>
            </a:r>
            <a:r>
              <a:rPr lang="en-US">
                <a:latin typeface="Calibri" pitchFamily="34" charset="0"/>
                <a:cs typeface="Times New Roman" pitchFamily="18" charset="0"/>
              </a:rPr>
              <a:t>como ferramentas para conseguir o éxito social.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1800" b="1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52226" name="Picture 6" descr="espectad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5370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539750" y="620713"/>
            <a:ext cx="82089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3600" b="1">
                <a:solidFill>
                  <a:srgbClr val="FF9966"/>
                </a:solidFill>
                <a:latin typeface="Comic Sans MS" pitchFamily="66" charset="0"/>
              </a:rPr>
              <a:t>OS ESPECTADORES…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66262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4400" b="1">
                <a:latin typeface="Comic Sans MS" pitchFamily="66" charset="0"/>
              </a:rPr>
              <a:t>MITOS SOBRE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4400" b="1">
                <a:latin typeface="Comic Sans MS" pitchFamily="66" charset="0"/>
              </a:rPr>
              <a:t>O ACOSO ESCOLAR…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“</a:t>
            </a:r>
            <a:r>
              <a:rPr lang="es-ES" sz="3600" dirty="0" smtClean="0">
                <a:latin typeface="Comic Sans MS" pitchFamily="66" charset="0"/>
              </a:rPr>
              <a:t>É NORMAL”, </a:t>
            </a:r>
            <a:br>
              <a:rPr lang="es-ES" sz="3600" dirty="0" smtClean="0">
                <a:latin typeface="Comic Sans MS" pitchFamily="66" charset="0"/>
              </a:rPr>
            </a:br>
            <a:r>
              <a:rPr lang="es-ES" sz="3600" dirty="0" smtClean="0">
                <a:latin typeface="Comic Sans MS" pitchFamily="66" charset="0"/>
              </a:rPr>
              <a:t>“SON COUSAS DE NENOS”, “SEMPRE NOS TRATAMOS ASÍ”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56322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00438" y="2786063"/>
            <a:ext cx="5099050" cy="3376612"/>
          </a:xfrm>
        </p:spPr>
        <p:txBody>
          <a:bodyPr/>
          <a:lstStyle/>
          <a:p>
            <a:r>
              <a:rPr lang="es-ES" sz="2800" smtClean="0">
                <a:latin typeface="Calibri" pitchFamily="34" charset="0"/>
              </a:rPr>
              <a:t>O normal é tratarse ben.</a:t>
            </a:r>
          </a:p>
          <a:p>
            <a:r>
              <a:rPr lang="es-ES" sz="2800" smtClean="0">
                <a:latin typeface="Calibri" pitchFamily="34" charset="0"/>
              </a:rPr>
              <a:t>O maltrato entre iguais é un mal rollo que fai dano a todos.</a:t>
            </a:r>
          </a:p>
          <a:p>
            <a:r>
              <a:rPr lang="es-ES" sz="2800" smtClean="0">
                <a:latin typeface="Calibri" pitchFamily="34" charset="0"/>
              </a:rPr>
              <a:t>Estas xustificacións son pretextos para seguir facendo algo que sabemos perfectamente que está mal.</a:t>
            </a:r>
          </a:p>
        </p:txBody>
      </p:sp>
      <p:pic>
        <p:nvPicPr>
          <p:cNvPr id="56323" name="4 Imagen" descr="wpc95f0a25_05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25177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75" y="908050"/>
            <a:ext cx="5243513" cy="496887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smtClean="0">
                <a:solidFill>
                  <a:srgbClr val="FFFFFF"/>
                </a:solidFill>
                <a:effectLst/>
                <a:latin typeface="Desyrel" pitchFamily="2" charset="0"/>
                <a:ea typeface="MV Boli" pitchFamily="2" charset="0"/>
                <a:cs typeface="MV Boli" pitchFamily="2" charset="0"/>
              </a:rPr>
              <a:t>“Aprendemos a voar coma os paxaros, a nadar coma os peixes, pero non aprendemos o sinxelo arte de vivir coma irmáns”.</a:t>
            </a:r>
            <a:br>
              <a:rPr lang="en-GB" sz="3600" b="1" smtClean="0">
                <a:solidFill>
                  <a:srgbClr val="FFFFFF"/>
                </a:solidFill>
                <a:effectLst/>
                <a:latin typeface="Desyrel" pitchFamily="2" charset="0"/>
                <a:ea typeface="MV Boli" pitchFamily="2" charset="0"/>
                <a:cs typeface="MV Boli" pitchFamily="2" charset="0"/>
              </a:rPr>
            </a:br>
            <a:r>
              <a:rPr lang="en-GB" sz="3600" b="1" smtClean="0">
                <a:solidFill>
                  <a:srgbClr val="FFFFFF"/>
                </a:solidFill>
                <a:effectLst/>
                <a:latin typeface="Desyrel" pitchFamily="2" charset="0"/>
                <a:ea typeface="MV Boli" pitchFamily="2" charset="0"/>
                <a:cs typeface="MV Boli" pitchFamily="2" charset="0"/>
              </a:rPr>
              <a:t/>
            </a:r>
            <a:br>
              <a:rPr lang="en-GB" sz="3600" b="1" smtClean="0">
                <a:solidFill>
                  <a:srgbClr val="FFFFFF"/>
                </a:solidFill>
                <a:effectLst/>
                <a:latin typeface="Desyrel" pitchFamily="2" charset="0"/>
                <a:ea typeface="MV Boli" pitchFamily="2" charset="0"/>
                <a:cs typeface="MV Boli" pitchFamily="2" charset="0"/>
              </a:rPr>
            </a:br>
            <a:r>
              <a:rPr lang="en-GB" sz="3600" b="1" smtClean="0">
                <a:solidFill>
                  <a:srgbClr val="FFFFFF"/>
                </a:solidFill>
                <a:effectLst/>
                <a:latin typeface="Desyrel" pitchFamily="2" charset="0"/>
                <a:ea typeface="MV Boli" pitchFamily="2" charset="0"/>
                <a:cs typeface="MV Boli" pitchFamily="2" charset="0"/>
              </a:rPr>
              <a:t>(Martin Luther King)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2647950" cy="239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2643187" cy="232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285750"/>
            <a:ext cx="7700963" cy="2786063"/>
          </a:xfrm>
        </p:spPr>
        <p:txBody>
          <a:bodyPr/>
          <a:lstStyle/>
          <a:p>
            <a:pPr marL="514350" indent="-514350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“É UNHA BROMA”</a:t>
            </a:r>
            <a:b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maltrato non é </a:t>
            </a:r>
            <a:r>
              <a:rPr lang="es-E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unha</a:t>
            </a: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broma</a:t>
            </a:r>
            <a:b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Nunha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broma </a:t>
            </a:r>
            <a:r>
              <a:rPr lang="es-E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rímonos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todos.</a:t>
            </a:r>
            <a:b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Pero cando </a:t>
            </a:r>
            <a:r>
              <a:rPr lang="es-E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alguén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 molesta, se asusta, o pasa mal… </a:t>
            </a:r>
            <a:r>
              <a:rPr lang="es-E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xa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non é </a:t>
            </a:r>
            <a:r>
              <a:rPr lang="es-E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ningunha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broma.</a:t>
            </a:r>
            <a:r>
              <a:rPr lang="es-E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s-ES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6" name="Text Box 5"/>
          <p:cNvSpPr txBox="1">
            <a:spLocks noChangeArrowheads="1"/>
          </p:cNvSpPr>
          <p:nvPr/>
        </p:nvSpPr>
        <p:spPr bwMode="auto">
          <a:xfrm rot="-2355879">
            <a:off x="5588000" y="3713163"/>
            <a:ext cx="293846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>
                <a:solidFill>
                  <a:srgbClr val="FFCC66"/>
                </a:solidFill>
                <a:latin typeface="Comic Sans MS" pitchFamily="66" charset="0"/>
              </a:rPr>
              <a:t>Cando un grupo se rí de alguén facéndoo sentir mal, non hai broma senón abuso de poder, cobardía, maltrato, acoso.</a:t>
            </a:r>
          </a:p>
        </p:txBody>
      </p:sp>
      <p:pic>
        <p:nvPicPr>
          <p:cNvPr id="57347" name="Picture 6" descr="bullying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57563"/>
            <a:ext cx="3600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465138"/>
            <a:ext cx="7988300" cy="5700712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FF9966"/>
                </a:solidFill>
                <a:latin typeface="Comic Sans MS" pitchFamily="66" charset="0"/>
              </a:rPr>
              <a:t>“ALGO FARÍA!” </a:t>
            </a:r>
            <a:br>
              <a:rPr lang="es-ES" sz="2400" b="1" dirty="0" smtClean="0">
                <a:solidFill>
                  <a:srgbClr val="FF9966"/>
                </a:solidFill>
                <a:latin typeface="Comic Sans MS" pitchFamily="66" charset="0"/>
              </a:rPr>
            </a:br>
            <a:r>
              <a:rPr lang="es-ES" sz="2400" b="1" dirty="0" smtClean="0">
                <a:solidFill>
                  <a:srgbClr val="FF9966"/>
                </a:solidFill>
                <a:latin typeface="Comic Sans MS" pitchFamily="66" charset="0"/>
              </a:rPr>
              <a:t>“ISO PÁSALLE AOS PROBLEMÁTICOS!”</a:t>
            </a:r>
            <a:r>
              <a:rPr lang="es-ES" sz="2400" b="1" dirty="0" smtClean="0">
                <a:solidFill>
                  <a:srgbClr val="FF9966"/>
                </a:solidFill>
                <a:latin typeface="Calibri" pitchFamily="34" charset="0"/>
              </a:rPr>
              <a:t/>
            </a:r>
            <a:br>
              <a:rPr lang="es-ES" sz="2400" b="1" dirty="0" smtClean="0">
                <a:solidFill>
                  <a:srgbClr val="FF9966"/>
                </a:solidFill>
                <a:latin typeface="Calibri" pitchFamily="34" charset="0"/>
              </a:rPr>
            </a:br>
            <a:r>
              <a:rPr lang="es-ES" sz="2400" b="1" dirty="0" smtClean="0">
                <a:solidFill>
                  <a:srgbClr val="FF9966"/>
                </a:solidFill>
                <a:latin typeface="Calibri" pitchFamily="34" charset="0"/>
              </a:rPr>
              <a:t/>
            </a:r>
            <a:br>
              <a:rPr lang="es-ES" sz="2400" b="1" dirty="0" smtClean="0">
                <a:solidFill>
                  <a:srgbClr val="FF9966"/>
                </a:solidFill>
                <a:latin typeface="Calibri" pitchFamily="34" charset="0"/>
              </a:rPr>
            </a:br>
            <a:r>
              <a:rPr lang="es-ES" sz="2400" b="1" dirty="0" smtClean="0">
                <a:solidFill>
                  <a:srgbClr val="FF9966"/>
                </a:solidFill>
                <a:latin typeface="Comic Sans MS" pitchFamily="66" charset="0"/>
              </a:rPr>
              <a:t>NINGUÉN MERECE SER MALTRATADO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A veces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dicimos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que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hai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nenos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ou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nenas que están buscando que nos portemos mal con eles, pero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isto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só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é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unha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excusa. </a:t>
            </a:r>
            <a:b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Todos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temos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dereito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a ser tratados con respecto.</a:t>
            </a:r>
            <a:b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Meternos con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alguén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porque se comporta de modo diferente, porque non se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rí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cos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nosos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chistes,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ou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non comparta a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nosa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maneira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de divertirnos,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só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itchFamily="34" charset="0"/>
              </a:rPr>
              <a:t>amosa</a:t>
            </a:r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</a:rPr>
              <a:t> o  INTOLERANTES E INSEGUROS que somos. </a:t>
            </a:r>
            <a:endParaRPr lang="es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0812" cy="5808662"/>
          </a:xfrm>
        </p:spPr>
        <p:txBody>
          <a:bodyPr/>
          <a:lstStyle/>
          <a:p>
            <a:pPr>
              <a:defRPr/>
            </a:pPr>
            <a: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  <a:t>“É UN COBARDE!” </a:t>
            </a:r>
            <a:b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  <a:t>“QUE ESPABILE”</a:t>
            </a:r>
            <a:b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  <a:t/>
            </a:r>
            <a:b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FF9966"/>
                </a:solidFill>
                <a:latin typeface="Comic Sans MS" pitchFamily="66" charset="0"/>
              </a:rPr>
              <a:t>OS RAPACES E RAPAZAS QUE SON MALTRATADOS NON SON COBARDES QUE NON SABEN DEFENDERSE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Cuando un grupo intimida a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unha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persoa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soa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é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moi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difícil plantar cara. </a:t>
            </a:r>
            <a:b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Os cobardes son os que necesitan ir en grupo e abusar de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outras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persoas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para sentirse </a:t>
            </a:r>
            <a:r>
              <a:rPr lang="es-ES" sz="2800" dirty="0" err="1" smtClean="0">
                <a:solidFill>
                  <a:schemeClr val="bg1"/>
                </a:solidFill>
                <a:latin typeface="Calibri" pitchFamily="34" charset="0"/>
              </a:rPr>
              <a:t>fortes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s-E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000" dirty="0" smtClean="0">
                <a:latin typeface="Comic Sans MS" pitchFamily="66" charset="0"/>
              </a:rPr>
              <a:t>“EU NON SON UN CHIVATO”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60418" name="2 Marcador de contenido"/>
          <p:cNvSpPr txBox="1">
            <a:spLocks/>
          </p:cNvSpPr>
          <p:nvPr/>
        </p:nvSpPr>
        <p:spPr bwMode="auto">
          <a:xfrm>
            <a:off x="468313" y="1989138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es-ES" sz="32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200" b="1">
                <a:solidFill>
                  <a:srgbClr val="FF9966"/>
                </a:solidFill>
                <a:latin typeface="Calibri" pitchFamily="34" charset="0"/>
              </a:rPr>
              <a:t>Decirlle a un profesor ou profesora o que pasa non é “chivarse”.</a:t>
            </a:r>
            <a:r>
              <a:rPr lang="es-ES" sz="3200">
                <a:solidFill>
                  <a:srgbClr val="FF9966"/>
                </a:solidFill>
                <a:latin typeface="Calibri" pitchFamily="34" charset="0"/>
              </a:rPr>
              <a:t> </a:t>
            </a:r>
          </a:p>
          <a:p>
            <a:pPr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es-ES" sz="3200">
                <a:solidFill>
                  <a:srgbClr val="FFFFFF"/>
                </a:solidFill>
                <a:latin typeface="Calibri" pitchFamily="34" charset="0"/>
              </a:rPr>
              <a:t>Ser testigo de un maltrato e dicirllo a un adulto para que axude,  é defender uns dereitos; é ser intelixente, honesto e responsable.</a:t>
            </a:r>
          </a:p>
          <a:p>
            <a:pPr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es-ES" sz="3200">
                <a:solidFill>
                  <a:srgbClr val="FFFFFF"/>
                </a:solidFill>
                <a:latin typeface="Calibri" pitchFamily="34" charset="0"/>
              </a:rPr>
              <a:t>Se vemos o acoso e non facemos nada para evitalo ou paralo, somo </a:t>
            </a:r>
            <a:r>
              <a:rPr lang="es-ES" sz="3200">
                <a:solidFill>
                  <a:srgbClr val="FF0000"/>
                </a:solidFill>
                <a:latin typeface="Calibri" pitchFamily="34" charset="0"/>
              </a:rPr>
              <a:t>cómplices</a:t>
            </a:r>
            <a:r>
              <a:rPr lang="es-ES" sz="3200">
                <a:solidFill>
                  <a:srgbClr val="FFFFFF"/>
                </a:solidFill>
                <a:latin typeface="Calibri" pitchFamily="34" charset="0"/>
              </a:rPr>
              <a:t>.</a:t>
            </a:r>
            <a:r>
              <a:rPr lang="es-E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s-ES" sz="3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6"/>
          <p:cNvSpPr txBox="1">
            <a:spLocks noChangeArrowheads="1"/>
          </p:cNvSpPr>
          <p:nvPr/>
        </p:nvSpPr>
        <p:spPr bwMode="auto">
          <a:xfrm>
            <a:off x="1285875" y="1928813"/>
            <a:ext cx="698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800" b="1">
                <a:solidFill>
                  <a:srgbClr val="FFCC99"/>
                </a:solidFill>
                <a:latin typeface="Comic Sans MS" pitchFamily="66" charset="0"/>
              </a:rPr>
              <a:t>Non valen disculpas: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 sz="2800" b="1">
              <a:solidFill>
                <a:srgbClr val="FFCC99"/>
              </a:solidFill>
              <a:latin typeface="Comic Sans MS" pitchFamily="66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800" b="1">
                <a:solidFill>
                  <a:srgbClr val="FFCC99"/>
                </a:solidFill>
                <a:latin typeface="Comic Sans MS" pitchFamily="66" charset="0"/>
              </a:rPr>
              <a:t>O ACOSO ESCOLAR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800" b="1">
                <a:solidFill>
                  <a:srgbClr val="FFCC99"/>
                </a:solidFill>
                <a:latin typeface="Comic Sans MS" pitchFamily="66" charset="0"/>
              </a:rPr>
              <a:t>É UNHA CUESTIÓN DE DEREITOS …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800" b="1">
                <a:solidFill>
                  <a:srgbClr val="FFCC99"/>
                </a:solidFill>
                <a:latin typeface="Comic Sans MS" pitchFamily="66" charset="0"/>
              </a:rPr>
              <a:t>… E RESPONSABILIDADES.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0812" cy="731837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latin typeface="Calibri" pitchFamily="34" charset="0"/>
              </a:rPr>
              <a:t>DEREITOS …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62466" name="3 CuadroTexto"/>
          <p:cNvSpPr txBox="1">
            <a:spLocks noChangeArrowheads="1"/>
          </p:cNvSpPr>
          <p:nvPr/>
        </p:nvSpPr>
        <p:spPr bwMode="auto">
          <a:xfrm>
            <a:off x="539750" y="1628775"/>
            <a:ext cx="8280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Todas as persoas temos DEREITO a ser ben tratadas.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 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Nesta escola e en todas partes teño DEREITO a ser ben tratado/a.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 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Isto significa que...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pegarme, nin darme empurróns, nin facerme dano fisicamente.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ameazarme, nin atemorizarme.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quitarme nin estragar as miñas cousas.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insultarme, burlarse, nin rirse de min.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difundir rumores sobre min.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· </a:t>
            </a:r>
            <a:r>
              <a:rPr lang="es-ES" sz="2000" b="1">
                <a:latin typeface="Calibri" pitchFamily="34" charset="0"/>
              </a:rPr>
              <a:t>NINGUÉN debe excluírme do grupo, nin impedirme que xogue cos meus compañeiros/as.</a:t>
            </a:r>
            <a:endParaRPr lang="es-ES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>
                <a:latin typeface="Calibri" pitchFamily="34" charset="0"/>
              </a:rPr>
              <a:t> 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2000" b="1">
                <a:latin typeface="Calibri" pitchFamily="34" charset="0"/>
              </a:rPr>
              <a:t>Todos estes DEREITOS deben ser respectados SEMPRE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0813" cy="101917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latin typeface="Calibri" pitchFamily="34" charset="0"/>
              </a:rPr>
              <a:t>… E RESPONSABILIDADES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63490" name="2 CuadroTexto"/>
          <p:cNvSpPr txBox="1">
            <a:spLocks noChangeArrowheads="1"/>
          </p:cNvSpPr>
          <p:nvPr/>
        </p:nvSpPr>
        <p:spPr bwMode="auto">
          <a:xfrm>
            <a:off x="539750" y="1484313"/>
            <a:ext cx="82089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Todas as persoas temos o DEBER de tratar ben aos demais.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 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Nesta escola e en todas partes teño o DEBER de tratar ben a todas as persoas.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 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Isto significa que...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pegar, nin dar empurróns, nin 	facer dano fisicamente a ninguén.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ameazar, nin atemorizar a 	ninguén.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quitar, nin estragar as cousas 	dos demais.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insultar, burlarme nin rirme de 	ninguén.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difundir rumores sobre as 	demais persoas.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· </a:t>
            </a:r>
            <a:r>
              <a:rPr lang="pt-BR" sz="2000" b="1">
                <a:latin typeface="Calibri" pitchFamily="34" charset="0"/>
              </a:rPr>
              <a:t>EU non debo excluír a ninguén do grupo, nin impedir a ninguén que xogue cos compañeiros/as.</a:t>
            </a:r>
            <a:endParaRPr lang="pt-BR" sz="200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>
                <a:latin typeface="Calibri" pitchFamily="34" charset="0"/>
              </a:rPr>
              <a:t> 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2000" b="1">
                <a:latin typeface="Calibri" pitchFamily="34" charset="0"/>
              </a:rPr>
              <a:t>Todos estes DEBERES deben cumprirse SEMPRE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557338"/>
            <a:ext cx="7770812" cy="4751387"/>
          </a:xfrm>
        </p:spPr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rgbClr val="FF9966"/>
                </a:solidFill>
                <a:latin typeface="Calibri" pitchFamily="34" charset="0"/>
              </a:rPr>
              <a:t>OS RAPACES E RAPAZAS QUE SON MALTRATADOS ESTÁN TRISTES E SOFREN DURANTE MOITO TEMPO. </a:t>
            </a: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s-ES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s-ES" dirty="0" err="1" smtClean="0">
                <a:latin typeface="Calibri" pitchFamily="34" charset="0"/>
              </a:rPr>
              <a:t>Temos</a:t>
            </a:r>
            <a:r>
              <a:rPr lang="es-ES" dirty="0" smtClean="0">
                <a:latin typeface="Calibri" pitchFamily="34" charset="0"/>
              </a:rPr>
              <a:t> que </a:t>
            </a:r>
            <a:r>
              <a:rPr lang="es-ES" dirty="0" err="1" smtClean="0">
                <a:latin typeface="Calibri" pitchFamily="34" charset="0"/>
              </a:rPr>
              <a:t>axudarlles</a:t>
            </a:r>
            <a:r>
              <a:rPr lang="es-ES" dirty="0" smtClean="0">
                <a:latin typeface="Calibri" pitchFamily="34" charset="0"/>
              </a:rPr>
              <a:t> porque padecen </a:t>
            </a:r>
            <a:r>
              <a:rPr lang="es-ES" dirty="0" err="1" smtClean="0">
                <a:latin typeface="Calibri" pitchFamily="34" charset="0"/>
              </a:rPr>
              <a:t>unha</a:t>
            </a:r>
            <a:r>
              <a:rPr lang="es-ES" dirty="0" smtClean="0">
                <a:latin typeface="Calibri" pitchFamily="34" charset="0"/>
              </a:rPr>
              <a:t> situación </a:t>
            </a:r>
            <a:r>
              <a:rPr lang="es-ES" dirty="0" err="1" smtClean="0">
                <a:latin typeface="Calibri" pitchFamily="34" charset="0"/>
              </a:rPr>
              <a:t>inxusta</a:t>
            </a:r>
            <a:r>
              <a:rPr lang="es-ES" dirty="0" smtClean="0">
                <a:latin typeface="Calibri" pitchFamily="34" charset="0"/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6"/>
          <p:cNvSpPr txBox="1">
            <a:spLocks noChangeArrowheads="1"/>
          </p:cNvSpPr>
          <p:nvPr/>
        </p:nvSpPr>
        <p:spPr bwMode="auto">
          <a:xfrm>
            <a:off x="1116013" y="1125538"/>
            <a:ext cx="684053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3600" b="1">
                <a:solidFill>
                  <a:srgbClr val="FF9966"/>
                </a:solidFill>
                <a:latin typeface="Comic Sans MS" pitchFamily="66" charset="0"/>
              </a:rPr>
              <a:t>QUE PODEMOS FACER ANTE O ACOSO ESCOLAR?</a:t>
            </a:r>
          </a:p>
        </p:txBody>
      </p:sp>
      <p:pic>
        <p:nvPicPr>
          <p:cNvPr id="65538" name="Picture 7" descr="Imagen-capara-Save-Children-escolar_EDIIMA20160223_0581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65400"/>
            <a:ext cx="25511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0812" cy="792162"/>
          </a:xfrm>
        </p:spPr>
        <p:txBody>
          <a:bodyPr/>
          <a:lstStyle/>
          <a:p>
            <a:pPr>
              <a:defRPr/>
            </a:pPr>
            <a:r>
              <a:rPr lang="es-E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 ERES VÍTIMA…</a:t>
            </a:r>
          </a:p>
        </p:txBody>
      </p:sp>
      <p:sp>
        <p:nvSpPr>
          <p:cNvPr id="67586" name="2 Marcador de contenido"/>
          <p:cNvSpPr txBox="1">
            <a:spLocks/>
          </p:cNvSpPr>
          <p:nvPr/>
        </p:nvSpPr>
        <p:spPr bwMode="auto">
          <a:xfrm>
            <a:off x="323850" y="1052513"/>
            <a:ext cx="84963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Ignora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 ao agresor.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Intenta manter a calma: Non chores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, nin te enfades, nin demostres que che afecta. Responde ao agresor con tranquilidade e </a:t>
            </a: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firmeza.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 b="1">
                <a:latin typeface="Calibri" pitchFamily="34" charset="0"/>
              </a:rPr>
              <a:t>Non respondas da mesma forma que fai el</a:t>
            </a:r>
            <a:r>
              <a:rPr lang="es-ES" sz="2000">
                <a:latin typeface="Calibri" pitchFamily="34" charset="0"/>
              </a:rPr>
              <a:t>: pegar ou responder con insultos complica a situación. Di algo coma “Non me fales así”, ou pregunta: “¿No tés nada mellor que facer?”. Non respondas como o agresor espera.</a:t>
            </a:r>
            <a:r>
              <a:rPr lang="es-ES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Intenta </a:t>
            </a: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ironizar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 ou tratar con humor o que che diga.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Intenta falar amistosamente</a:t>
            </a:r>
            <a:r>
              <a:rPr lang="es-ES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000" b="1">
                <a:latin typeface="Calibri" pitchFamily="34" charset="0"/>
              </a:rPr>
              <a:t>co agresor</a:t>
            </a:r>
            <a:r>
              <a:rPr lang="es-ES" sz="2000">
                <a:latin typeface="Calibri" pitchFamily="34" charset="0"/>
              </a:rPr>
              <a:t>, explicándolle que che senta mal o que está dicindo ou facendo e que ti a el non lle fixeches nada.</a:t>
            </a:r>
            <a:endParaRPr lang="es-ES" sz="2000">
              <a:solidFill>
                <a:srgbClr val="FFFFFF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Abandoa o lugar</a:t>
            </a:r>
            <a:r>
              <a:rPr lang="es-ES" sz="2000">
                <a:solidFill>
                  <a:srgbClr val="FFCC99"/>
                </a:solidFill>
                <a:latin typeface="Calibri" pitchFamily="34" charset="0"/>
              </a:rPr>
              <a:t>:</a:t>
            </a:r>
            <a:r>
              <a:rPr lang="es-ES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000">
                <a:latin typeface="Calibri" pitchFamily="34" charset="0"/>
              </a:rPr>
              <a:t>alónxate ou corre se é necesario. A menudo a mellor solución é escapar e buscar axuda.  Isto no é cobardía, é actuar con intelixencia.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Fala con un </a:t>
            </a: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adulto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, asegúrate de que entenda a importancia do asunto.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Faite </a:t>
            </a: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acompañar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 de amigos ou irmáns.</a:t>
            </a:r>
            <a:endParaRPr lang="es-MX" sz="2000">
              <a:solidFill>
                <a:srgbClr val="FFFFFF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Arial" charset="0"/>
              <a:buAutoNum type="arabicPeriod"/>
            </a:pP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Se sintes que non poedes falar, escribe unha </a:t>
            </a:r>
            <a:r>
              <a:rPr lang="es-ES" sz="2000" b="1">
                <a:solidFill>
                  <a:srgbClr val="FFCC99"/>
                </a:solidFill>
                <a:latin typeface="Calibri" pitchFamily="34" charset="0"/>
              </a:rPr>
              <a:t>carta</a:t>
            </a:r>
            <a:r>
              <a:rPr lang="es-ES" sz="2000">
                <a:solidFill>
                  <a:srgbClr val="FFFFFF"/>
                </a:solidFill>
                <a:latin typeface="Calibri" pitchFamily="34" charset="0"/>
              </a:rPr>
              <a:t> e deéixalla a alguén de confianza.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500063"/>
            <a:ext cx="7772400" cy="11430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>
                <a:solidFill>
                  <a:srgbClr val="FF9966"/>
                </a:solidFill>
                <a:effectLst/>
                <a:latin typeface="Comic Sans MS" pitchFamily="66" charset="0"/>
                <a:cs typeface="Aharoni" pitchFamily="2" charset="-79"/>
              </a:rPr>
              <a:t>QUE É O ACOSO ESCOLAR?</a:t>
            </a:r>
            <a:br>
              <a:rPr lang="en-GB" sz="4000" smtClean="0">
                <a:solidFill>
                  <a:srgbClr val="FF9966"/>
                </a:solidFill>
                <a:effectLst/>
                <a:latin typeface="Comic Sans MS" pitchFamily="66" charset="0"/>
                <a:cs typeface="Aharoni" pitchFamily="2" charset="-79"/>
              </a:rPr>
            </a:br>
            <a:r>
              <a:rPr lang="en-GB" sz="4000" smtClean="0">
                <a:solidFill>
                  <a:srgbClr val="FF9966"/>
                </a:solidFill>
                <a:effectLst/>
                <a:latin typeface="Comic Sans MS" pitchFamily="66" charset="0"/>
                <a:cs typeface="Aharoni" pitchFamily="2" charset="-79"/>
              </a:rPr>
              <a:t>VÍDEO-RESUME</a:t>
            </a:r>
          </a:p>
        </p:txBody>
      </p:sp>
      <p:pic>
        <p:nvPicPr>
          <p:cNvPr id="34820" name="Picture 4" descr="Qué-hacer-si-tu-hijo-acosa-en-la-escuela-e145094830436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205038"/>
            <a:ext cx="5637212" cy="3760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77771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3600">
                <a:latin typeface="Comic Sans MS" pitchFamily="66" charset="0"/>
              </a:rPr>
              <a:t>SE ERES UN ACOSADOR…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42938" y="2428875"/>
            <a:ext cx="4643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26988" algn="l"/>
              </a:tabLst>
              <a:defRPr/>
            </a:pPr>
            <a:r>
              <a:rPr lang="gl-E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Deixa inmediatamente de molestar aos demais</a:t>
            </a:r>
          </a:p>
          <a:p>
            <a:pPr eaLnBrk="0" hangingPunct="0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26988" algn="l"/>
              </a:tabLs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0" hangingPunct="0">
              <a:lnSpc>
                <a:spcPct val="95000"/>
              </a:lnSpc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26988" algn="l"/>
              </a:tabLst>
              <a:defRPr/>
            </a:pPr>
            <a:r>
              <a:rPr lang="gl-E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Pensa se a ti che gustaría ser maltratado</a:t>
            </a:r>
          </a:p>
          <a:p>
            <a:pPr eaLnBrk="0" hangingPunct="0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26988" algn="l"/>
              </a:tabLst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tabLst>
                <a:tab pos="26988" algn="l"/>
              </a:tabLst>
              <a:defRPr/>
            </a:pPr>
            <a:r>
              <a:rPr lang="gl-E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Pensa que podes estar cometendo un delito e que podes ser castigado por iso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26988" algn="l"/>
              </a:tabLst>
              <a:defRPr/>
            </a:pPr>
            <a:r>
              <a:rPr lang="es-ES" sz="1000" dirty="0">
                <a:solidFill>
                  <a:srgbClr val="000000"/>
                </a:solidFill>
              </a:rPr>
              <a:t> </a:t>
            </a:r>
            <a:endParaRPr lang="es-ES" dirty="0"/>
          </a:p>
        </p:txBody>
      </p:sp>
      <p:pic>
        <p:nvPicPr>
          <p:cNvPr id="68611" name="4 Imagen" descr="custom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408238"/>
            <a:ext cx="31892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 ERES OBSERVADOR…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468313" y="1916113"/>
            <a:ext cx="446405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>
            <a:normAutofit fontScale="90000" lnSpcReduction="10000"/>
          </a:bodyPr>
          <a:lstStyle/>
          <a:p>
            <a:pPr eaLnBrk="0" hangingPunct="0">
              <a:lnSpc>
                <a:spcPct val="93000"/>
              </a:lnSpc>
              <a:buClr>
                <a:srgbClr val="FFCC66"/>
              </a:buClr>
              <a:buSzPct val="100000"/>
              <a:buFont typeface="Arial" charset="0"/>
              <a:buNone/>
              <a:defRPr/>
            </a:pP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“O mundo non está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ameazado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polas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malas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persoas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,</a:t>
            </a:r>
            <a:b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senón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por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aquelas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que permiten a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maldade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" </a:t>
            </a:r>
            <a:b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(Albert Einstein)</a:t>
            </a:r>
          </a:p>
          <a:p>
            <a:pPr eaLnBrk="0" hangingPunct="0">
              <a:lnSpc>
                <a:spcPct val="93000"/>
              </a:lnSpc>
              <a:buClr>
                <a:srgbClr val="FFCC66"/>
              </a:buClr>
              <a:buSzPct val="100000"/>
              <a:buFont typeface="Arial" charset="0"/>
              <a:buNone/>
              <a:defRPr/>
            </a:pPr>
            <a:endParaRPr lang="es-ES" sz="33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eaLnBrk="0" hangingPunct="0">
              <a:lnSpc>
                <a:spcPct val="93000"/>
              </a:lnSpc>
              <a:buClr>
                <a:srgbClr val="FFCC66"/>
              </a:buClr>
              <a:buSzPct val="100000"/>
              <a:buFont typeface="Arial" charset="0"/>
              <a:buNone/>
              <a:defRPr/>
            </a:pP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“Non me preocupa o berro dos violentos,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senón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o silencio dos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bos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homes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</a:p>
          <a:p>
            <a:pPr eaLnBrk="0" hangingPunct="0">
              <a:lnSpc>
                <a:spcPct val="93000"/>
              </a:lnSpc>
              <a:buClr>
                <a:srgbClr val="FFCC66"/>
              </a:buClr>
              <a:buSzPct val="100000"/>
              <a:buFont typeface="Arial" charset="0"/>
              <a:buNone/>
              <a:defRPr/>
            </a:pP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(Martín </a:t>
            </a:r>
            <a:r>
              <a:rPr lang="es-ES" sz="3300" kern="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Luther</a:t>
            </a:r>
            <a:r>
              <a:rPr lang="es-ES" sz="33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King)</a:t>
            </a:r>
          </a:p>
          <a:p>
            <a:pPr eaLnBrk="0" hangingPunct="0">
              <a:lnSpc>
                <a:spcPct val="93000"/>
              </a:lnSpc>
              <a:buClr>
                <a:srgbClr val="FFCC66"/>
              </a:buClr>
              <a:buSzPct val="100000"/>
              <a:buFont typeface="Arial" charset="0"/>
              <a:buNone/>
              <a:defRPr/>
            </a:pPr>
            <a:endParaRPr lang="es-ES" sz="32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5" descr="acosoescolar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060575"/>
            <a:ext cx="31813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0812" cy="803275"/>
          </a:xfrm>
        </p:spPr>
        <p:txBody>
          <a:bodyPr/>
          <a:lstStyle/>
          <a:p>
            <a:pPr>
              <a:defRPr/>
            </a:pPr>
            <a:r>
              <a:rPr lang="es-E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OBSERVADORES…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762000" y="1524000"/>
            <a:ext cx="7543800" cy="4495800"/>
          </a:xfrm>
          <a:prstGeom prst="rect">
            <a:avLst/>
          </a:prstGeom>
        </p:spPr>
        <p:txBody>
          <a:bodyPr/>
          <a:lstStyle/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Se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alguén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dos que presencian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unha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situación de acoso di algo como “Basta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xa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”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ou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“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Déixao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en paz”, é fácil que a acción violenta cese.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Se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sintes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que non podes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facer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nada abandona a situación,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vai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onda un adulto responsable e dille o que pasa, para que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vaia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axudar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Se o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colexio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tén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algún dispositivo para denunciar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agresións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(teléfono, buzón…)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utilízao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. Podes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facelo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de forma anónima.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Axúdalle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á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vítima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para que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llo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conte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aos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profes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uo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a os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seus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pais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. Ofrécete a ir con el 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ou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a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falar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cos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adultos no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seu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nome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Involucra a tanta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xente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como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poidas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: amigos, </a:t>
            </a:r>
            <a:r>
              <a:rPr lang="es-MX" sz="2000" kern="0" dirty="0" err="1">
                <a:solidFill>
                  <a:srgbClr val="FFFFFF"/>
                </a:solidFill>
                <a:latin typeface="Calibri" pitchFamily="34" charset="0"/>
              </a:rPr>
              <a:t>compañeiros</a:t>
            </a:r>
            <a:r>
              <a:rPr lang="es-MX" sz="2000" kern="0" dirty="0">
                <a:solidFill>
                  <a:srgbClr val="FFFFFF"/>
                </a:solidFill>
                <a:latin typeface="Calibri" pitchFamily="34" charset="0"/>
              </a:rPr>
              <a:t> de clase ….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Wingdings" pitchFamily="2" charset="2"/>
              <a:buChar char=""/>
              <a:defRPr/>
            </a:pPr>
            <a:r>
              <a:rPr lang="es-MX" sz="2000" b="1" kern="0" dirty="0">
                <a:solidFill>
                  <a:srgbClr val="FF0000"/>
                </a:solidFill>
                <a:latin typeface="Calibri" pitchFamily="34" charset="0"/>
              </a:rPr>
              <a:t>Non uses a violencia </a:t>
            </a:r>
            <a:r>
              <a:rPr lang="es-MX" sz="2000" kern="0" dirty="0">
                <a:latin typeface="Calibri" pitchFamily="34" charset="0"/>
              </a:rPr>
              <a:t>contra os agresores. Limítate a denunciar a situación e a </a:t>
            </a:r>
            <a:r>
              <a:rPr lang="es-MX" sz="2000" kern="0" dirty="0" err="1">
                <a:latin typeface="Calibri" pitchFamily="34" charset="0"/>
              </a:rPr>
              <a:t>axudar</a:t>
            </a:r>
            <a:r>
              <a:rPr lang="es-MX" sz="2000" kern="0" dirty="0">
                <a:latin typeface="Calibri" pitchFamily="34" charset="0"/>
              </a:rPr>
              <a:t> á </a:t>
            </a:r>
            <a:r>
              <a:rPr lang="es-MX" sz="2000" kern="0" dirty="0" err="1">
                <a:latin typeface="Calibri" pitchFamily="34" charset="0"/>
              </a:rPr>
              <a:t>vítima</a:t>
            </a:r>
            <a:r>
              <a:rPr lang="es-MX" sz="2000" kern="0" dirty="0">
                <a:latin typeface="Calibri" pitchFamily="34" charset="0"/>
              </a:rPr>
              <a:t>.</a:t>
            </a:r>
          </a:p>
          <a:p>
            <a:pPr marL="341313" indent="-341313" eaLnBrk="0" hangingPunct="0">
              <a:lnSpc>
                <a:spcPct val="95000"/>
              </a:lnSpc>
              <a:spcBef>
                <a:spcPts val="800"/>
              </a:spcBef>
              <a:buClr>
                <a:srgbClr val="3366FF"/>
              </a:buClr>
              <a:buSzPct val="80000"/>
              <a:buFont typeface="Times New Roman" pitchFamily="18" charset="0"/>
              <a:buNone/>
              <a:defRPr/>
            </a:pPr>
            <a:endParaRPr lang="es-MX" sz="1800" kern="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772400" cy="176053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9933"/>
              </a:buClr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mtClean="0">
                <a:solidFill>
                  <a:srgbClr val="FF9933"/>
                </a:solidFill>
                <a:effectLst/>
                <a:latin typeface="Calibri" pitchFamily="34" charset="0"/>
              </a:rPr>
              <a:t>LEY DO SILENCIO : O acoso só persistirá se os observadores o toleran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00400" y="3124200"/>
            <a:ext cx="1371600" cy="460375"/>
          </a:xfrm>
          <a:prstGeom prst="rect">
            <a:avLst/>
          </a:pr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Agresor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133600" y="2133600"/>
            <a:ext cx="4343400" cy="914400"/>
          </a:xfrm>
          <a:prstGeom prst="curvedDownArrow">
            <a:avLst>
              <a:gd name="adj1" fmla="val 92361"/>
              <a:gd name="adj2" fmla="val 189120"/>
              <a:gd name="adj3" fmla="val 33333"/>
            </a:avLst>
          </a:prstGeom>
          <a:solidFill>
            <a:srgbClr val="CC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CO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1219200" cy="460375"/>
          </a:xfrm>
          <a:prstGeom prst="rect">
            <a:avLst/>
          </a:pr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Vítima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057400" y="5410200"/>
            <a:ext cx="4419600" cy="533400"/>
          </a:xfrm>
          <a:prstGeom prst="curvedUpArrow">
            <a:avLst>
              <a:gd name="adj1" fmla="val 161111"/>
              <a:gd name="adj2" fmla="val 329894"/>
              <a:gd name="adj3" fmla="val 66667"/>
            </a:avLst>
          </a:prstGeom>
          <a:solidFill>
            <a:srgbClr val="CC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CO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362200" y="3962400"/>
            <a:ext cx="16002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65 w 21600"/>
              <a:gd name="T25" fmla="*/ 12440 h 21600"/>
              <a:gd name="T26" fmla="*/ 18500 w 21600"/>
              <a:gd name="T27" fmla="*/ 185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70" y="0"/>
                </a:moveTo>
                <a:lnTo>
                  <a:pt x="9340" y="6200"/>
                </a:lnTo>
                <a:lnTo>
                  <a:pt x="12440" y="6200"/>
                </a:lnTo>
                <a:lnTo>
                  <a:pt x="12440" y="12440"/>
                </a:lnTo>
                <a:lnTo>
                  <a:pt x="6200" y="12440"/>
                </a:lnTo>
                <a:lnTo>
                  <a:pt x="6200" y="9340"/>
                </a:lnTo>
                <a:lnTo>
                  <a:pt x="0" y="15470"/>
                </a:lnTo>
                <a:lnTo>
                  <a:pt x="6200" y="21600"/>
                </a:lnTo>
                <a:lnTo>
                  <a:pt x="6200" y="18500"/>
                </a:lnTo>
                <a:lnTo>
                  <a:pt x="18500" y="18500"/>
                </a:lnTo>
                <a:lnTo>
                  <a:pt x="18500" y="6200"/>
                </a:lnTo>
                <a:lnTo>
                  <a:pt x="21600" y="6200"/>
                </a:lnTo>
                <a:close/>
              </a:path>
            </a:pathLst>
          </a:custGeom>
          <a:solidFill>
            <a:srgbClr val="CC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867400" y="4343400"/>
            <a:ext cx="2017713" cy="463550"/>
          </a:xfrm>
          <a:prstGeom prst="rect">
            <a:avLst/>
          </a:pr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Testemuña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flipH="1">
            <a:off x="4265613" y="3886200"/>
            <a:ext cx="11430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65 w 21600"/>
              <a:gd name="T25" fmla="*/ 12440 h 21600"/>
              <a:gd name="T26" fmla="*/ 18500 w 21600"/>
              <a:gd name="T27" fmla="*/ 185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70" y="0"/>
                </a:moveTo>
                <a:lnTo>
                  <a:pt x="9340" y="6200"/>
                </a:lnTo>
                <a:lnTo>
                  <a:pt x="12440" y="6200"/>
                </a:lnTo>
                <a:lnTo>
                  <a:pt x="12440" y="12440"/>
                </a:lnTo>
                <a:lnTo>
                  <a:pt x="6200" y="12440"/>
                </a:lnTo>
                <a:lnTo>
                  <a:pt x="6200" y="9340"/>
                </a:lnTo>
                <a:lnTo>
                  <a:pt x="0" y="15470"/>
                </a:lnTo>
                <a:lnTo>
                  <a:pt x="6200" y="21600"/>
                </a:lnTo>
                <a:lnTo>
                  <a:pt x="6200" y="18500"/>
                </a:lnTo>
                <a:lnTo>
                  <a:pt x="18500" y="18500"/>
                </a:lnTo>
                <a:lnTo>
                  <a:pt x="18500" y="6200"/>
                </a:lnTo>
                <a:lnTo>
                  <a:pt x="21600" y="6200"/>
                </a:lnTo>
                <a:close/>
              </a:path>
            </a:pathLst>
          </a:custGeom>
          <a:solidFill>
            <a:srgbClr val="CC66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32766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66"/>
                </a:solidFill>
                <a:latin typeface="Calibri" pitchFamily="34" charset="0"/>
              </a:rPr>
              <a:t>Consentimento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477000" y="5029200"/>
            <a:ext cx="17526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Calibri" pitchFamily="34" charset="0"/>
              </a:rPr>
              <a:t>Cómplice</a:t>
            </a:r>
          </a:p>
          <a:p>
            <a:pPr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  <p:bldP spid="18438" grpId="0" animBg="1"/>
      <p:bldP spid="184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0813" cy="874712"/>
          </a:xfrm>
        </p:spPr>
        <p:txBody>
          <a:bodyPr/>
          <a:lstStyle/>
          <a:p>
            <a:pPr algn="l" eaLnBrk="1" hangingPunct="1">
              <a:defRPr/>
            </a:pPr>
            <a:r>
              <a:rPr lang="es-CO" sz="4800" dirty="0" smtClean="0">
                <a:latin typeface="Comic Sans MS" pitchFamily="66" charset="0"/>
              </a:rPr>
              <a:t>EN RESUMEN...</a:t>
            </a:r>
          </a:p>
        </p:txBody>
      </p:sp>
      <p:sp>
        <p:nvSpPr>
          <p:cNvPr id="74754" name="5 Marcador de texto"/>
          <p:cNvSpPr>
            <a:spLocks noGrp="1"/>
          </p:cNvSpPr>
          <p:nvPr>
            <p:ph type="body" sz="half" idx="1"/>
          </p:nvPr>
        </p:nvSpPr>
        <p:spPr>
          <a:xfrm>
            <a:off x="539750" y="1412875"/>
            <a:ext cx="8062913" cy="5184775"/>
          </a:xfrm>
        </p:spPr>
        <p:txBody>
          <a:bodyPr/>
          <a:lstStyle/>
          <a:p>
            <a:pPr marL="0" indent="0"/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 Se estás sofrindo acoso escolar: </a:t>
            </a:r>
          </a:p>
          <a:p>
            <a:pPr marL="0" indent="0">
              <a:buFont typeface="Wingdings" pitchFamily="2" charset="2"/>
              <a:buNone/>
            </a:pPr>
            <a:r>
              <a:rPr lang="es-ES" sz="2800" b="1" smtClean="0">
                <a:solidFill>
                  <a:srgbClr val="FFCC99"/>
                </a:solidFill>
                <a:latin typeface="Calibri" pitchFamily="34" charset="0"/>
              </a:rPr>
              <a:t>¡¡NON CALES!! </a:t>
            </a:r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Conta o que che pasa. Non tés que facer fronte a esta situación ti só. </a:t>
            </a:r>
          </a:p>
          <a:p>
            <a:pPr marL="0" indent="0"/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 Se eres un agresor/a:</a:t>
            </a:r>
          </a:p>
          <a:p>
            <a:pPr marL="0" indent="0">
              <a:buFont typeface="Wingdings" pitchFamily="2" charset="2"/>
              <a:buNone/>
            </a:pPr>
            <a:r>
              <a:rPr lang="es-ES" sz="2800" b="1" smtClean="0">
                <a:solidFill>
                  <a:srgbClr val="FFCC99"/>
                </a:solidFill>
                <a:latin typeface="Calibri" pitchFamily="34" charset="0"/>
              </a:rPr>
              <a:t>¡¡PONTE NO SEU LUGAR!! </a:t>
            </a:r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Recapacita e pensa no dano que estás facendo. </a:t>
            </a:r>
          </a:p>
          <a:p>
            <a:pPr marL="0" indent="0"/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 Se eres un observador/a: </a:t>
            </a:r>
          </a:p>
          <a:p>
            <a:pPr marL="0" indent="0">
              <a:buFont typeface="Wingdings" pitchFamily="2" charset="2"/>
              <a:buNone/>
            </a:pPr>
            <a:r>
              <a:rPr lang="es-ES" sz="2800" b="1" smtClean="0">
                <a:solidFill>
                  <a:srgbClr val="FFCC99"/>
                </a:solidFill>
                <a:latin typeface="Calibri" pitchFamily="34" charset="0"/>
              </a:rPr>
              <a:t>¡¡IMPLÍCATE!! </a:t>
            </a:r>
            <a:r>
              <a:rPr lang="es-ES" sz="2800" smtClean="0">
                <a:solidFill>
                  <a:srgbClr val="FFCC99"/>
                </a:solidFill>
                <a:latin typeface="Calibri" pitchFamily="34" charset="0"/>
              </a:rPr>
              <a:t>Non penses que é un problema só da vítima. Falar non é chivarse, é defender un dereito fundamental. Préstalle a túa axuda á vítima e non lle rías as grazas aos agresores.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5650" y="692150"/>
            <a:ext cx="7704138" cy="1368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800" smtClean="0">
                <a:latin typeface="Comic Sans MS" pitchFamily="66" charset="0"/>
              </a:rPr>
              <a:t>TEN NARICES! CAMPAÑA CONTRA O ACOSO ESCOLAR</a:t>
            </a:r>
          </a:p>
          <a:p>
            <a:pPr algn="ctr">
              <a:buFont typeface="Wingdings" pitchFamily="2" charset="2"/>
              <a:buNone/>
            </a:pPr>
            <a:r>
              <a:rPr lang="es-ES" sz="2800" smtClean="0">
                <a:latin typeface="Comic Sans MS" pitchFamily="66" charset="0"/>
              </a:rPr>
              <a:t>VIDEO</a:t>
            </a:r>
          </a:p>
        </p:txBody>
      </p:sp>
      <p:pic>
        <p:nvPicPr>
          <p:cNvPr id="75778" name="4 Imagen" descr="tennarices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708275"/>
            <a:ext cx="280828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73063"/>
            <a:ext cx="7772400" cy="16160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i="1" dirty="0" smtClean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en-GB" sz="1800" i="1" dirty="0" smtClean="0">
                <a:solidFill>
                  <a:srgbClr val="FFFFFF"/>
                </a:solidFill>
                <a:latin typeface="Times New Roman" pitchFamily="16" charset="0"/>
              </a:rPr>
            </a:br>
            <a:endParaRPr lang="en-GB" sz="1800" i="1" dirty="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6866" name="3 CuadroTexto"/>
          <p:cNvSpPr txBox="1">
            <a:spLocks noChangeArrowheads="1"/>
          </p:cNvSpPr>
          <p:nvPr/>
        </p:nvSpPr>
        <p:spPr bwMode="auto">
          <a:xfrm>
            <a:off x="928688" y="857250"/>
            <a:ext cx="7072312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 sz="4000">
                <a:solidFill>
                  <a:srgbClr val="FF0000"/>
                </a:solidFill>
                <a:latin typeface="Calibri" pitchFamily="34" charset="0"/>
              </a:rPr>
              <a:t>Definición de  acoso escolar: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>
                <a:latin typeface="Calibri" pitchFamily="34" charset="0"/>
              </a:rPr>
              <a:t>“Calquera forma de vexación ou malos tratos continuados no tempo dun alumno ou alumna por outro/outra ou outros, xa sexa de carácter verbal, físico ou psicolóxico, incluído o illamento ou baleiro social, con independencia do lugar onde se produza”.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pt-BR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>
                <a:latin typeface="Calibri" pitchFamily="34" charset="0"/>
              </a:rPr>
              <a:t>Artigo 28 da Lei 4/2011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pt-BR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>
                <a:solidFill>
                  <a:srgbClr val="FF9966"/>
                </a:solidFill>
                <a:latin typeface="Calibri" pitchFamily="34" charset="0"/>
              </a:rPr>
              <a:t>Podemos  resumir que acoso escolar é .....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pt-BR">
                <a:solidFill>
                  <a:srgbClr val="FF9966"/>
                </a:solidFill>
                <a:latin typeface="Calibri" pitchFamily="34" charset="0"/>
              </a:rPr>
              <a:t>“Dano intencionado a un compañeiro de forma continuada”.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 fill="hold" nodeType="interactiveSeq">
                <p:stCondLst>
                  <p:cond delay="0"/>
                </p:stCondLst>
                <p:childTnLst>
                  <p:par>
                    <p:cTn id="9" fill="hold"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12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CRITERIOS PARA FALAR DE ACOSO ESCOLAR</a:t>
            </a:r>
            <a:endParaRPr lang="es-ES" dirty="0"/>
          </a:p>
        </p:txBody>
      </p:sp>
      <p:sp>
        <p:nvSpPr>
          <p:cNvPr id="38914" name="2 CuadroTexto"/>
          <p:cNvSpPr txBox="1">
            <a:spLocks noChangeArrowheads="1"/>
          </p:cNvSpPr>
          <p:nvPr/>
        </p:nvSpPr>
        <p:spPr bwMode="auto">
          <a:xfrm>
            <a:off x="323850" y="2214563"/>
            <a:ext cx="554355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es-ES" b="1">
                <a:solidFill>
                  <a:srgbClr val="FF9966"/>
                </a:solidFill>
              </a:rPr>
              <a:t>Intención de facer dano:</a:t>
            </a:r>
            <a:r>
              <a:rPr lang="es-ES" b="1"/>
              <a:t> </a:t>
            </a:r>
            <a:r>
              <a:rPr lang="es-ES"/>
              <a:t>debe existir unha vítima concreta, indefensa e unha persoa agresora que lle fai dano </a:t>
            </a:r>
            <a:r>
              <a:rPr lang="es-ES" b="1"/>
              <a:t>conscientemente.</a:t>
            </a:r>
          </a:p>
          <a:p>
            <a:pPr marL="457200" indent="-457200"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es-ES" b="1"/>
              <a:t>A repetición das condutas agresivas: </a:t>
            </a:r>
            <a:r>
              <a:rPr lang="es-ES"/>
              <a:t>existencia dunha </a:t>
            </a:r>
            <a:r>
              <a:rPr lang="es-ES">
                <a:solidFill>
                  <a:srgbClr val="FF9966"/>
                </a:solidFill>
              </a:rPr>
              <a:t>acción</a:t>
            </a:r>
            <a:r>
              <a:rPr lang="es-ES"/>
              <a:t> </a:t>
            </a:r>
            <a:r>
              <a:rPr lang="es-ES">
                <a:solidFill>
                  <a:srgbClr val="FF9966"/>
                </a:solidFill>
              </a:rPr>
              <a:t>agresiva</a:t>
            </a:r>
            <a:r>
              <a:rPr lang="es-ES"/>
              <a:t> </a:t>
            </a:r>
            <a:r>
              <a:rPr lang="es-ES">
                <a:solidFill>
                  <a:srgbClr val="FF9966"/>
                </a:solidFill>
              </a:rPr>
              <a:t>repetida</a:t>
            </a:r>
            <a:r>
              <a:rPr lang="es-ES"/>
              <a:t>, durante un </a:t>
            </a:r>
            <a:r>
              <a:rPr lang="es-ES" b="1"/>
              <a:t>período longo de tempo.  </a:t>
            </a:r>
          </a:p>
          <a:p>
            <a:pPr marL="457200" indent="-457200"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pt-BR" b="1">
                <a:solidFill>
                  <a:srgbClr val="FF9966"/>
                </a:solidFill>
              </a:rPr>
              <a:t>Diferencia de poder</a:t>
            </a:r>
            <a:r>
              <a:rPr lang="pt-BR" b="1"/>
              <a:t> entre víctima e agresor: </a:t>
            </a:r>
            <a:r>
              <a:rPr lang="pt-BR"/>
              <a:t>a vítima é sempre máis débil  e non se ve capaz  de facerlle fronte ao agresor. </a:t>
            </a:r>
            <a:endParaRPr lang="es-ES"/>
          </a:p>
        </p:txBody>
      </p:sp>
      <p:pic>
        <p:nvPicPr>
          <p:cNvPr id="38915" name="3 Imagen" descr="niño acosando a o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349500"/>
            <a:ext cx="26209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Entón</a:t>
            </a:r>
            <a:r>
              <a:rPr lang="es-ES" dirty="0" smtClean="0"/>
              <a:t> … non todo é acoso</a:t>
            </a:r>
            <a:endParaRPr lang="es-ES" dirty="0"/>
          </a:p>
        </p:txBody>
      </p:sp>
      <p:sp>
        <p:nvSpPr>
          <p:cNvPr id="39938" name="2 CuadroTexto"/>
          <p:cNvSpPr txBox="1">
            <a:spLocks noChangeArrowheads="1"/>
          </p:cNvSpPr>
          <p:nvPr/>
        </p:nvSpPr>
        <p:spPr bwMode="auto">
          <a:xfrm>
            <a:off x="900113" y="2205038"/>
            <a:ext cx="27352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39939" name="5 Rectángulo"/>
          <p:cNvSpPr>
            <a:spLocks noChangeArrowheads="1"/>
          </p:cNvSpPr>
          <p:nvPr/>
        </p:nvSpPr>
        <p:spPr bwMode="auto">
          <a:xfrm>
            <a:off x="4211638" y="1557338"/>
            <a:ext cx="45720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>
                <a:solidFill>
                  <a:srgbClr val="FF9966"/>
                </a:solidFill>
                <a:latin typeface="Calibri" pitchFamily="34" charset="0"/>
              </a:rPr>
              <a:t>Non é acoso…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9966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>
                <a:latin typeface="Calibri" pitchFamily="34" charset="0"/>
              </a:rPr>
              <a:t>Cando un neno se mete con outro como broma ou xogo. 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Wingdings" pitchFamily="2" charset="2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>
                <a:latin typeface="Calibri" pitchFamily="34" charset="0"/>
              </a:rPr>
              <a:t>Cando dos estudantes de un mesmo nivel físico ou mental se insultan, teñen unha disputa ou pelexan. 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>
                <a:latin typeface="Calibri" pitchFamily="34" charset="0"/>
              </a:rPr>
              <a:t>Cando pasa só algunha vez.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Char char="•"/>
            </a:pPr>
            <a:r>
              <a:rPr lang="es-ES">
                <a:latin typeface="Calibri" pitchFamily="34" charset="0"/>
              </a:rPr>
              <a:t>Cando a agresión responde a outra agresión.</a:t>
            </a:r>
            <a:endParaRPr lang="es-ES"/>
          </a:p>
        </p:txBody>
      </p:sp>
      <p:pic>
        <p:nvPicPr>
          <p:cNvPr id="39940" name="Picture 9" descr="disp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2619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3 CuadroTexto"/>
          <p:cNvSpPr txBox="1">
            <a:spLocks noChangeArrowheads="1"/>
          </p:cNvSpPr>
          <p:nvPr/>
        </p:nvSpPr>
        <p:spPr bwMode="auto">
          <a:xfrm>
            <a:off x="755650" y="2060575"/>
            <a:ext cx="410527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Acoso escolar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Bullying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Maltrato entre iguais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Maltrato por abuso de poder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Matonismo</a:t>
            </a: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endParaRPr lang="es-ES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  <a:p>
            <a:pPr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72723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s-ES" sz="3200" b="1">
                <a:latin typeface="Calibri" pitchFamily="34" charset="0"/>
              </a:rPr>
              <a:t>OUTROS NOMES DO ACOSO ESCOLAR</a:t>
            </a:r>
          </a:p>
        </p:txBody>
      </p:sp>
      <p:pic>
        <p:nvPicPr>
          <p:cNvPr id="40963" name="Picture 8" descr="No_Bullying_cir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349500"/>
            <a:ext cx="33591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214313"/>
            <a:ext cx="8496300" cy="1431925"/>
          </a:xfrm>
        </p:spPr>
        <p:txBody>
          <a:bodyPr/>
          <a:lstStyle/>
          <a:p>
            <a:pPr>
              <a:defRPr/>
            </a:pPr>
            <a:r>
              <a:rPr lang="es-ES" sz="3600" dirty="0" smtClean="0">
                <a:latin typeface="Calibri" pitchFamily="34" charset="0"/>
              </a:rPr>
              <a:t>PRINCIPAIS PARTICIPANTES ACOSO ESCOLAR</a:t>
            </a:r>
            <a:r>
              <a:rPr lang="es-ES" dirty="0" smtClean="0">
                <a:latin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</a:rPr>
            </a:br>
            <a:r>
              <a:rPr lang="es-ES" sz="3600" dirty="0" smtClean="0">
                <a:latin typeface="Calibri" pitchFamily="34" charset="0"/>
              </a:rPr>
              <a:t>Triángulo </a:t>
            </a:r>
            <a:r>
              <a:rPr lang="es-ES" sz="3600" dirty="0" err="1" smtClean="0">
                <a:latin typeface="Calibri" pitchFamily="34" charset="0"/>
              </a:rPr>
              <a:t>Bullying</a:t>
            </a:r>
            <a:endParaRPr lang="es-ES" sz="3600" dirty="0">
              <a:latin typeface="Calibri" pitchFamily="34" charset="0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350807" y="1879590"/>
          <a:ext cx="8786841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820737"/>
          </a:xfrm>
        </p:spPr>
        <p:txBody>
          <a:bodyPr/>
          <a:lstStyle/>
          <a:p>
            <a:pPr>
              <a:defRPr/>
            </a:pPr>
            <a:r>
              <a:rPr lang="es-ES" sz="3600" dirty="0" smtClean="0"/>
              <a:t>ROLES DO ACOSO ESCOLAR</a:t>
            </a:r>
            <a:endParaRPr lang="es-ES" sz="3600" dirty="0"/>
          </a:p>
        </p:txBody>
      </p:sp>
      <p:pic>
        <p:nvPicPr>
          <p:cNvPr id="43010" name="2 Imagen" descr="Participantes aco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814387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1642</Words>
  <Application>Microsoft Office PowerPoint</Application>
  <PresentationFormat>Presentación en pantalla (4:3)</PresentationFormat>
  <Paragraphs>202</Paragraphs>
  <Slides>35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Times New Roman</vt:lpstr>
      <vt:lpstr>Lucida Sans Unicode</vt:lpstr>
      <vt:lpstr>Arial</vt:lpstr>
      <vt:lpstr>Wingdings</vt:lpstr>
      <vt:lpstr>Cooper Black</vt:lpstr>
      <vt:lpstr>Desyrel</vt:lpstr>
      <vt:lpstr>MV Boli</vt:lpstr>
      <vt:lpstr>Comic Sans MS</vt:lpstr>
      <vt:lpstr>Aharoni</vt:lpstr>
      <vt:lpstr>Calibri</vt:lpstr>
      <vt:lpstr>Arial Black</vt:lpstr>
      <vt:lpstr>Tema de Office</vt:lpstr>
      <vt:lpstr>1_Tema de Office</vt:lpstr>
      <vt:lpstr> </vt:lpstr>
      <vt:lpstr>“Aprendemos a voar coma os paxaros, a nadar coma os peixes, pero non aprendemos o sinxelo arte de vivir coma irmáns”.  (Martin Luther King)  </vt:lpstr>
      <vt:lpstr>QUE É O ACOSO ESCOLAR? VÍDEO-RESUME</vt:lpstr>
      <vt:lpstr> </vt:lpstr>
      <vt:lpstr>CRITERIOS PARA FALAR DE ACOSO ESCOLAR</vt:lpstr>
      <vt:lpstr>Entón … non todo é acoso</vt:lpstr>
      <vt:lpstr>Diapositiva 7</vt:lpstr>
      <vt:lpstr>PRINCIPAIS PARTICIPANTES ACOSO ESCOLAR Triángulo Bullying</vt:lpstr>
      <vt:lpstr>ROLES DO ACOSO ESCOLAR</vt:lpstr>
      <vt:lpstr>TIPOS DE ACOSO ESCOLAR</vt:lpstr>
      <vt:lpstr>CIBERBULLYING: OUTRA FORMA DE ACOSO</vt:lpstr>
      <vt:lpstr>FORMAS DE CIBERBULLYING</vt:lpstr>
      <vt:lpstr>RESUMINDO…. VIDEO CIBERBUYING</vt:lpstr>
      <vt:lpstr>QUE CONSECUENCIAS TEN O ACOSO ESCOLAR?</vt:lpstr>
      <vt:lpstr>AS VÍTIMAS…</vt:lpstr>
      <vt:lpstr>Diapositiva 16</vt:lpstr>
      <vt:lpstr>Diapositiva 17</vt:lpstr>
      <vt:lpstr>Diapositiva 18</vt:lpstr>
      <vt:lpstr>“É NORMAL”,  “SON COUSAS DE NENOS”, “SEMPRE NOS TRATAMOS ASÍ”</vt:lpstr>
      <vt:lpstr> “É UNHA BROMA”  O maltrato non é unha broma  Nunha broma rímonos todos. Pero cando alguén se molesta, se asusta, o pasa mal… xa non é ningunha broma. </vt:lpstr>
      <vt:lpstr>“ALGO FARÍA!”  “ISO PÁSALLE AOS PROBLEMÁTICOS!”  NINGUÉN MERECE SER MALTRATADO  A veces dicimos que hai nenos ou nenas que están buscando que nos portemos mal con eles, pero isto só é unha excusa.   Todos temos dereito a ser tratados con respecto.   Meternos con alguén porque se comporta de modo diferente, porque non se rí cos nosos chistes, ou non comparta a nosa maneira de divertirnos, só amosa o  INTOLERANTES E INSEGUROS que somos. </vt:lpstr>
      <vt:lpstr>“É UN COBARDE!”  “QUE ESPABILE”  OS RAPACES E RAPAZAS QUE SON MALTRATADOS NON SON COBARDES QUE NON SABEN DEFENDERSE   Cuando un grupo intimida a unha persoa soa é moi difícil plantar cara.   Os cobardes son os que necesitan ir en grupo e abusar de outras persoas para sentirse fortes.</vt:lpstr>
      <vt:lpstr>“EU NON SON UN CHIVATO”</vt:lpstr>
      <vt:lpstr>Diapositiva 24</vt:lpstr>
      <vt:lpstr>DEREITOS …</vt:lpstr>
      <vt:lpstr>… E RESPONSABILIDADES</vt:lpstr>
      <vt:lpstr>OS RAPACES E RAPAZAS QUE SON MALTRATADOS ESTÁN TRISTES E SOFREN DURANTE MOITO TEMPO.   Temos que axudarlles porque padecen unha situación inxusta. </vt:lpstr>
      <vt:lpstr>Diapositiva 28</vt:lpstr>
      <vt:lpstr>SE ERES VÍTIMA…</vt:lpstr>
      <vt:lpstr>Diapositiva 30</vt:lpstr>
      <vt:lpstr>SE ERES OBSERVADOR…</vt:lpstr>
      <vt:lpstr>OBSERVADORES…</vt:lpstr>
      <vt:lpstr>LEY DO SILENCIO : O acoso só persistirá se os observadores o toleran </vt:lpstr>
      <vt:lpstr>EN RESUMEN...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</dc:creator>
  <cp:lastModifiedBy>USUARIO</cp:lastModifiedBy>
  <cp:revision>66</cp:revision>
  <dcterms:modified xsi:type="dcterms:W3CDTF">2016-04-25T21:16:06Z</dcterms:modified>
</cp:coreProperties>
</file>