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61" r:id="rId3"/>
    <p:sldId id="260" r:id="rId4"/>
    <p:sldId id="265" r:id="rId5"/>
    <p:sldId id="262" r:id="rId6"/>
    <p:sldId id="263" r:id="rId7"/>
    <p:sldId id="264" r:id="rId8"/>
    <p:sldId id="266" r:id="rId9"/>
    <p:sldId id="272" r:id="rId10"/>
    <p:sldId id="268" r:id="rId11"/>
    <p:sldId id="269" r:id="rId12"/>
    <p:sldId id="257" r:id="rId13"/>
    <p:sldId id="258" r:id="rId14"/>
    <p:sldId id="270" r:id="rId15"/>
    <p:sldId id="271" r:id="rId16"/>
    <p:sldId id="267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6" r:id="rId38"/>
    <p:sldId id="294" r:id="rId39"/>
    <p:sldId id="293" r:id="rId40"/>
    <p:sldId id="295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B74745-B2A8-46F7-82AD-EFE675049EF2}" type="doc">
      <dgm:prSet loTypeId="urn:microsoft.com/office/officeart/2005/8/layout/radial6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0E617D8-B38B-4A24-941C-7AB846837AC1}">
      <dgm:prSet phldrT="[Texto]" custT="1"/>
      <dgm:spPr/>
      <dgm:t>
        <a:bodyPr/>
        <a:lstStyle/>
        <a:p>
          <a:r>
            <a:rPr lang="es-ES" sz="1800" dirty="0" smtClean="0"/>
            <a:t>biblioteca</a:t>
          </a:r>
          <a:endParaRPr lang="es-ES" sz="1800" dirty="0"/>
        </a:p>
      </dgm:t>
    </dgm:pt>
    <dgm:pt modelId="{92DD088D-BA4A-4CE5-A6DD-6E1E6017F561}" type="parTrans" cxnId="{EAE9784B-4748-4D07-8850-5DCEAE9F4C9C}">
      <dgm:prSet/>
      <dgm:spPr/>
      <dgm:t>
        <a:bodyPr/>
        <a:lstStyle/>
        <a:p>
          <a:endParaRPr lang="es-ES"/>
        </a:p>
      </dgm:t>
    </dgm:pt>
    <dgm:pt modelId="{6E7F9E05-5CCE-4937-8B7A-A674E03BA73E}" type="sibTrans" cxnId="{EAE9784B-4748-4D07-8850-5DCEAE9F4C9C}">
      <dgm:prSet/>
      <dgm:spPr/>
      <dgm:t>
        <a:bodyPr/>
        <a:lstStyle/>
        <a:p>
          <a:endParaRPr lang="es-ES"/>
        </a:p>
      </dgm:t>
    </dgm:pt>
    <dgm:pt modelId="{5EB65087-B2BF-41A3-873A-97749E30D114}">
      <dgm:prSet phldrT="[Texto]" custT="1"/>
      <dgm:spPr/>
      <dgm:t>
        <a:bodyPr/>
        <a:lstStyle/>
        <a:p>
          <a:r>
            <a:rPr lang="es-ES" sz="1800" dirty="0" err="1" smtClean="0"/>
            <a:t>xestión</a:t>
          </a:r>
          <a:endParaRPr lang="es-ES" sz="1800" dirty="0"/>
        </a:p>
      </dgm:t>
    </dgm:pt>
    <dgm:pt modelId="{956FCEA0-D5DA-4811-A494-3B68ABDBCF98}" type="parTrans" cxnId="{893F83B7-A48C-4D45-9BE8-7D975A1F2C6C}">
      <dgm:prSet/>
      <dgm:spPr/>
      <dgm:t>
        <a:bodyPr/>
        <a:lstStyle/>
        <a:p>
          <a:endParaRPr lang="es-ES"/>
        </a:p>
      </dgm:t>
    </dgm:pt>
    <dgm:pt modelId="{1867689C-87B6-44E8-AF82-1D8FD95F5444}" type="sibTrans" cxnId="{893F83B7-A48C-4D45-9BE8-7D975A1F2C6C}">
      <dgm:prSet/>
      <dgm:spPr/>
      <dgm:t>
        <a:bodyPr/>
        <a:lstStyle/>
        <a:p>
          <a:endParaRPr lang="es-ES"/>
        </a:p>
      </dgm:t>
    </dgm:pt>
    <dgm:pt modelId="{4CC64311-0D8B-49AC-B420-6B8B41BB450B}">
      <dgm:prSet phldrT="[Texto]" custT="1"/>
      <dgm:spPr/>
      <dgm:t>
        <a:bodyPr/>
        <a:lstStyle/>
        <a:p>
          <a:r>
            <a:rPr lang="es-ES" sz="1600" dirty="0" err="1" smtClean="0"/>
            <a:t>Dinami-zación</a:t>
          </a:r>
          <a:endParaRPr lang="es-ES" sz="1600" dirty="0"/>
        </a:p>
      </dgm:t>
    </dgm:pt>
    <dgm:pt modelId="{041F3300-43C7-4D8B-B5AC-6FDD6D756B10}" type="parTrans" cxnId="{45C55D3C-6418-454C-B1B3-D8374FF1FFD2}">
      <dgm:prSet/>
      <dgm:spPr/>
      <dgm:t>
        <a:bodyPr/>
        <a:lstStyle/>
        <a:p>
          <a:endParaRPr lang="es-ES"/>
        </a:p>
      </dgm:t>
    </dgm:pt>
    <dgm:pt modelId="{8A496421-3853-497D-8174-DBC73B50FE91}" type="sibTrans" cxnId="{45C55D3C-6418-454C-B1B3-D8374FF1FFD2}">
      <dgm:prSet/>
      <dgm:spPr/>
      <dgm:t>
        <a:bodyPr/>
        <a:lstStyle/>
        <a:p>
          <a:endParaRPr lang="es-ES"/>
        </a:p>
      </dgm:t>
    </dgm:pt>
    <dgm:pt modelId="{691BEF75-7526-4009-B798-167D69949D77}">
      <dgm:prSet phldrT="[Texto]" custT="1"/>
      <dgm:spPr/>
      <dgm:t>
        <a:bodyPr/>
        <a:lstStyle/>
        <a:p>
          <a:r>
            <a:rPr lang="es-ES" sz="1400" dirty="0" err="1" smtClean="0"/>
            <a:t>Alfabeti-zación</a:t>
          </a:r>
          <a:r>
            <a:rPr lang="es-ES" sz="1400" dirty="0" smtClean="0"/>
            <a:t> informa-</a:t>
          </a:r>
          <a:r>
            <a:rPr lang="es-ES" sz="1400" dirty="0" err="1" smtClean="0"/>
            <a:t>cional</a:t>
          </a:r>
          <a:endParaRPr lang="es-ES" sz="1400" dirty="0"/>
        </a:p>
      </dgm:t>
    </dgm:pt>
    <dgm:pt modelId="{D61BFD2B-1442-4608-A9B3-B653AF655319}" type="parTrans" cxnId="{7F9A9984-C231-4BDA-BB09-1801B0365818}">
      <dgm:prSet/>
      <dgm:spPr/>
      <dgm:t>
        <a:bodyPr/>
        <a:lstStyle/>
        <a:p>
          <a:endParaRPr lang="es-ES"/>
        </a:p>
      </dgm:t>
    </dgm:pt>
    <dgm:pt modelId="{0CBB78BF-DB20-44FD-A2BC-AF84FDDD5079}" type="sibTrans" cxnId="{7F9A9984-C231-4BDA-BB09-1801B0365818}">
      <dgm:prSet/>
      <dgm:spPr/>
      <dgm:t>
        <a:bodyPr/>
        <a:lstStyle/>
        <a:p>
          <a:endParaRPr lang="es-ES"/>
        </a:p>
      </dgm:t>
    </dgm:pt>
    <dgm:pt modelId="{B9428C78-05DB-45C7-A7E2-97A52CFB5681}">
      <dgm:prSet phldrT="[Texto]" custT="1"/>
      <dgm:spPr/>
      <dgm:t>
        <a:bodyPr/>
        <a:lstStyle/>
        <a:p>
          <a:r>
            <a:rPr lang="es-ES" sz="1600" dirty="0" smtClean="0"/>
            <a:t>Forma-</a:t>
          </a:r>
          <a:r>
            <a:rPr lang="es-ES" sz="1600" dirty="0" err="1" smtClean="0"/>
            <a:t>ción</a:t>
          </a:r>
          <a:r>
            <a:rPr lang="es-ES" sz="1600" dirty="0" smtClean="0"/>
            <a:t> de usuarios</a:t>
          </a:r>
          <a:endParaRPr lang="es-ES" sz="1600" dirty="0"/>
        </a:p>
      </dgm:t>
    </dgm:pt>
    <dgm:pt modelId="{D1A972BF-58F3-4926-8A8D-25B47B0DCF4C}" type="parTrans" cxnId="{6E6E42EC-BD14-43B0-B370-7F8A4A3A632B}">
      <dgm:prSet/>
      <dgm:spPr/>
      <dgm:t>
        <a:bodyPr/>
        <a:lstStyle/>
        <a:p>
          <a:endParaRPr lang="es-ES"/>
        </a:p>
      </dgm:t>
    </dgm:pt>
    <dgm:pt modelId="{A23C3F68-40A3-4E8E-8455-1BB0F0C0FBF3}" type="sibTrans" cxnId="{6E6E42EC-BD14-43B0-B370-7F8A4A3A632B}">
      <dgm:prSet/>
      <dgm:spPr/>
      <dgm:t>
        <a:bodyPr/>
        <a:lstStyle/>
        <a:p>
          <a:endParaRPr lang="es-ES"/>
        </a:p>
      </dgm:t>
    </dgm:pt>
    <dgm:pt modelId="{0E901124-0F33-4F72-9F9D-20BE9FD48D0D}" type="pres">
      <dgm:prSet presAssocID="{9DB74745-B2A8-46F7-82AD-EFE675049EF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20A7CD5-A020-4C9D-A2E3-5CA2843765E3}" type="pres">
      <dgm:prSet presAssocID="{30E617D8-B38B-4A24-941C-7AB846837AC1}" presName="centerShape" presStyleLbl="node0" presStyleIdx="0" presStyleCnt="1"/>
      <dgm:spPr/>
      <dgm:t>
        <a:bodyPr/>
        <a:lstStyle/>
        <a:p>
          <a:endParaRPr lang="es-ES"/>
        </a:p>
      </dgm:t>
    </dgm:pt>
    <dgm:pt modelId="{4E1625ED-FAED-40AC-8E16-5F56D9D79441}" type="pres">
      <dgm:prSet presAssocID="{5EB65087-B2BF-41A3-873A-97749E30D11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41526A-8BD4-4E28-ABC7-9F0F8C818171}" type="pres">
      <dgm:prSet presAssocID="{5EB65087-B2BF-41A3-873A-97749E30D114}" presName="dummy" presStyleCnt="0"/>
      <dgm:spPr/>
    </dgm:pt>
    <dgm:pt modelId="{5D077B2E-0011-41B1-9E33-A119427ECB13}" type="pres">
      <dgm:prSet presAssocID="{1867689C-87B6-44E8-AF82-1D8FD95F5444}" presName="sibTrans" presStyleLbl="sibTrans2D1" presStyleIdx="0" presStyleCnt="4"/>
      <dgm:spPr/>
      <dgm:t>
        <a:bodyPr/>
        <a:lstStyle/>
        <a:p>
          <a:endParaRPr lang="es-ES"/>
        </a:p>
      </dgm:t>
    </dgm:pt>
    <dgm:pt modelId="{52340377-7417-434C-89B1-0DA0A3DE1494}" type="pres">
      <dgm:prSet presAssocID="{4CC64311-0D8B-49AC-B420-6B8B41BB450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58ABB1-F57A-4283-BB57-8F9DDB7C6428}" type="pres">
      <dgm:prSet presAssocID="{4CC64311-0D8B-49AC-B420-6B8B41BB450B}" presName="dummy" presStyleCnt="0"/>
      <dgm:spPr/>
    </dgm:pt>
    <dgm:pt modelId="{93D92218-25F8-4379-A192-025336BA91A5}" type="pres">
      <dgm:prSet presAssocID="{8A496421-3853-497D-8174-DBC73B50FE91}" presName="sibTrans" presStyleLbl="sibTrans2D1" presStyleIdx="1" presStyleCnt="4"/>
      <dgm:spPr/>
      <dgm:t>
        <a:bodyPr/>
        <a:lstStyle/>
        <a:p>
          <a:endParaRPr lang="es-ES"/>
        </a:p>
      </dgm:t>
    </dgm:pt>
    <dgm:pt modelId="{F62C7C56-A09F-4074-8E2D-2333D68B98A4}" type="pres">
      <dgm:prSet presAssocID="{691BEF75-7526-4009-B798-167D69949D7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8DC825-448A-4843-AC79-E95AE87E62DC}" type="pres">
      <dgm:prSet presAssocID="{691BEF75-7526-4009-B798-167D69949D77}" presName="dummy" presStyleCnt="0"/>
      <dgm:spPr/>
    </dgm:pt>
    <dgm:pt modelId="{C1888914-8A12-4588-BC19-F0688A2808BD}" type="pres">
      <dgm:prSet presAssocID="{0CBB78BF-DB20-44FD-A2BC-AF84FDDD5079}" presName="sibTrans" presStyleLbl="sibTrans2D1" presStyleIdx="2" presStyleCnt="4"/>
      <dgm:spPr/>
      <dgm:t>
        <a:bodyPr/>
        <a:lstStyle/>
        <a:p>
          <a:endParaRPr lang="es-ES"/>
        </a:p>
      </dgm:t>
    </dgm:pt>
    <dgm:pt modelId="{AAAE05F8-D1CD-4661-86C2-37FCCE910B50}" type="pres">
      <dgm:prSet presAssocID="{B9428C78-05DB-45C7-A7E2-97A52CFB568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56A404-0D29-4036-912B-C7707444464F}" type="pres">
      <dgm:prSet presAssocID="{B9428C78-05DB-45C7-A7E2-97A52CFB5681}" presName="dummy" presStyleCnt="0"/>
      <dgm:spPr/>
    </dgm:pt>
    <dgm:pt modelId="{2398E523-D598-49A9-8BB3-7196FDF9E058}" type="pres">
      <dgm:prSet presAssocID="{A23C3F68-40A3-4E8E-8455-1BB0F0C0FBF3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81738D52-1C80-4BB9-9DAB-DB8BD0FCFE48}" type="presOf" srcId="{A23C3F68-40A3-4E8E-8455-1BB0F0C0FBF3}" destId="{2398E523-D598-49A9-8BB3-7196FDF9E058}" srcOrd="0" destOrd="0" presId="urn:microsoft.com/office/officeart/2005/8/layout/radial6"/>
    <dgm:cxn modelId="{7F9A9984-C231-4BDA-BB09-1801B0365818}" srcId="{30E617D8-B38B-4A24-941C-7AB846837AC1}" destId="{691BEF75-7526-4009-B798-167D69949D77}" srcOrd="2" destOrd="0" parTransId="{D61BFD2B-1442-4608-A9B3-B653AF655319}" sibTransId="{0CBB78BF-DB20-44FD-A2BC-AF84FDDD5079}"/>
    <dgm:cxn modelId="{893F83B7-A48C-4D45-9BE8-7D975A1F2C6C}" srcId="{30E617D8-B38B-4A24-941C-7AB846837AC1}" destId="{5EB65087-B2BF-41A3-873A-97749E30D114}" srcOrd="0" destOrd="0" parTransId="{956FCEA0-D5DA-4811-A494-3B68ABDBCF98}" sibTransId="{1867689C-87B6-44E8-AF82-1D8FD95F5444}"/>
    <dgm:cxn modelId="{8DE76D36-0CED-464A-BEC4-04FD7A089BD4}" type="presOf" srcId="{8A496421-3853-497D-8174-DBC73B50FE91}" destId="{93D92218-25F8-4379-A192-025336BA91A5}" srcOrd="0" destOrd="0" presId="urn:microsoft.com/office/officeart/2005/8/layout/radial6"/>
    <dgm:cxn modelId="{45C55D3C-6418-454C-B1B3-D8374FF1FFD2}" srcId="{30E617D8-B38B-4A24-941C-7AB846837AC1}" destId="{4CC64311-0D8B-49AC-B420-6B8B41BB450B}" srcOrd="1" destOrd="0" parTransId="{041F3300-43C7-4D8B-B5AC-6FDD6D756B10}" sibTransId="{8A496421-3853-497D-8174-DBC73B50FE91}"/>
    <dgm:cxn modelId="{6E6E42EC-BD14-43B0-B370-7F8A4A3A632B}" srcId="{30E617D8-B38B-4A24-941C-7AB846837AC1}" destId="{B9428C78-05DB-45C7-A7E2-97A52CFB5681}" srcOrd="3" destOrd="0" parTransId="{D1A972BF-58F3-4926-8A8D-25B47B0DCF4C}" sibTransId="{A23C3F68-40A3-4E8E-8455-1BB0F0C0FBF3}"/>
    <dgm:cxn modelId="{EAE9784B-4748-4D07-8850-5DCEAE9F4C9C}" srcId="{9DB74745-B2A8-46F7-82AD-EFE675049EF2}" destId="{30E617D8-B38B-4A24-941C-7AB846837AC1}" srcOrd="0" destOrd="0" parTransId="{92DD088D-BA4A-4CE5-A6DD-6E1E6017F561}" sibTransId="{6E7F9E05-5CCE-4937-8B7A-A674E03BA73E}"/>
    <dgm:cxn modelId="{09E0EF8D-7F69-4E1B-A4CC-7B26B556B486}" type="presOf" srcId="{0CBB78BF-DB20-44FD-A2BC-AF84FDDD5079}" destId="{C1888914-8A12-4588-BC19-F0688A2808BD}" srcOrd="0" destOrd="0" presId="urn:microsoft.com/office/officeart/2005/8/layout/radial6"/>
    <dgm:cxn modelId="{6925A7C6-9268-4178-B0F1-83D5C5DEC983}" type="presOf" srcId="{1867689C-87B6-44E8-AF82-1D8FD95F5444}" destId="{5D077B2E-0011-41B1-9E33-A119427ECB13}" srcOrd="0" destOrd="0" presId="urn:microsoft.com/office/officeart/2005/8/layout/radial6"/>
    <dgm:cxn modelId="{352BD611-2E7E-4B04-981B-1F4E93231BAA}" type="presOf" srcId="{9DB74745-B2A8-46F7-82AD-EFE675049EF2}" destId="{0E901124-0F33-4F72-9F9D-20BE9FD48D0D}" srcOrd="0" destOrd="0" presId="urn:microsoft.com/office/officeart/2005/8/layout/radial6"/>
    <dgm:cxn modelId="{E8661C5D-C708-49A3-B394-DD3BA96FCBF4}" type="presOf" srcId="{5EB65087-B2BF-41A3-873A-97749E30D114}" destId="{4E1625ED-FAED-40AC-8E16-5F56D9D79441}" srcOrd="0" destOrd="0" presId="urn:microsoft.com/office/officeart/2005/8/layout/radial6"/>
    <dgm:cxn modelId="{0BA75901-1D15-47B9-9003-654C41A95473}" type="presOf" srcId="{4CC64311-0D8B-49AC-B420-6B8B41BB450B}" destId="{52340377-7417-434C-89B1-0DA0A3DE1494}" srcOrd="0" destOrd="0" presId="urn:microsoft.com/office/officeart/2005/8/layout/radial6"/>
    <dgm:cxn modelId="{FAE9DC61-538C-4270-A1E7-F0E8CA3E5ECF}" type="presOf" srcId="{B9428C78-05DB-45C7-A7E2-97A52CFB5681}" destId="{AAAE05F8-D1CD-4661-86C2-37FCCE910B50}" srcOrd="0" destOrd="0" presId="urn:microsoft.com/office/officeart/2005/8/layout/radial6"/>
    <dgm:cxn modelId="{685F0CE5-4F1A-4D42-B993-B1648DB315F7}" type="presOf" srcId="{30E617D8-B38B-4A24-941C-7AB846837AC1}" destId="{520A7CD5-A020-4C9D-A2E3-5CA2843765E3}" srcOrd="0" destOrd="0" presId="urn:microsoft.com/office/officeart/2005/8/layout/radial6"/>
    <dgm:cxn modelId="{90779116-C421-4319-A24D-BCD72272C145}" type="presOf" srcId="{691BEF75-7526-4009-B798-167D69949D77}" destId="{F62C7C56-A09F-4074-8E2D-2333D68B98A4}" srcOrd="0" destOrd="0" presId="urn:microsoft.com/office/officeart/2005/8/layout/radial6"/>
    <dgm:cxn modelId="{2F440E8E-75CE-4069-93D6-252A0C7E71CB}" type="presParOf" srcId="{0E901124-0F33-4F72-9F9D-20BE9FD48D0D}" destId="{520A7CD5-A020-4C9D-A2E3-5CA2843765E3}" srcOrd="0" destOrd="0" presId="urn:microsoft.com/office/officeart/2005/8/layout/radial6"/>
    <dgm:cxn modelId="{139979E4-53E2-4DB4-9295-948C13FD46B6}" type="presParOf" srcId="{0E901124-0F33-4F72-9F9D-20BE9FD48D0D}" destId="{4E1625ED-FAED-40AC-8E16-5F56D9D79441}" srcOrd="1" destOrd="0" presId="urn:microsoft.com/office/officeart/2005/8/layout/radial6"/>
    <dgm:cxn modelId="{9FC17681-AFF4-464C-BF09-2D89C327AABC}" type="presParOf" srcId="{0E901124-0F33-4F72-9F9D-20BE9FD48D0D}" destId="{9141526A-8BD4-4E28-ABC7-9F0F8C818171}" srcOrd="2" destOrd="0" presId="urn:microsoft.com/office/officeart/2005/8/layout/radial6"/>
    <dgm:cxn modelId="{21F422C6-2628-4CCD-A978-820B1C3F800B}" type="presParOf" srcId="{0E901124-0F33-4F72-9F9D-20BE9FD48D0D}" destId="{5D077B2E-0011-41B1-9E33-A119427ECB13}" srcOrd="3" destOrd="0" presId="urn:microsoft.com/office/officeart/2005/8/layout/radial6"/>
    <dgm:cxn modelId="{FA2ADFB9-ABD8-43E2-A2D4-4DC8928D5D47}" type="presParOf" srcId="{0E901124-0F33-4F72-9F9D-20BE9FD48D0D}" destId="{52340377-7417-434C-89B1-0DA0A3DE1494}" srcOrd="4" destOrd="0" presId="urn:microsoft.com/office/officeart/2005/8/layout/radial6"/>
    <dgm:cxn modelId="{D350C25A-FDF4-4A1F-A4FE-171BF8036DF5}" type="presParOf" srcId="{0E901124-0F33-4F72-9F9D-20BE9FD48D0D}" destId="{7758ABB1-F57A-4283-BB57-8F9DDB7C6428}" srcOrd="5" destOrd="0" presId="urn:microsoft.com/office/officeart/2005/8/layout/radial6"/>
    <dgm:cxn modelId="{64C2AB89-52C1-4057-9F66-DBBF3D44E7B5}" type="presParOf" srcId="{0E901124-0F33-4F72-9F9D-20BE9FD48D0D}" destId="{93D92218-25F8-4379-A192-025336BA91A5}" srcOrd="6" destOrd="0" presId="urn:microsoft.com/office/officeart/2005/8/layout/radial6"/>
    <dgm:cxn modelId="{E77F803A-07BA-495C-B983-60D22A09B839}" type="presParOf" srcId="{0E901124-0F33-4F72-9F9D-20BE9FD48D0D}" destId="{F62C7C56-A09F-4074-8E2D-2333D68B98A4}" srcOrd="7" destOrd="0" presId="urn:microsoft.com/office/officeart/2005/8/layout/radial6"/>
    <dgm:cxn modelId="{95092662-3276-4018-BE15-42C2DBF8CE8C}" type="presParOf" srcId="{0E901124-0F33-4F72-9F9D-20BE9FD48D0D}" destId="{A98DC825-448A-4843-AC79-E95AE87E62DC}" srcOrd="8" destOrd="0" presId="urn:microsoft.com/office/officeart/2005/8/layout/radial6"/>
    <dgm:cxn modelId="{21622E86-23BD-46F7-BB6B-F6CBF5F9DE06}" type="presParOf" srcId="{0E901124-0F33-4F72-9F9D-20BE9FD48D0D}" destId="{C1888914-8A12-4588-BC19-F0688A2808BD}" srcOrd="9" destOrd="0" presId="urn:microsoft.com/office/officeart/2005/8/layout/radial6"/>
    <dgm:cxn modelId="{362439F6-3E43-418B-8B2C-9DCF5B0DD294}" type="presParOf" srcId="{0E901124-0F33-4F72-9F9D-20BE9FD48D0D}" destId="{AAAE05F8-D1CD-4661-86C2-37FCCE910B50}" srcOrd="10" destOrd="0" presId="urn:microsoft.com/office/officeart/2005/8/layout/radial6"/>
    <dgm:cxn modelId="{9D68ADF3-DBCC-405A-A033-00F8DC954AF9}" type="presParOf" srcId="{0E901124-0F33-4F72-9F9D-20BE9FD48D0D}" destId="{CD56A404-0D29-4036-912B-C7707444464F}" srcOrd="11" destOrd="0" presId="urn:microsoft.com/office/officeart/2005/8/layout/radial6"/>
    <dgm:cxn modelId="{341C67A3-C334-4F79-A422-88730995A29E}" type="presParOf" srcId="{0E901124-0F33-4F72-9F9D-20BE9FD48D0D}" destId="{2398E523-D598-49A9-8BB3-7196FDF9E05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98E523-D598-49A9-8BB3-7196FDF9E058}">
      <dsp:nvSpPr>
        <dsp:cNvPr id="0" name=""/>
        <dsp:cNvSpPr/>
      </dsp:nvSpPr>
      <dsp:spPr>
        <a:xfrm>
          <a:off x="1978132" y="573976"/>
          <a:ext cx="3820598" cy="3820598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gradFill rotWithShape="0">
          <a:gsLst>
            <a:gs pos="0">
              <a:schemeClr val="accent2">
                <a:hueOff val="-737226"/>
                <a:satOff val="88670"/>
                <a:lumOff val="10196"/>
                <a:alphaOff val="0"/>
                <a:shade val="45000"/>
                <a:satMod val="155000"/>
              </a:schemeClr>
            </a:gs>
            <a:gs pos="60000">
              <a:schemeClr val="accent2">
                <a:hueOff val="-737226"/>
                <a:satOff val="88670"/>
                <a:lumOff val="10196"/>
                <a:alphaOff val="0"/>
                <a:shade val="95000"/>
                <a:satMod val="150000"/>
              </a:schemeClr>
            </a:gs>
            <a:gs pos="100000">
              <a:schemeClr val="accent2">
                <a:hueOff val="-737226"/>
                <a:satOff val="88670"/>
                <a:lumOff val="10196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888914-8A12-4588-BC19-F0688A2808BD}">
      <dsp:nvSpPr>
        <dsp:cNvPr id="0" name=""/>
        <dsp:cNvSpPr/>
      </dsp:nvSpPr>
      <dsp:spPr>
        <a:xfrm>
          <a:off x="1978132" y="573976"/>
          <a:ext cx="3820598" cy="3820598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gradFill rotWithShape="0">
          <a:gsLst>
            <a:gs pos="0">
              <a:schemeClr val="accent2">
                <a:hueOff val="-491484"/>
                <a:satOff val="59113"/>
                <a:lumOff val="6797"/>
                <a:alphaOff val="0"/>
                <a:shade val="45000"/>
                <a:satMod val="155000"/>
              </a:schemeClr>
            </a:gs>
            <a:gs pos="60000">
              <a:schemeClr val="accent2">
                <a:hueOff val="-491484"/>
                <a:satOff val="59113"/>
                <a:lumOff val="6797"/>
                <a:alphaOff val="0"/>
                <a:shade val="95000"/>
                <a:satMod val="150000"/>
              </a:schemeClr>
            </a:gs>
            <a:gs pos="100000">
              <a:schemeClr val="accent2">
                <a:hueOff val="-491484"/>
                <a:satOff val="59113"/>
                <a:lumOff val="6797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D92218-25F8-4379-A192-025336BA91A5}">
      <dsp:nvSpPr>
        <dsp:cNvPr id="0" name=""/>
        <dsp:cNvSpPr/>
      </dsp:nvSpPr>
      <dsp:spPr>
        <a:xfrm>
          <a:off x="1978132" y="573976"/>
          <a:ext cx="3820598" cy="3820598"/>
        </a:xfrm>
        <a:prstGeom prst="blockArc">
          <a:avLst>
            <a:gd name="adj1" fmla="val 0"/>
            <a:gd name="adj2" fmla="val 5400000"/>
            <a:gd name="adj3" fmla="val 4644"/>
          </a:avLst>
        </a:prstGeom>
        <a:gradFill rotWithShape="0">
          <a:gsLst>
            <a:gs pos="0">
              <a:schemeClr val="accent2">
                <a:hueOff val="-245742"/>
                <a:satOff val="29557"/>
                <a:lumOff val="3399"/>
                <a:alphaOff val="0"/>
                <a:shade val="45000"/>
                <a:satMod val="155000"/>
              </a:schemeClr>
            </a:gs>
            <a:gs pos="60000">
              <a:schemeClr val="accent2">
                <a:hueOff val="-245742"/>
                <a:satOff val="29557"/>
                <a:lumOff val="3399"/>
                <a:alphaOff val="0"/>
                <a:shade val="95000"/>
                <a:satMod val="150000"/>
              </a:schemeClr>
            </a:gs>
            <a:gs pos="100000">
              <a:schemeClr val="accent2">
                <a:hueOff val="-245742"/>
                <a:satOff val="29557"/>
                <a:lumOff val="3399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077B2E-0011-41B1-9E33-A119427ECB13}">
      <dsp:nvSpPr>
        <dsp:cNvPr id="0" name=""/>
        <dsp:cNvSpPr/>
      </dsp:nvSpPr>
      <dsp:spPr>
        <a:xfrm>
          <a:off x="1978132" y="573976"/>
          <a:ext cx="3820598" cy="3820598"/>
        </a:xfrm>
        <a:prstGeom prst="blockArc">
          <a:avLst>
            <a:gd name="adj1" fmla="val 16200000"/>
            <a:gd name="adj2" fmla="val 0"/>
            <a:gd name="adj3" fmla="val 464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0A7CD5-A020-4C9D-A2E3-5CA2843765E3}">
      <dsp:nvSpPr>
        <dsp:cNvPr id="0" name=""/>
        <dsp:cNvSpPr/>
      </dsp:nvSpPr>
      <dsp:spPr>
        <a:xfrm>
          <a:off x="3008408" y="1604252"/>
          <a:ext cx="1760047" cy="17600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biblioteca</a:t>
          </a:r>
          <a:endParaRPr lang="es-ES" sz="1800" kern="1200" dirty="0"/>
        </a:p>
      </dsp:txBody>
      <dsp:txXfrm>
        <a:off x="3266161" y="1862005"/>
        <a:ext cx="1244541" cy="1244541"/>
      </dsp:txXfrm>
    </dsp:sp>
    <dsp:sp modelId="{4E1625ED-FAED-40AC-8E16-5F56D9D79441}">
      <dsp:nvSpPr>
        <dsp:cNvPr id="0" name=""/>
        <dsp:cNvSpPr/>
      </dsp:nvSpPr>
      <dsp:spPr>
        <a:xfrm>
          <a:off x="3272415" y="2313"/>
          <a:ext cx="1232032" cy="12320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xestión</a:t>
          </a:r>
          <a:endParaRPr lang="es-ES" sz="1800" kern="1200" dirty="0"/>
        </a:p>
      </dsp:txBody>
      <dsp:txXfrm>
        <a:off x="3452842" y="182740"/>
        <a:ext cx="871178" cy="871178"/>
      </dsp:txXfrm>
    </dsp:sp>
    <dsp:sp modelId="{52340377-7417-434C-89B1-0DA0A3DE1494}">
      <dsp:nvSpPr>
        <dsp:cNvPr id="0" name=""/>
        <dsp:cNvSpPr/>
      </dsp:nvSpPr>
      <dsp:spPr>
        <a:xfrm>
          <a:off x="5138361" y="1868259"/>
          <a:ext cx="1232032" cy="1232032"/>
        </a:xfrm>
        <a:prstGeom prst="ellipse">
          <a:avLst/>
        </a:prstGeom>
        <a:gradFill rotWithShape="0">
          <a:gsLst>
            <a:gs pos="0">
              <a:schemeClr val="accent2">
                <a:hueOff val="-245742"/>
                <a:satOff val="29557"/>
                <a:lumOff val="3399"/>
                <a:alphaOff val="0"/>
                <a:shade val="45000"/>
                <a:satMod val="155000"/>
              </a:schemeClr>
            </a:gs>
            <a:gs pos="60000">
              <a:schemeClr val="accent2">
                <a:hueOff val="-245742"/>
                <a:satOff val="29557"/>
                <a:lumOff val="3399"/>
                <a:alphaOff val="0"/>
                <a:shade val="95000"/>
                <a:satMod val="150000"/>
              </a:schemeClr>
            </a:gs>
            <a:gs pos="100000">
              <a:schemeClr val="accent2">
                <a:hueOff val="-245742"/>
                <a:satOff val="29557"/>
                <a:lumOff val="3399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Dinami-zación</a:t>
          </a:r>
          <a:endParaRPr lang="es-ES" sz="1600" kern="1200" dirty="0"/>
        </a:p>
      </dsp:txBody>
      <dsp:txXfrm>
        <a:off x="5318788" y="2048686"/>
        <a:ext cx="871178" cy="871178"/>
      </dsp:txXfrm>
    </dsp:sp>
    <dsp:sp modelId="{F62C7C56-A09F-4074-8E2D-2333D68B98A4}">
      <dsp:nvSpPr>
        <dsp:cNvPr id="0" name=""/>
        <dsp:cNvSpPr/>
      </dsp:nvSpPr>
      <dsp:spPr>
        <a:xfrm>
          <a:off x="3272415" y="3734205"/>
          <a:ext cx="1232032" cy="1232032"/>
        </a:xfrm>
        <a:prstGeom prst="ellipse">
          <a:avLst/>
        </a:prstGeom>
        <a:gradFill rotWithShape="0">
          <a:gsLst>
            <a:gs pos="0">
              <a:schemeClr val="accent2">
                <a:hueOff val="-491484"/>
                <a:satOff val="59113"/>
                <a:lumOff val="6797"/>
                <a:alphaOff val="0"/>
                <a:shade val="45000"/>
                <a:satMod val="155000"/>
              </a:schemeClr>
            </a:gs>
            <a:gs pos="60000">
              <a:schemeClr val="accent2">
                <a:hueOff val="-491484"/>
                <a:satOff val="59113"/>
                <a:lumOff val="6797"/>
                <a:alphaOff val="0"/>
                <a:shade val="95000"/>
                <a:satMod val="150000"/>
              </a:schemeClr>
            </a:gs>
            <a:gs pos="100000">
              <a:schemeClr val="accent2">
                <a:hueOff val="-491484"/>
                <a:satOff val="59113"/>
                <a:lumOff val="6797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Alfabeti-zación</a:t>
          </a:r>
          <a:r>
            <a:rPr lang="es-ES" sz="1400" kern="1200" dirty="0" smtClean="0"/>
            <a:t> informa-</a:t>
          </a:r>
          <a:r>
            <a:rPr lang="es-ES" sz="1400" kern="1200" dirty="0" err="1" smtClean="0"/>
            <a:t>cional</a:t>
          </a:r>
          <a:endParaRPr lang="es-ES" sz="1400" kern="1200" dirty="0"/>
        </a:p>
      </dsp:txBody>
      <dsp:txXfrm>
        <a:off x="3452842" y="3914632"/>
        <a:ext cx="871178" cy="871178"/>
      </dsp:txXfrm>
    </dsp:sp>
    <dsp:sp modelId="{AAAE05F8-D1CD-4661-86C2-37FCCE910B50}">
      <dsp:nvSpPr>
        <dsp:cNvPr id="0" name=""/>
        <dsp:cNvSpPr/>
      </dsp:nvSpPr>
      <dsp:spPr>
        <a:xfrm>
          <a:off x="1406469" y="1868259"/>
          <a:ext cx="1232032" cy="1232032"/>
        </a:xfrm>
        <a:prstGeom prst="ellipse">
          <a:avLst/>
        </a:prstGeom>
        <a:gradFill rotWithShape="0">
          <a:gsLst>
            <a:gs pos="0">
              <a:schemeClr val="accent2">
                <a:hueOff val="-737226"/>
                <a:satOff val="88670"/>
                <a:lumOff val="10196"/>
                <a:alphaOff val="0"/>
                <a:shade val="45000"/>
                <a:satMod val="155000"/>
              </a:schemeClr>
            </a:gs>
            <a:gs pos="60000">
              <a:schemeClr val="accent2">
                <a:hueOff val="-737226"/>
                <a:satOff val="88670"/>
                <a:lumOff val="10196"/>
                <a:alphaOff val="0"/>
                <a:shade val="95000"/>
                <a:satMod val="150000"/>
              </a:schemeClr>
            </a:gs>
            <a:gs pos="100000">
              <a:schemeClr val="accent2">
                <a:hueOff val="-737226"/>
                <a:satOff val="88670"/>
                <a:lumOff val="10196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Forma-</a:t>
          </a:r>
          <a:r>
            <a:rPr lang="es-ES" sz="1600" kern="1200" dirty="0" err="1" smtClean="0"/>
            <a:t>ción</a:t>
          </a:r>
          <a:r>
            <a:rPr lang="es-ES" sz="1600" kern="1200" dirty="0" smtClean="0"/>
            <a:t> de usuarios</a:t>
          </a:r>
          <a:endParaRPr lang="es-ES" sz="1600" kern="1200" dirty="0"/>
        </a:p>
      </dsp:txBody>
      <dsp:txXfrm>
        <a:off x="1586896" y="2048686"/>
        <a:ext cx="871178" cy="871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00E18A4-76E5-4B9E-91FA-2D3D34E64313}" type="datetimeFigureOut">
              <a:rPr lang="es-ES" smtClean="0"/>
              <a:t>30/10/2013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A993E31-1545-44A1-9F7A-CDF8053BF29B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://etikeles.blogaliza.org/2013/06/03/semana-cultural-maio-2013-eppur-si-mouve/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es/centros/iespedrasrubias/aulavirtual/file.php/2/CADERNO_DE_BITACORA2/index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://www.youtube.com/watch?v=PdJPmqZCoA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edu.xunta.es/centros/iesportoson/aulavirtual/mod/scorm/player.php?a=5&amp;currentorg=eXe_de_cometa52406c1c2030989ef22&amp;scoid=76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etikeles.blogaliza.org/2013/10/27/formacion-documental-dixital-con-brillo-de-cometa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es/biblioteca/blog/files/CADERNINHO%202010_11_vabril_2.pdf" TargetMode="External"/><Relationship Id="rId7" Type="http://schemas.openxmlformats.org/officeDocument/2006/relationships/hyperlink" Target="http://sol-e.com/plec/archivos/Docs_Bibliografias/rpiquin.pdf" TargetMode="External"/><Relationship Id="rId2" Type="http://schemas.openxmlformats.org/officeDocument/2006/relationships/hyperlink" Target="http://www.labirinto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untadeandalucia.es/averroes/bibliotecaescolar/index.php" TargetMode="External"/><Relationship Id="rId5" Type="http://schemas.openxmlformats.org/officeDocument/2006/relationships/hyperlink" Target="http://dpto.educacion.navarra.es/publicaciones/pdf/estudiar.pdf" TargetMode="External"/><Relationship Id="rId4" Type="http://schemas.openxmlformats.org/officeDocument/2006/relationships/hyperlink" Target="file:///E:\Biblioteca%20%2013-14\Tecnolog&#237;as%20digitales,%20multialfabetizaci&#243;n%20y%20bibliotecas%20en%20la%20escuela%20del%20Siglo%20XX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../V&#237;deos/rio%20maior.mp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sz="4000" dirty="0"/>
              <a:t>C</a:t>
            </a:r>
            <a:r>
              <a:rPr lang="es-ES" sz="4000" dirty="0" smtClean="0"/>
              <a:t>on brillo de cometa cara á ALFIN</a:t>
            </a:r>
          </a:p>
          <a:p>
            <a:r>
              <a:rPr lang="es-ES" dirty="0" smtClean="0"/>
              <a:t>Formación documental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899592" y="458112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051992" y="473352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8" name="Picture 6" descr="b-tranpar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3" r="-1213" b="47377"/>
          <a:stretch>
            <a:fillRect/>
          </a:stretch>
        </p:blipFill>
        <p:spPr bwMode="auto">
          <a:xfrm>
            <a:off x="486122" y="1844824"/>
            <a:ext cx="84597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211960" y="5805264"/>
            <a:ext cx="447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/>
              <a:t>IES de Porto do Son</a:t>
            </a:r>
          </a:p>
          <a:p>
            <a:pPr algn="r"/>
            <a:r>
              <a:rPr lang="es-ES" dirty="0" smtClean="0"/>
              <a:t>Sonia Ces García, Rut Losada Soto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70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400" dirty="0" smtClean="0"/>
              <a:t>A astronomía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6" y="1580929"/>
            <a:ext cx="3063804" cy="22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4966"/>
            <a:ext cx="3240360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4" y="4038933"/>
            <a:ext cx="3279828" cy="246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95" y="4038934"/>
            <a:ext cx="4020242" cy="226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2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031504"/>
          </a:xfrm>
        </p:spPr>
        <p:txBody>
          <a:bodyPr>
            <a:normAutofit/>
          </a:bodyPr>
          <a:lstStyle/>
          <a:p>
            <a:r>
              <a:rPr lang="es-ES" dirty="0" smtClean="0"/>
              <a:t>Astronomía e ALFIN: </a:t>
            </a:r>
            <a:br>
              <a:rPr lang="es-ES" dirty="0" smtClean="0"/>
            </a:br>
            <a:r>
              <a:rPr lang="es-ES" dirty="0" smtClean="0"/>
              <a:t>Con </a:t>
            </a:r>
            <a:r>
              <a:rPr lang="es-ES" dirty="0"/>
              <a:t>brillo de cometa 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344144"/>
          </a:xfrm>
        </p:spPr>
        <p:txBody>
          <a:bodyPr/>
          <a:lstStyle/>
          <a:p>
            <a:pPr marL="0" indent="0">
              <a:buNone/>
            </a:pPr>
            <a:r>
              <a:rPr lang="es-ES" sz="3200" dirty="0" smtClean="0"/>
              <a:t>A </a:t>
            </a:r>
            <a:r>
              <a:rPr lang="es-ES" sz="3200" dirty="0" err="1" smtClean="0"/>
              <a:t>viaxe</a:t>
            </a:r>
            <a:r>
              <a:rPr lang="es-ES" sz="3200" dirty="0" smtClean="0"/>
              <a:t>:</a:t>
            </a:r>
          </a:p>
          <a:p>
            <a:pPr lvl="1"/>
            <a:r>
              <a:rPr lang="es-ES" sz="2400" dirty="0" smtClean="0"/>
              <a:t>Os preparativos</a:t>
            </a:r>
          </a:p>
          <a:p>
            <a:pPr lvl="1"/>
            <a:r>
              <a:rPr lang="es-ES" sz="2400" dirty="0" smtClean="0"/>
              <a:t>A folla de ruta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1356"/>
            <a:ext cx="2880320" cy="192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67002"/>
            <a:ext cx="5429283" cy="305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9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 </a:t>
            </a:r>
            <a:r>
              <a:rPr lang="es-ES" dirty="0" err="1" smtClean="0"/>
              <a:t>viaxe</a:t>
            </a:r>
            <a:r>
              <a:rPr lang="es-ES" dirty="0" smtClean="0"/>
              <a:t>: os preparativos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984104"/>
          </a:xfrm>
        </p:spPr>
        <p:txBody>
          <a:bodyPr>
            <a:normAutofit/>
          </a:bodyPr>
          <a:lstStyle/>
          <a:p>
            <a:pPr lvl="1"/>
            <a:r>
              <a:rPr lang="es-ES" sz="2400" dirty="0" err="1" smtClean="0"/>
              <a:t>Facemos</a:t>
            </a:r>
            <a:r>
              <a:rPr lang="es-ES" sz="2400" dirty="0" smtClean="0"/>
              <a:t> </a:t>
            </a:r>
            <a:r>
              <a:rPr lang="es-ES" sz="2400" dirty="0" err="1" smtClean="0"/>
              <a:t>nosa</a:t>
            </a:r>
            <a:r>
              <a:rPr lang="es-ES" sz="2400" dirty="0" smtClean="0"/>
              <a:t> a </a:t>
            </a:r>
            <a:r>
              <a:rPr lang="es-ES" sz="2400" dirty="0" err="1" smtClean="0"/>
              <a:t>finalidade</a:t>
            </a:r>
            <a:r>
              <a:rPr lang="es-ES" sz="2400" dirty="0"/>
              <a:t> </a:t>
            </a:r>
            <a:r>
              <a:rPr lang="es-ES" sz="2400" dirty="0" smtClean="0"/>
              <a:t>que se propón no decreto 133/2007: </a:t>
            </a:r>
          </a:p>
          <a:p>
            <a:pPr marL="548640" lvl="2" indent="0">
              <a:buNone/>
            </a:pPr>
            <a:r>
              <a:rPr lang="es-ES" sz="2200" dirty="0" smtClean="0"/>
              <a:t>“paulatina capacitación do alumnado </a:t>
            </a:r>
            <a:r>
              <a:rPr lang="es-ES" sz="2200" dirty="0" err="1" smtClean="0"/>
              <a:t>nas</a:t>
            </a:r>
            <a:r>
              <a:rPr lang="es-ES" sz="2200" dirty="0" smtClean="0"/>
              <a:t> competencias básicas que se pretenden de cara a </a:t>
            </a:r>
            <a:r>
              <a:rPr lang="es-ES" sz="2200" dirty="0" err="1" smtClean="0"/>
              <a:t>súa</a:t>
            </a:r>
            <a:r>
              <a:rPr lang="es-ES" sz="2200" dirty="0" smtClean="0"/>
              <a:t> formación como </a:t>
            </a:r>
            <a:r>
              <a:rPr lang="es-ES" sz="2200" dirty="0" err="1" smtClean="0"/>
              <a:t>cidadáns</a:t>
            </a:r>
            <a:r>
              <a:rPr lang="es-ES" sz="2200" dirty="0" smtClean="0"/>
              <a:t> activos e solidarios”.</a:t>
            </a:r>
          </a:p>
          <a:p>
            <a:pPr marL="548640" lvl="2" indent="0">
              <a:buNone/>
            </a:pPr>
            <a:endParaRPr lang="es-ES" sz="2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755576" y="1772816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Por que?</a:t>
            </a:r>
          </a:p>
        </p:txBody>
      </p:sp>
    </p:spTree>
    <p:extLst>
      <p:ext uri="{BB962C8B-B14F-4D97-AF65-F5344CB8AC3E}">
        <p14:creationId xmlns:p14="http://schemas.microsoft.com/office/powerpoint/2010/main" val="7845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5" name="3 Marcador de contenido"/>
          <p:cNvGrpSpPr>
            <a:grpSpLocks/>
          </p:cNvGrpSpPr>
          <p:nvPr/>
        </p:nvGrpSpPr>
        <p:grpSpPr bwMode="auto">
          <a:xfrm>
            <a:off x="-684584" y="1042988"/>
            <a:ext cx="9878930" cy="4876800"/>
            <a:chOff x="473" y="1423"/>
            <a:chExt cx="4898" cy="2403"/>
          </a:xfrm>
        </p:grpSpPr>
        <p:sp>
          <p:nvSpPr>
            <p:cNvPr id="6" name="_s1028"/>
            <p:cNvSpPr>
              <a:spLocks noChangeShapeType="1"/>
            </p:cNvSpPr>
            <p:nvPr/>
          </p:nvSpPr>
          <p:spPr bwMode="auto">
            <a:xfrm flipH="1" flipV="1">
              <a:off x="2534" y="2235"/>
              <a:ext cx="195" cy="1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" name="_s1029"/>
            <p:cNvSpPr>
              <a:spLocks noChangeArrowheads="1"/>
            </p:cNvSpPr>
            <p:nvPr/>
          </p:nvSpPr>
          <p:spPr bwMode="auto">
            <a:xfrm>
              <a:off x="2066" y="1767"/>
              <a:ext cx="549" cy="549"/>
            </a:xfrm>
            <a:prstGeom prst="ellipse">
              <a:avLst/>
            </a:prstGeom>
            <a:solidFill>
              <a:srgbClr val="01BD0A"/>
            </a:solidFill>
            <a:ln w="28575">
              <a:solidFill>
                <a:srgbClr val="019308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CULTURAL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E ARTÍSTICA</a:t>
              </a:r>
            </a:p>
          </p:txBody>
        </p:sp>
        <p:sp>
          <p:nvSpPr>
            <p:cNvPr id="8" name="_s1030"/>
            <p:cNvSpPr>
              <a:spLocks noChangeShapeType="1"/>
            </p:cNvSpPr>
            <p:nvPr/>
          </p:nvSpPr>
          <p:spPr bwMode="auto">
            <a:xfrm flipH="1">
              <a:off x="2373" y="2623"/>
              <a:ext cx="2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" name="_s1031"/>
            <p:cNvSpPr>
              <a:spLocks noChangeArrowheads="1"/>
            </p:cNvSpPr>
            <p:nvPr/>
          </p:nvSpPr>
          <p:spPr bwMode="auto">
            <a:xfrm>
              <a:off x="1825" y="2349"/>
              <a:ext cx="549" cy="549"/>
            </a:xfrm>
            <a:prstGeom prst="ellipse">
              <a:avLst/>
            </a:prstGeom>
            <a:solidFill>
              <a:srgbClr val="1A0FFF"/>
            </a:solidFill>
            <a:ln w="28575">
              <a:solidFill>
                <a:srgbClr val="0A00CE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AUTONOMÍA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E INICIATIVA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PERSOAL</a:t>
              </a:r>
            </a:p>
          </p:txBody>
        </p:sp>
        <p:sp>
          <p:nvSpPr>
            <p:cNvPr id="10" name="_s1032"/>
            <p:cNvSpPr>
              <a:spLocks noChangeShapeType="1"/>
            </p:cNvSpPr>
            <p:nvPr/>
          </p:nvSpPr>
          <p:spPr bwMode="auto">
            <a:xfrm flipH="1">
              <a:off x="2534" y="2816"/>
              <a:ext cx="195" cy="1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_s1033"/>
            <p:cNvSpPr>
              <a:spLocks noChangeArrowheads="1"/>
            </p:cNvSpPr>
            <p:nvPr/>
          </p:nvSpPr>
          <p:spPr bwMode="auto">
            <a:xfrm>
              <a:off x="2066" y="2931"/>
              <a:ext cx="549" cy="549"/>
            </a:xfrm>
            <a:prstGeom prst="ellipse">
              <a:avLst/>
            </a:prstGeom>
            <a:solidFill>
              <a:srgbClr val="9966FF"/>
            </a:solidFill>
            <a:ln w="28575">
              <a:solidFill>
                <a:srgbClr val="5F0F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SOCIAL E CIDADÁ</a:t>
              </a:r>
            </a:p>
          </p:txBody>
        </p:sp>
        <p:sp>
          <p:nvSpPr>
            <p:cNvPr id="12" name="_s1034"/>
            <p:cNvSpPr>
              <a:spLocks noChangeShapeType="1"/>
            </p:cNvSpPr>
            <p:nvPr/>
          </p:nvSpPr>
          <p:spPr bwMode="auto">
            <a:xfrm>
              <a:off x="2922" y="2896"/>
              <a:ext cx="0" cy="2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_s1035"/>
            <p:cNvSpPr>
              <a:spLocks noChangeArrowheads="1"/>
            </p:cNvSpPr>
            <p:nvPr/>
          </p:nvSpPr>
          <p:spPr bwMode="auto">
            <a:xfrm>
              <a:off x="2648" y="3172"/>
              <a:ext cx="549" cy="549"/>
            </a:xfrm>
            <a:prstGeom prst="ellipse">
              <a:avLst/>
            </a:prstGeom>
            <a:solidFill>
              <a:srgbClr val="FF00FF"/>
            </a:solidFill>
            <a:ln w="28575">
              <a:solidFill>
                <a:srgbClr val="CA00CA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INTERACCIÓN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CO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MUNDO FÍSICO</a:t>
              </a:r>
            </a:p>
          </p:txBody>
        </p:sp>
        <p:sp>
          <p:nvSpPr>
            <p:cNvPr id="14" name="_s1036"/>
            <p:cNvSpPr>
              <a:spLocks noChangeShapeType="1"/>
            </p:cNvSpPr>
            <p:nvPr/>
          </p:nvSpPr>
          <p:spPr bwMode="auto">
            <a:xfrm>
              <a:off x="3115" y="2816"/>
              <a:ext cx="195" cy="1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_s1037"/>
            <p:cNvSpPr>
              <a:spLocks noChangeArrowheads="1"/>
            </p:cNvSpPr>
            <p:nvPr/>
          </p:nvSpPr>
          <p:spPr bwMode="auto">
            <a:xfrm>
              <a:off x="3230" y="2931"/>
              <a:ext cx="549" cy="549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BE00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MATEMÁTICA</a:t>
              </a:r>
            </a:p>
          </p:txBody>
        </p:sp>
        <p:sp>
          <p:nvSpPr>
            <p:cNvPr id="16" name="_s1038"/>
            <p:cNvSpPr>
              <a:spLocks noChangeShapeType="1"/>
            </p:cNvSpPr>
            <p:nvPr/>
          </p:nvSpPr>
          <p:spPr bwMode="auto">
            <a:xfrm>
              <a:off x="3195" y="2623"/>
              <a:ext cx="2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_s1039"/>
            <p:cNvSpPr>
              <a:spLocks noChangeArrowheads="1"/>
            </p:cNvSpPr>
            <p:nvPr/>
          </p:nvSpPr>
          <p:spPr bwMode="auto">
            <a:xfrm>
              <a:off x="3471" y="2349"/>
              <a:ext cx="549" cy="549"/>
            </a:xfrm>
            <a:prstGeom prst="ellipse">
              <a:avLst/>
            </a:prstGeom>
            <a:solidFill>
              <a:srgbClr val="01BD0A"/>
            </a:solidFill>
            <a:ln w="28575">
              <a:solidFill>
                <a:srgbClr val="019308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DIXITAL</a:t>
              </a:r>
            </a:p>
          </p:txBody>
        </p:sp>
        <p:sp>
          <p:nvSpPr>
            <p:cNvPr id="18" name="_s1040"/>
            <p:cNvSpPr>
              <a:spLocks noChangeShapeType="1"/>
            </p:cNvSpPr>
            <p:nvPr/>
          </p:nvSpPr>
          <p:spPr bwMode="auto">
            <a:xfrm flipV="1">
              <a:off x="3115" y="2235"/>
              <a:ext cx="195" cy="1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_s1041"/>
            <p:cNvSpPr>
              <a:spLocks noChangeArrowheads="1"/>
            </p:cNvSpPr>
            <p:nvPr/>
          </p:nvSpPr>
          <p:spPr bwMode="auto">
            <a:xfrm>
              <a:off x="3230" y="1767"/>
              <a:ext cx="549" cy="549"/>
            </a:xfrm>
            <a:prstGeom prst="ellipse">
              <a:avLst/>
            </a:prstGeom>
            <a:solidFill>
              <a:srgbClr val="0399FF"/>
            </a:solidFill>
            <a:ln w="28575">
              <a:solidFill>
                <a:srgbClr val="4B595B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APRENDER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A APRENDER</a:t>
              </a:r>
            </a:p>
          </p:txBody>
        </p:sp>
        <p:sp>
          <p:nvSpPr>
            <p:cNvPr id="20" name="_s1042"/>
            <p:cNvSpPr>
              <a:spLocks noChangeShapeType="1"/>
            </p:cNvSpPr>
            <p:nvPr/>
          </p:nvSpPr>
          <p:spPr bwMode="auto">
            <a:xfrm flipV="1">
              <a:off x="2922" y="2074"/>
              <a:ext cx="0" cy="2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" name="_s1043"/>
            <p:cNvSpPr>
              <a:spLocks noChangeArrowheads="1"/>
            </p:cNvSpPr>
            <p:nvPr/>
          </p:nvSpPr>
          <p:spPr bwMode="auto">
            <a:xfrm>
              <a:off x="2648" y="1526"/>
              <a:ext cx="549" cy="549"/>
            </a:xfrm>
            <a:prstGeom prst="ellipse">
              <a:avLst/>
            </a:prstGeom>
            <a:solidFill>
              <a:srgbClr val="FF8C01"/>
            </a:solidFill>
            <a:ln w="28575">
              <a:solidFill>
                <a:srgbClr val="D87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LINGÜÍSTICA</a:t>
              </a:r>
            </a:p>
          </p:txBody>
        </p:sp>
        <p:sp>
          <p:nvSpPr>
            <p:cNvPr id="22" name="_s1044"/>
            <p:cNvSpPr>
              <a:spLocks noChangeArrowheads="1"/>
            </p:cNvSpPr>
            <p:nvPr/>
          </p:nvSpPr>
          <p:spPr bwMode="auto">
            <a:xfrm>
              <a:off x="2648" y="2350"/>
              <a:ext cx="549" cy="549"/>
            </a:xfrm>
            <a:prstGeom prst="ellipse">
              <a:avLst/>
            </a:prstGeom>
            <a:solidFill>
              <a:srgbClr val="F1FD09"/>
            </a:solidFill>
            <a:ln w="28575">
              <a:solidFill>
                <a:srgbClr val="CAD402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C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00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 </a:t>
            </a:r>
            <a:r>
              <a:rPr lang="es-ES" dirty="0" err="1" smtClean="0"/>
              <a:t>viaxe</a:t>
            </a:r>
            <a:r>
              <a:rPr lang="es-ES" dirty="0" smtClean="0"/>
              <a:t>: os preparativos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92020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	        alfabetizar         </a:t>
            </a:r>
            <a:r>
              <a:rPr lang="es-ES" dirty="0" err="1" smtClean="0"/>
              <a:t>multialfabetizar</a:t>
            </a:r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				</a:t>
            </a:r>
            <a:r>
              <a:rPr lang="es-ES" dirty="0" err="1" smtClean="0"/>
              <a:t>escola</a:t>
            </a:r>
            <a:r>
              <a:rPr lang="es-ES" dirty="0" smtClean="0"/>
              <a:t> e</a:t>
            </a:r>
            <a:r>
              <a:rPr lang="es-ES" dirty="0"/>
              <a:t> </a:t>
            </a:r>
            <a:r>
              <a:rPr lang="es-ES" dirty="0" smtClean="0"/>
              <a:t>biblioteca     	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3 Flecha derecha"/>
          <p:cNvSpPr/>
          <p:nvPr/>
        </p:nvSpPr>
        <p:spPr>
          <a:xfrm>
            <a:off x="3901458" y="1723666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lecha arriba y abajo"/>
          <p:cNvSpPr/>
          <p:nvPr/>
        </p:nvSpPr>
        <p:spPr>
          <a:xfrm>
            <a:off x="5205438" y="2060848"/>
            <a:ext cx="263015" cy="6709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Flecha derecha"/>
          <p:cNvSpPr/>
          <p:nvPr/>
        </p:nvSpPr>
        <p:spPr>
          <a:xfrm rot="2612581">
            <a:off x="4233242" y="3617941"/>
            <a:ext cx="1280528" cy="379870"/>
          </a:xfrm>
          <a:prstGeom prst="rightArrow">
            <a:avLst>
              <a:gd name="adj1" fmla="val 410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abajo"/>
          <p:cNvSpPr/>
          <p:nvPr/>
        </p:nvSpPr>
        <p:spPr>
          <a:xfrm rot="1963567">
            <a:off x="6021068" y="3224527"/>
            <a:ext cx="319656" cy="11465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419872" y="4407495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Competencia lectora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Competencia de aprender a aprender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Competencia de autonomía </a:t>
            </a:r>
            <a:r>
              <a:rPr lang="es-ES" dirty="0" err="1" smtClean="0"/>
              <a:t>persoal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27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 </a:t>
            </a:r>
            <a:r>
              <a:rPr lang="es-ES" dirty="0" err="1"/>
              <a:t>viaxe</a:t>
            </a:r>
            <a:r>
              <a:rPr lang="es-ES" dirty="0"/>
              <a:t>: os preparativos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Dimensións</a:t>
            </a:r>
            <a:r>
              <a:rPr lang="es-ES" dirty="0" smtClean="0"/>
              <a:t> das competencias:</a:t>
            </a:r>
          </a:p>
          <a:p>
            <a:pPr lvl="3"/>
            <a:r>
              <a:rPr lang="es-ES" sz="2200" dirty="0" smtClean="0"/>
              <a:t>Instrumental: dominio </a:t>
            </a:r>
            <a:r>
              <a:rPr lang="es-ES" sz="2200" dirty="0" err="1" smtClean="0"/>
              <a:t>tecnolóxico</a:t>
            </a:r>
            <a:r>
              <a:rPr lang="es-ES" sz="2200" dirty="0" smtClean="0"/>
              <a:t>.</a:t>
            </a:r>
          </a:p>
          <a:p>
            <a:pPr lvl="3"/>
            <a:r>
              <a:rPr lang="es-ES" sz="2200" dirty="0" smtClean="0"/>
              <a:t>Cognitiva: procura </a:t>
            </a:r>
            <a:r>
              <a:rPr lang="es-ES" sz="2200" dirty="0" err="1" smtClean="0"/>
              <a:t>construtiva</a:t>
            </a:r>
            <a:r>
              <a:rPr lang="es-ES" sz="2200" dirty="0" smtClean="0"/>
              <a:t>.</a:t>
            </a:r>
          </a:p>
          <a:p>
            <a:pPr lvl="3"/>
            <a:r>
              <a:rPr lang="es-ES" sz="2200" dirty="0" smtClean="0"/>
              <a:t>Comunicativa: creación e difusión.</a:t>
            </a:r>
          </a:p>
          <a:p>
            <a:pPr lvl="3"/>
            <a:r>
              <a:rPr lang="es-ES" sz="2200" dirty="0" err="1" smtClean="0"/>
              <a:t>Axiolóxica</a:t>
            </a:r>
            <a:r>
              <a:rPr lang="es-ES" sz="2200" dirty="0" smtClean="0"/>
              <a:t>: valores éticos e crítico.</a:t>
            </a:r>
          </a:p>
          <a:p>
            <a:pPr lvl="3"/>
            <a:endParaRPr lang="es-ES" sz="2200" dirty="0"/>
          </a:p>
          <a:p>
            <a:pPr marL="1737360" lvl="8" indent="0">
              <a:buNone/>
            </a:pPr>
            <a:r>
              <a:rPr lang="es-ES" sz="1900" dirty="0" smtClean="0"/>
              <a:t>                                      (Manuel </a:t>
            </a:r>
            <a:r>
              <a:rPr lang="es-ES" sz="1900" dirty="0" err="1" smtClean="0"/>
              <a:t>Area</a:t>
            </a:r>
            <a:r>
              <a:rPr lang="es-ES" sz="1900" dirty="0" smtClean="0"/>
              <a:t> Moreira)</a:t>
            </a:r>
          </a:p>
        </p:txBody>
      </p:sp>
    </p:spTree>
    <p:extLst>
      <p:ext uri="{BB962C8B-B14F-4D97-AF65-F5344CB8AC3E}">
        <p14:creationId xmlns:p14="http://schemas.microsoft.com/office/powerpoint/2010/main" val="36504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990600"/>
          </a:xfrm>
        </p:spPr>
        <p:txBody>
          <a:bodyPr>
            <a:normAutofit/>
          </a:bodyPr>
          <a:lstStyle/>
          <a:p>
            <a:r>
              <a:rPr lang="es-ES" sz="4400" dirty="0" smtClean="0"/>
              <a:t>A </a:t>
            </a:r>
            <a:r>
              <a:rPr lang="es-ES" sz="4400" dirty="0" err="1" smtClean="0"/>
              <a:t>viaxe</a:t>
            </a:r>
            <a:r>
              <a:rPr lang="es-ES" sz="4400" dirty="0" smtClean="0"/>
              <a:t>: os preparativos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2132856"/>
            <a:ext cx="7931224" cy="3984104"/>
          </a:xfrm>
        </p:spPr>
        <p:txBody>
          <a:bodyPr/>
          <a:lstStyle/>
          <a:p>
            <a:r>
              <a:rPr lang="es-ES" dirty="0" smtClean="0"/>
              <a:t>Formación documental </a:t>
            </a:r>
            <a:r>
              <a:rPr lang="es-ES" dirty="0" err="1" smtClean="0"/>
              <a:t>dixital</a:t>
            </a:r>
            <a:r>
              <a:rPr lang="es-ES" dirty="0" smtClean="0"/>
              <a:t>: Con brillo de cometa.</a:t>
            </a:r>
          </a:p>
          <a:p>
            <a:pPr lvl="1"/>
            <a:r>
              <a:rPr lang="es-ES" dirty="0" smtClean="0"/>
              <a:t>Escollemos a </a:t>
            </a:r>
            <a:r>
              <a:rPr lang="es-ES" dirty="0" err="1" smtClean="0"/>
              <a:t>ferramenta</a:t>
            </a:r>
            <a:r>
              <a:rPr lang="es-ES" dirty="0"/>
              <a:t>:</a:t>
            </a:r>
            <a:endParaRPr lang="es-ES" dirty="0" smtClean="0"/>
          </a:p>
          <a:p>
            <a:pPr marL="274320" lvl="1" indent="0" algn="ctr">
              <a:buNone/>
            </a:pPr>
            <a:r>
              <a:rPr lang="es-ES" sz="2000" dirty="0" err="1" smtClean="0"/>
              <a:t>Caderno</a:t>
            </a:r>
            <a:r>
              <a:rPr lang="es-ES" sz="2000" dirty="0" smtClean="0"/>
              <a:t> de bitácora: </a:t>
            </a:r>
            <a:r>
              <a:rPr lang="es-ES" dirty="0" err="1" smtClean="0"/>
              <a:t>eXeLearning</a:t>
            </a:r>
            <a:r>
              <a:rPr lang="es-ES" dirty="0" smtClean="0"/>
              <a:t> </a:t>
            </a:r>
          </a:p>
          <a:p>
            <a:pPr marL="822960" lvl="3" indent="0" algn="ctr">
              <a:buNone/>
            </a:pP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75246"/>
            <a:ext cx="1503759" cy="100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75930"/>
            <a:ext cx="4824536" cy="271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516216" y="436510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IES </a:t>
            </a:r>
            <a:r>
              <a:rPr lang="es-ES" dirty="0" err="1" smtClean="0"/>
              <a:t>Pedras</a:t>
            </a:r>
            <a:r>
              <a:rPr lang="es-ES" dirty="0" smtClean="0"/>
              <a:t> Rubias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94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eXeLearning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Software libre para docentes.</a:t>
            </a:r>
          </a:p>
          <a:p>
            <a:r>
              <a:rPr lang="es-ES" dirty="0" smtClean="0"/>
              <a:t>Elaboración </a:t>
            </a:r>
            <a:r>
              <a:rPr lang="es-ES" dirty="0" err="1" smtClean="0"/>
              <a:t>sinxela</a:t>
            </a:r>
            <a:r>
              <a:rPr lang="es-ES" dirty="0" smtClean="0"/>
              <a:t> de </a:t>
            </a:r>
            <a:r>
              <a:rPr lang="es-ES" dirty="0" err="1" smtClean="0"/>
              <a:t>materiais</a:t>
            </a:r>
            <a:r>
              <a:rPr lang="es-ES" dirty="0" smtClean="0"/>
              <a:t> interactivos.</a:t>
            </a:r>
          </a:p>
          <a:p>
            <a:r>
              <a:rPr lang="es-ES" dirty="0" smtClean="0"/>
              <a:t>Estructura de </a:t>
            </a:r>
            <a:r>
              <a:rPr lang="es-ES" dirty="0" err="1" smtClean="0"/>
              <a:t>unidade</a:t>
            </a:r>
            <a:r>
              <a:rPr lang="es-ES" dirty="0" smtClean="0"/>
              <a:t> didáctica: </a:t>
            </a:r>
            <a:r>
              <a:rPr lang="es-ES" dirty="0" err="1" smtClean="0"/>
              <a:t>árbore</a:t>
            </a:r>
            <a:r>
              <a:rPr lang="es-ES" dirty="0" smtClean="0"/>
              <a:t> de </a:t>
            </a:r>
            <a:r>
              <a:rPr lang="es-ES" dirty="0" err="1" smtClean="0"/>
              <a:t>contidos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8" r="83756" b="32826"/>
          <a:stretch/>
        </p:blipFill>
        <p:spPr bwMode="auto">
          <a:xfrm>
            <a:off x="2638658" y="2996952"/>
            <a:ext cx="1977797" cy="340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38067" r="83512" b="14102"/>
          <a:stretch/>
        </p:blipFill>
        <p:spPr bwMode="auto">
          <a:xfrm>
            <a:off x="5508104" y="3046342"/>
            <a:ext cx="2093553" cy="33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8679"/>
            <a:ext cx="1512168" cy="10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24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eXeLearning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Navegación salteada a través dos </a:t>
            </a:r>
            <a:r>
              <a:rPr lang="es-ES" dirty="0" err="1" smtClean="0"/>
              <a:t>contidos</a:t>
            </a:r>
            <a:r>
              <a:rPr lang="es-ES" dirty="0" smtClean="0"/>
              <a:t>.</a:t>
            </a:r>
          </a:p>
          <a:p>
            <a:r>
              <a:rPr lang="es-ES" dirty="0" smtClean="0"/>
              <a:t>Recursos propios: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0" t="41030" r="83890" b="6553"/>
          <a:stretch/>
        </p:blipFill>
        <p:spPr bwMode="auto">
          <a:xfrm>
            <a:off x="2339752" y="2132857"/>
            <a:ext cx="409289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549" y="620688"/>
            <a:ext cx="1511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14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eXeLearning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Incorporacións</a:t>
            </a:r>
            <a:r>
              <a:rPr lang="pt-BR" dirty="0" smtClean="0"/>
              <a:t> de </a:t>
            </a:r>
            <a:r>
              <a:rPr lang="pt-BR" dirty="0" err="1" smtClean="0"/>
              <a:t>actividades</a:t>
            </a:r>
            <a:r>
              <a:rPr lang="pt-BR" dirty="0" smtClean="0"/>
              <a:t> </a:t>
            </a:r>
            <a:r>
              <a:rPr lang="pt-BR" dirty="0"/>
              <a:t>noutros </a:t>
            </a:r>
            <a:r>
              <a:rPr lang="pt-BR" dirty="0" smtClean="0"/>
              <a:t>formatos subidos </a:t>
            </a:r>
            <a:r>
              <a:rPr lang="pt-BR" dirty="0" err="1"/>
              <a:t>dende</a:t>
            </a:r>
            <a:r>
              <a:rPr lang="pt-BR" dirty="0"/>
              <a:t> os </a:t>
            </a:r>
            <a:r>
              <a:rPr lang="pt-BR" dirty="0" err="1"/>
              <a:t>equipos</a:t>
            </a:r>
            <a:r>
              <a:rPr lang="pt-BR" dirty="0" smtClean="0"/>
              <a:t> ou publicados na rede:</a:t>
            </a:r>
            <a:endParaRPr lang="pt-BR" dirty="0"/>
          </a:p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10447" r="10982" b="5712"/>
          <a:stretch/>
        </p:blipFill>
        <p:spPr bwMode="auto">
          <a:xfrm>
            <a:off x="395536" y="2636912"/>
            <a:ext cx="3968950" cy="256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0800" r="13913" b="4562"/>
          <a:stretch/>
        </p:blipFill>
        <p:spPr bwMode="auto">
          <a:xfrm>
            <a:off x="4450867" y="3918440"/>
            <a:ext cx="4367516" cy="265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620688"/>
            <a:ext cx="1511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6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27491426"/>
              </p:ext>
            </p:extLst>
          </p:nvPr>
        </p:nvGraphicFramePr>
        <p:xfrm>
          <a:off x="827584" y="1556792"/>
          <a:ext cx="777686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52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eXeLearning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Versións</a:t>
            </a:r>
            <a:r>
              <a:rPr lang="es-ES" dirty="0" smtClean="0"/>
              <a:t> portables do software.</a:t>
            </a:r>
          </a:p>
          <a:p>
            <a:r>
              <a:rPr lang="es-ES" dirty="0" err="1" smtClean="0"/>
              <a:t>Contidos</a:t>
            </a:r>
            <a:r>
              <a:rPr lang="es-ES" dirty="0" smtClean="0"/>
              <a:t> actualizables.</a:t>
            </a:r>
          </a:p>
          <a:p>
            <a:r>
              <a:rPr lang="es-ES" dirty="0"/>
              <a:t>Publicación </a:t>
            </a:r>
            <a:r>
              <a:rPr lang="es-ES" dirty="0" err="1"/>
              <a:t>na</a:t>
            </a:r>
            <a:r>
              <a:rPr lang="es-ES" dirty="0"/>
              <a:t> web: MOODLE             , Aula </a:t>
            </a:r>
            <a:r>
              <a:rPr lang="es-ES" dirty="0" smtClean="0"/>
              <a:t>Virtual.</a:t>
            </a:r>
          </a:p>
          <a:p>
            <a:pPr lvl="1"/>
            <a:endParaRPr lang="es-ES" sz="1600" dirty="0" smtClean="0"/>
          </a:p>
          <a:p>
            <a:pPr lvl="1"/>
            <a:r>
              <a:rPr lang="es-ES" dirty="0" err="1" smtClean="0"/>
              <a:t>Titorial</a:t>
            </a:r>
            <a:r>
              <a:rPr lang="es-ES" dirty="0" smtClean="0"/>
              <a:t>  de Jesús Díaz </a:t>
            </a:r>
            <a:r>
              <a:rPr lang="es-ES" dirty="0" err="1" smtClean="0"/>
              <a:t>Díaz</a:t>
            </a:r>
            <a:r>
              <a:rPr lang="es-ES" dirty="0" smtClean="0"/>
              <a:t>:</a:t>
            </a:r>
            <a:endParaRPr lang="es-ES" sz="1600" dirty="0" smtClean="0"/>
          </a:p>
          <a:p>
            <a:pPr marL="0" indent="0" algn="r">
              <a:buNone/>
            </a:pPr>
            <a:endParaRPr lang="es-ES" sz="2000" dirty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/>
          </a:p>
          <a:p>
            <a:pPr marL="0" indent="0" algn="r">
              <a:buNone/>
            </a:pPr>
            <a:endParaRPr lang="es-ES" sz="2000" dirty="0" smtClean="0"/>
          </a:p>
          <a:p>
            <a:pPr lvl="1"/>
            <a:endParaRPr lang="es-ES" sz="1600" dirty="0" smtClean="0"/>
          </a:p>
          <a:p>
            <a:pPr lvl="1"/>
            <a:r>
              <a:rPr lang="es-ES" dirty="0" err="1" smtClean="0"/>
              <a:t>Orientacións</a:t>
            </a:r>
            <a:r>
              <a:rPr lang="es-ES" dirty="0" smtClean="0"/>
              <a:t> sobre o </a:t>
            </a:r>
            <a:r>
              <a:rPr lang="es-ES" dirty="0" err="1" smtClean="0"/>
              <a:t>eXeLearning</a:t>
            </a:r>
            <a:r>
              <a:rPr lang="es-ES" dirty="0" smtClean="0"/>
              <a:t>: Pilar Anta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8680"/>
            <a:ext cx="1511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8880"/>
            <a:ext cx="8969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12" y="3356992"/>
            <a:ext cx="2994990" cy="188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4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Folla de ruta: Con brillo de cometa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EDUCACIÓN DOCUMENTAL DIXITAL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t="18213" r="52695" b="33316"/>
          <a:stretch/>
        </p:blipFill>
        <p:spPr bwMode="auto">
          <a:xfrm>
            <a:off x="2627784" y="2276872"/>
            <a:ext cx="4231839" cy="415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:\DOCUMENTOS PORTATIL\con brillo de cometa2012-13\ico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48680"/>
            <a:ext cx="936104" cy="102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5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Folla de ruta: Con brillo de cometa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Interdisciplinariedade</a:t>
            </a:r>
            <a:r>
              <a:rPr lang="es-ES" dirty="0" smtClean="0"/>
              <a:t>: OS NOSOS TEMAS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81" y="536440"/>
            <a:ext cx="9382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30160" r="47381" b="23514"/>
          <a:stretch/>
        </p:blipFill>
        <p:spPr bwMode="auto">
          <a:xfrm>
            <a:off x="2699792" y="2348880"/>
            <a:ext cx="4459395" cy="397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7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Palabras clave: preparamos a </a:t>
            </a:r>
            <a:r>
              <a:rPr lang="es-ES" dirty="0" err="1" smtClean="0"/>
              <a:t>viaxe</a:t>
            </a:r>
            <a:endParaRPr lang="es-ES" dirty="0"/>
          </a:p>
        </p:txBody>
      </p:sp>
      <p:pic>
        <p:nvPicPr>
          <p:cNvPr id="1027" name="Picture 3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00808"/>
            <a:ext cx="819436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07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Tipos de </a:t>
            </a:r>
            <a:r>
              <a:rPr lang="es-ES" dirty="0" err="1" smtClean="0"/>
              <a:t>fontes</a:t>
            </a:r>
            <a:r>
              <a:rPr lang="es-ES" dirty="0" smtClean="0"/>
              <a:t> e formatos: etapas da </a:t>
            </a:r>
            <a:r>
              <a:rPr lang="es-ES" dirty="0" err="1" smtClean="0"/>
              <a:t>viaxe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628800"/>
            <a:ext cx="80648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7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Claves de busca: Marte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96966" cy="489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3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Trucos Google: Mercurio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543256" cy="480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5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Consellos</a:t>
            </a:r>
            <a:r>
              <a:rPr lang="es-ES" dirty="0" smtClean="0"/>
              <a:t> para </a:t>
            </a:r>
            <a:r>
              <a:rPr lang="es-ES" dirty="0" err="1" smtClean="0"/>
              <a:t>unha</a:t>
            </a:r>
            <a:r>
              <a:rPr lang="es-ES" dirty="0" smtClean="0"/>
              <a:t> procura eficaz: Venus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08912" cy="455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4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Gardar</a:t>
            </a:r>
            <a:r>
              <a:rPr lang="es-ES" dirty="0" smtClean="0"/>
              <a:t> os marcadores: a Terra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32092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0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Fontes</a:t>
            </a:r>
            <a:r>
              <a:rPr lang="es-ES" dirty="0" smtClean="0"/>
              <a:t> fiables e non fiables: Saturno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0072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87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es-ES" sz="7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6000" dirty="0" err="1" smtClean="0"/>
              <a:t>Interdisciplinariedade</a:t>
            </a:r>
            <a:endParaRPr lang="es-ES" sz="6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16" y="3212976"/>
            <a:ext cx="4645040" cy="260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1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Características </a:t>
            </a:r>
            <a:r>
              <a:rPr lang="es-ES" dirty="0" err="1" smtClean="0"/>
              <a:t>dun</a:t>
            </a:r>
            <a:r>
              <a:rPr lang="es-ES" dirty="0" smtClean="0"/>
              <a:t> sitio fiable: Neptuno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7670"/>
            <a:ext cx="8312924" cy="489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7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Recursos por materias: Urano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9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Dereitos</a:t>
            </a:r>
            <a:r>
              <a:rPr lang="es-ES" dirty="0" smtClean="0"/>
              <a:t> de autoría: a Lúa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68" y="1556792"/>
            <a:ext cx="844893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57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Páxinas</a:t>
            </a:r>
            <a:r>
              <a:rPr lang="es-ES" dirty="0" smtClean="0"/>
              <a:t> de recursos libres: Plutón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719370" cy="490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48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 bibliografía e </a:t>
            </a:r>
            <a:r>
              <a:rPr lang="es-ES" dirty="0" err="1" smtClean="0"/>
              <a:t>webgrafía</a:t>
            </a:r>
            <a:r>
              <a:rPr lang="es-ES" dirty="0" smtClean="0"/>
              <a:t>: </a:t>
            </a:r>
            <a:br>
              <a:rPr lang="es-ES" dirty="0" smtClean="0"/>
            </a:br>
            <a:r>
              <a:rPr lang="es-ES" dirty="0" smtClean="0"/>
              <a:t>Cinto de </a:t>
            </a:r>
            <a:r>
              <a:rPr lang="es-ES" dirty="0" err="1" smtClean="0"/>
              <a:t>Kuiper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6" y="1628800"/>
            <a:ext cx="8627976" cy="4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8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Normas de </a:t>
            </a:r>
            <a:r>
              <a:rPr lang="es-ES" dirty="0" err="1" smtClean="0"/>
              <a:t>bo</a:t>
            </a:r>
            <a:r>
              <a:rPr lang="es-ES" dirty="0" smtClean="0"/>
              <a:t> uso de internet:</a:t>
            </a:r>
            <a:br>
              <a:rPr lang="es-ES" dirty="0" smtClean="0"/>
            </a:br>
            <a:r>
              <a:rPr lang="es-ES" dirty="0" smtClean="0"/>
              <a:t>rematamos a </a:t>
            </a:r>
            <a:r>
              <a:rPr lang="es-ES" dirty="0" err="1" smtClean="0"/>
              <a:t>viaxe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464940" cy="476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Test de usuario da rede: revisamos a </a:t>
            </a:r>
            <a:r>
              <a:rPr lang="es-ES" dirty="0" err="1" smtClean="0"/>
              <a:t>viaxe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32092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43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 alumnado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Ferramenta</a:t>
            </a:r>
            <a:r>
              <a:rPr lang="es-ES" dirty="0" smtClean="0"/>
              <a:t> para complementar a formación de usuarios en </a:t>
            </a:r>
            <a:r>
              <a:rPr lang="es-ES" dirty="0"/>
              <a:t>1º de </a:t>
            </a:r>
            <a:r>
              <a:rPr lang="es-ES" b="1" dirty="0"/>
              <a:t>ESO</a:t>
            </a:r>
            <a:r>
              <a:rPr lang="es-ES" dirty="0"/>
              <a:t>, </a:t>
            </a:r>
            <a:r>
              <a:rPr lang="es-ES" b="1" dirty="0" err="1"/>
              <a:t>Proxecto</a:t>
            </a:r>
            <a:r>
              <a:rPr lang="es-ES" b="1" dirty="0"/>
              <a:t> </a:t>
            </a:r>
            <a:r>
              <a:rPr lang="es-ES" b="1" dirty="0" smtClean="0"/>
              <a:t>Interdisciplinar.</a:t>
            </a:r>
          </a:p>
          <a:p>
            <a:r>
              <a:rPr lang="es-ES" dirty="0" smtClean="0"/>
              <a:t>Aplicación </a:t>
            </a:r>
            <a:r>
              <a:rPr lang="es-ES" dirty="0" err="1" smtClean="0"/>
              <a:t>nas</a:t>
            </a:r>
            <a:r>
              <a:rPr lang="es-ES" dirty="0" smtClean="0"/>
              <a:t> diferentes materias.</a:t>
            </a:r>
          </a:p>
          <a:p>
            <a:r>
              <a:rPr lang="es-ES" dirty="0" smtClean="0"/>
              <a:t>Adecuación temporal e </a:t>
            </a:r>
            <a:r>
              <a:rPr lang="es-ES" dirty="0" err="1" smtClean="0"/>
              <a:t>atemporalidade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0075"/>
            <a:ext cx="5806229" cy="326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4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Imos</a:t>
            </a:r>
            <a:r>
              <a:rPr lang="es-ES" dirty="0" smtClean="0"/>
              <a:t> practicar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Para revisar esta </a:t>
            </a:r>
            <a:r>
              <a:rPr lang="es-ES" dirty="0" err="1" smtClean="0"/>
              <a:t>ferramenta</a:t>
            </a:r>
            <a:r>
              <a:rPr lang="es-ES" dirty="0" smtClean="0"/>
              <a:t> </a:t>
            </a:r>
            <a:r>
              <a:rPr lang="es-ES" dirty="0" err="1" smtClean="0"/>
              <a:t>remitímoste</a:t>
            </a:r>
            <a:r>
              <a:rPr lang="es-ES" dirty="0" smtClean="0"/>
              <a:t> a </a:t>
            </a:r>
            <a:r>
              <a:rPr lang="es-ES" dirty="0" err="1" smtClean="0"/>
              <a:t>algunhas</a:t>
            </a:r>
            <a:r>
              <a:rPr lang="es-ES" dirty="0" smtClean="0"/>
              <a:t> actividades:</a:t>
            </a:r>
          </a:p>
          <a:p>
            <a:r>
              <a:rPr lang="es-ES" sz="2200" dirty="0" smtClean="0"/>
              <a:t>En “Atención á </a:t>
            </a:r>
            <a:r>
              <a:rPr lang="es-ES" sz="2200" dirty="0" err="1" smtClean="0"/>
              <a:t>diversidade</a:t>
            </a:r>
            <a:r>
              <a:rPr lang="es-ES" sz="2200" dirty="0" smtClean="0"/>
              <a:t>” revisamos “Palabras clave”.</a:t>
            </a:r>
          </a:p>
          <a:p>
            <a:r>
              <a:rPr lang="es-ES" sz="2200" dirty="0" smtClean="0"/>
              <a:t>En “Trucos Google” investiga sobre </a:t>
            </a:r>
            <a:r>
              <a:rPr lang="es-ES" sz="2200" dirty="0" err="1" smtClean="0"/>
              <a:t>unha</a:t>
            </a:r>
            <a:r>
              <a:rPr lang="es-ES" sz="2200" dirty="0" smtClean="0"/>
              <a:t> </a:t>
            </a:r>
            <a:r>
              <a:rPr lang="es-ES" sz="2200" dirty="0" err="1" smtClean="0"/>
              <a:t>imaxe</a:t>
            </a:r>
            <a:r>
              <a:rPr lang="es-ES" sz="2200" dirty="0"/>
              <a:t> </a:t>
            </a:r>
            <a:r>
              <a:rPr lang="es-ES" sz="2200" dirty="0" smtClean="0"/>
              <a:t>e </a:t>
            </a:r>
            <a:r>
              <a:rPr lang="es-ES" sz="2200" dirty="0" err="1" smtClean="0"/>
              <a:t>reforza</a:t>
            </a:r>
            <a:r>
              <a:rPr lang="es-ES" sz="2200" dirty="0" smtClean="0"/>
              <a:t> a </a:t>
            </a:r>
            <a:r>
              <a:rPr lang="es-ES" sz="2200" i="1" dirty="0" smtClean="0"/>
              <a:t>busca avanzada </a:t>
            </a:r>
            <a:r>
              <a:rPr lang="es-ES" sz="2200" dirty="0" smtClean="0"/>
              <a:t>no apartado de “</a:t>
            </a:r>
            <a:r>
              <a:rPr lang="es-ES" sz="2200" dirty="0" err="1" smtClean="0"/>
              <a:t>Refráns</a:t>
            </a:r>
            <a:r>
              <a:rPr lang="es-ES" sz="2200" dirty="0" smtClean="0"/>
              <a:t>”.</a:t>
            </a:r>
          </a:p>
          <a:p>
            <a:r>
              <a:rPr lang="es-ES" sz="2200" dirty="0" smtClean="0"/>
              <a:t>En “</a:t>
            </a:r>
            <a:r>
              <a:rPr lang="es-ES" sz="2200" dirty="0" err="1" smtClean="0"/>
              <a:t>Consellos</a:t>
            </a:r>
            <a:r>
              <a:rPr lang="es-ES" sz="2200" dirty="0" smtClean="0"/>
              <a:t> para </a:t>
            </a:r>
            <a:r>
              <a:rPr lang="es-ES" sz="2200" dirty="0" err="1" smtClean="0"/>
              <a:t>unha</a:t>
            </a:r>
            <a:r>
              <a:rPr lang="es-ES" sz="2200" dirty="0" smtClean="0"/>
              <a:t> procura eficaz” busca os información sobre un cráter da Lúa.</a:t>
            </a:r>
          </a:p>
          <a:p>
            <a:r>
              <a:rPr lang="es-ES" sz="2200" dirty="0" smtClean="0"/>
              <a:t>Pon en práctica “</a:t>
            </a:r>
            <a:r>
              <a:rPr lang="es-ES" sz="2200" dirty="0" err="1" smtClean="0"/>
              <a:t>Gardar</a:t>
            </a:r>
            <a:r>
              <a:rPr lang="es-ES" sz="2200" dirty="0" smtClean="0"/>
              <a:t> os marcadores” e “</a:t>
            </a:r>
            <a:r>
              <a:rPr lang="es-ES" sz="2200" dirty="0" err="1" smtClean="0"/>
              <a:t>Fontes</a:t>
            </a:r>
            <a:r>
              <a:rPr lang="es-ES" sz="2200" dirty="0" smtClean="0"/>
              <a:t> fiables e non fiables” en “Sopa de </a:t>
            </a:r>
            <a:r>
              <a:rPr lang="es-ES" sz="2200" dirty="0" err="1" smtClean="0"/>
              <a:t>estrelas</a:t>
            </a:r>
            <a:r>
              <a:rPr lang="es-ES" sz="2200" dirty="0" smtClean="0"/>
              <a:t>” e “</a:t>
            </a:r>
            <a:r>
              <a:rPr lang="es-ES" sz="2200" dirty="0" err="1" smtClean="0"/>
              <a:t>Lendas</a:t>
            </a:r>
            <a:r>
              <a:rPr lang="es-ES" sz="2200" dirty="0" smtClean="0"/>
              <a:t>”.</a:t>
            </a:r>
          </a:p>
          <a:p>
            <a:r>
              <a:rPr lang="es-ES" sz="2200" dirty="0" smtClean="0"/>
              <a:t>Repasamos as citas de bibliografía e </a:t>
            </a:r>
            <a:r>
              <a:rPr lang="es-ES" sz="2200" dirty="0" err="1" smtClean="0"/>
              <a:t>webgrafía</a:t>
            </a:r>
            <a:r>
              <a:rPr lang="es-ES" sz="2200" dirty="0" smtClean="0"/>
              <a:t> no punto 4.3 e en “Rimas e cantigas”.</a:t>
            </a:r>
          </a:p>
          <a:p>
            <a:r>
              <a:rPr lang="es-ES" sz="2200" dirty="0" smtClean="0"/>
              <a:t>Por último, </a:t>
            </a:r>
            <a:r>
              <a:rPr lang="es-ES" sz="2200" dirty="0" err="1" smtClean="0"/>
              <a:t>anímaste</a:t>
            </a:r>
            <a:r>
              <a:rPr lang="es-ES" sz="2200" dirty="0" smtClean="0"/>
              <a:t> </a:t>
            </a:r>
            <a:r>
              <a:rPr lang="es-ES" sz="2200" dirty="0" err="1" smtClean="0"/>
              <a:t>cun</a:t>
            </a:r>
            <a:r>
              <a:rPr lang="es-ES" sz="2200" dirty="0" smtClean="0"/>
              <a:t> “Test de usuario”</a:t>
            </a:r>
            <a:r>
              <a:rPr lang="es-ES" sz="1900" dirty="0" smtClean="0"/>
              <a:t>?</a:t>
            </a:r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90254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 e </a:t>
            </a:r>
            <a:r>
              <a:rPr lang="es-ES" dirty="0" err="1" smtClean="0"/>
              <a:t>webgrafía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s-ES" dirty="0"/>
              <a:t>Anta Fernández, Pilar. “</a:t>
            </a:r>
            <a:r>
              <a:rPr lang="es-ES" dirty="0" err="1"/>
              <a:t>Moodle</a:t>
            </a:r>
            <a:r>
              <a:rPr lang="es-ES" dirty="0"/>
              <a:t> e </a:t>
            </a:r>
            <a:r>
              <a:rPr lang="es-ES" dirty="0" err="1"/>
              <a:t>Exelearnig</a:t>
            </a:r>
            <a:r>
              <a:rPr lang="es-ES" dirty="0"/>
              <a:t> no </a:t>
            </a:r>
            <a:r>
              <a:rPr lang="es-ES" dirty="0" err="1"/>
              <a:t>na</a:t>
            </a:r>
            <a:r>
              <a:rPr lang="es-ES" dirty="0"/>
              <a:t> área de </a:t>
            </a:r>
            <a:r>
              <a:rPr lang="es-ES" dirty="0" err="1"/>
              <a:t>tecnoloxía</a:t>
            </a:r>
            <a:r>
              <a:rPr lang="es-ES" dirty="0"/>
              <a:t>”. </a:t>
            </a:r>
            <a:r>
              <a:rPr lang="es-ES" i="1" dirty="0"/>
              <a:t>Labirinto </a:t>
            </a:r>
            <a:r>
              <a:rPr lang="es-ES" i="1" dirty="0" err="1"/>
              <a:t>dixital</a:t>
            </a:r>
            <a:r>
              <a:rPr lang="es-ES" dirty="0"/>
              <a:t>. Revista </a:t>
            </a:r>
            <a:r>
              <a:rPr lang="es-ES" dirty="0" err="1"/>
              <a:t>Dixital</a:t>
            </a:r>
            <a:r>
              <a:rPr lang="es-ES" dirty="0"/>
              <a:t> de IGACIENCIA. </a:t>
            </a:r>
            <a:r>
              <a:rPr lang="es-ES" dirty="0" err="1"/>
              <a:t>Dispoñible</a:t>
            </a:r>
            <a:r>
              <a:rPr lang="es-ES" dirty="0"/>
              <a:t> en </a:t>
            </a:r>
            <a:r>
              <a:rPr lang="es-ES" dirty="0">
                <a:hlinkClick r:id="rId2"/>
              </a:rPr>
              <a:t>http://www.labirintos.eu/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 </a:t>
            </a:r>
          </a:p>
          <a:p>
            <a:r>
              <a:rPr lang="es-ES" dirty="0"/>
              <a:t>Anta Fernández, Pilar. “</a:t>
            </a:r>
            <a:r>
              <a:rPr lang="es-ES" dirty="0" err="1"/>
              <a:t>Obradoiro</a:t>
            </a:r>
            <a:r>
              <a:rPr lang="es-ES" dirty="0"/>
              <a:t> para </a:t>
            </a:r>
            <a:r>
              <a:rPr lang="es-ES" dirty="0" err="1"/>
              <a:t>coñecer</a:t>
            </a:r>
            <a:r>
              <a:rPr lang="es-ES" dirty="0"/>
              <a:t> e introducirnos no </a:t>
            </a:r>
            <a:r>
              <a:rPr lang="es-ES" dirty="0" err="1"/>
              <a:t>manexo</a:t>
            </a:r>
            <a:r>
              <a:rPr lang="es-ES" dirty="0"/>
              <a:t> de </a:t>
            </a:r>
            <a:r>
              <a:rPr lang="es-ES" dirty="0" err="1"/>
              <a:t>eXeLearning</a:t>
            </a:r>
            <a:r>
              <a:rPr lang="es-ES" dirty="0"/>
              <a:t>”. </a:t>
            </a:r>
            <a:r>
              <a:rPr lang="es-ES" i="1" dirty="0"/>
              <a:t>Labirinto </a:t>
            </a:r>
            <a:r>
              <a:rPr lang="es-ES" i="1" dirty="0" err="1"/>
              <a:t>dixital</a:t>
            </a:r>
            <a:r>
              <a:rPr lang="es-ES" dirty="0"/>
              <a:t>. Revista </a:t>
            </a:r>
            <a:r>
              <a:rPr lang="es-ES" dirty="0" err="1"/>
              <a:t>Dixital</a:t>
            </a:r>
            <a:r>
              <a:rPr lang="es-ES" dirty="0"/>
              <a:t> de IGACIENCIA. </a:t>
            </a:r>
            <a:r>
              <a:rPr lang="es-ES" dirty="0" err="1"/>
              <a:t>Dispoñible</a:t>
            </a:r>
            <a:r>
              <a:rPr lang="es-ES" dirty="0"/>
              <a:t> en </a:t>
            </a:r>
            <a:r>
              <a:rPr lang="es-ES" dirty="0">
                <a:hlinkClick r:id="rId2"/>
              </a:rPr>
              <a:t>http://www.labirintos.eu/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 </a:t>
            </a:r>
          </a:p>
          <a:p>
            <a:r>
              <a:rPr lang="es-ES" dirty="0" err="1"/>
              <a:t>Area</a:t>
            </a:r>
            <a:r>
              <a:rPr lang="es-ES" dirty="0"/>
              <a:t> Moreira, Manuel. “Tecnologías digitales, </a:t>
            </a:r>
            <a:r>
              <a:rPr lang="es-ES" dirty="0" err="1"/>
              <a:t>multialfabetización</a:t>
            </a:r>
            <a:r>
              <a:rPr lang="es-ES" dirty="0"/>
              <a:t> y bibliotecas en la escuela del Siglo XXI”</a:t>
            </a:r>
            <a:r>
              <a:rPr lang="es-ES" b="1" dirty="0"/>
              <a:t>. </a:t>
            </a:r>
            <a:r>
              <a:rPr lang="es-ES" i="1" dirty="0"/>
              <a:t>Boletín de la Asociación Andaluza de </a:t>
            </a:r>
            <a:r>
              <a:rPr lang="es-ES" i="1" dirty="0" err="1"/>
              <a:t>Bibliotecarios,nº</a:t>
            </a:r>
            <a:r>
              <a:rPr lang="es-ES" i="1" dirty="0"/>
              <a:t> 25, Nº 98-99, 2010, 39-52.</a:t>
            </a:r>
            <a:endParaRPr lang="es-ES" b="1" dirty="0"/>
          </a:p>
          <a:p>
            <a:pPr marL="0" indent="0">
              <a:buNone/>
            </a:pPr>
            <a:r>
              <a:rPr lang="es-ES" dirty="0"/>
              <a:t> </a:t>
            </a:r>
          </a:p>
          <a:p>
            <a:r>
              <a:rPr lang="es-ES" i="1" dirty="0" err="1"/>
              <a:t>Caderno</a:t>
            </a:r>
            <a:r>
              <a:rPr lang="es-ES" i="1" dirty="0"/>
              <a:t> informativo. Curso 2010-2011. </a:t>
            </a:r>
            <a:r>
              <a:rPr lang="es-ES" dirty="0"/>
              <a:t>“Bibliografía</a:t>
            </a:r>
            <a:r>
              <a:rPr lang="es-ES" dirty="0" smtClean="0"/>
              <a:t>. Alfabetización </a:t>
            </a:r>
            <a:r>
              <a:rPr lang="es-ES" dirty="0"/>
              <a:t>informacional/Educación documental”. Bibliotecas Escolares de Galicia. </a:t>
            </a:r>
            <a:r>
              <a:rPr lang="es-ES" dirty="0" err="1"/>
              <a:t>Consellería</a:t>
            </a:r>
            <a:r>
              <a:rPr lang="es-ES" dirty="0"/>
              <a:t> de Educación e Ordenación Universitaria Dirección </a:t>
            </a:r>
            <a:r>
              <a:rPr lang="es-ES" dirty="0" err="1"/>
              <a:t>Xeral</a:t>
            </a:r>
            <a:r>
              <a:rPr lang="es-ES" dirty="0"/>
              <a:t> de Centros e Recursos Humanos, Subdirección </a:t>
            </a:r>
            <a:r>
              <a:rPr lang="es-ES" dirty="0" err="1"/>
              <a:t>Xeral</a:t>
            </a:r>
            <a:r>
              <a:rPr lang="es-ES" dirty="0"/>
              <a:t> de Centros </a:t>
            </a:r>
            <a:r>
              <a:rPr lang="es-ES" dirty="0" err="1"/>
              <a:t>Servizo</a:t>
            </a:r>
            <a:r>
              <a:rPr lang="es-ES" dirty="0"/>
              <a:t> de </a:t>
            </a:r>
            <a:r>
              <a:rPr lang="es-ES" dirty="0" err="1"/>
              <a:t>Xestión</a:t>
            </a:r>
            <a:r>
              <a:rPr lang="es-ES" dirty="0"/>
              <a:t> de Programas Educativos. </a:t>
            </a:r>
            <a:r>
              <a:rPr lang="es-ES" dirty="0" err="1"/>
              <a:t>Páx</a:t>
            </a:r>
            <a:r>
              <a:rPr lang="es-ES" dirty="0"/>
              <a:t>. 18. </a:t>
            </a:r>
            <a:r>
              <a:rPr lang="es-ES" dirty="0" err="1" smtClean="0"/>
              <a:t>Dispoñible</a:t>
            </a:r>
            <a:r>
              <a:rPr lang="es-ES" dirty="0" smtClean="0"/>
              <a:t> </a:t>
            </a:r>
            <a:r>
              <a:rPr lang="es-ES" dirty="0"/>
              <a:t>en  </a:t>
            </a:r>
            <a:r>
              <a:rPr lang="es-ES" dirty="0">
                <a:hlinkClick r:id="rId3"/>
              </a:rPr>
              <a:t>http://www.edu.xunta.es/biblioteca/blog/files/CADERNINHO%202010_11_vabril_2.pdf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 </a:t>
            </a:r>
          </a:p>
          <a:p>
            <a:r>
              <a:rPr lang="es-ES" dirty="0" err="1"/>
              <a:t>Durban</a:t>
            </a:r>
            <a:r>
              <a:rPr lang="es-ES" dirty="0"/>
              <a:t>, </a:t>
            </a:r>
            <a:r>
              <a:rPr lang="es-ES" dirty="0" err="1"/>
              <a:t>Glòria</a:t>
            </a:r>
            <a:r>
              <a:rPr lang="es-ES" dirty="0"/>
              <a:t>.  </a:t>
            </a:r>
            <a:r>
              <a:rPr lang="es-ES" i="1" dirty="0"/>
              <a:t>Itinerario formativo 1º de ESO: para llegar a ser un experto </a:t>
            </a:r>
            <a:r>
              <a:rPr lang="es-ES" i="1" dirty="0" smtClean="0"/>
              <a:t>en información</a:t>
            </a:r>
            <a:r>
              <a:rPr lang="es-ES" dirty="0"/>
              <a:t>. </a:t>
            </a:r>
            <a:r>
              <a:rPr lang="es-ES" dirty="0" err="1"/>
              <a:t>Dispoñible</a:t>
            </a:r>
            <a:r>
              <a:rPr lang="es-ES" dirty="0"/>
              <a:t> en </a:t>
            </a:r>
            <a:r>
              <a:rPr lang="es-ES" dirty="0">
                <a:hlinkClick r:id="rId4"/>
              </a:rPr>
              <a:t>Tecnologías digitales, </a:t>
            </a:r>
            <a:r>
              <a:rPr lang="es-ES" dirty="0" err="1">
                <a:hlinkClick r:id="rId4"/>
              </a:rPr>
              <a:t>multialfabetización</a:t>
            </a:r>
            <a:r>
              <a:rPr lang="es-ES" dirty="0">
                <a:hlinkClick r:id="rId4"/>
              </a:rPr>
              <a:t> y bibliotecas en la escuela del Siglo </a:t>
            </a:r>
            <a:r>
              <a:rPr lang="es-ES" dirty="0" smtClean="0">
                <a:hlinkClick r:id="rId4"/>
              </a:rPr>
              <a:t>XXI</a:t>
            </a:r>
            <a:endParaRPr lang="es-ES" dirty="0" smtClean="0"/>
          </a:p>
          <a:p>
            <a:endParaRPr lang="es-ES" dirty="0"/>
          </a:p>
          <a:p>
            <a:r>
              <a:rPr lang="es-ES" i="1" dirty="0"/>
              <a:t>Formación de usuarios y educación documental. Conceptos y propuestas para desarrollar en el centro escolar. </a:t>
            </a:r>
            <a:r>
              <a:rPr lang="es-ES" dirty="0"/>
              <a:t> Centro internacional de Libro Infantil y Juvenil. Fundación Germán Sánchez </a:t>
            </a:r>
            <a:r>
              <a:rPr lang="es-ES" dirty="0" err="1"/>
              <a:t>Ruipérez</a:t>
            </a:r>
            <a:r>
              <a:rPr lang="es-ES" dirty="0"/>
              <a:t>. Salamanca, Gráficas Lope, col. Cuaderno del profesor, número 5, 2008.</a:t>
            </a:r>
            <a:endParaRPr lang="es-ES" b="1" dirty="0"/>
          </a:p>
          <a:p>
            <a:pPr marL="0" indent="0">
              <a:buNone/>
            </a:pPr>
            <a:r>
              <a:rPr lang="es-ES" dirty="0"/>
              <a:t> </a:t>
            </a:r>
          </a:p>
          <a:p>
            <a:r>
              <a:rPr lang="es-ES" dirty="0" err="1"/>
              <a:t>Illescas</a:t>
            </a:r>
            <a:r>
              <a:rPr lang="es-ES" dirty="0"/>
              <a:t>, Mª Jesús. </a:t>
            </a:r>
            <a:r>
              <a:rPr lang="es-ES" i="1" dirty="0"/>
              <a:t>Estudiar e investigar en la biblioteca </a:t>
            </a:r>
            <a:r>
              <a:rPr lang="es-ES" i="1" dirty="0" smtClean="0"/>
              <a:t>escolar: La </a:t>
            </a:r>
            <a:r>
              <a:rPr lang="es-ES" i="1" dirty="0"/>
              <a:t>formación </a:t>
            </a:r>
            <a:r>
              <a:rPr lang="es-ES" i="1" dirty="0" smtClean="0"/>
              <a:t>de usuarios</a:t>
            </a:r>
            <a:r>
              <a:rPr lang="es-ES" dirty="0"/>
              <a:t>. </a:t>
            </a:r>
            <a:r>
              <a:rPr lang="es-ES" dirty="0" err="1"/>
              <a:t>Cadernos</a:t>
            </a:r>
            <a:r>
              <a:rPr lang="es-ES" dirty="0"/>
              <a:t> </a:t>
            </a:r>
            <a:r>
              <a:rPr lang="es-ES" dirty="0" err="1"/>
              <a:t>Blitx</a:t>
            </a:r>
            <a:r>
              <a:rPr lang="es-ES" dirty="0"/>
              <a:t>. Pamplona: Departamento de Educación y Cultura, </a:t>
            </a:r>
            <a:r>
              <a:rPr lang="es-ES" dirty="0" smtClean="0"/>
              <a:t>Gobierno de </a:t>
            </a:r>
            <a:r>
              <a:rPr lang="es-ES" dirty="0"/>
              <a:t>Navarra, 2004. </a:t>
            </a:r>
            <a:r>
              <a:rPr lang="es-ES" dirty="0" err="1"/>
              <a:t>Dispoñible</a:t>
            </a:r>
            <a:r>
              <a:rPr lang="es-ES" dirty="0"/>
              <a:t> en </a:t>
            </a:r>
            <a:r>
              <a:rPr lang="es-ES" dirty="0">
                <a:hlinkClick r:id="rId5"/>
              </a:rPr>
              <a:t>http://dpto.educacion.navarra.es/publicaciones/pdf/estudiar.pdf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 </a:t>
            </a:r>
          </a:p>
          <a:p>
            <a:r>
              <a:rPr lang="es-ES" i="1" dirty="0"/>
              <a:t>Piquín, Rosa. </a:t>
            </a:r>
            <a:r>
              <a:rPr lang="es-ES" dirty="0"/>
              <a:t>Proyectos documentales integrados. ¿Qué son? ¿Cómo hacerlos? </a:t>
            </a:r>
            <a:r>
              <a:rPr lang="es-ES" i="1" dirty="0" smtClean="0"/>
              <a:t>Libro </a:t>
            </a:r>
            <a:r>
              <a:rPr lang="es-ES" dirty="0" smtClean="0"/>
              <a:t>abierto</a:t>
            </a:r>
            <a:r>
              <a:rPr lang="es-ES" dirty="0"/>
              <a:t>. Nº 21. Consejería de Educación Delegación Provincial de Málaga. </a:t>
            </a:r>
            <a:r>
              <a:rPr lang="es-ES" dirty="0" err="1" smtClean="0"/>
              <a:t>Dispoñible</a:t>
            </a:r>
            <a:r>
              <a:rPr lang="es-ES" dirty="0" smtClean="0"/>
              <a:t> en </a:t>
            </a:r>
            <a:r>
              <a:rPr lang="es-ES" dirty="0">
                <a:hlinkClick r:id="rId6"/>
              </a:rPr>
              <a:t>http://www.juntadeandalucia.es/averroes/bibliotecaescolar/index.php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 </a:t>
            </a:r>
          </a:p>
          <a:p>
            <a:r>
              <a:rPr lang="es-ES" i="1" dirty="0"/>
              <a:t>Piquín, Rosa. </a:t>
            </a:r>
            <a:r>
              <a:rPr lang="es-ES" dirty="0"/>
              <a:t>Proyectos documentales integrados: una experiencia tecnológica entre bibliotecas y escuelas.</a:t>
            </a:r>
            <a:r>
              <a:rPr lang="es-ES" i="1" dirty="0"/>
              <a:t> 2005.  </a:t>
            </a:r>
            <a:r>
              <a:rPr lang="es-ES" i="1" dirty="0" err="1"/>
              <a:t>Dispoñible</a:t>
            </a:r>
            <a:r>
              <a:rPr lang="es-ES" i="1" dirty="0"/>
              <a:t> en </a:t>
            </a:r>
            <a:r>
              <a:rPr lang="es-ES" dirty="0">
                <a:hlinkClick r:id="rId7"/>
              </a:rPr>
              <a:t>http://sole.com/plec/archivos/Docs_Bibliografias/rpiquin.pdf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 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74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 clave do éxito</a:t>
            </a:r>
            <a:endParaRPr lang="es-ES" dirty="0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/>
          <a:stretch>
            <a:fillRect/>
          </a:stretch>
        </p:blipFill>
        <p:spPr>
          <a:xfrm>
            <a:off x="3635896" y="2996952"/>
            <a:ext cx="2526814" cy="26642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00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55576" y="170080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/>
              <a:t>Escoitamos</a:t>
            </a:r>
            <a:r>
              <a:rPr lang="es-ES" sz="3200" dirty="0" smtClean="0"/>
              <a:t> o que </a:t>
            </a:r>
            <a:r>
              <a:rPr lang="es-ES" sz="3200" dirty="0" err="1" smtClean="0"/>
              <a:t>vén</a:t>
            </a:r>
            <a:r>
              <a:rPr lang="es-ES" sz="3200" dirty="0" smtClean="0"/>
              <a:t> de </a:t>
            </a:r>
            <a:r>
              <a:rPr lang="es-ES" sz="3200" dirty="0" err="1" smtClean="0"/>
              <a:t>fóra</a:t>
            </a:r>
            <a:r>
              <a:rPr lang="es-ES" sz="3200" dirty="0" smtClean="0"/>
              <a:t>.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0328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		</a:t>
            </a:r>
            <a:r>
              <a:rPr lang="es-ES" sz="3600" b="1" dirty="0" smtClean="0"/>
              <a:t>MOITAS GRAZAS!</a:t>
            </a:r>
            <a:endParaRPr lang="es-E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28800"/>
            <a:ext cx="2808312" cy="30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 </a:t>
            </a:r>
            <a:r>
              <a:rPr lang="es-ES" dirty="0" err="1" smtClean="0"/>
              <a:t>camiño</a:t>
            </a:r>
            <a:r>
              <a:rPr lang="es-ES" dirty="0" smtClean="0"/>
              <a:t> andado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 smtClean="0"/>
              <a:t>cómic</a:t>
            </a:r>
            <a:endParaRPr lang="es-ES" sz="3200" dirty="0"/>
          </a:p>
        </p:txBody>
      </p:sp>
      <p:pic>
        <p:nvPicPr>
          <p:cNvPr id="4" name="Picture 4" descr="CIMG0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3845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otos 1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62461"/>
            <a:ext cx="38163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69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 </a:t>
            </a:r>
            <a:r>
              <a:rPr lang="es-ES" dirty="0" err="1"/>
              <a:t>camiño</a:t>
            </a:r>
            <a:r>
              <a:rPr lang="es-ES" dirty="0"/>
              <a:t> andado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 smtClean="0"/>
              <a:t>cine</a:t>
            </a:r>
            <a:endParaRPr lang="es-ES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t="33963" r="47205" b="16814"/>
          <a:stretch>
            <a:fillRect/>
          </a:stretch>
        </p:blipFill>
        <p:spPr bwMode="auto">
          <a:xfrm>
            <a:off x="971600" y="4149080"/>
            <a:ext cx="3070613" cy="25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4519"/>
            <a:ext cx="2946951" cy="220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24407"/>
            <a:ext cx="29273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9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 </a:t>
            </a:r>
            <a:r>
              <a:rPr lang="es-ES" dirty="0" err="1" smtClean="0"/>
              <a:t>camiño</a:t>
            </a:r>
            <a:r>
              <a:rPr lang="es-ES" dirty="0" smtClean="0"/>
              <a:t> andado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 smtClean="0"/>
              <a:t>	o mar</a:t>
            </a:r>
            <a:endParaRPr lang="es-ES" sz="3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6" y="2708920"/>
            <a:ext cx="3744417" cy="280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15347" r="18112" b="6944"/>
          <a:stretch>
            <a:fillRect/>
          </a:stretch>
        </p:blipFill>
        <p:spPr bwMode="auto">
          <a:xfrm>
            <a:off x="4646376" y="4112915"/>
            <a:ext cx="3456384" cy="234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r="1723" b="9334"/>
          <a:stretch>
            <a:fillRect/>
          </a:stretch>
        </p:blipFill>
        <p:spPr bwMode="auto">
          <a:xfrm>
            <a:off x="4642117" y="1844824"/>
            <a:ext cx="3456384" cy="203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3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Avaliamos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s-ES" sz="2800" dirty="0" smtClean="0"/>
              <a:t>Campos </a:t>
            </a:r>
            <a:r>
              <a:rPr lang="es-ES" sz="2800" dirty="0"/>
              <a:t>de </a:t>
            </a:r>
            <a:r>
              <a:rPr lang="es-ES" sz="2800" dirty="0" err="1"/>
              <a:t>mellora</a:t>
            </a:r>
            <a:r>
              <a:rPr lang="es-ES" sz="2800" dirty="0"/>
              <a:t> </a:t>
            </a:r>
            <a:r>
              <a:rPr lang="es-ES" sz="2800" b="1" dirty="0" err="1"/>
              <a:t>dende</a:t>
            </a:r>
            <a:r>
              <a:rPr lang="es-ES" sz="2800" dirty="0"/>
              <a:t> </a:t>
            </a:r>
            <a:r>
              <a:rPr lang="es-ES" sz="2800" b="1" dirty="0"/>
              <a:t>a </a:t>
            </a:r>
            <a:r>
              <a:rPr lang="es-ES" sz="2800" b="1" dirty="0" err="1"/>
              <a:t>interdisciplinariedade</a:t>
            </a:r>
            <a:r>
              <a:rPr lang="es-ES" sz="2800" b="1" dirty="0"/>
              <a:t>:</a:t>
            </a:r>
          </a:p>
          <a:p>
            <a:pPr marL="0" indent="0">
              <a:buNone/>
            </a:pPr>
            <a:r>
              <a:rPr lang="es-ES" sz="2800" dirty="0" smtClean="0"/>
              <a:t>Alumnado:</a:t>
            </a:r>
            <a:endParaRPr lang="es-ES" sz="2800" dirty="0"/>
          </a:p>
          <a:p>
            <a:pPr lvl="5"/>
            <a:r>
              <a:rPr lang="es-ES" sz="2400" dirty="0" smtClean="0"/>
              <a:t>Formación documental.</a:t>
            </a:r>
          </a:p>
          <a:p>
            <a:pPr lvl="5"/>
            <a:r>
              <a:rPr lang="es-ES" sz="2400" dirty="0" smtClean="0"/>
              <a:t>Alfabetización informacional.</a:t>
            </a:r>
          </a:p>
          <a:p>
            <a:pPr marL="0" indent="0">
              <a:buNone/>
            </a:pPr>
            <a:r>
              <a:rPr lang="es-ES" sz="2800" dirty="0" smtClean="0"/>
              <a:t>Docentes:</a:t>
            </a:r>
          </a:p>
          <a:p>
            <a:pPr lvl="5"/>
            <a:r>
              <a:rPr lang="es-ES" sz="2400" dirty="0" err="1" smtClean="0"/>
              <a:t>Ferramentas</a:t>
            </a:r>
            <a:r>
              <a:rPr lang="es-ES" sz="2400" dirty="0" smtClean="0"/>
              <a:t> </a:t>
            </a:r>
            <a:r>
              <a:rPr lang="es-ES" sz="2400" dirty="0" err="1" smtClean="0"/>
              <a:t>pedagóxicas</a:t>
            </a:r>
            <a:r>
              <a:rPr lang="es-ES" sz="2400" dirty="0" smtClean="0"/>
              <a:t>.</a:t>
            </a:r>
          </a:p>
          <a:p>
            <a:pPr lvl="5"/>
            <a:r>
              <a:rPr lang="es-ES" sz="2400" dirty="0" smtClean="0"/>
              <a:t>Capacitación docente.</a:t>
            </a:r>
          </a:p>
          <a:p>
            <a:pPr lvl="5"/>
            <a:r>
              <a:rPr lang="es-ES" sz="2400" dirty="0" smtClean="0"/>
              <a:t>A biblioteca como </a:t>
            </a:r>
            <a:r>
              <a:rPr lang="es-ES" sz="2400" dirty="0" err="1" smtClean="0"/>
              <a:t>espazo</a:t>
            </a:r>
            <a:r>
              <a:rPr lang="es-ES" sz="2400" dirty="0" smtClean="0"/>
              <a:t> vehicular.</a:t>
            </a:r>
          </a:p>
          <a:p>
            <a:pPr lvl="5"/>
            <a:endParaRPr lang="es-E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9" y="3246439"/>
            <a:ext cx="864963" cy="5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7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Avaliamos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Como </a:t>
            </a:r>
            <a:r>
              <a:rPr lang="es-ES" dirty="0" err="1" smtClean="0"/>
              <a:t>facelo</a:t>
            </a:r>
            <a:r>
              <a:rPr lang="es-ES" dirty="0" smtClean="0"/>
              <a:t>?</a:t>
            </a:r>
          </a:p>
          <a:p>
            <a:pPr lvl="1"/>
            <a:r>
              <a:rPr lang="es-ES" dirty="0" smtClean="0"/>
              <a:t>Tema interdisciplinar: </a:t>
            </a:r>
            <a:r>
              <a:rPr lang="es-ES" dirty="0" err="1"/>
              <a:t>P</a:t>
            </a:r>
            <a:r>
              <a:rPr lang="es-ES" dirty="0" err="1" smtClean="0"/>
              <a:t>roxecto</a:t>
            </a:r>
            <a:r>
              <a:rPr lang="es-ES" dirty="0" smtClean="0"/>
              <a:t> </a:t>
            </a:r>
            <a:r>
              <a:rPr lang="es-ES" dirty="0" err="1" smtClean="0"/>
              <a:t>Comenius</a:t>
            </a:r>
            <a:endParaRPr lang="es-ES" dirty="0" smtClean="0"/>
          </a:p>
          <a:p>
            <a:pPr lvl="1"/>
            <a:endParaRPr lang="es-ES" dirty="0"/>
          </a:p>
          <a:p>
            <a:pPr lvl="1" algn="ctr"/>
            <a:endParaRPr lang="es-ES" dirty="0" smtClean="0"/>
          </a:p>
          <a:p>
            <a:pPr marL="274320" lvl="1" indent="0" algn="ctr">
              <a:buNone/>
            </a:pPr>
            <a:r>
              <a:rPr lang="es-ES" sz="2400" dirty="0" smtClean="0"/>
              <a:t>    </a:t>
            </a:r>
            <a:r>
              <a:rPr lang="es-ES" sz="2400" b="1" dirty="0" smtClean="0"/>
              <a:t>ASTRONOMÍA</a:t>
            </a:r>
          </a:p>
          <a:p>
            <a:pPr marL="274320" lvl="1" indent="0" algn="ctr">
              <a:buNone/>
            </a:pPr>
            <a:endParaRPr lang="es-ES" dirty="0"/>
          </a:p>
          <a:p>
            <a:pPr marL="274320" lvl="1" indent="0" algn="ctr">
              <a:buNone/>
            </a:pPr>
            <a:endParaRPr lang="es-ES" dirty="0" smtClean="0"/>
          </a:p>
          <a:p>
            <a:pPr marL="274320" lvl="1" indent="0">
              <a:buNone/>
            </a:pPr>
            <a:r>
              <a:rPr lang="es-ES" dirty="0" smtClean="0"/>
              <a:t>	</a:t>
            </a:r>
            <a:r>
              <a:rPr lang="es-ES" b="1" dirty="0" smtClean="0"/>
              <a:t>información</a:t>
            </a:r>
            <a:r>
              <a:rPr lang="es-ES" dirty="0" smtClean="0"/>
              <a:t>:	busca  			    </a:t>
            </a:r>
            <a:r>
              <a:rPr lang="es-ES" dirty="0" err="1" smtClean="0"/>
              <a:t>reconstrución</a:t>
            </a:r>
            <a:endParaRPr lang="es-ES" dirty="0" smtClean="0"/>
          </a:p>
          <a:p>
            <a:pPr marL="274320" lvl="1" indent="0">
              <a:buNone/>
            </a:pPr>
            <a:r>
              <a:rPr lang="es-ES" dirty="0"/>
              <a:t>			</a:t>
            </a:r>
            <a:r>
              <a:rPr lang="es-ES" dirty="0" smtClean="0"/>
              <a:t>         selección     </a:t>
            </a:r>
            <a:r>
              <a:rPr lang="es-ES" dirty="0" err="1" smtClean="0"/>
              <a:t>análise</a:t>
            </a:r>
            <a:r>
              <a:rPr lang="es-ES" dirty="0" smtClean="0"/>
              <a:t> </a:t>
            </a:r>
          </a:p>
          <a:p>
            <a:pPr marL="274320" lvl="1" indent="0" algn="ctr">
              <a:buNone/>
            </a:pPr>
            <a:endParaRPr lang="es-ES" dirty="0" smtClean="0"/>
          </a:p>
          <a:p>
            <a:pPr marL="274320" lvl="1" indent="0" algn="ctr">
              <a:buNone/>
            </a:pPr>
            <a:endParaRPr lang="es-ES" dirty="0"/>
          </a:p>
          <a:p>
            <a:pPr marL="274320" lvl="1" indent="0" algn="ctr">
              <a:buNone/>
            </a:pPr>
            <a:r>
              <a:rPr lang="es-ES" b="1" dirty="0" smtClean="0"/>
              <a:t>  </a:t>
            </a:r>
            <a:r>
              <a:rPr lang="es-ES" b="1" dirty="0" err="1" smtClean="0"/>
              <a:t>outros</a:t>
            </a:r>
            <a:r>
              <a:rPr lang="es-ES" b="1" dirty="0" smtClean="0"/>
              <a:t> </a:t>
            </a:r>
            <a:r>
              <a:rPr lang="es-ES" b="1" dirty="0" err="1" smtClean="0"/>
              <a:t>proxectos</a:t>
            </a:r>
            <a:r>
              <a:rPr lang="es-ES" b="1" dirty="0" smtClean="0"/>
              <a:t> e diferentes áreas</a:t>
            </a:r>
          </a:p>
        </p:txBody>
      </p:sp>
      <p:sp>
        <p:nvSpPr>
          <p:cNvPr id="4" name="3 Flecha abajo"/>
          <p:cNvSpPr/>
          <p:nvPr/>
        </p:nvSpPr>
        <p:spPr>
          <a:xfrm>
            <a:off x="4788024" y="2420888"/>
            <a:ext cx="24231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lecha abajo"/>
          <p:cNvSpPr/>
          <p:nvPr/>
        </p:nvSpPr>
        <p:spPr>
          <a:xfrm rot="1074145">
            <a:off x="3688287" y="3569070"/>
            <a:ext cx="178986" cy="8375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Flecha abajo"/>
          <p:cNvSpPr/>
          <p:nvPr/>
        </p:nvSpPr>
        <p:spPr>
          <a:xfrm rot="291348">
            <a:off x="4593278" y="3651327"/>
            <a:ext cx="195174" cy="10914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abajo"/>
          <p:cNvSpPr/>
          <p:nvPr/>
        </p:nvSpPr>
        <p:spPr>
          <a:xfrm rot="20377281">
            <a:off x="5481018" y="3618289"/>
            <a:ext cx="178451" cy="10403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abajo"/>
          <p:cNvSpPr/>
          <p:nvPr/>
        </p:nvSpPr>
        <p:spPr>
          <a:xfrm rot="18838660">
            <a:off x="6147432" y="3420835"/>
            <a:ext cx="191244" cy="10359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abajo"/>
          <p:cNvSpPr/>
          <p:nvPr/>
        </p:nvSpPr>
        <p:spPr>
          <a:xfrm>
            <a:off x="4855935" y="5085184"/>
            <a:ext cx="364137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4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936</TotalTime>
  <Words>600</Words>
  <Application>Microsoft Office PowerPoint</Application>
  <PresentationFormat>Presentación en pantalla (4:3)</PresentationFormat>
  <Paragraphs>164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Claridad</vt:lpstr>
      <vt:lpstr>Presentación de PowerPoint</vt:lpstr>
      <vt:lpstr>Presentación de PowerPoint</vt:lpstr>
      <vt:lpstr>Presentación de PowerPoint</vt:lpstr>
      <vt:lpstr>A clave do éxito</vt:lpstr>
      <vt:lpstr>O camiño andado</vt:lpstr>
      <vt:lpstr>O camiño andado</vt:lpstr>
      <vt:lpstr>O camiño andado</vt:lpstr>
      <vt:lpstr>Avaliamos</vt:lpstr>
      <vt:lpstr>Avaliamos</vt:lpstr>
      <vt:lpstr>A astronomía </vt:lpstr>
      <vt:lpstr>Astronomía e ALFIN:  Con brillo de cometa  </vt:lpstr>
      <vt:lpstr>A viaxe: os preparativos</vt:lpstr>
      <vt:lpstr>Presentación de PowerPoint</vt:lpstr>
      <vt:lpstr>A viaxe: os preparativos</vt:lpstr>
      <vt:lpstr>A viaxe: os preparativos</vt:lpstr>
      <vt:lpstr>A viaxe: os preparativos</vt:lpstr>
      <vt:lpstr>eXeLearning</vt:lpstr>
      <vt:lpstr>eXeLearning</vt:lpstr>
      <vt:lpstr>eXeLearning</vt:lpstr>
      <vt:lpstr>eXeLearning</vt:lpstr>
      <vt:lpstr>Folla de ruta: Con brillo de cometa</vt:lpstr>
      <vt:lpstr>Folla de ruta: Con brillo de cometa</vt:lpstr>
      <vt:lpstr>Palabras clave: preparamos a viaxe</vt:lpstr>
      <vt:lpstr>Tipos de fontes e formatos: etapas da viaxe</vt:lpstr>
      <vt:lpstr>Claves de busca: Marte</vt:lpstr>
      <vt:lpstr>Trucos Google: Mercurio</vt:lpstr>
      <vt:lpstr>Consellos para unha procura eficaz: Venus</vt:lpstr>
      <vt:lpstr>Gardar os marcadores: a Terra</vt:lpstr>
      <vt:lpstr>Fontes fiables e non fiables: Saturno</vt:lpstr>
      <vt:lpstr>Características dun sitio fiable: Neptuno</vt:lpstr>
      <vt:lpstr>Recursos por materias: Urano</vt:lpstr>
      <vt:lpstr>Dereitos de autoría: a Lúa</vt:lpstr>
      <vt:lpstr>Páxinas de recursos libres: Plutón</vt:lpstr>
      <vt:lpstr>A bibliografía e webgrafía:  Cinto de Kuiper</vt:lpstr>
      <vt:lpstr>Normas de bo uso de internet: rematamos a viaxe</vt:lpstr>
      <vt:lpstr>Test de usuario da rede: revisamos a viaxe</vt:lpstr>
      <vt:lpstr>Co alumnado</vt:lpstr>
      <vt:lpstr>Imos practicar</vt:lpstr>
      <vt:lpstr>Bibliografía e webgrafía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brillo de cometa</dc:title>
  <dc:creator>ADMIN</dc:creator>
  <cp:lastModifiedBy>ADMIN</cp:lastModifiedBy>
  <cp:revision>63</cp:revision>
  <dcterms:created xsi:type="dcterms:W3CDTF">2013-10-03T16:46:36Z</dcterms:created>
  <dcterms:modified xsi:type="dcterms:W3CDTF">2013-10-30T15:21:26Z</dcterms:modified>
</cp:coreProperties>
</file>