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PT Sans Narrow" panose="020B0604020202020204" charset="0"/>
      <p:regular r:id="rId10"/>
      <p:bold r:id="rId11"/>
    </p:embeddedFont>
    <p:embeddedFont>
      <p:font typeface="Roboto" panose="020B0604020202020204" charset="0"/>
      <p:regular r:id="rId12"/>
      <p:bold r:id="rId13"/>
      <p:italic r:id="rId14"/>
      <p:boldItalic r:id="rId15"/>
    </p:embeddedFont>
    <p:embeddedFont>
      <p:font typeface="Open Sans" panose="020B0606030504020204" pitchFamily="3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6" d="100"/>
          <a:sy n="116" d="100"/>
        </p:scale>
        <p:origin x="-114" y="-59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tableStyles" Target="tableStyle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6566598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094b09117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094b09117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094b09117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094b09117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094b09117_0_5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3094b09117_0_5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094b09117_0_6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094b09117_0_6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094b09117_0_3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094b09117_0_3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30785948c_0_2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30785948c_0_2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EDUCATION MODELS</a:t>
            </a:r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Scotland &amp; Galicia</a:t>
            </a:r>
            <a:endParaRPr/>
          </a:p>
        </p:txBody>
      </p:sp>
      <p:pic>
        <p:nvPicPr>
          <p:cNvPr id="68" name="Google Shape;68;p13"/>
          <p:cNvPicPr preferRelativeResize="0"/>
          <p:nvPr/>
        </p:nvPicPr>
        <p:blipFill rotWithShape="1">
          <a:blip r:embed="rId3">
            <a:alphaModFix/>
          </a:blip>
          <a:srcRect t="20929" b="8528"/>
          <a:stretch/>
        </p:blipFill>
        <p:spPr>
          <a:xfrm>
            <a:off x="1197500" y="90925"/>
            <a:ext cx="6457950" cy="866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Structure</a:t>
            </a:r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rgbClr val="000000"/>
                </a:solidFill>
              </a:rPr>
              <a:t>Scotland</a:t>
            </a:r>
            <a:endParaRPr b="1"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Scottish government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32 local authorities</a:t>
            </a:r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rgbClr val="000000"/>
                </a:solidFill>
              </a:rPr>
              <a:t>Galicia</a:t>
            </a:r>
            <a:endParaRPr b="1"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Spanish government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17 local authorities (plus Ceuta and Melilla)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b="1"/>
          </a:p>
        </p:txBody>
      </p:sp>
      <p:pic>
        <p:nvPicPr>
          <p:cNvPr id="76" name="Google Shape;7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9850" y="2361775"/>
            <a:ext cx="1762425" cy="2425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09875" y="2556825"/>
            <a:ext cx="2636650" cy="2146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Levels</a:t>
            </a:r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b="1"/>
              <a:t>Scotland</a:t>
            </a:r>
            <a:endParaRPr b="1"/>
          </a:p>
        </p:txBody>
      </p:sp>
      <p:sp>
        <p:nvSpPr>
          <p:cNvPr id="84" name="Google Shape;84;p15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grpSp>
        <p:nvGrpSpPr>
          <p:cNvPr id="85" name="Google Shape;85;p15"/>
          <p:cNvGrpSpPr/>
          <p:nvPr/>
        </p:nvGrpSpPr>
        <p:grpSpPr>
          <a:xfrm>
            <a:off x="5632317" y="1189775"/>
            <a:ext cx="3305700" cy="3483050"/>
            <a:chOff x="5632317" y="1189775"/>
            <a:chExt cx="3305700" cy="3483050"/>
          </a:xfrm>
        </p:grpSpPr>
        <p:sp>
          <p:nvSpPr>
            <p:cNvPr id="86" name="Google Shape;86;p15"/>
            <p:cNvSpPr/>
            <p:nvPr/>
          </p:nvSpPr>
          <p:spPr>
            <a:xfrm>
              <a:off x="5632317" y="1189775"/>
              <a:ext cx="3305700" cy="669000"/>
            </a:xfrm>
            <a:prstGeom prst="chevron">
              <a:avLst>
                <a:gd name="adj" fmla="val 50000"/>
              </a:avLst>
            </a:prstGeom>
            <a:solidFill>
              <a:srgbClr val="F9CB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Secondary</a:t>
              </a:r>
              <a:endPara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7" name="Google Shape;87;p15"/>
            <p:cNvSpPr txBox="1"/>
            <p:nvPr/>
          </p:nvSpPr>
          <p:spPr>
            <a:xfrm>
              <a:off x="6167063" y="2057125"/>
              <a:ext cx="2236200" cy="2615700"/>
            </a:xfrm>
            <a:prstGeom prst="rect">
              <a:avLst/>
            </a:prstGeom>
            <a:solidFill>
              <a:srgbClr val="F9CB9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 b="1">
                  <a:latin typeface="Roboto"/>
                  <a:ea typeface="Roboto"/>
                  <a:cs typeface="Roboto"/>
                  <a:sym typeface="Roboto"/>
                </a:rPr>
                <a:t>SCOTLAND</a:t>
              </a:r>
              <a:endParaRPr sz="1200" b="1">
                <a:latin typeface="Roboto"/>
                <a:ea typeface="Roboto"/>
                <a:cs typeface="Roboto"/>
                <a:sym typeface="Roboto"/>
              </a:endParaRPr>
            </a:p>
            <a:p>
              <a:pPr marL="457200" lvl="0" indent="-3048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Font typeface="Roboto"/>
                <a:buChar char="-"/>
              </a:pPr>
              <a:r>
                <a:rPr lang="en-GB" sz="1200">
                  <a:latin typeface="Roboto"/>
                  <a:ea typeface="Roboto"/>
                  <a:cs typeface="Roboto"/>
                  <a:sym typeface="Roboto"/>
                </a:rPr>
                <a:t>S1, S2, S3 (11-14 yrs)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marL="457200" lvl="0" indent="-3048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Font typeface="Roboto"/>
                <a:buChar char="-"/>
              </a:pPr>
              <a:r>
                <a:rPr lang="en-GB" sz="1200">
                  <a:latin typeface="Roboto"/>
                  <a:ea typeface="Roboto"/>
                  <a:cs typeface="Roboto"/>
                  <a:sym typeface="Roboto"/>
                </a:rPr>
                <a:t>S4, S5, S6 (14-16 yrs)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 b="1">
                  <a:latin typeface="Roboto"/>
                  <a:ea typeface="Roboto"/>
                  <a:cs typeface="Roboto"/>
                  <a:sym typeface="Roboto"/>
                </a:rPr>
                <a:t>GALICIA</a:t>
              </a:r>
              <a:endParaRPr sz="1200" b="1">
                <a:latin typeface="Roboto"/>
                <a:ea typeface="Roboto"/>
                <a:cs typeface="Roboto"/>
                <a:sym typeface="Roboto"/>
              </a:endParaRPr>
            </a:p>
            <a:p>
              <a:pPr marL="457200" lvl="0" indent="-3048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Font typeface="Roboto"/>
                <a:buChar char="-"/>
              </a:pPr>
              <a:r>
                <a:rPr lang="en-GB" sz="1200">
                  <a:latin typeface="Roboto"/>
                  <a:ea typeface="Roboto"/>
                  <a:cs typeface="Roboto"/>
                  <a:sym typeface="Roboto"/>
                </a:rPr>
                <a:t>S1, S2, S3, S4 (ESO, 12-16 yrs)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marL="457200" lvl="0" indent="-3048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Font typeface="Roboto"/>
                <a:buChar char="-"/>
              </a:pPr>
              <a:r>
                <a:rPr lang="en-GB" sz="1200">
                  <a:latin typeface="Roboto"/>
                  <a:ea typeface="Roboto"/>
                  <a:cs typeface="Roboto"/>
                  <a:sym typeface="Roboto"/>
                </a:rPr>
                <a:t>Baccalaureate (B1, B2, 16-18 yrs)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8" name="Google Shape;88;p15"/>
          <p:cNvGrpSpPr/>
          <p:nvPr/>
        </p:nvGrpSpPr>
        <p:grpSpPr>
          <a:xfrm>
            <a:off x="0" y="1189989"/>
            <a:ext cx="3546900" cy="3482836"/>
            <a:chOff x="0" y="1189989"/>
            <a:chExt cx="3546900" cy="3482836"/>
          </a:xfrm>
        </p:grpSpPr>
        <p:sp>
          <p:nvSpPr>
            <p:cNvPr id="89" name="Google Shape;89;p15"/>
            <p:cNvSpPr/>
            <p:nvPr/>
          </p:nvSpPr>
          <p:spPr>
            <a:xfrm>
              <a:off x="0" y="1189989"/>
              <a:ext cx="3546900" cy="669000"/>
            </a:xfrm>
            <a:prstGeom prst="homePlat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Nursery</a:t>
              </a:r>
              <a:endPara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0" name="Google Shape;90;p15"/>
            <p:cNvSpPr txBox="1"/>
            <p:nvPr/>
          </p:nvSpPr>
          <p:spPr>
            <a:xfrm>
              <a:off x="655361" y="2057125"/>
              <a:ext cx="2236200" cy="26157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 b="1">
                  <a:latin typeface="Roboto"/>
                  <a:ea typeface="Roboto"/>
                  <a:cs typeface="Roboto"/>
                  <a:sym typeface="Roboto"/>
                </a:rPr>
                <a:t>SCOTLAND </a:t>
              </a:r>
              <a:endParaRPr sz="1200" b="1">
                <a:latin typeface="Roboto"/>
                <a:ea typeface="Roboto"/>
                <a:cs typeface="Roboto"/>
                <a:sym typeface="Roboto"/>
              </a:endParaRPr>
            </a:p>
            <a:p>
              <a:pPr marL="457200" lvl="0" indent="-3048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Font typeface="Roboto"/>
                <a:buChar char="-"/>
              </a:pPr>
              <a:r>
                <a:rPr lang="en-GB" sz="1200">
                  <a:latin typeface="Roboto"/>
                  <a:ea typeface="Roboto"/>
                  <a:cs typeface="Roboto"/>
                  <a:sym typeface="Roboto"/>
                </a:rPr>
                <a:t>Playgroup (2-3 yrs)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marL="457200" lvl="0" indent="-3048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Font typeface="Roboto"/>
                <a:buChar char="-"/>
              </a:pPr>
              <a:r>
                <a:rPr lang="en-GB" sz="1200">
                  <a:latin typeface="Roboto"/>
                  <a:ea typeface="Roboto"/>
                  <a:cs typeface="Roboto"/>
                  <a:sym typeface="Roboto"/>
                </a:rPr>
                <a:t>Early years centre (3-4 yrs)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marL="457200" lvl="0" indent="-3048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Font typeface="Roboto"/>
                <a:buChar char="-"/>
              </a:pPr>
              <a:r>
                <a:rPr lang="en-GB" sz="1200">
                  <a:latin typeface="Roboto"/>
                  <a:ea typeface="Roboto"/>
                  <a:cs typeface="Roboto"/>
                  <a:sym typeface="Roboto"/>
                </a:rPr>
                <a:t>P1(4-5 yrs)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 b="1">
                  <a:latin typeface="Roboto"/>
                  <a:ea typeface="Roboto"/>
                  <a:cs typeface="Roboto"/>
                  <a:sym typeface="Roboto"/>
                </a:rPr>
                <a:t>GALICIA</a:t>
              </a:r>
              <a:endParaRPr sz="1200" b="1">
                <a:latin typeface="Roboto"/>
                <a:ea typeface="Roboto"/>
                <a:cs typeface="Roboto"/>
                <a:sym typeface="Roboto"/>
              </a:endParaRPr>
            </a:p>
            <a:p>
              <a:pPr marL="457200" lvl="0" indent="-3048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Font typeface="Roboto"/>
                <a:buChar char="-"/>
              </a:pPr>
              <a:r>
                <a:rPr lang="en-GB" sz="1200">
                  <a:latin typeface="Roboto"/>
                  <a:ea typeface="Roboto"/>
                  <a:cs typeface="Roboto"/>
                  <a:sym typeface="Roboto"/>
                </a:rPr>
                <a:t>1st cycle: Nursery (0-3 yrs)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marL="457200" lvl="0" indent="-3048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Font typeface="Roboto"/>
                <a:buChar char="-"/>
              </a:pPr>
              <a:r>
                <a:rPr lang="en-GB" sz="1200">
                  <a:latin typeface="Roboto"/>
                  <a:ea typeface="Roboto"/>
                  <a:cs typeface="Roboto"/>
                  <a:sym typeface="Roboto"/>
                </a:rPr>
                <a:t>2nd cycle (3-6 yrs)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91" name="Google Shape;91;p15"/>
          <p:cNvGrpSpPr/>
          <p:nvPr/>
        </p:nvGrpSpPr>
        <p:grpSpPr>
          <a:xfrm>
            <a:off x="2944204" y="1189775"/>
            <a:ext cx="3305700" cy="3483050"/>
            <a:chOff x="2944204" y="1189775"/>
            <a:chExt cx="3305700" cy="3483050"/>
          </a:xfrm>
        </p:grpSpPr>
        <p:sp>
          <p:nvSpPr>
            <p:cNvPr id="92" name="Google Shape;92;p15"/>
            <p:cNvSpPr/>
            <p:nvPr/>
          </p:nvSpPr>
          <p:spPr>
            <a:xfrm>
              <a:off x="2944204" y="1189775"/>
              <a:ext cx="3305700" cy="669000"/>
            </a:xfrm>
            <a:prstGeom prst="chevron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Primary</a:t>
              </a:r>
              <a:endPara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3" name="Google Shape;93;p15"/>
            <p:cNvSpPr txBox="1"/>
            <p:nvPr/>
          </p:nvSpPr>
          <p:spPr>
            <a:xfrm>
              <a:off x="3478949" y="2057125"/>
              <a:ext cx="2236200" cy="26157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 b="1">
                  <a:latin typeface="Roboto"/>
                  <a:ea typeface="Roboto"/>
                  <a:cs typeface="Roboto"/>
                  <a:sym typeface="Roboto"/>
                </a:rPr>
                <a:t>SCOTLAND</a:t>
              </a:r>
              <a:endParaRPr sz="1200" b="1">
                <a:latin typeface="Roboto"/>
                <a:ea typeface="Roboto"/>
                <a:cs typeface="Roboto"/>
                <a:sym typeface="Roboto"/>
              </a:endParaRPr>
            </a:p>
            <a:p>
              <a:pPr marL="457200" lvl="0" indent="-3048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Font typeface="Roboto"/>
                <a:buChar char="-"/>
              </a:pPr>
              <a:r>
                <a:rPr lang="en-GB" sz="1200">
                  <a:latin typeface="Roboto"/>
                  <a:ea typeface="Roboto"/>
                  <a:cs typeface="Roboto"/>
                  <a:sym typeface="Roboto"/>
                </a:rPr>
                <a:t>1st level: P2, P3, P4 (</a:t>
              </a:r>
              <a:r>
                <a:rPr lang="en-GB" sz="1200" b="1">
                  <a:latin typeface="Roboto"/>
                  <a:ea typeface="Roboto"/>
                  <a:cs typeface="Roboto"/>
                  <a:sym typeface="Roboto"/>
                </a:rPr>
                <a:t>5</a:t>
              </a:r>
              <a:r>
                <a:rPr lang="en-GB" sz="1200">
                  <a:latin typeface="Roboto"/>
                  <a:ea typeface="Roboto"/>
                  <a:cs typeface="Roboto"/>
                  <a:sym typeface="Roboto"/>
                </a:rPr>
                <a:t>-8 yrs)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marL="457200" lvl="0" indent="-3048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Font typeface="Roboto"/>
                <a:buChar char="-"/>
              </a:pPr>
              <a:r>
                <a:rPr lang="en-GB" sz="1200">
                  <a:latin typeface="Roboto"/>
                  <a:ea typeface="Roboto"/>
                  <a:cs typeface="Roboto"/>
                  <a:sym typeface="Roboto"/>
                </a:rPr>
                <a:t>2nd level: P5, P6, P7 (8-11 yrs)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 b="1">
                  <a:latin typeface="Roboto"/>
                  <a:ea typeface="Roboto"/>
                  <a:cs typeface="Roboto"/>
                  <a:sym typeface="Roboto"/>
                </a:rPr>
                <a:t>GALICIA</a:t>
              </a:r>
              <a:endParaRPr sz="1200" b="1">
                <a:latin typeface="Roboto"/>
                <a:ea typeface="Roboto"/>
                <a:cs typeface="Roboto"/>
                <a:sym typeface="Roboto"/>
              </a:endParaRPr>
            </a:p>
            <a:p>
              <a:pPr marL="457200" lvl="0" indent="-3048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Font typeface="Roboto"/>
                <a:buChar char="-"/>
              </a:pPr>
              <a:r>
                <a:rPr lang="en-GB" sz="1200">
                  <a:latin typeface="Roboto"/>
                  <a:ea typeface="Roboto"/>
                  <a:cs typeface="Roboto"/>
                  <a:sym typeface="Roboto"/>
                </a:rPr>
                <a:t>P1, P2, P3, P4, P5, P6 (</a:t>
              </a:r>
              <a:r>
                <a:rPr lang="en-GB" sz="1200" b="1">
                  <a:latin typeface="Roboto"/>
                  <a:ea typeface="Roboto"/>
                  <a:cs typeface="Roboto"/>
                  <a:sym typeface="Roboto"/>
                </a:rPr>
                <a:t>6</a:t>
              </a:r>
              <a:r>
                <a:rPr lang="en-GB" sz="1200">
                  <a:latin typeface="Roboto"/>
                  <a:ea typeface="Roboto"/>
                  <a:cs typeface="Roboto"/>
                  <a:sym typeface="Roboto"/>
                </a:rPr>
                <a:t>-12 yrs)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94" name="Google Shape;94;p15"/>
          <p:cNvSpPr txBox="1"/>
          <p:nvPr/>
        </p:nvSpPr>
        <p:spPr>
          <a:xfrm>
            <a:off x="444000" y="4808800"/>
            <a:ext cx="8148900" cy="2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accent3"/>
                </a:solidFill>
              </a:rPr>
              <a:t>Compulsory education</a:t>
            </a:r>
            <a:r>
              <a:rPr lang="en-GB"/>
              <a:t>: Scotland (</a:t>
            </a:r>
            <a:r>
              <a:rPr lang="en-GB" b="1"/>
              <a:t>5</a:t>
            </a:r>
            <a:r>
              <a:rPr lang="en-GB"/>
              <a:t>-16 yrs) &lt;&gt; (Spain (</a:t>
            </a:r>
            <a:r>
              <a:rPr lang="en-GB" b="1"/>
              <a:t>6</a:t>
            </a:r>
            <a:r>
              <a:rPr lang="en-GB"/>
              <a:t>-16 yrs)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Contents and subject areas</a:t>
            </a:r>
            <a:endParaRPr/>
          </a:p>
        </p:txBody>
      </p:sp>
      <p:sp>
        <p:nvSpPr>
          <p:cNvPr id="100" name="Google Shape;100;p16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rgbClr val="000000"/>
                </a:solidFill>
              </a:rPr>
              <a:t>Scotland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b="1">
                <a:solidFill>
                  <a:srgbClr val="990000"/>
                </a:solidFill>
              </a:rPr>
              <a:t>CfE </a:t>
            </a:r>
            <a:r>
              <a:rPr lang="en-GB"/>
              <a:t>(Curriculum for Excellence) 2010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en-GB" b="1"/>
              <a:t>3 </a:t>
            </a:r>
            <a:r>
              <a:rPr lang="en-GB"/>
              <a:t>core subjects </a:t>
            </a:r>
            <a:r>
              <a:rPr lang="en-GB" sz="1000"/>
              <a:t>(health &amp; wellbeing, literacy and numeracy)</a:t>
            </a:r>
            <a:endParaRPr sz="10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rgbClr val="000000"/>
                </a:solidFill>
              </a:rPr>
              <a:t>Galicia</a:t>
            </a:r>
            <a:endParaRPr b="1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 b="1">
                <a:solidFill>
                  <a:srgbClr val="990000"/>
                </a:solidFill>
              </a:rPr>
              <a:t>National</a:t>
            </a:r>
            <a:r>
              <a:rPr lang="en-GB" b="1">
                <a:solidFill>
                  <a:srgbClr val="B45F06"/>
                </a:solidFill>
              </a:rPr>
              <a:t> </a:t>
            </a:r>
            <a:r>
              <a:rPr lang="en-GB" b="1">
                <a:solidFill>
                  <a:srgbClr val="990000"/>
                </a:solidFill>
              </a:rPr>
              <a:t>curriculum</a:t>
            </a:r>
            <a:r>
              <a:rPr lang="en-GB" b="1">
                <a:solidFill>
                  <a:srgbClr val="B45F06"/>
                </a:solidFill>
              </a:rPr>
              <a:t> </a:t>
            </a:r>
            <a:endParaRPr b="1">
              <a:solidFill>
                <a:srgbClr val="B45F06"/>
              </a:solidFill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Primary: </a:t>
            </a:r>
            <a:r>
              <a:rPr lang="en-GB" sz="1000"/>
              <a:t>Decreto 105/2014 do 4 setembro.</a:t>
            </a:r>
            <a:endParaRPr sz="10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Secondary: </a:t>
            </a:r>
            <a:r>
              <a:rPr lang="en-GB" sz="1000"/>
              <a:t>Decreto 86/2015 do 25 xuño.</a:t>
            </a:r>
            <a:endParaRPr sz="1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000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en-GB" b="1"/>
              <a:t>8</a:t>
            </a:r>
            <a:r>
              <a:rPr lang="en-GB"/>
              <a:t> core subjects (primary)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 b="1"/>
              <a:t>5</a:t>
            </a:r>
            <a:r>
              <a:rPr lang="en-GB"/>
              <a:t> or </a:t>
            </a:r>
            <a:r>
              <a:rPr lang="en-GB" b="1"/>
              <a:t>6</a:t>
            </a:r>
            <a:r>
              <a:rPr lang="en-GB"/>
              <a:t> (secondary)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0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b="1"/>
          </a:p>
        </p:txBody>
      </p:sp>
      <p:pic>
        <p:nvPicPr>
          <p:cNvPr id="102" name="Google Shape;10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18300" y="1099725"/>
            <a:ext cx="720550" cy="778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39209" y="1152426"/>
            <a:ext cx="812466" cy="935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Current areas of interest</a:t>
            </a:r>
            <a:endParaRPr/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rgbClr val="000000"/>
                </a:solidFill>
              </a:rPr>
              <a:t>Scotland</a:t>
            </a:r>
            <a:endParaRPr b="1"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en-GB">
                <a:solidFill>
                  <a:srgbClr val="000000"/>
                </a:solidFill>
              </a:rPr>
              <a:t>STEM subjects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en-GB">
                <a:solidFill>
                  <a:srgbClr val="000000"/>
                </a:solidFill>
              </a:rPr>
              <a:t>Foreign languages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en-GB">
                <a:solidFill>
                  <a:srgbClr val="000000"/>
                </a:solidFill>
              </a:rPr>
              <a:t>Numeracy and literacy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en-GB">
                <a:solidFill>
                  <a:srgbClr val="000000"/>
                </a:solidFill>
              </a:rPr>
              <a:t>Instrument music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en-GB">
                <a:solidFill>
                  <a:srgbClr val="000000"/>
                </a:solidFill>
              </a:rPr>
              <a:t>Learning for sustainability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en-GB">
                <a:solidFill>
                  <a:srgbClr val="000000"/>
                </a:solidFill>
              </a:rPr>
              <a:t>Religious observance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10" name="Google Shape;110;p17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rgbClr val="000000"/>
                </a:solidFill>
              </a:rPr>
              <a:t>Galicia</a:t>
            </a:r>
            <a:endParaRPr b="1"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en-GB">
                <a:solidFill>
                  <a:srgbClr val="000000"/>
                </a:solidFill>
              </a:rPr>
              <a:t>ICTs (</a:t>
            </a:r>
            <a:r>
              <a:rPr lang="en-GB" sz="1000">
                <a:solidFill>
                  <a:srgbClr val="000000"/>
                </a:solidFill>
              </a:rPr>
              <a:t>Edudixital</a:t>
            </a:r>
            <a:r>
              <a:rPr lang="en-GB">
                <a:solidFill>
                  <a:srgbClr val="000000"/>
                </a:solidFill>
              </a:rPr>
              <a:t>)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en-GB">
                <a:solidFill>
                  <a:srgbClr val="000000"/>
                </a:solidFill>
              </a:rPr>
              <a:t>Foreign languages (</a:t>
            </a:r>
            <a:r>
              <a:rPr lang="en-GB" sz="1000">
                <a:solidFill>
                  <a:srgbClr val="000000"/>
                </a:solidFill>
              </a:rPr>
              <a:t>Edulingüe</a:t>
            </a:r>
            <a:r>
              <a:rPr lang="en-GB">
                <a:solidFill>
                  <a:srgbClr val="000000"/>
                </a:solidFill>
              </a:rPr>
              <a:t>)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en-GB">
                <a:solidFill>
                  <a:srgbClr val="000000"/>
                </a:solidFill>
              </a:rPr>
              <a:t>Integration and coexistence (</a:t>
            </a:r>
            <a:r>
              <a:rPr lang="en-GB" sz="1000">
                <a:solidFill>
                  <a:srgbClr val="000000"/>
                </a:solidFill>
              </a:rPr>
              <a:t>Educonvives</a:t>
            </a:r>
            <a:r>
              <a:rPr lang="en-GB">
                <a:solidFill>
                  <a:srgbClr val="000000"/>
                </a:solidFill>
              </a:rPr>
              <a:t>)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111" name="Google Shape;11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39209" y="1152426"/>
            <a:ext cx="812466" cy="935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18300" y="1099725"/>
            <a:ext cx="720550" cy="778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Exams (external evaluation) </a:t>
            </a:r>
            <a:endParaRPr/>
          </a:p>
        </p:txBody>
      </p:sp>
      <p:sp>
        <p:nvSpPr>
          <p:cNvPr id="118" name="Google Shape;118;p18"/>
          <p:cNvSpPr txBox="1">
            <a:spLocks noGrp="1"/>
          </p:cNvSpPr>
          <p:nvPr>
            <p:ph type="body" idx="1"/>
          </p:nvPr>
        </p:nvSpPr>
        <p:spPr>
          <a:xfrm>
            <a:off x="352675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Scotland</a:t>
            </a:r>
            <a:endParaRPr b="1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P1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P4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P7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S3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S5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S6</a:t>
            </a:r>
            <a:endParaRPr/>
          </a:p>
        </p:txBody>
      </p:sp>
      <p:sp>
        <p:nvSpPr>
          <p:cNvPr id="119" name="Google Shape;119;p18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rgbClr val="000000"/>
                </a:solidFill>
              </a:rPr>
              <a:t>Galicia</a:t>
            </a:r>
            <a:endParaRPr b="1"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P3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P6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S4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B2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20" name="Google Shape;120;p18"/>
          <p:cNvSpPr txBox="1"/>
          <p:nvPr/>
        </p:nvSpPr>
        <p:spPr>
          <a:xfrm>
            <a:off x="5792375" y="3198550"/>
            <a:ext cx="2835300" cy="661800"/>
          </a:xfrm>
          <a:prstGeom prst="rect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ABAU</a:t>
            </a:r>
            <a:r>
              <a:rPr lang="en-GB"/>
              <a:t>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/>
              <a:t>(Avaliación do Bacharelato para o Acceso á Universidade)</a:t>
            </a:r>
            <a:endParaRPr sz="1000"/>
          </a:p>
        </p:txBody>
      </p:sp>
      <p:sp>
        <p:nvSpPr>
          <p:cNvPr id="121" name="Google Shape;121;p18"/>
          <p:cNvSpPr txBox="1"/>
          <p:nvPr/>
        </p:nvSpPr>
        <p:spPr>
          <a:xfrm>
            <a:off x="1183825" y="3327050"/>
            <a:ext cx="1220700" cy="307200"/>
          </a:xfrm>
          <a:prstGeom prst="rect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Higher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  <p:sp>
        <p:nvSpPr>
          <p:cNvPr id="122" name="Google Shape;122;p18"/>
          <p:cNvSpPr txBox="1"/>
          <p:nvPr/>
        </p:nvSpPr>
        <p:spPr>
          <a:xfrm>
            <a:off x="1183825" y="3682950"/>
            <a:ext cx="1760100" cy="307200"/>
          </a:xfrm>
          <a:prstGeom prst="rect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Advanced Higher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  <p:sp>
        <p:nvSpPr>
          <p:cNvPr id="123" name="Google Shape;123;p18"/>
          <p:cNvSpPr txBox="1"/>
          <p:nvPr/>
        </p:nvSpPr>
        <p:spPr>
          <a:xfrm>
            <a:off x="1517275" y="2318900"/>
            <a:ext cx="2835300" cy="498600"/>
          </a:xfrm>
          <a:prstGeom prst="rect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SNSAs</a:t>
            </a: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/>
              <a:t>(Scottish National Standardised Assessments)</a:t>
            </a:r>
            <a:endParaRPr sz="1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  <p:sp>
        <p:nvSpPr>
          <p:cNvPr id="124" name="Google Shape;124;p18"/>
          <p:cNvSpPr/>
          <p:nvPr/>
        </p:nvSpPr>
        <p:spPr>
          <a:xfrm>
            <a:off x="1250025" y="1857950"/>
            <a:ext cx="170700" cy="14691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8"/>
          <p:cNvSpPr/>
          <p:nvPr/>
        </p:nvSpPr>
        <p:spPr>
          <a:xfrm>
            <a:off x="5628475" y="3231750"/>
            <a:ext cx="293700" cy="1434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18"/>
          <p:cNvSpPr/>
          <p:nvPr/>
        </p:nvSpPr>
        <p:spPr>
          <a:xfrm>
            <a:off x="1142900" y="3490850"/>
            <a:ext cx="170700" cy="1434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18"/>
          <p:cNvSpPr/>
          <p:nvPr/>
        </p:nvSpPr>
        <p:spPr>
          <a:xfrm>
            <a:off x="1142900" y="3716950"/>
            <a:ext cx="170700" cy="1434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18"/>
          <p:cNvSpPr txBox="1"/>
          <p:nvPr/>
        </p:nvSpPr>
        <p:spPr>
          <a:xfrm>
            <a:off x="5792375" y="2781675"/>
            <a:ext cx="1509600" cy="343200"/>
          </a:xfrm>
          <a:prstGeom prst="rect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Reválida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  <p:sp>
        <p:nvSpPr>
          <p:cNvPr id="129" name="Google Shape;129;p18"/>
          <p:cNvSpPr/>
          <p:nvPr/>
        </p:nvSpPr>
        <p:spPr>
          <a:xfrm>
            <a:off x="5589625" y="1810125"/>
            <a:ext cx="170700" cy="20502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18"/>
          <p:cNvSpPr txBox="1"/>
          <p:nvPr/>
        </p:nvSpPr>
        <p:spPr>
          <a:xfrm>
            <a:off x="5792375" y="1889000"/>
            <a:ext cx="1837500" cy="343200"/>
          </a:xfrm>
          <a:prstGeom prst="rect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Avaliación externa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  <p:pic>
        <p:nvPicPr>
          <p:cNvPr id="131" name="Google Shape;13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39209" y="1152426"/>
            <a:ext cx="812466" cy="935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18300" y="1099725"/>
            <a:ext cx="720550" cy="778724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18"/>
          <p:cNvSpPr txBox="1"/>
          <p:nvPr/>
        </p:nvSpPr>
        <p:spPr>
          <a:xfrm>
            <a:off x="3330975" y="3408950"/>
            <a:ext cx="1220700" cy="307200"/>
          </a:xfrm>
          <a:prstGeom prst="rect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“Highers”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Teachers’ working conditions</a:t>
            </a:r>
            <a:endParaRPr/>
          </a:p>
        </p:txBody>
      </p:sp>
      <p:sp>
        <p:nvSpPr>
          <p:cNvPr id="139" name="Google Shape;139;p19"/>
          <p:cNvSpPr txBox="1">
            <a:spLocks noGrp="1"/>
          </p:cNvSpPr>
          <p:nvPr>
            <p:ph type="body" idx="1"/>
          </p:nvPr>
        </p:nvSpPr>
        <p:spPr>
          <a:xfrm>
            <a:off x="311700" y="1620900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rgbClr val="000000"/>
                </a:solidFill>
              </a:rPr>
              <a:t>Scotland</a:t>
            </a:r>
            <a:endParaRPr b="1"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en-GB">
                <a:solidFill>
                  <a:srgbClr val="000000"/>
                </a:solidFill>
              </a:rPr>
              <a:t>Hired by the school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en-GB">
                <a:solidFill>
                  <a:srgbClr val="000000"/>
                </a:solidFill>
              </a:rPr>
              <a:t>35-hour week 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en-GB">
                <a:solidFill>
                  <a:srgbClr val="000000"/>
                </a:solidFill>
              </a:rPr>
              <a:t>Self-evaluation processes.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40" name="Google Shape;140;p19"/>
          <p:cNvSpPr txBox="1">
            <a:spLocks noGrp="1"/>
          </p:cNvSpPr>
          <p:nvPr>
            <p:ph type="body" idx="2"/>
          </p:nvPr>
        </p:nvSpPr>
        <p:spPr>
          <a:xfrm>
            <a:off x="4788050" y="1665250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rgbClr val="000000"/>
                </a:solidFill>
              </a:rPr>
              <a:t>Galicia</a:t>
            </a:r>
            <a:endParaRPr b="1"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en-GB">
                <a:solidFill>
                  <a:srgbClr val="000000"/>
                </a:solidFill>
              </a:rPr>
              <a:t>Civil servants </a:t>
            </a:r>
            <a:r>
              <a:rPr lang="en-GB" sz="1000">
                <a:solidFill>
                  <a:srgbClr val="000000"/>
                </a:solidFill>
              </a:rPr>
              <a:t>(benefits and perks)</a:t>
            </a:r>
            <a:endParaRPr sz="1000"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en-GB">
                <a:solidFill>
                  <a:srgbClr val="000000"/>
                </a:solidFill>
              </a:rPr>
              <a:t>37.5-hour week: 30 at the school </a:t>
            </a:r>
            <a:r>
              <a:rPr lang="en-GB" sz="1000">
                <a:solidFill>
                  <a:srgbClr val="000000"/>
                </a:solidFill>
              </a:rPr>
              <a:t>(</a:t>
            </a:r>
            <a:r>
              <a:rPr lang="en-GB" sz="1000" b="1">
                <a:solidFill>
                  <a:srgbClr val="000000"/>
                </a:solidFill>
              </a:rPr>
              <a:t>primary</a:t>
            </a:r>
            <a:r>
              <a:rPr lang="en-GB" sz="1000">
                <a:solidFill>
                  <a:srgbClr val="000000"/>
                </a:solidFill>
              </a:rPr>
              <a:t>: 25+5; </a:t>
            </a:r>
            <a:r>
              <a:rPr lang="en-GB" sz="1000" b="1">
                <a:solidFill>
                  <a:srgbClr val="000000"/>
                </a:solidFill>
              </a:rPr>
              <a:t>secondary</a:t>
            </a:r>
            <a:r>
              <a:rPr lang="en-GB" sz="1000">
                <a:solidFill>
                  <a:srgbClr val="000000"/>
                </a:solidFill>
              </a:rPr>
              <a:t>: 23+7).</a:t>
            </a:r>
            <a:endParaRPr sz="1000"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en-GB">
                <a:solidFill>
                  <a:srgbClr val="000000"/>
                </a:solidFill>
              </a:rPr>
              <a:t>No incentive scheme (seniority)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141" name="Google Shape;14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39209" y="1152426"/>
            <a:ext cx="812466" cy="935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18300" y="1099725"/>
            <a:ext cx="720550" cy="778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</Words>
  <Application>Microsoft Office PowerPoint</Application>
  <PresentationFormat>Presentación en pantalla (16:9)</PresentationFormat>
  <Paragraphs>105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PT Sans Narrow</vt:lpstr>
      <vt:lpstr>Roboto</vt:lpstr>
      <vt:lpstr>Open Sans</vt:lpstr>
      <vt:lpstr>Tropic</vt:lpstr>
      <vt:lpstr>EDUCATION MODELS</vt:lpstr>
      <vt:lpstr>Structure</vt:lpstr>
      <vt:lpstr>Levels</vt:lpstr>
      <vt:lpstr>Contents and subject areas</vt:lpstr>
      <vt:lpstr>Current areas of interest</vt:lpstr>
      <vt:lpstr>Exams (external evaluation) </vt:lpstr>
      <vt:lpstr>Teachers’ working conditions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MODELS</dc:title>
  <dc:creator>Saleta Gonzalez Carnero</dc:creator>
  <cp:lastModifiedBy>Saleta Gonzalez Carnero</cp:lastModifiedBy>
  <cp:revision>1</cp:revision>
  <dcterms:modified xsi:type="dcterms:W3CDTF">2019-12-02T14:05:45Z</dcterms:modified>
</cp:coreProperties>
</file>