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312" y="-10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2817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la presentació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presentación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Subtítulo de la presentación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z="2835" spc="-85"/>
            </a:lvl1pPr>
          </a:lstStyle>
          <a:p>
            <a:r>
              <a:t>Información fáctica</a:t>
            </a:r>
          </a:p>
        </p:txBody>
      </p:sp>
      <p:sp>
        <p:nvSpPr>
          <p:cNvPr id="119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2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z="2744" spc="-82"/>
            </a:lvl1pPr>
          </a:lstStyle>
          <a:p>
            <a:r>
              <a:t>Atribución </a:t>
            </a:r>
          </a:p>
        </p:txBody>
      </p:sp>
      <p:sp>
        <p:nvSpPr>
          <p:cNvPr id="13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3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3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>
            <a:spLocks noGrp="1"/>
          </p:cNvSpPr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766363123_1851x1194.jpg"/>
          <p:cNvSpPr>
            <a:spLocks noGrp="1"/>
          </p:cNvSpPr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981594838_2460x1641.jpg"/>
          <p:cNvSpPr>
            <a:spLocks noGrp="1"/>
          </p:cNvSpPr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o del título"/>
          <p:cNvSpPr txBox="1">
            <a:spLocks noGrp="1"/>
          </p:cNvSpPr>
          <p:nvPr>
            <p:ph type="title"/>
          </p:nvPr>
        </p:nvSpPr>
        <p:spPr>
          <a:xfrm>
            <a:off x="3962400" y="547199"/>
            <a:ext cx="16458481" cy="2289601"/>
          </a:xfrm>
          <a:prstGeom prst="rect">
            <a:avLst/>
          </a:prstGeom>
        </p:spPr>
        <p:txBody>
          <a:bodyPr lIns="0" tIns="0" rIns="0" bIns="0" anchor="ctr"/>
          <a:lstStyle>
            <a:lvl1pPr defTabSz="1828800">
              <a:lnSpc>
                <a:spcPct val="100000"/>
              </a:lnSpc>
              <a:defRPr sz="4800" b="0" cap="none" spc="-2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962400" y="3209039"/>
            <a:ext cx="16458481" cy="7954562"/>
          </a:xfrm>
          <a:prstGeom prst="rect">
            <a:avLst/>
          </a:prstGeom>
        </p:spPr>
        <p:txBody>
          <a:bodyPr lIns="0" tIns="0" rIns="0" bIns="0" anchor="ctr"/>
          <a:lstStyle>
            <a:lvl1pPr marL="755999" indent="-647999" defTabSz="1828800">
              <a:spcBef>
                <a:spcPts val="2800"/>
              </a:spcBef>
              <a:buClr>
                <a:srgbClr val="000000"/>
              </a:buClr>
              <a:buSzPct val="45000"/>
              <a:buChar char="●"/>
              <a:defRPr sz="6400" cap="none" spc="-2">
                <a:latin typeface="Arial"/>
                <a:ea typeface="Arial"/>
                <a:cs typeface="Arial"/>
                <a:sym typeface="Arial"/>
              </a:defRPr>
            </a:lvl1pPr>
            <a:lvl2pPr marL="1187999" indent="-647999" defTabSz="1828800">
              <a:spcBef>
                <a:spcPts val="2800"/>
              </a:spcBef>
              <a:buClr>
                <a:srgbClr val="000000"/>
              </a:buClr>
              <a:buSzPct val="75000"/>
              <a:buFont typeface="Wingdings"/>
              <a:buChar char=""/>
              <a:defRPr sz="6400" cap="none" spc="-2">
                <a:latin typeface="Arial"/>
                <a:ea typeface="Arial"/>
                <a:cs typeface="Arial"/>
                <a:sym typeface="Arial"/>
              </a:defRPr>
            </a:lvl2pPr>
            <a:lvl3pPr marL="1584000" indent="-576000" defTabSz="1828800">
              <a:spcBef>
                <a:spcPts val="2800"/>
              </a:spcBef>
              <a:buClr>
                <a:srgbClr val="000000"/>
              </a:buClr>
              <a:buSzPct val="45000"/>
              <a:buFont typeface="Wingdings"/>
              <a:buChar char=""/>
              <a:defRPr sz="6400" cap="none" spc="-2">
                <a:latin typeface="Arial"/>
                <a:ea typeface="Arial"/>
                <a:cs typeface="Arial"/>
                <a:sym typeface="Arial"/>
              </a:defRPr>
            </a:lvl3pPr>
            <a:lvl4pPr marL="1943999" indent="-431999" defTabSz="1828800">
              <a:spcBef>
                <a:spcPts val="2800"/>
              </a:spcBef>
              <a:buClr>
                <a:srgbClr val="000000"/>
              </a:buClr>
              <a:buSzPct val="75000"/>
              <a:buFont typeface="Wingdings"/>
              <a:buChar char=""/>
              <a:defRPr sz="6400" cap="none" spc="-2">
                <a:latin typeface="Arial"/>
                <a:ea typeface="Arial"/>
                <a:cs typeface="Arial"/>
                <a:sym typeface="Arial"/>
              </a:defRPr>
            </a:lvl4pPr>
            <a:lvl5pPr marL="2635200" indent="-691200" defTabSz="1828800">
              <a:spcBef>
                <a:spcPts val="2800"/>
              </a:spcBef>
              <a:buClr>
                <a:srgbClr val="000000"/>
              </a:buClr>
              <a:buSzPct val="45000"/>
              <a:buFont typeface="Wingdings"/>
              <a:buChar char=""/>
              <a:defRPr sz="6400" cap="none" spc="-2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4267200" cy="736600"/>
          </a:xfrm>
          <a:prstGeom prst="rect">
            <a:avLst/>
          </a:prstGeom>
        </p:spPr>
        <p:txBody>
          <a:bodyPr lIns="93599" tIns="93599" rIns="93599" bIns="93599" anchor="t"/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Imagen"/>
          <p:cNvSpPr>
            <a:spLocks noGrp="1"/>
          </p:cNvSpPr>
          <p:nvPr>
            <p:ph type="pic" sz="quarter" idx="21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5" name="Imagen"/>
          <p:cNvSpPr>
            <a:spLocks noGrp="1"/>
          </p:cNvSpPr>
          <p:nvPr>
            <p:ph type="pic" sz="quarter" idx="22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6" name="Imagen"/>
          <p:cNvSpPr>
            <a:spLocks noGrp="1"/>
          </p:cNvSpPr>
          <p:nvPr>
            <p:ph type="pic" idx="23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>
            <a:spLocks noGrp="1"/>
          </p:cNvSpPr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Título de la presentación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>
            <a:spLocks noGrp="1"/>
          </p:cNvSpPr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3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41" name="Subtítulo de la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Subtítulo de la diapositiva</a:t>
            </a:r>
          </a:p>
        </p:txBody>
      </p:sp>
      <p:sp>
        <p:nvSpPr>
          <p:cNvPr id="42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3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4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la diapositiva</a:t>
            </a:r>
          </a:p>
        </p:txBody>
      </p:sp>
      <p:sp>
        <p:nvSpPr>
          <p:cNvPr id="45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784562" y="12966045"/>
            <a:ext cx="379477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54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6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>
            <a:spLocks noGrp="1"/>
          </p:cNvSpPr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Rectángulo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>
              <a:hueOff val="3712597"/>
              <a:satOff val="-2309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7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68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la diapositiva</a:t>
            </a:r>
          </a:p>
        </p:txBody>
      </p:sp>
      <p:sp>
        <p:nvSpPr>
          <p:cNvPr id="69" name="Subtítulo de la diapositiva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z="3325" spc="-99"/>
            </a:lvl1pPr>
          </a:lstStyle>
          <a:p>
            <a:r>
              <a:t>Subtítulo de la diapositiva</a:t>
            </a:r>
          </a:p>
        </p:txBody>
      </p:sp>
      <p:sp>
        <p:nvSpPr>
          <p:cNvPr id="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Título de sección</a:t>
            </a:r>
          </a:p>
        </p:txBody>
      </p:sp>
      <p:sp>
        <p:nvSpPr>
          <p:cNvPr id="7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86" name="Subtítulo de la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Subtítulo de la diapositiva </a:t>
            </a:r>
          </a:p>
        </p:txBody>
      </p:sp>
      <p:sp>
        <p:nvSpPr>
          <p:cNvPr id="87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8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la diapositiva</a:t>
            </a:r>
          </a:p>
        </p:txBody>
      </p:sp>
      <p:sp>
        <p:nvSpPr>
          <p:cNvPr id="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98" name="Subtítulo de agend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Subtítulo de agenda</a:t>
            </a:r>
          </a:p>
        </p:txBody>
      </p:sp>
      <p:sp>
        <p:nvSpPr>
          <p:cNvPr id="99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2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agenda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presentación"/>
          <p:cNvSpPr txBox="1">
            <a:spLocks noGrp="1"/>
          </p:cNvSpPr>
          <p:nvPr>
            <p:ph type="title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Título de la presentación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Subtítulo de la presentación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788372" y="12964160"/>
            <a:ext cx="379477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1800" spc="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xmlns:p14="http://schemas.microsoft.com/office/powerpoint/2010/main"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7538_Torre_Cela.jpg" descr="IMG_7538_Torre_Cela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3533" r="39874"/>
          <a:stretch>
            <a:fillRect/>
          </a:stretch>
        </p:blipFill>
        <p:spPr>
          <a:xfrm>
            <a:off x="14034296" y="-1"/>
            <a:ext cx="10349535" cy="13715999"/>
          </a:xfrm>
          <a:prstGeom prst="rect">
            <a:avLst/>
          </a:prstGeom>
        </p:spPr>
      </p:pic>
      <p:sp>
        <p:nvSpPr>
          <p:cNvPr id="187" name="Biblioteca creativa…"/>
          <p:cNvSpPr txBox="1">
            <a:spLocks noGrp="1"/>
          </p:cNvSpPr>
          <p:nvPr>
            <p:ph type="title"/>
          </p:nvPr>
        </p:nvSpPr>
        <p:spPr>
          <a:xfrm>
            <a:off x="1285279" y="3087784"/>
            <a:ext cx="11442701" cy="5334001"/>
          </a:xfrm>
          <a:prstGeom prst="rect">
            <a:avLst/>
          </a:prstGeom>
        </p:spPr>
        <p:txBody>
          <a:bodyPr/>
          <a:lstStyle/>
          <a:p>
            <a:pPr defTabSz="1009947">
              <a:defRPr sz="11571" spc="-578"/>
            </a:pPr>
            <a:r>
              <a:t>Biblioteca creativa</a:t>
            </a:r>
          </a:p>
          <a:p>
            <a:pPr defTabSz="1009947">
              <a:defRPr sz="11571" spc="-578">
                <a:solidFill>
                  <a:schemeClr val="accent4">
                    <a:hueOff val="-1193508"/>
                  </a:schemeClr>
                </a:solidFill>
              </a:defRPr>
            </a:pPr>
            <a:r>
              <a:t>Posibilidades</a:t>
            </a:r>
          </a:p>
        </p:txBody>
      </p:sp>
      <p:sp>
        <p:nvSpPr>
          <p:cNvPr id="188" name="Asesoría de bibliotecas escolares"/>
          <p:cNvSpPr txBox="1">
            <a:spLocks noGrp="1"/>
          </p:cNvSpPr>
          <p:nvPr>
            <p:ph type="body" sz="quarter" idx="1"/>
          </p:nvPr>
        </p:nvSpPr>
        <p:spPr>
          <a:xfrm>
            <a:off x="1285279" y="8007337"/>
            <a:ext cx="11442701" cy="1163508"/>
          </a:xfrm>
          <a:prstGeom prst="rect">
            <a:avLst/>
          </a:prstGeom>
        </p:spPr>
        <p:txBody>
          <a:bodyPr/>
          <a:lstStyle/>
          <a:p>
            <a:r>
              <a:t>Asesoría de bibliotecas escolares</a:t>
            </a:r>
          </a:p>
        </p:txBody>
      </p:sp>
      <p:pic>
        <p:nvPicPr>
          <p:cNvPr id="189" name="Captura de pantalla 2020-10-21 a las 1.00.09.png" descr="Captura de pantalla 2020-10-21 a las 1.00.09.png"/>
          <p:cNvPicPr>
            <a:picLocks noChangeAspect="1"/>
          </p:cNvPicPr>
          <p:nvPr/>
        </p:nvPicPr>
        <p:blipFill>
          <a:blip r:embed="rId3">
            <a:extLst/>
          </a:blip>
          <a:srcRect t="16707" b="16707"/>
          <a:stretch>
            <a:fillRect/>
          </a:stretch>
        </p:blipFill>
        <p:spPr>
          <a:xfrm rot="21420000">
            <a:off x="14826090" y="304840"/>
            <a:ext cx="2687069" cy="97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707" y="9448565"/>
            <a:ext cx="2147540" cy="411623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A creatividade é…"/>
          <p:cNvSpPr txBox="1"/>
          <p:nvPr/>
        </p:nvSpPr>
        <p:spPr>
          <a:xfrm rot="21180000">
            <a:off x="4396061" y="8552364"/>
            <a:ext cx="7508421" cy="414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100" spc="-101">
                <a:solidFill>
                  <a:srgbClr val="5E5E5E"/>
                </a:solidFill>
                <a:latin typeface="Mistral"/>
                <a:ea typeface="Mistral"/>
                <a:cs typeface="Mistral"/>
                <a:sym typeface="Mistral"/>
              </a:defRPr>
            </a:pPr>
            <a:r>
              <a:t>A creatividade é </a:t>
            </a:r>
          </a:p>
          <a:p>
            <a:pPr>
              <a:defRPr sz="10100" spc="-101">
                <a:solidFill>
                  <a:srgbClr val="5E5E5E"/>
                </a:solidFill>
                <a:latin typeface="Mistral"/>
                <a:ea typeface="Mistral"/>
                <a:cs typeface="Mistral"/>
                <a:sym typeface="Mistral"/>
              </a:defRPr>
            </a:pPr>
            <a:r>
              <a:t>a intelixencia divertíndose.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rcRect l="12425" t="25543" r="304" b="144"/>
          <a:stretch>
            <a:fillRect/>
          </a:stretch>
        </p:blipFill>
        <p:spPr>
          <a:xfrm>
            <a:off x="9200" y="-81059"/>
            <a:ext cx="10230299" cy="653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59.jpeg" descr="image59.jpeg"/>
          <p:cNvPicPr>
            <a:picLocks noChangeAspect="1"/>
          </p:cNvPicPr>
          <p:nvPr/>
        </p:nvPicPr>
        <p:blipFill>
          <a:blip r:embed="rId3">
            <a:extLst/>
          </a:blip>
          <a:srcRect r="3853"/>
          <a:stretch>
            <a:fillRect/>
          </a:stretch>
        </p:blipFill>
        <p:spPr>
          <a:xfrm>
            <a:off x="27071" y="6938135"/>
            <a:ext cx="10230121" cy="676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61.png" descr="image61.png"/>
          <p:cNvPicPr>
            <a:picLocks noChangeAspect="1"/>
          </p:cNvPicPr>
          <p:nvPr/>
        </p:nvPicPr>
        <p:blipFill>
          <a:blip r:embed="rId4">
            <a:extLst/>
          </a:blip>
          <a:srcRect l="105" t="256" r="105" b="256"/>
          <a:stretch>
            <a:fillRect/>
          </a:stretch>
        </p:blipFill>
        <p:spPr>
          <a:xfrm>
            <a:off x="10607142" y="-4139"/>
            <a:ext cx="13767574" cy="1372422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ompartir / colaborar"/>
          <p:cNvSpPr txBox="1">
            <a:spLocks noGrp="1"/>
          </p:cNvSpPr>
          <p:nvPr>
            <p:ph type="title"/>
          </p:nvPr>
        </p:nvSpPr>
        <p:spPr>
          <a:xfrm>
            <a:off x="-112326" y="5627196"/>
            <a:ext cx="10509042" cy="1400055"/>
          </a:xfrm>
          <a:prstGeom prst="rect">
            <a:avLst/>
          </a:prstGeom>
          <a:solidFill>
            <a:srgbClr val="FFFFFF">
              <a:alpha val="69655"/>
            </a:srgbClr>
          </a:solidFill>
        </p:spPr>
        <p:txBody>
          <a:bodyPr lIns="50800" tIns="50800" rIns="50800" bIns="50800" anchor="t"/>
          <a:lstStyle>
            <a:lvl1pPr defTabSz="379729">
              <a:lnSpc>
                <a:spcPct val="80000"/>
              </a:lnSpc>
              <a:defRPr sz="6500" b="1" cap="all" spc="-260">
                <a:solidFill>
                  <a:schemeClr val="accent4">
                    <a:hueOff val="-1193508"/>
                  </a:schemeClr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Compartir / colaborar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DSC05939.JPG" descr="DSC05939.JPG"/>
          <p:cNvPicPr>
            <a:picLocks noChangeAspect="1"/>
          </p:cNvPicPr>
          <p:nvPr/>
        </p:nvPicPr>
        <p:blipFill>
          <a:blip r:embed="rId2">
            <a:extLst/>
          </a:blip>
          <a:srcRect l="6060" t="21697" r="23247" b="9659"/>
          <a:stretch>
            <a:fillRect/>
          </a:stretch>
        </p:blipFill>
        <p:spPr>
          <a:xfrm>
            <a:off x="14966573" y="-8495"/>
            <a:ext cx="9428702" cy="13733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Captura de pantalla 2019-03-15 a las 12.42.00.png" descr="Captura de pantalla 2019-03-15 a las 12.42.00.png"/>
          <p:cNvPicPr>
            <a:picLocks noChangeAspect="1"/>
          </p:cNvPicPr>
          <p:nvPr/>
        </p:nvPicPr>
        <p:blipFill>
          <a:blip r:embed="rId3">
            <a:extLst/>
          </a:blip>
          <a:srcRect t="1015" b="29718"/>
          <a:stretch>
            <a:fillRect/>
          </a:stretch>
        </p:blipFill>
        <p:spPr>
          <a:xfrm>
            <a:off x="33502" y="6342145"/>
            <a:ext cx="14666337" cy="735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becreativa_09.png" descr="becreativa_0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302" y="2742"/>
            <a:ext cx="14760624" cy="567361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Espazos creativos de aprendizaxe"/>
          <p:cNvSpPr txBox="1">
            <a:spLocks noGrp="1"/>
          </p:cNvSpPr>
          <p:nvPr>
            <p:ph type="title"/>
          </p:nvPr>
        </p:nvSpPr>
        <p:spPr>
          <a:xfrm>
            <a:off x="19728" y="5650597"/>
            <a:ext cx="14666516" cy="1415869"/>
          </a:xfrm>
          <a:prstGeom prst="rect">
            <a:avLst/>
          </a:prstGeom>
          <a:solidFill>
            <a:srgbClr val="FFFFFF">
              <a:alpha val="69655"/>
            </a:srgbClr>
          </a:solidFill>
        </p:spPr>
        <p:txBody>
          <a:bodyPr lIns="50800" tIns="50800" rIns="50800" bIns="50800" anchor="t"/>
          <a:lstStyle>
            <a:lvl1pPr defTabSz="362204">
              <a:lnSpc>
                <a:spcPct val="80000"/>
              </a:lnSpc>
              <a:defRPr sz="6200" b="1" cap="all" spc="-248">
                <a:solidFill>
                  <a:schemeClr val="accent4">
                    <a:hueOff val="-1193508"/>
                  </a:schemeClr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Espazos creativos de aprendizaxe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becreativa_07.jpg" descr="becreativa_07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28778" r="28778"/>
          <a:stretch>
            <a:fillRect/>
          </a:stretch>
        </p:blipFill>
        <p:spPr>
          <a:xfrm>
            <a:off x="14034290" y="-1"/>
            <a:ext cx="10349536" cy="13716000"/>
          </a:xfrm>
          <a:prstGeom prst="rect">
            <a:avLst/>
          </a:prstGeom>
        </p:spPr>
      </p:pic>
      <p:sp>
        <p:nvSpPr>
          <p:cNvPr id="244" name="Pensamento computacion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7500" spc="-300"/>
            </a:lvl1pPr>
          </a:lstStyle>
          <a:p>
            <a:r>
              <a:t>Pensamento computacional</a:t>
            </a:r>
          </a:p>
        </p:txBody>
      </p:sp>
      <p:sp>
        <p:nvSpPr>
          <p:cNvPr id="245" name="E-téxtiles, circuitos de papel…"/>
          <p:cNvSpPr txBox="1">
            <a:spLocks noGrp="1"/>
          </p:cNvSpPr>
          <p:nvPr>
            <p:ph type="body" idx="23"/>
          </p:nvPr>
        </p:nvSpPr>
        <p:spPr>
          <a:xfrm>
            <a:off x="1295400" y="3485305"/>
            <a:ext cx="12287216" cy="17966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defTabSz="584200">
              <a:defRPr sz="4200" spc="-126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rPr sz="5400" dirty="0"/>
              <a:t>E-téxtiles, circuitos de papel…</a:t>
            </a:r>
          </a:p>
        </p:txBody>
      </p:sp>
      <p:pic>
        <p:nvPicPr>
          <p:cNvPr id="246" name="20200116_112010.jpg" descr="20200116_112010.jpg"/>
          <p:cNvPicPr>
            <a:picLocks noChangeAspect="1"/>
          </p:cNvPicPr>
          <p:nvPr/>
        </p:nvPicPr>
        <p:blipFill>
          <a:blip r:embed="rId3">
            <a:extLst/>
          </a:blip>
          <a:srcRect l="66" t="1685" r="66" b="16590"/>
          <a:stretch>
            <a:fillRect/>
          </a:stretch>
        </p:blipFill>
        <p:spPr>
          <a:xfrm>
            <a:off x="-4831" y="5404542"/>
            <a:ext cx="13587447" cy="8339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66.png" descr="image66.png"/>
          <p:cNvPicPr>
            <a:picLocks noChangeAspect="1"/>
          </p:cNvPicPr>
          <p:nvPr/>
        </p:nvPicPr>
        <p:blipFill>
          <a:blip r:embed="rId2">
            <a:extLst/>
          </a:blip>
          <a:srcRect l="384" r="384" b="745"/>
          <a:stretch>
            <a:fillRect/>
          </a:stretch>
        </p:blipFill>
        <p:spPr>
          <a:xfrm>
            <a:off x="-15333" y="-20284"/>
            <a:ext cx="13754025" cy="13756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68.jpeg" descr="image68.jpeg"/>
          <p:cNvPicPr>
            <a:picLocks noChangeAspect="1"/>
          </p:cNvPicPr>
          <p:nvPr/>
        </p:nvPicPr>
        <p:blipFill>
          <a:blip r:embed="rId3">
            <a:extLst/>
          </a:blip>
          <a:srcRect l="29098" t="154" r="28437" b="154"/>
          <a:stretch>
            <a:fillRect/>
          </a:stretch>
        </p:blipFill>
        <p:spPr>
          <a:xfrm rot="5415000">
            <a:off x="16566096" y="4236299"/>
            <a:ext cx="6897624" cy="1214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69.jpeg" descr="image69.jpeg"/>
          <p:cNvPicPr>
            <a:picLocks noChangeAspect="1"/>
          </p:cNvPicPr>
          <p:nvPr/>
        </p:nvPicPr>
        <p:blipFill>
          <a:blip r:embed="rId4">
            <a:extLst/>
          </a:blip>
          <a:srcRect l="5543" t="12454" r="1200" b="8766"/>
          <a:stretch>
            <a:fillRect/>
          </a:stretch>
        </p:blipFill>
        <p:spPr>
          <a:xfrm>
            <a:off x="13944085" y="-28757"/>
            <a:ext cx="10433302" cy="661026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Alfabetizacións múltiples"/>
          <p:cNvSpPr txBox="1">
            <a:spLocks noGrp="1"/>
          </p:cNvSpPr>
          <p:nvPr>
            <p:ph type="title"/>
          </p:nvPr>
        </p:nvSpPr>
        <p:spPr>
          <a:xfrm>
            <a:off x="-15065" y="5814405"/>
            <a:ext cx="13518091" cy="1553326"/>
          </a:xfrm>
          <a:prstGeom prst="rect">
            <a:avLst/>
          </a:prstGeom>
          <a:solidFill>
            <a:srgbClr val="FFFFFF">
              <a:alpha val="69655"/>
            </a:srgbClr>
          </a:solidFill>
        </p:spPr>
        <p:txBody>
          <a:bodyPr lIns="50800" tIns="50800" rIns="50800" bIns="50800" anchor="t">
            <a:normAutofit fontScale="90000"/>
          </a:bodyPr>
          <a:lstStyle>
            <a:lvl1pPr defTabSz="438150">
              <a:lnSpc>
                <a:spcPct val="80000"/>
              </a:lnSpc>
              <a:defRPr sz="7500" b="1" cap="all" spc="-300">
                <a:solidFill>
                  <a:schemeClr val="accent4">
                    <a:hueOff val="-1193508"/>
                  </a:schemeClr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Alfabetizacións múltiples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becreativa_03.jpg" descr="becreativa_03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4253" r="20290"/>
          <a:stretch>
            <a:fillRect/>
          </a:stretch>
        </p:blipFill>
        <p:spPr>
          <a:xfrm>
            <a:off x="14034291" y="0"/>
            <a:ext cx="10349536" cy="13715999"/>
          </a:xfrm>
          <a:prstGeom prst="rect">
            <a:avLst/>
          </a:prstGeom>
        </p:spPr>
      </p:pic>
      <p:sp>
        <p:nvSpPr>
          <p:cNvPr id="254" name="Novos “retos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Novos “retos”</a:t>
            </a:r>
          </a:p>
        </p:txBody>
      </p:sp>
      <p:sp>
        <p:nvSpPr>
          <p:cNvPr id="255" name="Tempos de pandemia"/>
          <p:cNvSpPr txBox="1">
            <a:spLocks noGrp="1"/>
          </p:cNvSpPr>
          <p:nvPr>
            <p:ph type="body" idx="23"/>
          </p:nvPr>
        </p:nvSpPr>
        <p:spPr>
          <a:xfrm>
            <a:off x="1295400" y="3394014"/>
            <a:ext cx="11442701" cy="13769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84200">
              <a:defRPr sz="5700" spc="-170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t>Tempos de pandemia</a:t>
            </a:r>
          </a:p>
        </p:txBody>
      </p:sp>
      <p:grpSp>
        <p:nvGrpSpPr>
          <p:cNvPr id="258" name="ventanas_verano.png"/>
          <p:cNvGrpSpPr/>
          <p:nvPr/>
        </p:nvGrpSpPr>
        <p:grpSpPr>
          <a:xfrm rot="21480000">
            <a:off x="714181" y="5282779"/>
            <a:ext cx="12605138" cy="7740883"/>
            <a:chOff x="0" y="0"/>
            <a:chExt cx="12605136" cy="7740881"/>
          </a:xfrm>
        </p:grpSpPr>
        <p:pic>
          <p:nvPicPr>
            <p:cNvPr id="257" name="ventanas_verano.png" descr="ventanas_verano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2351137" cy="7410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ventanas_verano.png" descr="ventanas_verano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5137" cy="77408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DSC1980_Lama.jpg" descr="DSC1980_Lama.jpg"/>
          <p:cNvPicPr>
            <a:picLocks noChangeAspect="1"/>
          </p:cNvPicPr>
          <p:nvPr/>
        </p:nvPicPr>
        <p:blipFill>
          <a:blip r:embed="rId2">
            <a:extLst/>
          </a:blip>
          <a:srcRect t="11685" b="3796"/>
          <a:stretch>
            <a:fillRect/>
          </a:stretch>
        </p:blipFill>
        <p:spPr>
          <a:xfrm>
            <a:off x="-1002" y="-19006"/>
            <a:ext cx="24386004" cy="1375401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Biblioteca creativa"/>
          <p:cNvSpPr txBox="1">
            <a:spLocks noGrp="1"/>
          </p:cNvSpPr>
          <p:nvPr>
            <p:ph type="title" idx="4294967295"/>
          </p:nvPr>
        </p:nvSpPr>
        <p:spPr>
          <a:xfrm>
            <a:off x="-48586" y="4003790"/>
            <a:ext cx="9256521" cy="3565386"/>
          </a:xfrm>
          <a:prstGeom prst="rect">
            <a:avLst/>
          </a:prstGeom>
          <a:solidFill>
            <a:schemeClr val="accent6">
              <a:lumOff val="16052"/>
              <a:alpha val="65606"/>
            </a:schemeClr>
          </a:solidFill>
        </p:spPr>
        <p:txBody>
          <a:bodyPr/>
          <a:lstStyle/>
          <a:p>
            <a:pPr defTabSz="963513">
              <a:defRPr sz="11039" spc="-551"/>
            </a:pP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Biblioteca</a:t>
            </a:r>
            <a:r>
              <a:t> creativa</a:t>
            </a:r>
          </a:p>
        </p:txBody>
      </p:sp>
      <p:pic>
        <p:nvPicPr>
          <p:cNvPr id="262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521" y="7647951"/>
            <a:ext cx="2989293" cy="5729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Captura de pantalla 2019-03-15 a las 10.56.34.png" descr="Captura de pantalla 2019-03-15 a las 10.56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428457"/>
            <a:ext cx="24396700" cy="1517355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tángulo"/>
          <p:cNvSpPr/>
          <p:nvPr/>
        </p:nvSpPr>
        <p:spPr>
          <a:xfrm>
            <a:off x="-3169" y="-3169"/>
            <a:ext cx="12571477" cy="13722338"/>
          </a:xfrm>
          <a:prstGeom prst="rect">
            <a:avLst/>
          </a:prstGeom>
          <a:solidFill>
            <a:srgbClr val="FFFFFF">
              <a:alpha val="454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pic>
        <p:nvPicPr>
          <p:cNvPr id="26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521" y="7647951"/>
            <a:ext cx="2989293" cy="572963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Ensinar non é transferir coñecementos, xenón crear as posibilidades para a súa producción ou construción.…"/>
          <p:cNvSpPr txBox="1"/>
          <p:nvPr/>
        </p:nvSpPr>
        <p:spPr>
          <a:xfrm rot="21180000">
            <a:off x="3644620" y="8142948"/>
            <a:ext cx="8207000" cy="47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200" spc="-72">
                <a:solidFill>
                  <a:srgbClr val="5E5E5E"/>
                </a:solidFill>
                <a:latin typeface="Mistral"/>
                <a:ea typeface="Mistral"/>
                <a:cs typeface="Mistral"/>
                <a:sym typeface="Mistral"/>
              </a:defRPr>
            </a:pPr>
            <a:r>
              <a:t>Ensinar non é transferir coñecementos, xenón crear as posibilidades para a súa producción ou construción.</a:t>
            </a:r>
          </a:p>
          <a:p>
            <a:pPr algn="r">
              <a:defRPr sz="7200" spc="-72">
                <a:solidFill>
                  <a:srgbClr val="5E5E5E"/>
                </a:solidFill>
                <a:latin typeface="Mistral"/>
                <a:ea typeface="Mistral"/>
                <a:cs typeface="Mistral"/>
                <a:sym typeface="Mistral"/>
              </a:defRPr>
            </a:pPr>
            <a:r>
              <a:t>P.Freire</a:t>
            </a:r>
          </a:p>
        </p:txBody>
      </p:sp>
      <p:sp>
        <p:nvSpPr>
          <p:cNvPr id="268" name="O traballo escolar debe entenderse como unha actividade organizada, cooperativa e responsable; como actividade útil ao individuo e ao grupo; como instrumento de aprendizaxe individual e social, teórico e práctico.…"/>
          <p:cNvSpPr txBox="1"/>
          <p:nvPr/>
        </p:nvSpPr>
        <p:spPr>
          <a:xfrm rot="21180000">
            <a:off x="331643" y="784617"/>
            <a:ext cx="11806610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300" spc="-63">
                <a:solidFill>
                  <a:srgbClr val="5E5E5E"/>
                </a:solidFill>
                <a:latin typeface="Mistral"/>
                <a:ea typeface="Mistral"/>
                <a:cs typeface="Mistral"/>
                <a:sym typeface="Mistral"/>
              </a:defRPr>
            </a:pPr>
            <a:r>
              <a:t>O traballo escolar debe entenderse como unha actividade organizada, cooperativa e responsable; como actividade útil ao individuo e ao grupo; como instrumento de aprendizaxe individual e social, teórico e práctico.</a:t>
            </a:r>
          </a:p>
          <a:p>
            <a:pPr algn="r">
              <a:defRPr sz="6300" spc="-63">
                <a:solidFill>
                  <a:srgbClr val="5E5E5E"/>
                </a:solidFill>
                <a:latin typeface="Mistral"/>
                <a:ea typeface="Mistral"/>
                <a:cs typeface="Mistral"/>
                <a:sym typeface="Mistral"/>
              </a:defRPr>
            </a:pPr>
            <a:r>
              <a:t>Celestin Freinet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becreativa_05.jpg" descr="becreativa_05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21704" r="21704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94" name="Texto de viñeta de la diapositiva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Autor y fecha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As orix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orixes</a:t>
            </a:r>
          </a:p>
        </p:txBody>
      </p:sp>
      <p:sp>
        <p:nvSpPr>
          <p:cNvPr id="197" name="Escornabots na biblioteca escolar"/>
          <p:cNvSpPr txBox="1">
            <a:spLocks noGrp="1"/>
          </p:cNvSpPr>
          <p:nvPr>
            <p:ph type="body" idx="23"/>
          </p:nvPr>
        </p:nvSpPr>
        <p:spPr>
          <a:xfrm>
            <a:off x="1280813" y="3338253"/>
            <a:ext cx="12676091" cy="15965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84200">
              <a:defRPr sz="4700" spc="-141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rPr dirty="0"/>
              <a:t>Escornabots na biblioteca escolar</a:t>
            </a:r>
          </a:p>
        </p:txBody>
      </p:sp>
      <p:pic>
        <p:nvPicPr>
          <p:cNvPr id="198" name="becreativa_01.png" descr="becreativa_01.png"/>
          <p:cNvPicPr>
            <a:picLocks noChangeAspect="1"/>
          </p:cNvPicPr>
          <p:nvPr/>
        </p:nvPicPr>
        <p:blipFill>
          <a:blip r:embed="rId3">
            <a:extLst/>
          </a:blip>
          <a:srcRect l="2566" r="10304"/>
          <a:stretch>
            <a:fillRect/>
          </a:stretch>
        </p:blipFill>
        <p:spPr>
          <a:xfrm>
            <a:off x="-70387" y="4974580"/>
            <a:ext cx="14027292" cy="8725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becreativa_10.jpg" descr="becreativa_10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951" t="1268" b="13466"/>
          <a:stretch>
            <a:fillRect/>
          </a:stretch>
        </p:blipFill>
        <p:spPr>
          <a:xfrm>
            <a:off x="13898" y="7818"/>
            <a:ext cx="24356239" cy="13708184"/>
          </a:xfrm>
          <a:prstGeom prst="rect">
            <a:avLst/>
          </a:prstGeom>
        </p:spPr>
      </p:pic>
      <p:pic>
        <p:nvPicPr>
          <p:cNvPr id="20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1929" y="167872"/>
            <a:ext cx="1654192" cy="317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becreativa_12.jpg" descr="becreativa_12.jp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082421" y="314643"/>
            <a:ext cx="20051375" cy="13158244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diy.png" descr="diy.png"/>
          <p:cNvPicPr>
            <a:picLocks noChangeAspect="1"/>
          </p:cNvPicPr>
          <p:nvPr/>
        </p:nvPicPr>
        <p:blipFill>
          <a:blip r:embed="rId2">
            <a:alphaModFix amt="60619"/>
            <a:extLst/>
          </a:blip>
          <a:stretch>
            <a:fillRect/>
          </a:stretch>
        </p:blipFill>
        <p:spPr>
          <a:xfrm rot="2078818">
            <a:off x="-219013" y="7633487"/>
            <a:ext cx="6208838" cy="620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presión-3D-2-1068x712.jpg" descr="Impresión-3D-2-1068x712.jpg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/>
          </a:blip>
          <a:srcRect l="24848" r="24848"/>
          <a:stretch>
            <a:fillRect/>
          </a:stretch>
        </p:blipFill>
        <p:spPr>
          <a:xfrm>
            <a:off x="14034291" y="-1"/>
            <a:ext cx="10349535" cy="13716000"/>
          </a:xfrm>
          <a:prstGeom prst="rect">
            <a:avLst/>
          </a:prstGeom>
        </p:spPr>
      </p:pic>
      <p:sp>
        <p:nvSpPr>
          <p:cNvPr id="207" name="Impresión 3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Impresión 3d</a:t>
            </a:r>
          </a:p>
        </p:txBody>
      </p:sp>
      <p:sp>
        <p:nvSpPr>
          <p:cNvPr id="208" name="Outras linguaxes"/>
          <p:cNvSpPr txBox="1">
            <a:spLocks noGrp="1"/>
          </p:cNvSpPr>
          <p:nvPr>
            <p:ph type="body" idx="23"/>
          </p:nvPr>
        </p:nvSpPr>
        <p:spPr>
          <a:xfrm>
            <a:off x="1280814" y="3189684"/>
            <a:ext cx="11442701" cy="13096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84200">
              <a:defRPr sz="6600" spc="-197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t>Outras linguaxes</a:t>
            </a:r>
          </a:p>
        </p:txBody>
      </p:sp>
      <p:grpSp>
        <p:nvGrpSpPr>
          <p:cNvPr id="211" name="becreativa_08.jpg"/>
          <p:cNvGrpSpPr/>
          <p:nvPr/>
        </p:nvGrpSpPr>
        <p:grpSpPr>
          <a:xfrm rot="21180000">
            <a:off x="5008698" y="4264708"/>
            <a:ext cx="8757931" cy="8834130"/>
            <a:chOff x="0" y="0"/>
            <a:chExt cx="8757929" cy="8834129"/>
          </a:xfrm>
        </p:grpSpPr>
        <p:pic>
          <p:nvPicPr>
            <p:cNvPr id="210" name="becreativa_08.jpg" descr="becreativa_08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8503930" cy="85039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9" name="becreativa_08.jpg" descr="becreativa_08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757930" cy="883413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Captura de pantalla 2019-10-11 a las 10.28.53.png" descr="Captura de pantalla 2019-10-11 a las 10.28.53.png"/>
          <p:cNvPicPr>
            <a:picLocks noChangeAspect="1"/>
          </p:cNvPicPr>
          <p:nvPr/>
        </p:nvPicPr>
        <p:blipFill>
          <a:blip r:embed="rId2">
            <a:extLst/>
          </a:blip>
          <a:srcRect l="2066" r="949"/>
          <a:stretch>
            <a:fillRect/>
          </a:stretch>
        </p:blipFill>
        <p:spPr>
          <a:xfrm>
            <a:off x="-447" y="7033"/>
            <a:ext cx="11113785" cy="696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53.jpeg" descr="image53.jpeg"/>
          <p:cNvPicPr>
            <a:picLocks noChangeAspect="1"/>
          </p:cNvPicPr>
          <p:nvPr/>
        </p:nvPicPr>
        <p:blipFill>
          <a:blip r:embed="rId3">
            <a:extLst/>
          </a:blip>
          <a:srcRect l="1232" t="34324" b="151"/>
          <a:stretch>
            <a:fillRect/>
          </a:stretch>
        </p:blipFill>
        <p:spPr>
          <a:xfrm>
            <a:off x="11436334" y="7240093"/>
            <a:ext cx="13002649" cy="6469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55.jpeg" descr="image55.jpeg"/>
          <p:cNvPicPr>
            <a:picLocks noChangeAspect="1"/>
          </p:cNvPicPr>
          <p:nvPr/>
        </p:nvPicPr>
        <p:blipFill>
          <a:blip r:embed="rId4">
            <a:extLst/>
          </a:blip>
          <a:srcRect l="11023" t="16941" r="11603" b="10869"/>
          <a:stretch>
            <a:fillRect/>
          </a:stretch>
        </p:blipFill>
        <p:spPr>
          <a:xfrm rot="5363401">
            <a:off x="-1054162" y="8297512"/>
            <a:ext cx="6422071" cy="4522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Escornabot3.JPG" descr="Escornabot3.JPG"/>
          <p:cNvPicPr>
            <a:picLocks noChangeAspect="1"/>
          </p:cNvPicPr>
          <p:nvPr/>
        </p:nvPicPr>
        <p:blipFill>
          <a:blip r:embed="rId5">
            <a:extLst/>
          </a:blip>
          <a:srcRect l="12413" r="12413"/>
          <a:stretch>
            <a:fillRect/>
          </a:stretch>
        </p:blipFill>
        <p:spPr>
          <a:xfrm>
            <a:off x="4568072" y="7298908"/>
            <a:ext cx="6518560" cy="650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becreativa_04.jpg" descr="becreativa_04.jpg"/>
          <p:cNvPicPr>
            <a:picLocks noChangeAspect="1"/>
          </p:cNvPicPr>
          <p:nvPr/>
        </p:nvPicPr>
        <p:blipFill>
          <a:blip r:embed="rId6">
            <a:extLst/>
          </a:blip>
          <a:srcRect l="7425" t="7238" r="7425" b="13452"/>
          <a:stretch>
            <a:fillRect/>
          </a:stretch>
        </p:blipFill>
        <p:spPr>
          <a:xfrm>
            <a:off x="11363178" y="6157"/>
            <a:ext cx="13331798" cy="696183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espazos e equipamentos"/>
          <p:cNvSpPr txBox="1">
            <a:spLocks noGrp="1"/>
          </p:cNvSpPr>
          <p:nvPr>
            <p:ph type="title"/>
          </p:nvPr>
        </p:nvSpPr>
        <p:spPr>
          <a:xfrm>
            <a:off x="-15065" y="5814405"/>
            <a:ext cx="11267923" cy="1553326"/>
          </a:xfrm>
          <a:prstGeom prst="rect">
            <a:avLst/>
          </a:prstGeom>
          <a:solidFill>
            <a:srgbClr val="FFFFFF">
              <a:alpha val="69655"/>
            </a:srgbClr>
          </a:solidFill>
        </p:spPr>
        <p:txBody>
          <a:bodyPr lIns="50800" tIns="50800" rIns="50800" bIns="50800" anchor="t">
            <a:normAutofit fontScale="90000"/>
          </a:bodyPr>
          <a:lstStyle>
            <a:lvl1pPr defTabSz="391414">
              <a:lnSpc>
                <a:spcPct val="80000"/>
              </a:lnSpc>
              <a:defRPr sz="6700" b="1" cap="all" spc="-267">
                <a:solidFill>
                  <a:schemeClr val="accent4">
                    <a:hueOff val="-1193508"/>
                  </a:schemeClr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espazos e equipamentos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ecreativa_11.jpg" descr="becreativa_11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r="4400"/>
          <a:stretch>
            <a:fillRect/>
          </a:stretch>
        </p:blipFill>
        <p:spPr>
          <a:xfrm>
            <a:off x="12331700" y="0"/>
            <a:ext cx="12052300" cy="13715999"/>
          </a:xfrm>
          <a:prstGeom prst="rect">
            <a:avLst/>
          </a:prstGeom>
        </p:spPr>
      </p:pic>
      <p:pic>
        <p:nvPicPr>
          <p:cNvPr id="221" name="becreativa_02.jpg" descr="becreativa_02.jpg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/>
          </a:blip>
          <a:srcRect t="21902" r="14964" b="6937"/>
          <a:stretch>
            <a:fillRect/>
          </a:stretch>
        </p:blipFill>
        <p:spPr>
          <a:xfrm>
            <a:off x="-1" y="0"/>
            <a:ext cx="12065001" cy="6731000"/>
          </a:xfrm>
          <a:prstGeom prst="rect">
            <a:avLst/>
          </a:prstGeom>
        </p:spPr>
      </p:pic>
      <p:pic>
        <p:nvPicPr>
          <p:cNvPr id="222" name="_DSC1984_Lama.jpg" descr="_DSC1984_Lama.jpg"/>
          <p:cNvPicPr>
            <a:picLocks noGrp="1" noChangeAspect="1"/>
          </p:cNvPicPr>
          <p:nvPr>
            <p:ph type="pic" idx="23"/>
          </p:nvPr>
        </p:nvPicPr>
        <p:blipFill>
          <a:blip r:embed="rId4">
            <a:extLst/>
          </a:blip>
          <a:srcRect t="61" b="16337"/>
          <a:stretch>
            <a:fillRect/>
          </a:stretch>
        </p:blipFill>
        <p:spPr>
          <a:xfrm>
            <a:off x="-9698" y="6971400"/>
            <a:ext cx="12084396" cy="6741822"/>
          </a:xfrm>
          <a:prstGeom prst="rect">
            <a:avLst/>
          </a:prstGeom>
        </p:spPr>
      </p:pic>
      <p:sp>
        <p:nvSpPr>
          <p:cNvPr id="223" name="espazos e equipamentos"/>
          <p:cNvSpPr txBox="1">
            <a:spLocks noGrp="1"/>
          </p:cNvSpPr>
          <p:nvPr>
            <p:ph type="title" idx="4294967295"/>
          </p:nvPr>
        </p:nvSpPr>
        <p:spPr>
          <a:xfrm>
            <a:off x="-38466" y="5603795"/>
            <a:ext cx="12141932" cy="1394088"/>
          </a:xfrm>
          <a:prstGeom prst="rect">
            <a:avLst/>
          </a:prstGeom>
          <a:solidFill>
            <a:srgbClr val="FFFFFF">
              <a:alpha val="69655"/>
            </a:srgbClr>
          </a:solidFill>
        </p:spPr>
        <p:txBody>
          <a:bodyPr anchor="t">
            <a:normAutofit/>
          </a:bodyPr>
          <a:lstStyle>
            <a:lvl1pPr defTabSz="420624">
              <a:defRPr sz="7200" spc="-288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rPr sz="6600" dirty="0"/>
              <a:t>espazos e equipamentos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8f183e32f2fc06b54d1f68610f8bd7e1.jpg" descr="8f183e32f2fc06b54d1f68610f8bd7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258" y="1950"/>
            <a:ext cx="24681781" cy="1371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abiques"/>
          <p:cNvSpPr txBox="1">
            <a:spLocks noGrp="1"/>
          </p:cNvSpPr>
          <p:nvPr>
            <p:ph type="title" idx="4294967295"/>
          </p:nvPr>
        </p:nvSpPr>
        <p:spPr>
          <a:xfrm>
            <a:off x="546563" y="455542"/>
            <a:ext cx="11442701" cy="246697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>
                <a:solidFill>
                  <a:srgbClr val="FFFFFF"/>
                </a:solidFill>
              </a:defRPr>
            </a:lvl1pPr>
          </a:lstStyle>
          <a:p>
            <a:r>
              <a:t>Tabiques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20181005_115421.jpg" descr="IMG_20181005_115421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26211" t="3963" r="13390" b="13258"/>
          <a:stretch>
            <a:fillRect/>
          </a:stretch>
        </p:blipFill>
        <p:spPr>
          <a:xfrm>
            <a:off x="11024043" y="-9979"/>
            <a:ext cx="13343492" cy="13716084"/>
          </a:xfrm>
          <a:prstGeom prst="rect">
            <a:avLst/>
          </a:prstGeom>
        </p:spPr>
      </p:pic>
      <p:pic>
        <p:nvPicPr>
          <p:cNvPr id="229" name="20180410_112036.jpg" descr="20180410_112036.jpg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/>
          </a:blip>
          <a:srcRect t="2857" b="2857"/>
          <a:stretch>
            <a:fillRect/>
          </a:stretch>
        </p:blipFill>
        <p:spPr>
          <a:xfrm>
            <a:off x="-130969" y="6078182"/>
            <a:ext cx="10832836" cy="7660363"/>
          </a:xfrm>
          <a:prstGeom prst="rect">
            <a:avLst/>
          </a:prstGeom>
        </p:spPr>
      </p:pic>
      <p:pic>
        <p:nvPicPr>
          <p:cNvPr id="230" name="IMG_20180417_133635.jpg" descr="IMG_20180417_133635.jpg"/>
          <p:cNvPicPr>
            <a:picLocks noChangeAspect="1"/>
          </p:cNvPicPr>
          <p:nvPr/>
        </p:nvPicPr>
        <p:blipFill>
          <a:blip r:embed="rId4">
            <a:extLst/>
          </a:blip>
          <a:srcRect b="3987"/>
          <a:stretch>
            <a:fillRect/>
          </a:stretch>
        </p:blipFill>
        <p:spPr>
          <a:xfrm>
            <a:off x="-9105" y="-19014"/>
            <a:ext cx="10689744" cy="579389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oportunidades"/>
          <p:cNvSpPr txBox="1">
            <a:spLocks noGrp="1"/>
          </p:cNvSpPr>
          <p:nvPr>
            <p:ph type="title" idx="4294967295"/>
          </p:nvPr>
        </p:nvSpPr>
        <p:spPr>
          <a:xfrm>
            <a:off x="-15065" y="5814405"/>
            <a:ext cx="10929873" cy="1992555"/>
          </a:xfrm>
          <a:prstGeom prst="rect">
            <a:avLst/>
          </a:prstGeom>
          <a:solidFill>
            <a:srgbClr val="FFFFFF">
              <a:alpha val="69655"/>
            </a:srgbClr>
          </a:solidFill>
        </p:spPr>
        <p:txBody>
          <a:bodyPr anchor="t"/>
          <a:lstStyle>
            <a:lvl1pPr defTabSz="508254">
              <a:defRPr sz="10092" spc="-403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t>oportunidades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Macintosh PowerPoint</Application>
  <PresentationFormat>Personalizado</PresentationFormat>
  <Paragraphs>25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27_Showcase</vt:lpstr>
      <vt:lpstr>Biblioteca creativa Posibilidades</vt:lpstr>
      <vt:lpstr>As orixes</vt:lpstr>
      <vt:lpstr>Presentación de PowerPoint</vt:lpstr>
      <vt:lpstr>Presentación de PowerPoint</vt:lpstr>
      <vt:lpstr>Impresión 3d</vt:lpstr>
      <vt:lpstr>espazos e equipamentos</vt:lpstr>
      <vt:lpstr>espazos e equipamentos</vt:lpstr>
      <vt:lpstr>Tabiques</vt:lpstr>
      <vt:lpstr>oportunidades</vt:lpstr>
      <vt:lpstr>Compartir / colaborar</vt:lpstr>
      <vt:lpstr>Espazos creativos de aprendizaxe</vt:lpstr>
      <vt:lpstr>Pensamento computacional</vt:lpstr>
      <vt:lpstr>Alfabetizacións múltiples</vt:lpstr>
      <vt:lpstr>Novos “retos”</vt:lpstr>
      <vt:lpstr>Biblioteca creativa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Biblioteca creativa Posibilidades</dc:title>
  <cp:lastModifiedBy>Paco D</cp:lastModifiedBy>
  <cp:revision>1</cp:revision>
  <dcterms:modified xsi:type="dcterms:W3CDTF">2020-10-23T10:17:27Z</dcterms:modified>
</cp:coreProperties>
</file>