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347" r:id="rId3"/>
    <p:sldId id="338" r:id="rId4"/>
    <p:sldId id="271" r:id="rId5"/>
    <p:sldId id="272" r:id="rId6"/>
    <p:sldId id="258" r:id="rId7"/>
    <p:sldId id="353" r:id="rId8"/>
    <p:sldId id="316" r:id="rId9"/>
    <p:sldId id="339" r:id="rId10"/>
    <p:sldId id="259" r:id="rId11"/>
    <p:sldId id="260" r:id="rId12"/>
    <p:sldId id="318" r:id="rId13"/>
    <p:sldId id="314" r:id="rId14"/>
    <p:sldId id="349" r:id="rId15"/>
    <p:sldId id="350" r:id="rId16"/>
    <p:sldId id="291" r:id="rId17"/>
    <p:sldId id="344" r:id="rId18"/>
    <p:sldId id="281" r:id="rId19"/>
    <p:sldId id="277" r:id="rId20"/>
    <p:sldId id="294" r:id="rId21"/>
    <p:sldId id="345" r:id="rId22"/>
    <p:sldId id="321" r:id="rId23"/>
    <p:sldId id="300" r:id="rId24"/>
    <p:sldId id="329" r:id="rId25"/>
    <p:sldId id="330" r:id="rId26"/>
    <p:sldId id="348" r:id="rId27"/>
    <p:sldId id="351" r:id="rId28"/>
    <p:sldId id="346" r:id="rId29"/>
    <p:sldId id="322" r:id="rId30"/>
    <p:sldId id="269" r:id="rId31"/>
    <p:sldId id="270" r:id="rId32"/>
    <p:sldId id="309" r:id="rId33"/>
    <p:sldId id="310" r:id="rId3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32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33457105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8C5B63-7A42-4C76-A0B3-70331FF510E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6A5A920-8467-4A98-81EC-DA52A46F985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D8F1B4D-8D4A-4FF9-96AD-0078F25A8143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055853ED-6F56-4127-B2AB-12A166B0D96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9274E493-784D-4E0B-83A8-2D8872877DC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AA3EBCB-1ED0-4F6A-918E-2338E9289AC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B1C9CEB-4F76-4E28-BB09-FF13E659D51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F2F3DD7-D4A0-4E30-BA91-151FDE12AE8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35BD1AD-70CA-46B2-A0D2-77B371048721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5B3808F-4B00-4136-BABC-BDF593F8E76E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0B63221-9892-4404-90AE-1F0C9B47ADE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F26FC6E-8488-4C6C-84AE-ED94B37998B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F8E1DEE-A97F-4A1F-9DEC-B4136848056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es-E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CF69DA21-BD67-433F-9C5D-984FB9BA50B8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BF1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BF1"/>
          </a:solidFill>
          <a:latin typeface="Arial" charset="0"/>
          <a:cs typeface="Arial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BF1"/>
          </a:solidFill>
          <a:latin typeface="Arial" charset="0"/>
          <a:cs typeface="Arial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BF1"/>
          </a:solidFill>
          <a:latin typeface="Arial" charset="0"/>
          <a:cs typeface="Arial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BF1"/>
          </a:solidFill>
          <a:latin typeface="Arial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BF1"/>
          </a:solidFill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BF1"/>
          </a:solidFill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BF1"/>
          </a:solidFill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E3EBF1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FFFFFF"/>
          </a:solidFill>
          <a:latin typeface="+mn-lt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FFFFFF"/>
          </a:solidFill>
          <a:latin typeface="+mn-lt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PCBIBLIOTECA\Desktop\Presentaci&#243;n%2013%20marzo\Presentaci&#243;n%20S.%20Dans\V&#237;deos\Compartindo%20musica%20sandra.wmv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../Outro%20material/CONSELLOS%20PARA%20UNHA%20BOA%20LECTURA%20EN%20VOZ%20ALTA.do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PCBIBLIOTECA\Desktop\Presentaci&#243;n%2013%20marzo\Presentaci&#243;n%20S.%20Dans\V&#237;deos\Contos%203.wm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PCBIBLIOTECA\Desktop\Presentaci&#243;n%2013%20marzo\Presentaci&#243;n%20S.%20Dans\V&#237;deos\Letras%2014%202.wm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http://issuu.com/biblioguiti/docs/revista_web_1_2013" TargetMode="External"/><Relationship Id="rId7" Type="http://schemas.openxmlformats.org/officeDocument/2006/relationships/hyperlink" Target="http://biblodiazcastro.blogspot.com.es/search/label/Actividad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anti\Documents\Presentaci&#243;n%2013%20marzo\V&#237;deos\Cami&#241;os%20esquencidos.wm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Santi\Documents\Presentaci&#243;n%2013%20marzo\V&#237;deos\Mercando%20libros.wm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PCBIBLIOTECA\Desktop\Presentaci&#243;n%2013%20marzo\Presentaci&#243;n%20S.%20Dans\V&#237;deos\D&#237;a%20M&#250;sica.wm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8608360" cy="45779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BIBLIOTECA POETA DÍAZ CASTRO</a:t>
            </a:r>
            <a:endParaRPr lang="es-E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90501"/>
            <a:ext cx="8229600" cy="79022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200" dirty="0" smtClean="0">
                <a:solidFill>
                  <a:srgbClr val="F0E500"/>
                </a:solidFill>
                <a:latin typeface="Comic Sans MS" pitchFamily="66" charset="0"/>
              </a:rPr>
              <a:t>MOSTRAS </a:t>
            </a:r>
            <a:r>
              <a:rPr lang="es-ES" sz="3200" dirty="0">
                <a:solidFill>
                  <a:srgbClr val="F0E500"/>
                </a:solidFill>
                <a:latin typeface="Comic Sans MS" pitchFamily="66" charset="0"/>
              </a:rPr>
              <a:t>BIBLIOGRÁFICAS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3"/>
            <a:ext cx="8568952" cy="2016223"/>
          </a:xfrm>
          <a:ln/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sz="2400" dirty="0" smtClean="0">
                <a:latin typeface="+mj-lt"/>
                <a:ea typeface="宋体" charset="-122"/>
                <a:cs typeface="Times New Roman" pitchFamily="18" charset="0"/>
              </a:rPr>
              <a:t>Realizamos </a:t>
            </a:r>
            <a:r>
              <a:rPr lang="pt-BR" sz="2400" dirty="0">
                <a:latin typeface="+mj-lt"/>
                <a:ea typeface="宋体" charset="-122"/>
                <a:cs typeface="Times New Roman" pitchFamily="18" charset="0"/>
              </a:rPr>
              <a:t>varias mostras bibliográficas ou </a:t>
            </a:r>
            <a:r>
              <a:rPr lang="pt-BR" sz="2400" dirty="0" err="1">
                <a:latin typeface="+mj-lt"/>
                <a:ea typeface="宋体" charset="-122"/>
                <a:cs typeface="Times New Roman" pitchFamily="18" charset="0"/>
              </a:rPr>
              <a:t>exposicións</a:t>
            </a:r>
            <a:r>
              <a:rPr lang="pt-BR" sz="2400" dirty="0">
                <a:latin typeface="+mj-lt"/>
                <a:ea typeface="宋体" charset="-122"/>
                <a:cs typeface="Times New Roman" pitchFamily="18" charset="0"/>
              </a:rPr>
              <a:t> </a:t>
            </a:r>
            <a:r>
              <a:rPr lang="pt-BR" sz="2400" dirty="0" smtClean="0">
                <a:latin typeface="+mj-lt"/>
                <a:ea typeface="宋体" charset="-122"/>
                <a:cs typeface="Times New Roman" pitchFamily="18" charset="0"/>
              </a:rPr>
              <a:t>temáticas</a:t>
            </a:r>
            <a:endParaRPr lang="pt-BR" sz="2400" dirty="0">
              <a:latin typeface="+mj-lt"/>
              <a:ea typeface="宋体" charset="-122"/>
              <a:cs typeface="Times New Roman" pitchFamily="18" charset="0"/>
            </a:endParaRP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sz="2400" dirty="0" err="1" smtClean="0">
                <a:latin typeface="+mj-lt"/>
                <a:ea typeface="宋体" charset="-122"/>
                <a:cs typeface="Times New Roman" pitchFamily="18" charset="0"/>
              </a:rPr>
              <a:t>Acompañadas</a:t>
            </a:r>
            <a:r>
              <a:rPr lang="pt-BR" sz="2400" dirty="0" smtClean="0">
                <a:latin typeface="+mj-lt"/>
                <a:ea typeface="宋体" charset="-122"/>
                <a:cs typeface="Times New Roman" pitchFamily="18" charset="0"/>
              </a:rPr>
              <a:t> </a:t>
            </a:r>
            <a:r>
              <a:rPr lang="pt-BR" sz="2400" dirty="0">
                <a:latin typeface="+mj-lt"/>
                <a:ea typeface="宋体" charset="-122"/>
                <a:cs typeface="Times New Roman" pitchFamily="18" charset="0"/>
              </a:rPr>
              <a:t>de </a:t>
            </a:r>
            <a:r>
              <a:rPr lang="pt-BR" sz="2400" dirty="0" err="1">
                <a:latin typeface="+mj-lt"/>
                <a:ea typeface="宋体" charset="-122"/>
                <a:cs typeface="Times New Roman" pitchFamily="18" charset="0"/>
              </a:rPr>
              <a:t>actividades</a:t>
            </a:r>
            <a:r>
              <a:rPr lang="pt-BR" sz="2400" dirty="0">
                <a:latin typeface="+mj-lt"/>
                <a:ea typeface="宋体" charset="-122"/>
                <a:cs typeface="Times New Roman" pitchFamily="18" charset="0"/>
              </a:rPr>
              <a:t> organizadas </a:t>
            </a:r>
            <a:r>
              <a:rPr lang="pt-BR" sz="2400" dirty="0" err="1">
                <a:latin typeface="+mj-lt"/>
                <a:ea typeface="宋体" charset="-122"/>
                <a:cs typeface="Times New Roman" pitchFamily="18" charset="0"/>
              </a:rPr>
              <a:t>en</a:t>
            </a:r>
            <a:r>
              <a:rPr lang="pt-BR" sz="2400" dirty="0">
                <a:latin typeface="+mj-lt"/>
                <a:ea typeface="宋体" charset="-122"/>
                <a:cs typeface="Times New Roman" pitchFamily="18" charset="0"/>
              </a:rPr>
              <a:t> </a:t>
            </a:r>
            <a:r>
              <a:rPr lang="pt-BR" sz="2400" dirty="0" err="1">
                <a:latin typeface="+mj-lt"/>
                <a:ea typeface="宋体" charset="-122"/>
                <a:cs typeface="Times New Roman" pitchFamily="18" charset="0"/>
              </a:rPr>
              <a:t>colaboración</a:t>
            </a:r>
            <a:r>
              <a:rPr lang="pt-BR" sz="2400" dirty="0">
                <a:latin typeface="+mj-lt"/>
                <a:ea typeface="宋体" charset="-122"/>
                <a:cs typeface="Times New Roman" pitchFamily="18" charset="0"/>
              </a:rPr>
              <a:t> </a:t>
            </a:r>
            <a:r>
              <a:rPr lang="pt-BR" sz="2400" dirty="0" err="1">
                <a:latin typeface="+mj-lt"/>
                <a:ea typeface="宋体" charset="-122"/>
                <a:cs typeface="Times New Roman" pitchFamily="18" charset="0"/>
              </a:rPr>
              <a:t>con</a:t>
            </a:r>
            <a:r>
              <a:rPr lang="pt-BR" sz="2400" dirty="0">
                <a:latin typeface="+mj-lt"/>
                <a:ea typeface="宋体" charset="-122"/>
                <a:cs typeface="Times New Roman" pitchFamily="18" charset="0"/>
              </a:rPr>
              <a:t> outros departamentos </a:t>
            </a:r>
            <a:r>
              <a:rPr lang="pt-BR" sz="2400" dirty="0" err="1">
                <a:latin typeface="+mj-lt"/>
                <a:ea typeface="宋体" charset="-122"/>
                <a:cs typeface="Times New Roman" pitchFamily="18" charset="0"/>
              </a:rPr>
              <a:t>didácticos</a:t>
            </a:r>
            <a:r>
              <a:rPr lang="pt-BR" sz="2400" dirty="0">
                <a:latin typeface="+mj-lt"/>
                <a:ea typeface="宋体" charset="-122"/>
                <a:cs typeface="Times New Roman" pitchFamily="18" charset="0"/>
              </a:rPr>
              <a:t>. </a:t>
            </a:r>
          </a:p>
          <a:p>
            <a:pPr marL="341313" indent="-341313">
              <a:lnSpc>
                <a:spcPct val="80000"/>
              </a:lnSpc>
              <a:spcBef>
                <a:spcPts val="7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sz="2400" dirty="0">
                <a:latin typeface="+mj-lt"/>
                <a:ea typeface="宋体" charset="-122"/>
                <a:cs typeface="Times New Roman" pitchFamily="18" charset="0"/>
              </a:rPr>
              <a:t>Procuramos </a:t>
            </a:r>
            <a:r>
              <a:rPr lang="pt-BR" sz="2400" dirty="0" err="1">
                <a:latin typeface="+mj-lt"/>
                <a:ea typeface="宋体" charset="-122"/>
                <a:cs typeface="Times New Roman" pitchFamily="18" charset="0"/>
              </a:rPr>
              <a:t>aproveitear</a:t>
            </a:r>
            <a:r>
              <a:rPr lang="pt-BR" sz="2400" dirty="0">
                <a:latin typeface="+mj-lt"/>
                <a:ea typeface="宋体" charset="-122"/>
                <a:cs typeface="Times New Roman" pitchFamily="18" charset="0"/>
              </a:rPr>
              <a:t> feitos ou </a:t>
            </a:r>
            <a:r>
              <a:rPr lang="pt-BR" sz="2400" dirty="0" smtClean="0">
                <a:latin typeface="+mj-lt"/>
                <a:ea typeface="宋体" charset="-122"/>
                <a:cs typeface="Times New Roman" pitchFamily="18" charset="0"/>
              </a:rPr>
              <a:t>datas sinaladas</a:t>
            </a:r>
            <a:r>
              <a:rPr lang="pt-BR" sz="2400" dirty="0" smtClean="0">
                <a:latin typeface="+mj-lt"/>
                <a:ea typeface="宋体" charset="-122"/>
              </a:rPr>
              <a:t>. </a:t>
            </a:r>
          </a:p>
          <a:p>
            <a:pPr marL="341313" indent="-341313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s-ES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140968"/>
            <a:ext cx="7593971" cy="351167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140398" cy="310492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05064"/>
            <a:ext cx="4211638" cy="25193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098" name="Picture 2" descr="C:\Users\Santi\Documents\Nueva carpeta\Nueva carpeta\Fotos\Mostras biliográficas\Mostras biblio\Violencia xénero\IMG_1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9013" y="4005064"/>
            <a:ext cx="4296113" cy="2545845"/>
          </a:xfrm>
          <a:prstGeom prst="rect">
            <a:avLst/>
          </a:prstGeom>
          <a:noFill/>
        </p:spPr>
      </p:pic>
      <p:pic>
        <p:nvPicPr>
          <p:cNvPr id="1027" name="Picture 3" descr="C:\Users\Santi\Documents\Nueva carpeta\Nueva carpeta\Fotos\Música\Exposicion vinil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32656"/>
            <a:ext cx="4398604" cy="306691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C:\Users\Santi\Documents\Nueva carpeta\Nueva carpeta\Fotos\Mostras biliográficas\Mostras biblio\Violencia xénero\IMG_1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51548" cy="3059985"/>
          </a:xfrm>
          <a:prstGeom prst="rect">
            <a:avLst/>
          </a:prstGeom>
          <a:noFill/>
        </p:spPr>
      </p:pic>
      <p:pic>
        <p:nvPicPr>
          <p:cNvPr id="116742" name="Picture 6" descr="C:\Users\Santi\Documents\Nueva carpeta\Nueva carpeta\Fotos\Mostras biliográficas\Mostras biblio\Violencia xénero\IMG_1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716016" cy="4494421"/>
          </a:xfrm>
          <a:prstGeom prst="rect">
            <a:avLst/>
          </a:prstGeom>
          <a:noFill/>
        </p:spPr>
      </p:pic>
      <p:pic>
        <p:nvPicPr>
          <p:cNvPr id="116744" name="Picture 8" descr="C:\Users\Santi\Documents\Nueva carpeta\Nueva carpeta\Fotos\Mostras biliográficas\Mostras biblio\Violencia xénero\IMG_1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573016"/>
            <a:ext cx="5292080" cy="3152381"/>
          </a:xfrm>
          <a:prstGeom prst="rect">
            <a:avLst/>
          </a:prstGeom>
          <a:noFill/>
        </p:spPr>
      </p:pic>
      <p:pic>
        <p:nvPicPr>
          <p:cNvPr id="6" name="Picture 7" descr="C:\Users\Santi\Documents\Nueva carpeta\Nueva carpeta\Fotos\Mostras biliográficas\Mostras biblio\Violencia xénero\IMG_15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573016"/>
            <a:ext cx="4644517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0" y="3386138"/>
            <a:ext cx="7343775" cy="3352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76672"/>
            <a:ext cx="4067944" cy="271239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5" name="Picture 3" descr="C:\Users\Santi\Documents\Nueva carpeta\Nueva carpeta\Fotos\Mostras biliográficas\Semana do amor 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6672"/>
            <a:ext cx="4053086" cy="270205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068164"/>
          </a:xfrm>
        </p:spPr>
        <p:txBody>
          <a:bodyPr/>
          <a:lstStyle/>
          <a:p>
            <a:r>
              <a:rPr lang="es-ES" sz="4000" b="1" dirty="0" smtClean="0">
                <a:solidFill>
                  <a:srgbClr val="FFFF00"/>
                </a:solidFill>
              </a:rPr>
              <a:t>APRENDEMOS FORA DA AULA</a:t>
            </a:r>
            <a:endParaRPr lang="es-ES" sz="4000" b="1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052736"/>
            <a:ext cx="8228013" cy="5589240"/>
          </a:xfrm>
        </p:spPr>
        <p:txBody>
          <a:bodyPr/>
          <a:lstStyle/>
          <a:p>
            <a:r>
              <a:rPr lang="es-ES" sz="2800" dirty="0" err="1" smtClean="0"/>
              <a:t>Obriga</a:t>
            </a:r>
            <a:r>
              <a:rPr lang="es-ES" sz="2800" dirty="0" smtClean="0"/>
              <a:t>  a participar e colaborar</a:t>
            </a:r>
          </a:p>
          <a:p>
            <a:pPr lvl="1"/>
            <a:r>
              <a:rPr lang="es-ES" sz="2400" dirty="0" smtClean="0"/>
              <a:t>Ceder tempos:  as actividades común interrumpen o </a:t>
            </a:r>
            <a:r>
              <a:rPr lang="es-ES" sz="2400" dirty="0" err="1" smtClean="0"/>
              <a:t>desenvolvemento</a:t>
            </a:r>
            <a:r>
              <a:rPr lang="es-ES" sz="2400" dirty="0" smtClean="0"/>
              <a:t> normal das clases.</a:t>
            </a:r>
          </a:p>
          <a:p>
            <a:pPr lvl="1"/>
            <a:r>
              <a:rPr lang="es-ES" sz="2400" dirty="0" smtClean="0"/>
              <a:t>ASUMIR que estas “</a:t>
            </a:r>
            <a:r>
              <a:rPr lang="es-ES" sz="2400" dirty="0" err="1" smtClean="0"/>
              <a:t>interrupcións</a:t>
            </a:r>
            <a:r>
              <a:rPr lang="es-ES" sz="2400" dirty="0" smtClean="0"/>
              <a:t>” acaban </a:t>
            </a:r>
            <a:r>
              <a:rPr lang="es-ES" sz="2400" dirty="0" err="1" smtClean="0"/>
              <a:t>sendo</a:t>
            </a:r>
            <a:r>
              <a:rPr lang="es-ES" sz="2400" dirty="0" smtClean="0"/>
              <a:t> un beneficio para todos.</a:t>
            </a:r>
          </a:p>
          <a:p>
            <a:pPr lvl="1"/>
            <a:r>
              <a:rPr lang="es-ES" sz="2400" dirty="0" smtClean="0"/>
              <a:t>Procuramos </a:t>
            </a:r>
            <a:r>
              <a:rPr lang="es-ES" sz="2400" dirty="0" err="1" smtClean="0"/>
              <a:t>facer</a:t>
            </a:r>
            <a:r>
              <a:rPr lang="es-ES" sz="2400" dirty="0" smtClean="0"/>
              <a:t> todas as </a:t>
            </a:r>
            <a:r>
              <a:rPr lang="es-ES" sz="2400" dirty="0" err="1" smtClean="0"/>
              <a:t>nosas</a:t>
            </a:r>
            <a:r>
              <a:rPr lang="es-ES" sz="2400" dirty="0" smtClean="0"/>
              <a:t> </a:t>
            </a:r>
            <a:r>
              <a:rPr lang="es-ES" sz="2400" dirty="0" err="1" smtClean="0"/>
              <a:t>propostas</a:t>
            </a:r>
            <a:r>
              <a:rPr lang="es-ES" sz="2400" dirty="0" smtClean="0"/>
              <a:t> en colaboración con un </a:t>
            </a:r>
            <a:r>
              <a:rPr lang="es-ES" sz="2400" dirty="0" err="1" smtClean="0"/>
              <a:t>ou</a:t>
            </a:r>
            <a:r>
              <a:rPr lang="es-ES" sz="2400" dirty="0" smtClean="0"/>
              <a:t> </a:t>
            </a:r>
            <a:r>
              <a:rPr lang="es-ES" sz="2400" dirty="0" err="1" smtClean="0"/>
              <a:t>maís</a:t>
            </a:r>
            <a:r>
              <a:rPr lang="es-ES" sz="2400" dirty="0" smtClean="0"/>
              <a:t> departamentos</a:t>
            </a:r>
          </a:p>
          <a:p>
            <a:pPr lvl="1"/>
            <a:endParaRPr lang="es-ES" sz="1400" dirty="0" smtClean="0"/>
          </a:p>
          <a:p>
            <a:r>
              <a:rPr lang="es-ES" sz="2800" dirty="0" err="1" smtClean="0"/>
              <a:t>Traballar</a:t>
            </a:r>
            <a:r>
              <a:rPr lang="es-ES" sz="2800" dirty="0" smtClean="0"/>
              <a:t> </a:t>
            </a:r>
            <a:r>
              <a:rPr lang="es-ES" sz="2800" dirty="0" err="1" smtClean="0"/>
              <a:t>contidos</a:t>
            </a:r>
            <a:r>
              <a:rPr lang="es-ES" sz="2800" dirty="0" smtClean="0"/>
              <a:t> </a:t>
            </a:r>
            <a:r>
              <a:rPr lang="es-ES" sz="2800" dirty="0" err="1" smtClean="0"/>
              <a:t>dende</a:t>
            </a:r>
            <a:r>
              <a:rPr lang="es-ES" sz="2800" dirty="0" smtClean="0"/>
              <a:t> </a:t>
            </a:r>
            <a:r>
              <a:rPr lang="es-ES" sz="2800" dirty="0" err="1" smtClean="0"/>
              <a:t>outro</a:t>
            </a:r>
            <a:r>
              <a:rPr lang="es-ES" sz="2800" dirty="0" smtClean="0"/>
              <a:t> punto de vista, </a:t>
            </a:r>
            <a:r>
              <a:rPr lang="es-ES" sz="2800" dirty="0" err="1" smtClean="0"/>
              <a:t>máis</a:t>
            </a:r>
            <a:r>
              <a:rPr lang="es-ES" sz="2800" dirty="0" smtClean="0"/>
              <a:t> difíciles de </a:t>
            </a:r>
            <a:r>
              <a:rPr lang="es-ES" sz="2800" dirty="0" err="1" smtClean="0"/>
              <a:t>traballar</a:t>
            </a:r>
            <a:r>
              <a:rPr lang="es-ES" sz="2800" dirty="0" smtClean="0"/>
              <a:t> na aula</a:t>
            </a:r>
          </a:p>
          <a:p>
            <a:endParaRPr lang="es-ES" sz="1200" dirty="0" smtClean="0"/>
          </a:p>
          <a:p>
            <a:r>
              <a:rPr lang="es-ES" sz="2800" dirty="0" smtClean="0"/>
              <a:t>Participación </a:t>
            </a:r>
            <a:r>
              <a:rPr lang="es-ES" sz="2800" dirty="0" err="1" smtClean="0"/>
              <a:t>máis</a:t>
            </a:r>
            <a:r>
              <a:rPr lang="es-ES" sz="2800" dirty="0" smtClean="0"/>
              <a:t> activa e libre dos alumnado </a:t>
            </a:r>
            <a:r>
              <a:rPr lang="es-ES" sz="2800" dirty="0" err="1" smtClean="0"/>
              <a:t>fora</a:t>
            </a:r>
            <a:r>
              <a:rPr lang="es-ES" sz="2800" dirty="0" smtClean="0"/>
              <a:t> da aula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28588"/>
            <a:ext cx="8640960" cy="1140172"/>
          </a:xfrm>
        </p:spPr>
        <p:txBody>
          <a:bodyPr/>
          <a:lstStyle/>
          <a:p>
            <a:r>
              <a:rPr lang="es-ES" sz="4000" dirty="0" smtClean="0">
                <a:solidFill>
                  <a:srgbClr val="FFFF00"/>
                </a:solidFill>
              </a:rPr>
              <a:t>APRENDEMOS FORA DO CENTRO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8496944" cy="5112568"/>
          </a:xfrm>
        </p:spPr>
        <p:txBody>
          <a:bodyPr/>
          <a:lstStyle/>
          <a:p>
            <a:r>
              <a:rPr lang="es-ES" dirty="0" smtClean="0"/>
              <a:t>Mostrar o que aprendemos e aprender</a:t>
            </a:r>
          </a:p>
          <a:p>
            <a:r>
              <a:rPr lang="es-ES" dirty="0" smtClean="0"/>
              <a:t>Para os profesores</a:t>
            </a:r>
          </a:p>
          <a:p>
            <a:r>
              <a:rPr lang="es-ES" dirty="0" smtClean="0"/>
              <a:t>	</a:t>
            </a:r>
            <a:r>
              <a:rPr lang="es-ES" dirty="0" err="1" smtClean="0"/>
              <a:t>Posibilidade</a:t>
            </a:r>
            <a:r>
              <a:rPr lang="es-ES" dirty="0" smtClean="0"/>
              <a:t> de ver como </a:t>
            </a:r>
            <a:r>
              <a:rPr lang="es-ES" dirty="0" err="1" smtClean="0"/>
              <a:t>traballan</a:t>
            </a:r>
            <a:r>
              <a:rPr lang="es-ES" dirty="0" smtClean="0"/>
              <a:t> </a:t>
            </a:r>
            <a:r>
              <a:rPr lang="es-ES" dirty="0" err="1" smtClean="0"/>
              <a:t>outros</a:t>
            </a:r>
            <a:r>
              <a:rPr lang="es-ES" dirty="0" smtClean="0"/>
              <a:t> Colaboración </a:t>
            </a:r>
            <a:r>
              <a:rPr lang="es-ES" dirty="0" err="1" smtClean="0"/>
              <a:t>cos</a:t>
            </a:r>
            <a:r>
              <a:rPr lang="es-ES" dirty="0" smtClean="0"/>
              <a:t> </a:t>
            </a:r>
            <a:r>
              <a:rPr lang="es-ES" dirty="0" err="1" smtClean="0"/>
              <a:t>colexios</a:t>
            </a:r>
            <a:r>
              <a:rPr lang="es-ES" dirty="0" smtClean="0"/>
              <a:t> do contorno</a:t>
            </a:r>
          </a:p>
          <a:p>
            <a:r>
              <a:rPr lang="es-ES" dirty="0" smtClean="0"/>
              <a:t>Para o alumnado</a:t>
            </a:r>
          </a:p>
          <a:p>
            <a:pPr lvl="1"/>
            <a:r>
              <a:rPr lang="es-ES" sz="2800" dirty="0" smtClean="0"/>
              <a:t>Desenvolverse </a:t>
            </a:r>
            <a:r>
              <a:rPr lang="es-ES" sz="2800" dirty="0" err="1" smtClean="0"/>
              <a:t>fora</a:t>
            </a:r>
            <a:r>
              <a:rPr lang="es-ES" sz="2800" dirty="0" smtClean="0"/>
              <a:t> do </a:t>
            </a:r>
            <a:r>
              <a:rPr lang="es-ES" sz="2800" dirty="0" err="1" smtClean="0"/>
              <a:t>seu</a:t>
            </a:r>
            <a:r>
              <a:rPr lang="es-ES" sz="2800" dirty="0" smtClean="0"/>
              <a:t> entorno “</a:t>
            </a:r>
            <a:r>
              <a:rPr lang="es-ES" sz="2800" dirty="0" err="1" smtClean="0"/>
              <a:t>mais</a:t>
            </a:r>
            <a:r>
              <a:rPr lang="es-ES" sz="2800" dirty="0" smtClean="0"/>
              <a:t> seguro”</a:t>
            </a:r>
          </a:p>
          <a:p>
            <a:pPr lvl="1"/>
            <a:r>
              <a:rPr lang="es-ES" sz="2800" dirty="0" smtClean="0"/>
              <a:t>Superar retos</a:t>
            </a:r>
          </a:p>
          <a:p>
            <a:pPr lvl="1"/>
            <a:r>
              <a:rPr lang="es-ES" sz="2800" dirty="0" smtClean="0"/>
              <a:t>Satisfacción polo </a:t>
            </a:r>
            <a:r>
              <a:rPr lang="es-ES" sz="2800" dirty="0" err="1" smtClean="0"/>
              <a:t>traballo</a:t>
            </a:r>
            <a:r>
              <a:rPr lang="es-ES" sz="2800" dirty="0" smtClean="0"/>
              <a:t> ben preparado</a:t>
            </a:r>
          </a:p>
          <a:p>
            <a:pPr lvl="1"/>
            <a:r>
              <a:rPr lang="es-ES" sz="2800" dirty="0" err="1" smtClean="0"/>
              <a:t>Mellorar</a:t>
            </a:r>
            <a:r>
              <a:rPr lang="es-ES" sz="2800" dirty="0" smtClean="0"/>
              <a:t> a relación </a:t>
            </a:r>
            <a:r>
              <a:rPr lang="es-ES" sz="2800" dirty="0" err="1" smtClean="0"/>
              <a:t>cos</a:t>
            </a:r>
            <a:r>
              <a:rPr lang="es-ES" sz="2800" dirty="0" smtClean="0"/>
              <a:t> profesores</a:t>
            </a:r>
            <a:endParaRPr lang="es-ES" sz="2800" dirty="0"/>
          </a:p>
          <a:p>
            <a:pPr lvl="1"/>
            <a:endParaRPr lang="es-E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190" y="3501008"/>
            <a:ext cx="4427810" cy="295397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283968" cy="294193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6" y="3501008"/>
            <a:ext cx="4427984" cy="2951221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0" y="404664"/>
            <a:ext cx="4499993" cy="2436316"/>
          </a:xfrm>
        </p:spPr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</a:rPr>
              <a:t>COMPARTINDO CONTOS NOS COLEXIOS</a:t>
            </a:r>
            <a:endParaRPr lang="es-E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artindo musica sandr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209550"/>
            <a:ext cx="8229600" cy="5207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600" b="1" dirty="0" smtClean="0">
                <a:solidFill>
                  <a:srgbClr val="FFFF00"/>
                </a:solidFill>
              </a:rPr>
              <a:t>COLABORACIÓN NO CENTRO</a:t>
            </a:r>
            <a:endParaRPr lang="es-ES" sz="3600" b="1" dirty="0">
              <a:solidFill>
                <a:srgbClr val="FFFF00"/>
              </a:solidFill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980729"/>
            <a:ext cx="4537075" cy="3168352"/>
          </a:xfrm>
          <a:ln/>
        </p:spPr>
        <p:txBody>
          <a:bodyPr/>
          <a:lstStyle/>
          <a:p>
            <a:pPr indent="-341313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ES" sz="2400" b="1" dirty="0" smtClean="0">
                <a:solidFill>
                  <a:srgbClr val="FFFF00"/>
                </a:solidFill>
                <a:latin typeface="+mj-lt"/>
                <a:cs typeface="Times New Roman" pitchFamily="16" charset="0"/>
              </a:rPr>
              <a:t>Organización</a:t>
            </a:r>
          </a:p>
          <a:p>
            <a:r>
              <a:rPr lang="pt-BR" sz="2400" dirty="0" smtClean="0">
                <a:latin typeface="+mj-lt"/>
              </a:rPr>
              <a:t>80 </a:t>
            </a:r>
            <a:r>
              <a:rPr lang="pt-BR" sz="2400" dirty="0" err="1" smtClean="0">
                <a:latin typeface="+mj-lt"/>
              </a:rPr>
              <a:t>lectores</a:t>
            </a:r>
            <a:r>
              <a:rPr lang="pt-BR" sz="2400" dirty="0" smtClean="0">
                <a:latin typeface="+mj-lt"/>
              </a:rPr>
              <a:t> para case 200 pequenos de </a:t>
            </a:r>
            <a:r>
              <a:rPr lang="pt-BR" sz="2400" dirty="0" err="1" smtClean="0">
                <a:latin typeface="+mj-lt"/>
              </a:rPr>
              <a:t>tres</a:t>
            </a:r>
            <a:r>
              <a:rPr lang="pt-BR" sz="2400" dirty="0" smtClean="0">
                <a:latin typeface="+mj-lt"/>
              </a:rPr>
              <a:t> coles</a:t>
            </a:r>
          </a:p>
          <a:p>
            <a:r>
              <a:rPr lang="pt-BR" sz="2400" dirty="0" err="1" smtClean="0">
                <a:latin typeface="+mj-lt"/>
              </a:rPr>
              <a:t>Distribuír</a:t>
            </a:r>
            <a:r>
              <a:rPr lang="pt-BR" sz="2400" dirty="0" smtClean="0">
                <a:latin typeface="+mj-lt"/>
              </a:rPr>
              <a:t> os contos e  por </a:t>
            </a:r>
            <a:r>
              <a:rPr lang="pt-BR" sz="2400" dirty="0" err="1" smtClean="0">
                <a:latin typeface="+mj-lt"/>
              </a:rPr>
              <a:t>niveis</a:t>
            </a:r>
            <a:r>
              <a:rPr lang="pt-BR" sz="2400" dirty="0" smtClean="0">
                <a:latin typeface="+mj-lt"/>
              </a:rPr>
              <a:t> e coles</a:t>
            </a:r>
          </a:p>
          <a:p>
            <a:r>
              <a:rPr lang="pt-BR" sz="2400" dirty="0" smtClean="0">
                <a:latin typeface="+mj-lt"/>
              </a:rPr>
              <a:t>Organizar os </a:t>
            </a:r>
            <a:r>
              <a:rPr lang="pt-BR" sz="2400" dirty="0" err="1" smtClean="0">
                <a:latin typeface="+mj-lt"/>
              </a:rPr>
              <a:t>horarios</a:t>
            </a:r>
            <a:r>
              <a:rPr lang="pt-BR" sz="2400" dirty="0" smtClean="0">
                <a:latin typeface="+mj-lt"/>
              </a:rPr>
              <a:t> para preparar as </a:t>
            </a:r>
            <a:r>
              <a:rPr lang="pt-BR" sz="2400" dirty="0" err="1" smtClean="0">
                <a:latin typeface="+mj-lt"/>
              </a:rPr>
              <a:t>lecturas</a:t>
            </a:r>
            <a:endParaRPr lang="pt-BR" sz="2400" dirty="0" smtClean="0">
              <a:latin typeface="+mj-lt"/>
            </a:endParaRPr>
          </a:p>
          <a:p>
            <a:pPr indent="-341313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s-ES" sz="2400" b="1" dirty="0">
              <a:solidFill>
                <a:srgbClr val="FFFF00"/>
              </a:solidFill>
              <a:latin typeface="Comic Sans MS" pitchFamily="64" charset="0"/>
              <a:cs typeface="Times New Roman" pitchFamily="16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5141690" y="1332471"/>
            <a:ext cx="3749874" cy="5327650"/>
          </a:xfrm>
          <a:ln/>
        </p:spPr>
        <p:txBody>
          <a:bodyPr/>
          <a:lstStyle/>
          <a:p>
            <a:pPr indent="-341313" algn="just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ES" sz="2400" b="1" dirty="0" smtClean="0">
                <a:solidFill>
                  <a:srgbClr val="FFFF00"/>
                </a:solidFill>
                <a:latin typeface="+mj-lt"/>
                <a:cs typeface="Times New Roman" pitchFamily="16" charset="0"/>
              </a:rPr>
              <a:t>Preparación</a:t>
            </a:r>
          </a:p>
          <a:p>
            <a:r>
              <a:rPr lang="es-ES" sz="2400" dirty="0" smtClean="0"/>
              <a:t>Elaboración </a:t>
            </a:r>
            <a:r>
              <a:rPr lang="es-ES" sz="2400" dirty="0" smtClean="0">
                <a:hlinkClick r:id="rId3" action="ppaction://hlinkfile"/>
              </a:rPr>
              <a:t>documento </a:t>
            </a:r>
            <a:r>
              <a:rPr lang="es-ES" sz="2400" dirty="0" err="1" smtClean="0"/>
              <a:t>recomendacións</a:t>
            </a:r>
            <a:r>
              <a:rPr lang="es-ES" sz="2400" dirty="0" smtClean="0"/>
              <a:t> para </a:t>
            </a:r>
            <a:r>
              <a:rPr lang="es-ES" sz="2400" dirty="0" err="1" smtClean="0"/>
              <a:t>unha</a:t>
            </a:r>
            <a:r>
              <a:rPr lang="es-ES" sz="2400" dirty="0" smtClean="0"/>
              <a:t> correcta lectura en alto </a:t>
            </a:r>
          </a:p>
          <a:p>
            <a:r>
              <a:rPr lang="es-ES" sz="2400" dirty="0" smtClean="0"/>
              <a:t>Sesión con cada grupo </a:t>
            </a:r>
            <a:r>
              <a:rPr lang="es-ES" sz="2400" dirty="0" err="1" smtClean="0"/>
              <a:t>na</a:t>
            </a:r>
            <a:r>
              <a:rPr lang="es-ES" sz="2400" dirty="0" smtClean="0"/>
              <a:t> biblioteca</a:t>
            </a:r>
          </a:p>
          <a:p>
            <a:r>
              <a:rPr lang="es-ES" sz="2400" dirty="0" smtClean="0"/>
              <a:t>Preparación na aula </a:t>
            </a:r>
            <a:r>
              <a:rPr lang="es-ES" sz="2400" dirty="0" err="1" smtClean="0"/>
              <a:t>cos</a:t>
            </a:r>
            <a:r>
              <a:rPr lang="es-ES" sz="2400" dirty="0" smtClean="0"/>
              <a:t> profesores de </a:t>
            </a:r>
            <a:r>
              <a:rPr lang="es-ES" sz="2400" dirty="0" err="1" smtClean="0"/>
              <a:t>linguas</a:t>
            </a:r>
            <a:endParaRPr lang="es-ES" sz="2400" dirty="0" smtClean="0"/>
          </a:p>
          <a:p>
            <a:r>
              <a:rPr lang="es-ES" sz="2400" dirty="0" smtClean="0"/>
              <a:t>	</a:t>
            </a:r>
            <a:endParaRPr lang="es-ES" sz="2400" b="1" dirty="0">
              <a:solidFill>
                <a:srgbClr val="FFFF00"/>
              </a:solidFill>
              <a:latin typeface="Comic Sans MS" pitchFamily="64" charset="0"/>
              <a:cs typeface="Times New Roman" pitchFamily="16" charset="0"/>
            </a:endParaRPr>
          </a:p>
          <a:p>
            <a:pPr marL="341313" indent="-339725" algn="just">
              <a:lnSpc>
                <a:spcPct val="90000"/>
              </a:lnSpc>
              <a:spcBef>
                <a:spcPts val="550"/>
              </a:spcBef>
              <a:buClr>
                <a:srgbClr val="FFFFFF"/>
              </a:buCl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s-ES" sz="1800" b="1" dirty="0" smtClean="0">
                <a:cs typeface="Times New Roman" pitchFamily="16" charset="0"/>
              </a:rPr>
              <a:t> </a:t>
            </a:r>
            <a:endParaRPr lang="es-ES" sz="1800" b="1" dirty="0">
              <a:cs typeface="Times New Roman" pitchFamily="16" charset="0"/>
            </a:endParaRPr>
          </a:p>
        </p:txBody>
      </p:sp>
      <p:pic>
        <p:nvPicPr>
          <p:cNvPr id="1027" name="Picture 3" descr="C:\Users\Santi\Documents\Nueva carpeta\Nueva carpeta\Fotos\Lecturas compartidas\Santi Dans explicando claves lectu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149080"/>
            <a:ext cx="4962178" cy="2538492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600" b="1" dirty="0" smtClean="0">
                <a:solidFill>
                  <a:srgbClr val="FFFF00"/>
                </a:solidFill>
              </a:rPr>
              <a:t>COLABORACIÓN COS COLEXIOS</a:t>
            </a:r>
            <a:endParaRPr lang="es-ES" sz="3600" b="1" dirty="0">
              <a:solidFill>
                <a:srgbClr val="FFFF00"/>
              </a:solidFill>
            </a:endParaRP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340768"/>
            <a:ext cx="8784976" cy="5256882"/>
          </a:xfrm>
          <a:ln/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ES" sz="2400" dirty="0" smtClean="0"/>
              <a:t>Atender as </a:t>
            </a:r>
            <a:r>
              <a:rPr lang="es-ES" sz="2400" dirty="0" err="1" smtClean="0"/>
              <a:t>súas</a:t>
            </a:r>
            <a:r>
              <a:rPr lang="es-ES" sz="2400" dirty="0" smtClean="0"/>
              <a:t> </a:t>
            </a:r>
            <a:r>
              <a:rPr lang="es-ES" sz="2400" dirty="0" err="1" smtClean="0"/>
              <a:t>propostas</a:t>
            </a:r>
            <a:r>
              <a:rPr lang="es-ES" sz="2400" dirty="0" smtClean="0"/>
              <a:t>: canto tempo, como agrupar </a:t>
            </a:r>
            <a:r>
              <a:rPr lang="es-ES" sz="2400" dirty="0" err="1" smtClean="0"/>
              <a:t>ós</a:t>
            </a:r>
            <a:r>
              <a:rPr lang="es-ES" sz="2400" dirty="0" smtClean="0"/>
              <a:t> </a:t>
            </a:r>
            <a:r>
              <a:rPr lang="es-ES" sz="2400" dirty="0" err="1" smtClean="0"/>
              <a:t>pequenos</a:t>
            </a:r>
            <a:r>
              <a:rPr lang="es-ES" sz="2400" dirty="0" smtClean="0"/>
              <a:t> , </a:t>
            </a:r>
            <a:r>
              <a:rPr lang="es-ES" sz="2400" dirty="0" err="1" smtClean="0"/>
              <a:t>niveis</a:t>
            </a:r>
            <a:r>
              <a:rPr lang="es-ES" sz="2400" dirty="0" smtClean="0"/>
              <a:t> de lectura, etc.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Selección de contos por </a:t>
            </a:r>
            <a:r>
              <a:rPr lang="es-ES" sz="2400" dirty="0" err="1" smtClean="0"/>
              <a:t>niveis</a:t>
            </a:r>
            <a:r>
              <a:rPr lang="es-ES" sz="2400" dirty="0" smtClean="0"/>
              <a:t> e préstamo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Organización dos grupos de </a:t>
            </a:r>
            <a:r>
              <a:rPr lang="es-ES" sz="2400" dirty="0" err="1" smtClean="0"/>
              <a:t>pequenos</a:t>
            </a:r>
            <a:r>
              <a:rPr lang="es-ES" sz="2400" dirty="0" smtClean="0"/>
              <a:t> para que ese día </a:t>
            </a:r>
            <a:r>
              <a:rPr lang="es-ES" sz="2400" dirty="0" err="1" smtClean="0"/>
              <a:t>teñamos</a:t>
            </a:r>
            <a:r>
              <a:rPr lang="es-ES" sz="2400" dirty="0" smtClean="0"/>
              <a:t> </a:t>
            </a:r>
            <a:r>
              <a:rPr lang="es-ES" sz="2400" dirty="0" err="1" smtClean="0"/>
              <a:t>dous</a:t>
            </a:r>
            <a:r>
              <a:rPr lang="es-ES" sz="2400" dirty="0" smtClean="0"/>
              <a:t> </a:t>
            </a:r>
            <a:r>
              <a:rPr lang="es-ES" sz="2400" dirty="0" err="1" smtClean="0"/>
              <a:t>ou</a:t>
            </a:r>
            <a:r>
              <a:rPr lang="es-ES" sz="2400" dirty="0" smtClean="0"/>
              <a:t> tres </a:t>
            </a:r>
            <a:r>
              <a:rPr lang="es-ES" sz="2400" dirty="0" err="1" smtClean="0"/>
              <a:t>pequenos</a:t>
            </a:r>
            <a:r>
              <a:rPr lang="es-ES" sz="2400" dirty="0" smtClean="0"/>
              <a:t> por lector</a:t>
            </a:r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Nos coles </a:t>
            </a:r>
            <a:r>
              <a:rPr lang="es-ES" sz="2400" dirty="0" err="1" smtClean="0"/>
              <a:t>prolóngase</a:t>
            </a:r>
            <a:r>
              <a:rPr lang="es-ES" sz="2400" dirty="0" smtClean="0"/>
              <a:t> a </a:t>
            </a:r>
            <a:r>
              <a:rPr lang="es-ES" sz="2400" dirty="0" err="1" smtClean="0"/>
              <a:t>actividade</a:t>
            </a:r>
            <a:r>
              <a:rPr lang="es-ES" sz="2400" dirty="0" smtClean="0"/>
              <a:t> con </a:t>
            </a:r>
            <a:r>
              <a:rPr lang="es-ES" sz="2400" dirty="0" err="1" smtClean="0"/>
              <a:t>traballos</a:t>
            </a:r>
            <a:r>
              <a:rPr lang="es-ES" sz="2400" dirty="0" smtClean="0"/>
              <a:t> dos </a:t>
            </a:r>
            <a:r>
              <a:rPr lang="es-ES" sz="2400" dirty="0" err="1" smtClean="0"/>
              <a:t>pequenos</a:t>
            </a:r>
            <a:r>
              <a:rPr lang="es-ES" sz="2400" dirty="0" smtClean="0"/>
              <a:t> sobre as lecturas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Os </a:t>
            </a:r>
            <a:r>
              <a:rPr lang="es-ES" sz="2000" dirty="0" err="1" smtClean="0"/>
              <a:t>pequenos</a:t>
            </a:r>
            <a:r>
              <a:rPr lang="es-ES" sz="2000" dirty="0" smtClean="0"/>
              <a:t> e os </a:t>
            </a:r>
            <a:r>
              <a:rPr lang="es-ES" sz="2000" dirty="0" err="1" smtClean="0"/>
              <a:t>seus</a:t>
            </a:r>
            <a:r>
              <a:rPr lang="es-ES" sz="2000" dirty="0" smtClean="0"/>
              <a:t> </a:t>
            </a:r>
            <a:r>
              <a:rPr lang="es-ES" sz="2000" dirty="0" err="1" smtClean="0"/>
              <a:t>mestres</a:t>
            </a:r>
            <a:r>
              <a:rPr lang="es-ES" sz="2000" dirty="0" smtClean="0"/>
              <a:t> </a:t>
            </a:r>
            <a:r>
              <a:rPr lang="es-ES" sz="2000" dirty="0" err="1" smtClean="0"/>
              <a:t>teñen</a:t>
            </a:r>
            <a:r>
              <a:rPr lang="es-ES" sz="2000" dirty="0" smtClean="0"/>
              <a:t> un papel </a:t>
            </a:r>
            <a:r>
              <a:rPr lang="es-ES" sz="2000" dirty="0" err="1" smtClean="0"/>
              <a:t>máis</a:t>
            </a:r>
            <a:r>
              <a:rPr lang="es-ES" sz="2000" dirty="0" smtClean="0"/>
              <a:t> activo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Recibimos as cartas e </a:t>
            </a:r>
            <a:r>
              <a:rPr lang="es-ES" sz="2000" dirty="0" err="1" smtClean="0"/>
              <a:t>traballos</a:t>
            </a:r>
            <a:r>
              <a:rPr lang="es-ES" sz="2000" dirty="0" smtClean="0"/>
              <a:t> : </a:t>
            </a:r>
            <a:r>
              <a:rPr lang="es-ES" sz="2000" dirty="0" err="1" smtClean="0"/>
              <a:t>debuxos</a:t>
            </a:r>
            <a:r>
              <a:rPr lang="es-ES" sz="2000" dirty="0" smtClean="0"/>
              <a:t> inspirados nos contos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No </a:t>
            </a:r>
            <a:r>
              <a:rPr lang="es-ES" sz="2000" dirty="0" err="1" smtClean="0"/>
              <a:t>insti</a:t>
            </a:r>
            <a:r>
              <a:rPr lang="es-ES" sz="2000" dirty="0" smtClean="0"/>
              <a:t> </a:t>
            </a:r>
            <a:r>
              <a:rPr lang="es-ES" sz="2000" dirty="0" err="1" smtClean="0"/>
              <a:t>expoñemos</a:t>
            </a:r>
            <a:r>
              <a:rPr lang="es-ES" sz="2000" dirty="0" smtClean="0"/>
              <a:t> e </a:t>
            </a:r>
            <a:r>
              <a:rPr lang="es-ES" sz="2000" dirty="0" err="1" smtClean="0"/>
              <a:t>distribuímos</a:t>
            </a:r>
            <a:r>
              <a:rPr lang="es-ES" sz="2000" dirty="0" smtClean="0"/>
              <a:t> eses </a:t>
            </a:r>
            <a:r>
              <a:rPr lang="es-ES" sz="2000" dirty="0" err="1" smtClean="0"/>
              <a:t>traballos</a:t>
            </a:r>
            <a:r>
              <a:rPr lang="es-ES" sz="2000" dirty="0" smtClean="0"/>
              <a:t> dos </a:t>
            </a:r>
            <a:r>
              <a:rPr lang="es-ES" sz="2000" dirty="0" err="1" smtClean="0"/>
              <a:t>pequenos</a:t>
            </a:r>
            <a:r>
              <a:rPr lang="es-ES" sz="2000" dirty="0" smtClean="0"/>
              <a:t> entre os </a:t>
            </a:r>
            <a:r>
              <a:rPr lang="es-ES" sz="2000" dirty="0" err="1" smtClean="0"/>
              <a:t>nosos</a:t>
            </a:r>
            <a:r>
              <a:rPr lang="es-ES" sz="2000" dirty="0" smtClean="0"/>
              <a:t> lectores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068164"/>
          </a:xfrm>
        </p:spPr>
        <p:txBody>
          <a:bodyPr/>
          <a:lstStyle/>
          <a:p>
            <a:r>
              <a:rPr lang="es-ES" dirty="0" smtClean="0">
                <a:solidFill>
                  <a:srgbClr val="FFFF00"/>
                </a:solidFill>
              </a:rPr>
              <a:t>PAPEL DA BIBLIOTECA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184576"/>
          </a:xfrm>
        </p:spPr>
        <p:txBody>
          <a:bodyPr/>
          <a:lstStyle/>
          <a:p>
            <a:pPr marL="742950" indent="-742950"/>
            <a:r>
              <a:rPr lang="es-ES" sz="2800" dirty="0" smtClean="0"/>
              <a:t>Incrementar a colaboración do profesorado en </a:t>
            </a:r>
            <a:r>
              <a:rPr lang="es-ES" sz="2800" dirty="0" err="1" smtClean="0"/>
              <a:t>tarefas</a:t>
            </a:r>
            <a:r>
              <a:rPr lang="es-ES" sz="2800" dirty="0" smtClean="0"/>
              <a:t> </a:t>
            </a:r>
            <a:r>
              <a:rPr lang="es-ES" sz="2800" dirty="0" smtClean="0"/>
              <a:t> </a:t>
            </a:r>
            <a:r>
              <a:rPr lang="es-ES" sz="2800" dirty="0" err="1" smtClean="0"/>
              <a:t>comúns</a:t>
            </a:r>
            <a:r>
              <a:rPr lang="es-ES" sz="2800" dirty="0" smtClean="0"/>
              <a:t> </a:t>
            </a:r>
            <a:r>
              <a:rPr lang="es-ES" sz="2800" dirty="0" err="1" smtClean="0"/>
              <a:t>ou</a:t>
            </a:r>
            <a:r>
              <a:rPr lang="es-ES" sz="2800" dirty="0" smtClean="0"/>
              <a:t> </a:t>
            </a:r>
            <a:r>
              <a:rPr lang="es-ES" sz="2800" dirty="0" err="1" smtClean="0"/>
              <a:t>pequenos</a:t>
            </a:r>
            <a:r>
              <a:rPr lang="es-ES" sz="2800" dirty="0" smtClean="0"/>
              <a:t> </a:t>
            </a:r>
            <a:r>
              <a:rPr lang="es-ES" sz="2800" dirty="0" err="1" smtClean="0"/>
              <a:t>proxectos</a:t>
            </a:r>
            <a:endParaRPr lang="es-ES" sz="2800" dirty="0" smtClean="0"/>
          </a:p>
          <a:p>
            <a:pPr marL="742950" indent="-742950"/>
            <a:endParaRPr lang="es-ES" sz="2800" dirty="0" smtClean="0"/>
          </a:p>
          <a:p>
            <a:pPr marL="742950" indent="-742950"/>
            <a:r>
              <a:rPr lang="es-ES" sz="2800" dirty="0" err="1" smtClean="0"/>
              <a:t>Saír</a:t>
            </a:r>
            <a:r>
              <a:rPr lang="es-ES" sz="2800" dirty="0" smtClean="0"/>
              <a:t> da aula</a:t>
            </a:r>
            <a:r>
              <a:rPr lang="es-ES" sz="2800" smtClean="0"/>
              <a:t>: ampliar </a:t>
            </a:r>
            <a:r>
              <a:rPr lang="es-ES" sz="2800" dirty="0" smtClean="0"/>
              <a:t>os espacios para o aprender e </a:t>
            </a:r>
            <a:r>
              <a:rPr lang="es-ES" sz="2800" dirty="0" err="1" smtClean="0"/>
              <a:t>ensinar</a:t>
            </a:r>
            <a:r>
              <a:rPr lang="es-ES" sz="2800" dirty="0" smtClean="0"/>
              <a:t> dentro e </a:t>
            </a:r>
            <a:r>
              <a:rPr lang="es-ES" sz="2800" dirty="0" err="1" smtClean="0"/>
              <a:t>fora</a:t>
            </a:r>
            <a:r>
              <a:rPr lang="es-ES" sz="2800" dirty="0" smtClean="0"/>
              <a:t> do centro</a:t>
            </a:r>
          </a:p>
          <a:p>
            <a:pPr marL="742950" indent="-742950"/>
            <a:endParaRPr lang="es-ES" sz="2800" dirty="0" smtClean="0"/>
          </a:p>
          <a:p>
            <a:pPr marL="742950" indent="-742950"/>
            <a:r>
              <a:rPr lang="es-ES" sz="2800" dirty="0" err="1"/>
              <a:t>Mellorar</a:t>
            </a:r>
            <a:r>
              <a:rPr lang="es-ES" sz="2800" dirty="0"/>
              <a:t> a participación do </a:t>
            </a:r>
            <a:r>
              <a:rPr lang="es-ES" sz="2800" dirty="0" smtClean="0"/>
              <a:t>alumnado</a:t>
            </a:r>
          </a:p>
          <a:p>
            <a:pPr marL="742950" indent="-742950"/>
            <a:endParaRPr lang="es-ES" sz="2800" dirty="0"/>
          </a:p>
          <a:p>
            <a:pPr marL="742950" indent="-742950"/>
            <a:r>
              <a:rPr lang="es-ES" sz="2800" dirty="0" smtClean="0"/>
              <a:t>Difusión do </a:t>
            </a:r>
            <a:r>
              <a:rPr lang="es-ES" sz="2800" dirty="0" err="1" smtClean="0"/>
              <a:t>traballo</a:t>
            </a:r>
            <a:r>
              <a:rPr lang="es-ES" sz="2800" dirty="0" smtClean="0"/>
              <a:t> </a:t>
            </a:r>
            <a:r>
              <a:rPr lang="es-ES" sz="2800" dirty="0" err="1" smtClean="0"/>
              <a:t>feito</a:t>
            </a:r>
            <a:r>
              <a:rPr lang="es-ES" sz="2800" dirty="0" smtClean="0"/>
              <a:t> polos alumnos e o centro</a:t>
            </a:r>
          </a:p>
          <a:p>
            <a:pPr marL="742950" indent="-742950"/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8640"/>
            <a:ext cx="6869112" cy="32972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4" name="Picture 2" descr="C:\Users\Santi\Documents\Nueva carpeta\Nueva carpeta\Fotos\Lecturas compartidas\Nueva carpeta\IMG_3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4310335" cy="2873557"/>
          </a:xfrm>
          <a:prstGeom prst="rect">
            <a:avLst/>
          </a:prstGeom>
          <a:noFill/>
        </p:spPr>
      </p:pic>
      <p:pic>
        <p:nvPicPr>
          <p:cNvPr id="3075" name="Picture 3" descr="C:\Users\Santi\Documents\Nueva carpeta\Nueva carpeta\Fotos\Lecturas compartidas\Nueva carpeta\IMG_30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8004" y="3717032"/>
            <a:ext cx="4351412" cy="2900941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os 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685800"/>
            <a:ext cx="6858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tras 14 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88640"/>
            <a:ext cx="8604448" cy="645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sz="half" idx="2"/>
          </p:nvPr>
        </p:nvSpPr>
        <p:spPr>
          <a:xfrm>
            <a:off x="4860032" y="3861048"/>
            <a:ext cx="4040188" cy="2996952"/>
          </a:xfrm>
        </p:spPr>
        <p:txBody>
          <a:bodyPr/>
          <a:lstStyle/>
          <a:p>
            <a:r>
              <a:rPr lang="es-ES" sz="2000" b="1" dirty="0" smtClean="0"/>
              <a:t>IMPLICACIÓN COA COMUNIDADE EDUCATIVA</a:t>
            </a:r>
          </a:p>
          <a:p>
            <a:r>
              <a:rPr lang="es-ES" sz="2000" dirty="0" smtClean="0"/>
              <a:t>Compartir o </a:t>
            </a:r>
            <a:r>
              <a:rPr lang="es-ES" sz="2000" dirty="0" err="1" smtClean="0"/>
              <a:t>traballo</a:t>
            </a:r>
            <a:r>
              <a:rPr lang="es-ES" sz="2000" dirty="0" smtClean="0"/>
              <a:t> e a </a:t>
            </a:r>
            <a:r>
              <a:rPr lang="es-ES" sz="2000" dirty="0" err="1" smtClean="0"/>
              <a:t>aprendizaxe</a:t>
            </a:r>
            <a:r>
              <a:rPr lang="es-ES" sz="2000" dirty="0" smtClean="0"/>
              <a:t> dos rapaces </a:t>
            </a:r>
            <a:r>
              <a:rPr lang="es-ES" sz="2000" dirty="0" err="1" smtClean="0"/>
              <a:t>co</a:t>
            </a:r>
            <a:r>
              <a:rPr lang="es-ES" sz="2000" dirty="0" smtClean="0"/>
              <a:t> resto do pobo</a:t>
            </a:r>
          </a:p>
          <a:p>
            <a:r>
              <a:rPr lang="es-ES" sz="2000" dirty="0" smtClean="0"/>
              <a:t>Romper a </a:t>
            </a:r>
            <a:r>
              <a:rPr lang="es-ES" sz="2000" dirty="0" err="1" smtClean="0"/>
              <a:t>fronteira</a:t>
            </a:r>
            <a:r>
              <a:rPr lang="es-ES" sz="2000" dirty="0" smtClean="0"/>
              <a:t> entre o instituto e a </a:t>
            </a:r>
            <a:r>
              <a:rPr lang="es-ES" dirty="0" smtClean="0"/>
              <a:t>rúa</a:t>
            </a: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4"/>
          </p:nvPr>
        </p:nvSpPr>
        <p:spPr>
          <a:xfrm>
            <a:off x="251520" y="260648"/>
            <a:ext cx="4258816" cy="3483768"/>
          </a:xfrm>
        </p:spPr>
        <p:txBody>
          <a:bodyPr/>
          <a:lstStyle/>
          <a:p>
            <a:r>
              <a:rPr lang="es-ES" sz="2200" b="1" dirty="0" smtClean="0">
                <a:solidFill>
                  <a:srgbClr val="FF0000"/>
                </a:solidFill>
              </a:rPr>
              <a:t>IMPLICACIÓN DE</a:t>
            </a:r>
          </a:p>
          <a:p>
            <a:r>
              <a:rPr lang="es-ES" sz="2000" b="1" dirty="0" smtClean="0"/>
              <a:t>PROFESORES DO INSTI</a:t>
            </a:r>
          </a:p>
          <a:p>
            <a:r>
              <a:rPr lang="es-ES" sz="2000" dirty="0" smtClean="0"/>
              <a:t>	Música, selección e preparación textos, </a:t>
            </a:r>
            <a:r>
              <a:rPr lang="es-ES" sz="2000" dirty="0" err="1" smtClean="0"/>
              <a:t>montaxe</a:t>
            </a:r>
            <a:r>
              <a:rPr lang="es-ES" sz="2000" dirty="0" smtClean="0"/>
              <a:t> escenario…</a:t>
            </a:r>
          </a:p>
          <a:p>
            <a:r>
              <a:rPr lang="es-ES" sz="2000" b="1" dirty="0" smtClean="0"/>
              <a:t> MESTRES DOS COLEXIOS</a:t>
            </a:r>
          </a:p>
          <a:p>
            <a:r>
              <a:rPr lang="es-ES" sz="2000" b="1" dirty="0" smtClean="0"/>
              <a:t>ESCOLA DE MÚSICA MUNICIPAL</a:t>
            </a:r>
          </a:p>
          <a:p>
            <a:r>
              <a:rPr lang="es-ES" sz="2000" b="1" dirty="0" smtClean="0"/>
              <a:t>ALUMNADO DO INSTI E DOS COLES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621833" cy="296311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4679950" cy="294411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708124"/>
          </a:xfrm>
        </p:spPr>
        <p:txBody>
          <a:bodyPr/>
          <a:lstStyle/>
          <a:p>
            <a:r>
              <a:rPr lang="es-ES" sz="2800" b="1" dirty="0" smtClean="0">
                <a:solidFill>
                  <a:srgbClr val="FFFF00"/>
                </a:solidFill>
              </a:rPr>
              <a:t>DOCUMENTACIÓN e  DIFUSIÓN ACTIVIDADES</a:t>
            </a:r>
            <a:endParaRPr lang="es-ES" sz="2800" b="1" dirty="0">
              <a:solidFill>
                <a:srgbClr val="FFFF00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67544" y="1340768"/>
            <a:ext cx="4037013" cy="5040560"/>
          </a:xfrm>
        </p:spPr>
        <p:txBody>
          <a:bodyPr/>
          <a:lstStyle/>
          <a:p>
            <a:endParaRPr lang="es-ES" dirty="0" smtClean="0">
              <a:hlinkClick r:id="rId3"/>
            </a:endParaRP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1028" name="Picture 4" descr="C:\Users\Santi\Documents\Nueva carpeta\Nueva carpeta\Fotos\Presentacións Ágora Lugo\IMG_1038 (1024x68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61048"/>
            <a:ext cx="3917045" cy="2611363"/>
          </a:xfrm>
          <a:prstGeom prst="rect">
            <a:avLst/>
          </a:prstGeom>
          <a:noFill/>
        </p:spPr>
      </p:pic>
      <p:pic>
        <p:nvPicPr>
          <p:cNvPr id="7" name="Picture 2" descr="C:\Users\Santi\Documents\Nueva carpeta\Nueva carpeta\Fotos\Axenda cole\IMG_22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764704"/>
            <a:ext cx="3896469" cy="2922649"/>
          </a:xfrm>
          <a:prstGeom prst="rect">
            <a:avLst/>
          </a:prstGeom>
          <a:noFill/>
        </p:spPr>
      </p:pic>
      <p:pic>
        <p:nvPicPr>
          <p:cNvPr id="1026" name="Picture 2" descr="C:\Users\Santi\Documents\Presentación 13 marzo\Outro material\Sin título.png">
            <a:hlinkClick r:id="rId3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861048"/>
            <a:ext cx="1869693" cy="2664296"/>
          </a:xfrm>
          <a:prstGeom prst="rect">
            <a:avLst/>
          </a:prstGeom>
          <a:noFill/>
        </p:spPr>
      </p:pic>
      <p:pic>
        <p:nvPicPr>
          <p:cNvPr id="1027" name="Picture 3" descr="C:\Users\Santi\Documents\Presentación 13 marzo\Outro material\Sin título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692696"/>
            <a:ext cx="4032448" cy="2932355"/>
          </a:xfrm>
          <a:prstGeom prst="rect">
            <a:avLst/>
          </a:prstGeom>
          <a:noFill/>
        </p:spPr>
      </p:pic>
      <p:pic>
        <p:nvPicPr>
          <p:cNvPr id="3" name="Picture 4" descr="C:\Users\Santi\Documents\Presentación 13 marzo\Outro material\larg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3861048"/>
            <a:ext cx="1916613" cy="2715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miños esquencido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7544" y="278650"/>
            <a:ext cx="8472264" cy="6354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Santi\Documents\Nueva carpeta\Nueva carpeta\Fotos\Presentacións Ágora Lugo\IMG_1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08" y="404664"/>
            <a:ext cx="4536504" cy="3024336"/>
          </a:xfrm>
          <a:prstGeom prst="rect">
            <a:avLst/>
          </a:prstGeom>
          <a:noFill/>
        </p:spPr>
      </p:pic>
      <p:pic>
        <p:nvPicPr>
          <p:cNvPr id="9" name="Picture 2" descr="C:\Users\Santi\Documents\Nueva carpeta\Nueva carpeta\Fotos\Presentacións Ágora Lugo\IMG_0821 -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4664"/>
            <a:ext cx="3974778" cy="3016433"/>
          </a:xfrm>
          <a:prstGeom prst="rect">
            <a:avLst/>
          </a:prstGeom>
          <a:noFill/>
        </p:spPr>
      </p:pic>
      <p:pic>
        <p:nvPicPr>
          <p:cNvPr id="10" name="Picture 4" descr="C:\Users\Santi\Documents\Nueva carpeta\Nueva carpeta\Fotos\Presentacións Ágora Lugo\IMG_10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4247369" cy="2836785"/>
          </a:xfrm>
          <a:prstGeom prst="rect">
            <a:avLst/>
          </a:prstGeom>
          <a:noFill/>
        </p:spPr>
      </p:pic>
      <p:pic>
        <p:nvPicPr>
          <p:cNvPr id="7" name="Picture 3" descr="C:\Users\Santi\Documents\Nueva carpeta\Nueva carpeta\Fotos\Presentacións Ágora Lugo\IMG_1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4306664" cy="2871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332656"/>
            <a:ext cx="5040560" cy="6120680"/>
          </a:xfrm>
        </p:spPr>
        <p:txBody>
          <a:bodyPr/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PRESENTACIÓNS ACTIVIDADES</a:t>
            </a:r>
          </a:p>
          <a:p>
            <a:endParaRPr lang="es-ES" sz="2400" dirty="0" smtClean="0"/>
          </a:p>
          <a:p>
            <a:r>
              <a:rPr lang="es-ES" sz="2400" dirty="0" smtClean="0"/>
              <a:t>Implicación do alumnado:</a:t>
            </a:r>
          </a:p>
          <a:p>
            <a:r>
              <a:rPr lang="es-ES" sz="2400" dirty="0" smtClean="0"/>
              <a:t>Os alumnos </a:t>
            </a:r>
            <a:r>
              <a:rPr lang="es-ES" sz="2400" dirty="0" err="1" smtClean="0"/>
              <a:t>asumiron</a:t>
            </a:r>
            <a:r>
              <a:rPr lang="es-ES" sz="2400" dirty="0" smtClean="0"/>
              <a:t> :	Presentación </a:t>
            </a:r>
          </a:p>
          <a:p>
            <a:r>
              <a:rPr lang="es-ES" sz="2400" dirty="0" smtClean="0"/>
              <a:t>	Recitados de poesía </a:t>
            </a:r>
          </a:p>
          <a:p>
            <a:r>
              <a:rPr lang="es-ES" sz="2400" dirty="0" smtClean="0"/>
              <a:t>	Música </a:t>
            </a:r>
          </a:p>
          <a:p>
            <a:r>
              <a:rPr lang="es-ES" sz="2400" dirty="0" smtClean="0"/>
              <a:t>	Explicación do </a:t>
            </a:r>
            <a:r>
              <a:rPr lang="es-ES" sz="2400" dirty="0" err="1" smtClean="0"/>
              <a:t>proxecto</a:t>
            </a:r>
            <a:endParaRPr lang="es-ES" sz="2400" dirty="0" smtClean="0"/>
          </a:p>
          <a:p>
            <a:r>
              <a:rPr lang="es-ES" sz="2400" dirty="0" smtClean="0"/>
              <a:t>	</a:t>
            </a:r>
            <a:r>
              <a:rPr lang="es-ES" sz="2400" dirty="0" err="1" smtClean="0"/>
              <a:t>Photocall</a:t>
            </a:r>
            <a:r>
              <a:rPr lang="es-ES" sz="2400" dirty="0" smtClean="0"/>
              <a:t> </a:t>
            </a:r>
          </a:p>
          <a:p>
            <a:r>
              <a:rPr lang="es-ES" sz="2400" dirty="0" smtClean="0"/>
              <a:t>	Recibir </a:t>
            </a:r>
            <a:r>
              <a:rPr lang="es-ES" sz="2400" dirty="0" err="1" smtClean="0"/>
              <a:t>aos</a:t>
            </a:r>
            <a:r>
              <a:rPr lang="es-ES" sz="2400" dirty="0" smtClean="0"/>
              <a:t> asistentes e </a:t>
            </a:r>
            <a:r>
              <a:rPr lang="es-ES" sz="2400" dirty="0" err="1" smtClean="0"/>
              <a:t>levalos</a:t>
            </a:r>
            <a:r>
              <a:rPr lang="es-ES" sz="2400" dirty="0" smtClean="0"/>
              <a:t> </a:t>
            </a:r>
            <a:r>
              <a:rPr lang="es-ES" sz="2400" dirty="0" err="1" smtClean="0"/>
              <a:t>ao</a:t>
            </a:r>
            <a:r>
              <a:rPr lang="es-ES" sz="2400" dirty="0" smtClean="0"/>
              <a:t> </a:t>
            </a:r>
            <a:r>
              <a:rPr lang="es-ES" sz="2400" dirty="0" err="1" smtClean="0"/>
              <a:t>seu</a:t>
            </a:r>
            <a:r>
              <a:rPr lang="es-ES" sz="2400" dirty="0" smtClean="0"/>
              <a:t> sitio </a:t>
            </a:r>
          </a:p>
          <a:p>
            <a:r>
              <a:rPr lang="es-ES" sz="2400" dirty="0" smtClean="0"/>
              <a:t>Participación dos asistentes: recitado poesía </a:t>
            </a:r>
          </a:p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7" name="Picture 5" descr="C:\Users\Santi\Documents\Nueva carpeta\Nueva carpeta\Fotos\Presentacións Ágora Lugo\IMG_0827 (1280x85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645024"/>
            <a:ext cx="4283968" cy="2854470"/>
          </a:xfrm>
          <a:prstGeom prst="rect">
            <a:avLst/>
          </a:prstGeom>
          <a:noFill/>
        </p:spPr>
      </p:pic>
      <p:pic>
        <p:nvPicPr>
          <p:cNvPr id="8" name="Picture 3" descr="C:\Users\Santi\Documents\Nueva carpeta\Nueva carpeta\Fotos\Presentacións Ágora Lugo\IMG_0804 -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719881"/>
            <a:ext cx="3699892" cy="2499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332657"/>
            <a:ext cx="8229600" cy="576063"/>
          </a:xfrm>
          <a:ln/>
        </p:spPr>
        <p:txBody>
          <a:bodyPr/>
          <a:lstStyle/>
          <a:p>
            <a:pPr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3200" b="1" dirty="0" smtClean="0">
                <a:solidFill>
                  <a:srgbClr val="FFFF00"/>
                </a:solidFill>
              </a:rPr>
              <a:t>PARTICIPACIÓN DO ALUMNADO</a:t>
            </a:r>
            <a:r>
              <a:rPr lang="es-ES" sz="3200" dirty="0" smtClean="0"/>
              <a:t/>
            </a:r>
            <a:br>
              <a:rPr lang="es-ES" sz="3200" dirty="0" smtClean="0"/>
            </a:br>
            <a:endParaRPr lang="es-ES" sz="3200" b="1" dirty="0">
              <a:solidFill>
                <a:srgbClr val="F0E500"/>
              </a:solidFill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4704"/>
            <a:ext cx="9144000" cy="3096344"/>
          </a:xfrm>
          <a:ln/>
        </p:spPr>
        <p:txBody>
          <a:bodyPr/>
          <a:lstStyle/>
          <a:p>
            <a:pPr lvl="1" algn="just"/>
            <a:r>
              <a:rPr lang="es-ES" sz="2400" b="1" i="1" dirty="0" smtClean="0"/>
              <a:t>Incentivar e premiar a participación do alumnado</a:t>
            </a:r>
          </a:p>
          <a:p>
            <a:pPr lvl="1" algn="just"/>
            <a:r>
              <a:rPr lang="es-ES" sz="2400" i="1" dirty="0" smtClean="0"/>
              <a:t>Boa </a:t>
            </a:r>
            <a:r>
              <a:rPr lang="es-ES" sz="2400" i="1" dirty="0" err="1" smtClean="0"/>
              <a:t>oportunidade</a:t>
            </a:r>
            <a:r>
              <a:rPr lang="es-ES" sz="2400" i="1" dirty="0" smtClean="0"/>
              <a:t> para aprender </a:t>
            </a:r>
            <a:r>
              <a:rPr lang="es-ES" sz="2400" i="1" dirty="0" err="1" smtClean="0"/>
              <a:t>cousas</a:t>
            </a:r>
            <a:r>
              <a:rPr lang="es-ES" sz="2400" i="1" dirty="0" smtClean="0"/>
              <a:t> que non se poden aprender </a:t>
            </a:r>
            <a:r>
              <a:rPr lang="es-ES" sz="2400" i="1" dirty="0" err="1" smtClean="0"/>
              <a:t>na</a:t>
            </a:r>
            <a:r>
              <a:rPr lang="es-ES" sz="2400" i="1" dirty="0" smtClean="0"/>
              <a:t> aula</a:t>
            </a:r>
            <a:endParaRPr lang="es-ES" sz="2400" dirty="0" smtClean="0"/>
          </a:p>
          <a:p>
            <a:pPr lvl="1" algn="just"/>
            <a:r>
              <a:rPr lang="es-ES" sz="2400" dirty="0" smtClean="0"/>
              <a:t>	Desenvolverse </a:t>
            </a:r>
            <a:r>
              <a:rPr lang="es-ES" sz="2400" dirty="0" err="1" smtClean="0"/>
              <a:t>fora</a:t>
            </a:r>
            <a:r>
              <a:rPr lang="es-ES" sz="2400" dirty="0" smtClean="0"/>
              <a:t> do </a:t>
            </a:r>
            <a:r>
              <a:rPr lang="es-ES" sz="2400" dirty="0" err="1" smtClean="0"/>
              <a:t>seu</a:t>
            </a:r>
            <a:r>
              <a:rPr lang="es-ES" sz="2400" dirty="0" smtClean="0"/>
              <a:t> entorno “</a:t>
            </a:r>
            <a:r>
              <a:rPr lang="es-ES" sz="2400" dirty="0" err="1" smtClean="0"/>
              <a:t>mais</a:t>
            </a:r>
            <a:r>
              <a:rPr lang="es-ES" sz="2400" dirty="0" smtClean="0"/>
              <a:t> seguro”</a:t>
            </a:r>
          </a:p>
          <a:p>
            <a:pPr lvl="1" algn="just"/>
            <a:r>
              <a:rPr lang="es-ES" sz="2400" dirty="0" smtClean="0"/>
              <a:t>	Superar o reto de presentarse en público</a:t>
            </a:r>
          </a:p>
          <a:p>
            <a:pPr lvl="1" algn="just"/>
            <a:r>
              <a:rPr lang="es-ES" sz="2400" dirty="0" smtClean="0"/>
              <a:t>	Apreciar a importancia do </a:t>
            </a:r>
            <a:r>
              <a:rPr lang="es-ES" sz="2400" dirty="0" err="1" smtClean="0"/>
              <a:t>traballo</a:t>
            </a:r>
            <a:r>
              <a:rPr lang="es-ES" sz="2400" dirty="0" smtClean="0"/>
              <a:t> ben preparado</a:t>
            </a:r>
          </a:p>
          <a:p>
            <a:pPr lvl="1" algn="just"/>
            <a:r>
              <a:rPr lang="es-ES" sz="2400" dirty="0" smtClean="0"/>
              <a:t>	</a:t>
            </a:r>
            <a:r>
              <a:rPr lang="es-ES" sz="2400" dirty="0" err="1" smtClean="0"/>
              <a:t>Mellorar</a:t>
            </a:r>
            <a:r>
              <a:rPr lang="es-ES" sz="2400" dirty="0" smtClean="0"/>
              <a:t> a relación </a:t>
            </a:r>
            <a:r>
              <a:rPr lang="es-ES" sz="2400" dirty="0" err="1" smtClean="0"/>
              <a:t>cos</a:t>
            </a:r>
            <a:r>
              <a:rPr lang="es-ES" sz="2400" dirty="0" smtClean="0"/>
              <a:t> profesores</a:t>
            </a:r>
          </a:p>
          <a:p>
            <a:pPr marL="798513" indent="-796925">
              <a:lnSpc>
                <a:spcPct val="90000"/>
              </a:lnSpc>
              <a:spcBef>
                <a:spcPts val="600"/>
              </a:spcBef>
              <a:buClrTx/>
              <a:buFontTx/>
              <a:buNone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endParaRPr lang="es-ES" sz="2000" b="1" dirty="0">
              <a:cs typeface="Times New Roman" pitchFamily="16" charset="0"/>
            </a:endParaRPr>
          </a:p>
        </p:txBody>
      </p:sp>
      <p:pic>
        <p:nvPicPr>
          <p:cNvPr id="2050" name="Picture 2" descr="C:\Users\Santi\Documents\Nueva carpeta\Nueva carpeta\Fotos\Lecturas compartidas\IMG_9427 (1024x33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861048"/>
            <a:ext cx="8549208" cy="279686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cando libro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7544" y="332656"/>
            <a:ext cx="8112224" cy="6084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95536" y="980728"/>
            <a:ext cx="4098677" cy="5143847"/>
          </a:xfrm>
        </p:spPr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</a:rPr>
              <a:t>Equipo de biblioteca</a:t>
            </a:r>
            <a:endParaRPr lang="es-ES" dirty="0" smtClean="0">
              <a:solidFill>
                <a:srgbClr val="FFFF00"/>
              </a:solidFill>
            </a:endParaRPr>
          </a:p>
          <a:p>
            <a:r>
              <a:rPr lang="es-ES" b="1" dirty="0" smtClean="0"/>
              <a:t>Multidisciplinar: </a:t>
            </a:r>
          </a:p>
          <a:p>
            <a:pPr>
              <a:buFont typeface="Wingdings" pitchFamily="2" charset="2"/>
              <a:buChar char="v"/>
            </a:pPr>
            <a:r>
              <a:rPr lang="es-ES" sz="2400" dirty="0" smtClean="0"/>
              <a:t>Historia, Lengua, </a:t>
            </a:r>
            <a:r>
              <a:rPr lang="es-ES" sz="2400" dirty="0" err="1" smtClean="0"/>
              <a:t>Lingua</a:t>
            </a:r>
            <a:r>
              <a:rPr lang="es-ES" sz="2400" dirty="0" smtClean="0"/>
              <a:t>, Matemáticas, Música</a:t>
            </a:r>
          </a:p>
          <a:p>
            <a:pPr>
              <a:buFont typeface="Wingdings" pitchFamily="2" charset="2"/>
              <a:buChar char="v"/>
            </a:pPr>
            <a:r>
              <a:rPr lang="es-ES" sz="2400" dirty="0" err="1" smtClean="0"/>
              <a:t>Máis</a:t>
            </a:r>
            <a:r>
              <a:rPr lang="es-ES" sz="2400" dirty="0" smtClean="0"/>
              <a:t> Ideas</a:t>
            </a:r>
          </a:p>
          <a:p>
            <a:pPr>
              <a:buFont typeface="Wingdings" pitchFamily="2" charset="2"/>
              <a:buChar char="v"/>
            </a:pPr>
            <a:r>
              <a:rPr lang="es-ES" sz="2400" dirty="0" smtClean="0"/>
              <a:t>Implican </a:t>
            </a:r>
            <a:r>
              <a:rPr lang="es-ES" sz="2400" dirty="0" err="1" smtClean="0"/>
              <a:t>aos</a:t>
            </a:r>
            <a:r>
              <a:rPr lang="es-ES" sz="2400" dirty="0" smtClean="0"/>
              <a:t> </a:t>
            </a:r>
            <a:r>
              <a:rPr lang="es-ES" sz="2400" dirty="0" err="1" smtClean="0"/>
              <a:t>seus</a:t>
            </a:r>
            <a:r>
              <a:rPr lang="es-ES" sz="2400" dirty="0" smtClean="0"/>
              <a:t> </a:t>
            </a:r>
            <a:r>
              <a:rPr lang="es-ES" sz="2400" dirty="0" err="1" smtClean="0"/>
              <a:t>compañeiros</a:t>
            </a:r>
            <a:endParaRPr lang="es-ES" sz="2400" dirty="0" smtClean="0"/>
          </a:p>
          <a:p>
            <a:r>
              <a:rPr lang="es-ES" b="1" dirty="0" smtClean="0"/>
              <a:t>Horario amplio</a:t>
            </a:r>
          </a:p>
          <a:p>
            <a:r>
              <a:rPr lang="es-ES" dirty="0" smtClean="0"/>
              <a:t>	</a:t>
            </a:r>
            <a:r>
              <a:rPr lang="es-ES" sz="2400" dirty="0"/>
              <a:t>H</a:t>
            </a:r>
            <a:r>
              <a:rPr lang="es-ES" sz="2400" dirty="0" smtClean="0"/>
              <a:t>ora de reunión semanal</a:t>
            </a:r>
          </a:p>
          <a:p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908720"/>
            <a:ext cx="4038600" cy="5215855"/>
          </a:xfrm>
        </p:spPr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</a:rPr>
              <a:t>Colaboración </a:t>
            </a:r>
            <a:r>
              <a:rPr lang="es-ES" b="1" dirty="0" err="1" smtClean="0">
                <a:solidFill>
                  <a:srgbClr val="FFFF00"/>
                </a:solidFill>
              </a:rPr>
              <a:t>co</a:t>
            </a:r>
            <a:r>
              <a:rPr lang="es-ES" b="1" dirty="0" smtClean="0">
                <a:solidFill>
                  <a:srgbClr val="FFFF00"/>
                </a:solidFill>
              </a:rPr>
              <a:t> EDLG</a:t>
            </a:r>
            <a:endParaRPr lang="es-ES" dirty="0" smtClean="0">
              <a:solidFill>
                <a:srgbClr val="FFFF00"/>
              </a:solidFill>
            </a:endParaRPr>
          </a:p>
          <a:p>
            <a:r>
              <a:rPr lang="es-ES" dirty="0" err="1"/>
              <a:t>Coíncidencia</a:t>
            </a:r>
            <a:r>
              <a:rPr lang="es-ES" dirty="0"/>
              <a:t> dos equipos</a:t>
            </a:r>
          </a:p>
          <a:p>
            <a:r>
              <a:rPr lang="es-ES" dirty="0" smtClean="0"/>
              <a:t>Compartimos </a:t>
            </a:r>
            <a:r>
              <a:rPr lang="es-ES" dirty="0" err="1" smtClean="0"/>
              <a:t>moitos</a:t>
            </a:r>
            <a:r>
              <a:rPr lang="es-ES" dirty="0" smtClean="0"/>
              <a:t> </a:t>
            </a:r>
            <a:r>
              <a:rPr lang="es-ES" dirty="0" err="1" smtClean="0"/>
              <a:t>obxectivos</a:t>
            </a:r>
            <a:endParaRPr lang="es-ES" dirty="0" smtClean="0"/>
          </a:p>
          <a:p>
            <a:r>
              <a:rPr lang="es-ES" dirty="0" smtClean="0"/>
              <a:t>Revista común</a:t>
            </a:r>
          </a:p>
          <a:p>
            <a:r>
              <a:rPr lang="es-ES" dirty="0" smtClean="0"/>
              <a:t>Organización de actividades en común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3375"/>
            <a:ext cx="4176713" cy="2782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429000"/>
            <a:ext cx="4537075" cy="3025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427538" y="333375"/>
            <a:ext cx="4470400" cy="28067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lnSpc>
                <a:spcPct val="90000"/>
              </a:lnSpc>
              <a:spcBef>
                <a:spcPts val="55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ES" sz="2200" b="1" dirty="0" smtClean="0">
                <a:solidFill>
                  <a:srgbClr val="FFFFFF"/>
                </a:solidFill>
                <a:ea typeface="宋体" charset="-122"/>
              </a:rPr>
              <a:t>ADQUISICIÓN DE FONDOS PARA A BIBLIOTECA</a:t>
            </a:r>
          </a:p>
          <a:p>
            <a:pPr marL="341313" indent="-341313">
              <a:lnSpc>
                <a:spcPct val="90000"/>
              </a:lnSpc>
              <a:spcBef>
                <a:spcPts val="55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ES" b="1" dirty="0" smtClean="0">
                <a:solidFill>
                  <a:srgbClr val="FFFFFF"/>
                </a:solidFill>
                <a:ea typeface="宋体" charset="-122"/>
              </a:rPr>
              <a:t>Implicar </a:t>
            </a:r>
            <a:r>
              <a:rPr lang="es-ES" b="1" dirty="0" err="1">
                <a:solidFill>
                  <a:srgbClr val="FFFFFF"/>
                </a:solidFill>
                <a:ea typeface="宋体" charset="-122"/>
              </a:rPr>
              <a:t>máis</a:t>
            </a:r>
            <a:r>
              <a:rPr lang="es-ES" b="1" dirty="0">
                <a:solidFill>
                  <a:srgbClr val="FFFFFF"/>
                </a:solidFill>
                <a:ea typeface="宋体" charset="-122"/>
              </a:rPr>
              <a:t> </a:t>
            </a:r>
            <a:r>
              <a:rPr lang="es-ES" b="1" dirty="0" err="1">
                <a:solidFill>
                  <a:srgbClr val="FFFFFF"/>
                </a:solidFill>
                <a:ea typeface="宋体" charset="-122"/>
              </a:rPr>
              <a:t>ao</a:t>
            </a:r>
            <a:r>
              <a:rPr lang="es-ES" b="1" dirty="0">
                <a:solidFill>
                  <a:srgbClr val="FFFFFF"/>
                </a:solidFill>
                <a:ea typeface="宋体" charset="-122"/>
              </a:rPr>
              <a:t> alumnado na biblioteca</a:t>
            </a:r>
          </a:p>
          <a:p>
            <a:pPr marL="741363" lvl="1" indent="-284163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ES" b="1" dirty="0">
                <a:solidFill>
                  <a:srgbClr val="FFFFFF"/>
                </a:solidFill>
                <a:ea typeface="宋体" charset="-122"/>
              </a:rPr>
              <a:t>Satisfacción de ver nos </a:t>
            </a:r>
            <a:r>
              <a:rPr lang="es-ES" b="1" dirty="0" err="1">
                <a:solidFill>
                  <a:srgbClr val="FFFFFF"/>
                </a:solidFill>
                <a:ea typeface="宋体" charset="-122"/>
              </a:rPr>
              <a:t>andeis</a:t>
            </a:r>
            <a:r>
              <a:rPr lang="es-ES" b="1" dirty="0">
                <a:solidFill>
                  <a:srgbClr val="FFFFFF"/>
                </a:solidFill>
                <a:ea typeface="宋体" charset="-122"/>
              </a:rPr>
              <a:t> da biblioteca os </a:t>
            </a:r>
            <a:r>
              <a:rPr lang="es-ES" b="1" dirty="0" err="1">
                <a:solidFill>
                  <a:srgbClr val="FFFFFF"/>
                </a:solidFill>
                <a:ea typeface="宋体" charset="-122"/>
              </a:rPr>
              <a:t>exemplares</a:t>
            </a:r>
            <a:r>
              <a:rPr lang="es-ES" b="1" dirty="0">
                <a:solidFill>
                  <a:srgbClr val="FFFFFF"/>
                </a:solidFill>
                <a:ea typeface="宋体" charset="-122"/>
              </a:rPr>
              <a:t> </a:t>
            </a:r>
            <a:r>
              <a:rPr lang="es-ES" b="1" dirty="0" err="1">
                <a:solidFill>
                  <a:srgbClr val="FFFFFF"/>
                </a:solidFill>
                <a:ea typeface="宋体" charset="-122"/>
              </a:rPr>
              <a:t>escollidos</a:t>
            </a:r>
            <a:r>
              <a:rPr lang="es-ES" b="1" dirty="0">
                <a:solidFill>
                  <a:srgbClr val="FFFFFF"/>
                </a:solidFill>
                <a:ea typeface="宋体" charset="-122"/>
              </a:rPr>
              <a:t>....</a:t>
            </a:r>
          </a:p>
          <a:p>
            <a:pPr marL="741363" lvl="1" indent="-284163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Font typeface="Arial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ES" b="1" dirty="0">
                <a:solidFill>
                  <a:srgbClr val="FFFFFF"/>
                </a:solidFill>
                <a:ea typeface="宋体" charset="-122"/>
              </a:rPr>
              <a:t>Valorar se son </a:t>
            </a:r>
            <a:r>
              <a:rPr lang="es-ES" b="1" dirty="0" err="1">
                <a:solidFill>
                  <a:srgbClr val="FFFFFF"/>
                </a:solidFill>
                <a:ea typeface="宋体" charset="-122"/>
              </a:rPr>
              <a:t>ou</a:t>
            </a:r>
            <a:r>
              <a:rPr lang="es-ES" b="1" dirty="0">
                <a:solidFill>
                  <a:srgbClr val="FFFFFF"/>
                </a:solidFill>
                <a:ea typeface="宋体" charset="-122"/>
              </a:rPr>
              <a:t> non </a:t>
            </a:r>
            <a:r>
              <a:rPr lang="es-ES" b="1" dirty="0" err="1">
                <a:solidFill>
                  <a:srgbClr val="FFFFFF"/>
                </a:solidFill>
                <a:ea typeface="宋体" charset="-122"/>
              </a:rPr>
              <a:t>axeitados</a:t>
            </a:r>
            <a:r>
              <a:rPr lang="es-ES" b="1" dirty="0">
                <a:solidFill>
                  <a:srgbClr val="FFFFFF"/>
                </a:solidFill>
                <a:ea typeface="宋体" charset="-122"/>
              </a:rPr>
              <a:t> para </a:t>
            </a:r>
            <a:r>
              <a:rPr lang="es-ES" b="1" dirty="0" err="1">
                <a:solidFill>
                  <a:srgbClr val="FFFFFF"/>
                </a:solidFill>
                <a:ea typeface="宋体" charset="-122"/>
              </a:rPr>
              <a:t>unha</a:t>
            </a:r>
            <a:r>
              <a:rPr lang="es-ES" b="1" dirty="0">
                <a:solidFill>
                  <a:srgbClr val="FFFFFF"/>
                </a:solidFill>
                <a:ea typeface="宋体" charset="-122"/>
              </a:rPr>
              <a:t> biblioteca escolar.</a:t>
            </a:r>
          </a:p>
          <a:p>
            <a:pPr marL="342900" indent="-341313">
              <a:lnSpc>
                <a:spcPct val="90000"/>
              </a:lnSpc>
              <a:spcBef>
                <a:spcPts val="500"/>
              </a:spcBef>
              <a:buClrTx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s-ES" b="1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23850" y="3284538"/>
            <a:ext cx="4032250" cy="299069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  <a:spcBef>
                <a:spcPts val="550"/>
              </a:spcBef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2200" b="1" dirty="0">
                <a:solidFill>
                  <a:srgbClr val="FFFFFF"/>
                </a:solidFill>
                <a:ea typeface="宋体" charset="-122"/>
              </a:rPr>
              <a:t>Intercambio de </a:t>
            </a:r>
            <a:r>
              <a:rPr lang="es-ES" sz="2200" b="1" dirty="0" err="1">
                <a:solidFill>
                  <a:srgbClr val="FFFFFF"/>
                </a:solidFill>
                <a:ea typeface="宋体" charset="-122"/>
              </a:rPr>
              <a:t>opinións</a:t>
            </a:r>
            <a:r>
              <a:rPr lang="es-ES" sz="2200" b="1" dirty="0">
                <a:solidFill>
                  <a:srgbClr val="FFFFFF"/>
                </a:solidFill>
                <a:ea typeface="宋体" charset="-122"/>
              </a:rPr>
              <a:t> e conversas sobre libros e gustos literarios </a:t>
            </a:r>
            <a:r>
              <a:rPr lang="es-ES" sz="2200" b="1" dirty="0" smtClean="0">
                <a:solidFill>
                  <a:srgbClr val="FFFFFF"/>
                </a:solidFill>
                <a:ea typeface="宋体" charset="-122"/>
              </a:rPr>
              <a:t>con profes e </a:t>
            </a:r>
            <a:r>
              <a:rPr lang="es-ES" sz="2200" b="1" dirty="0" err="1" smtClean="0">
                <a:solidFill>
                  <a:srgbClr val="FFFFFF"/>
                </a:solidFill>
                <a:ea typeface="宋体" charset="-122"/>
              </a:rPr>
              <a:t>compañeiros</a:t>
            </a:r>
            <a:endParaRPr lang="es-ES" sz="2200" b="1" dirty="0">
              <a:solidFill>
                <a:srgbClr val="FFFFFF"/>
              </a:solidFill>
              <a:ea typeface="宋体" charset="-122"/>
            </a:endParaRPr>
          </a:p>
          <a:p>
            <a:pPr>
              <a:lnSpc>
                <a:spcPct val="90000"/>
              </a:lnSpc>
              <a:spcBef>
                <a:spcPts val="550"/>
              </a:spcBef>
              <a:buClr>
                <a:srgbClr val="FFFFFF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" sz="2200" b="1" dirty="0">
              <a:solidFill>
                <a:srgbClr val="FFFFFF"/>
              </a:solidFill>
              <a:ea typeface="宋体" charset="-122"/>
            </a:endParaRPr>
          </a:p>
          <a:p>
            <a:pPr>
              <a:lnSpc>
                <a:spcPct val="90000"/>
              </a:lnSpc>
              <a:spcBef>
                <a:spcPts val="550"/>
              </a:spcBef>
              <a:buClr>
                <a:srgbClr val="FFFFFF"/>
              </a:buClr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2200" b="1" dirty="0" err="1">
                <a:solidFill>
                  <a:srgbClr val="FFFFFF"/>
                </a:solidFill>
                <a:ea typeface="宋体" charset="-122"/>
              </a:rPr>
              <a:t>Recomendacións</a:t>
            </a:r>
            <a:r>
              <a:rPr lang="es-ES" sz="2200" b="1" dirty="0">
                <a:solidFill>
                  <a:srgbClr val="FFFFFF"/>
                </a:solidFill>
                <a:ea typeface="宋体" charset="-122"/>
              </a:rPr>
              <a:t> entre </a:t>
            </a:r>
            <a:r>
              <a:rPr lang="es-ES" sz="2200" b="1" dirty="0" err="1">
                <a:solidFill>
                  <a:srgbClr val="FFFFFF"/>
                </a:solidFill>
                <a:ea typeface="宋体" charset="-122"/>
              </a:rPr>
              <a:t>iguais</a:t>
            </a:r>
            <a:r>
              <a:rPr lang="es-ES" sz="2200" b="1" dirty="0">
                <a:solidFill>
                  <a:srgbClr val="FFFFFF"/>
                </a:solidFill>
                <a:ea typeface="宋体" charset="-122"/>
              </a:rPr>
              <a:t> de títulos, temáticas, autores...</a:t>
            </a:r>
            <a:r>
              <a:rPr lang="es-ES" sz="2200" b="1" dirty="0" err="1">
                <a:solidFill>
                  <a:srgbClr val="FFFFFF"/>
                </a:solidFill>
                <a:ea typeface="宋体" charset="-122"/>
              </a:rPr>
              <a:t>co</a:t>
            </a:r>
            <a:r>
              <a:rPr lang="es-ES" sz="2200" b="1" dirty="0">
                <a:solidFill>
                  <a:srgbClr val="FFFFFF"/>
                </a:solidFill>
                <a:ea typeface="宋体" charset="-122"/>
              </a:rPr>
              <a:t> que supón de motivación á lectura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4500563" cy="2867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16941"/>
            <a:ext cx="4284662" cy="285495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3743325" cy="29448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1313" indent="-341313">
              <a:lnSpc>
                <a:spcPct val="90000"/>
              </a:lnSpc>
              <a:spcBef>
                <a:spcPts val="550"/>
              </a:spcBef>
              <a:buClr>
                <a:srgbClr val="FFFFFF"/>
              </a:buClr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ES" sz="2200" b="1" dirty="0" err="1">
                <a:solidFill>
                  <a:srgbClr val="FFFFFF"/>
                </a:solidFill>
                <a:ea typeface="宋体" charset="-122"/>
              </a:rPr>
              <a:t>Falar</a:t>
            </a:r>
            <a:r>
              <a:rPr lang="es-ES" sz="2200" b="1" dirty="0">
                <a:solidFill>
                  <a:srgbClr val="FFFFFF"/>
                </a:solidFill>
                <a:ea typeface="宋体" charset="-122"/>
              </a:rPr>
              <a:t> </a:t>
            </a:r>
            <a:r>
              <a:rPr lang="es-ES" sz="2200" b="1" dirty="0" err="1">
                <a:solidFill>
                  <a:srgbClr val="FFFFFF"/>
                </a:solidFill>
                <a:ea typeface="宋体" charset="-122"/>
              </a:rPr>
              <a:t>diante</a:t>
            </a:r>
            <a:r>
              <a:rPr lang="es-ES" sz="2200" b="1" dirty="0">
                <a:solidFill>
                  <a:srgbClr val="FFFFFF"/>
                </a:solidFill>
                <a:ea typeface="宋体" charset="-122"/>
              </a:rPr>
              <a:t> dos </a:t>
            </a:r>
            <a:r>
              <a:rPr lang="es-ES" sz="2200" b="1" dirty="0" err="1">
                <a:solidFill>
                  <a:srgbClr val="FFFFFF"/>
                </a:solidFill>
                <a:ea typeface="宋体" charset="-122"/>
              </a:rPr>
              <a:t>compañeiros</a:t>
            </a:r>
            <a:r>
              <a:rPr lang="es-ES" sz="2200" b="1" dirty="0">
                <a:solidFill>
                  <a:srgbClr val="FFFFFF"/>
                </a:solidFill>
                <a:ea typeface="宋体" charset="-122"/>
              </a:rPr>
              <a:t> (e clientes) </a:t>
            </a:r>
            <a:endParaRPr lang="es-ES" sz="2200" b="1" dirty="0" smtClean="0">
              <a:solidFill>
                <a:srgbClr val="FFFFFF"/>
              </a:solidFill>
              <a:ea typeface="宋体" charset="-122"/>
            </a:endParaRPr>
          </a:p>
          <a:p>
            <a:pPr marL="341313" indent="-341313">
              <a:lnSpc>
                <a:spcPct val="90000"/>
              </a:lnSpc>
              <a:spcBef>
                <a:spcPts val="550"/>
              </a:spcBef>
              <a:buClr>
                <a:srgbClr val="FFFFFF"/>
              </a:buClr>
              <a:buFont typeface="Times New Roman" pitchFamily="16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ES" sz="2000" b="1" i="1" dirty="0" smtClean="0">
                <a:solidFill>
                  <a:srgbClr val="FFFFFF"/>
                </a:solidFill>
                <a:ea typeface="宋体" charset="-122"/>
              </a:rPr>
              <a:t>Cada </a:t>
            </a:r>
            <a:r>
              <a:rPr lang="es-ES" sz="2000" b="1" i="1" dirty="0">
                <a:solidFill>
                  <a:srgbClr val="FFFFFF"/>
                </a:solidFill>
                <a:ea typeface="宋体" charset="-122"/>
              </a:rPr>
              <a:t>alumno debe </a:t>
            </a:r>
            <a:r>
              <a:rPr lang="es-ES" sz="2000" b="1" i="1" dirty="0" err="1">
                <a:solidFill>
                  <a:srgbClr val="FFFFFF"/>
                </a:solidFill>
                <a:ea typeface="宋体" charset="-122"/>
              </a:rPr>
              <a:t>xustificar</a:t>
            </a:r>
            <a:r>
              <a:rPr lang="es-ES" sz="2000" b="1" i="1" dirty="0">
                <a:solidFill>
                  <a:srgbClr val="FFFFFF"/>
                </a:solidFill>
                <a:ea typeface="宋体" charset="-122"/>
              </a:rPr>
              <a:t> o motivo da </a:t>
            </a:r>
            <a:r>
              <a:rPr lang="es-ES" sz="2000" b="1" i="1" dirty="0" err="1">
                <a:solidFill>
                  <a:srgbClr val="FFFFFF"/>
                </a:solidFill>
                <a:ea typeface="宋体" charset="-122"/>
              </a:rPr>
              <a:t>súa</a:t>
            </a:r>
            <a:r>
              <a:rPr lang="es-ES" sz="2000" b="1" i="1" dirty="0">
                <a:solidFill>
                  <a:srgbClr val="FFFFFF"/>
                </a:solidFill>
                <a:ea typeface="宋体" charset="-122"/>
              </a:rPr>
              <a:t> </a:t>
            </a:r>
            <a:r>
              <a:rPr lang="es-ES" sz="2000" b="1" i="1" dirty="0" smtClean="0">
                <a:solidFill>
                  <a:srgbClr val="FFFFFF"/>
                </a:solidFill>
                <a:ea typeface="宋体" charset="-122"/>
              </a:rPr>
              <a:t>elección. Reflexión </a:t>
            </a:r>
            <a:r>
              <a:rPr lang="es-ES" sz="2000" b="1" i="1" dirty="0" err="1">
                <a:solidFill>
                  <a:srgbClr val="FFFFFF"/>
                </a:solidFill>
                <a:ea typeface="宋体" charset="-122"/>
              </a:rPr>
              <a:t>razoada</a:t>
            </a:r>
            <a:r>
              <a:rPr lang="es-ES" sz="2000" b="1" i="1" dirty="0">
                <a:solidFill>
                  <a:srgbClr val="FFFFFF"/>
                </a:solidFill>
                <a:ea typeface="宋体" charset="-122"/>
              </a:rPr>
              <a:t> do interese do libro, da </a:t>
            </a:r>
            <a:r>
              <a:rPr lang="es-ES" sz="2000" b="1" i="1" dirty="0" err="1">
                <a:solidFill>
                  <a:srgbClr val="FFFFFF"/>
                </a:solidFill>
                <a:ea typeface="宋体" charset="-122"/>
              </a:rPr>
              <a:t>súa</a:t>
            </a:r>
            <a:r>
              <a:rPr lang="es-ES" sz="2000" b="1" i="1" dirty="0">
                <a:solidFill>
                  <a:srgbClr val="FFFFFF"/>
                </a:solidFill>
                <a:ea typeface="宋体" charset="-122"/>
              </a:rPr>
              <a:t> temática, etc</a:t>
            </a:r>
            <a:r>
              <a:rPr lang="es-ES" sz="2000" b="1" dirty="0">
                <a:solidFill>
                  <a:srgbClr val="FFFFFF"/>
                </a:solidFill>
                <a:latin typeface="Comic Sans MS" pitchFamily="64" charset="0"/>
                <a:ea typeface="宋体" charset="-122"/>
              </a:rPr>
              <a:t>.</a:t>
            </a:r>
          </a:p>
        </p:txBody>
      </p:sp>
      <p:pic>
        <p:nvPicPr>
          <p:cNvPr id="6" name="Picture 2" descr="C:\Users\Santi\Documents\Nueva carpeta\Nueva carpeta\Fotos\Fnac\IMG_1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32656"/>
            <a:ext cx="4840473" cy="285149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996156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dirty="0" smtClean="0">
                <a:solidFill>
                  <a:srgbClr val="FF3333"/>
                </a:solidFill>
              </a:rPr>
              <a:t>Que buscamos?</a:t>
            </a:r>
            <a:endParaRPr lang="es-ES" dirty="0">
              <a:solidFill>
                <a:srgbClr val="FF3333"/>
              </a:solidFill>
            </a:endParaRP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268760"/>
            <a:ext cx="8461251" cy="5400600"/>
          </a:xfrm>
          <a:ln/>
        </p:spPr>
        <p:txBody>
          <a:bodyPr/>
          <a:lstStyle/>
          <a:p>
            <a:pPr marL="798513" indent="-568325" algn="just"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/>
              <a:t>Crear  dinámicas de traballo no centro máis </a:t>
            </a:r>
            <a:r>
              <a:rPr lang="gl-ES" sz="2200" dirty="0" err="1"/>
              <a:t>participativas</a:t>
            </a:r>
            <a:r>
              <a:rPr lang="gl-ES" sz="2200" dirty="0"/>
              <a:t> </a:t>
            </a:r>
            <a:r>
              <a:rPr lang="gl-ES" sz="2200" dirty="0" smtClean="0"/>
              <a:t>nas </a:t>
            </a:r>
            <a:r>
              <a:rPr lang="gl-ES" sz="2200" dirty="0"/>
              <a:t>que a colaboración entre o profesorado e </a:t>
            </a:r>
            <a:r>
              <a:rPr lang="gl-ES" sz="2200" dirty="0" smtClean="0"/>
              <a:t> </a:t>
            </a:r>
            <a:r>
              <a:rPr lang="gl-ES" sz="2200" dirty="0"/>
              <a:t>alumnado cobra especial </a:t>
            </a:r>
            <a:r>
              <a:rPr lang="gl-ES" sz="2200" dirty="0" err="1"/>
              <a:t>protagonismo</a:t>
            </a:r>
            <a:r>
              <a:rPr lang="gl-ES" sz="2200" dirty="0"/>
              <a:t>.</a:t>
            </a:r>
          </a:p>
          <a:p>
            <a:pPr marL="798513" indent="-568325" algn="just"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 smtClean="0"/>
              <a:t>Asumir, </a:t>
            </a:r>
            <a:r>
              <a:rPr lang="gl-ES" sz="2200" dirty="0"/>
              <a:t>por parte do </a:t>
            </a:r>
            <a:r>
              <a:rPr lang="gl-ES" sz="2200" dirty="0" smtClean="0"/>
              <a:t>profesorado, </a:t>
            </a:r>
            <a:r>
              <a:rPr lang="gl-ES" sz="2200" dirty="0"/>
              <a:t>que hai unha serie de contidos, competencias </a:t>
            </a:r>
            <a:r>
              <a:rPr lang="gl-ES" sz="2200" dirty="0" smtClean="0"/>
              <a:t>que </a:t>
            </a:r>
            <a:r>
              <a:rPr lang="gl-ES" sz="2200" dirty="0"/>
              <a:t>non sempre se poden traballar </a:t>
            </a:r>
            <a:r>
              <a:rPr lang="gl-ES" sz="2200" dirty="0" smtClean="0"/>
              <a:t>mellor dende </a:t>
            </a:r>
            <a:r>
              <a:rPr lang="gl-ES" sz="2200" dirty="0"/>
              <a:t>unha materia concreta ou dende a aula. </a:t>
            </a:r>
          </a:p>
          <a:p>
            <a:pPr marL="798513" indent="-568325" algn="just"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/>
              <a:t>Mellorar a colaboración do profesorado en pequenos proxectos que requiren un tratamento máis </a:t>
            </a:r>
            <a:r>
              <a:rPr lang="gl-ES" sz="2200" dirty="0" err="1" smtClean="0"/>
              <a:t>interdisciplinar</a:t>
            </a:r>
            <a:r>
              <a:rPr lang="gl-ES" sz="2200" dirty="0" smtClean="0"/>
              <a:t>. </a:t>
            </a:r>
          </a:p>
          <a:p>
            <a:pPr lvl="2"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 smtClean="0"/>
              <a:t>Esta </a:t>
            </a:r>
            <a:r>
              <a:rPr lang="gl-ES" sz="2200" dirty="0"/>
              <a:t>colaboración do profesorado pasa tamén pola cesión de tempos pois as actividades interrompen o desenvolvemento normal das clase:  as veces perder unha hora e gañala.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body"/>
          </p:nvPr>
        </p:nvSpPr>
        <p:spPr>
          <a:xfrm>
            <a:off x="360363" y="360363"/>
            <a:ext cx="8229600" cy="6002337"/>
          </a:xfrm>
          <a:ln/>
        </p:spPr>
        <p:txBody>
          <a:bodyPr anchor="t"/>
          <a:lstStyle/>
          <a:p>
            <a:pPr marL="798513" indent="-568325" algn="just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 smtClean="0">
                <a:solidFill>
                  <a:srgbClr val="FFFFFF"/>
                </a:solidFill>
              </a:rPr>
              <a:t>Incrementar </a:t>
            </a:r>
            <a:r>
              <a:rPr lang="gl-ES" sz="2200" dirty="0">
                <a:solidFill>
                  <a:srgbClr val="FFFFFF"/>
                </a:solidFill>
              </a:rPr>
              <a:t>da participación do alumnado en actividades do centro. </a:t>
            </a:r>
          </a:p>
          <a:p>
            <a:pPr lvl="2" algn="l"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>
                <a:solidFill>
                  <a:srgbClr val="FFFFFF"/>
                </a:solidFill>
              </a:rPr>
              <a:t>I</a:t>
            </a:r>
            <a:r>
              <a:rPr lang="gl-ES" sz="2200" dirty="0" smtClean="0">
                <a:solidFill>
                  <a:srgbClr val="FFFFFF"/>
                </a:solidFill>
              </a:rPr>
              <a:t>sto </a:t>
            </a:r>
            <a:r>
              <a:rPr lang="gl-ES" sz="2200" dirty="0">
                <a:solidFill>
                  <a:srgbClr val="FFFFFF"/>
                </a:solidFill>
              </a:rPr>
              <a:t>tamén implica traballo: empregar parte do seu tempo libre ou dos períodos de lecer no instituto,  recuperar o tempo perdido nunha determinada materia....</a:t>
            </a:r>
          </a:p>
          <a:p>
            <a:pPr marL="798513" indent="-568325" algn="just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 smtClean="0">
                <a:solidFill>
                  <a:srgbClr val="FFFFFF"/>
                </a:solidFill>
              </a:rPr>
              <a:t>Abrir </a:t>
            </a:r>
            <a:r>
              <a:rPr lang="gl-ES" sz="2200" dirty="0">
                <a:solidFill>
                  <a:srgbClr val="FFFFFF"/>
                </a:solidFill>
              </a:rPr>
              <a:t>o noso centro </a:t>
            </a:r>
            <a:r>
              <a:rPr lang="gl-ES" sz="2200">
                <a:solidFill>
                  <a:srgbClr val="FFFFFF"/>
                </a:solidFill>
              </a:rPr>
              <a:t>ó </a:t>
            </a:r>
            <a:r>
              <a:rPr lang="gl-ES" sz="2200" smtClean="0">
                <a:solidFill>
                  <a:srgbClr val="FFFFFF"/>
                </a:solidFill>
              </a:rPr>
              <a:t>exterior, para </a:t>
            </a:r>
            <a:r>
              <a:rPr lang="gl-ES" sz="2200" dirty="0">
                <a:solidFill>
                  <a:srgbClr val="FFFFFF"/>
                </a:solidFill>
              </a:rPr>
              <a:t>aprender e para mostrar o que aprendemos.</a:t>
            </a:r>
          </a:p>
          <a:p>
            <a:pPr lvl="2" algn="l"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>
                <a:solidFill>
                  <a:srgbClr val="FFFFFF"/>
                </a:solidFill>
              </a:rPr>
              <a:t>Manter unha relación máis estreita  cos colexios dos que saen os alumnos que veñen o </a:t>
            </a:r>
            <a:r>
              <a:rPr lang="gl-ES" sz="2200" dirty="0" smtClean="0">
                <a:solidFill>
                  <a:srgbClr val="FFFFFF"/>
                </a:solidFill>
              </a:rPr>
              <a:t>centro</a:t>
            </a:r>
          </a:p>
          <a:p>
            <a:pPr lvl="2" algn="l"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 smtClean="0">
                <a:solidFill>
                  <a:srgbClr val="FFFFFF"/>
                </a:solidFill>
              </a:rPr>
              <a:t>Implicar </a:t>
            </a:r>
            <a:r>
              <a:rPr lang="gl-ES" sz="2200" dirty="0">
                <a:solidFill>
                  <a:srgbClr val="FFFFFF"/>
                </a:solidFill>
              </a:rPr>
              <a:t>máis o centro na vida cultural da vila.</a:t>
            </a:r>
          </a:p>
          <a:p>
            <a:pPr marL="798513" indent="-568325" algn="just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>
                <a:solidFill>
                  <a:srgbClr val="FFFFFF"/>
                </a:solidFill>
              </a:rPr>
              <a:t>Por último todas estas experiencia contribúen a romper a monotonía do traballo no </a:t>
            </a:r>
            <a:r>
              <a:rPr lang="gl-ES" sz="2200" dirty="0" smtClean="0">
                <a:solidFill>
                  <a:srgbClr val="FFFFFF"/>
                </a:solidFill>
              </a:rPr>
              <a:t>centro.</a:t>
            </a:r>
            <a:endParaRPr lang="gl-ES" sz="2200" dirty="0">
              <a:solidFill>
                <a:srgbClr val="FFFFFF"/>
              </a:solidFill>
            </a:endParaRPr>
          </a:p>
          <a:p>
            <a:pPr marL="1541463" lvl="1" indent="-568325" algn="just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1368425" algn="l"/>
                <a:tab pos="2282825" algn="l"/>
                <a:tab pos="3197225" algn="l"/>
                <a:tab pos="4111625" algn="l"/>
                <a:tab pos="5026025" algn="l"/>
                <a:tab pos="5940425" algn="l"/>
                <a:tab pos="6854825" algn="l"/>
                <a:tab pos="7769225" algn="l"/>
                <a:tab pos="8683625" algn="l"/>
                <a:tab pos="9598025" algn="l"/>
                <a:tab pos="10512425" algn="l"/>
              </a:tabLst>
            </a:pPr>
            <a:r>
              <a:rPr lang="gl-ES" sz="2200" dirty="0" smtClean="0">
                <a:solidFill>
                  <a:srgbClr val="FFFFFF"/>
                </a:solidFill>
              </a:rPr>
              <a:t>Pasalo </a:t>
            </a:r>
            <a:r>
              <a:rPr lang="gl-ES" sz="2200" dirty="0">
                <a:solidFill>
                  <a:srgbClr val="FFFFFF"/>
                </a:solidFill>
              </a:rPr>
              <a:t>ben mentres aprendemos, que non é pouc</a:t>
            </a:r>
            <a:r>
              <a:rPr lang="gl-ES" sz="2000" dirty="0">
                <a:solidFill>
                  <a:srgbClr val="FFFFFF"/>
                </a:solidFill>
              </a:rPr>
              <a:t>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body"/>
          </p:nvPr>
        </p:nvSpPr>
        <p:spPr>
          <a:xfrm>
            <a:off x="323528" y="980728"/>
            <a:ext cx="4319587" cy="5616624"/>
          </a:xfrm>
          <a:ln/>
        </p:spPr>
        <p:txBody>
          <a:bodyPr anchor="t"/>
          <a:lstStyle/>
          <a:p>
            <a:pPr marL="341313" indent="-341313" algn="l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sz="2200" dirty="0">
                <a:solidFill>
                  <a:srgbClr val="FFFFFF"/>
                </a:solidFill>
                <a:cs typeface="Times New Roman" pitchFamily="18" charset="0"/>
              </a:rPr>
              <a:t>20 minutos </a:t>
            </a:r>
            <a:r>
              <a:rPr lang="pt-BR" sz="2200" dirty="0" err="1">
                <a:solidFill>
                  <a:srgbClr val="FFFFFF"/>
                </a:solidFill>
                <a:cs typeface="Times New Roman" pitchFamily="18" charset="0"/>
              </a:rPr>
              <a:t>diarios</a:t>
            </a:r>
            <a:r>
              <a:rPr lang="pt-BR" sz="2200" dirty="0">
                <a:solidFill>
                  <a:srgbClr val="FFFFFF"/>
                </a:solidFill>
                <a:cs typeface="Times New Roman" pitchFamily="18" charset="0"/>
              </a:rPr>
              <a:t> na </a:t>
            </a:r>
            <a:r>
              <a:rPr lang="pt-BR" sz="2200" dirty="0" err="1">
                <a:solidFill>
                  <a:srgbClr val="FFFFFF"/>
                </a:solidFill>
                <a:cs typeface="Times New Roman" pitchFamily="18" charset="0"/>
              </a:rPr>
              <a:t>propia</a:t>
            </a:r>
            <a:r>
              <a:rPr lang="pt-BR" sz="2200" dirty="0">
                <a:solidFill>
                  <a:srgbClr val="FFFFFF"/>
                </a:solidFill>
                <a:cs typeface="Times New Roman" pitchFamily="18" charset="0"/>
              </a:rPr>
              <a:t> aula </a:t>
            </a:r>
            <a:endParaRPr lang="pt-BR" sz="2200" dirty="0" smtClean="0">
              <a:solidFill>
                <a:srgbClr val="FFFFFF"/>
              </a:solidFill>
              <a:cs typeface="Times New Roman" pitchFamily="18" charset="0"/>
            </a:endParaRPr>
          </a:p>
          <a:p>
            <a:pPr marL="341313" indent="-341313" algn="l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sz="2200" dirty="0" smtClean="0">
                <a:solidFill>
                  <a:srgbClr val="FFFFFF"/>
                </a:solidFill>
                <a:cs typeface="Times New Roman" pitchFamily="18" charset="0"/>
              </a:rPr>
              <a:t>Cada semana </a:t>
            </a:r>
            <a:r>
              <a:rPr lang="pt-BR" sz="2200" dirty="0" err="1" smtClean="0">
                <a:solidFill>
                  <a:srgbClr val="FFFFFF"/>
                </a:solidFill>
                <a:cs typeface="Times New Roman" pitchFamily="18" charset="0"/>
              </a:rPr>
              <a:t>nunha</a:t>
            </a:r>
            <a:r>
              <a:rPr lang="pt-BR" sz="2200" dirty="0" smtClean="0">
                <a:solidFill>
                  <a:srgbClr val="FFFFFF"/>
                </a:solidFill>
                <a:cs typeface="Times New Roman" pitchFamily="18" charset="0"/>
              </a:rPr>
              <a:t> hora </a:t>
            </a:r>
            <a:r>
              <a:rPr lang="pt-BR" sz="2200" dirty="0" err="1" smtClean="0">
                <a:solidFill>
                  <a:srgbClr val="FFFFFF"/>
                </a:solidFill>
                <a:cs typeface="Times New Roman" pitchFamily="18" charset="0"/>
              </a:rPr>
              <a:t>difrente</a:t>
            </a:r>
            <a:r>
              <a:rPr lang="pt-BR" sz="2200" dirty="0" smtClean="0">
                <a:solidFill>
                  <a:srgbClr val="FFFFFF"/>
                </a:solidFill>
                <a:cs typeface="Times New Roman" pitchFamily="18" charset="0"/>
              </a:rPr>
              <a:t>.</a:t>
            </a:r>
            <a:r>
              <a:rPr lang="es-ES" sz="2200" dirty="0" smtClean="0"/>
              <a:t> </a:t>
            </a:r>
          </a:p>
          <a:p>
            <a:pPr marL="1084263" lvl="1" indent="-341313" algn="l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ES" sz="2200" dirty="0" err="1" smtClean="0">
                <a:latin typeface="+mj-lt"/>
              </a:rPr>
              <a:t>Colocarase</a:t>
            </a:r>
            <a:r>
              <a:rPr lang="es-ES" sz="2200" dirty="0" smtClean="0">
                <a:latin typeface="+mj-lt"/>
              </a:rPr>
              <a:t> un calendario en cada aula. </a:t>
            </a:r>
          </a:p>
          <a:p>
            <a:pPr marL="1084263" lvl="1" indent="-341313" algn="l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ES" sz="2000" dirty="0" err="1" smtClean="0">
                <a:latin typeface="+mj-lt"/>
              </a:rPr>
              <a:t>Trátase</a:t>
            </a:r>
            <a:r>
              <a:rPr lang="es-ES" sz="2000" dirty="0" smtClean="0">
                <a:latin typeface="+mj-lt"/>
              </a:rPr>
              <a:t> de implicar así a todo o profesorado do centro</a:t>
            </a:r>
          </a:p>
          <a:p>
            <a:pPr marL="1084263" lvl="1" indent="-341313" algn="l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s-ES" sz="2000" dirty="0" smtClean="0">
                <a:latin typeface="+mj-lt"/>
              </a:rPr>
              <a:t>O profesor que está </a:t>
            </a:r>
            <a:r>
              <a:rPr lang="es-ES" sz="2000" dirty="0" err="1" smtClean="0">
                <a:latin typeface="+mj-lt"/>
              </a:rPr>
              <a:t>nese</a:t>
            </a:r>
            <a:r>
              <a:rPr lang="es-ES" sz="2000" dirty="0" smtClean="0">
                <a:latin typeface="+mj-lt"/>
              </a:rPr>
              <a:t> momento </a:t>
            </a:r>
            <a:r>
              <a:rPr lang="es-ES" sz="2000" dirty="0" err="1" smtClean="0">
                <a:latin typeface="+mj-lt"/>
              </a:rPr>
              <a:t>na</a:t>
            </a:r>
            <a:r>
              <a:rPr lang="es-ES" sz="2000" dirty="0" smtClean="0">
                <a:latin typeface="+mj-lt"/>
              </a:rPr>
              <a:t> aula controla a </a:t>
            </a:r>
            <a:r>
              <a:rPr lang="es-ES" sz="2000" dirty="0" err="1" smtClean="0">
                <a:latin typeface="+mj-lt"/>
              </a:rPr>
              <a:t>actividade</a:t>
            </a:r>
            <a:r>
              <a:rPr lang="es-ES" sz="2200" dirty="0" smtClean="0">
                <a:latin typeface="+mj-lt"/>
              </a:rPr>
              <a:t>. </a:t>
            </a:r>
          </a:p>
          <a:p>
            <a:pPr marL="341313" indent="-341313" algn="l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sz="2200" dirty="0" err="1" smtClean="0">
                <a:solidFill>
                  <a:srgbClr val="FFFFFF"/>
                </a:solidFill>
                <a:cs typeface="Times New Roman" pitchFamily="18" charset="0"/>
              </a:rPr>
              <a:t>Bibliocaixas</a:t>
            </a:r>
            <a:r>
              <a:rPr lang="pt-BR" sz="2200" dirty="0" smtClean="0">
                <a:solidFill>
                  <a:srgbClr val="FFFFFF"/>
                </a:solidFill>
                <a:cs typeface="Times New Roman" pitchFamily="18" charset="0"/>
              </a:rPr>
              <a:t> renovados aprox</a:t>
            </a:r>
            <a:r>
              <a:rPr lang="pt-BR" sz="2200" dirty="0">
                <a:solidFill>
                  <a:srgbClr val="FFFFFF"/>
                </a:solidFill>
                <a:cs typeface="Times New Roman" pitchFamily="18" charset="0"/>
              </a:rPr>
              <a:t>. cada </a:t>
            </a:r>
            <a:r>
              <a:rPr lang="pt-BR" sz="2200" dirty="0" err="1">
                <a:solidFill>
                  <a:srgbClr val="FFFFFF"/>
                </a:solidFill>
                <a:cs typeface="Times New Roman" pitchFamily="18" charset="0"/>
              </a:rPr>
              <a:t>dous</a:t>
            </a:r>
            <a:r>
              <a:rPr lang="pt-BR" sz="2200" dirty="0">
                <a:solidFill>
                  <a:srgbClr val="FFFFFF"/>
                </a:solidFill>
                <a:cs typeface="Times New Roman" pitchFamily="18" charset="0"/>
              </a:rPr>
              <a:t> </a:t>
            </a:r>
            <a:r>
              <a:rPr lang="pt-BR" sz="2200" dirty="0" smtClean="0">
                <a:solidFill>
                  <a:srgbClr val="FFFFFF"/>
                </a:solidFill>
                <a:cs typeface="Times New Roman" pitchFamily="18" charset="0"/>
              </a:rPr>
              <a:t>meses</a:t>
            </a:r>
          </a:p>
          <a:p>
            <a:pPr marL="1084263" lvl="1" indent="-341313" algn="l">
              <a:spcBef>
                <a:spcPts val="800"/>
              </a:spcBef>
              <a:buClr>
                <a:srgbClr val="FFFFFF"/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pt-BR" sz="2200" dirty="0" smtClean="0">
                <a:solidFill>
                  <a:srgbClr val="FFFFFF"/>
                </a:solidFill>
                <a:cs typeface="Times New Roman" pitchFamily="18" charset="0"/>
              </a:rPr>
              <a:t>Materiais variados</a:t>
            </a:r>
            <a:endParaRPr lang="pt-BR" sz="2200" dirty="0">
              <a:solidFill>
                <a:srgbClr val="FFFFFF"/>
              </a:solidFill>
              <a:cs typeface="Times New Roman" pitchFamily="18" charset="0"/>
            </a:endParaRPr>
          </a:p>
          <a:p>
            <a:pPr marL="341313" indent="-341313" algn="l">
              <a:spcBef>
                <a:spcPts val="800"/>
              </a:spcBef>
              <a:buClr>
                <a:srgbClr val="FFFFFF"/>
              </a:buClr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pt-BR" sz="2000" i="1" dirty="0">
              <a:solidFill>
                <a:srgbClr val="FFFFFF"/>
              </a:solidFill>
              <a:latin typeface="Comic Sans MS" pitchFamily="6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339752" y="260648"/>
            <a:ext cx="4751982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s-ES" sz="4000" b="1" dirty="0">
                <a:solidFill>
                  <a:srgbClr val="FFFF00"/>
                </a:solidFill>
                <a:latin typeface="Comic Sans MS" pitchFamily="64" charset="0"/>
              </a:rPr>
              <a:t>HORA DE LER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33056"/>
            <a:ext cx="3619968" cy="2652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052736"/>
            <a:ext cx="3585914" cy="263666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6"/>
            <a:ext cx="8229600" cy="2520280"/>
          </a:xfrm>
          <a:ln/>
        </p:spPr>
        <p:txBody>
          <a:bodyPr/>
          <a:lstStyle/>
          <a:p>
            <a:pPr marL="0" indent="0" algn="ctr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s-ES" sz="2400" b="1" dirty="0">
                <a:latin typeface="Comic Sans MS" pitchFamily="64" charset="0"/>
              </a:rPr>
              <a:t>OUTUBRO</a:t>
            </a:r>
          </a:p>
          <a:p>
            <a:pPr marL="0" indent="0" algn="just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s-ES" sz="1800" dirty="0"/>
              <a:t>1º HORA	03  	  OUTUBRO    	   Ó		09  OUTUBRO    </a:t>
            </a:r>
          </a:p>
          <a:p>
            <a:pPr marL="0" indent="0" algn="just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s-ES" sz="1800" dirty="0"/>
              <a:t>2º HORA	10  	OUTUBRO    	   Ó		16  OUTUBRO    </a:t>
            </a:r>
          </a:p>
          <a:p>
            <a:pPr marL="0" indent="0" algn="just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s-ES" sz="1800" dirty="0"/>
              <a:t>3º HORA	17   	OUTUBRO    	   Ó 		23  OUTUBRO    </a:t>
            </a:r>
          </a:p>
          <a:p>
            <a:pPr marL="0" indent="0" algn="just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s-ES" sz="1800" dirty="0"/>
              <a:t>4º HORA	24  	OUTUBRO    	   Ó      	 	30  OUTUBRO    </a:t>
            </a:r>
          </a:p>
          <a:p>
            <a:pPr marL="0" indent="0" algn="ctr"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s-ES" sz="1800" dirty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411760" y="404664"/>
            <a:ext cx="4805759" cy="7032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algn="ctr"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s-ES" sz="2800" b="1" dirty="0">
                <a:solidFill>
                  <a:srgbClr val="FFFF00"/>
                </a:solidFill>
                <a:latin typeface="Comic Sans MS" pitchFamily="64" charset="0"/>
              </a:rPr>
              <a:t>HORA DE LER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068960"/>
            <a:ext cx="7797800" cy="36020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187957" cy="314096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8" name="Picture 4" descr="C:\Users\Santi\Documents\Nueva carpeta\Nueva carpeta\Fotos\eXPOSITORES\IMG_3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6728" y="0"/>
            <a:ext cx="4707272" cy="3138181"/>
          </a:xfrm>
          <a:prstGeom prst="rect">
            <a:avLst/>
          </a:prstGeom>
          <a:noFill/>
        </p:spPr>
      </p:pic>
      <p:pic>
        <p:nvPicPr>
          <p:cNvPr id="1031" name="Picture 7" descr="C:\Users\Santi\Documents\Nueva carpeta\Nueva carpeta\Fotos\eXPOSITORES\IMG_3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4355976" cy="2903984"/>
          </a:xfrm>
          <a:prstGeom prst="rect">
            <a:avLst/>
          </a:prstGeom>
          <a:noFill/>
        </p:spPr>
      </p:pic>
      <p:pic>
        <p:nvPicPr>
          <p:cNvPr id="1032" name="Picture 8" descr="C:\Users\Santi\Documents\Nueva carpeta\Nueva carpeta\Fotos\eXPOSITORES\Expositores exteriores 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140" y="3717032"/>
            <a:ext cx="4194301" cy="28934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susana 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3790950"/>
          </a:xfrm>
          <a:prstGeom prst="rect">
            <a:avLst/>
          </a:prstGeom>
          <a:noFill/>
        </p:spPr>
      </p:pic>
      <p:pic>
        <p:nvPicPr>
          <p:cNvPr id="7179" name="Picture 11" descr="DSCN31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7394" y="0"/>
            <a:ext cx="4396606" cy="3715240"/>
          </a:xfrm>
          <a:prstGeom prst="rect">
            <a:avLst/>
          </a:prstGeom>
          <a:noFill/>
        </p:spPr>
      </p:pic>
      <p:pic>
        <p:nvPicPr>
          <p:cNvPr id="1027" name="Picture 3" descr="C:\Users\Santi\Documents\Nueva carpeta\Nueva carpeta\Fotos\Mostras biliográficas\IMG_1180 -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5975"/>
            <a:ext cx="3684240" cy="3642025"/>
          </a:xfrm>
          <a:prstGeom prst="rect">
            <a:avLst/>
          </a:prstGeom>
          <a:noFill/>
        </p:spPr>
      </p:pic>
      <p:pic>
        <p:nvPicPr>
          <p:cNvPr id="9" name="Picture 4" descr="susana 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068960"/>
            <a:ext cx="2842469" cy="3789040"/>
          </a:xfrm>
          <a:prstGeom prst="rect">
            <a:avLst/>
          </a:prstGeom>
          <a:noFill/>
        </p:spPr>
      </p:pic>
      <p:pic>
        <p:nvPicPr>
          <p:cNvPr id="1028" name="Picture 4" descr="C:\Users\Santi\Documents\Nueva carpeta\Nueva carpeta\Fotos\Hall\SUSO93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9729" y="2456011"/>
            <a:ext cx="3654271" cy="4401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ía Músic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3568" y="620688"/>
            <a:ext cx="7968208" cy="5976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Santi\Documents\Nueva carpeta\Nueva carpeta\Fotos\Música\IMG_0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5922" cy="3573016"/>
          </a:xfrm>
          <a:prstGeom prst="rect">
            <a:avLst/>
          </a:prstGeom>
          <a:noFill/>
        </p:spPr>
      </p:pic>
      <p:pic>
        <p:nvPicPr>
          <p:cNvPr id="8" name="Picture 3" descr="C:\Users\Santi\Documents\Nueva carpeta\Nueva carpeta\Fotos\Música\DSCN41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5500" y="1"/>
            <a:ext cx="2678499" cy="3573016"/>
          </a:xfrm>
          <a:prstGeom prst="rect">
            <a:avLst/>
          </a:prstGeom>
          <a:noFill/>
        </p:spPr>
      </p:pic>
      <p:pic>
        <p:nvPicPr>
          <p:cNvPr id="9" name="Picture 4" descr="C:\Users\Santi\Documents\Nueva carpeta\Nueva carpeta\Fotos\Música\DSCN4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1124" y="0"/>
            <a:ext cx="2678501" cy="3573016"/>
          </a:xfrm>
          <a:prstGeom prst="rect">
            <a:avLst/>
          </a:prstGeom>
          <a:noFill/>
        </p:spPr>
      </p:pic>
      <p:pic>
        <p:nvPicPr>
          <p:cNvPr id="2054" name="Picture 6" descr="C:\Users\Santi\Documents\Nueva carpeta\Nueva carpeta\Fotos\Música\IMG_0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65104"/>
            <a:ext cx="9148240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2828</TotalTime>
  <Words>767</Words>
  <Application>Microsoft Office PowerPoint</Application>
  <PresentationFormat>Presentación en pantalla (4:3)</PresentationFormat>
  <Paragraphs>128</Paragraphs>
  <Slides>33</Slides>
  <Notes>18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BIBLIOTECA POETA DÍAZ CASTRO</vt:lpstr>
      <vt:lpstr>PAPEL DA BIBLIOTECA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MOSTRAS BIBLIOGRÁFICAS</vt:lpstr>
      <vt:lpstr>Presentación de PowerPoint</vt:lpstr>
      <vt:lpstr>Presentación de PowerPoint</vt:lpstr>
      <vt:lpstr>Presentación de PowerPoint</vt:lpstr>
      <vt:lpstr>APRENDEMOS FORA DA AULA</vt:lpstr>
      <vt:lpstr>APRENDEMOS FORA DO CENTRO</vt:lpstr>
      <vt:lpstr>COMPARTINDO CONTOS NOS COLEXIOS</vt:lpstr>
      <vt:lpstr>Presentación de PowerPoint</vt:lpstr>
      <vt:lpstr>COLABORACIÓN NO CENTRO</vt:lpstr>
      <vt:lpstr>COLABORACIÓN COS COLEXIOS</vt:lpstr>
      <vt:lpstr>Presentación de PowerPoint</vt:lpstr>
      <vt:lpstr>Presentación de PowerPoint</vt:lpstr>
      <vt:lpstr>Presentación de PowerPoint</vt:lpstr>
      <vt:lpstr>Presentación de PowerPoint</vt:lpstr>
      <vt:lpstr>DOCUMENTACIÓN e  DIFUSIÓN ACTIVIDADES</vt:lpstr>
      <vt:lpstr>Presentación de PowerPoint</vt:lpstr>
      <vt:lpstr>Presentación de PowerPoint</vt:lpstr>
      <vt:lpstr>Presentación de PowerPoint</vt:lpstr>
      <vt:lpstr>PARTICIPACIÓN DO ALUMNADO </vt:lpstr>
      <vt:lpstr>Presentación de PowerPoint</vt:lpstr>
      <vt:lpstr>Presentación de PowerPoint</vt:lpstr>
      <vt:lpstr>Presentación de PowerPoint</vt:lpstr>
      <vt:lpstr>Que buscamos?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PCBIBLIOTECA</cp:lastModifiedBy>
  <cp:revision>171</cp:revision>
  <cp:lastPrinted>1601-01-01T00:00:00Z</cp:lastPrinted>
  <dcterms:created xsi:type="dcterms:W3CDTF">2013-02-20T18:20:11Z</dcterms:created>
  <dcterms:modified xsi:type="dcterms:W3CDTF">2015-03-12T09:19:28Z</dcterms:modified>
</cp:coreProperties>
</file>