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78" r:id="rId10"/>
    <p:sldId id="268" r:id="rId11"/>
    <p:sldId id="269" r:id="rId12"/>
    <p:sldId id="277" r:id="rId13"/>
    <p:sldId id="267" r:id="rId14"/>
    <p:sldId id="266" r:id="rId15"/>
    <p:sldId id="272" r:id="rId16"/>
    <p:sldId id="279" r:id="rId17"/>
    <p:sldId id="274" r:id="rId18"/>
    <p:sldId id="275" r:id="rId19"/>
    <p:sldId id="276" r:id="rId20"/>
    <p:sldId id="271" r:id="rId21"/>
    <p:sldId id="270" r:id="rId22"/>
    <p:sldId id="273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754" y="6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99723-6C1D-4F67-B887-A27143F3C65E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479F1-3494-4376-B83D-66BD76F22D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2566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FDFCE8D9-4F4A-4B9C-8376-17ADDB6E4EC5}" type="datetimeFigureOut">
              <a:rPr lang="es-ES" smtClean="0"/>
              <a:t>07/11/2014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es/espazoAbalar/espazo/repositorio/cont/volta-o-mundo-en-80-dias-unha-aventura-dixital-para-descubrir-o-planeta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 </a:t>
            </a:r>
            <a:r>
              <a:rPr lang="es-ES" dirty="0" err="1" smtClean="0"/>
              <a:t>nós</a:t>
            </a:r>
            <a:r>
              <a:rPr lang="es-ES" dirty="0" smtClean="0"/>
              <a:t>, por que non?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Biblioteca </a:t>
            </a:r>
            <a:r>
              <a:rPr lang="es-ES" dirty="0" err="1" smtClean="0"/>
              <a:t>Lois</a:t>
            </a:r>
            <a:r>
              <a:rPr lang="es-ES" dirty="0" smtClean="0"/>
              <a:t> Peña Novo,</a:t>
            </a:r>
          </a:p>
          <a:p>
            <a:r>
              <a:rPr lang="es-ES" dirty="0" smtClean="0"/>
              <a:t>“punto de </a:t>
            </a:r>
            <a:r>
              <a:rPr lang="es-ES" dirty="0" err="1" smtClean="0"/>
              <a:t>encontro</a:t>
            </a:r>
            <a:r>
              <a:rPr lang="es-ES" dirty="0" smtClean="0"/>
              <a:t>”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53136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08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556792"/>
            <a:ext cx="7467600" cy="4432933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gl-ES" dirty="0" smtClean="0"/>
              <a:t>Pensamos </a:t>
            </a:r>
            <a:r>
              <a:rPr lang="gl-ES" dirty="0"/>
              <a:t>que unha boa maneira de achegar a lectura ó alumnado é</a:t>
            </a:r>
            <a:r>
              <a:rPr lang="gl-ES" dirty="0" smtClean="0"/>
              <a:t> </a:t>
            </a:r>
            <a:r>
              <a:rPr lang="gl-ES" dirty="0"/>
              <a:t>a través da creación </a:t>
            </a:r>
            <a:r>
              <a:rPr lang="gl-ES" dirty="0" smtClean="0"/>
              <a:t>de </a:t>
            </a:r>
            <a:r>
              <a:rPr lang="gl-ES" dirty="0"/>
              <a:t>escenarios </a:t>
            </a:r>
            <a:r>
              <a:rPr lang="gl-ES" dirty="0" err="1"/>
              <a:t>visualmente</a:t>
            </a:r>
            <a:r>
              <a:rPr lang="gl-ES" dirty="0"/>
              <a:t> atractivos nos que se </a:t>
            </a:r>
            <a:r>
              <a:rPr lang="gl-ES" dirty="0" smtClean="0"/>
              <a:t>presente </a:t>
            </a:r>
            <a:r>
              <a:rPr lang="gl-ES" dirty="0"/>
              <a:t>unha selección de libros relacionada cunha temática ou datas </a:t>
            </a:r>
            <a:r>
              <a:rPr lang="gl-ES" dirty="0" smtClean="0"/>
              <a:t>específicas</a:t>
            </a:r>
          </a:p>
          <a:p>
            <a:pPr marL="45720" indent="0" algn="ctr">
              <a:buNone/>
            </a:pPr>
            <a:endParaRPr lang="gl-E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/>
          <a:lstStyle/>
          <a:p>
            <a:r>
              <a:rPr lang="es-ES" sz="3200" u="sng" dirty="0" smtClean="0"/>
              <a:t/>
            </a:r>
            <a:br>
              <a:rPr lang="es-ES" sz="3200" u="sng" dirty="0" smtClean="0"/>
            </a:br>
            <a:r>
              <a:rPr lang="en-US" sz="3200" u="sng" dirty="0" err="1"/>
              <a:t>Teatralización</a:t>
            </a:r>
            <a:r>
              <a:rPr lang="en-US" sz="3200" u="sng" dirty="0"/>
              <a:t> de </a:t>
            </a:r>
            <a:r>
              <a:rPr lang="en-US" sz="3200" u="sng" dirty="0" err="1"/>
              <a:t>escenarios</a:t>
            </a:r>
            <a:r>
              <a:rPr lang="es-ES" sz="3200" u="sng" dirty="0"/>
              <a:t/>
            </a:r>
            <a:br>
              <a:rPr lang="es-ES" sz="3200" u="sng" dirty="0"/>
            </a:br>
            <a:endParaRPr lang="es-ES" sz="3200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468">
            <a:off x="720050" y="3442018"/>
            <a:ext cx="3744601" cy="2844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678" y="3212976"/>
            <a:ext cx="2565000" cy="34200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7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533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42" y="260648"/>
            <a:ext cx="3248422" cy="31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/>
          <a:lstStyle/>
          <a:p>
            <a:pPr algn="l"/>
            <a:r>
              <a:rPr lang="es-ES" sz="3200" u="sng" dirty="0" smtClean="0"/>
              <a:t/>
            </a:r>
            <a:br>
              <a:rPr lang="es-ES" sz="3200" u="sng" dirty="0" smtClean="0"/>
            </a:br>
            <a:r>
              <a:rPr lang="es-ES" sz="3200" dirty="0" smtClean="0"/>
              <a:t>                   </a:t>
            </a:r>
            <a:r>
              <a:rPr lang="en-US" sz="3200" u="sng" dirty="0" err="1" smtClean="0"/>
              <a:t>Libros</a:t>
            </a:r>
            <a:r>
              <a:rPr lang="en-US" sz="3200" u="sng" dirty="0" smtClean="0"/>
              <a:t>,  a </a:t>
            </a:r>
            <a:r>
              <a:rPr lang="en-US" sz="3200" u="sng" dirty="0" err="1" smtClean="0"/>
              <a:t>pasear</a:t>
            </a:r>
            <a:r>
              <a:rPr lang="en-US" sz="3200" u="sng" dirty="0" smtClean="0"/>
              <a:t>!!</a:t>
            </a:r>
            <a:r>
              <a:rPr lang="es-ES" sz="3200" dirty="0" smtClean="0"/>
              <a:t/>
            </a:r>
            <a:br>
              <a:rPr lang="es-ES" sz="3200" dirty="0" smtClean="0"/>
            </a:br>
            <a:endParaRPr lang="es-ES" sz="3200" dirty="0"/>
          </a:p>
        </p:txBody>
      </p:sp>
      <p:sp>
        <p:nvSpPr>
          <p:cNvPr id="12" name="11 Rectángulo"/>
          <p:cNvSpPr/>
          <p:nvPr/>
        </p:nvSpPr>
        <p:spPr>
          <a:xfrm>
            <a:off x="3638185" y="3285234"/>
            <a:ext cx="1867627" cy="369332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20897710"/>
              </a:avLst>
            </a:prstTxWarp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algn="ctr"/>
            <a:r>
              <a:rPr lang="es-ES" dirty="0" smtClean="0"/>
              <a:t>                            </a:t>
            </a:r>
          </a:p>
          <a:p>
            <a:pPr algn="ctr"/>
            <a:endParaRPr lang="es-ES" sz="9600" dirty="0">
              <a:latin typeface="Algerian" panose="04020705040A02060702" pitchFamily="82" charset="0"/>
            </a:endParaRPr>
          </a:p>
          <a:p>
            <a:pPr algn="ctr"/>
            <a:endParaRPr lang="es-ES" dirty="0">
              <a:latin typeface="Algerian" panose="04020705040A02060702" pitchFamily="82" charset="0"/>
            </a:endParaRPr>
          </a:p>
        </p:txBody>
      </p:sp>
      <p:sp>
        <p:nvSpPr>
          <p:cNvPr id="17" name="16 Marcador de contenido"/>
          <p:cNvSpPr>
            <a:spLocks noGrp="1"/>
          </p:cNvSpPr>
          <p:nvPr>
            <p:ph idx="1"/>
          </p:nvPr>
        </p:nvSpPr>
        <p:spPr>
          <a:xfrm>
            <a:off x="827584" y="1412776"/>
            <a:ext cx="8064896" cy="4608512"/>
          </a:xfrm>
        </p:spPr>
        <p:txBody>
          <a:bodyPr/>
          <a:lstStyle/>
          <a:p>
            <a:pPr marL="0" indent="0">
              <a:buNone/>
            </a:pPr>
            <a:endParaRPr lang="gl-ES" dirty="0" smtClean="0"/>
          </a:p>
          <a:p>
            <a:pPr marL="0" indent="0">
              <a:buNone/>
            </a:pPr>
            <a:r>
              <a:rPr lang="es-ES" dirty="0" smtClean="0"/>
              <a:t>Con esta </a:t>
            </a:r>
            <a:r>
              <a:rPr lang="es-ES" dirty="0" err="1" smtClean="0"/>
              <a:t>actividade</a:t>
            </a:r>
            <a:r>
              <a:rPr lang="es-ES" dirty="0" smtClean="0"/>
              <a:t> pretendemos: </a:t>
            </a:r>
          </a:p>
          <a:p>
            <a:r>
              <a:rPr lang="es-ES" dirty="0" smtClean="0"/>
              <a:t> Sacar libros dos </a:t>
            </a:r>
            <a:r>
              <a:rPr lang="es-ES" dirty="0" err="1" smtClean="0"/>
              <a:t>andeis</a:t>
            </a:r>
            <a:r>
              <a:rPr lang="es-ES" dirty="0" smtClean="0"/>
              <a:t> da biblioteca                                                  </a:t>
            </a:r>
            <a:r>
              <a:rPr lang="es-ES" dirty="0" err="1" smtClean="0"/>
              <a:t>co</a:t>
            </a:r>
            <a:r>
              <a:rPr lang="es-ES" dirty="0" smtClean="0"/>
              <a:t> gallo </a:t>
            </a:r>
            <a:r>
              <a:rPr lang="es-ES" dirty="0" err="1" smtClean="0"/>
              <a:t>dun</a:t>
            </a:r>
            <a:r>
              <a:rPr lang="es-ES" dirty="0" smtClean="0"/>
              <a:t> tema, efeméride                                                       </a:t>
            </a:r>
            <a:r>
              <a:rPr lang="es-ES" dirty="0" err="1" smtClean="0"/>
              <a:t>ou</a:t>
            </a:r>
            <a:r>
              <a:rPr lang="es-ES" dirty="0" smtClean="0"/>
              <a:t> día </a:t>
            </a:r>
            <a:r>
              <a:rPr lang="es-ES" dirty="0" err="1" smtClean="0"/>
              <a:t>sinalado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Ensinarlle</a:t>
            </a:r>
            <a:r>
              <a:rPr lang="es-ES" dirty="0" smtClean="0"/>
              <a:t> </a:t>
            </a:r>
            <a:r>
              <a:rPr lang="es-ES" dirty="0" err="1" smtClean="0"/>
              <a:t>ó</a:t>
            </a:r>
            <a:r>
              <a:rPr lang="es-ES" dirty="0" smtClean="0"/>
              <a:t> alumnado que </a:t>
            </a:r>
            <a:r>
              <a:rPr lang="es-ES" dirty="0" err="1" smtClean="0"/>
              <a:t>dispoñemos</a:t>
            </a:r>
            <a:r>
              <a:rPr lang="es-ES" dirty="0" smtClean="0"/>
              <a:t> </a:t>
            </a:r>
            <a:r>
              <a:rPr lang="es-ES" dirty="0" err="1" smtClean="0"/>
              <a:t>dunha</a:t>
            </a:r>
            <a:r>
              <a:rPr lang="es-ES" dirty="0" smtClean="0"/>
              <a:t> </a:t>
            </a:r>
            <a:r>
              <a:rPr lang="es-ES" dirty="0" err="1" smtClean="0"/>
              <a:t>variedade</a:t>
            </a:r>
            <a:r>
              <a:rPr lang="es-ES" dirty="0" smtClean="0"/>
              <a:t> </a:t>
            </a:r>
            <a:r>
              <a:rPr lang="gl-ES" dirty="0" smtClean="0"/>
              <a:t>considerable</a:t>
            </a:r>
            <a:r>
              <a:rPr lang="es-ES" dirty="0" smtClean="0"/>
              <a:t> de fondos que eles poden </a:t>
            </a:r>
            <a:r>
              <a:rPr lang="es-ES" dirty="0" err="1" smtClean="0"/>
              <a:t>manexar</a:t>
            </a:r>
            <a:r>
              <a:rPr lang="es-ES" dirty="0" smtClean="0"/>
              <a:t>.</a:t>
            </a:r>
          </a:p>
          <a:p>
            <a:pPr marL="0" indent="0" algn="ctr">
              <a:buNone/>
            </a:pPr>
            <a:r>
              <a:rPr lang="es-ES" dirty="0" smtClean="0"/>
              <a:t>O que conseguimos </a:t>
            </a:r>
            <a:r>
              <a:rPr lang="es-ES" dirty="0" err="1" smtClean="0"/>
              <a:t>co</a:t>
            </a:r>
            <a:r>
              <a:rPr lang="es-ES" dirty="0" smtClean="0"/>
              <a:t> paseo:</a:t>
            </a:r>
          </a:p>
          <a:p>
            <a:r>
              <a:rPr lang="es-ES" dirty="0" smtClean="0"/>
              <a:t>Que </a:t>
            </a:r>
            <a:r>
              <a:rPr lang="es-ES" dirty="0" err="1" smtClean="0"/>
              <a:t>sempre</a:t>
            </a:r>
            <a:r>
              <a:rPr lang="es-ES" dirty="0" smtClean="0"/>
              <a:t> </a:t>
            </a:r>
            <a:r>
              <a:rPr lang="es-ES" dirty="0" err="1" smtClean="0"/>
              <a:t>hai</a:t>
            </a:r>
            <a:r>
              <a:rPr lang="es-ES" dirty="0" smtClean="0"/>
              <a:t> </a:t>
            </a:r>
            <a:r>
              <a:rPr lang="es-ES" dirty="0" err="1" smtClean="0"/>
              <a:t>alguén</a:t>
            </a:r>
            <a:r>
              <a:rPr lang="es-ES" dirty="0" smtClean="0"/>
              <a:t> que </a:t>
            </a:r>
            <a:r>
              <a:rPr lang="es-ES" dirty="0" err="1" smtClean="0"/>
              <a:t>lle</a:t>
            </a:r>
            <a:r>
              <a:rPr lang="es-ES" dirty="0" smtClean="0"/>
              <a:t> bota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ollada</a:t>
            </a:r>
            <a:r>
              <a:rPr lang="es-ES" dirty="0" smtClean="0"/>
              <a:t> a algún libro, e eso </a:t>
            </a:r>
            <a:r>
              <a:rPr lang="es-ES" dirty="0" err="1" smtClean="0"/>
              <a:t>xa</a:t>
            </a:r>
            <a:r>
              <a:rPr lang="es-ES" dirty="0" smtClean="0"/>
              <a:t> é algo </a:t>
            </a:r>
            <a:r>
              <a:rPr lang="gl-ES" dirty="0" smtClean="0"/>
              <a:t>positivo</a:t>
            </a:r>
            <a:r>
              <a:rPr lang="es-ES" dirty="0" smtClean="0"/>
              <a:t>. 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57192"/>
            <a:ext cx="356065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7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280" y="404665"/>
            <a:ext cx="3008313" cy="1512167"/>
          </a:xfrm>
        </p:spPr>
        <p:txBody>
          <a:bodyPr/>
          <a:lstStyle/>
          <a:p>
            <a:r>
              <a:rPr lang="es-ES" sz="3200" dirty="0" smtClean="0"/>
              <a:t>A </a:t>
            </a:r>
            <a:r>
              <a:rPr lang="es-ES" sz="3200" dirty="0" err="1" smtClean="0"/>
              <a:t>miña</a:t>
            </a:r>
            <a:r>
              <a:rPr lang="es-ES" sz="3200" dirty="0" smtClean="0"/>
              <a:t> palabra en </a:t>
            </a:r>
            <a:r>
              <a:rPr lang="es-ES" sz="3200" dirty="0" err="1" smtClean="0"/>
              <a:t>galego</a:t>
            </a:r>
            <a:r>
              <a:rPr lang="es-ES" sz="3200" dirty="0" smtClean="0"/>
              <a:t/>
            </a:r>
            <a:br>
              <a:rPr lang="es-ES" sz="3200" dirty="0" smtClean="0"/>
            </a:br>
            <a:endParaRPr lang="es-ES" sz="320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>
          <a:xfrm>
            <a:off x="551280" y="1772816"/>
            <a:ext cx="3008313" cy="35546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1800" dirty="0" smtClean="0"/>
              <a:t>O Día das Letras galegas organizamos un </a:t>
            </a:r>
            <a:r>
              <a:rPr lang="gl-ES" sz="1800" i="1" dirty="0" err="1" smtClean="0"/>
              <a:t>photocall</a:t>
            </a:r>
            <a:r>
              <a:rPr lang="gl-ES" sz="1800" dirty="0" smtClean="0"/>
              <a:t>  titulado </a:t>
            </a:r>
            <a:r>
              <a:rPr lang="gl-ES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miña palabra en galego</a:t>
            </a:r>
            <a:r>
              <a:rPr lang="gl-ES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1800" dirty="0" smtClean="0"/>
              <a:t>Toda a comunidade educativa puido imprimir a súa palabra favorita en galego e posar con ela na entrada do instituto.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1800" dirty="0" smtClean="0"/>
              <a:t>Posteriormente, elaboramos un libro con todas elas. </a:t>
            </a:r>
          </a:p>
          <a:p>
            <a:endParaRPr lang="gl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17032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4664"/>
            <a:ext cx="4699000" cy="352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19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572573"/>
            <a:ext cx="7920880" cy="4432933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gl-ES" dirty="0" smtClean="0"/>
              <a:t>Cos obxectivos de que: </a:t>
            </a:r>
          </a:p>
          <a:p>
            <a:pPr lvl="1"/>
            <a:r>
              <a:rPr lang="gl-ES" sz="2400" dirty="0" smtClean="0"/>
              <a:t>Os </a:t>
            </a:r>
            <a:r>
              <a:rPr lang="gl-ES" sz="2400" dirty="0"/>
              <a:t>rapaces manexen os </a:t>
            </a:r>
            <a:r>
              <a:rPr lang="gl-ES" sz="2400" dirty="0" smtClean="0"/>
              <a:t>parámetros</a:t>
            </a:r>
          </a:p>
          <a:p>
            <a:pPr marL="329184" lvl="1" indent="0">
              <a:buNone/>
            </a:pPr>
            <a:r>
              <a:rPr lang="gl-ES" sz="2400" dirty="0" err="1" smtClean="0"/>
              <a:t>	de</a:t>
            </a:r>
            <a:r>
              <a:rPr lang="gl-ES" sz="2400" dirty="0" smtClean="0"/>
              <a:t> </a:t>
            </a:r>
            <a:r>
              <a:rPr lang="gl-ES" sz="2400" dirty="0"/>
              <a:t>busca aprendidos nas xornadas </a:t>
            </a:r>
            <a:r>
              <a:rPr lang="gl-ES" sz="2400" dirty="0" smtClean="0"/>
              <a:t>                             </a:t>
            </a:r>
            <a:r>
              <a:rPr lang="gl-ES" sz="2400" dirty="0" err="1" smtClean="0"/>
              <a:t>	adicadas</a:t>
            </a:r>
            <a:r>
              <a:rPr lang="gl-ES" sz="2400" dirty="0" smtClean="0"/>
              <a:t> </a:t>
            </a:r>
            <a:r>
              <a:rPr lang="gl-ES" sz="2400" dirty="0"/>
              <a:t>á formación de </a:t>
            </a:r>
            <a:r>
              <a:rPr lang="gl-ES" sz="2400" dirty="0" smtClean="0"/>
              <a:t>usuarios, e</a:t>
            </a:r>
          </a:p>
          <a:p>
            <a:pPr lvl="1"/>
            <a:r>
              <a:rPr lang="gl-ES" sz="2400" dirty="0" smtClean="0"/>
              <a:t>lean </a:t>
            </a:r>
            <a:r>
              <a:rPr lang="gl-ES" sz="2400" dirty="0"/>
              <a:t>diferentes tipos </a:t>
            </a:r>
            <a:r>
              <a:rPr lang="gl-ES" sz="2400" dirty="0" smtClean="0"/>
              <a:t>de libros.</a:t>
            </a:r>
          </a:p>
          <a:p>
            <a:pPr marL="329184" lvl="1" indent="0" algn="ctr">
              <a:buNone/>
            </a:pPr>
            <a:r>
              <a:rPr lang="gl-ES" sz="2400" dirty="0" smtClean="0"/>
              <a:t>                                                      Creamos o taller de chapas       </a:t>
            </a:r>
            <a:r>
              <a:rPr lang="gl-ES" sz="2400" dirty="0" err="1" smtClean="0"/>
              <a:t>			literarias</a:t>
            </a:r>
            <a:r>
              <a:rPr lang="gl-ES" sz="2400" dirty="0" smtClean="0"/>
              <a:t> no que:</a:t>
            </a:r>
          </a:p>
          <a:p>
            <a:pPr marL="329184" lvl="1" indent="0" algn="r">
              <a:buNone/>
            </a:pPr>
            <a:r>
              <a:rPr lang="gl-ES" sz="2400" dirty="0" smtClean="0"/>
              <a:t>os </a:t>
            </a:r>
            <a:r>
              <a:rPr lang="gl-ES" sz="2400" dirty="0"/>
              <a:t>alumnos fan as súas </a:t>
            </a:r>
            <a:r>
              <a:rPr lang="gl-ES" sz="2400" dirty="0" smtClean="0"/>
              <a:t>                                                    propias </a:t>
            </a:r>
            <a:r>
              <a:rPr lang="gl-ES" sz="2400" dirty="0"/>
              <a:t>chapas imprimindo citas                                                             </a:t>
            </a:r>
            <a:r>
              <a:rPr lang="gl-ES" sz="2400" dirty="0" smtClean="0"/>
              <a:t>  				                    extraídas </a:t>
            </a:r>
            <a:r>
              <a:rPr lang="gl-ES" sz="2400" dirty="0"/>
              <a:t>dos fondos da </a:t>
            </a:r>
            <a:r>
              <a:rPr lang="gl-ES" sz="2400" dirty="0" smtClean="0"/>
              <a:t>biblioteca, refráns ou frases feitas.</a:t>
            </a:r>
            <a:endParaRPr lang="gl-E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/>
          <a:lstStyle/>
          <a:p>
            <a:pPr algn="l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gl-ES" sz="3200" u="sng" dirty="0" smtClean="0"/>
              <a:t>Taller </a:t>
            </a:r>
            <a:r>
              <a:rPr lang="gl-ES" sz="3200" u="sng" dirty="0"/>
              <a:t>de chapas literarias</a:t>
            </a:r>
            <a:r>
              <a:rPr lang="es-ES" sz="3200" u="sng" dirty="0"/>
              <a:t/>
            </a:r>
            <a:br>
              <a:rPr lang="es-ES" sz="3200" u="sng" dirty="0"/>
            </a:br>
            <a:endParaRPr lang="es-E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09" y="160338"/>
            <a:ext cx="3074987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lexandra\Pictures\Picasa\Exportaciones\PUBLICITACIÓN\20140830_131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0" y="3789040"/>
            <a:ext cx="3587891" cy="2690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8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7976" y="1340768"/>
            <a:ext cx="3687960" cy="4952999"/>
          </a:xfrm>
        </p:spPr>
        <p:txBody>
          <a:bodyPr>
            <a:normAutofit fontScale="92500"/>
          </a:bodyPr>
          <a:lstStyle/>
          <a:p>
            <a:pPr lvl="1"/>
            <a:r>
              <a:rPr lang="gl-ES" dirty="0" smtClean="0"/>
              <a:t>  </a:t>
            </a:r>
            <a:r>
              <a:rPr lang="gl-ES" sz="2400" dirty="0" smtClean="0"/>
              <a:t>Adiviñar refráns </a:t>
            </a:r>
            <a:r>
              <a:rPr lang="gl-ES" sz="2400" dirty="0"/>
              <a:t>expresados a través de </a:t>
            </a:r>
            <a:r>
              <a:rPr lang="gl-ES" sz="2400" dirty="0" err="1"/>
              <a:t>emoticonos</a:t>
            </a:r>
            <a:r>
              <a:rPr lang="gl-ES" sz="2400" dirty="0"/>
              <a:t>, tan empregados na linguaxe </a:t>
            </a:r>
            <a:endParaRPr lang="gl-ES" sz="2400" dirty="0" smtClean="0"/>
          </a:p>
          <a:p>
            <a:pPr marL="329184" lvl="1" indent="0">
              <a:buNone/>
            </a:pPr>
            <a:r>
              <a:rPr lang="gl-ES" sz="2400" dirty="0"/>
              <a:t> </a:t>
            </a:r>
            <a:r>
              <a:rPr lang="gl-ES" sz="2400" dirty="0" smtClean="0"/>
              <a:t>  do </a:t>
            </a:r>
            <a:r>
              <a:rPr lang="gl-ES" sz="2400" dirty="0" err="1"/>
              <a:t>Whatsapp</a:t>
            </a:r>
            <a:r>
              <a:rPr lang="gl-ES" sz="2400" dirty="0"/>
              <a:t>. </a:t>
            </a:r>
            <a:endParaRPr lang="gl-ES" sz="2400" dirty="0" smtClean="0"/>
          </a:p>
          <a:p>
            <a:pPr marL="329184" lvl="1" indent="0">
              <a:buNone/>
            </a:pPr>
            <a:endParaRPr lang="gl-ES" sz="2400" dirty="0" smtClean="0"/>
          </a:p>
          <a:p>
            <a:pPr lvl="1"/>
            <a:r>
              <a:rPr lang="gl-ES" sz="2400" dirty="0" smtClean="0"/>
              <a:t>En resposta á nosa intención de poñer en </a:t>
            </a:r>
            <a:r>
              <a:rPr lang="gl-ES" sz="2400" dirty="0"/>
              <a:t>práctica de actividades que chamen a atención do </a:t>
            </a:r>
            <a:r>
              <a:rPr lang="gl-ES" sz="2400" dirty="0" smtClean="0"/>
              <a:t> alumnado </a:t>
            </a:r>
            <a:r>
              <a:rPr lang="gl-ES" sz="2400" dirty="0"/>
              <a:t>e que </a:t>
            </a:r>
            <a:r>
              <a:rPr lang="gl-ES" sz="2400" dirty="0" smtClean="0"/>
              <a:t>o faga  participar dun                    </a:t>
            </a:r>
            <a:r>
              <a:rPr lang="gl-ES" sz="2400" dirty="0"/>
              <a:t>xeito </a:t>
            </a:r>
            <a:r>
              <a:rPr lang="gl-ES" sz="2400" dirty="0" smtClean="0"/>
              <a:t>activo. </a:t>
            </a:r>
            <a:endParaRPr lang="gl-ES" sz="2400" dirty="0"/>
          </a:p>
          <a:p>
            <a:pPr marL="2286000" lvl="8" indent="0">
              <a:buNone/>
            </a:pPr>
            <a:endParaRPr lang="gl-E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60189"/>
          </a:xfrm>
        </p:spPr>
        <p:txBody>
          <a:bodyPr/>
          <a:lstStyle/>
          <a:p>
            <a:pPr algn="l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gl-ES" sz="3200" u="sng" dirty="0" smtClean="0"/>
              <a:t>O </a:t>
            </a:r>
            <a:r>
              <a:rPr lang="gl-ES" sz="3200" u="sng" dirty="0"/>
              <a:t>refraneiro entre </a:t>
            </a:r>
            <a:r>
              <a:rPr lang="gl-ES" sz="3200" u="sng" dirty="0" err="1"/>
              <a:t>emoticonos</a:t>
            </a:r>
            <a:r>
              <a:rPr lang="es-ES" sz="3200" u="sng" dirty="0"/>
              <a:t/>
            </a:r>
            <a:br>
              <a:rPr lang="es-ES" sz="3200" u="sng" dirty="0"/>
            </a:br>
            <a:r>
              <a:rPr lang="es-ES" sz="3200" u="sng" dirty="0" smtClean="0"/>
              <a:t> </a:t>
            </a:r>
            <a:r>
              <a:rPr lang="es-ES" sz="3200" dirty="0" smtClean="0"/>
              <a:t/>
            </a:r>
            <a:br>
              <a:rPr lang="es-ES" sz="3200" dirty="0" smtClean="0"/>
            </a:br>
            <a:endParaRPr lang="es-ES" sz="3200" dirty="0"/>
          </a:p>
        </p:txBody>
      </p:sp>
      <p:pic>
        <p:nvPicPr>
          <p:cNvPr id="7" name="4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3843" y="866878"/>
            <a:ext cx="3444187" cy="4680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 rot="1469766">
            <a:off x="6584742" y="634622"/>
            <a:ext cx="2759130" cy="1200329"/>
          </a:xfrm>
          <a:prstGeom prst="rect">
            <a:avLst/>
          </a:prstGeom>
          <a:scene3d>
            <a:camera prst="perspectiveLeft"/>
            <a:lightRig rig="threePt" dir="t"/>
          </a:scene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dirty="0">
                <a:latin typeface="Adobe Gothic Std B" pitchFamily="34" charset="-128"/>
                <a:ea typeface="Adobe Gothic Std B" pitchFamily="34" charset="-128"/>
              </a:rPr>
              <a:t>Mudan os tempos</a:t>
            </a:r>
          </a:p>
          <a:p>
            <a:r>
              <a:rPr lang="gl-ES" dirty="0" smtClean="0">
                <a:latin typeface="Adobe Gothic Std B" pitchFamily="34" charset="-128"/>
                <a:ea typeface="Adobe Gothic Std B" pitchFamily="34" charset="-128"/>
              </a:rPr>
              <a:t>cambian </a:t>
            </a:r>
            <a:r>
              <a:rPr lang="gl-ES" dirty="0">
                <a:latin typeface="Adobe Gothic Std B" pitchFamily="34" charset="-128"/>
                <a:ea typeface="Adobe Gothic Std B" pitchFamily="34" charset="-128"/>
              </a:rPr>
              <a:t>as formas</a:t>
            </a:r>
          </a:p>
          <a:p>
            <a:r>
              <a:rPr lang="gl-ES" dirty="0">
                <a:latin typeface="Adobe Gothic Std B" pitchFamily="34" charset="-128"/>
                <a:ea typeface="Adobe Gothic Std B" pitchFamily="34" charset="-128"/>
              </a:rPr>
              <a:t>pero os refráns</a:t>
            </a:r>
          </a:p>
          <a:p>
            <a:r>
              <a:rPr lang="gl-ES" dirty="0" smtClean="0">
                <a:latin typeface="Adobe Gothic Std B" pitchFamily="34" charset="-128"/>
                <a:ea typeface="Adobe Gothic Std B" pitchFamily="34" charset="-128"/>
              </a:rPr>
              <a:t>nunca </a:t>
            </a:r>
            <a:r>
              <a:rPr lang="gl-ES" dirty="0">
                <a:latin typeface="Adobe Gothic Std B" pitchFamily="34" charset="-128"/>
                <a:ea typeface="Adobe Gothic Std B" pitchFamily="34" charset="-128"/>
              </a:rPr>
              <a:t>pasan de moda</a:t>
            </a:r>
            <a:r>
              <a:rPr lang="gl-ES" dirty="0" smtClean="0">
                <a:latin typeface="Adobe Gothic Std B" pitchFamily="34" charset="-128"/>
                <a:ea typeface="Adobe Gothic Std B" pitchFamily="34" charset="-128"/>
              </a:rPr>
              <a:t>!!!</a:t>
            </a:r>
            <a:endParaRPr lang="gl-ES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5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07">
            <a:off x="5533492" y="392817"/>
            <a:ext cx="3356455" cy="2556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56792"/>
            <a:ext cx="8054280" cy="518457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gl-ES" dirty="0" smtClean="0"/>
              <a:t>Co fin </a:t>
            </a:r>
            <a:r>
              <a:rPr lang="gl-ES" dirty="0"/>
              <a:t>de estimular a </a:t>
            </a:r>
            <a:r>
              <a:rPr lang="gl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expresión </a:t>
            </a:r>
            <a:r>
              <a:rPr lang="gl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escrita</a:t>
            </a:r>
            <a:r>
              <a:rPr lang="gl-ES" dirty="0" smtClean="0"/>
              <a:t>: </a:t>
            </a:r>
          </a:p>
          <a:p>
            <a:pPr lvl="1"/>
            <a:r>
              <a:rPr lang="gl-ES" sz="2000" dirty="0" smtClean="0"/>
              <a:t>Propuxemos </a:t>
            </a:r>
            <a:r>
              <a:rPr lang="gl-ES" sz="2000" dirty="0"/>
              <a:t>a </a:t>
            </a:r>
            <a:r>
              <a:rPr lang="gl-ES" sz="2000" dirty="0" smtClean="0"/>
              <a:t>actividade de </a:t>
            </a:r>
            <a:r>
              <a:rPr lang="gl-ES" sz="2000" dirty="0"/>
              <a:t>creación de </a:t>
            </a:r>
            <a:r>
              <a:rPr lang="gl-ES" sz="2000" dirty="0" smtClean="0"/>
              <a:t>                                           </a:t>
            </a:r>
            <a:r>
              <a:rPr lang="gl-ES" sz="2000" dirty="0" err="1" smtClean="0"/>
              <a:t>microrrelatos</a:t>
            </a:r>
            <a:r>
              <a:rPr lang="gl-ES" sz="2400" dirty="0" smtClean="0"/>
              <a:t>:</a:t>
            </a:r>
          </a:p>
          <a:p>
            <a:r>
              <a:rPr lang="gl-ES" dirty="0" smtClean="0"/>
              <a:t> </a:t>
            </a:r>
            <a:r>
              <a:rPr lang="gl-ES" sz="2000" dirty="0" smtClean="0"/>
              <a:t>Debían </a:t>
            </a:r>
            <a:r>
              <a:rPr lang="gl-ES" sz="2000" dirty="0"/>
              <a:t>comezar coa última </a:t>
            </a:r>
            <a:r>
              <a:rPr lang="gl-ES" sz="2000" dirty="0" smtClean="0"/>
              <a:t> oración </a:t>
            </a:r>
            <a:r>
              <a:rPr lang="gl-ES" sz="2000" dirty="0"/>
              <a:t>do relato </a:t>
            </a:r>
            <a:r>
              <a:rPr lang="gl-ES" sz="2000" dirty="0" smtClean="0"/>
              <a:t>anterior</a:t>
            </a:r>
          </a:p>
          <a:p>
            <a:r>
              <a:rPr lang="gl-ES" sz="2000" dirty="0" smtClean="0"/>
              <a:t> Debían </a:t>
            </a:r>
            <a:r>
              <a:rPr lang="gl-ES" sz="2000" dirty="0"/>
              <a:t>ocupar o </a:t>
            </a:r>
            <a:r>
              <a:rPr lang="gl-ES" sz="2000" dirty="0" smtClean="0"/>
              <a:t>pentagrama dun </a:t>
            </a:r>
            <a:r>
              <a:rPr lang="gl-ES" sz="2000" dirty="0"/>
              <a:t>encerado pautado</a:t>
            </a:r>
          </a:p>
          <a:p>
            <a:pPr marL="0" indent="0" algn="r">
              <a:buNone/>
            </a:pPr>
            <a:endParaRPr lang="gl-ES" sz="2000" dirty="0" smtClean="0"/>
          </a:p>
          <a:p>
            <a:pPr marL="0" indent="0" algn="r">
              <a:buNone/>
            </a:pPr>
            <a:r>
              <a:rPr lang="gl-ES" sz="2000" dirty="0" smtClean="0"/>
              <a:t>Resultaban </a:t>
            </a:r>
            <a:r>
              <a:rPr lang="gl-ES" sz="2000" dirty="0"/>
              <a:t>fáciles de ler                               </a:t>
            </a:r>
          </a:p>
          <a:p>
            <a:pPr marL="0" indent="0" algn="r">
              <a:buNone/>
            </a:pPr>
            <a:r>
              <a:rPr lang="gl-ES" sz="2000" dirty="0" smtClean="0"/>
              <a:t>                                                         e </a:t>
            </a:r>
            <a:r>
              <a:rPr lang="gl-ES" sz="2000" dirty="0"/>
              <a:t>de escribir pola súa </a:t>
            </a:r>
            <a:endParaRPr lang="gl-ES" sz="2000" dirty="0" smtClean="0"/>
          </a:p>
          <a:p>
            <a:pPr marL="0" indent="0" algn="r">
              <a:buNone/>
            </a:pPr>
            <a:r>
              <a:rPr lang="gl-ES" sz="2000" dirty="0" smtClean="0"/>
              <a:t>brevidade</a:t>
            </a:r>
          </a:p>
          <a:p>
            <a:pPr marL="0" indent="0">
              <a:buNone/>
            </a:pPr>
            <a:r>
              <a:rPr lang="gl-ES" sz="2000" dirty="0" smtClean="0"/>
              <a:t>		</a:t>
            </a:r>
          </a:p>
          <a:p>
            <a:pPr marL="0" indent="0">
              <a:buNone/>
            </a:pPr>
            <a:endParaRPr lang="gl-ES" sz="2000" dirty="0"/>
          </a:p>
          <a:p>
            <a:pPr marL="0" indent="0">
              <a:buNone/>
            </a:pPr>
            <a:endParaRPr lang="gl-ES" sz="2000" dirty="0" smtClean="0"/>
          </a:p>
          <a:p>
            <a:pPr marL="0" indent="0">
              <a:buNone/>
            </a:pPr>
            <a:endParaRPr lang="gl-ES" sz="2000" dirty="0"/>
          </a:p>
          <a:p>
            <a:pPr marL="0" indent="0">
              <a:buNone/>
            </a:pPr>
            <a:endParaRPr lang="gl-ES" sz="2000" dirty="0" smtClean="0"/>
          </a:p>
          <a:p>
            <a:pPr marL="0" indent="0">
              <a:buNone/>
            </a:pPr>
            <a:endParaRPr lang="gl-ES" sz="2000" dirty="0"/>
          </a:p>
          <a:p>
            <a:pPr marL="0" indent="0">
              <a:buNone/>
            </a:pPr>
            <a:endParaRPr lang="gl-ES" sz="2000" dirty="0" smtClean="0"/>
          </a:p>
          <a:p>
            <a:pPr marL="0" indent="0">
              <a:buNone/>
            </a:pPr>
            <a:endParaRPr lang="gl-ES" sz="2000" dirty="0" smtClean="0"/>
          </a:p>
          <a:p>
            <a:pPr marL="0" indent="0">
              <a:buNone/>
            </a:pPr>
            <a:endParaRPr lang="gl-E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/>
          <a:lstStyle/>
          <a:p>
            <a:pPr algn="l"/>
            <a:r>
              <a:rPr lang="es-ES" sz="3200" u="sng" dirty="0" smtClean="0"/>
              <a:t/>
            </a:r>
            <a:br>
              <a:rPr lang="es-ES" sz="3200" u="sng" dirty="0" smtClean="0"/>
            </a:br>
            <a:r>
              <a:rPr lang="gl-ES" sz="3200" u="sng" dirty="0" err="1"/>
              <a:t>Microrrelatos</a:t>
            </a:r>
            <a:r>
              <a:rPr lang="gl-ES" sz="3200" u="sng" dirty="0"/>
              <a:t> pautados</a:t>
            </a:r>
            <a:r>
              <a:rPr lang="es-ES" sz="3200" u="sng" dirty="0"/>
              <a:t/>
            </a:r>
            <a:br>
              <a:rPr lang="es-ES" sz="3200" u="sng" dirty="0"/>
            </a:br>
            <a:endParaRPr lang="es-ES" sz="3200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667907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1328"/>
            <a:ext cx="4455000" cy="59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55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196752"/>
            <a:ext cx="7406208" cy="5441503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gl-E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de cantar (Cantares </a:t>
            </a:r>
            <a:r>
              <a:rPr lang="gl-ES" sz="8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gallegos</a:t>
            </a:r>
            <a:r>
              <a:rPr lang="gl-E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5720" indent="0" algn="ctr">
              <a:buNone/>
            </a:pPr>
            <a:r>
              <a:rPr lang="gl-E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Lectura expresiva</a:t>
            </a:r>
          </a:p>
          <a:p>
            <a:pPr lvl="1"/>
            <a:endParaRPr lang="gl-ES" sz="2400" dirty="0" smtClean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/>
            <a:endParaRPr lang="gl-ES" sz="2400" u="sng" dirty="0" smtClean="0"/>
          </a:p>
          <a:p>
            <a:pPr lvl="1"/>
            <a:endParaRPr lang="gl-ES" sz="2400" u="sng" dirty="0"/>
          </a:p>
          <a:p>
            <a:pPr lvl="1" algn="ctr"/>
            <a:r>
              <a:rPr lang="gl-ES" sz="8000" u="sng" dirty="0" smtClean="0"/>
              <a:t>Día </a:t>
            </a:r>
            <a:r>
              <a:rPr lang="gl-ES" sz="8000" u="sng" dirty="0"/>
              <a:t>de </a:t>
            </a:r>
            <a:r>
              <a:rPr lang="gl-ES" sz="8000" u="sng" dirty="0" smtClean="0"/>
              <a:t>Rosalía</a:t>
            </a:r>
            <a:r>
              <a:rPr lang="gl-ES" sz="8000" dirty="0" smtClean="0"/>
              <a:t>:</a:t>
            </a:r>
          </a:p>
          <a:p>
            <a:pPr lvl="2" algn="ctr"/>
            <a:r>
              <a:rPr lang="gl-ES" sz="8000" dirty="0" smtClean="0"/>
              <a:t> Lectura do poema </a:t>
            </a:r>
            <a:r>
              <a:rPr lang="gl-ES" sz="8000" i="1" dirty="0"/>
              <a:t>H</a:t>
            </a:r>
            <a:r>
              <a:rPr lang="gl-ES" sz="8000" i="1" dirty="0" smtClean="0"/>
              <a:t>as de cantar</a:t>
            </a:r>
          </a:p>
          <a:p>
            <a:pPr lvl="2" algn="ctr"/>
            <a:endParaRPr lang="gl-ES" sz="8000" dirty="0" smtClean="0"/>
          </a:p>
          <a:p>
            <a:pPr lvl="2" algn="ctr"/>
            <a:endParaRPr lang="gl-ES" sz="8000" dirty="0"/>
          </a:p>
          <a:p>
            <a:pPr lvl="2" algn="ctr"/>
            <a:endParaRPr lang="gl-ES" sz="8000" dirty="0" smtClean="0"/>
          </a:p>
          <a:p>
            <a:pPr lvl="2" algn="ctr"/>
            <a:r>
              <a:rPr lang="gl-ES" sz="8000" dirty="0" smtClean="0"/>
              <a:t> Elaboramos un vídeo coas persoas participantes</a:t>
            </a:r>
          </a:p>
          <a:p>
            <a:pPr lvl="2" algn="ctr"/>
            <a:r>
              <a:rPr lang="gl-ES" sz="8000" dirty="0" smtClean="0"/>
              <a:t>  O publicamos no </a:t>
            </a:r>
            <a:r>
              <a:rPr lang="gl-ES" sz="8000" dirty="0" err="1" smtClean="0"/>
              <a:t>Facebook</a:t>
            </a:r>
            <a:r>
              <a:rPr lang="gl-ES" sz="8000" dirty="0" smtClean="0"/>
              <a:t> do instituto</a:t>
            </a:r>
          </a:p>
          <a:p>
            <a:pPr lvl="2"/>
            <a:endParaRPr lang="gl-ES" dirty="0" smtClean="0"/>
          </a:p>
          <a:p>
            <a:pPr lvl="3"/>
            <a:endParaRPr lang="gl-ES" dirty="0" smtClean="0"/>
          </a:p>
          <a:p>
            <a:pPr lvl="3"/>
            <a:endParaRPr lang="gl-ES" sz="2000" dirty="0" smtClean="0"/>
          </a:p>
          <a:p>
            <a:pPr marL="0" indent="0">
              <a:buNone/>
            </a:pPr>
            <a:r>
              <a:rPr lang="gl-ES" sz="2000" dirty="0" smtClean="0"/>
              <a:t>						</a:t>
            </a:r>
            <a:endParaRPr lang="gl-E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688181"/>
          </a:xfrm>
        </p:spPr>
        <p:txBody>
          <a:bodyPr/>
          <a:lstStyle/>
          <a:p>
            <a:r>
              <a:rPr lang="es-ES" sz="3200" u="sng" dirty="0" smtClean="0"/>
              <a:t/>
            </a:r>
            <a:br>
              <a:rPr lang="es-ES" sz="3200" u="sng" dirty="0" smtClean="0"/>
            </a:br>
            <a:r>
              <a:rPr lang="gl-ES" sz="3200" u="sng" dirty="0"/>
              <a:t>Rosalía no LPN</a:t>
            </a:r>
            <a:r>
              <a:rPr lang="es-ES" sz="3200" u="sng" dirty="0"/>
              <a:t/>
            </a:r>
            <a:br>
              <a:rPr lang="es-ES" sz="3200" u="sng" dirty="0"/>
            </a:br>
            <a:endParaRPr lang="es-ES" sz="32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10951" r="26160" b="8399"/>
          <a:stretch/>
        </p:blipFill>
        <p:spPr bwMode="auto">
          <a:xfrm>
            <a:off x="1619674" y="1844824"/>
            <a:ext cx="5175758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 idx="4294967295"/>
          </p:nvPr>
        </p:nvSpPr>
        <p:spPr>
          <a:xfrm>
            <a:off x="0" y="260649"/>
            <a:ext cx="8042275" cy="648071"/>
          </a:xfrm>
        </p:spPr>
        <p:txBody>
          <a:bodyPr/>
          <a:lstStyle/>
          <a:p>
            <a:r>
              <a:rPr lang="gl-ES" sz="3200" u="sng" dirty="0" smtClean="0"/>
              <a:t>As árbores no outono. As árbores nos libros</a:t>
            </a:r>
            <a:endParaRPr lang="es-ES" sz="3200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0" y="2743200"/>
            <a:ext cx="3017838" cy="3246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</p:txBody>
      </p:sp>
      <p:sp>
        <p:nvSpPr>
          <p:cNvPr id="2" name="1 Rectángulo"/>
          <p:cNvSpPr/>
          <p:nvPr/>
        </p:nvSpPr>
        <p:spPr>
          <a:xfrm>
            <a:off x="3707904" y="1578769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 smtClean="0"/>
              <a:t>.</a:t>
            </a:r>
            <a:endParaRPr lang="es-ES" sz="2400" dirty="0"/>
          </a:p>
        </p:txBody>
      </p:sp>
      <p:sp>
        <p:nvSpPr>
          <p:cNvPr id="11" name="10 Rectángulo"/>
          <p:cNvSpPr/>
          <p:nvPr/>
        </p:nvSpPr>
        <p:spPr>
          <a:xfrm>
            <a:off x="395536" y="836712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pPr algn="ctr"/>
            <a:r>
              <a:rPr lang="es-ES" dirty="0" smtClean="0"/>
              <a:t>Co </a:t>
            </a:r>
            <a:r>
              <a:rPr lang="es-ES" dirty="0"/>
              <a:t>gallo da celebración do magosto e da entrada do </a:t>
            </a:r>
            <a:r>
              <a:rPr lang="es-ES" dirty="0" err="1"/>
              <a:t>outono</a:t>
            </a:r>
            <a:r>
              <a:rPr lang="es-ES" dirty="0"/>
              <a:t>, </a:t>
            </a:r>
            <a:r>
              <a:rPr lang="es-ES" dirty="0" err="1"/>
              <a:t>propuxemos</a:t>
            </a:r>
            <a:r>
              <a:rPr lang="es-ES" dirty="0"/>
              <a:t> un concurso de identificación de </a:t>
            </a:r>
            <a:r>
              <a:rPr lang="es-ES" dirty="0" err="1"/>
              <a:t>árbores</a:t>
            </a:r>
            <a:r>
              <a:rPr lang="es-ES" dirty="0"/>
              <a:t> </a:t>
            </a:r>
            <a:r>
              <a:rPr lang="es-ES" dirty="0" smtClean="0"/>
              <a:t>galegas, sacamos os libros a pasear e teatralizamos o espacio.</a:t>
            </a:r>
            <a:endParaRPr lang="es-E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" y="2276872"/>
            <a:ext cx="451200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4400" y="-3943350"/>
            <a:ext cx="448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708920"/>
            <a:ext cx="4843257" cy="32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5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60189"/>
          </a:xfrm>
        </p:spPr>
        <p:txBody>
          <a:bodyPr/>
          <a:lstStyle/>
          <a:p>
            <a:r>
              <a:rPr lang="gl-ES" sz="3200" u="sng" dirty="0" smtClean="0"/>
              <a:t/>
            </a:r>
            <a:br>
              <a:rPr lang="gl-ES" sz="3200" u="sng" dirty="0" smtClean="0"/>
            </a:br>
            <a:r>
              <a:rPr lang="gl-ES" sz="3200" u="sng" dirty="0"/>
              <a:t/>
            </a:r>
            <a:br>
              <a:rPr lang="gl-ES" sz="3200" u="sng" dirty="0"/>
            </a:br>
            <a:r>
              <a:rPr lang="gl-ES" sz="3200" u="sng" dirty="0" smtClean="0"/>
              <a:t>As </a:t>
            </a:r>
            <a:r>
              <a:rPr lang="gl-ES" sz="3200" u="sng" dirty="0"/>
              <a:t>árbores no outono. As árbores nos </a:t>
            </a:r>
            <a:r>
              <a:rPr lang="gl-ES" sz="3200" u="sng" dirty="0" smtClean="0"/>
              <a:t>libros</a:t>
            </a:r>
            <a:br>
              <a:rPr lang="gl-ES" sz="3200" u="sng" dirty="0" smtClean="0"/>
            </a:br>
            <a:r>
              <a:rPr lang="gl-ES" sz="3200" u="sng" dirty="0" smtClean="0"/>
              <a:t/>
            </a:r>
            <a:br>
              <a:rPr lang="gl-ES" sz="3200" u="sng" dirty="0" smtClean="0"/>
            </a:br>
            <a:r>
              <a:rPr lang="gl-ES" sz="3200" u="sng" dirty="0" smtClean="0"/>
              <a:t/>
            </a:r>
            <a:br>
              <a:rPr lang="gl-ES" sz="3200" u="sng" dirty="0" smtClean="0"/>
            </a:b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692696"/>
            <a:ext cx="7467600" cy="5297029"/>
          </a:xfrm>
        </p:spPr>
        <p:txBody>
          <a:bodyPr/>
          <a:lstStyle/>
          <a:p>
            <a:pPr marL="0" indent="0" algn="ctr">
              <a:buNone/>
            </a:pPr>
            <a:endParaRPr lang="gl-ES" dirty="0" smtClean="0"/>
          </a:p>
          <a:p>
            <a:pPr marL="0" indent="0" algn="ctr">
              <a:buNone/>
            </a:pPr>
            <a:r>
              <a:rPr lang="gl-ES" dirty="0" smtClean="0"/>
              <a:t> e </a:t>
            </a:r>
          </a:p>
          <a:p>
            <a:pPr marL="0" indent="0" algn="ctr">
              <a:buNone/>
            </a:pPr>
            <a:r>
              <a:rPr lang="gl-ES" u="sng" dirty="0" smtClean="0"/>
              <a:t>O Tesouro </a:t>
            </a:r>
            <a:r>
              <a:rPr lang="gl-ES" u="sng" dirty="0"/>
              <a:t>informatizado da lingua galega (</a:t>
            </a:r>
            <a:r>
              <a:rPr lang="gl-ES" u="sng" dirty="0" err="1"/>
              <a:t>Tilg</a:t>
            </a:r>
            <a:r>
              <a:rPr lang="gl-ES" u="sng" dirty="0" smtClean="0"/>
              <a:t>)</a:t>
            </a:r>
          </a:p>
          <a:p>
            <a:pPr marL="0" indent="0" algn="ctr">
              <a:buNone/>
            </a:pPr>
            <a:endParaRPr lang="es-ES" sz="2800" dirty="0"/>
          </a:p>
          <a:p>
            <a:pPr marL="457200" indent="-457200">
              <a:buFont typeface="+mj-lt"/>
              <a:buAutoNum type="arabicPeriod"/>
            </a:pPr>
            <a:r>
              <a:rPr lang="es-ES" dirty="0" err="1" smtClean="0"/>
              <a:t>Traballaremos</a:t>
            </a:r>
            <a:r>
              <a:rPr lang="es-ES" dirty="0" smtClean="0"/>
              <a:t> </a:t>
            </a:r>
            <a:r>
              <a:rPr lang="es-ES" dirty="0" err="1" smtClean="0"/>
              <a:t>co</a:t>
            </a:r>
            <a:r>
              <a:rPr lang="es-ES" dirty="0" smtClean="0"/>
              <a:t> alumnado de PCPI-II.</a:t>
            </a:r>
            <a:r>
              <a:rPr lang="es-ES" dirty="0"/>
              <a:t> </a:t>
            </a:r>
            <a:endParaRPr lang="es-ES" dirty="0" smtClean="0"/>
          </a:p>
          <a:p>
            <a:pPr marL="457200" indent="-457200">
              <a:buFont typeface="+mj-lt"/>
              <a:buAutoNum type="arabicPeriod"/>
            </a:pPr>
            <a:r>
              <a:rPr lang="es-ES" dirty="0" err="1" smtClean="0"/>
              <a:t>Ensinarémoslles</a:t>
            </a:r>
            <a:r>
              <a:rPr lang="es-ES" dirty="0" smtClean="0"/>
              <a:t> o que é o </a:t>
            </a:r>
            <a:r>
              <a:rPr lang="es-ES" dirty="0" err="1" smtClean="0"/>
              <a:t>Tilg</a:t>
            </a:r>
            <a:r>
              <a:rPr lang="es-E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Buscaremos textos literarios </a:t>
            </a:r>
            <a:r>
              <a:rPr lang="es-ES" dirty="0" err="1" smtClean="0"/>
              <a:t>onde</a:t>
            </a:r>
            <a:r>
              <a:rPr lang="es-ES" dirty="0" smtClean="0"/>
              <a:t> </a:t>
            </a:r>
            <a:r>
              <a:rPr lang="es-ES" dirty="0" err="1" smtClean="0"/>
              <a:t>aparezan</a:t>
            </a:r>
            <a:r>
              <a:rPr lang="es-ES" dirty="0"/>
              <a:t> </a:t>
            </a:r>
            <a:r>
              <a:rPr lang="es-ES" dirty="0" smtClean="0"/>
              <a:t>os </a:t>
            </a:r>
            <a:r>
              <a:rPr lang="es-ES" dirty="0" err="1" smtClean="0"/>
              <a:t>nomes</a:t>
            </a:r>
            <a:r>
              <a:rPr lang="es-ES" dirty="0" smtClean="0"/>
              <a:t> das </a:t>
            </a:r>
            <a:r>
              <a:rPr lang="es-ES" dirty="0" err="1" smtClean="0"/>
              <a:t>árbores</a:t>
            </a:r>
            <a:r>
              <a:rPr lang="es-ES" dirty="0" smtClean="0"/>
              <a:t> resultantes da identificación de follas.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Elaboraremos un libro que </a:t>
            </a:r>
            <a:r>
              <a:rPr lang="es-ES" dirty="0" err="1" smtClean="0"/>
              <a:t>recolla</a:t>
            </a:r>
            <a:r>
              <a:rPr lang="es-ES" dirty="0" smtClean="0"/>
              <a:t> a </a:t>
            </a:r>
            <a:r>
              <a:rPr lang="es-ES" dirty="0" err="1" smtClean="0"/>
              <a:t>escolma</a:t>
            </a:r>
            <a:r>
              <a:rPr lang="es-ES" dirty="0" smtClean="0"/>
              <a:t> de textos </a:t>
            </a:r>
            <a:r>
              <a:rPr lang="es-ES" dirty="0" err="1" smtClean="0"/>
              <a:t>baixo</a:t>
            </a:r>
            <a:r>
              <a:rPr lang="es-ES" dirty="0" smtClean="0"/>
              <a:t> o título </a:t>
            </a:r>
            <a:r>
              <a:rPr lang="es-ES" i="1" dirty="0" smtClean="0"/>
              <a:t>As </a:t>
            </a:r>
            <a:r>
              <a:rPr lang="es-ES" i="1" dirty="0" err="1" smtClean="0"/>
              <a:t>árbores</a:t>
            </a:r>
            <a:r>
              <a:rPr lang="es-ES" i="1" dirty="0" smtClean="0"/>
              <a:t> do </a:t>
            </a:r>
            <a:r>
              <a:rPr lang="es-ES" i="1" dirty="0" err="1" smtClean="0"/>
              <a:t>outono</a:t>
            </a:r>
            <a:r>
              <a:rPr lang="es-ES" i="1" dirty="0" smtClean="0"/>
              <a:t> nos libros.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22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1. O </a:t>
            </a:r>
            <a:r>
              <a:rPr lang="es-ES" dirty="0" err="1" smtClean="0"/>
              <a:t>noso</a:t>
            </a:r>
            <a:r>
              <a:rPr lang="es-ES" dirty="0" smtClean="0"/>
              <a:t> centro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 smtClean="0"/>
              <a:t>É un centro maioritariamente composto por: </a:t>
            </a:r>
          </a:p>
          <a:p>
            <a:pPr lvl="1"/>
            <a:r>
              <a:rPr lang="gl-ES" dirty="0" smtClean="0"/>
              <a:t>Alumnado de Ciclos formativos.</a:t>
            </a:r>
          </a:p>
          <a:p>
            <a:pPr lvl="1"/>
            <a:r>
              <a:rPr lang="gl-ES" dirty="0" smtClean="0"/>
              <a:t>Alumnado de 2º de bacharelato (dados os recortes desde hai anos)</a:t>
            </a:r>
          </a:p>
          <a:p>
            <a:pPr lvl="1"/>
            <a:r>
              <a:rPr lang="gl-ES" dirty="0" err="1" smtClean="0"/>
              <a:t>Alumn@s</a:t>
            </a:r>
            <a:r>
              <a:rPr lang="gl-ES" dirty="0" smtClean="0"/>
              <a:t> situados en dinámicas afastadas do hábito de estudo: PCPI, FP Básica, ESA.</a:t>
            </a:r>
          </a:p>
          <a:p>
            <a:pPr lvl="1"/>
            <a:r>
              <a:rPr lang="gl-ES" dirty="0" err="1" smtClean="0"/>
              <a:t>Alumn@s</a:t>
            </a:r>
            <a:r>
              <a:rPr lang="gl-ES" dirty="0" smtClean="0"/>
              <a:t> que durante tempo estiveron fóra do sistema educativo e que retomaron tardiamente os estudos: bacharelato </a:t>
            </a:r>
            <a:r>
              <a:rPr lang="gl-ES" dirty="0" err="1" smtClean="0"/>
              <a:t>semipresencial</a:t>
            </a:r>
            <a:r>
              <a:rPr lang="gl-ES" dirty="0" smtClean="0">
                <a:sym typeface="Wingdings" panose="05000000000000000000" pitchFamily="2" charset="2"/>
              </a:rPr>
              <a:t>, ao que se unen alumnos/as repetidores.</a:t>
            </a:r>
          </a:p>
          <a:p>
            <a:pPr marL="0" indent="0">
              <a:buNone/>
            </a:pPr>
            <a:endParaRPr lang="es-E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21288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lexandra\Documents\IES 2013-2014\Biblioteca\Concurso_de_disfrac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445">
            <a:off x="6655497" y="44624"/>
            <a:ext cx="2351895" cy="3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526">
            <a:off x="5662192" y="2725324"/>
            <a:ext cx="1362900" cy="15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38" y="3717032"/>
            <a:ext cx="2187000" cy="29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556792"/>
            <a:ext cx="7467600" cy="4432933"/>
          </a:xfrm>
        </p:spPr>
        <p:txBody>
          <a:bodyPr>
            <a:normAutofit/>
          </a:bodyPr>
          <a:lstStyle/>
          <a:p>
            <a:pPr marL="357120" lvl="2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gl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Pretensión</a:t>
            </a:r>
            <a:r>
              <a:rPr lang="gl-ES" sz="2400" dirty="0" smtClean="0"/>
              <a:t>: </a:t>
            </a:r>
          </a:p>
          <a:p>
            <a:pPr marL="46224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gl-ES" sz="2600" dirty="0" smtClean="0"/>
              <a:t>                       </a:t>
            </a:r>
            <a:r>
              <a:rPr lang="gl-ES" sz="2000" dirty="0" smtClean="0"/>
              <a:t>Que </a:t>
            </a:r>
            <a:r>
              <a:rPr lang="gl-ES" sz="2000" dirty="0"/>
              <a:t>se buscase información sobre a </a:t>
            </a:r>
            <a:r>
              <a:rPr lang="gl-ES" sz="2000" dirty="0" smtClean="0"/>
              <a:t>                                caracterización </a:t>
            </a:r>
            <a:r>
              <a:rPr lang="gl-ES" sz="2000" dirty="0"/>
              <a:t>dunha personaxe ou </a:t>
            </a:r>
            <a:r>
              <a:rPr lang="gl-ES" sz="2000" dirty="0" smtClean="0"/>
              <a:t>autor                                                  </a:t>
            </a:r>
            <a:r>
              <a:rPr lang="gl-ES" sz="2000" dirty="0"/>
              <a:t>ou autora da literatura universal. </a:t>
            </a:r>
            <a:endParaRPr lang="gl-ES" sz="2000" dirty="0" smtClean="0"/>
          </a:p>
          <a:p>
            <a:pPr marL="274824" lvl="1" algn="just">
              <a:lnSpc>
                <a:spcPct val="120000"/>
              </a:lnSpc>
              <a:spcBef>
                <a:spcPts val="0"/>
              </a:spcBef>
            </a:pPr>
            <a:r>
              <a:rPr lang="gl-ES" sz="2000" dirty="0" smtClean="0"/>
              <a:t>Asesoramento </a:t>
            </a:r>
            <a:r>
              <a:rPr lang="gl-ES" sz="2000" dirty="0"/>
              <a:t>desde a </a:t>
            </a:r>
            <a:r>
              <a:rPr lang="gl-ES" sz="2000" dirty="0" smtClean="0"/>
              <a:t>biblioteca</a:t>
            </a:r>
            <a:r>
              <a:rPr lang="gl-ES" sz="2600" dirty="0" smtClean="0"/>
              <a:t>.</a:t>
            </a:r>
          </a:p>
          <a:p>
            <a:pPr marL="357120" lvl="2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gl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Consecucións</a:t>
            </a:r>
            <a:r>
              <a:rPr lang="gl-ES" sz="2400" dirty="0" smtClean="0"/>
              <a:t>:</a:t>
            </a:r>
          </a:p>
          <a:p>
            <a:pPr marL="0" indent="-282960">
              <a:lnSpc>
                <a:spcPct val="120000"/>
              </a:lnSpc>
              <a:spcBef>
                <a:spcPts val="0"/>
              </a:spcBef>
            </a:pPr>
            <a:r>
              <a:rPr lang="gl-ES" sz="2000" dirty="0" smtClean="0"/>
              <a:t>Que por arte da literatura apareceran Tintín</a:t>
            </a:r>
            <a:r>
              <a:rPr lang="gl-ES" sz="2000" dirty="0"/>
              <a:t>, </a:t>
            </a:r>
            <a:r>
              <a:rPr lang="gl-ES" sz="2000" dirty="0" smtClean="0"/>
              <a:t>                                                    Castelao</a:t>
            </a:r>
            <a:r>
              <a:rPr lang="gl-ES" sz="2000" dirty="0"/>
              <a:t>, </a:t>
            </a:r>
            <a:r>
              <a:rPr lang="gl-ES" sz="2000" dirty="0" err="1"/>
              <a:t>Bilbo</a:t>
            </a:r>
            <a:r>
              <a:rPr lang="gl-ES" sz="2000" dirty="0"/>
              <a:t> </a:t>
            </a:r>
            <a:r>
              <a:rPr lang="gl-ES" sz="2000" dirty="0" err="1"/>
              <a:t>Bolsón</a:t>
            </a:r>
            <a:r>
              <a:rPr lang="gl-ES" sz="2000" dirty="0"/>
              <a:t>, </a:t>
            </a:r>
            <a:r>
              <a:rPr lang="gl-ES" sz="2000" dirty="0" err="1"/>
              <a:t>Gandalf</a:t>
            </a:r>
            <a:r>
              <a:rPr lang="gl-ES" sz="2000" dirty="0"/>
              <a:t>, </a:t>
            </a:r>
            <a:r>
              <a:rPr lang="gl-ES" sz="2000" dirty="0" smtClean="0"/>
              <a:t>                                                                  o </a:t>
            </a:r>
            <a:r>
              <a:rPr lang="gl-ES" sz="2000" dirty="0"/>
              <a:t>lobo de </a:t>
            </a:r>
            <a:r>
              <a:rPr lang="gl-ES" sz="2000" dirty="0" smtClean="0"/>
              <a:t>Carapuchiña</a:t>
            </a:r>
            <a:r>
              <a:rPr lang="gl-ES" sz="2000" dirty="0"/>
              <a:t>... e ata o capitán </a:t>
            </a:r>
            <a:r>
              <a:rPr lang="gl-ES" sz="2000" dirty="0" err="1"/>
              <a:t>Ahab</a:t>
            </a:r>
            <a:r>
              <a:rPr lang="gl-ES" sz="2000" dirty="0"/>
              <a:t>.</a:t>
            </a:r>
          </a:p>
          <a:p>
            <a:pPr marL="814320" lvl="3" algn="just">
              <a:lnSpc>
                <a:spcPct val="120000"/>
              </a:lnSpc>
              <a:spcBef>
                <a:spcPts val="0"/>
              </a:spcBef>
            </a:pPr>
            <a:endParaRPr lang="gl-E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177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/>
          <a:lstStyle/>
          <a:p>
            <a:pPr algn="l"/>
            <a:r>
              <a:rPr lang="gl-ES" sz="3200" dirty="0" smtClean="0"/>
              <a:t>              </a:t>
            </a:r>
            <a:r>
              <a:rPr lang="gl-ES" sz="3200" u="sng" dirty="0" smtClean="0"/>
              <a:t>Concurso </a:t>
            </a:r>
            <a:r>
              <a:rPr lang="gl-ES" sz="3200" u="sng" dirty="0"/>
              <a:t>de </a:t>
            </a:r>
            <a:r>
              <a:rPr lang="gl-ES" sz="3200" u="sng" dirty="0" smtClean="0"/>
              <a:t>disfraces: </a:t>
            </a:r>
            <a:br>
              <a:rPr lang="gl-ES" sz="3200" u="sng" dirty="0" smtClean="0"/>
            </a:br>
            <a:r>
              <a:rPr lang="gl-ES" sz="3200" dirty="0" smtClean="0"/>
              <a:t>                            p</a:t>
            </a:r>
            <a:r>
              <a:rPr lang="gl-ES" sz="3200" u="sng" dirty="0" smtClean="0"/>
              <a:t>ersonaxes da literatura</a:t>
            </a:r>
            <a:endParaRPr lang="es-ES" sz="3200" u="sng" dirty="0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4" t="32146" r="19562" b="23653"/>
          <a:stretch/>
        </p:blipFill>
        <p:spPr>
          <a:xfrm>
            <a:off x="2699795" y="5175032"/>
            <a:ext cx="1568369" cy="15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5"/>
          <a:stretch/>
        </p:blipFill>
        <p:spPr>
          <a:xfrm rot="922964">
            <a:off x="0" y="548680"/>
            <a:ext cx="2885478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4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8026">
            <a:off x="647219" y="1933634"/>
            <a:ext cx="3946554" cy="37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/>
          <a:lstStyle/>
          <a:p>
            <a:r>
              <a:rPr lang="gl-ES" sz="3200" u="sng" dirty="0" smtClean="0"/>
              <a:t>Materiais </a:t>
            </a:r>
            <a:r>
              <a:rPr lang="gl-ES" sz="3200" u="sng" dirty="0"/>
              <a:t>para a formación de usuarios</a:t>
            </a:r>
            <a:endParaRPr lang="es-ES" sz="3200" u="sng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4623"/>
          <a:stretch/>
        </p:blipFill>
        <p:spPr bwMode="auto">
          <a:xfrm>
            <a:off x="2987826" y="3429000"/>
            <a:ext cx="381514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707904" y="1578769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na información</a:t>
            </a:r>
            <a:r>
              <a:rPr lang="es-ES" sz="2400" dirty="0" smtClean="0"/>
              <a:t>: </a:t>
            </a:r>
            <a:r>
              <a:rPr lang="es-ES" sz="2400" dirty="0" err="1" smtClean="0"/>
              <a:t>Sesións</a:t>
            </a:r>
            <a:r>
              <a:rPr lang="es-ES" sz="2400" dirty="0" smtClean="0"/>
              <a:t> </a:t>
            </a:r>
            <a:r>
              <a:rPr lang="es-ES" sz="2400" dirty="0"/>
              <a:t>de busca, </a:t>
            </a:r>
            <a:r>
              <a:rPr lang="es-ES" sz="2400" dirty="0" err="1"/>
              <a:t>procesamento</a:t>
            </a:r>
            <a:r>
              <a:rPr lang="es-ES" sz="2400" dirty="0"/>
              <a:t> e presentación para realizar </a:t>
            </a:r>
            <a:r>
              <a:rPr lang="es-ES" sz="2400" dirty="0" err="1"/>
              <a:t>traballos</a:t>
            </a:r>
            <a:r>
              <a:rPr lang="es-ES" sz="2400" dirty="0"/>
              <a:t> </a:t>
            </a:r>
            <a:r>
              <a:rPr lang="es-ES" sz="2400" dirty="0" smtClean="0"/>
              <a:t>                            escolares</a:t>
            </a:r>
            <a:r>
              <a:rPr lang="es-ES" sz="2400" dirty="0"/>
              <a:t>. </a:t>
            </a:r>
            <a:endParaRPr lang="es-ES" sz="2400" dirty="0" smtClean="0"/>
          </a:p>
          <a:p>
            <a:pPr algn="r"/>
            <a:r>
              <a:rPr lang="es-ES" sz="2400" dirty="0" smtClean="0"/>
              <a:t>Nova CDU da biblioteca, </a:t>
            </a:r>
          </a:p>
          <a:p>
            <a:pPr algn="r"/>
            <a:r>
              <a:rPr lang="es-ES" sz="2400" dirty="0" smtClean="0"/>
              <a:t>guía e normas.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0074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/>
          <a:lstStyle/>
          <a:p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gl-ES" sz="3200" u="sng" dirty="0"/>
              <a:t>Materiais </a:t>
            </a:r>
            <a:r>
              <a:rPr lang="gl-ES" sz="3200" u="sng" dirty="0" smtClean="0"/>
              <a:t>para contidos curriculares de </a:t>
            </a:r>
            <a:r>
              <a:rPr lang="gl-ES" sz="3200" u="sng" dirty="0"/>
              <a:t>carácter </a:t>
            </a:r>
            <a:r>
              <a:rPr lang="gl-ES" sz="3200" u="sng" dirty="0" err="1"/>
              <a:t>interdisciplinar</a:t>
            </a:r>
            <a:r>
              <a:rPr lang="es-ES" sz="3200" u="sng" dirty="0"/>
              <a:t/>
            </a:r>
            <a:br>
              <a:rPr lang="es-ES" sz="3200" u="sng" dirty="0"/>
            </a:br>
            <a:endParaRPr lang="es-ES" sz="3200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11249" r="17348" b="5503"/>
          <a:stretch/>
        </p:blipFill>
        <p:spPr bwMode="auto">
          <a:xfrm>
            <a:off x="5364088" y="1556792"/>
            <a:ext cx="3441541" cy="252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0375" y="1700808"/>
            <a:ext cx="4471665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fontAlgn="base">
              <a:lnSpc>
                <a:spcPct val="120000"/>
              </a:lnSpc>
            </a:pPr>
            <a:r>
              <a:rPr lang="gl-ES" dirty="0">
                <a:hlinkClick r:id="rId3"/>
              </a:rPr>
              <a:t>A volta ó mundo en 80 días - Unha aventura dixital para descubrir o planeta Terra e os seus habitantes</a:t>
            </a:r>
            <a:endParaRPr lang="gl-ES" dirty="0"/>
          </a:p>
          <a:p>
            <a:pPr marL="540000" algn="ctr" fontAlgn="base">
              <a:lnSpc>
                <a:spcPct val="120000"/>
              </a:lnSpc>
            </a:pPr>
            <a:r>
              <a:rPr lang="gl-ES" dirty="0" smtClean="0"/>
              <a:t>(Alexandra Cabana Outeiro)</a:t>
            </a:r>
          </a:p>
          <a:p>
            <a:pPr marL="540000" algn="ctr" fontAlgn="base">
              <a:lnSpc>
                <a:spcPct val="120000"/>
              </a:lnSpc>
            </a:pPr>
            <a:endParaRPr lang="gl-ES" dirty="0" smtClean="0"/>
          </a:p>
          <a:p>
            <a:pPr marL="82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gl-ES" dirty="0" smtClean="0"/>
              <a:t>Área de Ciencias Sociais</a:t>
            </a:r>
          </a:p>
          <a:p>
            <a:pPr marL="82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gl-ES" dirty="0" smtClean="0"/>
              <a:t>Libro </a:t>
            </a:r>
            <a:r>
              <a:rPr lang="gl-ES" dirty="0"/>
              <a:t>LIM e </a:t>
            </a:r>
            <a:r>
              <a:rPr lang="gl-ES" dirty="0" err="1" smtClean="0"/>
              <a:t>Webquest</a:t>
            </a:r>
            <a:r>
              <a:rPr lang="gl-ES" dirty="0" smtClean="0"/>
              <a:t>: recurso dispoñible </a:t>
            </a:r>
            <a:r>
              <a:rPr lang="gl-ES" dirty="0"/>
              <a:t>no </a:t>
            </a:r>
            <a:r>
              <a:rPr lang="gl-ES" dirty="0" err="1"/>
              <a:t>repositorio</a:t>
            </a:r>
            <a:r>
              <a:rPr lang="gl-ES" dirty="0"/>
              <a:t> </a:t>
            </a:r>
            <a:r>
              <a:rPr lang="gl-ES" dirty="0" smtClean="0"/>
              <a:t>abalar. </a:t>
            </a:r>
          </a:p>
          <a:p>
            <a:pPr marL="82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dirty="0" err="1" smtClean="0"/>
              <a:t>Realízase</a:t>
            </a:r>
            <a:r>
              <a:rPr lang="pt-BR" dirty="0" smtClean="0"/>
              <a:t> </a:t>
            </a:r>
            <a:r>
              <a:rPr lang="pt-BR" dirty="0"/>
              <a:t>unha volta ao mundo virtual </a:t>
            </a:r>
            <a:r>
              <a:rPr lang="pt-BR" dirty="0" err="1" smtClean="0"/>
              <a:t>poñendo</a:t>
            </a:r>
            <a:r>
              <a:rPr lang="pt-BR" dirty="0" smtClean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práctica</a:t>
            </a:r>
            <a:r>
              <a:rPr lang="pt-BR" dirty="0"/>
              <a:t> os contidos desta </a:t>
            </a:r>
            <a:r>
              <a:rPr lang="pt-BR" dirty="0" smtClean="0"/>
              <a:t>e outras áreas. </a:t>
            </a:r>
            <a:endParaRPr lang="gl-E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16107" r="21698" b="19702"/>
          <a:stretch/>
        </p:blipFill>
        <p:spPr bwMode="auto">
          <a:xfrm>
            <a:off x="4751533" y="3933056"/>
            <a:ext cx="4085028" cy="2484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46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2. Grupo de </a:t>
            </a:r>
            <a:r>
              <a:rPr lang="es-ES" dirty="0" err="1" smtClean="0"/>
              <a:t>traballo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gl-ES" dirty="0" smtClean="0"/>
              <a:t>As encargadas da biblioteca somos dúas  profesoras (Lingua castelá e Xeografía e Historia)</a:t>
            </a:r>
          </a:p>
          <a:p>
            <a:pPr lvl="1"/>
            <a:r>
              <a:rPr lang="gl-ES" dirty="0" smtClean="0"/>
              <a:t>Con pouca dispoñibilidade horaria</a:t>
            </a:r>
          </a:p>
          <a:p>
            <a:pPr lvl="1"/>
            <a:r>
              <a:rPr lang="gl-ES" dirty="0" smtClean="0"/>
              <a:t>Con pouco ou nulo apoio do resto do profesorado que imparte clase, pero</a:t>
            </a:r>
          </a:p>
          <a:p>
            <a:pPr lvl="1"/>
            <a:r>
              <a:rPr lang="gl-ES" dirty="0" smtClean="0"/>
              <a:t>profundamente implicadas no porvir educativo dos rapaces.</a:t>
            </a:r>
          </a:p>
          <a:p>
            <a:r>
              <a:rPr lang="gl-ES" dirty="0" smtClean="0"/>
              <a:t>Somos conscientes das súas limitacións, tanto educativas e familiares, como de aprendizaxe, e</a:t>
            </a:r>
          </a:p>
          <a:p>
            <a:r>
              <a:rPr lang="gl-ES" dirty="0"/>
              <a:t>p</a:t>
            </a:r>
            <a:r>
              <a:rPr lang="gl-ES" dirty="0" smtClean="0"/>
              <a:t>or iso, cremos que con máis motivo son merecedores dun esforzo pola nosa parte. </a:t>
            </a:r>
          </a:p>
          <a:p>
            <a:endParaRPr lang="es-E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7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3. A razón do título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 smtClean="0"/>
              <a:t>E nós, por que non?  Alexandra e eu preguntámonos moitas veces:</a:t>
            </a:r>
          </a:p>
          <a:p>
            <a:pPr lvl="1"/>
            <a:r>
              <a:rPr lang="gl-ES" dirty="0" smtClean="0"/>
              <a:t>E eles, por que non?</a:t>
            </a:r>
          </a:p>
          <a:p>
            <a:pPr lvl="1"/>
            <a:r>
              <a:rPr lang="gl-ES" dirty="0" smtClean="0"/>
              <a:t>E nós, a pesar de estarmos moi condicionadas polo que nos rodea, por que non?</a:t>
            </a:r>
          </a:p>
          <a:p>
            <a:r>
              <a:rPr lang="gl-ES" dirty="0" smtClean="0"/>
              <a:t>Así que ese “nós” referido a “todos” os que pertencen ó Lois </a:t>
            </a:r>
            <a:r>
              <a:rPr lang="gl-ES" dirty="0" err="1" smtClean="0"/>
              <a:t>Peña</a:t>
            </a:r>
            <a:r>
              <a:rPr lang="gl-ES" dirty="0" smtClean="0"/>
              <a:t> Novo é o motor que nos move (aínda que ás veces a desesperanza tinga a nosa alegría de facer).  </a:t>
            </a:r>
            <a:endParaRPr lang="gl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4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4. Os </a:t>
            </a:r>
            <a:r>
              <a:rPr lang="es-ES" dirty="0" err="1" smtClean="0"/>
              <a:t>nosos</a:t>
            </a:r>
            <a:r>
              <a:rPr lang="es-ES" dirty="0" smtClean="0"/>
              <a:t> </a:t>
            </a:r>
            <a:r>
              <a:rPr lang="es-ES" dirty="0" err="1" smtClean="0"/>
              <a:t>obxectivos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gl-ES" dirty="0" smtClean="0"/>
              <a:t>Achegarnos ós rapaces e rapazas sen barreiras sociais nin xerárquicas</a:t>
            </a:r>
          </a:p>
          <a:p>
            <a:r>
              <a:rPr lang="gl-ES" dirty="0" smtClean="0"/>
              <a:t>Facelos gozar con actividades que lles sirvan para a súa dinámica de aprendizaxe, pero sobre todo, para que repitan a experiencia de aproximarse á cultura</a:t>
            </a:r>
          </a:p>
          <a:p>
            <a:pPr lvl="0"/>
            <a:r>
              <a:rPr lang="gl-ES" dirty="0" smtClean="0"/>
              <a:t>Afianzar a crenza de que son capaces de moito máis do que pensan</a:t>
            </a:r>
          </a:p>
          <a:p>
            <a:pPr lvl="0"/>
            <a:r>
              <a:rPr lang="gl-ES" dirty="0" smtClean="0"/>
              <a:t>Comunicarnos na súa linguaxe e no seu ámbito</a:t>
            </a:r>
            <a:endParaRPr lang="gl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5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5. As </a:t>
            </a:r>
            <a:r>
              <a:rPr lang="es-ES" dirty="0" err="1"/>
              <a:t>nosas</a:t>
            </a:r>
            <a:r>
              <a:rPr lang="es-ES" dirty="0"/>
              <a:t> </a:t>
            </a:r>
            <a:r>
              <a:rPr lang="es-ES" dirty="0" err="1"/>
              <a:t>ferramentas</a:t>
            </a:r>
            <a:r>
              <a:rPr lang="es-ES" dirty="0"/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gl-ES" dirty="0" smtClean="0"/>
              <a:t>As redes sociais (ir a onde eles están)</a:t>
            </a:r>
          </a:p>
          <a:p>
            <a:pPr lvl="0"/>
            <a:r>
              <a:rPr lang="gl-ES" dirty="0" smtClean="0"/>
              <a:t>O trato e contacto persoal</a:t>
            </a:r>
          </a:p>
          <a:p>
            <a:pPr lvl="0"/>
            <a:r>
              <a:rPr lang="gl-ES" dirty="0" smtClean="0"/>
              <a:t>O ocio</a:t>
            </a:r>
          </a:p>
          <a:p>
            <a:pPr lvl="0"/>
            <a:r>
              <a:rPr lang="gl-ES" dirty="0" smtClean="0"/>
              <a:t>A imaxe, o visual (</a:t>
            </a:r>
            <a:r>
              <a:rPr lang="gl-ES" dirty="0" err="1" smtClean="0"/>
              <a:t>teatralización</a:t>
            </a:r>
            <a:r>
              <a:rPr lang="gl-ES" dirty="0" smtClean="0"/>
              <a:t> de escenarios)</a:t>
            </a:r>
          </a:p>
          <a:p>
            <a:pPr lvl="0"/>
            <a:r>
              <a:rPr lang="gl-ES" dirty="0" smtClean="0"/>
              <a:t>A innovación e renovación </a:t>
            </a:r>
          </a:p>
          <a:p>
            <a:pPr lvl="0"/>
            <a:r>
              <a:rPr lang="gl-ES" dirty="0" smtClean="0"/>
              <a:t>Interacción coas familias</a:t>
            </a:r>
          </a:p>
          <a:p>
            <a:pPr lvl="0"/>
            <a:r>
              <a:rPr lang="gl-ES" dirty="0" smtClean="0"/>
              <a:t>Extensión da biblioteca nas casas</a:t>
            </a:r>
          </a:p>
          <a:p>
            <a:pPr lvl="0"/>
            <a:r>
              <a:rPr lang="gl-ES" dirty="0" smtClean="0"/>
              <a:t>Espazos de lectura informal</a:t>
            </a:r>
            <a:endParaRPr lang="gl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91" y="1996628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474" y="1940493"/>
            <a:ext cx="783530" cy="78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/>
              <a:t>6</a:t>
            </a:r>
            <a:r>
              <a:rPr lang="es-ES" dirty="0" smtClean="0"/>
              <a:t>. As actividades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199" y="2038388"/>
            <a:ext cx="7835821" cy="4255379"/>
          </a:xfrm>
        </p:spPr>
        <p:txBody>
          <a:bodyPr>
            <a:normAutofit/>
          </a:bodyPr>
          <a:lstStyle/>
          <a:p>
            <a:pPr marL="2286000" lvl="8" indent="0">
              <a:buNone/>
            </a:pPr>
            <a:r>
              <a:rPr lang="gl-ES" sz="3200" u="sng" dirty="0" err="1"/>
              <a:t>Cine-clube</a:t>
            </a:r>
            <a:r>
              <a:rPr lang="gl-ES" sz="3200" u="sng" dirty="0"/>
              <a:t> </a:t>
            </a:r>
            <a:r>
              <a:rPr lang="gl-ES" sz="4400" u="sng" dirty="0" smtClean="0">
                <a:solidFill>
                  <a:srgbClr val="C00000"/>
                </a:solidFill>
                <a:latin typeface="Colonna MT" pitchFamily="82" charset="0"/>
              </a:rPr>
              <a:t>H</a:t>
            </a:r>
            <a:r>
              <a:rPr lang="gl-ES" sz="4400" u="sng" baseline="30000" dirty="0" smtClean="0">
                <a:solidFill>
                  <a:srgbClr val="C00000"/>
                </a:solidFill>
                <a:latin typeface="Colonna MT" pitchFamily="82" charset="0"/>
              </a:rPr>
              <a:t>L</a:t>
            </a:r>
          </a:p>
          <a:p>
            <a:r>
              <a:rPr lang="gl-ES" dirty="0" smtClean="0"/>
              <a:t>Películas </a:t>
            </a:r>
            <a:r>
              <a:rPr lang="gl-ES" dirty="0"/>
              <a:t>de contido </a:t>
            </a:r>
            <a:r>
              <a:rPr lang="gl-ES" dirty="0" err="1" smtClean="0"/>
              <a:t>histórico-literario</a:t>
            </a:r>
            <a:r>
              <a:rPr lang="gl-ES" dirty="0" smtClean="0"/>
              <a:t> (adaptacións </a:t>
            </a:r>
            <a:r>
              <a:rPr lang="gl-ES" dirty="0"/>
              <a:t>ó cine de obras literarias con temática ou ambientación </a:t>
            </a:r>
            <a:r>
              <a:rPr lang="gl-ES" dirty="0" smtClean="0"/>
              <a:t>histórica) </a:t>
            </a:r>
          </a:p>
          <a:p>
            <a:pPr marL="2286000" lvl="8" indent="0">
              <a:buNone/>
            </a:pPr>
            <a:r>
              <a:rPr lang="gl-ES" sz="2400" dirty="0" smtClean="0"/>
              <a:t>          Posterior debate sobre o contido                          </a:t>
            </a:r>
          </a:p>
          <a:p>
            <a:pPr marL="2286000" lvl="8" indent="0">
              <a:buNone/>
            </a:pPr>
            <a:r>
              <a:rPr lang="gl-ES" sz="2400" dirty="0"/>
              <a:t> </a:t>
            </a:r>
            <a:r>
              <a:rPr lang="gl-ES" sz="2400" dirty="0" smtClean="0"/>
              <a:t>      ó redor dunha infusión e dun doce.</a:t>
            </a:r>
          </a:p>
          <a:p>
            <a:pPr lvl="8"/>
            <a:endParaRPr lang="gl-E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128">
            <a:off x="537374" y="4234266"/>
            <a:ext cx="2831998" cy="212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14 Grupo"/>
          <p:cNvGrpSpPr/>
          <p:nvPr/>
        </p:nvGrpSpPr>
        <p:grpSpPr>
          <a:xfrm rot="785857">
            <a:off x="6818295" y="892446"/>
            <a:ext cx="2016000" cy="2016000"/>
            <a:chOff x="6453806" y="3791950"/>
            <a:chExt cx="2016000" cy="2016000"/>
          </a:xfrm>
        </p:grpSpPr>
        <p:sp>
          <p:nvSpPr>
            <p:cNvPr id="16" name="15 Elipse"/>
            <p:cNvSpPr/>
            <p:nvPr/>
          </p:nvSpPr>
          <p:spPr>
            <a:xfrm>
              <a:off x="6453806" y="3791950"/>
              <a:ext cx="2016000" cy="2016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17" name="1 Título"/>
            <p:cNvSpPr txBox="1">
              <a:spLocks/>
            </p:cNvSpPr>
            <p:nvPr/>
          </p:nvSpPr>
          <p:spPr>
            <a:xfrm>
              <a:off x="6804248" y="3930625"/>
              <a:ext cx="1404000" cy="11545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gl-ES" sz="3300" dirty="0" err="1" smtClean="0">
                  <a:solidFill>
                    <a:schemeClr val="bg1"/>
                  </a:solidFill>
                </a:rPr>
                <a:t>Clube</a:t>
              </a:r>
              <a:endParaRPr lang="gl-ES" sz="3300" dirty="0">
                <a:solidFill>
                  <a:schemeClr val="bg1"/>
                </a:solidFill>
              </a:endParaRPr>
            </a:p>
          </p:txBody>
        </p:sp>
        <p:sp>
          <p:nvSpPr>
            <p:cNvPr id="18" name="1 Título"/>
            <p:cNvSpPr txBox="1">
              <a:spLocks/>
            </p:cNvSpPr>
            <p:nvPr/>
          </p:nvSpPr>
          <p:spPr>
            <a:xfrm rot="5400000">
              <a:off x="6461072" y="4417817"/>
              <a:ext cx="1404000" cy="11545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gl-ES" sz="3300" dirty="0" smtClean="0">
                  <a:solidFill>
                    <a:schemeClr val="bg1"/>
                  </a:solidFill>
                </a:rPr>
                <a:t>ine</a:t>
              </a:r>
              <a:endParaRPr lang="gl-ES" sz="3300" dirty="0">
                <a:solidFill>
                  <a:schemeClr val="bg1"/>
                </a:solidFill>
              </a:endParaRPr>
            </a:p>
          </p:txBody>
        </p:sp>
        <p:sp>
          <p:nvSpPr>
            <p:cNvPr id="19" name="1 Título"/>
            <p:cNvSpPr txBox="1">
              <a:spLocks/>
            </p:cNvSpPr>
            <p:nvPr/>
          </p:nvSpPr>
          <p:spPr>
            <a:xfrm>
              <a:off x="7029871" y="4509120"/>
              <a:ext cx="1286545" cy="10801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gl-ES" sz="6000" dirty="0" smtClean="0">
                  <a:solidFill>
                    <a:srgbClr val="C00000"/>
                  </a:solidFill>
                  <a:latin typeface="Colonna MT" pitchFamily="82" charset="0"/>
                </a:rPr>
                <a:t>H</a:t>
              </a:r>
              <a:r>
                <a:rPr lang="gl-ES" sz="6000" baseline="30000" dirty="0" smtClean="0">
                  <a:solidFill>
                    <a:srgbClr val="C00000"/>
                  </a:solidFill>
                  <a:latin typeface="Colonna MT" pitchFamily="82" charset="0"/>
                </a:rPr>
                <a:t>L</a:t>
              </a:r>
              <a:endParaRPr lang="gl-ES" sz="6000" baseline="30000" dirty="0">
                <a:solidFill>
                  <a:srgbClr val="C00000"/>
                </a:solidFill>
                <a:latin typeface="Colonna MT" pitchFamily="82" charset="0"/>
              </a:endParaRPr>
            </a:p>
          </p:txBody>
        </p:sp>
        <p:sp>
          <p:nvSpPr>
            <p:cNvPr id="20" name="19 Anillo"/>
            <p:cNvSpPr/>
            <p:nvPr/>
          </p:nvSpPr>
          <p:spPr>
            <a:xfrm>
              <a:off x="6768400" y="4113232"/>
              <a:ext cx="1404000" cy="1404000"/>
            </a:xfrm>
            <a:prstGeom prst="donut">
              <a:avLst>
                <a:gd name="adj" fmla="val 4105"/>
              </a:avLst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30" y="-603448"/>
            <a:ext cx="4390430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0" lvl="8" indent="0">
              <a:buNone/>
            </a:pPr>
            <a:endParaRPr lang="es-ES" sz="2400" dirty="0" smtClean="0"/>
          </a:p>
          <a:p>
            <a:pPr marL="2286000" lvl="8" indent="0">
              <a:buNone/>
            </a:pPr>
            <a:endParaRPr lang="es-ES" sz="2400" dirty="0" smtClean="0"/>
          </a:p>
          <a:p>
            <a:pPr lvl="8"/>
            <a:r>
              <a:rPr lang="es-ES" sz="2400" dirty="0" smtClean="0"/>
              <a:t> </a:t>
            </a:r>
            <a:r>
              <a:rPr lang="es-ES" sz="2400" dirty="0" err="1" smtClean="0"/>
              <a:t>Obxectivo</a:t>
            </a:r>
            <a:r>
              <a:rPr lang="es-ES" sz="2400" dirty="0"/>
              <a:t>: gozar </a:t>
            </a:r>
            <a:r>
              <a:rPr lang="es-ES" sz="2400" dirty="0" err="1"/>
              <a:t>dunha</a:t>
            </a:r>
            <a:r>
              <a:rPr lang="es-ES" sz="2400" dirty="0"/>
              <a:t> lectura comprensiva e, sobre todo, portadora </a:t>
            </a:r>
            <a:r>
              <a:rPr lang="es-ES" sz="2400" dirty="0" err="1"/>
              <a:t>dun</a:t>
            </a:r>
            <a:r>
              <a:rPr lang="es-ES" sz="2400" dirty="0"/>
              <a:t> </a:t>
            </a:r>
            <a:r>
              <a:rPr lang="es-ES" sz="2400" dirty="0" err="1"/>
              <a:t>benestar</a:t>
            </a:r>
            <a:r>
              <a:rPr lang="es-ES" sz="2400" dirty="0"/>
              <a:t> que invite </a:t>
            </a:r>
            <a:r>
              <a:rPr lang="es-ES" sz="2400" dirty="0" err="1"/>
              <a:t>ó</a:t>
            </a:r>
            <a:r>
              <a:rPr lang="es-ES" sz="2400" dirty="0"/>
              <a:t> alumnado a repetir a experiencia</a:t>
            </a:r>
            <a:r>
              <a:rPr lang="es-ES" dirty="0"/>
              <a:t>.</a:t>
            </a:r>
          </a:p>
          <a:p>
            <a:endParaRPr lang="gl-ES" sz="3400" dirty="0" smtClean="0"/>
          </a:p>
          <a:p>
            <a:r>
              <a:rPr lang="gl-ES" dirty="0" smtClean="0"/>
              <a:t>Posterior debate sobre o contido ó redor dunha infusión e dun doce.</a:t>
            </a:r>
          </a:p>
          <a:p>
            <a:pPr lvl="8"/>
            <a:endParaRPr lang="gl-E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>     Cl</a:t>
            </a:r>
            <a:r>
              <a:rPr lang="es-ES" sz="3200" u="sng" dirty="0" smtClean="0"/>
              <a:t>ub </a:t>
            </a:r>
            <a:r>
              <a:rPr lang="es-ES" sz="3200" u="sng" dirty="0"/>
              <a:t>de lectura </a:t>
            </a:r>
            <a:r>
              <a:rPr lang="es-ES" sz="32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Nós</a:t>
            </a:r>
            <a:r>
              <a:rPr lang="es-E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tamén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endParaRPr lang="es-E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893" y="2139005"/>
            <a:ext cx="3047826" cy="2556000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5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221088"/>
            <a:ext cx="8041440" cy="720081"/>
          </a:xfrm>
        </p:spPr>
        <p:txBody>
          <a:bodyPr/>
          <a:lstStyle/>
          <a:p>
            <a:r>
              <a:rPr lang="es-ES" sz="3200" dirty="0" smtClean="0"/>
              <a:t>A </a:t>
            </a:r>
            <a:r>
              <a:rPr lang="es-ES" sz="3200" dirty="0" err="1" smtClean="0"/>
              <a:t>nosa</a:t>
            </a:r>
            <a:r>
              <a:rPr lang="es-ES" sz="3200" dirty="0" smtClean="0"/>
              <a:t> biblioteca. A </a:t>
            </a:r>
            <a:r>
              <a:rPr lang="es-ES" sz="3200" dirty="0" err="1" smtClean="0"/>
              <a:t>nosa</a:t>
            </a:r>
            <a:r>
              <a:rPr lang="es-ES" sz="3200" dirty="0" smtClean="0"/>
              <a:t> opinión</a:t>
            </a:r>
            <a:endParaRPr lang="es-ES" sz="32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59632" y="5013176"/>
            <a:ext cx="6705600" cy="603126"/>
          </a:xfrm>
        </p:spPr>
        <p:txBody>
          <a:bodyPr>
            <a:noAutofit/>
          </a:bodyPr>
          <a:lstStyle/>
          <a:p>
            <a:r>
              <a:rPr lang="gl-ES" sz="2000" dirty="0" smtClean="0"/>
              <a:t>Unha maneira de asesorar nas lecturas ós usuarios da biblioteca é precisamente a súa propia opinión. Así que elaboramos seleccións </a:t>
            </a:r>
            <a:r>
              <a:rPr lang="gl-ES" sz="2000" dirty="0" smtClean="0"/>
              <a:t>de títulos </a:t>
            </a:r>
            <a:r>
              <a:rPr lang="gl-ES" sz="2000" dirty="0" smtClean="0"/>
              <a:t>nos que son eles quen dan un porqué da elección dun determinado libro. </a:t>
            </a:r>
            <a:endParaRPr lang="gl-ES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 bwMode="auto">
          <a:xfrm rot="-60000">
            <a:off x="890838" y="374907"/>
            <a:ext cx="487375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1569">
            <a:off x="5148064" y="706474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1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1021</Words>
  <Application>Microsoft Office PowerPoint</Application>
  <PresentationFormat>Presentación en pantalla (4:3)</PresentationFormat>
  <Paragraphs>178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Sketchbook</vt:lpstr>
      <vt:lpstr>E nós, por que non?</vt:lpstr>
      <vt:lpstr>1. O noso centro</vt:lpstr>
      <vt:lpstr>2. Grupo de traballo</vt:lpstr>
      <vt:lpstr>3. A razón do título</vt:lpstr>
      <vt:lpstr>4. Os nosos obxectivos </vt:lpstr>
      <vt:lpstr>5. As nosas ferramentas </vt:lpstr>
      <vt:lpstr>6. As actividades</vt:lpstr>
      <vt:lpstr>        Club de lectura Nós tamén   </vt:lpstr>
      <vt:lpstr>A nosa biblioteca. A nosa opinión</vt:lpstr>
      <vt:lpstr> Teatralización de escenarios </vt:lpstr>
      <vt:lpstr>                    Libros,  a pasear!! </vt:lpstr>
      <vt:lpstr>A miña palabra en galego </vt:lpstr>
      <vt:lpstr> Taller de chapas literarias </vt:lpstr>
      <vt:lpstr>  O refraneiro entre emoticonos   </vt:lpstr>
      <vt:lpstr> Microrrelatos pautados </vt:lpstr>
      <vt:lpstr>Presentación de PowerPoint</vt:lpstr>
      <vt:lpstr> Rosalía no LPN </vt:lpstr>
      <vt:lpstr>As árbores no outono. As árbores nos libros</vt:lpstr>
      <vt:lpstr>  As árbores no outono. As árbores nos libros   </vt:lpstr>
      <vt:lpstr>              Concurso de disfraces:                              personaxes da literatura</vt:lpstr>
      <vt:lpstr>Materiais para a formación de usuarios</vt:lpstr>
      <vt:lpstr> Materiais para contidos curriculares de carácter interdisciplinar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nós, por que non?</dc:title>
  <dc:creator>Amparo</dc:creator>
  <cp:lastModifiedBy>Amparo</cp:lastModifiedBy>
  <cp:revision>86</cp:revision>
  <dcterms:created xsi:type="dcterms:W3CDTF">2014-10-16T16:36:06Z</dcterms:created>
  <dcterms:modified xsi:type="dcterms:W3CDTF">2014-11-07T10:59:33Z</dcterms:modified>
</cp:coreProperties>
</file>