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2" r:id="rId4"/>
    <p:sldId id="261" r:id="rId5"/>
    <p:sldId id="263" r:id="rId6"/>
    <p:sldId id="264" r:id="rId7"/>
    <p:sldId id="256" r:id="rId8"/>
    <p:sldId id="265" r:id="rId9"/>
    <p:sldId id="266" r:id="rId10"/>
    <p:sldId id="270" r:id="rId11"/>
    <p:sldId id="272" r:id="rId12"/>
    <p:sldId id="260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9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8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66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8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17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20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2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34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715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17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74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AB3E-7F63-4863-A03F-54E35A649103}" type="datetimeFigureOut">
              <a:rPr lang="es-ES" smtClean="0"/>
              <a:t>09/02/2014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024A-B173-406B-9721-809D518B3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1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4" r="14216"/>
          <a:stretch/>
        </p:blipFill>
        <p:spPr bwMode="auto">
          <a:xfrm>
            <a:off x="0" y="0"/>
            <a:ext cx="9144000" cy="686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 rot="20533546">
            <a:off x="1267142" y="2075731"/>
            <a:ext cx="7361759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s-ES" sz="3600" b="1" dirty="0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 sobre a Ciencia </a:t>
            </a:r>
            <a:r>
              <a:rPr lang="es-ES" sz="3600" b="1" dirty="0" err="1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queres</a:t>
            </a:r>
            <a:r>
              <a:rPr lang="es-ES" sz="3600" b="1" dirty="0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aprender,</a:t>
            </a:r>
          </a:p>
          <a:p>
            <a:pPr algn="ctr"/>
            <a:r>
              <a:rPr lang="es-ES" sz="3600" b="1" dirty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á</a:t>
            </a:r>
            <a:r>
              <a:rPr lang="es-ES" sz="3600" b="1" dirty="0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ES" sz="3600" b="1" dirty="0" err="1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nosa</a:t>
            </a:r>
            <a:r>
              <a:rPr lang="es-ES" sz="3600" b="1" dirty="0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Biblioteca que tés que </a:t>
            </a:r>
            <a:r>
              <a:rPr lang="es-ES" sz="3600" b="1" dirty="0" err="1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vir</a:t>
            </a:r>
            <a:r>
              <a:rPr lang="es-ES" sz="3600" b="1" dirty="0" smtClean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LER!</a:t>
            </a:r>
            <a:endParaRPr lang="es-ES" sz="3600" b="1" dirty="0">
              <a:ln w="3175" cmpd="sng">
                <a:solidFill>
                  <a:schemeClr val="bg1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0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863903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027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6313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2045350" cy="248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683568" y="95621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Promover a lectura de libros e a visión de </a:t>
            </a:r>
            <a:r>
              <a:rPr lang="es-ES" dirty="0" err="1" smtClean="0">
                <a:latin typeface="Lucida Calligraphy" panose="03010101010101010101" pitchFamily="66" charset="0"/>
              </a:rPr>
              <a:t>audiovisuais</a:t>
            </a:r>
            <a:r>
              <a:rPr lang="es-ES" dirty="0" smtClean="0">
                <a:latin typeface="Lucida Calligraphy" panose="03010101010101010101" pitchFamily="66" charset="0"/>
              </a:rPr>
              <a:t> relacionados coa temática.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5536" y="1774557"/>
            <a:ext cx="734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Deseñar</a:t>
            </a:r>
            <a:r>
              <a:rPr lang="es-ES" dirty="0" smtClean="0">
                <a:latin typeface="Lucida Calligraphy" panose="03010101010101010101" pitchFamily="66" charset="0"/>
              </a:rPr>
              <a:t> experiencias de ciencia </a:t>
            </a:r>
            <a:r>
              <a:rPr lang="es-ES" dirty="0" err="1" smtClean="0">
                <a:latin typeface="Lucida Calligraphy" panose="03010101010101010101" pitchFamily="66" charset="0"/>
              </a:rPr>
              <a:t>axeitadas</a:t>
            </a:r>
            <a:r>
              <a:rPr lang="es-ES" dirty="0" smtClean="0">
                <a:latin typeface="Lucida Calligraphy" panose="03010101010101010101" pitchFamily="66" charset="0"/>
              </a:rPr>
              <a:t> </a:t>
            </a:r>
            <a:r>
              <a:rPr lang="es-ES" dirty="0" err="1" smtClean="0">
                <a:latin typeface="Lucida Calligraphy" panose="03010101010101010101" pitchFamily="66" charset="0"/>
              </a:rPr>
              <a:t>ás</a:t>
            </a:r>
            <a:r>
              <a:rPr lang="es-ES" dirty="0" smtClean="0">
                <a:latin typeface="Lucida Calligraphy" panose="03010101010101010101" pitchFamily="66" charset="0"/>
              </a:rPr>
              <a:t> capacidades e habilidades de </a:t>
            </a:r>
            <a:r>
              <a:rPr lang="es-ES" dirty="0" err="1" smtClean="0">
                <a:latin typeface="Lucida Calligraphy" panose="03010101010101010101" pitchFamily="66" charset="0"/>
              </a:rPr>
              <a:t>nenos</a:t>
            </a:r>
            <a:r>
              <a:rPr lang="es-ES" dirty="0" smtClean="0">
                <a:latin typeface="Lucida Calligraphy" panose="03010101010101010101" pitchFamily="66" charset="0"/>
              </a:rPr>
              <a:t> e nenas </a:t>
            </a:r>
            <a:r>
              <a:rPr lang="es-ES" dirty="0" err="1" smtClean="0">
                <a:latin typeface="Lucida Calligraphy" panose="03010101010101010101" pitchFamily="66" charset="0"/>
              </a:rPr>
              <a:t>dende</a:t>
            </a:r>
            <a:r>
              <a:rPr lang="es-ES" dirty="0" smtClean="0">
                <a:latin typeface="Lucida Calligraphy" panose="03010101010101010101" pitchFamily="66" charset="0"/>
              </a:rPr>
              <a:t> os </a:t>
            </a:r>
            <a:r>
              <a:rPr lang="es-ES" dirty="0" err="1" smtClean="0">
                <a:latin typeface="Lucida Calligraphy" panose="03010101010101010101" pitchFamily="66" charset="0"/>
              </a:rPr>
              <a:t>primeiros</a:t>
            </a:r>
            <a:r>
              <a:rPr lang="es-ES" dirty="0" smtClean="0">
                <a:latin typeface="Lucida Calligraphy" panose="03010101010101010101" pitchFamily="66" charset="0"/>
              </a:rPr>
              <a:t> anos.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1912" y="-27834"/>
            <a:ext cx="792088" cy="684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55576" y="2638653"/>
            <a:ext cx="543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Ser </a:t>
            </a:r>
            <a:r>
              <a:rPr lang="es-ES" dirty="0" err="1" smtClean="0">
                <a:latin typeface="Lucida Calligraphy" panose="03010101010101010101" pitchFamily="66" charset="0"/>
              </a:rPr>
              <a:t>quen</a:t>
            </a:r>
            <a:r>
              <a:rPr lang="es-ES" dirty="0" smtClean="0">
                <a:latin typeface="Lucida Calligraphy" panose="03010101010101010101" pitchFamily="66" charset="0"/>
              </a:rPr>
              <a:t> de comprender a importancia da ciencia e dos/as científicos/as na  vida.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047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89322" y="3429000"/>
            <a:ext cx="5222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Valorar os avances científicos habidos </a:t>
            </a:r>
            <a:r>
              <a:rPr lang="es-ES" dirty="0" err="1" smtClean="0">
                <a:latin typeface="Lucida Calligraphy" panose="03010101010101010101" pitchFamily="66" charset="0"/>
              </a:rPr>
              <a:t>ao</a:t>
            </a:r>
            <a:r>
              <a:rPr lang="es-ES" dirty="0" smtClean="0">
                <a:latin typeface="Lucida Calligraphy" panose="03010101010101010101" pitchFamily="66" charset="0"/>
              </a:rPr>
              <a:t> longo da historia.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863903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027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6313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56386"/>
            <a:ext cx="2045350" cy="248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683568" y="95621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Promover a lectura de libros e a visión de </a:t>
            </a:r>
            <a:r>
              <a:rPr lang="es-ES" dirty="0" err="1" smtClean="0">
                <a:latin typeface="Lucida Calligraphy" panose="03010101010101010101" pitchFamily="66" charset="0"/>
              </a:rPr>
              <a:t>audiovisuais</a:t>
            </a:r>
            <a:r>
              <a:rPr lang="es-ES" dirty="0" smtClean="0">
                <a:latin typeface="Lucida Calligraphy" panose="03010101010101010101" pitchFamily="66" charset="0"/>
              </a:rPr>
              <a:t> relacionados coa temática.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5536" y="1774557"/>
            <a:ext cx="734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Deseñar</a:t>
            </a:r>
            <a:r>
              <a:rPr lang="es-ES" dirty="0" smtClean="0">
                <a:latin typeface="Lucida Calligraphy" panose="03010101010101010101" pitchFamily="66" charset="0"/>
              </a:rPr>
              <a:t> experiencias de ciencia </a:t>
            </a:r>
            <a:r>
              <a:rPr lang="es-ES" dirty="0" err="1" smtClean="0">
                <a:latin typeface="Lucida Calligraphy" panose="03010101010101010101" pitchFamily="66" charset="0"/>
              </a:rPr>
              <a:t>axeitadas</a:t>
            </a:r>
            <a:r>
              <a:rPr lang="es-ES" dirty="0" smtClean="0">
                <a:latin typeface="Lucida Calligraphy" panose="03010101010101010101" pitchFamily="66" charset="0"/>
              </a:rPr>
              <a:t> </a:t>
            </a:r>
            <a:r>
              <a:rPr lang="es-ES" dirty="0" err="1" smtClean="0">
                <a:latin typeface="Lucida Calligraphy" panose="03010101010101010101" pitchFamily="66" charset="0"/>
              </a:rPr>
              <a:t>ás</a:t>
            </a:r>
            <a:r>
              <a:rPr lang="es-ES" dirty="0" smtClean="0">
                <a:latin typeface="Lucida Calligraphy" panose="03010101010101010101" pitchFamily="66" charset="0"/>
              </a:rPr>
              <a:t> capacidades e habilidades de </a:t>
            </a:r>
            <a:r>
              <a:rPr lang="es-ES" dirty="0" err="1" smtClean="0">
                <a:latin typeface="Lucida Calligraphy" panose="03010101010101010101" pitchFamily="66" charset="0"/>
              </a:rPr>
              <a:t>nenos</a:t>
            </a:r>
            <a:r>
              <a:rPr lang="es-ES" dirty="0" smtClean="0">
                <a:latin typeface="Lucida Calligraphy" panose="03010101010101010101" pitchFamily="66" charset="0"/>
              </a:rPr>
              <a:t> e nenas </a:t>
            </a:r>
            <a:r>
              <a:rPr lang="es-ES" dirty="0" err="1" smtClean="0">
                <a:latin typeface="Lucida Calligraphy" panose="03010101010101010101" pitchFamily="66" charset="0"/>
              </a:rPr>
              <a:t>dende</a:t>
            </a:r>
            <a:r>
              <a:rPr lang="es-ES" dirty="0" smtClean="0">
                <a:latin typeface="Lucida Calligraphy" panose="03010101010101010101" pitchFamily="66" charset="0"/>
              </a:rPr>
              <a:t> os </a:t>
            </a:r>
            <a:r>
              <a:rPr lang="es-ES" dirty="0" err="1" smtClean="0">
                <a:latin typeface="Lucida Calligraphy" panose="03010101010101010101" pitchFamily="66" charset="0"/>
              </a:rPr>
              <a:t>primeiros</a:t>
            </a:r>
            <a:r>
              <a:rPr lang="es-ES" dirty="0" smtClean="0">
                <a:latin typeface="Lucida Calligraphy" panose="03010101010101010101" pitchFamily="66" charset="0"/>
              </a:rPr>
              <a:t> anos.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1912" y="0"/>
            <a:ext cx="792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55576" y="2638653"/>
            <a:ext cx="543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Ser </a:t>
            </a:r>
            <a:r>
              <a:rPr lang="es-ES" dirty="0" err="1" smtClean="0">
                <a:latin typeface="Lucida Calligraphy" panose="03010101010101010101" pitchFamily="66" charset="0"/>
              </a:rPr>
              <a:t>quen</a:t>
            </a:r>
            <a:r>
              <a:rPr lang="es-ES" dirty="0" smtClean="0">
                <a:latin typeface="Lucida Calligraphy" panose="03010101010101010101" pitchFamily="66" charset="0"/>
              </a:rPr>
              <a:t> de comprender a importancia da ciencia e dos/as científicos/as na  vida.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047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89322" y="3429000"/>
            <a:ext cx="5222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Valorar os avances científicos habidos </a:t>
            </a:r>
            <a:r>
              <a:rPr lang="es-ES" dirty="0" err="1" smtClean="0">
                <a:latin typeface="Lucida Calligraphy" panose="03010101010101010101" pitchFamily="66" charset="0"/>
              </a:rPr>
              <a:t>ao</a:t>
            </a:r>
            <a:r>
              <a:rPr lang="es-ES" dirty="0" smtClean="0">
                <a:latin typeface="Lucida Calligraphy" panose="03010101010101010101" pitchFamily="66" charset="0"/>
              </a:rPr>
              <a:t> longo da historia.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92564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863902" y="4222829"/>
            <a:ext cx="6012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Coñecer</a:t>
            </a:r>
            <a:r>
              <a:rPr lang="es-ES" dirty="0" smtClean="0">
                <a:latin typeface="Lucida Calligraphy" panose="03010101010101010101" pitchFamily="66" charset="0"/>
              </a:rPr>
              <a:t> científicos/as, inventores/as... importantes así como os logros </a:t>
            </a:r>
            <a:r>
              <a:rPr lang="es-ES" dirty="0" err="1" smtClean="0">
                <a:latin typeface="Lucida Calligraphy" panose="03010101010101010101" pitchFamily="66" charset="0"/>
              </a:rPr>
              <a:t>acadados</a:t>
            </a:r>
            <a:r>
              <a:rPr lang="es-ES" dirty="0" smtClean="0">
                <a:latin typeface="Lucida Calligraphy" panose="03010101010101010101" pitchFamily="66" charset="0"/>
              </a:rPr>
              <a:t>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1340768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63888" y="126876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Familiarizarse </a:t>
            </a:r>
            <a:r>
              <a:rPr lang="es-ES" dirty="0" err="1" smtClean="0">
                <a:latin typeface="Lucida Calligraphy" panose="03010101010101010101" pitchFamily="66" charset="0"/>
              </a:rPr>
              <a:t>cos</a:t>
            </a:r>
            <a:r>
              <a:rPr lang="es-ES" dirty="0" smtClean="0">
                <a:latin typeface="Lucida Calligraphy" panose="03010101010101010101" pitchFamily="66" charset="0"/>
              </a:rPr>
              <a:t> distintos ámbitos da ciencia.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1988840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63888" y="126876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Familiarizarse </a:t>
            </a:r>
            <a:r>
              <a:rPr lang="es-ES" dirty="0" err="1" smtClean="0">
                <a:latin typeface="Lucida Calligraphy" panose="03010101010101010101" pitchFamily="66" charset="0"/>
              </a:rPr>
              <a:t>cos</a:t>
            </a:r>
            <a:r>
              <a:rPr lang="es-ES" dirty="0" smtClean="0">
                <a:latin typeface="Lucida Calligraphy" panose="03010101010101010101" pitchFamily="66" charset="0"/>
              </a:rPr>
              <a:t> distintos ámbitos da ciencia.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1332324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63888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Ampliar vocabulario relativo a material propio de laboratorio.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2760885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63888" y="126876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Familiarizarse </a:t>
            </a:r>
            <a:r>
              <a:rPr lang="es-ES" dirty="0" err="1" smtClean="0">
                <a:latin typeface="Lucida Calligraphy" panose="03010101010101010101" pitchFamily="66" charset="0"/>
              </a:rPr>
              <a:t>cos</a:t>
            </a:r>
            <a:r>
              <a:rPr lang="es-ES" dirty="0" smtClean="0">
                <a:latin typeface="Lucida Calligraphy" panose="03010101010101010101" pitchFamily="66" charset="0"/>
              </a:rPr>
              <a:t> distintos ámbitos da ciencia.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1332324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63888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Ampliar vocabulario relativo a material propio de laboratorio.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18148" y="2721694"/>
            <a:ext cx="4914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Adquirir </a:t>
            </a:r>
            <a:r>
              <a:rPr lang="es-ES" dirty="0" err="1" smtClean="0">
                <a:latin typeface="Lucida Calligraphy" panose="03010101010101010101" pitchFamily="66" charset="0"/>
              </a:rPr>
              <a:t>coñecementos</a:t>
            </a:r>
            <a:r>
              <a:rPr lang="es-ES" dirty="0" smtClean="0">
                <a:latin typeface="Lucida Calligraphy" panose="03010101010101010101" pitchFamily="66" charset="0"/>
              </a:rPr>
              <a:t> relativos </a:t>
            </a:r>
            <a:r>
              <a:rPr lang="es-ES" dirty="0" err="1" smtClean="0">
                <a:latin typeface="Lucida Calligraphy" panose="03010101010101010101" pitchFamily="66" charset="0"/>
              </a:rPr>
              <a:t>ao</a:t>
            </a:r>
            <a:r>
              <a:rPr lang="es-ES" dirty="0" smtClean="0">
                <a:latin typeface="Lucida Calligraphy" panose="03010101010101010101" pitchFamily="66" charset="0"/>
              </a:rPr>
              <a:t> aire, </a:t>
            </a:r>
            <a:r>
              <a:rPr lang="es-ES" dirty="0" err="1" smtClean="0">
                <a:latin typeface="Lucida Calligraphy" panose="03010101010101010101" pitchFamily="66" charset="0"/>
              </a:rPr>
              <a:t>auga</a:t>
            </a:r>
            <a:r>
              <a:rPr lang="es-ES" dirty="0" smtClean="0">
                <a:latin typeface="Lucida Calligraphy" panose="03010101010101010101" pitchFamily="66" charset="0"/>
              </a:rPr>
              <a:t>, son e luz mediante a realización de experimentos.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3841005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63888" y="126876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Familiarizarse </a:t>
            </a:r>
            <a:r>
              <a:rPr lang="es-ES" dirty="0" err="1" smtClean="0">
                <a:latin typeface="Lucida Calligraphy" panose="03010101010101010101" pitchFamily="66" charset="0"/>
              </a:rPr>
              <a:t>cos</a:t>
            </a:r>
            <a:r>
              <a:rPr lang="es-ES" dirty="0" smtClean="0">
                <a:latin typeface="Lucida Calligraphy" panose="03010101010101010101" pitchFamily="66" charset="0"/>
              </a:rPr>
              <a:t> distintos ámbitos da ciencia.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1332324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63888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Ampliar vocabulario relativo a material propio de laboratorio.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55755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18148" y="2721694"/>
            <a:ext cx="4914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Adquirir </a:t>
            </a:r>
            <a:r>
              <a:rPr lang="es-ES" dirty="0" err="1" smtClean="0">
                <a:latin typeface="Lucida Calligraphy" panose="03010101010101010101" pitchFamily="66" charset="0"/>
              </a:rPr>
              <a:t>coñecementos</a:t>
            </a:r>
            <a:r>
              <a:rPr lang="es-ES" dirty="0" smtClean="0">
                <a:latin typeface="Lucida Calligraphy" panose="03010101010101010101" pitchFamily="66" charset="0"/>
              </a:rPr>
              <a:t> relativos </a:t>
            </a:r>
            <a:r>
              <a:rPr lang="es-ES" dirty="0" err="1" smtClean="0">
                <a:latin typeface="Lucida Calligraphy" panose="03010101010101010101" pitchFamily="66" charset="0"/>
              </a:rPr>
              <a:t>ao</a:t>
            </a:r>
            <a:r>
              <a:rPr lang="es-ES" dirty="0" smtClean="0">
                <a:latin typeface="Lucida Calligraphy" panose="03010101010101010101" pitchFamily="66" charset="0"/>
              </a:rPr>
              <a:t> aire, </a:t>
            </a:r>
            <a:r>
              <a:rPr lang="es-ES" dirty="0" err="1" smtClean="0">
                <a:latin typeface="Lucida Calligraphy" panose="03010101010101010101" pitchFamily="66" charset="0"/>
              </a:rPr>
              <a:t>auga</a:t>
            </a:r>
            <a:r>
              <a:rPr lang="es-ES" dirty="0" smtClean="0">
                <a:latin typeface="Lucida Calligraphy" panose="03010101010101010101" pitchFamily="66" charset="0"/>
              </a:rPr>
              <a:t>, son e luz mediante a realización de experimentos.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2951747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3618148" y="37298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Traballar</a:t>
            </a:r>
            <a:r>
              <a:rPr lang="es-ES" dirty="0" smtClean="0">
                <a:latin typeface="Lucida Calligraphy" panose="03010101010101010101" pitchFamily="66" charset="0"/>
              </a:rPr>
              <a:t> a expresión oral a través da exposición de experiencias levadas a cabo na aula.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3307" flipH="1">
            <a:off x="517876" y="4275271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63888" y="126876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Familiarizarse </a:t>
            </a:r>
            <a:r>
              <a:rPr lang="es-ES" dirty="0" err="1" smtClean="0">
                <a:latin typeface="Lucida Calligraphy" panose="03010101010101010101" pitchFamily="66" charset="0"/>
              </a:rPr>
              <a:t>cos</a:t>
            </a:r>
            <a:r>
              <a:rPr lang="es-ES" dirty="0" smtClean="0">
                <a:latin typeface="Lucida Calligraphy" panose="03010101010101010101" pitchFamily="66" charset="0"/>
              </a:rPr>
              <a:t> distintos ámbitos da ciencia.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1332324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63888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Ampliar vocabulario relativo a material propio de laboratorio.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55755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18148" y="2721694"/>
            <a:ext cx="4914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Adquirir </a:t>
            </a:r>
            <a:r>
              <a:rPr lang="es-ES" dirty="0" err="1" smtClean="0">
                <a:latin typeface="Lucida Calligraphy" panose="03010101010101010101" pitchFamily="66" charset="0"/>
              </a:rPr>
              <a:t>coñecementos</a:t>
            </a:r>
            <a:r>
              <a:rPr lang="es-ES" dirty="0" smtClean="0">
                <a:latin typeface="Lucida Calligraphy" panose="03010101010101010101" pitchFamily="66" charset="0"/>
              </a:rPr>
              <a:t> relativos </a:t>
            </a:r>
            <a:r>
              <a:rPr lang="es-ES" dirty="0" err="1" smtClean="0">
                <a:latin typeface="Lucida Calligraphy" panose="03010101010101010101" pitchFamily="66" charset="0"/>
              </a:rPr>
              <a:t>ao</a:t>
            </a:r>
            <a:r>
              <a:rPr lang="es-ES" dirty="0" smtClean="0">
                <a:latin typeface="Lucida Calligraphy" panose="03010101010101010101" pitchFamily="66" charset="0"/>
              </a:rPr>
              <a:t> aire, </a:t>
            </a:r>
            <a:r>
              <a:rPr lang="es-ES" dirty="0" err="1" smtClean="0">
                <a:latin typeface="Lucida Calligraphy" panose="03010101010101010101" pitchFamily="66" charset="0"/>
              </a:rPr>
              <a:t>auga</a:t>
            </a:r>
            <a:r>
              <a:rPr lang="es-ES" dirty="0" smtClean="0">
                <a:latin typeface="Lucida Calligraphy" panose="03010101010101010101" pitchFamily="66" charset="0"/>
              </a:rPr>
              <a:t>, son e luz mediante a realización de experimentos.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2951747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3618148" y="37298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Traballar</a:t>
            </a:r>
            <a:r>
              <a:rPr lang="es-ES" dirty="0" smtClean="0">
                <a:latin typeface="Lucida Calligraphy" panose="03010101010101010101" pitchFamily="66" charset="0"/>
              </a:rPr>
              <a:t> a expresión oral a través da exposición de experiencias levadas a cabo na aula.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5221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3618148" y="4737918"/>
            <a:ext cx="54183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Coñecer</a:t>
            </a:r>
            <a:r>
              <a:rPr lang="es-ES" dirty="0" smtClean="0">
                <a:latin typeface="Lucida Calligraphy" panose="03010101010101010101" pitchFamily="66" charset="0"/>
              </a:rPr>
              <a:t> os pasos do método científico: observación, </a:t>
            </a:r>
            <a:r>
              <a:rPr lang="es-ES" dirty="0" err="1" smtClean="0">
                <a:latin typeface="Lucida Calligraphy" panose="03010101010101010101" pitchFamily="66" charset="0"/>
              </a:rPr>
              <a:t>hipótese</a:t>
            </a:r>
            <a:r>
              <a:rPr lang="es-ES" dirty="0" smtClean="0">
                <a:latin typeface="Lucida Calligraphy" panose="03010101010101010101" pitchFamily="66" charset="0"/>
              </a:rPr>
              <a:t>, experimentación, teoría e </a:t>
            </a:r>
            <a:r>
              <a:rPr lang="es-ES" dirty="0" err="1" smtClean="0">
                <a:latin typeface="Lucida Calligraphy" panose="03010101010101010101" pitchFamily="66" charset="0"/>
              </a:rPr>
              <a:t>lei</a:t>
            </a:r>
            <a:r>
              <a:rPr lang="es-ES" dirty="0" smtClean="0">
                <a:latin typeface="Lucida Calligraphy" panose="03010101010101010101" pitchFamily="66" charset="0"/>
              </a:rPr>
              <a:t>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8339" flipH="1">
            <a:off x="517876" y="5258781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63888" y="126876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Familiarizarse </a:t>
            </a:r>
            <a:r>
              <a:rPr lang="es-ES" dirty="0" err="1" smtClean="0">
                <a:latin typeface="Lucida Calligraphy" panose="03010101010101010101" pitchFamily="66" charset="0"/>
              </a:rPr>
              <a:t>cos</a:t>
            </a:r>
            <a:r>
              <a:rPr lang="es-ES" dirty="0" smtClean="0">
                <a:latin typeface="Lucida Calligraphy" panose="03010101010101010101" pitchFamily="66" charset="0"/>
              </a:rPr>
              <a:t> distintos ámbitos da ciencia.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1332324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63888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Ampliar vocabulario relativo a material propio de laboratorio.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55755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18148" y="2721694"/>
            <a:ext cx="4914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Adquirir </a:t>
            </a:r>
            <a:r>
              <a:rPr lang="es-ES" dirty="0" err="1" smtClean="0">
                <a:latin typeface="Lucida Calligraphy" panose="03010101010101010101" pitchFamily="66" charset="0"/>
              </a:rPr>
              <a:t>coñecementos</a:t>
            </a:r>
            <a:r>
              <a:rPr lang="es-ES" dirty="0" smtClean="0">
                <a:latin typeface="Lucida Calligraphy" panose="03010101010101010101" pitchFamily="66" charset="0"/>
              </a:rPr>
              <a:t> relativos </a:t>
            </a:r>
            <a:r>
              <a:rPr lang="es-ES" dirty="0" err="1" smtClean="0">
                <a:latin typeface="Lucida Calligraphy" panose="03010101010101010101" pitchFamily="66" charset="0"/>
              </a:rPr>
              <a:t>ao</a:t>
            </a:r>
            <a:r>
              <a:rPr lang="es-ES" dirty="0" smtClean="0">
                <a:latin typeface="Lucida Calligraphy" panose="03010101010101010101" pitchFamily="66" charset="0"/>
              </a:rPr>
              <a:t> aire, </a:t>
            </a:r>
            <a:r>
              <a:rPr lang="es-ES" dirty="0" err="1" smtClean="0">
                <a:latin typeface="Lucida Calligraphy" panose="03010101010101010101" pitchFamily="66" charset="0"/>
              </a:rPr>
              <a:t>auga</a:t>
            </a:r>
            <a:r>
              <a:rPr lang="es-ES" dirty="0" smtClean="0">
                <a:latin typeface="Lucida Calligraphy" panose="03010101010101010101" pitchFamily="66" charset="0"/>
              </a:rPr>
              <a:t>, son e luz mediante a realización de experimentos.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80" y="2951747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3618148" y="37298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Traballar</a:t>
            </a:r>
            <a:r>
              <a:rPr lang="es-ES" dirty="0" smtClean="0">
                <a:latin typeface="Lucida Calligraphy" panose="03010101010101010101" pitchFamily="66" charset="0"/>
              </a:rPr>
              <a:t> a expresión oral a través da exposición de experiencias levadas a cabo na aula.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5221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3618148" y="4737918"/>
            <a:ext cx="54183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Coñecer</a:t>
            </a:r>
            <a:r>
              <a:rPr lang="es-ES" dirty="0" smtClean="0">
                <a:latin typeface="Lucida Calligraphy" panose="03010101010101010101" pitchFamily="66" charset="0"/>
              </a:rPr>
              <a:t> os pasos do método científico: observación, </a:t>
            </a:r>
            <a:r>
              <a:rPr lang="es-ES" dirty="0" err="1" smtClean="0">
                <a:latin typeface="Lucida Calligraphy" panose="03010101010101010101" pitchFamily="66" charset="0"/>
              </a:rPr>
              <a:t>hipótese</a:t>
            </a:r>
            <a:r>
              <a:rPr lang="es-ES" dirty="0" smtClean="0">
                <a:latin typeface="Lucida Calligraphy" panose="03010101010101010101" pitchFamily="66" charset="0"/>
              </a:rPr>
              <a:t>, experimentación, teoría e </a:t>
            </a:r>
            <a:r>
              <a:rPr lang="es-ES" dirty="0" err="1" smtClean="0">
                <a:latin typeface="Lucida Calligraphy" panose="03010101010101010101" pitchFamily="66" charset="0"/>
              </a:rPr>
              <a:t>lei</a:t>
            </a:r>
            <a:r>
              <a:rPr lang="es-ES" dirty="0" smtClean="0">
                <a:latin typeface="Lucida Calligraphy" panose="03010101010101010101" pitchFamily="66" charset="0"/>
              </a:rPr>
              <a:t>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43333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3639746" y="5733256"/>
            <a:ext cx="54687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Ser </a:t>
            </a:r>
            <a:r>
              <a:rPr lang="es-ES" dirty="0" err="1" smtClean="0">
                <a:latin typeface="Lucida Calligraphy" panose="03010101010101010101" pitchFamily="66" charset="0"/>
              </a:rPr>
              <a:t>quen</a:t>
            </a:r>
            <a:r>
              <a:rPr lang="es-ES" dirty="0" smtClean="0">
                <a:latin typeface="Lucida Calligraphy" panose="03010101010101010101" pitchFamily="66" charset="0"/>
              </a:rPr>
              <a:t> de sacar </a:t>
            </a:r>
            <a:r>
              <a:rPr lang="es-ES" dirty="0" err="1" smtClean="0">
                <a:latin typeface="Lucida Calligraphy" panose="03010101010101010101" pitchFamily="66" charset="0"/>
              </a:rPr>
              <a:t>conclusións</a:t>
            </a:r>
            <a:r>
              <a:rPr lang="es-ES" dirty="0" smtClean="0">
                <a:latin typeface="Lucida Calligraphy" panose="03010101010101010101" pitchFamily="66" charset="0"/>
              </a:rPr>
              <a:t> de experimentos realizados </a:t>
            </a:r>
            <a:r>
              <a:rPr lang="es-ES" dirty="0" err="1" smtClean="0">
                <a:latin typeface="Lucida Calligraphy" panose="03010101010101010101" pitchFamily="66" charset="0"/>
              </a:rPr>
              <a:t>empregando</a:t>
            </a:r>
            <a:r>
              <a:rPr lang="es-ES" dirty="0" smtClean="0">
                <a:latin typeface="Lucida Calligraphy" panose="03010101010101010101" pitchFamily="66" charset="0"/>
              </a:rPr>
              <a:t> o método científico.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392733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987824" y="1484784"/>
            <a:ext cx="4600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000" dirty="0" err="1" smtClean="0">
                <a:latin typeface="Lucida Calligraphy" panose="03010101010101010101" pitchFamily="66" charset="0"/>
              </a:rPr>
              <a:t>Achegar</a:t>
            </a:r>
            <a:r>
              <a:rPr lang="es-ES" sz="2000" dirty="0" smtClean="0">
                <a:latin typeface="Lucida Calligraphy" panose="03010101010101010101" pitchFamily="66" charset="0"/>
              </a:rPr>
              <a:t> a ciencia </a:t>
            </a:r>
            <a:r>
              <a:rPr lang="es-ES" sz="2000" dirty="0" err="1" smtClean="0">
                <a:latin typeface="Lucida Calligraphy" panose="03010101010101010101" pitchFamily="66" charset="0"/>
              </a:rPr>
              <a:t>ao</a:t>
            </a:r>
            <a:r>
              <a:rPr lang="es-ES" sz="2000" dirty="0" smtClean="0">
                <a:latin typeface="Lucida Calligraphy" panose="03010101010101010101" pitchFamily="66" charset="0"/>
              </a:rPr>
              <a:t> alumnado.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464741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76" y="908720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635356" y="996168"/>
            <a:ext cx="4600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000" dirty="0" err="1" smtClean="0">
                <a:latin typeface="Lucida Calligraphy" panose="03010101010101010101" pitchFamily="66" charset="0"/>
              </a:rPr>
              <a:t>Achegar</a:t>
            </a:r>
            <a:r>
              <a:rPr lang="es-ES" sz="2000" dirty="0" smtClean="0">
                <a:latin typeface="Lucida Calligraphy" panose="03010101010101010101" pitchFamily="66" charset="0"/>
              </a:rPr>
              <a:t> a ciencia </a:t>
            </a:r>
            <a:r>
              <a:rPr lang="es-ES" sz="2000" dirty="0" err="1" smtClean="0">
                <a:latin typeface="Lucida Calligraphy" panose="03010101010101010101" pitchFamily="66" charset="0"/>
              </a:rPr>
              <a:t>ao</a:t>
            </a:r>
            <a:r>
              <a:rPr lang="es-ES" sz="2000" dirty="0" smtClean="0">
                <a:latin typeface="Lucida Calligraphy" panose="03010101010101010101" pitchFamily="66" charset="0"/>
              </a:rPr>
              <a:t> alumnado.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19792" y="1471487"/>
            <a:ext cx="632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Favorecer 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traballo</a:t>
            </a:r>
            <a:r>
              <a:rPr lang="es-ES" sz="2000" dirty="0" smtClean="0">
                <a:latin typeface="Lucida Calligraphy" panose="03010101010101010101" pitchFamily="66" charset="0"/>
              </a:rPr>
              <a:t> científico fomentando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unha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ensinanza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máis</a:t>
            </a:r>
            <a:r>
              <a:rPr lang="es-ES" sz="2000" dirty="0" smtClean="0">
                <a:latin typeface="Lucida Calligraphy" panose="03010101010101010101" pitchFamily="66" charset="0"/>
              </a:rPr>
              <a:t> participativa e activa.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420888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77" y="770321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67704" y="859983"/>
            <a:ext cx="4600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000" dirty="0" err="1" smtClean="0">
                <a:latin typeface="Lucida Calligraphy" panose="03010101010101010101" pitchFamily="66" charset="0"/>
              </a:rPr>
              <a:t>Achegar</a:t>
            </a:r>
            <a:r>
              <a:rPr lang="es-ES" sz="2000" dirty="0" smtClean="0">
                <a:latin typeface="Lucida Calligraphy" panose="03010101010101010101" pitchFamily="66" charset="0"/>
              </a:rPr>
              <a:t> a ciencia </a:t>
            </a:r>
            <a:r>
              <a:rPr lang="es-ES" sz="2000" dirty="0" err="1" smtClean="0">
                <a:latin typeface="Lucida Calligraphy" panose="03010101010101010101" pitchFamily="66" charset="0"/>
              </a:rPr>
              <a:t>ao</a:t>
            </a:r>
            <a:r>
              <a:rPr lang="es-ES" sz="2000" dirty="0" smtClean="0">
                <a:latin typeface="Lucida Calligraphy" panose="03010101010101010101" pitchFamily="66" charset="0"/>
              </a:rPr>
              <a:t> alumnado.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31425" y="1476931"/>
            <a:ext cx="632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Favorecer 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traballo</a:t>
            </a:r>
            <a:r>
              <a:rPr lang="es-ES" sz="2000" dirty="0" smtClean="0">
                <a:latin typeface="Lucida Calligraphy" panose="03010101010101010101" pitchFamily="66" charset="0"/>
              </a:rPr>
              <a:t> científico fomentando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unha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ensinanza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máis</a:t>
            </a:r>
            <a:r>
              <a:rPr lang="es-ES" sz="2000" dirty="0" smtClean="0">
                <a:latin typeface="Lucida Calligraphy" panose="03010101010101010101" pitchFamily="66" charset="0"/>
              </a:rPr>
              <a:t> participativa e activa.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77" y="1580063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2771800" y="2420888"/>
            <a:ext cx="6254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Comprender e interpretar o entorno a través da observación e a experimentación.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75" y="3192933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77" y="90027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267704" y="940658"/>
            <a:ext cx="4600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000" dirty="0" err="1" smtClean="0">
                <a:latin typeface="Lucida Calligraphy" panose="03010101010101010101" pitchFamily="66" charset="0"/>
              </a:rPr>
              <a:t>Achegar</a:t>
            </a:r>
            <a:r>
              <a:rPr lang="es-ES" sz="2000" dirty="0" smtClean="0">
                <a:latin typeface="Lucida Calligraphy" panose="03010101010101010101" pitchFamily="66" charset="0"/>
              </a:rPr>
              <a:t> a ciencia </a:t>
            </a:r>
            <a:r>
              <a:rPr lang="es-ES" sz="2000" dirty="0" err="1" smtClean="0">
                <a:latin typeface="Lucida Calligraphy" panose="03010101010101010101" pitchFamily="66" charset="0"/>
              </a:rPr>
              <a:t>ao</a:t>
            </a:r>
            <a:r>
              <a:rPr lang="es-ES" sz="2000" dirty="0" smtClean="0">
                <a:latin typeface="Lucida Calligraphy" panose="03010101010101010101" pitchFamily="66" charset="0"/>
              </a:rPr>
              <a:t> alumnado.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31425" y="1476931"/>
            <a:ext cx="632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Favorecer 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traballo</a:t>
            </a:r>
            <a:r>
              <a:rPr lang="es-ES" sz="2000" dirty="0" smtClean="0">
                <a:latin typeface="Lucida Calligraphy" panose="03010101010101010101" pitchFamily="66" charset="0"/>
              </a:rPr>
              <a:t> científico fomentando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unha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ensinanza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máis</a:t>
            </a:r>
            <a:r>
              <a:rPr lang="es-ES" sz="2000" dirty="0" smtClean="0">
                <a:latin typeface="Lucida Calligraphy" panose="03010101010101010101" pitchFamily="66" charset="0"/>
              </a:rPr>
              <a:t> participativa e activa.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77" y="1580063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2303433" y="2217058"/>
            <a:ext cx="6254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Comprender e interpretar o entorno a través da observación e a experimentación.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36" y="2276872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856753" y="3192933"/>
            <a:ext cx="6107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Ampliar 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coñecemento</a:t>
            </a:r>
            <a:r>
              <a:rPr lang="es-ES" sz="2000" dirty="0" smtClean="0">
                <a:latin typeface="Lucida Calligraphy" panose="03010101010101010101" pitchFamily="66" charset="0"/>
              </a:rPr>
              <a:t> de diversos temas científicos de importancia na vida diaria.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768997"/>
            <a:ext cx="2637854" cy="261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267744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77" y="90027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67704" y="940658"/>
            <a:ext cx="4600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000" dirty="0" err="1" smtClean="0">
                <a:latin typeface="Lucida Calligraphy" panose="03010101010101010101" pitchFamily="66" charset="0"/>
              </a:rPr>
              <a:t>Achegar</a:t>
            </a:r>
            <a:r>
              <a:rPr lang="es-ES" sz="2000" dirty="0" smtClean="0">
                <a:latin typeface="Lucida Calligraphy" panose="03010101010101010101" pitchFamily="66" charset="0"/>
              </a:rPr>
              <a:t> a ciencia </a:t>
            </a:r>
            <a:r>
              <a:rPr lang="es-ES" sz="2000" dirty="0" err="1" smtClean="0">
                <a:latin typeface="Lucida Calligraphy" panose="03010101010101010101" pitchFamily="66" charset="0"/>
              </a:rPr>
              <a:t>ao</a:t>
            </a:r>
            <a:r>
              <a:rPr lang="es-ES" sz="2000" dirty="0" smtClean="0">
                <a:latin typeface="Lucida Calligraphy" panose="03010101010101010101" pitchFamily="66" charset="0"/>
              </a:rPr>
              <a:t> alumnado.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31425" y="1476931"/>
            <a:ext cx="632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Favorecer 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traballo</a:t>
            </a:r>
            <a:r>
              <a:rPr lang="es-ES" sz="2000" dirty="0" smtClean="0">
                <a:latin typeface="Lucida Calligraphy" panose="03010101010101010101" pitchFamily="66" charset="0"/>
              </a:rPr>
              <a:t> científico fomentando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unha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ensinanza</a:t>
            </a:r>
            <a:r>
              <a:rPr lang="es-ES" sz="2000" dirty="0" smtClean="0">
                <a:latin typeface="Lucida Calligraphy" panose="03010101010101010101" pitchFamily="66" charset="0"/>
              </a:rPr>
              <a:t> </a:t>
            </a:r>
            <a:r>
              <a:rPr lang="es-ES" sz="2000" dirty="0" err="1" smtClean="0">
                <a:latin typeface="Lucida Calligraphy" panose="03010101010101010101" pitchFamily="66" charset="0"/>
              </a:rPr>
              <a:t>máis</a:t>
            </a:r>
            <a:r>
              <a:rPr lang="es-ES" sz="2000" dirty="0" smtClean="0">
                <a:latin typeface="Lucida Calligraphy" panose="03010101010101010101" pitchFamily="66" charset="0"/>
              </a:rPr>
              <a:t> participativa e activa.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77" y="1580063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2303433" y="2217058"/>
            <a:ext cx="6254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Comprender e interpretar o entorno a través da observación e a experimentación.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36" y="2276872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339752" y="2952739"/>
            <a:ext cx="6107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Ampliar o </a:t>
            </a:r>
            <a:r>
              <a:rPr lang="es-ES" sz="2000" dirty="0" err="1" smtClean="0">
                <a:latin typeface="Lucida Calligraphy" panose="03010101010101010101" pitchFamily="66" charset="0"/>
              </a:rPr>
              <a:t>coñecemento</a:t>
            </a:r>
            <a:r>
              <a:rPr lang="es-ES" sz="2000" dirty="0" smtClean="0">
                <a:latin typeface="Lucida Calligraphy" panose="03010101010101010101" pitchFamily="66" charset="0"/>
              </a:rPr>
              <a:t> de diversos temas científicos de importancia na vida diaria.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051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771798" y="3786651"/>
            <a:ext cx="56756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Ampliar e dinamizar os fondos bibliográficos relacionados coa ciencia.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2" y="980728"/>
            <a:ext cx="2045350" cy="248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1912" y="-27834"/>
            <a:ext cx="792088" cy="684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863903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956212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latin typeface="Lucida Calligraphy" panose="03010101010101010101" pitchFamily="66" charset="0"/>
              </a:rPr>
              <a:t>Promover a lectura de libros e a visión de </a:t>
            </a:r>
            <a:r>
              <a:rPr lang="es-ES" sz="2000" dirty="0" err="1" smtClean="0">
                <a:latin typeface="Lucida Calligraphy" panose="03010101010101010101" pitchFamily="66" charset="0"/>
              </a:rPr>
              <a:t>audiovisuais</a:t>
            </a:r>
            <a:r>
              <a:rPr lang="es-ES" sz="2000" dirty="0" smtClean="0">
                <a:latin typeface="Lucida Calligraphy" panose="03010101010101010101" pitchFamily="66" charset="0"/>
              </a:rPr>
              <a:t> relacionados coa temática.</a:t>
            </a:r>
            <a:endParaRPr lang="es-ES" sz="2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863903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44292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683568" y="95621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Promover a lectura de libros e a visión de </a:t>
            </a:r>
            <a:r>
              <a:rPr lang="es-ES" dirty="0" err="1" smtClean="0">
                <a:latin typeface="Lucida Calligraphy" panose="03010101010101010101" pitchFamily="66" charset="0"/>
              </a:rPr>
              <a:t>audiovisuais</a:t>
            </a:r>
            <a:r>
              <a:rPr lang="es-ES" dirty="0" smtClean="0">
                <a:latin typeface="Lucida Calligraphy" panose="03010101010101010101" pitchFamily="66" charset="0"/>
              </a:rPr>
              <a:t> relacionados coa temática.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2" y="1880122"/>
            <a:ext cx="2045350" cy="248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1912" y="-27384"/>
            <a:ext cx="792088" cy="684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48995" y="1726493"/>
            <a:ext cx="6235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Deseñar</a:t>
            </a:r>
            <a:r>
              <a:rPr lang="es-ES" dirty="0" smtClean="0">
                <a:latin typeface="Lucida Calligraphy" panose="03010101010101010101" pitchFamily="66" charset="0"/>
              </a:rPr>
              <a:t> experiencias de ciencia </a:t>
            </a:r>
            <a:r>
              <a:rPr lang="es-ES" dirty="0" err="1" smtClean="0">
                <a:latin typeface="Lucida Calligraphy" panose="03010101010101010101" pitchFamily="66" charset="0"/>
              </a:rPr>
              <a:t>axeitadas</a:t>
            </a:r>
            <a:r>
              <a:rPr lang="es-ES" dirty="0" smtClean="0">
                <a:latin typeface="Lucida Calligraphy" panose="03010101010101010101" pitchFamily="66" charset="0"/>
              </a:rPr>
              <a:t> </a:t>
            </a:r>
            <a:r>
              <a:rPr lang="es-ES" dirty="0" err="1" smtClean="0">
                <a:latin typeface="Lucida Calligraphy" panose="03010101010101010101" pitchFamily="66" charset="0"/>
              </a:rPr>
              <a:t>ás</a:t>
            </a:r>
            <a:r>
              <a:rPr lang="es-ES" dirty="0" smtClean="0">
                <a:latin typeface="Lucida Calligraphy" panose="03010101010101010101" pitchFamily="66" charset="0"/>
              </a:rPr>
              <a:t> capacidades e habilidades de </a:t>
            </a:r>
            <a:r>
              <a:rPr lang="es-ES" dirty="0" err="1" smtClean="0">
                <a:latin typeface="Lucida Calligraphy" panose="03010101010101010101" pitchFamily="66" charset="0"/>
              </a:rPr>
              <a:t>nenos</a:t>
            </a:r>
            <a:r>
              <a:rPr lang="es-ES" dirty="0" smtClean="0">
                <a:latin typeface="Lucida Calligraphy" panose="03010101010101010101" pitchFamily="66" charset="0"/>
              </a:rPr>
              <a:t> e nenas </a:t>
            </a:r>
            <a:r>
              <a:rPr lang="es-ES" dirty="0" err="1" smtClean="0">
                <a:latin typeface="Lucida Calligraphy" panose="03010101010101010101" pitchFamily="66" charset="0"/>
              </a:rPr>
              <a:t>dende</a:t>
            </a:r>
            <a:r>
              <a:rPr lang="es-ES" dirty="0" smtClean="0">
                <a:latin typeface="Lucida Calligraphy" panose="03010101010101010101" pitchFamily="66" charset="0"/>
              </a:rPr>
              <a:t> os </a:t>
            </a:r>
            <a:r>
              <a:rPr lang="es-ES" dirty="0" err="1" smtClean="0">
                <a:latin typeface="Lucida Calligraphy" panose="03010101010101010101" pitchFamily="66" charset="0"/>
              </a:rPr>
              <a:t>primeiros</a:t>
            </a:r>
            <a:r>
              <a:rPr lang="es-ES" dirty="0" smtClean="0">
                <a:latin typeface="Lucida Calligraphy" panose="03010101010101010101" pitchFamily="66" charset="0"/>
              </a:rPr>
              <a:t> anos.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863903" y="260648"/>
            <a:ext cx="572797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>
                <a:latin typeface="Cooper Black" panose="0208090404030B020404" pitchFamily="18" charset="0"/>
              </a:rPr>
              <a:t>OBXECTIVOS  DO  PROXECTO</a:t>
            </a:r>
            <a:endParaRPr lang="es-ES" sz="2800" dirty="0">
              <a:latin typeface="Cooper Black" panose="0208090404030B020404" pitchFamily="18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0276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6313"/>
            <a:ext cx="360000" cy="51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08920"/>
            <a:ext cx="2045350" cy="248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683568" y="95621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Promover a lectura de libros e a visión de </a:t>
            </a:r>
            <a:r>
              <a:rPr lang="es-ES" dirty="0" err="1" smtClean="0">
                <a:latin typeface="Lucida Calligraphy" panose="03010101010101010101" pitchFamily="66" charset="0"/>
              </a:rPr>
              <a:t>audiovisuais</a:t>
            </a:r>
            <a:r>
              <a:rPr lang="es-ES" dirty="0" smtClean="0">
                <a:latin typeface="Lucida Calligraphy" panose="03010101010101010101" pitchFamily="66" charset="0"/>
              </a:rPr>
              <a:t> relacionados coa temática.</a:t>
            </a:r>
            <a:endParaRPr lang="es-ES" dirty="0">
              <a:latin typeface="Lucida Calligraphy" panose="03010101010101010101" pitchFamily="66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5536" y="1774557"/>
            <a:ext cx="734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err="1" smtClean="0">
                <a:latin typeface="Lucida Calligraphy" panose="03010101010101010101" pitchFamily="66" charset="0"/>
              </a:rPr>
              <a:t>Deseñar</a:t>
            </a:r>
            <a:r>
              <a:rPr lang="es-ES" dirty="0" smtClean="0">
                <a:latin typeface="Lucida Calligraphy" panose="03010101010101010101" pitchFamily="66" charset="0"/>
              </a:rPr>
              <a:t> experiencias de ciencia </a:t>
            </a:r>
            <a:r>
              <a:rPr lang="es-ES" dirty="0" err="1" smtClean="0">
                <a:latin typeface="Lucida Calligraphy" panose="03010101010101010101" pitchFamily="66" charset="0"/>
              </a:rPr>
              <a:t>axeitadas</a:t>
            </a:r>
            <a:r>
              <a:rPr lang="es-ES" dirty="0" smtClean="0">
                <a:latin typeface="Lucida Calligraphy" panose="03010101010101010101" pitchFamily="66" charset="0"/>
              </a:rPr>
              <a:t> </a:t>
            </a:r>
            <a:r>
              <a:rPr lang="es-ES" dirty="0" err="1" smtClean="0">
                <a:latin typeface="Lucida Calligraphy" panose="03010101010101010101" pitchFamily="66" charset="0"/>
              </a:rPr>
              <a:t>ás</a:t>
            </a:r>
            <a:r>
              <a:rPr lang="es-ES" dirty="0" smtClean="0">
                <a:latin typeface="Lucida Calligraphy" panose="03010101010101010101" pitchFamily="66" charset="0"/>
              </a:rPr>
              <a:t> capacidades e habilidades de </a:t>
            </a:r>
            <a:r>
              <a:rPr lang="es-ES" dirty="0" err="1" smtClean="0">
                <a:latin typeface="Lucida Calligraphy" panose="03010101010101010101" pitchFamily="66" charset="0"/>
              </a:rPr>
              <a:t>nenos</a:t>
            </a:r>
            <a:r>
              <a:rPr lang="es-ES" dirty="0" smtClean="0">
                <a:latin typeface="Lucida Calligraphy" panose="03010101010101010101" pitchFamily="66" charset="0"/>
              </a:rPr>
              <a:t> e nenas </a:t>
            </a:r>
            <a:r>
              <a:rPr lang="es-ES" dirty="0" err="1" smtClean="0">
                <a:latin typeface="Lucida Calligraphy" panose="03010101010101010101" pitchFamily="66" charset="0"/>
              </a:rPr>
              <a:t>dende</a:t>
            </a:r>
            <a:r>
              <a:rPr lang="es-ES" dirty="0" smtClean="0">
                <a:latin typeface="Lucida Calligraphy" panose="03010101010101010101" pitchFamily="66" charset="0"/>
              </a:rPr>
              <a:t> os </a:t>
            </a:r>
            <a:r>
              <a:rPr lang="es-ES" dirty="0" err="1" smtClean="0">
                <a:latin typeface="Lucida Calligraphy" panose="03010101010101010101" pitchFamily="66" charset="0"/>
              </a:rPr>
              <a:t>primeiros</a:t>
            </a:r>
            <a:r>
              <a:rPr lang="es-ES" dirty="0" smtClean="0">
                <a:latin typeface="Lucida Calligraphy" panose="03010101010101010101" pitchFamily="66" charset="0"/>
              </a:rPr>
              <a:t> anos.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1912" y="-27834"/>
            <a:ext cx="792088" cy="684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55576" y="2638653"/>
            <a:ext cx="543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latin typeface="Lucida Calligraphy" panose="03010101010101010101" pitchFamily="66" charset="0"/>
              </a:rPr>
              <a:t>Ser </a:t>
            </a:r>
            <a:r>
              <a:rPr lang="es-ES" dirty="0" err="1" smtClean="0">
                <a:latin typeface="Lucida Calligraphy" panose="03010101010101010101" pitchFamily="66" charset="0"/>
              </a:rPr>
              <a:t>quen</a:t>
            </a:r>
            <a:r>
              <a:rPr lang="es-ES" dirty="0" smtClean="0">
                <a:latin typeface="Lucida Calligraphy" panose="03010101010101010101" pitchFamily="66" charset="0"/>
              </a:rPr>
              <a:t> de comprender a importancia da ciencia e dos/as científicos/as na  vida.</a:t>
            </a:r>
            <a:endParaRPr lang="es-E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683</Words>
  <Application>Microsoft Office PowerPoint</Application>
  <PresentationFormat>Presentación en pantalla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FELIX</cp:lastModifiedBy>
  <cp:revision>15</cp:revision>
  <dcterms:created xsi:type="dcterms:W3CDTF">2014-02-09T17:01:45Z</dcterms:created>
  <dcterms:modified xsi:type="dcterms:W3CDTF">2014-02-09T18:34:27Z</dcterms:modified>
</cp:coreProperties>
</file>