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matic SC" charset="-79"/>
      <p:regular r:id="rId12"/>
      <p:bold r:id="rId13"/>
    </p:embeddedFont>
    <p:embeddedFont>
      <p:font typeface="Source Code Pro" pitchFamily="49"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59039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59039d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59039d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12123937e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1212393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59039d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6f59039d_0_2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6f59039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12123937e_0_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12123937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12123937e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12123937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14b831c70_1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14b831c7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lp1awnvhAO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Ramón Nicolás Rodríguez</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Brais Martínez Fernández </a:t>
            </a:r>
            <a:endParaRPr/>
          </a:p>
          <a:p>
            <a:pPr marL="0" lvl="0" indent="0" algn="ctr" rtl="0">
              <a:spcBef>
                <a:spcPts val="0"/>
              </a:spcBef>
              <a:spcAft>
                <a:spcPts val="0"/>
              </a:spcAft>
              <a:buNone/>
            </a:pPr>
            <a:r>
              <a:rPr lang="es"/>
              <a:t>2º BAC-A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Index:</a:t>
            </a:r>
            <a:endParaRPr/>
          </a:p>
          <a:p>
            <a:pPr marL="457200" lvl="0" indent="-330200" algn="ctr" rtl="0">
              <a:spcBef>
                <a:spcPts val="0"/>
              </a:spcBef>
              <a:spcAft>
                <a:spcPts val="0"/>
              </a:spcAft>
              <a:buSzPts val="1600"/>
              <a:buAutoNum type="arabicPeriod"/>
            </a:pPr>
            <a:r>
              <a:rPr lang="es" sz="1600"/>
              <a:t>Biography</a:t>
            </a:r>
            <a:endParaRPr sz="1600"/>
          </a:p>
          <a:p>
            <a:pPr marL="457200" lvl="0" indent="-330200" algn="ctr" rtl="0">
              <a:spcBef>
                <a:spcPts val="0"/>
              </a:spcBef>
              <a:spcAft>
                <a:spcPts val="0"/>
              </a:spcAft>
              <a:buSzPts val="1600"/>
              <a:buAutoNum type="arabicPeriod"/>
            </a:pPr>
            <a:r>
              <a:rPr lang="es" sz="1600"/>
              <a:t>Awards</a:t>
            </a:r>
            <a:endParaRPr sz="1600"/>
          </a:p>
          <a:p>
            <a:pPr marL="457200" lvl="0" indent="-330200" algn="ctr" rtl="0">
              <a:spcBef>
                <a:spcPts val="0"/>
              </a:spcBef>
              <a:spcAft>
                <a:spcPts val="0"/>
              </a:spcAft>
              <a:buSzPts val="1600"/>
              <a:buAutoNum type="arabicPeriod"/>
            </a:pPr>
            <a:r>
              <a:rPr lang="es" sz="1600"/>
              <a:t>Writing</a:t>
            </a:r>
            <a:endParaRPr sz="1600"/>
          </a:p>
          <a:p>
            <a:pPr marL="457200" lvl="0" indent="-330200" algn="ctr" rtl="0">
              <a:spcBef>
                <a:spcPts val="0"/>
              </a:spcBef>
              <a:spcAft>
                <a:spcPts val="0"/>
              </a:spcAft>
              <a:buSzPts val="1600"/>
              <a:buAutoNum type="arabicPeriod"/>
            </a:pPr>
            <a:r>
              <a:rPr lang="es" sz="1600"/>
              <a:t>Curiosities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highlight>
                  <a:schemeClr val="dk1"/>
                </a:highlight>
              </a:rPr>
              <a:t>Biography</a:t>
            </a:r>
            <a:endParaRPr>
              <a:highlight>
                <a:schemeClr val="dk1"/>
              </a:highlight>
            </a:endParaRPr>
          </a:p>
        </p:txBody>
      </p:sp>
      <p:sp>
        <p:nvSpPr>
          <p:cNvPr id="68" name="Google Shape;68;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 was born in Vigo on 9 June 1966, in Berbés, specifically in the Red Cross Hospital. He lived all his life in the area of Calvario and Llorons. He graduated in Galician-Portuguese Philology in Compostela, and later worked as a secondary school teacher in Vigo and at the University of Vigo. He is a literary critic as well as a writer and participated in many areas of Galician literature, such as television.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highlight>
                  <a:schemeClr val="dk1"/>
                </a:highlight>
              </a:rPr>
              <a:t>Awards</a:t>
            </a:r>
            <a:endParaRPr>
              <a:highlight>
                <a:schemeClr val="dk1"/>
              </a:highlight>
            </a:endParaRPr>
          </a:p>
        </p:txBody>
      </p:sp>
      <p:sp>
        <p:nvSpPr>
          <p:cNvPr id="74" name="Google Shape;74;p16"/>
          <p:cNvSpPr txBox="1">
            <a:spLocks noGrp="1"/>
          </p:cNvSpPr>
          <p:nvPr>
            <p:ph type="body" idx="1"/>
          </p:nvPr>
        </p:nvSpPr>
        <p:spPr>
          <a:xfrm>
            <a:off x="311700" y="1228675"/>
            <a:ext cx="59172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 received quite a few awards during his literary career, among them: prize for editorial cooperation in 2004 for his work as literary critic in the publishing house "Biblioteca das Letras Galegas de Edicións Xerais de Galicia"; he was rated as best critic four years in a row in the website "Fervenzas literarias"; his translation of "30 grams", by Leonel Moura, was awarded the Lois Tobío Prize for the best translation in 2011, among many more awards he has.</a:t>
            </a:r>
            <a:endParaRPr/>
          </a:p>
        </p:txBody>
      </p:sp>
      <p:pic>
        <p:nvPicPr>
          <p:cNvPr id="75" name="Google Shape;75;p16"/>
          <p:cNvPicPr preferRelativeResize="0"/>
          <p:nvPr/>
        </p:nvPicPr>
        <p:blipFill>
          <a:blip r:embed="rId3">
            <a:alphaModFix/>
          </a:blip>
          <a:stretch>
            <a:fillRect/>
          </a:stretch>
        </p:blipFill>
        <p:spPr>
          <a:xfrm>
            <a:off x="6322375" y="0"/>
            <a:ext cx="2821625" cy="1590375"/>
          </a:xfrm>
          <a:prstGeom prst="rect">
            <a:avLst/>
          </a:prstGeom>
          <a:noFill/>
          <a:ln>
            <a:noFill/>
          </a:ln>
        </p:spPr>
      </p:pic>
      <p:pic>
        <p:nvPicPr>
          <p:cNvPr id="76" name="Google Shape;76;p16"/>
          <p:cNvPicPr preferRelativeResize="0"/>
          <p:nvPr/>
        </p:nvPicPr>
        <p:blipFill>
          <a:blip r:embed="rId4">
            <a:alphaModFix/>
          </a:blip>
          <a:stretch>
            <a:fillRect/>
          </a:stretch>
        </p:blipFill>
        <p:spPr>
          <a:xfrm>
            <a:off x="6259900" y="3521549"/>
            <a:ext cx="2884100" cy="162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idx="4294967295"/>
          </p:nvPr>
        </p:nvSpPr>
        <p:spPr>
          <a:xfrm>
            <a:off x="156750" y="513425"/>
            <a:ext cx="4262700" cy="10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highlight>
                  <a:schemeClr val="dk1"/>
                </a:highlight>
              </a:rPr>
              <a:t>Writing</a:t>
            </a:r>
            <a:endParaRPr>
              <a:highlight>
                <a:schemeClr val="dk1"/>
              </a:highlight>
            </a:endParaRPr>
          </a:p>
        </p:txBody>
      </p:sp>
      <p:sp>
        <p:nvSpPr>
          <p:cNvPr id="82" name="Google Shape;82;p17"/>
          <p:cNvSpPr txBox="1">
            <a:spLocks noGrp="1"/>
          </p:cNvSpPr>
          <p:nvPr>
            <p:ph type="subTitle" idx="4294967295"/>
          </p:nvPr>
        </p:nvSpPr>
        <p:spPr>
          <a:xfrm>
            <a:off x="265500" y="1281149"/>
            <a:ext cx="4045200" cy="359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t>His works include literary criticism, biographies, a blog, essays, narrative and translations.He started his blog 10 years ago, as a way of organising all his information, and organising his literary reviews, which he had already started to write 20 years ago, publishing them in magazines and newspapers, and some in digital format. With this blog he aims to help spread Galician literature, and the subject matter of his reviews is mostly related to literature, and a few others to various fields.</a:t>
            </a:r>
            <a:endParaRPr sz="14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pic>
        <p:nvPicPr>
          <p:cNvPr id="83" name="Google Shape;83;p17"/>
          <p:cNvPicPr preferRelativeResize="0"/>
          <p:nvPr/>
        </p:nvPicPr>
        <p:blipFill>
          <a:blip r:embed="rId3">
            <a:alphaModFix/>
          </a:blip>
          <a:stretch>
            <a:fillRect/>
          </a:stretch>
        </p:blipFill>
        <p:spPr>
          <a:xfrm>
            <a:off x="5503225" y="0"/>
            <a:ext cx="364077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877475" y="296900"/>
            <a:ext cx="3981900" cy="6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a:t>Biography Celso Emilio Ferreiro</a:t>
            </a:r>
            <a:endParaRPr sz="2800"/>
          </a:p>
        </p:txBody>
      </p:sp>
      <p:sp>
        <p:nvSpPr>
          <p:cNvPr id="89" name="Google Shape;89;p18"/>
          <p:cNvSpPr txBox="1">
            <a:spLocks noGrp="1"/>
          </p:cNvSpPr>
          <p:nvPr>
            <p:ph type="body" idx="1"/>
          </p:nvPr>
        </p:nvSpPr>
        <p:spPr>
          <a:xfrm>
            <a:off x="4877475" y="1130475"/>
            <a:ext cx="3981900" cy="36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t>It took him a long time to research the biography of Celso Emilio Ferreiro published in 2012, after 15 years of research and investigation, being his most extensive and complete biography. This biography and his work led to the creation of an almost family-like relationship between Ferreiro's family and Ramón. What motivated him and helped him to continue writing with more enthusiasm was this, about which he continues to write and publish books and essays.</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pic>
        <p:nvPicPr>
          <p:cNvPr id="90" name="Google Shape;90;p18"/>
          <p:cNvPicPr preferRelativeResize="0"/>
          <p:nvPr/>
        </p:nvPicPr>
        <p:blipFill>
          <a:blip r:embed="rId3">
            <a:alphaModFix/>
          </a:blip>
          <a:stretch>
            <a:fillRect/>
          </a:stretch>
        </p:blipFill>
        <p:spPr>
          <a:xfrm>
            <a:off x="0" y="1"/>
            <a:ext cx="3401513"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56750" y="134750"/>
            <a:ext cx="4262700" cy="107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highlight>
                  <a:schemeClr val="dk1"/>
                </a:highlight>
              </a:rPr>
              <a:t>Writing</a:t>
            </a:r>
            <a:endParaRPr>
              <a:highlight>
                <a:schemeClr val="dk1"/>
              </a:highlight>
            </a:endParaRPr>
          </a:p>
        </p:txBody>
      </p:sp>
      <p:sp>
        <p:nvSpPr>
          <p:cNvPr id="96" name="Google Shape;96;p19"/>
          <p:cNvSpPr txBox="1">
            <a:spLocks noGrp="1"/>
          </p:cNvSpPr>
          <p:nvPr>
            <p:ph type="subTitle" idx="1"/>
          </p:nvPr>
        </p:nvSpPr>
        <p:spPr>
          <a:xfrm>
            <a:off x="265500" y="1148624"/>
            <a:ext cx="4045200" cy="359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t>He wrote two important narrative works, as well as numerous essays and translations. As for his first and most relevant book, the motivation that led him to write it was mainly the opening to the field of writing, proving his worth as a writer, by publishing "O espello do Mundo".  The book is about a character who lives in a rural and urban environment, and another German scientist character who talks to a nun in a female convent. The publication of this book was a source of satisfaction for him, even though it was not his first book, as he had already published other small books.</a:t>
            </a:r>
            <a:endParaRPr sz="1400"/>
          </a:p>
          <a:p>
            <a:pPr marL="0" lvl="0" indent="0" algn="ctr" rtl="0">
              <a:spcBef>
                <a:spcPts val="0"/>
              </a:spcBef>
              <a:spcAft>
                <a:spcPts val="0"/>
              </a:spcAft>
              <a:buNone/>
            </a:pPr>
            <a:endParaRPr sz="1600"/>
          </a:p>
          <a:p>
            <a:pPr marL="0" lvl="0" indent="0" algn="ctr" rtl="0">
              <a:spcBef>
                <a:spcPts val="0"/>
              </a:spcBef>
              <a:spcAft>
                <a:spcPts val="0"/>
              </a:spcAft>
              <a:buNone/>
            </a:pPr>
            <a:endParaRPr sz="1600"/>
          </a:p>
        </p:txBody>
      </p:sp>
      <p:pic>
        <p:nvPicPr>
          <p:cNvPr id="97" name="Google Shape;97;p19" descr="Foto en blanco y negro de unas manos subiendo la parte baja de unos jeans para que se vean las botas estilo cowboy"/>
          <p:cNvPicPr preferRelativeResize="0"/>
          <p:nvPr/>
        </p:nvPicPr>
        <p:blipFill rotWithShape="1">
          <a:blip r:embed="rId3">
            <a:alphaModFix/>
          </a:blip>
          <a:srcRect l="26728" r="14124"/>
          <a:stretch/>
        </p:blipFill>
        <p:spPr>
          <a:xfrm>
            <a:off x="5402251" y="0"/>
            <a:ext cx="3741748" cy="5143500"/>
          </a:xfrm>
          <a:prstGeom prst="rect">
            <a:avLst/>
          </a:prstGeom>
          <a:noFill/>
          <a:ln>
            <a:noFill/>
          </a:ln>
        </p:spPr>
      </p:pic>
      <p:pic>
        <p:nvPicPr>
          <p:cNvPr id="98" name="Google Shape;98;p19"/>
          <p:cNvPicPr preferRelativeResize="0"/>
          <p:nvPr/>
        </p:nvPicPr>
        <p:blipFill>
          <a:blip r:embed="rId4">
            <a:alphaModFix/>
          </a:blip>
          <a:stretch>
            <a:fillRect/>
          </a:stretch>
        </p:blipFill>
        <p:spPr>
          <a:xfrm>
            <a:off x="4572000" y="0"/>
            <a:ext cx="4572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highlight>
                  <a:schemeClr val="dk1"/>
                </a:highlight>
              </a:rPr>
              <a:t>Curiosities</a:t>
            </a:r>
            <a:endParaRPr>
              <a:highlight>
                <a:schemeClr val="dk1"/>
              </a:highlight>
            </a:endParaRPr>
          </a:p>
        </p:txBody>
      </p:sp>
      <p:sp>
        <p:nvSpPr>
          <p:cNvPr id="104" name="Google Shape;104;p20"/>
          <p:cNvSpPr txBox="1">
            <a:spLocks noGrp="1"/>
          </p:cNvSpPr>
          <p:nvPr>
            <p:ph type="body" idx="1"/>
          </p:nvPr>
        </p:nvSpPr>
        <p:spPr>
          <a:xfrm>
            <a:off x="311700" y="102672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1600"/>
              </a:spcBef>
              <a:spcAft>
                <a:spcPts val="0"/>
              </a:spcAft>
              <a:buNone/>
            </a:pPr>
            <a:r>
              <a:rPr lang="es" sz="1200"/>
              <a:t>As for his writing method, it is not known if he has any "crutch" and his writing places are where he can concentrate, mainly and only at home.</a:t>
            </a:r>
            <a:endParaRPr sz="1200"/>
          </a:p>
          <a:p>
            <a:pPr marL="0" lvl="0" indent="0" algn="l" rtl="0">
              <a:spcBef>
                <a:spcPts val="1600"/>
              </a:spcBef>
              <a:spcAft>
                <a:spcPts val="0"/>
              </a:spcAft>
              <a:buNone/>
            </a:pPr>
            <a:r>
              <a:rPr lang="es" sz="1200"/>
              <a:t>His favourite literary genres are essays at the beginning and later on he changed to novels and poetry, until he reached comics in Galician.</a:t>
            </a:r>
            <a:endParaRPr sz="1200"/>
          </a:p>
          <a:p>
            <a:pPr marL="0" lvl="0" indent="0" algn="l" rtl="0">
              <a:spcBef>
                <a:spcPts val="1600"/>
              </a:spcBef>
              <a:spcAft>
                <a:spcPts val="0"/>
              </a:spcAft>
              <a:buNone/>
            </a:pPr>
            <a:r>
              <a:rPr lang="es" sz="1200"/>
              <a:t>He prefers pizza without pineapple, he likes pineapple, but far from pizza.</a:t>
            </a:r>
            <a:endParaRPr sz="1200"/>
          </a:p>
          <a:p>
            <a:pPr marL="0" lvl="0" indent="0" algn="l" rtl="0">
              <a:spcBef>
                <a:spcPts val="1600"/>
              </a:spcBef>
              <a:spcAft>
                <a:spcPts val="0"/>
              </a:spcAft>
              <a:buNone/>
            </a:pPr>
            <a:r>
              <a:rPr lang="es" sz="1200"/>
              <a:t>He prefers stew to churrasco, which is his favourite food.</a:t>
            </a:r>
            <a:endParaRPr sz="1200"/>
          </a:p>
          <a:p>
            <a:pPr marL="0" lvl="0" indent="0" algn="l" rtl="0">
              <a:spcBef>
                <a:spcPts val="1600"/>
              </a:spcBef>
              <a:spcAft>
                <a:spcPts val="0"/>
              </a:spcAft>
              <a:buNone/>
            </a:pPr>
            <a:r>
              <a:rPr lang="es" sz="1200"/>
              <a:t>He doesn't have an exclusive favourite film, but he chose Paris, Texas.</a:t>
            </a:r>
            <a:endParaRPr sz="1200"/>
          </a:p>
          <a:p>
            <a:pPr marL="0" lvl="0" indent="0" algn="l" rtl="0">
              <a:spcBef>
                <a:spcPts val="1600"/>
              </a:spcBef>
              <a:spcAft>
                <a:spcPts val="0"/>
              </a:spcAft>
              <a:buNone/>
            </a:pPr>
            <a:r>
              <a:rPr lang="es" sz="1200"/>
              <a:t>He doesn't have a favourite pupil but we all know it's David.</a:t>
            </a:r>
            <a:endParaRPr sz="1200"/>
          </a:p>
          <a:p>
            <a:pPr marL="0" lvl="0" indent="0" algn="l" rtl="0">
              <a:spcBef>
                <a:spcPts val="1600"/>
              </a:spcBef>
              <a:spcAft>
                <a:spcPts val="1600"/>
              </a:spcAft>
              <a:buNone/>
            </a:pPr>
            <a:r>
              <a:rPr lang="es" sz="1200"/>
              <a:t>And his Galician team is Celta.</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110" name="Google Shape;110;p21" descr="Entrevista ao maravilloso escritor, crítico e profesor Ramón Nicolás.">
            <a:hlinkClick r:id="rId3"/>
          </p:cNvPr>
          <p:cNvPicPr preferRelativeResize="0"/>
          <p:nvPr/>
        </p:nvPicPr>
        <p:blipFill>
          <a:blip r:embed="rId4">
            <a:alphaModFix/>
          </a:blip>
          <a:stretch>
            <a:fillRect/>
          </a:stretch>
        </p:blipFill>
        <p:spPr>
          <a:xfrm>
            <a:off x="2866338" y="1292499"/>
            <a:ext cx="3411325" cy="255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Presentación en pantalla (16:9)</PresentationFormat>
  <Paragraphs>28</Paragraphs>
  <Slides>9</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Amatic SC</vt:lpstr>
      <vt:lpstr>Source Code Pro</vt:lpstr>
      <vt:lpstr>Beach Day</vt:lpstr>
      <vt:lpstr>Ramón Nicolás Rodríguez</vt:lpstr>
      <vt:lpstr>Index: Biography Awards Writing Curiosities</vt:lpstr>
      <vt:lpstr>Biography</vt:lpstr>
      <vt:lpstr>Awards</vt:lpstr>
      <vt:lpstr>Writing</vt:lpstr>
      <vt:lpstr>Biography Celso Emilio Ferreiro</vt:lpstr>
      <vt:lpstr>Writing</vt:lpstr>
      <vt:lpstr>Curiosities</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Ramón Nicolás Rodríguez</dc:title>
  <cp:lastModifiedBy>www.intercambiosvirtuales.org</cp:lastModifiedBy>
  <cp:revision>1</cp:revision>
  <dcterms:modified xsi:type="dcterms:W3CDTF">2021-03-23T09:19:56Z</dcterms:modified>
</cp:coreProperties>
</file>